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309" r:id="rId3"/>
    <p:sldId id="263" r:id="rId4"/>
    <p:sldId id="273" r:id="rId5"/>
    <p:sldId id="283" r:id="rId6"/>
    <p:sldId id="284" r:id="rId7"/>
    <p:sldId id="275" r:id="rId8"/>
    <p:sldId id="285" r:id="rId9"/>
    <p:sldId id="286" r:id="rId10"/>
    <p:sldId id="287" r:id="rId11"/>
    <p:sldId id="297" r:id="rId12"/>
    <p:sldId id="336" r:id="rId13"/>
    <p:sldId id="337" r:id="rId14"/>
    <p:sldId id="338" r:id="rId15"/>
    <p:sldId id="299" r:id="rId16"/>
    <p:sldId id="298" r:id="rId17"/>
    <p:sldId id="295" r:id="rId18"/>
    <p:sldId id="278" r:id="rId19"/>
    <p:sldId id="293" r:id="rId20"/>
    <p:sldId id="294" r:id="rId21"/>
    <p:sldId id="329" r:id="rId22"/>
    <p:sldId id="330" r:id="rId23"/>
    <p:sldId id="331" r:id="rId24"/>
    <p:sldId id="279" r:id="rId25"/>
    <p:sldId id="300" r:id="rId26"/>
    <p:sldId id="280" r:id="rId27"/>
    <p:sldId id="270" r:id="rId28"/>
  </p:sldIdLst>
  <p:sldSz cx="12192000" cy="6858000"/>
  <p:notesSz cx="6858000" cy="9144000"/>
  <p:custDataLst>
    <p:tags r:id="rId3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微软雅黑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 userDrawn="1">
          <p15:clr>
            <a:srgbClr val="A4A3A4"/>
          </p15:clr>
        </p15:guide>
        <p15:guide id="2" pos="37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C6EB"/>
    <a:srgbClr val="86F5FB"/>
    <a:srgbClr val="5A47E7"/>
    <a:srgbClr val="2E77B7"/>
    <a:srgbClr val="2F9FD5"/>
    <a:srgbClr val="45B2B9"/>
    <a:srgbClr val="279BD4"/>
    <a:srgbClr val="2D9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-756" y="-96"/>
      </p:cViewPr>
      <p:guideLst>
        <p:guide orient="horz" pos="2152"/>
        <p:guide pos="37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gs" Target="tags/tag63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notesMaster" Target="notesMasters/notesMaster1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9" Type="http://schemas.openxmlformats.org/officeDocument/2006/relationships/image" Target="../media/image11.wmf"/><Relationship Id="rId8" Type="http://schemas.openxmlformats.org/officeDocument/2006/relationships/image" Target="../media/image10.wmf"/><Relationship Id="rId7" Type="http://schemas.openxmlformats.org/officeDocument/2006/relationships/image" Target="../media/image9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emf"/><Relationship Id="rId31" Type="http://schemas.openxmlformats.org/officeDocument/2006/relationships/image" Target="../media/image33.wmf"/><Relationship Id="rId30" Type="http://schemas.openxmlformats.org/officeDocument/2006/relationships/image" Target="../media/image32.wmf"/><Relationship Id="rId3" Type="http://schemas.openxmlformats.org/officeDocument/2006/relationships/image" Target="../media/image5.emf"/><Relationship Id="rId29" Type="http://schemas.openxmlformats.org/officeDocument/2006/relationships/image" Target="../media/image31.wmf"/><Relationship Id="rId28" Type="http://schemas.openxmlformats.org/officeDocument/2006/relationships/image" Target="../media/image30.wmf"/><Relationship Id="rId27" Type="http://schemas.openxmlformats.org/officeDocument/2006/relationships/image" Target="../media/image29.wmf"/><Relationship Id="rId26" Type="http://schemas.openxmlformats.org/officeDocument/2006/relationships/image" Target="../media/image28.wmf"/><Relationship Id="rId25" Type="http://schemas.openxmlformats.org/officeDocument/2006/relationships/image" Target="../media/image27.emf"/><Relationship Id="rId24" Type="http://schemas.openxmlformats.org/officeDocument/2006/relationships/image" Target="../media/image26.emf"/><Relationship Id="rId23" Type="http://schemas.openxmlformats.org/officeDocument/2006/relationships/image" Target="../media/image25.emf"/><Relationship Id="rId22" Type="http://schemas.openxmlformats.org/officeDocument/2006/relationships/image" Target="../media/image24.emf"/><Relationship Id="rId21" Type="http://schemas.openxmlformats.org/officeDocument/2006/relationships/image" Target="../media/image23.emf"/><Relationship Id="rId20" Type="http://schemas.openxmlformats.org/officeDocument/2006/relationships/image" Target="../media/image22.emf"/><Relationship Id="rId2" Type="http://schemas.openxmlformats.org/officeDocument/2006/relationships/image" Target="../media/image4.emf"/><Relationship Id="rId19" Type="http://schemas.openxmlformats.org/officeDocument/2006/relationships/image" Target="../media/image21.wmf"/><Relationship Id="rId18" Type="http://schemas.openxmlformats.org/officeDocument/2006/relationships/image" Target="../media/image20.wmf"/><Relationship Id="rId17" Type="http://schemas.openxmlformats.org/officeDocument/2006/relationships/image" Target="../media/image19.emf"/><Relationship Id="rId16" Type="http://schemas.openxmlformats.org/officeDocument/2006/relationships/image" Target="../media/image18.emf"/><Relationship Id="rId15" Type="http://schemas.openxmlformats.org/officeDocument/2006/relationships/image" Target="../media/image17.emf"/><Relationship Id="rId14" Type="http://schemas.openxmlformats.org/officeDocument/2006/relationships/image" Target="../media/image16.emf"/><Relationship Id="rId13" Type="http://schemas.openxmlformats.org/officeDocument/2006/relationships/image" Target="../media/image15.emf"/><Relationship Id="rId12" Type="http://schemas.openxmlformats.org/officeDocument/2006/relationships/image" Target="../media/image14.emf"/><Relationship Id="rId11" Type="http://schemas.openxmlformats.org/officeDocument/2006/relationships/image" Target="../media/image13.emf"/><Relationship Id="rId10" Type="http://schemas.openxmlformats.org/officeDocument/2006/relationships/image" Target="../media/image12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image" Target="../media/image3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5" Type="http://schemas.openxmlformats.org/officeDocument/2006/relationships/image" Target="../media/image44.wmf"/><Relationship Id="rId4" Type="http://schemas.openxmlformats.org/officeDocument/2006/relationships/image" Target="../media/image43.wmf"/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tags" Target="../tags/tag62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61.xml"/><Relationship Id="rId18" Type="http://schemas.openxmlformats.org/officeDocument/2006/relationships/tags" Target="../tags/tag60.xml"/><Relationship Id="rId17" Type="http://schemas.openxmlformats.org/officeDocument/2006/relationships/tags" Target="../tags/tag59.xml"/><Relationship Id="rId16" Type="http://schemas.openxmlformats.org/officeDocument/2006/relationships/tags" Target="../tags/tag58.xml"/><Relationship Id="rId15" Type="http://schemas.openxmlformats.org/officeDocument/2006/relationships/tags" Target="../tags/tag57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2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5.emf"/><Relationship Id="rId2" Type="http://schemas.openxmlformats.org/officeDocument/2006/relationships/oleObject" Target="../embeddings/oleObject36.bin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6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8.e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7.png"/><Relationship Id="rId3" Type="http://schemas.openxmlformats.org/officeDocument/2006/relationships/image" Target="../media/image36.emf"/><Relationship Id="rId2" Type="http://schemas.openxmlformats.org/officeDocument/2006/relationships/oleObject" Target="../embeddings/oleObject37.bin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7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9.wmf"/><Relationship Id="rId2" Type="http://schemas.openxmlformats.org/officeDocument/2006/relationships/oleObject" Target="../embeddings/oleObject39.bin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image" Target="../media/image43.wmf"/><Relationship Id="rId8" Type="http://schemas.openxmlformats.org/officeDocument/2006/relationships/oleObject" Target="../embeddings/oleObject43.bin"/><Relationship Id="rId7" Type="http://schemas.openxmlformats.org/officeDocument/2006/relationships/image" Target="../media/image42.wmf"/><Relationship Id="rId6" Type="http://schemas.openxmlformats.org/officeDocument/2006/relationships/oleObject" Target="../embeddings/oleObject42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41.bin"/><Relationship Id="rId3" Type="http://schemas.openxmlformats.org/officeDocument/2006/relationships/image" Target="../media/image40.wmf"/><Relationship Id="rId2" Type="http://schemas.openxmlformats.org/officeDocument/2006/relationships/oleObject" Target="../embeddings/oleObject40.bin"/><Relationship Id="rId13" Type="http://schemas.openxmlformats.org/officeDocument/2006/relationships/vmlDrawing" Target="../drawings/vmlDrawing8.vml"/><Relationship Id="rId12" Type="http://schemas.openxmlformats.org/officeDocument/2006/relationships/slideLayout" Target="../slideLayouts/slideLayout12.xml"/><Relationship Id="rId11" Type="http://schemas.openxmlformats.org/officeDocument/2006/relationships/image" Target="../media/image44.wmf"/><Relationship Id="rId10" Type="http://schemas.openxmlformats.org/officeDocument/2006/relationships/oleObject" Target="../embeddings/oleObject44.bin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45.png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6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emf"/><Relationship Id="rId8" Type="http://schemas.openxmlformats.org/officeDocument/2006/relationships/oleObject" Target="../embeddings/oleObject6.bin"/><Relationship Id="rId7" Type="http://schemas.openxmlformats.org/officeDocument/2006/relationships/image" Target="../media/image5.emf"/><Relationship Id="rId67" Type="http://schemas.openxmlformats.org/officeDocument/2006/relationships/vmlDrawing" Target="../drawings/vmlDrawing3.vml"/><Relationship Id="rId66" Type="http://schemas.openxmlformats.org/officeDocument/2006/relationships/slideLayout" Target="../slideLayouts/slideLayout7.xml"/><Relationship Id="rId65" Type="http://schemas.openxmlformats.org/officeDocument/2006/relationships/audio" Target="../media/audio1.wav"/><Relationship Id="rId64" Type="http://schemas.openxmlformats.org/officeDocument/2006/relationships/image" Target="../media/image33.wmf"/><Relationship Id="rId63" Type="http://schemas.openxmlformats.org/officeDocument/2006/relationships/oleObject" Target="../embeddings/oleObject34.bin"/><Relationship Id="rId62" Type="http://schemas.openxmlformats.org/officeDocument/2006/relationships/image" Target="../media/image32.wmf"/><Relationship Id="rId61" Type="http://schemas.openxmlformats.org/officeDocument/2006/relationships/oleObject" Target="../embeddings/oleObject33.bin"/><Relationship Id="rId60" Type="http://schemas.openxmlformats.org/officeDocument/2006/relationships/image" Target="../media/image31.wmf"/><Relationship Id="rId6" Type="http://schemas.openxmlformats.org/officeDocument/2006/relationships/oleObject" Target="../embeddings/oleObject5.bin"/><Relationship Id="rId59" Type="http://schemas.openxmlformats.org/officeDocument/2006/relationships/oleObject" Target="../embeddings/oleObject32.bin"/><Relationship Id="rId58" Type="http://schemas.openxmlformats.org/officeDocument/2006/relationships/image" Target="../media/image30.wmf"/><Relationship Id="rId57" Type="http://schemas.openxmlformats.org/officeDocument/2006/relationships/oleObject" Target="../embeddings/oleObject31.bin"/><Relationship Id="rId56" Type="http://schemas.openxmlformats.org/officeDocument/2006/relationships/image" Target="../media/image29.wmf"/><Relationship Id="rId55" Type="http://schemas.openxmlformats.org/officeDocument/2006/relationships/oleObject" Target="../embeddings/oleObject30.bin"/><Relationship Id="rId54" Type="http://schemas.openxmlformats.org/officeDocument/2006/relationships/image" Target="../media/image28.wmf"/><Relationship Id="rId53" Type="http://schemas.openxmlformats.org/officeDocument/2006/relationships/oleObject" Target="../embeddings/oleObject29.bin"/><Relationship Id="rId52" Type="http://schemas.openxmlformats.org/officeDocument/2006/relationships/image" Target="../media/image27.emf"/><Relationship Id="rId51" Type="http://schemas.openxmlformats.org/officeDocument/2006/relationships/oleObject" Target="../embeddings/oleObject28.bin"/><Relationship Id="rId50" Type="http://schemas.openxmlformats.org/officeDocument/2006/relationships/image" Target="../media/image26.emf"/><Relationship Id="rId5" Type="http://schemas.openxmlformats.org/officeDocument/2006/relationships/image" Target="../media/image4.emf"/><Relationship Id="rId49" Type="http://schemas.openxmlformats.org/officeDocument/2006/relationships/oleObject" Target="../embeddings/oleObject27.bin"/><Relationship Id="rId48" Type="http://schemas.openxmlformats.org/officeDocument/2006/relationships/image" Target="../media/image25.emf"/><Relationship Id="rId47" Type="http://schemas.openxmlformats.org/officeDocument/2006/relationships/oleObject" Target="../embeddings/oleObject26.bin"/><Relationship Id="rId46" Type="http://schemas.openxmlformats.org/officeDocument/2006/relationships/image" Target="../media/image24.emf"/><Relationship Id="rId45" Type="http://schemas.openxmlformats.org/officeDocument/2006/relationships/oleObject" Target="../embeddings/oleObject25.bin"/><Relationship Id="rId44" Type="http://schemas.openxmlformats.org/officeDocument/2006/relationships/image" Target="../media/image23.emf"/><Relationship Id="rId43" Type="http://schemas.openxmlformats.org/officeDocument/2006/relationships/oleObject" Target="../embeddings/oleObject24.bin"/><Relationship Id="rId42" Type="http://schemas.openxmlformats.org/officeDocument/2006/relationships/image" Target="../media/image22.emf"/><Relationship Id="rId41" Type="http://schemas.openxmlformats.org/officeDocument/2006/relationships/oleObject" Target="../embeddings/oleObject23.bin"/><Relationship Id="rId40" Type="http://schemas.openxmlformats.org/officeDocument/2006/relationships/image" Target="../media/image21.wmf"/><Relationship Id="rId4" Type="http://schemas.openxmlformats.org/officeDocument/2006/relationships/oleObject" Target="../embeddings/oleObject4.bin"/><Relationship Id="rId39" Type="http://schemas.openxmlformats.org/officeDocument/2006/relationships/oleObject" Target="../embeddings/oleObject22.bin"/><Relationship Id="rId38" Type="http://schemas.openxmlformats.org/officeDocument/2006/relationships/image" Target="../media/image20.wmf"/><Relationship Id="rId37" Type="http://schemas.openxmlformats.org/officeDocument/2006/relationships/oleObject" Target="../embeddings/oleObject21.bin"/><Relationship Id="rId36" Type="http://schemas.openxmlformats.org/officeDocument/2006/relationships/image" Target="../media/image19.emf"/><Relationship Id="rId35" Type="http://schemas.openxmlformats.org/officeDocument/2006/relationships/oleObject" Target="../embeddings/oleObject20.bin"/><Relationship Id="rId34" Type="http://schemas.openxmlformats.org/officeDocument/2006/relationships/image" Target="../media/image18.emf"/><Relationship Id="rId33" Type="http://schemas.openxmlformats.org/officeDocument/2006/relationships/oleObject" Target="../embeddings/oleObject19.bin"/><Relationship Id="rId32" Type="http://schemas.openxmlformats.org/officeDocument/2006/relationships/image" Target="../media/image17.emf"/><Relationship Id="rId31" Type="http://schemas.openxmlformats.org/officeDocument/2006/relationships/oleObject" Target="../embeddings/oleObject18.bin"/><Relationship Id="rId30" Type="http://schemas.openxmlformats.org/officeDocument/2006/relationships/image" Target="../media/image16.emf"/><Relationship Id="rId3" Type="http://schemas.openxmlformats.org/officeDocument/2006/relationships/image" Target="../media/image3.wmf"/><Relationship Id="rId29" Type="http://schemas.openxmlformats.org/officeDocument/2006/relationships/oleObject" Target="../embeddings/oleObject17.bin"/><Relationship Id="rId28" Type="http://schemas.openxmlformats.org/officeDocument/2006/relationships/image" Target="../media/image15.emf"/><Relationship Id="rId27" Type="http://schemas.openxmlformats.org/officeDocument/2006/relationships/oleObject" Target="../embeddings/oleObject16.bin"/><Relationship Id="rId26" Type="http://schemas.openxmlformats.org/officeDocument/2006/relationships/image" Target="../media/image14.emf"/><Relationship Id="rId25" Type="http://schemas.openxmlformats.org/officeDocument/2006/relationships/oleObject" Target="../embeddings/oleObject15.bin"/><Relationship Id="rId24" Type="http://schemas.openxmlformats.org/officeDocument/2006/relationships/image" Target="../media/image13.emf"/><Relationship Id="rId23" Type="http://schemas.openxmlformats.org/officeDocument/2006/relationships/oleObject" Target="../embeddings/oleObject14.bin"/><Relationship Id="rId22" Type="http://schemas.openxmlformats.org/officeDocument/2006/relationships/oleObject" Target="../embeddings/oleObject13.bin"/><Relationship Id="rId21" Type="http://schemas.openxmlformats.org/officeDocument/2006/relationships/image" Target="../media/image12.wmf"/><Relationship Id="rId20" Type="http://schemas.openxmlformats.org/officeDocument/2006/relationships/oleObject" Target="../embeddings/oleObject12.bin"/><Relationship Id="rId2" Type="http://schemas.openxmlformats.org/officeDocument/2006/relationships/oleObject" Target="../embeddings/oleObject3.bin"/><Relationship Id="rId19" Type="http://schemas.openxmlformats.org/officeDocument/2006/relationships/image" Target="../media/image11.wmf"/><Relationship Id="rId18" Type="http://schemas.openxmlformats.org/officeDocument/2006/relationships/oleObject" Target="../embeddings/oleObject11.bin"/><Relationship Id="rId17" Type="http://schemas.openxmlformats.org/officeDocument/2006/relationships/image" Target="../media/image10.wmf"/><Relationship Id="rId16" Type="http://schemas.openxmlformats.org/officeDocument/2006/relationships/oleObject" Target="../embeddings/oleObject10.bin"/><Relationship Id="rId15" Type="http://schemas.openxmlformats.org/officeDocument/2006/relationships/image" Target="../media/image9.wmf"/><Relationship Id="rId14" Type="http://schemas.openxmlformats.org/officeDocument/2006/relationships/oleObject" Target="../embeddings/oleObject9.bin"/><Relationship Id="rId13" Type="http://schemas.openxmlformats.org/officeDocument/2006/relationships/image" Target="../media/image8.wmf"/><Relationship Id="rId12" Type="http://schemas.openxmlformats.org/officeDocument/2006/relationships/oleObject" Target="../embeddings/oleObject8.bin"/><Relationship Id="rId11" Type="http://schemas.openxmlformats.org/officeDocument/2006/relationships/image" Target="../media/image7.wmf"/><Relationship Id="rId10" Type="http://schemas.openxmlformats.org/officeDocument/2006/relationships/oleObject" Target="../embeddings/oleObject7.bin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4.wmf"/><Relationship Id="rId2" Type="http://schemas.openxmlformats.org/officeDocument/2006/relationships/oleObject" Target="../embeddings/oleObject35.bin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7" name="组合 6"/>
          <p:cNvGrpSpPr/>
          <p:nvPr/>
        </p:nvGrpSpPr>
        <p:grpSpPr>
          <a:xfrm>
            <a:off x="1427480" y="1153795"/>
            <a:ext cx="7127875" cy="1813184"/>
            <a:chOff x="4539" y="2366"/>
            <a:chExt cx="11225" cy="2855"/>
          </a:xfrm>
        </p:grpSpPr>
        <p:grpSp>
          <p:nvGrpSpPr>
            <p:cNvPr id="119816" name="Group 10"/>
            <p:cNvGrpSpPr/>
            <p:nvPr/>
          </p:nvGrpSpPr>
          <p:grpSpPr>
            <a:xfrm>
              <a:off x="4539" y="2562"/>
              <a:ext cx="11225" cy="2630"/>
              <a:chOff x="3095" y="918"/>
              <a:chExt cx="1976" cy="393"/>
            </a:xfrm>
          </p:grpSpPr>
          <p:sp>
            <p:nvSpPr>
              <p:cNvPr id="119819" name="AutoShape 11"/>
              <p:cNvSpPr/>
              <p:nvPr/>
            </p:nvSpPr>
            <p:spPr>
              <a:xfrm>
                <a:off x="3095" y="934"/>
                <a:ext cx="1975" cy="377"/>
              </a:xfrm>
              <a:prstGeom prst="roundRect">
                <a:avLst>
                  <a:gd name="adj" fmla="val 50000"/>
                </a:avLst>
              </a:prstGeom>
              <a:solidFill>
                <a:sysClr val="windowText" lastClr="000000"/>
              </a:soli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3788" name="AutoShape 12"/>
              <p:cNvSpPr>
                <a:spLocks noChangeArrowheads="1"/>
              </p:cNvSpPr>
              <p:nvPr/>
            </p:nvSpPr>
            <p:spPr bwMode="gray">
              <a:xfrm>
                <a:off x="3095" y="918"/>
                <a:ext cx="1976" cy="3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563C1"/>
                  </a:gs>
                  <a:gs pos="100000">
                    <a:srgbClr val="0563C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119821" name="Oval 13"/>
              <p:cNvSpPr/>
              <p:nvPr/>
            </p:nvSpPr>
            <p:spPr>
              <a:xfrm rot="-2566439">
                <a:off x="3111" y="978"/>
                <a:ext cx="143" cy="89"/>
              </a:xfrm>
              <a:prstGeom prst="ellipse">
                <a:avLst/>
              </a:prstGeom>
              <a:gradFill rotWithShape="1">
                <a:gsLst>
                  <a:gs pos="0">
                    <a:sysClr val="window" lastClr="FFFFFF"/>
                  </a:gs>
                  <a:gs pos="100000">
                    <a:srgbClr val="0563C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" name="文本框 4"/>
            <p:cNvSpPr txBox="1"/>
            <p:nvPr/>
          </p:nvSpPr>
          <p:spPr>
            <a:xfrm>
              <a:off x="5557" y="3127"/>
              <a:ext cx="10002" cy="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zh-CN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第</a:t>
              </a:r>
              <a:r>
                <a:rPr lang="en-US" altLang="zh-CN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          </a:t>
              </a:r>
              <a:r>
                <a:rPr lang="zh-CN" altLang="zh-CN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单元</a:t>
              </a:r>
              <a:r>
                <a:rPr lang="en-US" altLang="zh-CN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</a:t>
              </a:r>
              <a:r>
                <a:rPr lang="zh-CN" altLang="en-US" sz="44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不等式</a:t>
              </a:r>
              <a:endParaRPr lang="zh-CN" altLang="en-US" sz="440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6586" y="2366"/>
              <a:ext cx="3053" cy="2855"/>
              <a:chOff x="1323" y="3685"/>
              <a:chExt cx="3470" cy="3508"/>
            </a:xfrm>
          </p:grpSpPr>
          <p:sp>
            <p:nvSpPr>
              <p:cNvPr id="73738" name="Oval 10"/>
              <p:cNvSpPr>
                <a:spLocks noChangeArrowheads="1"/>
              </p:cNvSpPr>
              <p:nvPr/>
            </p:nvSpPr>
            <p:spPr bwMode="gray">
              <a:xfrm>
                <a:off x="1323" y="3685"/>
                <a:ext cx="3403" cy="3403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tint val="0"/>
                      <a:invGamma/>
                    </a:srgbClr>
                  </a:gs>
                  <a:gs pos="50000">
                    <a:srgbClr val="99CC00"/>
                  </a:gs>
                  <a:gs pos="100000">
                    <a:srgbClr val="99CC00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square"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3739" name="Oval 11"/>
              <p:cNvSpPr>
                <a:spLocks noChangeArrowheads="1"/>
              </p:cNvSpPr>
              <p:nvPr/>
            </p:nvSpPr>
            <p:spPr bwMode="gray">
              <a:xfrm>
                <a:off x="1390" y="3790"/>
                <a:ext cx="3403" cy="3403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alpha val="32001"/>
                    </a:srgbClr>
                  </a:gs>
                  <a:gs pos="100000">
                    <a:srgbClr val="99CC00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wrap="square"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3740" name="Oval 12"/>
              <p:cNvSpPr>
                <a:spLocks noChangeArrowheads="1"/>
              </p:cNvSpPr>
              <p:nvPr/>
            </p:nvSpPr>
            <p:spPr bwMode="gray">
              <a:xfrm>
                <a:off x="1546" y="3908"/>
                <a:ext cx="2958" cy="2958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shade val="54118"/>
                      <a:invGamma/>
                    </a:srgbClr>
                  </a:gs>
                  <a:gs pos="50000">
                    <a:srgbClr val="99CC00"/>
                  </a:gs>
                  <a:gs pos="100000">
                    <a:srgbClr val="99CC00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73741" name="Oval 13"/>
              <p:cNvSpPr>
                <a:spLocks noChangeArrowheads="1"/>
              </p:cNvSpPr>
              <p:nvPr/>
            </p:nvSpPr>
            <p:spPr bwMode="gray">
              <a:xfrm>
                <a:off x="1548" y="3913"/>
                <a:ext cx="2958" cy="2958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shade val="63529"/>
                      <a:invGamma/>
                    </a:srgbClr>
                  </a:gs>
                  <a:gs pos="100000">
                    <a:srgbClr val="99CC00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</a:ln>
              <a:effectLst/>
            </p:spPr>
            <p:txBody>
              <a:bodyPr anchor="ctr">
                <a:spAutoFit/>
              </a:bodyPr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20495" name="Oval 14"/>
              <p:cNvSpPr/>
              <p:nvPr/>
            </p:nvSpPr>
            <p:spPr>
              <a:xfrm>
                <a:off x="1693" y="4055"/>
                <a:ext cx="2663" cy="2663"/>
              </a:xfrm>
              <a:prstGeom prst="ellipse">
                <a:avLst/>
              </a:prstGeom>
              <a:solidFill>
                <a:srgbClr val="333333"/>
              </a:solidFill>
              <a:ln w="38100">
                <a:noFill/>
              </a:ln>
            </p:spPr>
            <p:txBody>
              <a:bodyPr anchor="ctr" anchorCtr="0">
                <a:spAutoFit/>
              </a:bodyPr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18" name="Oval 16"/>
              <p:cNvSpPr/>
              <p:nvPr/>
            </p:nvSpPr>
            <p:spPr>
              <a:xfrm>
                <a:off x="1736" y="4095"/>
                <a:ext cx="2577" cy="2578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19" name="Oval 17"/>
              <p:cNvSpPr/>
              <p:nvPr/>
            </p:nvSpPr>
            <p:spPr>
              <a:xfrm>
                <a:off x="1768" y="4109"/>
                <a:ext cx="2516" cy="251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20" name="Oval 18"/>
              <p:cNvSpPr/>
              <p:nvPr/>
            </p:nvSpPr>
            <p:spPr>
              <a:xfrm>
                <a:off x="1795" y="4134"/>
                <a:ext cx="2392" cy="234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21" name="Oval 19"/>
              <p:cNvSpPr/>
              <p:nvPr/>
            </p:nvSpPr>
            <p:spPr>
              <a:xfrm>
                <a:off x="1935" y="4200"/>
                <a:ext cx="2127" cy="190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07" name="Text Box 38"/>
              <p:cNvSpPr txBox="1"/>
              <p:nvPr/>
            </p:nvSpPr>
            <p:spPr>
              <a:xfrm>
                <a:off x="2400" y="4703"/>
                <a:ext cx="1172" cy="14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p>
                <a:pPr algn="ctr" eaLnBrk="0" hangingPunct="0"/>
                <a:r>
                  <a:rPr lang="zh-CN" altLang="en-US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二</a:t>
                </a:r>
                <a:endParaRPr lang="zh-CN" altLang="en-US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3983990" y="3778250"/>
            <a:ext cx="6562725" cy="1188720"/>
            <a:chOff x="6274" y="5950"/>
            <a:chExt cx="9428" cy="1872"/>
          </a:xfrm>
        </p:grpSpPr>
        <p:grpSp>
          <p:nvGrpSpPr>
            <p:cNvPr id="2" name="Group 10"/>
            <p:cNvGrpSpPr/>
            <p:nvPr/>
          </p:nvGrpSpPr>
          <p:grpSpPr>
            <a:xfrm>
              <a:off x="6274" y="5950"/>
              <a:ext cx="9428" cy="1872"/>
              <a:chOff x="3095" y="918"/>
              <a:chExt cx="1976" cy="393"/>
            </a:xfrm>
          </p:grpSpPr>
          <p:sp>
            <p:nvSpPr>
              <p:cNvPr id="3" name="AutoShape 11"/>
              <p:cNvSpPr/>
              <p:nvPr/>
            </p:nvSpPr>
            <p:spPr>
              <a:xfrm>
                <a:off x="3095" y="934"/>
                <a:ext cx="1975" cy="377"/>
              </a:xfrm>
              <a:prstGeom prst="roundRect">
                <a:avLst>
                  <a:gd name="adj" fmla="val 50000"/>
                </a:avLst>
              </a:prstGeom>
              <a:solidFill>
                <a:sysClr val="windowText" lastClr="000000"/>
              </a:soli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" name="AutoShape 12"/>
              <p:cNvSpPr>
                <a:spLocks noChangeArrowheads="1"/>
              </p:cNvSpPr>
              <p:nvPr/>
            </p:nvSpPr>
            <p:spPr bwMode="gray">
              <a:xfrm>
                <a:off x="3095" y="918"/>
                <a:ext cx="1976" cy="3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563C1"/>
                  </a:gs>
                  <a:gs pos="100000">
                    <a:srgbClr val="0563C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  <p:sp>
            <p:nvSpPr>
              <p:cNvPr id="8" name="Oval 13"/>
              <p:cNvSpPr/>
              <p:nvPr/>
            </p:nvSpPr>
            <p:spPr>
              <a:xfrm rot="-2566439">
                <a:off x="3111" y="978"/>
                <a:ext cx="143" cy="89"/>
              </a:xfrm>
              <a:prstGeom prst="ellipse">
                <a:avLst/>
              </a:prstGeom>
              <a:gradFill rotWithShape="1">
                <a:gsLst>
                  <a:gs pos="0">
                    <a:sysClr val="window" lastClr="FFFFFF"/>
                  </a:gs>
                  <a:gs pos="100000">
                    <a:srgbClr val="0563C1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7495" y="6301"/>
              <a:ext cx="7550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40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2.3    </a:t>
              </a:r>
              <a:r>
                <a:rPr lang="zh-CN" altLang="en-US" sz="400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一元二次不等式</a:t>
              </a:r>
              <a:endParaRPr lang="zh-CN" altLang="en-US" sz="400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94" name="Rectangle 2"/>
          <p:cNvSpPr/>
          <p:nvPr/>
        </p:nvSpPr>
        <p:spPr>
          <a:xfrm>
            <a:off x="3140075" y="1490663"/>
            <a:ext cx="12192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</a:endParaRPr>
          </a:p>
        </p:txBody>
      </p:sp>
      <p:sp>
        <p:nvSpPr>
          <p:cNvPr id="12297" name="文本框 2"/>
          <p:cNvSpPr txBox="1"/>
          <p:nvPr/>
        </p:nvSpPr>
        <p:spPr>
          <a:xfrm>
            <a:off x="3094038" y="2571750"/>
            <a:ext cx="6030912" cy="560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方法梳理2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2298" name="文本框 2"/>
          <p:cNvSpPr txBox="1"/>
          <p:nvPr/>
        </p:nvSpPr>
        <p:spPr>
          <a:xfrm>
            <a:off x="4083050" y="3143250"/>
            <a:ext cx="1744663" cy="54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000" b="1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第一步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20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2301" name="文本框 2"/>
          <p:cNvSpPr txBox="1"/>
          <p:nvPr/>
        </p:nvSpPr>
        <p:spPr>
          <a:xfrm>
            <a:off x="4083050" y="3724275"/>
            <a:ext cx="1744663" cy="54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000" b="1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第二步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20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2304" name="文本框 2"/>
          <p:cNvSpPr txBox="1"/>
          <p:nvPr/>
        </p:nvSpPr>
        <p:spPr>
          <a:xfrm>
            <a:off x="4081463" y="4729163"/>
            <a:ext cx="1744662" cy="54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000" b="1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第三步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20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2299" name="矩形 11"/>
          <p:cNvSpPr/>
          <p:nvPr/>
        </p:nvSpPr>
        <p:spPr>
          <a:xfrm>
            <a:off x="1739900" y="1117600"/>
            <a:ext cx="9036050" cy="1404938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indent="200025" algn="just" eaLnBrk="0" hangingPunct="0">
              <a:lnSpc>
                <a:spcPct val="150000"/>
              </a:lnSpc>
            </a:pP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图像法解一元二次不等式：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200025" algn="just" eaLnBrk="0" hangingPunct="0">
              <a:lnSpc>
                <a:spcPct val="150000"/>
              </a:lnSpc>
            </a:pP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作二次函数的图像，根据二次函数图像与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轴的位置关系，确定对应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的范围，求出一元二次不等式</a:t>
            </a:r>
            <a:r>
              <a:rPr lang="zh-CN" altLang="en-US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的解集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5146675" y="3143250"/>
            <a:ext cx="2693988" cy="554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△的符号；</a:t>
            </a:r>
            <a:endParaRPr lang="zh-CN" altLang="en-US" sz="20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30800" y="3736975"/>
            <a:ext cx="5480050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画出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ax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bx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0(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0)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对应二次函数</a:t>
            </a:r>
            <a:endParaRPr lang="zh-CN" altLang="en-US" sz="20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333375" algn="just" eaLnBrk="0" hangingPunct="0">
              <a:lnSpc>
                <a:spcPct val="150000"/>
              </a:lnSpc>
            </a:pP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y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=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ax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²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bx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c</a:t>
            </a:r>
            <a:r>
              <a:rPr lang="zh-CN" altLang="en-US" sz="20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的图像；</a:t>
            </a:r>
            <a:endParaRPr lang="zh-CN" altLang="en-US" sz="2000" dirty="0">
              <a:solidFill>
                <a:srgbClr val="232526"/>
              </a:solidFill>
              <a:latin typeface="Times New Roman" panose="02020603050405020304" pitchFamily="18" charset="0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73650" y="4768850"/>
            <a:ext cx="59356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根据图像与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轴的位置，判断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0(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0)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时，对应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的范围，写出对应不等式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ax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bx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0(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0)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的解集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en-US" altLang="zh-CN" sz="2000" i="1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1284" name="下箭头 19"/>
          <p:cNvSpPr/>
          <p:nvPr/>
        </p:nvSpPr>
        <p:spPr>
          <a:xfrm>
            <a:off x="3360738" y="3748088"/>
            <a:ext cx="576262" cy="3175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p>
            <a:pPr algn="ctr"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1285" name="下箭头 20"/>
          <p:cNvSpPr/>
          <p:nvPr/>
        </p:nvSpPr>
        <p:spPr>
          <a:xfrm>
            <a:off x="3359150" y="4608513"/>
            <a:ext cx="576263" cy="4524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p>
            <a:pPr algn="ctr"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27388" y="3263900"/>
            <a:ext cx="823913" cy="4175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定号</a:t>
            </a:r>
            <a:endParaRPr kumimoji="0" lang="zh-CN" altLang="zh-CN" sz="20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13100" y="4140200"/>
            <a:ext cx="822325" cy="4175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0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画图</a:t>
            </a:r>
            <a:endParaRPr kumimoji="0" lang="zh-CN" altLang="en-US" sz="20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11500" y="5100638"/>
            <a:ext cx="993775" cy="7223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看区域，写解集</a:t>
            </a:r>
            <a:endParaRPr kumimoji="0" lang="zh-CN" altLang="zh-CN" sz="20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267" name="文本框 8"/>
          <p:cNvSpPr/>
          <p:nvPr/>
        </p:nvSpPr>
        <p:spPr>
          <a:xfrm>
            <a:off x="-10795" y="22543"/>
            <a:ext cx="2890838" cy="957262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理论升华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  <p:bldP spid="12298" grpId="0"/>
      <p:bldP spid="12301" grpId="0"/>
      <p:bldP spid="12304" grpId="0"/>
      <p:bldP spid="2" grpId="0"/>
      <p:bldP spid="3" grpId="0"/>
      <p:bldP spid="4" grpId="0"/>
      <p:bldP spid="11284" grpId="0" bldLvl="0" animBg="1"/>
      <p:bldP spid="11285" grpId="0" bldLvl="0" animBg="1"/>
      <p:bldP spid="5" grpId="0" bldLvl="0" animBg="1"/>
      <p:bldP spid="6" grpId="0" bldLvl="0" animBg="1"/>
      <p:bldP spid="7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5602" name="Rectangle 2"/>
          <p:cNvSpPr/>
          <p:nvPr>
            <p:ph idx="1"/>
          </p:nvPr>
        </p:nvSpPr>
        <p:spPr>
          <a:xfrm>
            <a:off x="1056640" y="565785"/>
            <a:ext cx="10288905" cy="5513705"/>
          </a:xfrm>
        </p:spPr>
        <p:txBody>
          <a:bodyPr vert="horz" wrap="square" lIns="91440" tIns="45720" rIns="91440" bIns="45720" anchor="t" anchorCtr="0">
            <a:spAutoFit/>
          </a:bodyPr>
          <a:p>
            <a:pPr eaLnBrk="1" hangingPunct="1">
              <a:lnSpc>
                <a:spcPct val="130000"/>
              </a:lnSpc>
              <a:buNone/>
            </a:pPr>
            <a:endParaRPr lang="en-US" altLang="zh-CN" dirty="0">
              <a:ea typeface="宋体" panose="02010600030101010101" pitchFamily="2" charset="-122"/>
            </a:endParaRPr>
          </a:p>
          <a:p>
            <a:pPr algn="just" eaLnBrk="1" hangingPunct="1">
              <a:lnSpc>
                <a:spcPct val="130000"/>
              </a:lnSpc>
              <a:buNone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某摩托车厂上年度生产摩托车的投入成本为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万元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辆，出厂价为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1.2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万元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辆，年销售量为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1000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辆，本年度为了适应市场需求，计划提高产品质量，适度增加投入成本，若每辆的比例为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(0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＜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＜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1)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，则出厂价相应地提高比例为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0.75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，同年预计年销售量增加比例为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0.6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，已知年利润＝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出厂价－投入成本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altLang="zh-CN" dirty="0">
                <a:ea typeface="宋体" panose="02010600030101010101" pitchFamily="2" charset="-122"/>
              </a:rPr>
              <a:t>×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年销售量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1" hangingPunct="1">
              <a:lnSpc>
                <a:spcPct val="130000"/>
              </a:lnSpc>
              <a:buNone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(1)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写出本年度预计利润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与投入成本增加的比例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的关系式；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 eaLnBrk="1" hangingPunct="1">
              <a:lnSpc>
                <a:spcPct val="130000"/>
              </a:lnSpc>
              <a:buNone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(2)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为使本年度的年利润比上年度有所增加，则投入成本增加比例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应在什么范围内？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435" name="文本框 8"/>
          <p:cNvSpPr/>
          <p:nvPr/>
        </p:nvSpPr>
        <p:spPr>
          <a:xfrm>
            <a:off x="0" y="0"/>
            <a:ext cx="2896314" cy="93240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146300" y="927100"/>
          <a:ext cx="8343900" cy="500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2" imgW="8342630" imgH="5010785" progId="Word.Document.8">
                  <p:embed/>
                </p:oleObj>
              </mc:Choice>
              <mc:Fallback>
                <p:oleObj name="" r:id="rId2" imgW="8342630" imgH="5010785" progId="Word.Document.8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46300" y="927100"/>
                        <a:ext cx="8343900" cy="5003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5" name="文本框 8"/>
          <p:cNvSpPr/>
          <p:nvPr/>
        </p:nvSpPr>
        <p:spPr>
          <a:xfrm>
            <a:off x="0" y="0"/>
            <a:ext cx="2896314" cy="93240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2275205" y="1114425"/>
          <a:ext cx="7851775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2" imgW="7894320" imgH="1505585" progId="Word.Document.8">
                  <p:embed/>
                </p:oleObj>
              </mc:Choice>
              <mc:Fallback>
                <p:oleObj name="" r:id="rId2" imgW="7894320" imgH="1505585" progId="Word.Document.8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75205" y="1114425"/>
                        <a:ext cx="7851775" cy="148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651" name="Picture 3" descr="变形思考3"/>
          <p:cNvPicPr>
            <a:picLocks noChangeAspect="1"/>
          </p:cNvPicPr>
          <p:nvPr/>
        </p:nvPicPr>
        <p:blipFill>
          <a:blip r:embed="rId4"/>
          <a:srcRect l="1661" t="7500" r="12478" b="14342"/>
          <a:stretch>
            <a:fillRect/>
          </a:stretch>
        </p:blipFill>
        <p:spPr>
          <a:xfrm>
            <a:off x="643890" y="1003300"/>
            <a:ext cx="1946910" cy="476250"/>
          </a:xfrm>
          <a:prstGeom prst="roundRect">
            <a:avLst/>
          </a:prstGeom>
          <a:noFill/>
          <a:ln w="9525">
            <a:noFill/>
          </a:ln>
        </p:spPr>
      </p:pic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2063750" y="2205038"/>
          <a:ext cx="6985000" cy="434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5" imgW="7894320" imgH="4916170" progId="Word.Document.8">
                  <p:embed/>
                </p:oleObj>
              </mc:Choice>
              <mc:Fallback>
                <p:oleObj name="" r:id="rId5" imgW="7894320" imgH="4916170" progId="Word.Document.8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63750" y="2205038"/>
                        <a:ext cx="6985000" cy="4340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5" name="文本框 8"/>
          <p:cNvSpPr/>
          <p:nvPr/>
        </p:nvSpPr>
        <p:spPr>
          <a:xfrm>
            <a:off x="0" y="0"/>
            <a:ext cx="2896314" cy="93240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3315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13318" name="Rectangle 2"/>
          <p:cNvSpPr/>
          <p:nvPr/>
        </p:nvSpPr>
        <p:spPr>
          <a:xfrm>
            <a:off x="3140075" y="1490663"/>
            <a:ext cx="12192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</a:endParaRPr>
          </a:p>
        </p:txBody>
      </p:sp>
      <p:sp>
        <p:nvSpPr>
          <p:cNvPr id="13319" name="矩形 6"/>
          <p:cNvSpPr/>
          <p:nvPr/>
        </p:nvSpPr>
        <p:spPr>
          <a:xfrm>
            <a:off x="3057525" y="1360488"/>
            <a:ext cx="2074863" cy="53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一、选择：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2" name="矩形 6"/>
          <p:cNvSpPr/>
          <p:nvPr/>
        </p:nvSpPr>
        <p:spPr>
          <a:xfrm>
            <a:off x="3022600" y="2025650"/>
            <a:ext cx="6176963" cy="1711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不等式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-3)(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-2)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解集是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     )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A.{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3}      B.{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3}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C.{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x≠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且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x≠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3}        D.{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x≠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x≠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3}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3" name="矩形 6"/>
          <p:cNvSpPr/>
          <p:nvPr/>
        </p:nvSpPr>
        <p:spPr>
          <a:xfrm>
            <a:off x="3022600" y="3990975"/>
            <a:ext cx="6178550" cy="1711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不等式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-3)(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2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解集是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     )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A.{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3}      B.{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3}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C.{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x≠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且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x≠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3}        D.{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x≠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x≠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3}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42" name="Rectangle 2"/>
          <p:cNvSpPr/>
          <p:nvPr/>
        </p:nvSpPr>
        <p:spPr>
          <a:xfrm>
            <a:off x="3140075" y="1490663"/>
            <a:ext cx="12192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</a:endParaRPr>
          </a:p>
        </p:txBody>
      </p:sp>
      <p:sp>
        <p:nvSpPr>
          <p:cNvPr id="14343" name="矩形 6"/>
          <p:cNvSpPr/>
          <p:nvPr/>
        </p:nvSpPr>
        <p:spPr>
          <a:xfrm>
            <a:off x="3057525" y="1360488"/>
            <a:ext cx="2074863" cy="53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一、选择：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2" name="矩形 6"/>
          <p:cNvSpPr/>
          <p:nvPr/>
        </p:nvSpPr>
        <p:spPr>
          <a:xfrm>
            <a:off x="3022600" y="2025650"/>
            <a:ext cx="6176963" cy="1822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不等式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+4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解集是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     )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A.{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-5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1}      B.{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|-5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1}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C.</a:t>
            </a:r>
            <a:r>
              <a:rPr lang="en-US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R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                 D.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∅</a:t>
            </a:r>
            <a:endParaRPr lang="en-US" altLang="en-US" sz="3600" b="1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3" name="矩形 6"/>
          <p:cNvSpPr/>
          <p:nvPr/>
        </p:nvSpPr>
        <p:spPr>
          <a:xfrm>
            <a:off x="2879725" y="4108450"/>
            <a:ext cx="7197725" cy="1822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4.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不等式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解集是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     )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A.</a:t>
            </a:r>
            <a:r>
              <a:rPr lang="en-US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R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                  B.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∅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C.{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≠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1}              D.{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=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1}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en-US" altLang="en-US" sz="3600" b="1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3315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5366" name="Rectangle 2"/>
          <p:cNvSpPr/>
          <p:nvPr/>
        </p:nvSpPr>
        <p:spPr>
          <a:xfrm>
            <a:off x="3140075" y="1490663"/>
            <a:ext cx="12192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</a:endParaRPr>
          </a:p>
        </p:txBody>
      </p:sp>
      <p:sp>
        <p:nvSpPr>
          <p:cNvPr id="15367" name="矩形 6"/>
          <p:cNvSpPr/>
          <p:nvPr/>
        </p:nvSpPr>
        <p:spPr>
          <a:xfrm>
            <a:off x="3698875" y="1682750"/>
            <a:ext cx="4225925" cy="3327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9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二、求下列不等式的解集：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9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-12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  <a:p>
            <a:pPr eaLnBrk="0" hangingPunct="0">
              <a:lnSpc>
                <a:spcPct val="19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  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(2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+4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≥0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；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eaLnBrk="0" hangingPunct="0">
              <a:lnSpc>
                <a:spcPct val="19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  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(3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-2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0.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3315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7" name="Rectangle 2"/>
          <p:cNvSpPr/>
          <p:nvPr/>
        </p:nvSpPr>
        <p:spPr>
          <a:xfrm>
            <a:off x="3140075" y="1490663"/>
            <a:ext cx="12192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</a:endParaRPr>
          </a:p>
        </p:txBody>
      </p:sp>
      <p:sp>
        <p:nvSpPr>
          <p:cNvPr id="15368" name="文本框 4"/>
          <p:cNvSpPr txBox="1"/>
          <p:nvPr/>
        </p:nvSpPr>
        <p:spPr>
          <a:xfrm>
            <a:off x="2336800" y="2238058"/>
            <a:ext cx="95885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5369" name="对象 16393"/>
          <p:cNvGraphicFramePr>
            <a:graphicFrameLocks noChangeAspect="1"/>
          </p:cNvGraphicFramePr>
          <p:nvPr/>
        </p:nvGraphicFramePr>
        <p:xfrm>
          <a:off x="2978150" y="2296795"/>
          <a:ext cx="6194425" cy="385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3111500" imgH="2234565" progId="Equation.DSMT4">
                  <p:embed/>
                </p:oleObj>
              </mc:Choice>
              <mc:Fallback>
                <p:oleObj name="" r:id="rId2" imgW="3111500" imgH="2234565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78150" y="2296795"/>
                        <a:ext cx="6194425" cy="38528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矩形 6"/>
          <p:cNvSpPr/>
          <p:nvPr/>
        </p:nvSpPr>
        <p:spPr>
          <a:xfrm>
            <a:off x="2255838" y="1120458"/>
            <a:ext cx="8907462" cy="984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二、求下列不等式的解集：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-12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(2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+4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≥0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    (3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-2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0.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3315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390" name="Rectangle 2"/>
          <p:cNvSpPr/>
          <p:nvPr/>
        </p:nvSpPr>
        <p:spPr>
          <a:xfrm>
            <a:off x="3140075" y="1490663"/>
            <a:ext cx="12192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</a:endParaRPr>
          </a:p>
        </p:txBody>
      </p:sp>
      <p:sp>
        <p:nvSpPr>
          <p:cNvPr id="16393" name="文本框 4"/>
          <p:cNvSpPr txBox="1"/>
          <p:nvPr/>
        </p:nvSpPr>
        <p:spPr>
          <a:xfrm>
            <a:off x="2339975" y="2847975"/>
            <a:ext cx="6999288" cy="1957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7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解：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(2)∵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二次项系数为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方程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+4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+4=0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存在唯一实根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12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=-2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   ∴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不等式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+4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+4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的解集为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≠-2}.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92" name="矩形 6"/>
          <p:cNvSpPr/>
          <p:nvPr/>
        </p:nvSpPr>
        <p:spPr>
          <a:xfrm>
            <a:off x="2255838" y="1487488"/>
            <a:ext cx="8907462" cy="984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二、求下列不等式的解集：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-12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(2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+4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≥0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    (3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-2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0.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3315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414" name="Rectangle 2"/>
          <p:cNvSpPr/>
          <p:nvPr/>
        </p:nvSpPr>
        <p:spPr>
          <a:xfrm>
            <a:off x="3140075" y="1490663"/>
            <a:ext cx="12192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</a:endParaRPr>
          </a:p>
        </p:txBody>
      </p:sp>
      <p:sp>
        <p:nvSpPr>
          <p:cNvPr id="17416" name="文本框 4"/>
          <p:cNvSpPr txBox="1"/>
          <p:nvPr/>
        </p:nvSpPr>
        <p:spPr>
          <a:xfrm>
            <a:off x="2366963" y="2959100"/>
            <a:ext cx="7167562" cy="2308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20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解：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(3)∵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二次项系数为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20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方程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-2=0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存在两根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12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=-2,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12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=1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20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  ∴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不等式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的解集为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|-2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1}.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2" name="矩形 6"/>
          <p:cNvSpPr/>
          <p:nvPr/>
        </p:nvSpPr>
        <p:spPr>
          <a:xfrm>
            <a:off x="2255838" y="1487488"/>
            <a:ext cx="8907462" cy="984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二、求下列不等式的解集：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-12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(2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+4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≥0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    (3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+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-2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＜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0.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13315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5" name="文本框 8"/>
          <p:cNvSpPr/>
          <p:nvPr/>
        </p:nvSpPr>
        <p:spPr>
          <a:xfrm>
            <a:off x="0" y="0"/>
            <a:ext cx="4710113" cy="925513"/>
          </a:xfrm>
          <a:prstGeom prst="parallelogram">
            <a:avLst>
              <a:gd name="adj" fmla="val 24972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一元二次不等式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grpSp>
        <p:nvGrpSpPr>
          <p:cNvPr id="3" name="组合 4103"/>
          <p:cNvGrpSpPr/>
          <p:nvPr/>
        </p:nvGrpSpPr>
        <p:grpSpPr>
          <a:xfrm>
            <a:off x="671513" y="2990850"/>
            <a:ext cx="1433512" cy="1363663"/>
            <a:chOff x="0" y="0"/>
            <a:chExt cx="1433512" cy="1363663"/>
          </a:xfrm>
        </p:grpSpPr>
        <p:sp>
          <p:nvSpPr>
            <p:cNvPr id="8220" name="圆角矩形 16"/>
            <p:cNvSpPr/>
            <p:nvPr/>
          </p:nvSpPr>
          <p:spPr>
            <a:xfrm>
              <a:off x="0" y="0"/>
              <a:ext cx="1363662" cy="136366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B3E73"/>
                </a:gs>
                <a:gs pos="100000">
                  <a:srgbClr val="FF6437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sym typeface="+mn-lt"/>
              </a:endParaRPr>
            </a:p>
          </p:txBody>
        </p:sp>
        <p:sp>
          <p:nvSpPr>
            <p:cNvPr id="8221" name="文本框 2"/>
            <p:cNvSpPr txBox="1"/>
            <p:nvPr/>
          </p:nvSpPr>
          <p:spPr>
            <a:xfrm>
              <a:off x="101600" y="163513"/>
              <a:ext cx="1331912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</a:rPr>
                <a:t>复习引入</a:t>
              </a:r>
              <a:endParaRPr lang="zh-CN" altLang="en-US" sz="3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4" name="组合 4106"/>
          <p:cNvGrpSpPr/>
          <p:nvPr/>
        </p:nvGrpSpPr>
        <p:grpSpPr>
          <a:xfrm>
            <a:off x="2493963" y="2990850"/>
            <a:ext cx="1441450" cy="1363663"/>
            <a:chOff x="0" y="0"/>
            <a:chExt cx="1441450" cy="1363663"/>
          </a:xfrm>
        </p:grpSpPr>
        <p:sp>
          <p:nvSpPr>
            <p:cNvPr id="8218" name="圆角矩形 9"/>
            <p:cNvSpPr/>
            <p:nvPr/>
          </p:nvSpPr>
          <p:spPr>
            <a:xfrm>
              <a:off x="0" y="0"/>
              <a:ext cx="1363662" cy="136366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67620"/>
                </a:gs>
                <a:gs pos="100000">
                  <a:srgbClr val="FFB02B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sym typeface="+mn-lt"/>
              </a:endParaRPr>
            </a:p>
          </p:txBody>
        </p:sp>
        <p:sp>
          <p:nvSpPr>
            <p:cNvPr id="8219" name="文本框 17"/>
            <p:cNvSpPr txBox="1"/>
            <p:nvPr/>
          </p:nvSpPr>
          <p:spPr>
            <a:xfrm>
              <a:off x="109537" y="120650"/>
              <a:ext cx="1331913" cy="1200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</a:rPr>
                <a:t>例题讲解</a:t>
              </a:r>
              <a:endParaRPr lang="zh-CN" altLang="en-US" sz="3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5" name="组合 4109"/>
          <p:cNvGrpSpPr/>
          <p:nvPr/>
        </p:nvGrpSpPr>
        <p:grpSpPr>
          <a:xfrm>
            <a:off x="4395788" y="2990850"/>
            <a:ext cx="1441450" cy="1363663"/>
            <a:chOff x="0" y="0"/>
            <a:chExt cx="1441450" cy="1363663"/>
          </a:xfrm>
        </p:grpSpPr>
        <p:sp>
          <p:nvSpPr>
            <p:cNvPr id="8216" name="圆角矩形 22"/>
            <p:cNvSpPr/>
            <p:nvPr/>
          </p:nvSpPr>
          <p:spPr>
            <a:xfrm>
              <a:off x="0" y="0"/>
              <a:ext cx="1363662" cy="136366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AC900"/>
                </a:gs>
                <a:gs pos="100000">
                  <a:srgbClr val="FFE800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sym typeface="+mn-lt"/>
              </a:endParaRPr>
            </a:p>
          </p:txBody>
        </p:sp>
        <p:sp>
          <p:nvSpPr>
            <p:cNvPr id="8217" name="文本框 18"/>
            <p:cNvSpPr txBox="1"/>
            <p:nvPr/>
          </p:nvSpPr>
          <p:spPr>
            <a:xfrm>
              <a:off x="109537" y="152400"/>
              <a:ext cx="1331913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</a:rPr>
                <a:t>理论升华</a:t>
              </a:r>
              <a:endParaRPr lang="en-US" altLang="zh-CN" sz="3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6" name="组合 4112"/>
          <p:cNvGrpSpPr/>
          <p:nvPr/>
        </p:nvGrpSpPr>
        <p:grpSpPr>
          <a:xfrm>
            <a:off x="6323013" y="2992438"/>
            <a:ext cx="1427162" cy="1362075"/>
            <a:chOff x="0" y="0"/>
            <a:chExt cx="1427162" cy="1362075"/>
          </a:xfrm>
        </p:grpSpPr>
        <p:grpSp>
          <p:nvGrpSpPr>
            <p:cNvPr id="8208" name="组合 4113"/>
            <p:cNvGrpSpPr/>
            <p:nvPr/>
          </p:nvGrpSpPr>
          <p:grpSpPr>
            <a:xfrm>
              <a:off x="0" y="0"/>
              <a:ext cx="1363662" cy="1362075"/>
              <a:chOff x="0" y="0"/>
              <a:chExt cx="1363287" cy="1363287"/>
            </a:xfrm>
          </p:grpSpPr>
          <p:sp>
            <p:nvSpPr>
              <p:cNvPr id="8210" name="圆角矩形 23"/>
              <p:cNvSpPr/>
              <p:nvPr/>
            </p:nvSpPr>
            <p:spPr>
              <a:xfrm>
                <a:off x="0" y="0"/>
                <a:ext cx="1363287" cy="1363287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00BFAE"/>
                  </a:gs>
                  <a:gs pos="100000">
                    <a:srgbClr val="00D56B"/>
                  </a:gs>
                </a:gsLst>
                <a:lin ang="5400000"/>
                <a:tileRect/>
              </a:gradFill>
              <a:ln w="9525">
                <a:noFill/>
              </a:ln>
            </p:spPr>
            <p:txBody>
              <a:bodyPr anchor="ctr" anchorCtr="0"/>
              <a:p>
                <a:pPr algn="ctr"/>
                <a:endParaRPr lang="en-US" altLang="en-US" dirty="0">
                  <a:solidFill>
                    <a:srgbClr val="FFFFFF"/>
                  </a:solidFill>
                  <a:latin typeface="Tahoma" panose="020B0604030504040204" pitchFamily="34" charset="0"/>
                  <a:sym typeface="+mn-lt"/>
                </a:endParaRPr>
              </a:p>
            </p:txBody>
          </p:sp>
          <p:grpSp>
            <p:nvGrpSpPr>
              <p:cNvPr id="8211" name="组合 4115"/>
              <p:cNvGrpSpPr/>
              <p:nvPr/>
            </p:nvGrpSpPr>
            <p:grpSpPr>
              <a:xfrm>
                <a:off x="481646" y="532977"/>
                <a:ext cx="390897" cy="218998"/>
                <a:chOff x="0" y="0"/>
                <a:chExt cx="446536" cy="250169"/>
              </a:xfrm>
            </p:grpSpPr>
            <p:cxnSp>
              <p:nvCxnSpPr>
                <p:cNvPr id="8212" name="直接连接符 33"/>
                <p:cNvCxnSpPr/>
                <p:nvPr/>
              </p:nvCxnSpPr>
              <p:spPr>
                <a:xfrm>
                  <a:off x="-875" y="30067"/>
                  <a:ext cx="375283" cy="87123"/>
                </a:xfrm>
                <a:prstGeom prst="line">
                  <a:avLst/>
                </a:prstGeom>
                <a:ln w="28575" cap="flat" cmpd="sng">
                  <a:solidFill>
                    <a:srgbClr val="00D196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8213" name="直接连接符 34"/>
                <p:cNvCxnSpPr/>
                <p:nvPr/>
              </p:nvCxnSpPr>
              <p:spPr>
                <a:xfrm flipV="1">
                  <a:off x="363530" y="-790"/>
                  <a:ext cx="83396" cy="127055"/>
                </a:xfrm>
                <a:prstGeom prst="line">
                  <a:avLst/>
                </a:prstGeom>
                <a:ln w="28575" cap="flat" cmpd="sng">
                  <a:solidFill>
                    <a:srgbClr val="00D196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8214" name="直接连接符 36"/>
                <p:cNvCxnSpPr/>
                <p:nvPr/>
              </p:nvCxnSpPr>
              <p:spPr>
                <a:xfrm flipV="1">
                  <a:off x="87961" y="68183"/>
                  <a:ext cx="61641" cy="181507"/>
                </a:xfrm>
                <a:prstGeom prst="line">
                  <a:avLst/>
                </a:prstGeom>
                <a:ln w="28575" cap="flat" cmpd="sng">
                  <a:solidFill>
                    <a:srgbClr val="00D196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8215" name="直接连接符 38"/>
                <p:cNvCxnSpPr/>
                <p:nvPr/>
              </p:nvCxnSpPr>
              <p:spPr>
                <a:xfrm flipH="1" flipV="1">
                  <a:off x="178609" y="64553"/>
                  <a:ext cx="23568" cy="148836"/>
                </a:xfrm>
                <a:prstGeom prst="line">
                  <a:avLst/>
                </a:prstGeom>
                <a:ln w="28575" cap="flat" cmpd="sng">
                  <a:solidFill>
                    <a:srgbClr val="00D196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</p:grpSp>
        </p:grpSp>
        <p:sp>
          <p:nvSpPr>
            <p:cNvPr id="8209" name="文本框 19"/>
            <p:cNvSpPr txBox="1"/>
            <p:nvPr/>
          </p:nvSpPr>
          <p:spPr>
            <a:xfrm>
              <a:off x="96837" y="119062"/>
              <a:ext cx="1330325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</a:rPr>
                <a:t>巩固练习</a:t>
              </a:r>
              <a:endParaRPr lang="zh-CN" altLang="en-US" sz="3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9" name="组合 4121"/>
          <p:cNvGrpSpPr/>
          <p:nvPr/>
        </p:nvGrpSpPr>
        <p:grpSpPr>
          <a:xfrm>
            <a:off x="8226425" y="2990850"/>
            <a:ext cx="1428750" cy="1363663"/>
            <a:chOff x="0" y="0"/>
            <a:chExt cx="1428750" cy="1363663"/>
          </a:xfrm>
        </p:grpSpPr>
        <p:sp>
          <p:nvSpPr>
            <p:cNvPr id="8206" name="圆角矩形 24"/>
            <p:cNvSpPr/>
            <p:nvPr/>
          </p:nvSpPr>
          <p:spPr>
            <a:xfrm>
              <a:off x="0" y="0"/>
              <a:ext cx="1362075" cy="136366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2F84FF"/>
                </a:gs>
                <a:gs pos="100000">
                  <a:srgbClr val="38C4F5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sym typeface="+mn-lt"/>
              </a:endParaRPr>
            </a:p>
          </p:txBody>
        </p:sp>
        <p:sp>
          <p:nvSpPr>
            <p:cNvPr id="8207" name="文本框 20"/>
            <p:cNvSpPr txBox="1"/>
            <p:nvPr/>
          </p:nvSpPr>
          <p:spPr>
            <a:xfrm>
              <a:off x="96838" y="120650"/>
              <a:ext cx="1331912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</a:rPr>
                <a:t>归纳小结</a:t>
              </a:r>
              <a:endParaRPr lang="zh-CN" altLang="en-US" sz="3600" dirty="0">
                <a:latin typeface="Tahoma" panose="020B0604030504040204" pitchFamily="34" charset="0"/>
              </a:endParaRPr>
            </a:p>
          </p:txBody>
        </p:sp>
      </p:grpSp>
      <p:grpSp>
        <p:nvGrpSpPr>
          <p:cNvPr id="10" name="组合 4124"/>
          <p:cNvGrpSpPr/>
          <p:nvPr/>
        </p:nvGrpSpPr>
        <p:grpSpPr>
          <a:xfrm>
            <a:off x="10142538" y="2995613"/>
            <a:ext cx="1419225" cy="1363662"/>
            <a:chOff x="0" y="0"/>
            <a:chExt cx="1419225" cy="1363662"/>
          </a:xfrm>
        </p:grpSpPr>
        <p:sp>
          <p:nvSpPr>
            <p:cNvPr id="8204" name="圆角矩形 21"/>
            <p:cNvSpPr/>
            <p:nvPr/>
          </p:nvSpPr>
          <p:spPr>
            <a:xfrm>
              <a:off x="0" y="0"/>
              <a:ext cx="1362075" cy="13636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5A47E7"/>
                </a:gs>
                <a:gs pos="100000">
                  <a:srgbClr val="38C4F5"/>
                </a:gs>
              </a:gsLst>
              <a:lin ang="5400000"/>
              <a:tileRect/>
            </a:gradFill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sym typeface="+mn-lt"/>
              </a:endParaRPr>
            </a:p>
          </p:txBody>
        </p:sp>
        <p:sp>
          <p:nvSpPr>
            <p:cNvPr id="8205" name="文本框 25"/>
            <p:cNvSpPr txBox="1"/>
            <p:nvPr/>
          </p:nvSpPr>
          <p:spPr>
            <a:xfrm>
              <a:off x="88900" y="120650"/>
              <a:ext cx="1330325" cy="12001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dirty="0">
                  <a:latin typeface="Tahoma" panose="020B0604030504040204" pitchFamily="34" charset="0"/>
                </a:rPr>
                <a:t>布置作业</a:t>
              </a:r>
              <a:endParaRPr lang="zh-CN" altLang="en-US" sz="3600" dirty="0"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2536" name="Text Box 2"/>
          <p:cNvSpPr txBox="1"/>
          <p:nvPr/>
        </p:nvSpPr>
        <p:spPr>
          <a:xfrm>
            <a:off x="1981200" y="2565400"/>
            <a:ext cx="8686800" cy="2214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zh-CN" altLang="en-US" sz="2400" b="0" dirty="0">
                <a:latin typeface="Arial" panose="020B0604020202020204" pitchFamily="34" charset="0"/>
              </a:rPr>
              <a:t>（</a:t>
            </a:r>
            <a:r>
              <a:rPr lang="en-US" altLang="zh-CN" sz="2400" b="0" dirty="0">
                <a:latin typeface="Arial" panose="020B0604020202020204" pitchFamily="34" charset="0"/>
              </a:rPr>
              <a:t>2</a:t>
            </a:r>
            <a:r>
              <a:rPr lang="zh-CN" altLang="en-US" sz="2400" b="0" dirty="0">
                <a:latin typeface="Arial" panose="020B0604020202020204" pitchFamily="34" charset="0"/>
              </a:rPr>
              <a:t>）</a:t>
            </a:r>
            <a:r>
              <a:rPr lang="zh-CN" altLang="en-US" sz="2400" dirty="0">
                <a:latin typeface="Arial" panose="020B0604020202020204" pitchFamily="34" charset="0"/>
              </a:rPr>
              <a:t>二次函数                                     的部分对应值如下表：</a:t>
            </a:r>
            <a:endParaRPr lang="zh-CN" altLang="en-US" sz="24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endParaRPr lang="zh-CN" altLang="en-US" sz="2400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endParaRPr lang="zh-CN" altLang="en-US" sz="24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zh-CN" altLang="en-US" sz="2400" dirty="0">
                <a:latin typeface="Arial" panose="020B0604020202020204" pitchFamily="34" charset="0"/>
              </a:rPr>
              <a:t>     则不等式                        的解集是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（    ）</a:t>
            </a:r>
            <a:endParaRPr lang="zh-CN" altLang="en-US" sz="28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graphicFrame>
        <p:nvGraphicFramePr>
          <p:cNvPr id="22537" name="表格 22536"/>
          <p:cNvGraphicFramePr/>
          <p:nvPr/>
        </p:nvGraphicFramePr>
        <p:xfrm>
          <a:off x="3429000" y="3098800"/>
          <a:ext cx="6172200" cy="97536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48768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endParaRPr lang="zh-CN" altLang="zh-CN" sz="26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-3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-2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-1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0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1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2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3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4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8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endParaRPr lang="zh-CN" altLang="zh-CN" sz="26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6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0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-4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-6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-6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-4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0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3600" b="1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US" altLang="zh-CN" sz="2200" b="0" dirty="0">
                          <a:latin typeface="Verdana" panose="020B0604030504040204" pitchFamily="34" charset="0"/>
                        </a:rPr>
                        <a:t>6</a:t>
                      </a:r>
                      <a:endParaRPr lang="en-US" altLang="zh-CN" sz="2200" b="0" dirty="0"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30" name="Object 35"/>
          <p:cNvGraphicFramePr>
            <a:graphicFrameLocks noGrp="1"/>
          </p:cNvGraphicFramePr>
          <p:nvPr>
            <p:ph sz="quarter" idx="1"/>
          </p:nvPr>
        </p:nvGraphicFramePr>
        <p:xfrm>
          <a:off x="3810000" y="4241800"/>
          <a:ext cx="200025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2" imgW="977265" imgH="203200" progId="Equation.3">
                  <p:embed/>
                </p:oleObj>
              </mc:Choice>
              <mc:Fallback>
                <p:oleObj name="" r:id="rId2" imgW="977265" imgH="203200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10000" y="4241800"/>
                        <a:ext cx="2000250" cy="44291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6"/>
          <p:cNvGraphicFramePr>
            <a:graphicFrameLocks noGrp="1"/>
          </p:cNvGraphicFramePr>
          <p:nvPr>
            <p:ph sz="quarter" idx="2"/>
          </p:nvPr>
        </p:nvGraphicFramePr>
        <p:xfrm>
          <a:off x="4191000" y="2489200"/>
          <a:ext cx="28892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4" imgW="1422400" imgH="228600" progId="Equation.3">
                  <p:embed/>
                </p:oleObj>
              </mc:Choice>
              <mc:Fallback>
                <p:oleObj name="" r:id="rId4" imgW="1422400" imgH="228600" progId="Equation.3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91000" y="2489200"/>
                        <a:ext cx="2889250" cy="48736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37"/>
          <p:cNvGraphicFramePr>
            <a:graphicFrameLocks noGrp="1"/>
          </p:cNvGraphicFramePr>
          <p:nvPr>
            <p:ph sz="quarter" idx="3"/>
          </p:nvPr>
        </p:nvGraphicFramePr>
        <p:xfrm>
          <a:off x="3646488" y="3262313"/>
          <a:ext cx="325437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6" imgW="127000" imgH="139700" progId="Equation.3">
                  <p:embed/>
                </p:oleObj>
              </mc:Choice>
              <mc:Fallback>
                <p:oleObj name="" r:id="rId6" imgW="127000" imgH="139700" progId="Equation.3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46488" y="3262313"/>
                        <a:ext cx="325437" cy="34766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38"/>
          <p:cNvGraphicFramePr>
            <a:graphicFrameLocks noGrp="1"/>
          </p:cNvGraphicFramePr>
          <p:nvPr>
            <p:ph sz="quarter" idx="4"/>
          </p:nvPr>
        </p:nvGraphicFramePr>
        <p:xfrm>
          <a:off x="3646488" y="3692525"/>
          <a:ext cx="338137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8" imgW="139700" imgH="165100" progId="Equation.3">
                  <p:embed/>
                </p:oleObj>
              </mc:Choice>
              <mc:Fallback>
                <p:oleObj name="" r:id="rId8" imgW="139700" imgH="165100" progId="Equation.3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46488" y="3692525"/>
                        <a:ext cx="338137" cy="388938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9" name="Text Box 40"/>
          <p:cNvSpPr txBox="1"/>
          <p:nvPr/>
        </p:nvSpPr>
        <p:spPr>
          <a:xfrm>
            <a:off x="1828800" y="812800"/>
            <a:ext cx="762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zh-CN" altLang="en-US" sz="2400" dirty="0">
                <a:latin typeface="宋体" panose="02010600030101010101" pitchFamily="2" charset="-122"/>
              </a:rPr>
              <a:t>（</a:t>
            </a:r>
            <a:r>
              <a:rPr lang="en-US" altLang="zh-CN" sz="2400" dirty="0">
                <a:latin typeface="宋体" panose="02010600030101010101" pitchFamily="2" charset="-122"/>
              </a:rPr>
              <a:t>1</a:t>
            </a:r>
            <a:r>
              <a:rPr lang="zh-CN" altLang="en-US" sz="2400" dirty="0">
                <a:latin typeface="宋体" panose="02010600030101010101" pitchFamily="2" charset="-122"/>
              </a:rPr>
              <a:t>）不等式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3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&gt;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baseline="30000" dirty="0">
                <a:latin typeface="Times New Roman" panose="02020603050405020304" pitchFamily="18" charset="0"/>
                <a:ea typeface="华文新魏" panose="02010800040101010101" pitchFamily="2" charset="-122"/>
              </a:rPr>
              <a:t>2</a:t>
            </a:r>
            <a:r>
              <a:rPr lang="zh-CN" altLang="en-US" sz="2400" dirty="0">
                <a:latin typeface="Times New Roman" panose="02020603050405020304" pitchFamily="18" charset="0"/>
              </a:rPr>
              <a:t>的解集是（      ）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2570" name="Text Box 41"/>
          <p:cNvSpPr txBox="1"/>
          <p:nvPr/>
        </p:nvSpPr>
        <p:spPr>
          <a:xfrm>
            <a:off x="2514600" y="1346200"/>
            <a:ext cx="7543800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（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A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）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{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| 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&gt;3}               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（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B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）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{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| 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&lt;0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或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&gt;3} </a:t>
            </a:r>
            <a:endParaRPr lang="en-US" altLang="zh-CN" sz="28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  <a:buNone/>
            </a:pP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（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C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）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{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| 0&lt;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&lt;3}           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（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D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）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R   </a:t>
            </a:r>
            <a:endParaRPr lang="en-US" altLang="zh-CN" sz="28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2571" name="Text Box 42"/>
          <p:cNvSpPr txBox="1"/>
          <p:nvPr/>
        </p:nvSpPr>
        <p:spPr>
          <a:xfrm>
            <a:off x="2590800" y="4775200"/>
            <a:ext cx="7543800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（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A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）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{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| 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&gt;3}               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（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B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）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{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| 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&lt;-2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或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&gt;3} </a:t>
            </a:r>
            <a:endParaRPr lang="en-US" altLang="zh-CN" sz="28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  <a:buNone/>
            </a:pP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（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C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）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{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| -2&lt;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&lt;3}         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（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D</a:t>
            </a:r>
            <a:r>
              <a:rPr lang="zh-CN" altLang="en-US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）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{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| -2&lt;</a:t>
            </a:r>
            <a:r>
              <a:rPr lang="en-US" altLang="zh-CN" sz="28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en-US" altLang="zh-CN" sz="2800" dirty="0">
                <a:latin typeface="Times New Roman" panose="02020603050405020304" pitchFamily="18" charset="0"/>
                <a:ea typeface="华文新魏" panose="02010800040101010101" pitchFamily="2" charset="-122"/>
              </a:rPr>
              <a:t>&lt;2} </a:t>
            </a:r>
            <a:endParaRPr lang="en-US" altLang="zh-CN" sz="28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2572" name="Text Box 43">
            <a:hlinkClick r:id=""/>
          </p:cNvPr>
          <p:cNvSpPr txBox="1"/>
          <p:nvPr/>
        </p:nvSpPr>
        <p:spPr>
          <a:xfrm>
            <a:off x="2133600" y="2260600"/>
            <a:ext cx="8382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en-US" altLang="zh-CN" sz="1800" dirty="0">
                <a:latin typeface="Arial" panose="020B0604020202020204" pitchFamily="34" charset="0"/>
              </a:rPr>
              <a:t>    </a:t>
            </a:r>
            <a:endParaRPr lang="en-US" altLang="zh-CN" sz="1800" dirty="0">
              <a:latin typeface="Arial" panose="020B0604020202020204" pitchFamily="34" charset="0"/>
            </a:endParaRPr>
          </a:p>
        </p:txBody>
      </p:sp>
      <p:sp>
        <p:nvSpPr>
          <p:cNvPr id="165932" name="Text Box 44"/>
          <p:cNvSpPr txBox="1"/>
          <p:nvPr/>
        </p:nvSpPr>
        <p:spPr>
          <a:xfrm>
            <a:off x="7315200" y="4318000"/>
            <a:ext cx="4572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en-US" altLang="zh-CN" sz="2400" dirty="0">
                <a:solidFill>
                  <a:srgbClr val="FF6600"/>
                </a:solidFill>
                <a:latin typeface="Arial" panose="020B0604020202020204" pitchFamily="34" charset="0"/>
              </a:rPr>
              <a:t>B</a:t>
            </a:r>
            <a:endParaRPr lang="en-US" altLang="zh-CN" sz="24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165933" name="Text Box 45"/>
          <p:cNvSpPr txBox="1"/>
          <p:nvPr/>
        </p:nvSpPr>
        <p:spPr>
          <a:xfrm>
            <a:off x="6019800" y="889000"/>
            <a:ext cx="4572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en-US" altLang="zh-CN" sz="2400" dirty="0">
                <a:solidFill>
                  <a:srgbClr val="FF6600"/>
                </a:solidFill>
                <a:latin typeface="Arial" panose="020B0604020202020204" pitchFamily="34" charset="0"/>
              </a:rPr>
              <a:t>C</a:t>
            </a:r>
            <a:endParaRPr lang="en-US" altLang="zh-CN" sz="24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2534" name="Object 46"/>
          <p:cNvGraphicFramePr/>
          <p:nvPr/>
        </p:nvGraphicFramePr>
        <p:xfrm>
          <a:off x="5886450" y="13462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0" imgW="114300" imgH="215265" progId="Equation.3">
                  <p:embed/>
                </p:oleObj>
              </mc:Choice>
              <mc:Fallback>
                <p:oleObj name="" r:id="rId10" imgW="114300" imgH="215265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886450" y="1346200"/>
                        <a:ext cx="1143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469265" y="889000"/>
            <a:ext cx="693420" cy="2480310"/>
            <a:chOff x="1298" y="1778"/>
            <a:chExt cx="1092" cy="3906"/>
          </a:xfrm>
        </p:grpSpPr>
        <p:sp>
          <p:nvSpPr>
            <p:cNvPr id="2" name="圆角矩形 1"/>
            <p:cNvSpPr/>
            <p:nvPr/>
          </p:nvSpPr>
          <p:spPr>
            <a:xfrm rot="5400000">
              <a:off x="-105" y="3189"/>
              <a:ext cx="3907" cy="108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1298" y="1991"/>
              <a:ext cx="1063" cy="334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p>
              <a:r>
                <a:rPr lang="zh-CN" altLang="zh-CN" sz="3200"/>
                <a:t>三、选择题</a:t>
              </a:r>
              <a:endParaRPr lang="zh-CN" altLang="zh-CN" sz="3200"/>
            </a:p>
          </p:txBody>
        </p:sp>
      </p:grpSp>
      <p:sp>
        <p:nvSpPr>
          <p:cNvPr id="13315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5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5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32" grpId="0"/>
      <p:bldP spid="1659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9940" name="文本框 39939"/>
          <p:cNvSpPr txBox="1"/>
          <p:nvPr/>
        </p:nvSpPr>
        <p:spPr>
          <a:xfrm>
            <a:off x="1708785" y="2054225"/>
            <a:ext cx="9144000" cy="2232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20000"/>
              </a:lnSpc>
            </a:pPr>
            <a:r>
              <a:rPr lang="zh-CN" altLang="en-US" sz="2400" b="1" dirty="0">
                <a:latin typeface="宋体" panose="02010600030101010101" pitchFamily="2" charset="-122"/>
              </a:rPr>
              <a:t>    </a:t>
            </a:r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</a:rPr>
              <a:t>一个车辆制造厂引进了一条摩托车整车装配流水线</a:t>
            </a:r>
            <a:r>
              <a:rPr lang="en-US" altLang="zh-CN" sz="2400" b="1">
                <a:solidFill>
                  <a:schemeClr val="tx1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</a:rPr>
              <a:t>这条流水线生产的摩托车数量</a:t>
            </a:r>
            <a:r>
              <a:rPr lang="en-US" altLang="zh-CN" sz="2400" b="1">
                <a:solidFill>
                  <a:schemeClr val="tx1"/>
                </a:solidFill>
                <a:latin typeface="宋体" panose="02010600030101010101" pitchFamily="2" charset="-122"/>
              </a:rPr>
              <a:t>x(</a:t>
            </a: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</a:rPr>
              <a:t>辆</a:t>
            </a:r>
            <a:r>
              <a:rPr lang="en-US" altLang="zh-CN" sz="2400" b="1">
                <a:solidFill>
                  <a:schemeClr val="tx1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</a:rPr>
              <a:t>与创造的价值 </a:t>
            </a:r>
            <a:r>
              <a:rPr lang="en-US" altLang="zh-CN" sz="2400" b="1">
                <a:solidFill>
                  <a:schemeClr val="tx1"/>
                </a:solidFill>
                <a:latin typeface="宋体" panose="02010600030101010101" pitchFamily="2" charset="-122"/>
              </a:rPr>
              <a:t>y(</a:t>
            </a: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</a:rPr>
              <a:t>元</a:t>
            </a:r>
            <a:r>
              <a:rPr lang="en-US" altLang="zh-CN" sz="2400" b="1">
                <a:solidFill>
                  <a:schemeClr val="tx1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</a:rPr>
              <a:t>之间有如下的</a:t>
            </a:r>
            <a:r>
              <a:rPr lang="zh-CN" altLang="en-US" sz="2400" b="1" dirty="0">
                <a:latin typeface="宋体" panose="02010600030101010101" pitchFamily="2" charset="-122"/>
              </a:rPr>
              <a:t>关系</a:t>
            </a:r>
            <a:r>
              <a:rPr lang="en-US" altLang="zh-CN" sz="2400" b="1">
                <a:latin typeface="宋体" panose="02010600030101010101" pitchFamily="2" charset="-122"/>
              </a:rPr>
              <a:t>:                     </a:t>
            </a:r>
            <a:r>
              <a:rPr lang="en-US" altLang="zh-CN" sz="2400" b="1" i="1">
                <a:latin typeface="Times New Roman" panose="02020603050405020304" pitchFamily="18" charset="0"/>
              </a:rPr>
              <a:t>y </a:t>
            </a:r>
            <a:r>
              <a:rPr lang="en-US" altLang="zh-CN" sz="2400" b="1">
                <a:latin typeface="宋体" panose="02010600030101010101" pitchFamily="2" charset="-122"/>
              </a:rPr>
              <a:t>= -</a:t>
            </a:r>
            <a:r>
              <a:rPr lang="en-US" altLang="zh-CN" sz="2400" b="1">
                <a:latin typeface="Times New Roman" panose="02020603050405020304" pitchFamily="18" charset="0"/>
              </a:rPr>
              <a:t>2 </a:t>
            </a:r>
            <a:r>
              <a:rPr lang="en-US" altLang="zh-CN" sz="2400" b="1" i="1">
                <a:latin typeface="Times New Roman" panose="02020603050405020304" pitchFamily="18" charset="0"/>
              </a:rPr>
              <a:t>x</a:t>
            </a:r>
            <a:r>
              <a:rPr lang="en-US" altLang="zh-CN" sz="2400" b="1" baseline="30000">
                <a:latin typeface="Times New Roman" panose="02020603050405020304" pitchFamily="18" charset="0"/>
              </a:rPr>
              <a:t>2 </a:t>
            </a:r>
            <a:r>
              <a:rPr lang="en-US" altLang="zh-CN" sz="2400" b="1" i="1">
                <a:latin typeface="Times New Roman" panose="02020603050405020304" pitchFamily="18" charset="0"/>
              </a:rPr>
              <a:t>+ </a:t>
            </a:r>
            <a:r>
              <a:rPr lang="en-US" altLang="zh-CN" sz="2400" b="1">
                <a:latin typeface="Times New Roman" panose="02020603050405020304" pitchFamily="18" charset="0"/>
              </a:rPr>
              <a:t>220</a:t>
            </a:r>
            <a:r>
              <a:rPr lang="en-US" altLang="zh-CN" sz="2400" b="1" i="1">
                <a:latin typeface="Times New Roman" panose="02020603050405020304" pitchFamily="18" charset="0"/>
              </a:rPr>
              <a:t>x</a:t>
            </a:r>
            <a:r>
              <a:rPr lang="en-US" altLang="zh-CN" sz="2400" b="1">
                <a:latin typeface="宋体" panose="02010600030101010101" pitchFamily="2" charset="-122"/>
              </a:rPr>
              <a:t>.</a:t>
            </a:r>
            <a:endParaRPr lang="en-US" altLang="zh-CN" sz="2400" b="1"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400" b="1">
                <a:latin typeface="宋体" panose="02010600030101010101" pitchFamily="2" charset="-122"/>
              </a:rPr>
              <a:t>    </a:t>
            </a:r>
            <a:r>
              <a:rPr lang="zh-CN" altLang="en-US" sz="2400" b="1" dirty="0">
                <a:latin typeface="宋体" panose="02010600030101010101" pitchFamily="2" charset="-122"/>
              </a:rPr>
              <a:t>若这家工厂希望在一个星期内利用这条流水线创收</a:t>
            </a:r>
            <a:r>
              <a:rPr lang="en-US" altLang="zh-CN" sz="2400" b="1">
                <a:latin typeface="宋体" panose="02010600030101010101" pitchFamily="2" charset="-122"/>
              </a:rPr>
              <a:t>6000</a:t>
            </a:r>
            <a:r>
              <a:rPr lang="zh-CN" altLang="en-US" sz="2400" b="1" dirty="0">
                <a:latin typeface="宋体" panose="02010600030101010101" pitchFamily="2" charset="-122"/>
              </a:rPr>
              <a:t>元以上</a:t>
            </a:r>
            <a:r>
              <a:rPr lang="en-US" altLang="zh-CN" sz="2400" b="1">
                <a:latin typeface="宋体" panose="02010600030101010101" pitchFamily="2" charset="-122"/>
              </a:rPr>
              <a:t>,</a:t>
            </a:r>
            <a:r>
              <a:rPr lang="zh-CN" altLang="en-US" sz="2400" b="1" dirty="0">
                <a:latin typeface="宋体" panose="02010600030101010101" pitchFamily="2" charset="-122"/>
              </a:rPr>
              <a:t>那么它在一个星期内大约应该生产多少辆摩托车</a:t>
            </a:r>
            <a:r>
              <a:rPr lang="en-US" altLang="zh-CN" sz="2400" b="1">
                <a:latin typeface="宋体" panose="02010600030101010101" pitchFamily="2" charset="-122"/>
              </a:rPr>
              <a:t>?</a:t>
            </a:r>
            <a:endParaRPr lang="en-US" altLang="zh-CN" sz="2400" b="1">
              <a:latin typeface="宋体" panose="02010600030101010101" pitchFamily="2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57835" y="1929765"/>
            <a:ext cx="694055" cy="2480945"/>
            <a:chOff x="1298" y="1778"/>
            <a:chExt cx="1093" cy="3907"/>
          </a:xfrm>
        </p:grpSpPr>
        <p:sp>
          <p:nvSpPr>
            <p:cNvPr id="9" name="圆角矩形 8"/>
            <p:cNvSpPr/>
            <p:nvPr/>
          </p:nvSpPr>
          <p:spPr>
            <a:xfrm rot="5400000">
              <a:off x="-105" y="3189"/>
              <a:ext cx="3907" cy="108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298" y="1991"/>
              <a:ext cx="1063" cy="334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p>
              <a:r>
                <a:rPr lang="zh-CN" altLang="zh-CN" sz="3200"/>
                <a:t>四、应用题</a:t>
              </a:r>
              <a:endParaRPr lang="zh-CN" altLang="zh-CN" sz="3200"/>
            </a:p>
          </p:txBody>
        </p:sp>
      </p:grpSp>
      <p:sp>
        <p:nvSpPr>
          <p:cNvPr id="13315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3315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巩固练习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39941" name="文本框 39940"/>
          <p:cNvSpPr txBox="1"/>
          <p:nvPr/>
        </p:nvSpPr>
        <p:spPr>
          <a:xfrm>
            <a:off x="1283970" y="3228340"/>
            <a:ext cx="9623425" cy="17145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>
              <a:lnSpc>
                <a:spcPct val="110000"/>
              </a:lnSpc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</a:rPr>
              <a:t>    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</a:rPr>
              <a:t>    </a:t>
            </a:r>
            <a:endParaRPr lang="en-US" altLang="zh-CN" sz="2400" b="1">
              <a:solidFill>
                <a:srgbClr val="0000CC"/>
              </a:solidFill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</a:rPr>
              <a:t>        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</a:rPr>
              <a:t>由函数</a:t>
            </a: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</a:rPr>
              <a:t>=</a:t>
            </a: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baseline="30000">
                <a:solidFill>
                  <a:srgbClr val="0000CC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</a:rPr>
              <a:t>-110</a:t>
            </a: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</a:rPr>
              <a:t>+3000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</a:rPr>
              <a:t>的图象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</a:rPr>
              <a:t>,</a:t>
            </a:r>
            <a:endParaRPr lang="en-US" altLang="zh-CN" sz="2400" b="1">
              <a:solidFill>
                <a:srgbClr val="0000CC"/>
              </a:solidFill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</a:rPr>
              <a:t>得不等式的解为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</a:rPr>
              <a:t>50</a:t>
            </a:r>
            <a:r>
              <a:rPr lang="en-US" altLang="zh-CN" sz="2400" b="1">
                <a:solidFill>
                  <a:srgbClr val="0000CC"/>
                </a:solidFill>
                <a:latin typeface="Times New Roman" panose="02020603050405020304" pitchFamily="18" charset="0"/>
              </a:rPr>
              <a:t>&lt;</a:t>
            </a: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>
                <a:solidFill>
                  <a:srgbClr val="0000CC"/>
                </a:solidFill>
                <a:latin typeface="Times New Roman" panose="02020603050405020304" pitchFamily="18" charset="0"/>
              </a:rPr>
              <a:t>&lt;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</a:rPr>
              <a:t>60.</a:t>
            </a:r>
            <a:endParaRPr lang="en-US" altLang="zh-CN" sz="2400" b="1">
              <a:solidFill>
                <a:srgbClr val="0000CC"/>
              </a:solidFill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</a:rPr>
              <a:t>    </a:t>
            </a:r>
            <a:endParaRPr lang="en-US" altLang="zh-CN" sz="2400" b="1">
              <a:solidFill>
                <a:srgbClr val="0000CC"/>
              </a:solidFill>
              <a:latin typeface="宋体" panose="02010600030101010101" pitchFamily="2" charset="-122"/>
            </a:endParaRPr>
          </a:p>
        </p:txBody>
      </p:sp>
      <p:pic>
        <p:nvPicPr>
          <p:cNvPr id="39942" name="图片 399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6033" y="3228023"/>
            <a:ext cx="2925762" cy="30686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文本框 6"/>
          <p:cNvSpPr txBox="1"/>
          <p:nvPr/>
        </p:nvSpPr>
        <p:spPr>
          <a:xfrm>
            <a:off x="1403985" y="1036955"/>
            <a:ext cx="10417810" cy="902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>
              <a:lnSpc>
                <a:spcPct val="110000"/>
              </a:lnSpc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解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: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设在一个星期内大约应该生产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x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辆摩托车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.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根据题意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,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得到               </a:t>
            </a:r>
            <a:endParaRPr lang="zh-CN" altLang="en-US" sz="2400" b="1" dirty="0">
              <a:solidFill>
                <a:srgbClr val="0000CC"/>
              </a:solidFill>
              <a:latin typeface="宋体" panose="02010600030101010101" pitchFamily="2" charset="-122"/>
              <a:sym typeface="+mn-ea"/>
            </a:endParaRPr>
          </a:p>
          <a:p>
            <a:pPr algn="ctr">
              <a:lnSpc>
                <a:spcPct val="110000"/>
              </a:lnSpc>
            </a:pP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-2</a:t>
            </a: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="1" baseline="30000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2  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+ 220</a:t>
            </a: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x </a:t>
            </a:r>
            <a:r>
              <a:rPr lang="en-US" altLang="zh-CN" sz="2400" b="1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&gt; 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6000</a:t>
            </a:r>
            <a:endParaRPr lang="en-US" altLang="zh-CN" sz="2400" b="1">
              <a:solidFill>
                <a:srgbClr val="0000CC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735705" y="1947545"/>
            <a:ext cx="50990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移项整理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,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得  </a:t>
            </a: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="1" baseline="30000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2 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- 110</a:t>
            </a: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x 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+ 3000 </a:t>
            </a:r>
            <a:r>
              <a:rPr lang="en-US" altLang="zh-CN" sz="2400" b="1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&lt; 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0.</a:t>
            </a:r>
            <a:endParaRPr lang="en-US" altLang="zh-CN" sz="2400" b="1">
              <a:solidFill>
                <a:srgbClr val="0000CC"/>
              </a:solidFill>
              <a:latin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66545" y="2415540"/>
            <a:ext cx="7428230" cy="10382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10000"/>
              </a:lnSpc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因为</a:t>
            </a:r>
            <a:r>
              <a:rPr lang="zh-CN" altLang="en-US" sz="32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△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=100</a:t>
            </a:r>
            <a:r>
              <a:rPr lang="en-US" altLang="zh-CN" sz="2400" b="1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&gt;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0,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所以方程 </a:t>
            </a: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="1" baseline="30000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2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-110</a:t>
            </a: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+3000=0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有两个实数根</a:t>
            </a:r>
            <a:endParaRPr lang="zh-CN" altLang="en-US" sz="2400" b="1" dirty="0">
              <a:solidFill>
                <a:srgbClr val="0000CC"/>
              </a:solidFill>
              <a:latin typeface="宋体" panose="02010600030101010101" pitchFamily="2" charset="-122"/>
            </a:endParaRPr>
          </a:p>
          <a:p>
            <a:pPr algn="l">
              <a:lnSpc>
                <a:spcPct val="110000"/>
              </a:lnSpc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                 </a:t>
            </a: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="1" baseline="-2500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1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=50,   </a:t>
            </a: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="1" baseline="-2500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2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=60.</a:t>
            </a:r>
            <a:endParaRPr lang="en-US" altLang="zh-CN" sz="2400" b="1" dirty="0">
              <a:solidFill>
                <a:srgbClr val="0000CC"/>
              </a:solidFill>
              <a:latin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03985" y="4706620"/>
            <a:ext cx="6692900" cy="1308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10000"/>
              </a:lnSpc>
            </a:pP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因为</a:t>
            </a: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  <a:sym typeface="+mn-ea"/>
              </a:rPr>
              <a:t>x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只能取整数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,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所以当这条摩托车整车装配流水线在一周内生产的摩托车数量在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51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辆到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59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辆之间时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,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这家工厂能够获得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6000</a:t>
            </a:r>
            <a:r>
              <a:rPr lang="zh-CN" altLang="en-US" sz="2400" b="1" dirty="0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元以上的收益</a:t>
            </a:r>
            <a:r>
              <a:rPr lang="en-US" altLang="zh-CN" sz="2400" b="1">
                <a:solidFill>
                  <a:srgbClr val="0000CC"/>
                </a:solidFill>
                <a:latin typeface="宋体" panose="02010600030101010101" pitchFamily="2" charset="-122"/>
                <a:sym typeface="+mn-ea"/>
              </a:rPr>
              <a:t>.</a:t>
            </a:r>
            <a:endParaRPr lang="en-US" altLang="zh-CN" sz="2400" b="1" dirty="0">
              <a:solidFill>
                <a:srgbClr val="0000CC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39941" grpId="0"/>
      <p:bldP spid="39941" grpId="1"/>
      <p:bldP spid="10" grpId="0"/>
      <p:bldP spid="1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8435" name="文本框 8"/>
          <p:cNvSpPr/>
          <p:nvPr/>
        </p:nvSpPr>
        <p:spPr>
          <a:xfrm>
            <a:off x="-508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归纳小结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grpSp>
        <p:nvGrpSpPr>
          <p:cNvPr id="3" name="组合 19463"/>
          <p:cNvGrpSpPr/>
          <p:nvPr/>
        </p:nvGrpSpPr>
        <p:grpSpPr>
          <a:xfrm>
            <a:off x="3784600" y="1038860"/>
            <a:ext cx="3854450" cy="5273675"/>
            <a:chOff x="0" y="0"/>
            <a:chExt cx="2428" cy="3322"/>
          </a:xfrm>
        </p:grpSpPr>
        <p:grpSp>
          <p:nvGrpSpPr>
            <p:cNvPr id="18440" name="组合 19464"/>
            <p:cNvGrpSpPr/>
            <p:nvPr/>
          </p:nvGrpSpPr>
          <p:grpSpPr>
            <a:xfrm>
              <a:off x="46" y="0"/>
              <a:ext cx="2382" cy="3322"/>
              <a:chOff x="0" y="0"/>
              <a:chExt cx="2382" cy="3322"/>
            </a:xfrm>
          </p:grpSpPr>
          <p:sp>
            <p:nvSpPr>
              <p:cNvPr id="18443" name="AutoShape 6"/>
              <p:cNvSpPr/>
              <p:nvPr/>
            </p:nvSpPr>
            <p:spPr>
              <a:xfrm>
                <a:off x="5" y="1246"/>
                <a:ext cx="2333" cy="2076"/>
              </a:xfrm>
              <a:prstGeom prst="roundRect">
                <a:avLst>
                  <a:gd name="adj" fmla="val 7935"/>
                </a:avLst>
              </a:prstGeom>
              <a:gradFill rotWithShape="1">
                <a:gsLst>
                  <a:gs pos="0">
                    <a:srgbClr val="6BC6EB"/>
                  </a:gs>
                  <a:gs pos="100000">
                    <a:srgbClr val="FFFF00"/>
                  </a:gs>
                </a:gsLst>
                <a:lin ang="5400000" scaled="1"/>
                <a:tileRect/>
              </a:gradFill>
              <a:ln w="9525">
                <a:noFill/>
              </a:ln>
              <a:effectLst>
                <a:prstShdw prst="shdw12" dir="16200000">
                  <a:srgbClr val="000000">
                    <a:alpha val="50000"/>
                  </a:srgbClr>
                </a:prstShdw>
              </a:effectLst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44" name="AutoShape 7"/>
              <p:cNvSpPr/>
              <p:nvPr/>
            </p:nvSpPr>
            <p:spPr>
              <a:xfrm>
                <a:off x="0" y="0"/>
                <a:ext cx="2358" cy="1602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rgbClr val="86F5FB"/>
                  </a:gs>
                  <a:gs pos="100000">
                    <a:srgbClr val="DCDC00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45" name="AutoShape 8"/>
              <p:cNvSpPr/>
              <p:nvPr/>
            </p:nvSpPr>
            <p:spPr>
              <a:xfrm>
                <a:off x="45" y="17"/>
                <a:ext cx="2268" cy="346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FFFFD1"/>
                  </a:gs>
                  <a:gs pos="100000">
                    <a:srgbClr val="FFFF00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46" name="Text Box 9"/>
              <p:cNvSpPr txBox="1"/>
              <p:nvPr/>
            </p:nvSpPr>
            <p:spPr>
              <a:xfrm>
                <a:off x="272" y="363"/>
                <a:ext cx="2110" cy="7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lnSpc>
                    <a:spcPct val="150000"/>
                  </a:lnSpc>
                </a:pPr>
                <a:r>
                  <a:rPr lang="zh-CN" altLang="en-US" sz="2400" b="1" dirty="0">
                    <a:latin typeface="Arial" panose="020B0604020202020204" pitchFamily="34" charset="0"/>
                    <a:ea typeface="宋体" panose="02010600030101010101" pitchFamily="2" charset="-122"/>
                  </a:rPr>
                  <a:t>学习了哪些内容？</a:t>
                </a:r>
                <a:endParaRPr lang="zh-CN" altLang="en-US" sz="24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2400" b="1" dirty="0">
                    <a:latin typeface="Arial" panose="020B0604020202020204" pitchFamily="34" charset="0"/>
                    <a:ea typeface="宋体" panose="02010600030101010101" pitchFamily="2" charset="-122"/>
                  </a:rPr>
                  <a:t>重点和难点各是什么？</a:t>
                </a:r>
                <a:endParaRPr lang="zh-CN" altLang="en-US" sz="24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47" name="AutoShape 10"/>
              <p:cNvSpPr/>
              <p:nvPr/>
            </p:nvSpPr>
            <p:spPr>
              <a:xfrm flipV="1">
                <a:off x="165" y="3062"/>
                <a:ext cx="2001" cy="17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FFFFA4"/>
                  </a:gs>
                  <a:gs pos="100000">
                    <a:srgbClr val="FFFF00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p>
                <a:endParaRPr lang="zh-CN" altLang="zh-CN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8441" name="Rectangle 11"/>
            <p:cNvSpPr/>
            <p:nvPr/>
          </p:nvSpPr>
          <p:spPr>
            <a:xfrm>
              <a:off x="0" y="1678"/>
              <a:ext cx="2407" cy="136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pPr indent="266700">
                <a:lnSpc>
                  <a:spcPct val="190000"/>
                </a:lnSpc>
              </a:pPr>
              <a:r>
                <a:rPr lang="zh-CN" altLang="en-US" sz="2400" b="1" dirty="0">
                  <a:latin typeface="Arial" panose="020B0604020202020204" pitchFamily="34" charset="0"/>
                  <a:ea typeface="宋体" panose="02010600030101010101" pitchFamily="2" charset="-122"/>
                </a:rPr>
                <a:t>采用了怎样的学习方法？</a:t>
              </a:r>
              <a:endPara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indent="266700">
                <a:lnSpc>
                  <a:spcPct val="190000"/>
                </a:lnSpc>
              </a:pPr>
              <a:r>
                <a:rPr lang="zh-CN" altLang="en-US" sz="2400" b="1" dirty="0">
                  <a:latin typeface="Arial" panose="020B0604020202020204" pitchFamily="34" charset="0"/>
                  <a:ea typeface="宋体" panose="02010600030101010101" pitchFamily="2" charset="-122"/>
                </a:rPr>
                <a:t>你是如何进行学习的？</a:t>
              </a:r>
              <a:endPara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indent="266700">
                <a:lnSpc>
                  <a:spcPct val="190000"/>
                </a:lnSpc>
              </a:pPr>
              <a:r>
                <a:rPr lang="zh-CN" altLang="en-US" sz="2400" b="1" dirty="0">
                  <a:latin typeface="Arial" panose="020B0604020202020204" pitchFamily="34" charset="0"/>
                  <a:ea typeface="宋体" panose="02010600030101010101" pitchFamily="2" charset="-122"/>
                </a:rPr>
                <a:t>你的学习效果如何？</a:t>
              </a:r>
              <a:endPara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442" name="AutoShape 12"/>
            <p:cNvSpPr/>
            <p:nvPr/>
          </p:nvSpPr>
          <p:spPr>
            <a:xfrm rot="10800000">
              <a:off x="91" y="1180"/>
              <a:ext cx="2268" cy="346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FFFFD1"/>
                </a:gs>
                <a:gs pos="100000">
                  <a:srgbClr val="FFFF00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19458" name="组合 20481"/>
          <p:cNvGrpSpPr/>
          <p:nvPr/>
        </p:nvGrpSpPr>
        <p:grpSpPr>
          <a:xfrm>
            <a:off x="2379663" y="1838325"/>
            <a:ext cx="3014662" cy="869950"/>
            <a:chOff x="0" y="0"/>
            <a:chExt cx="3014662" cy="615950"/>
          </a:xfrm>
        </p:grpSpPr>
        <p:sp>
          <p:nvSpPr>
            <p:cNvPr id="19471" name="椭圆 10"/>
            <p:cNvSpPr/>
            <p:nvPr/>
          </p:nvSpPr>
          <p:spPr>
            <a:xfrm>
              <a:off x="0" y="0"/>
              <a:ext cx="3014662" cy="615950"/>
            </a:xfrm>
            <a:prstGeom prst="ellipse">
              <a:avLst/>
            </a:prstGeom>
            <a:solidFill>
              <a:srgbClr val="FFC000"/>
            </a:solidFill>
            <a:ln w="9525">
              <a:noFill/>
            </a:ln>
          </p:spPr>
          <p:txBody>
            <a:bodyPr anchor="ctr" anchorCtr="0"/>
            <a:p>
              <a:pPr algn="ctr" eaLnBrk="0" hangingPunct="0"/>
              <a:endParaRPr lang="zh-CN" altLang="en-US" sz="1300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472" name="文本框 31"/>
            <p:cNvSpPr txBox="1"/>
            <p:nvPr/>
          </p:nvSpPr>
          <p:spPr>
            <a:xfrm>
              <a:off x="803910" y="91717"/>
              <a:ext cx="1736725" cy="4010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lnSpc>
                  <a:spcPct val="130000"/>
                </a:lnSpc>
              </a:pP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知识梳理</a:t>
              </a:r>
              <a:endPara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19459" name="组合 20484"/>
          <p:cNvGrpSpPr/>
          <p:nvPr/>
        </p:nvGrpSpPr>
        <p:grpSpPr>
          <a:xfrm>
            <a:off x="2379663" y="3709988"/>
            <a:ext cx="3471862" cy="728662"/>
            <a:chOff x="0" y="0"/>
            <a:chExt cx="3475318" cy="615950"/>
          </a:xfrm>
        </p:grpSpPr>
        <p:sp>
          <p:nvSpPr>
            <p:cNvPr id="19469" name="椭圆 23"/>
            <p:cNvSpPr/>
            <p:nvPr/>
          </p:nvSpPr>
          <p:spPr>
            <a:xfrm>
              <a:off x="0" y="0"/>
              <a:ext cx="3014663" cy="615950"/>
            </a:xfrm>
            <a:prstGeom prst="ellipse">
              <a:avLst/>
            </a:prstGeom>
            <a:solidFill>
              <a:srgbClr val="FFC000"/>
            </a:solidFill>
            <a:ln w="9525">
              <a:noFill/>
            </a:ln>
          </p:spPr>
          <p:txBody>
            <a:bodyPr anchor="ctr" anchorCtr="0"/>
            <a:p>
              <a:pPr algn="ctr" eaLnBrk="0" hangingPunct="0"/>
              <a:endParaRPr lang="zh-CN" altLang="en-US" sz="1300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470" name="文本框 31"/>
            <p:cNvSpPr txBox="1"/>
            <p:nvPr/>
          </p:nvSpPr>
          <p:spPr>
            <a:xfrm>
              <a:off x="522568" y="47772"/>
              <a:ext cx="2952750" cy="4788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lnSpc>
                  <a:spcPct val="130000"/>
                </a:lnSpc>
              </a:pPr>
              <a:r>
                <a:rPr lang="zh-CN" altLang="en-US" sz="2400" dirty="0">
                  <a:latin typeface="黑体" panose="02010609060101010101" pitchFamily="49" charset="-122"/>
                  <a:ea typeface="黑体" panose="02010609060101010101" pitchFamily="49" charset="-122"/>
                </a:rPr>
                <a:t>题型方法梳理</a:t>
              </a:r>
              <a:endPara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20488" name="矩形 11"/>
          <p:cNvSpPr/>
          <p:nvPr/>
        </p:nvSpPr>
        <p:spPr>
          <a:xfrm>
            <a:off x="5684519" y="3606800"/>
            <a:ext cx="3838575" cy="433704"/>
          </a:xfrm>
          <a:prstGeom prst="rect">
            <a:avLst/>
          </a:prstGeom>
          <a:solidFill>
            <a:schemeClr val="tx1"/>
          </a:solidFill>
          <a:ln w="9525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0" normalizeH="0" baseline="0" noProof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ea"/>
                <a:sym typeface="+mn-ea"/>
              </a:rPr>
              <a:t>因式分解法解一元二次不等式</a:t>
            </a:r>
            <a:endParaRPr kumimoji="0" lang="zh-CN" altLang="en-US" sz="2100" b="1" i="0" u="none" strike="noStrike" kern="1200" cap="none" spc="0" normalizeH="0" baseline="0" noProof="1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anose="020B0604030504040204" pitchFamily="34" charset="0"/>
              <a:ea typeface="微软雅黑" panose="020B0503020204020204" pitchFamily="34" charset="-122"/>
              <a:cs typeface="+mn-ea"/>
              <a:sym typeface="+mn-ea"/>
            </a:endParaRPr>
          </a:p>
        </p:txBody>
      </p:sp>
      <p:sp>
        <p:nvSpPr>
          <p:cNvPr id="20489" name="Text Box 5"/>
          <p:cNvSpPr>
            <a:spLocks noChangeArrowheads="1"/>
          </p:cNvSpPr>
          <p:nvPr/>
        </p:nvSpPr>
        <p:spPr bwMode="auto">
          <a:xfrm>
            <a:off x="5586413" y="2085975"/>
            <a:ext cx="3981450" cy="411163"/>
          </a:xfrm>
          <a:custGeom>
            <a:avLst/>
            <a:gdLst>
              <a:gd name="T0" fmla="*/ 2622550 w 2622550"/>
              <a:gd name="T1" fmla="*/ 282575 h 565150"/>
              <a:gd name="T2" fmla="*/ 1311275 w 2622550"/>
              <a:gd name="T3" fmla="*/ 565150 h 565150"/>
              <a:gd name="T4" fmla="*/ 0 w 2622550"/>
              <a:gd name="T5" fmla="*/ 282575 h 565150"/>
              <a:gd name="T6" fmla="*/ 1311275 w 2622550"/>
              <a:gd name="T7" fmla="*/ 0 h 565150"/>
              <a:gd name="T8" fmla="*/ 0 60000 65536"/>
              <a:gd name="T9" fmla="*/ 5400000 60000 65536"/>
              <a:gd name="T10" fmla="*/ 10800000 60000 65536"/>
              <a:gd name="T11" fmla="*/ 16200000 60000 65536"/>
              <a:gd name="T12" fmla="*/ 0 w 2622550"/>
              <a:gd name="T13" fmla="*/ 0 h 565150"/>
              <a:gd name="T14" fmla="*/ 2622550 w 2622550"/>
              <a:gd name="T15" fmla="*/ 565150 h 5651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2550" h="565150">
                <a:moveTo>
                  <a:pt x="0" y="0"/>
                </a:moveTo>
                <a:lnTo>
                  <a:pt x="2483263" y="0"/>
                </a:lnTo>
                <a:lnTo>
                  <a:pt x="2622550" y="139286"/>
                </a:lnTo>
                <a:lnTo>
                  <a:pt x="2622550" y="565150"/>
                </a:lnTo>
                <a:lnTo>
                  <a:pt x="139286" y="565150"/>
                </a:lnTo>
                <a:lnTo>
                  <a:pt x="0" y="425863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miter lim="800000"/>
          </a:ln>
          <a:effectLst>
            <a:outerShdw dist="38100" dir="2700000" algn="ctr" rotWithShape="0">
              <a:srgbClr val="000000">
                <a:alpha val="35999"/>
              </a:srgb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cs"/>
              </a:rPr>
              <a:t>一元二次不等式的两种解法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493" name="矩形 11"/>
          <p:cNvSpPr>
            <a:spLocks noChangeArrowheads="1"/>
          </p:cNvSpPr>
          <p:nvPr/>
        </p:nvSpPr>
        <p:spPr bwMode="auto">
          <a:xfrm>
            <a:off x="5707063" y="4341813"/>
            <a:ext cx="3316288" cy="4333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</a:ln>
          <a:effectLst>
            <a:outerShdw dist="38100" dir="2700000" algn="ctr" rotWithShape="0">
              <a:srgbClr val="000000">
                <a:alpha val="35999"/>
              </a:srgb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 panose="020B060403050404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图像法解一元二次不等式</a:t>
            </a:r>
            <a:endParaRPr kumimoji="0" lang="zh-CN" altLang="en-US" sz="2100" b="1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anose="020B060403050404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8435" name="文本框 8"/>
          <p:cNvSpPr/>
          <p:nvPr/>
        </p:nvSpPr>
        <p:spPr>
          <a:xfrm>
            <a:off x="-508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归纳小结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 bldLvl="0" animBg="1"/>
      <p:bldP spid="20493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484" name="文本框 8"/>
          <p:cNvSpPr/>
          <p:nvPr/>
        </p:nvSpPr>
        <p:spPr>
          <a:xfrm>
            <a:off x="0" y="2032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布置作业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243705" y="1336675"/>
            <a:ext cx="5400040" cy="4509135"/>
            <a:chOff x="6683" y="2683"/>
            <a:chExt cx="8504" cy="7101"/>
          </a:xfrm>
        </p:grpSpPr>
        <p:sp>
          <p:nvSpPr>
            <p:cNvPr id="20481" name="AutoShape 14"/>
            <p:cNvSpPr>
              <a:spLocks noChangeArrowheads="1"/>
            </p:cNvSpPr>
            <p:nvPr/>
          </p:nvSpPr>
          <p:spPr bwMode="auto">
            <a:xfrm>
              <a:off x="6683" y="2683"/>
              <a:ext cx="8435" cy="205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</a:ln>
            <a:effectLst>
              <a:outerShdw dist="135001" dir="2928847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zh-CN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5" name="组合 21512"/>
            <p:cNvGrpSpPr/>
            <p:nvPr/>
          </p:nvGrpSpPr>
          <p:grpSpPr>
            <a:xfrm>
              <a:off x="6683" y="2828"/>
              <a:ext cx="8505" cy="6957"/>
              <a:chOff x="0" y="0"/>
              <a:chExt cx="3402" cy="2783"/>
            </a:xfrm>
          </p:grpSpPr>
          <p:grpSp>
            <p:nvGrpSpPr>
              <p:cNvPr id="20494" name="组合 21513"/>
              <p:cNvGrpSpPr/>
              <p:nvPr/>
            </p:nvGrpSpPr>
            <p:grpSpPr>
              <a:xfrm>
                <a:off x="74" y="0"/>
                <a:ext cx="2976" cy="706"/>
                <a:chOff x="0" y="0"/>
                <a:chExt cx="2976" cy="706"/>
              </a:xfrm>
            </p:grpSpPr>
            <p:grpSp>
              <p:nvGrpSpPr>
                <p:cNvPr id="20510" name="组合 21514"/>
                <p:cNvGrpSpPr/>
                <p:nvPr/>
              </p:nvGrpSpPr>
              <p:grpSpPr>
                <a:xfrm>
                  <a:off x="0" y="0"/>
                  <a:ext cx="656" cy="706"/>
                  <a:chOff x="0" y="0"/>
                  <a:chExt cx="768" cy="746"/>
                </a:xfrm>
              </p:grpSpPr>
              <p:sp>
                <p:nvSpPr>
                  <p:cNvPr id="20512" name="AutoShape 8"/>
                  <p:cNvSpPr/>
                  <p:nvPr/>
                </p:nvSpPr>
                <p:spPr>
                  <a:xfrm>
                    <a:off x="0" y="0"/>
                    <a:ext cx="768" cy="746"/>
                  </a:xfrm>
                  <a:prstGeom prst="roundRect">
                    <a:avLst>
                      <a:gd name="adj" fmla="val 11921"/>
                    </a:avLst>
                  </a:prstGeom>
                  <a:gradFill rotWithShape="1">
                    <a:gsLst>
                      <a:gs pos="0">
                        <a:schemeClr val="accent1"/>
                      </a:gs>
                      <a:gs pos="100000">
                        <a:srgbClr val="839C9E"/>
                      </a:gs>
                    </a:gsLst>
                    <a:lin ang="5400000" scaled="1"/>
                    <a:tileRect/>
                  </a:gradFill>
                  <a:ln w="38100" cap="flat" cmpd="sng">
                    <a:solidFill>
                      <a:schemeClr val="bg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endParaRPr lang="zh-CN" altLang="zh-CN" dirty="0"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2" name="未知"/>
                  <p:cNvSpPr>
                    <a:spLocks noChangeArrowheads="1"/>
                  </p:cNvSpPr>
                  <p:nvPr/>
                </p:nvSpPr>
                <p:spPr bwMode="auto">
                  <a:xfrm>
                    <a:off x="47" y="48"/>
                    <a:ext cx="383" cy="373"/>
                  </a:xfrm>
                  <a:custGeom>
                    <a:avLst/>
                    <a:gdLst/>
                    <a:ahLst/>
                    <a:cxnLst>
                      <a:cxn ang="0">
                        <a:pos x="118" y="0"/>
                      </a:cxn>
                      <a:cxn ang="0">
                        <a:pos x="0" y="118"/>
                      </a:cxn>
                      <a:cxn ang="0">
                        <a:pos x="0" y="589"/>
                      </a:cxn>
                      <a:cxn ang="0">
                        <a:pos x="161" y="174"/>
                      </a:cxn>
                      <a:cxn ang="0">
                        <a:pos x="589" y="0"/>
                      </a:cxn>
                      <a:cxn ang="0">
                        <a:pos x="118" y="0"/>
                      </a:cxn>
                    </a:cxnLst>
                    <a:rect l="0" t="0" r="r" b="b"/>
                    <a:pathLst>
                      <a:path w="596" h="598">
                        <a:moveTo>
                          <a:pt x="118" y="0"/>
                        </a:moveTo>
                        <a:cubicBezTo>
                          <a:pt x="53" y="0"/>
                          <a:pt x="0" y="53"/>
                          <a:pt x="0" y="118"/>
                        </a:cubicBezTo>
                        <a:lnTo>
                          <a:pt x="0" y="589"/>
                        </a:lnTo>
                        <a:cubicBezTo>
                          <a:pt x="27" y="598"/>
                          <a:pt x="12" y="309"/>
                          <a:pt x="161" y="174"/>
                        </a:cubicBezTo>
                        <a:cubicBezTo>
                          <a:pt x="310" y="39"/>
                          <a:pt x="596" y="29"/>
                          <a:pt x="589" y="0"/>
                        </a:cubicBezTo>
                        <a:lnTo>
                          <a:pt x="118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DAEEF0"/>
                      </a:gs>
                      <a:gs pos="50000">
                        <a:schemeClr val="accent1">
                          <a:alpha val="0"/>
                        </a:schemeClr>
                      </a:gs>
                      <a:gs pos="100000">
                        <a:srgbClr val="DAEEF0"/>
                      </a:gs>
                    </a:gsLst>
                    <a:lin ang="2700000" scaled="1"/>
                  </a:gradFill>
                  <a:ln w="9525">
                    <a:noFill/>
                    <a:rou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微软雅黑" panose="020B0503020204020204" pitchFamily="34" charset="-122"/>
                      <a:cs typeface="+mn-cs"/>
                    </a:endParaRPr>
                  </a:p>
                </p:txBody>
              </p:sp>
              <p:sp>
                <p:nvSpPr>
                  <p:cNvPr id="21518" name="Text Box 10"/>
                  <p:cNvSpPr txBox="1"/>
                  <p:nvPr/>
                </p:nvSpPr>
                <p:spPr>
                  <a:xfrm>
                    <a:off x="46" y="188"/>
                    <a:ext cx="661" cy="34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none">
                    <a:spAutoFit/>
                  </a:bodyPr>
                  <a:lstStyle>
                    <a:lvl1pPr marL="228600" lvl="0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1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800" b="0" i="0" u="none" kern="1200" baseline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微软雅黑" panose="020B0503020204020204" pitchFamily="34" charset="-122"/>
                      </a:defRPr>
                    </a:lvl1pPr>
                    <a:lvl2pPr marL="685800" lvl="1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lvl="2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0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lvl="3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18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lvl="4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18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r>
                      <a:rPr kumimoji="0" lang="zh-CN" altLang="en-US" sz="2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ea"/>
                      </a:rPr>
                      <a:t>阅读</a:t>
                    </a:r>
                    <a:endParaRPr kumimoji="0" lang="zh-CN" altLang="en-US" sz="2800" b="0" i="0" u="none" strike="noStrike" kern="1200" cap="none" spc="0" normalizeH="0" baseline="0" noProof="1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>
                          <a:srgbClr val="C0C0C0"/>
                        </a:outerShdw>
                      </a:effectLst>
                      <a:uLnTx/>
                      <a:uFillTx/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sp>
              <p:nvSpPr>
                <p:cNvPr id="20511" name="Text Box 11"/>
                <p:cNvSpPr txBox="1"/>
                <p:nvPr/>
              </p:nvSpPr>
              <p:spPr>
                <a:xfrm>
                  <a:off x="748" y="175"/>
                  <a:ext cx="2228" cy="31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lnSpc>
                      <a:spcPct val="110000"/>
                    </a:lnSpc>
                  </a:pPr>
                  <a:r>
                    <a:rPr lang="zh-CN" altLang="en-US" sz="2400" b="1" dirty="0">
                      <a:latin typeface="黑体" panose="02010609060101010101" pitchFamily="49" charset="-122"/>
                      <a:ea typeface="黑体" panose="02010609060101010101" pitchFamily="49" charset="-122"/>
                    </a:rPr>
                    <a:t>教材章节</a:t>
                  </a:r>
                  <a:r>
                    <a:rPr lang="en-US" altLang="zh-CN" sz="2400" b="1" dirty="0">
                      <a:latin typeface="黑体" panose="02010609060101010101" pitchFamily="49" charset="-122"/>
                      <a:ea typeface="黑体" panose="02010609060101010101" pitchFamily="49" charset="-122"/>
                    </a:rPr>
                    <a:t>2.3</a:t>
                  </a:r>
                  <a:endParaRPr lang="en-US" altLang="zh-CN" sz="2400" b="1" dirty="0"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</p:grpSp>
          <p:grpSp>
            <p:nvGrpSpPr>
              <p:cNvPr id="20495" name="组合 21519"/>
              <p:cNvGrpSpPr/>
              <p:nvPr/>
            </p:nvGrpSpPr>
            <p:grpSpPr>
              <a:xfrm>
                <a:off x="28" y="940"/>
                <a:ext cx="3374" cy="820"/>
                <a:chOff x="0" y="-99"/>
                <a:chExt cx="3374" cy="820"/>
              </a:xfrm>
            </p:grpSpPr>
            <p:grpSp>
              <p:nvGrpSpPr>
                <p:cNvPr id="20503" name="组合 21520"/>
                <p:cNvGrpSpPr/>
                <p:nvPr/>
              </p:nvGrpSpPr>
              <p:grpSpPr>
                <a:xfrm>
                  <a:off x="0" y="-99"/>
                  <a:ext cx="3374" cy="820"/>
                  <a:chOff x="0" y="-99"/>
                  <a:chExt cx="4704" cy="820"/>
                </a:xfrm>
              </p:grpSpPr>
              <p:sp>
                <p:nvSpPr>
                  <p:cNvPr id="20497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-99"/>
                    <a:ext cx="4704" cy="820"/>
                  </a:xfrm>
                  <a:prstGeom prst="roundRect">
                    <a:avLst>
                      <a:gd name="adj" fmla="val 10889"/>
                    </a:avLst>
                  </a:prstGeom>
                  <a:gradFill rotWithShape="1">
                    <a:gsLst>
                      <a:gs pos="0">
                        <a:srgbClr val="DDDDDD"/>
                      </a:gs>
                      <a:gs pos="50000">
                        <a:srgbClr val="F2F2F2"/>
                      </a:gs>
                      <a:gs pos="100000">
                        <a:srgbClr val="DDDDDD"/>
                      </a:gs>
                    </a:gsLst>
                    <a:lin ang="2700000" scaled="1"/>
                  </a:gradFill>
                  <a:ln w="38100">
                    <a:solidFill>
                      <a:srgbClr val="FFFFFF"/>
                    </a:solidFill>
                    <a:round/>
                  </a:ln>
                  <a:effectLst>
                    <a:outerShdw dist="135001" dir="2928847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 wrap="none" anchor="ctr"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endParaRPr kumimoji="0" lang="zh-CN" altLang="zh-CN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  <p:grpSp>
                <p:nvGrpSpPr>
                  <p:cNvPr id="20506" name="组合 21522"/>
                  <p:cNvGrpSpPr/>
                  <p:nvPr/>
                </p:nvGrpSpPr>
                <p:grpSpPr>
                  <a:xfrm>
                    <a:off x="103" y="-13"/>
                    <a:ext cx="907" cy="671"/>
                    <a:chOff x="0" y="-100"/>
                    <a:chExt cx="768" cy="746"/>
                  </a:xfrm>
                </p:grpSpPr>
                <p:sp>
                  <p:nvSpPr>
                    <p:cNvPr id="20507" name="AutoShape 16"/>
                    <p:cNvSpPr/>
                    <p:nvPr/>
                  </p:nvSpPr>
                  <p:spPr>
                    <a:xfrm>
                      <a:off x="0" y="-100"/>
                      <a:ext cx="768" cy="746"/>
                    </a:xfrm>
                    <a:prstGeom prst="roundRect">
                      <a:avLst>
                        <a:gd name="adj" fmla="val 11921"/>
                      </a:avLst>
                    </a:prstGeom>
                    <a:gradFill rotWithShape="1">
                      <a:gsLst>
                        <a:gs pos="0">
                          <a:srgbClr val="46B5B5"/>
                        </a:gs>
                        <a:gs pos="100000">
                          <a:schemeClr val="hlink"/>
                        </a:gs>
                      </a:gsLst>
                      <a:lin ang="5400000" scaled="1"/>
                      <a:tileRect/>
                    </a:gradFill>
                    <a:ln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p>
                      <a:endParaRPr lang="zh-CN" altLang="zh-CN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20508" name="未知"/>
                    <p:cNvSpPr/>
                    <p:nvPr/>
                  </p:nvSpPr>
                  <p:spPr>
                    <a:xfrm>
                      <a:off x="48" y="48"/>
                      <a:ext cx="383" cy="373"/>
                    </a:xfrm>
                    <a:custGeom>
                      <a:avLst/>
                      <a:gdLst>
                        <a:gd name="txL" fmla="*/ 0 w 596"/>
                        <a:gd name="txT" fmla="*/ 0 h 598"/>
                        <a:gd name="txR" fmla="*/ 596 w 596"/>
                        <a:gd name="txB" fmla="*/ 598 h 598"/>
                      </a:gdLst>
                      <a:ahLst/>
                      <a:cxnLst>
                        <a:cxn ang="0">
                          <a:pos x="49" y="0"/>
                        </a:cxn>
                        <a:cxn ang="0">
                          <a:pos x="0" y="46"/>
                        </a:cxn>
                        <a:cxn ang="0">
                          <a:pos x="0" y="229"/>
                        </a:cxn>
                        <a:cxn ang="0">
                          <a:pos x="66" y="68"/>
                        </a:cxn>
                        <a:cxn ang="0">
                          <a:pos x="244" y="0"/>
                        </a:cxn>
                        <a:cxn ang="0">
                          <a:pos x="49" y="0"/>
                        </a:cxn>
                      </a:cxnLst>
                      <a:rect l="txL" t="txT" r="txR" b="txB"/>
                      <a:pathLst>
                        <a:path w="596" h="598">
                          <a:moveTo>
                            <a:pt x="118" y="0"/>
                          </a:moveTo>
                          <a:cubicBezTo>
                            <a:pt x="53" y="0"/>
                            <a:pt x="0" y="53"/>
                            <a:pt x="0" y="118"/>
                          </a:cubicBezTo>
                          <a:lnTo>
                            <a:pt x="0" y="589"/>
                          </a:lnTo>
                          <a:cubicBezTo>
                            <a:pt x="27" y="598"/>
                            <a:pt x="12" y="309"/>
                            <a:pt x="161" y="174"/>
                          </a:cubicBezTo>
                          <a:cubicBezTo>
                            <a:pt x="310" y="39"/>
                            <a:pt x="596" y="29"/>
                            <a:pt x="589" y="0"/>
                          </a:cubicBezTo>
                          <a:lnTo>
                            <a:pt x="118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93D4D4">
                            <a:alpha val="100000"/>
                          </a:srgbClr>
                        </a:gs>
                        <a:gs pos="100000">
                          <a:schemeClr val="hlink">
                            <a:alpha val="0"/>
                          </a:schemeClr>
                        </a:gs>
                      </a:gsLst>
                      <a:lin ang="2700000" scaled="1"/>
                      <a:tileRect/>
                    </a:gra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21526" name="Text Box 18"/>
                    <p:cNvSpPr txBox="1"/>
                    <p:nvPr/>
                  </p:nvSpPr>
                  <p:spPr>
                    <a:xfrm>
                      <a:off x="45" y="89"/>
                      <a:ext cx="666" cy="364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wrap="none">
                      <a:spAutoFit/>
                    </a:bodyPr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zh-CN" altLang="en-US" sz="2800" b="0" i="0" u="none" strike="noStrike" kern="1200" cap="none" spc="0" normalizeH="0" baseline="0" noProof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+mn-ea"/>
                        </a:rPr>
                        <a:t>书写</a:t>
                      </a:r>
                      <a:endParaRPr kumimoji="0" lang="zh-CN" altLang="en-US" sz="2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0504" name="Text Box 19"/>
                <p:cNvSpPr txBox="1"/>
                <p:nvPr/>
              </p:nvSpPr>
              <p:spPr>
                <a:xfrm>
                  <a:off x="786" y="195"/>
                  <a:ext cx="2588" cy="283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lnSpc>
                      <a:spcPct val="110000"/>
                    </a:lnSpc>
                  </a:pPr>
                  <a:r>
                    <a:rPr lang="zh-CN" altLang="en-US" sz="2400" b="1" dirty="0">
                      <a:latin typeface="黑体" panose="02010609060101010101" pitchFamily="49" charset="-122"/>
                      <a:ea typeface="黑体" panose="02010609060101010101" pitchFamily="49" charset="-122"/>
                    </a:rPr>
                    <a:t>教材习题三</a:t>
                  </a:r>
                  <a:endParaRPr lang="en-US" altLang="zh-CN" sz="2400" b="1" dirty="0"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</p:grpSp>
          <p:grpSp>
            <p:nvGrpSpPr>
              <p:cNvPr id="20496" name="组合 21527"/>
              <p:cNvGrpSpPr/>
              <p:nvPr/>
            </p:nvGrpSpPr>
            <p:grpSpPr>
              <a:xfrm>
                <a:off x="0" y="1963"/>
                <a:ext cx="3402" cy="820"/>
                <a:chOff x="0" y="-153"/>
                <a:chExt cx="3402" cy="820"/>
              </a:xfrm>
            </p:grpSpPr>
            <p:sp>
              <p:nvSpPr>
                <p:cNvPr id="3" name="AutoShape 21"/>
                <p:cNvSpPr>
                  <a:spLocks noChangeArrowheads="1"/>
                </p:cNvSpPr>
                <p:nvPr/>
              </p:nvSpPr>
              <p:spPr bwMode="auto">
                <a:xfrm>
                  <a:off x="0" y="-153"/>
                  <a:ext cx="3402" cy="820"/>
                </a:xfrm>
                <a:prstGeom prst="roundRect">
                  <a:avLst>
                    <a:gd name="adj" fmla="val 10889"/>
                  </a:avLst>
                </a:prstGeom>
                <a:gradFill rotWithShape="1">
                  <a:gsLst>
                    <a:gs pos="0">
                      <a:srgbClr val="DDDDDD"/>
                    </a:gs>
                    <a:gs pos="50000">
                      <a:srgbClr val="EEEEEE"/>
                    </a:gs>
                    <a:gs pos="100000">
                      <a:srgbClr val="DDDDDD"/>
                    </a:gs>
                  </a:gsLst>
                  <a:lin ang="2700000" scaled="1"/>
                </a:gradFill>
                <a:ln w="38100">
                  <a:solidFill>
                    <a:srgbClr val="FFFFFF"/>
                  </a:solidFill>
                  <a:round/>
                </a:ln>
                <a:effectLst>
                  <a:outerShdw dist="135001" dir="2928847" algn="ctr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none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defRPr/>
                  </a:pPr>
                  <a:endParaRPr kumimoji="0" lang="zh-CN" altLang="zh-CN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grpSp>
              <p:nvGrpSpPr>
                <p:cNvPr id="20498" name="组合 21529"/>
                <p:cNvGrpSpPr/>
                <p:nvPr/>
              </p:nvGrpSpPr>
              <p:grpSpPr>
                <a:xfrm>
                  <a:off x="74" y="-58"/>
                  <a:ext cx="656" cy="670"/>
                  <a:chOff x="0" y="-150"/>
                  <a:chExt cx="768" cy="746"/>
                </a:xfrm>
              </p:grpSpPr>
              <p:sp>
                <p:nvSpPr>
                  <p:cNvPr id="20500" name="AutoShape 23"/>
                  <p:cNvSpPr/>
                  <p:nvPr/>
                </p:nvSpPr>
                <p:spPr>
                  <a:xfrm>
                    <a:off x="0" y="-150"/>
                    <a:ext cx="768" cy="746"/>
                  </a:xfrm>
                  <a:prstGeom prst="roundRect">
                    <a:avLst>
                      <a:gd name="adj" fmla="val 11921"/>
                    </a:avLst>
                  </a:prstGeom>
                  <a:gradFill rotWithShape="1">
                    <a:gsLst>
                      <a:gs pos="0">
                        <a:srgbClr val="BEDF5D"/>
                      </a:gs>
                      <a:gs pos="100000">
                        <a:schemeClr val="folHlink"/>
                      </a:gs>
                    </a:gsLst>
                    <a:lin ang="5400000" scaled="1"/>
                    <a:tileRect/>
                  </a:gradFill>
                  <a:ln w="38100" cap="flat" cmpd="sng">
                    <a:solidFill>
                      <a:schemeClr val="bg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endParaRPr lang="zh-CN" altLang="zh-CN" dirty="0"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20501" name="未知"/>
                  <p:cNvSpPr/>
                  <p:nvPr/>
                </p:nvSpPr>
                <p:spPr>
                  <a:xfrm>
                    <a:off x="48" y="48"/>
                    <a:ext cx="383" cy="373"/>
                  </a:xfrm>
                  <a:custGeom>
                    <a:avLst/>
                    <a:gdLst>
                      <a:gd name="txL" fmla="*/ 0 w 596"/>
                      <a:gd name="txT" fmla="*/ 0 h 598"/>
                      <a:gd name="txR" fmla="*/ 596 w 596"/>
                      <a:gd name="txB" fmla="*/ 598 h 598"/>
                    </a:gdLst>
                    <a:ahLst/>
                    <a:cxnLst>
                      <a:cxn ang="0">
                        <a:pos x="49" y="0"/>
                      </a:cxn>
                      <a:cxn ang="0">
                        <a:pos x="0" y="46"/>
                      </a:cxn>
                      <a:cxn ang="0">
                        <a:pos x="0" y="229"/>
                      </a:cxn>
                      <a:cxn ang="0">
                        <a:pos x="66" y="68"/>
                      </a:cxn>
                      <a:cxn ang="0">
                        <a:pos x="244" y="0"/>
                      </a:cxn>
                      <a:cxn ang="0">
                        <a:pos x="49" y="0"/>
                      </a:cxn>
                    </a:cxnLst>
                    <a:rect l="txL" t="txT" r="txR" b="txB"/>
                    <a:pathLst>
                      <a:path w="596" h="598">
                        <a:moveTo>
                          <a:pt x="118" y="0"/>
                        </a:moveTo>
                        <a:cubicBezTo>
                          <a:pt x="53" y="0"/>
                          <a:pt x="0" y="53"/>
                          <a:pt x="0" y="118"/>
                        </a:cubicBezTo>
                        <a:lnTo>
                          <a:pt x="0" y="589"/>
                        </a:lnTo>
                        <a:cubicBezTo>
                          <a:pt x="27" y="598"/>
                          <a:pt x="12" y="309"/>
                          <a:pt x="161" y="174"/>
                        </a:cubicBezTo>
                        <a:cubicBezTo>
                          <a:pt x="310" y="39"/>
                          <a:pt x="596" y="29"/>
                          <a:pt x="589" y="0"/>
                        </a:cubicBezTo>
                        <a:lnTo>
                          <a:pt x="118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DE683">
                          <a:alpha val="100000"/>
                        </a:srgbClr>
                      </a:gs>
                      <a:gs pos="100000">
                        <a:schemeClr val="folHlink">
                          <a:alpha val="0"/>
                        </a:schemeClr>
                      </a:gs>
                    </a:gsLst>
                    <a:lin ang="27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1533" name="Text Box 25"/>
                  <p:cNvSpPr txBox="1"/>
                  <p:nvPr/>
                </p:nvSpPr>
                <p:spPr>
                  <a:xfrm>
                    <a:off x="50" y="59"/>
                    <a:ext cx="659" cy="36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none">
                    <a:spAutoFit/>
                  </a:bodyPr>
                  <a:lstStyle>
                    <a:lvl1pPr marL="228600" lvl="0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1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800" b="0" i="0" u="none" kern="1200" baseline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微软雅黑" panose="020B0503020204020204" pitchFamily="34" charset="-122"/>
                      </a:defRPr>
                    </a:lvl1pPr>
                    <a:lvl2pPr marL="685800" lvl="1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lvl="2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0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lvl="3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18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lvl="4" indent="-228600" algn="l" defTabSz="914400" eaLnBrk="0" fontAlgn="base" latinLnBrk="0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1800" b="0" i="0" u="non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  <a:defRPr/>
                    </a:pPr>
                    <a:r>
                      <a:rPr kumimoji="0" lang="zh-CN" altLang="en-US" sz="2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+mn-ea"/>
                      </a:rPr>
                      <a:t>思考</a:t>
                    </a:r>
                    <a:endParaRPr kumimoji="0" lang="zh-CN" altLang="en-US" sz="2800" b="0" i="0" u="none" strike="noStrike" kern="1200" cap="none" spc="0" normalizeH="0" baseline="0" noProof="1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>
                          <a:srgbClr val="C0C0C0"/>
                        </a:outerShdw>
                      </a:effectLst>
                      <a:uLnTx/>
                      <a:uFillTx/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endParaRPr>
                  </a:p>
                </p:txBody>
              </p:sp>
            </p:grpSp>
            <p:sp>
              <p:nvSpPr>
                <p:cNvPr id="20499" name="Text Box 26"/>
                <p:cNvSpPr txBox="1"/>
                <p:nvPr/>
              </p:nvSpPr>
              <p:spPr>
                <a:xfrm>
                  <a:off x="874" y="20"/>
                  <a:ext cx="2500" cy="57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lnSpc>
                      <a:spcPct val="110000"/>
                    </a:lnSpc>
                  </a:pPr>
                  <a:r>
                    <a:rPr lang="zh-CN" altLang="en-US" sz="2400" b="1" dirty="0">
                      <a:latin typeface="黑体" panose="02010609060101010101" pitchFamily="49" charset="-122"/>
                      <a:ea typeface="黑体" panose="02010609060101010101" pitchFamily="49" charset="-122"/>
                    </a:rPr>
                    <a:t>寻找生活中一元二次不等式的应用</a:t>
                  </a:r>
                  <a:endParaRPr lang="zh-CN" altLang="en-US" sz="2400" b="1" dirty="0"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</p:grpSp>
        </p:grpSp>
      </p:grpSp>
      <p:grpSp>
        <p:nvGrpSpPr>
          <p:cNvPr id="20488" name="组合 21534"/>
          <p:cNvGrpSpPr/>
          <p:nvPr/>
        </p:nvGrpSpPr>
        <p:grpSpPr>
          <a:xfrm>
            <a:off x="2298700" y="1968183"/>
            <a:ext cx="1293813" cy="2857500"/>
            <a:chOff x="0" y="0"/>
            <a:chExt cx="815" cy="1800"/>
          </a:xfrm>
        </p:grpSpPr>
        <p:sp>
          <p:nvSpPr>
            <p:cNvPr id="20489" name="AutoShape 28"/>
            <p:cNvSpPr/>
            <p:nvPr/>
          </p:nvSpPr>
          <p:spPr>
            <a:xfrm>
              <a:off x="0" y="0"/>
              <a:ext cx="815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490" name="AutoShape 29"/>
            <p:cNvSpPr/>
            <p:nvPr/>
          </p:nvSpPr>
          <p:spPr>
            <a:xfrm>
              <a:off x="13" y="5"/>
              <a:ext cx="790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491" name="AutoShape 30"/>
            <p:cNvSpPr/>
            <p:nvPr/>
          </p:nvSpPr>
          <p:spPr>
            <a:xfrm>
              <a:off x="19" y="1305"/>
              <a:ext cx="779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492" name="AutoShape 31"/>
            <p:cNvSpPr/>
            <p:nvPr/>
          </p:nvSpPr>
          <p:spPr>
            <a:xfrm>
              <a:off x="19" y="19"/>
              <a:ext cx="779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endParaRPr lang="zh-CN" altLang="zh-CN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493" name="Text Box 39"/>
            <p:cNvSpPr txBox="1"/>
            <p:nvPr/>
          </p:nvSpPr>
          <p:spPr>
            <a:xfrm>
              <a:off x="0" y="124"/>
              <a:ext cx="774" cy="140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lnSpc>
                  <a:spcPct val="160000"/>
                </a:lnSpc>
              </a:pPr>
              <a:r>
                <a:rPr lang="zh-CN" altLang="en-US" sz="4400" dirty="0">
                  <a:latin typeface="Arial" panose="020B0604020202020204" pitchFamily="34" charset="0"/>
                  <a:ea typeface="黑体" panose="02010609060101010101" pitchFamily="49" charset="-122"/>
                </a:rPr>
                <a:t>作</a:t>
              </a:r>
              <a:endParaRPr lang="zh-CN" altLang="en-US" sz="4400" dirty="0">
                <a:latin typeface="Arial" panose="020B0604020202020204" pitchFamily="34" charset="0"/>
                <a:ea typeface="黑体" panose="02010609060101010101" pitchFamily="49" charset="-122"/>
              </a:endParaRPr>
            </a:p>
            <a:p>
              <a:pPr algn="ctr">
                <a:lnSpc>
                  <a:spcPct val="160000"/>
                </a:lnSpc>
              </a:pPr>
              <a:r>
                <a:rPr lang="zh-CN" altLang="en-US" sz="4400" dirty="0">
                  <a:latin typeface="Arial" panose="020B0604020202020204" pitchFamily="34" charset="0"/>
                  <a:ea typeface="黑体" panose="02010609060101010101" pitchFamily="49" charset="-122"/>
                </a:rPr>
                <a:t>业</a:t>
              </a:r>
              <a:endParaRPr lang="zh-CN" altLang="en-US" sz="4400" dirty="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1508" name="等腰三角形 7"/>
          <p:cNvSpPr/>
          <p:nvPr/>
        </p:nvSpPr>
        <p:spPr>
          <a:xfrm rot="3947506">
            <a:off x="2587625" y="1568450"/>
            <a:ext cx="2371725" cy="2243138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EE902"/>
              </a:gs>
              <a:gs pos="100000">
                <a:srgbClr val="F7AA35"/>
              </a:gs>
            </a:gsLst>
            <a:lin ang="5400000" scaled="1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+mn-lt"/>
            </a:endParaRPr>
          </a:p>
        </p:txBody>
      </p:sp>
      <p:grpSp>
        <p:nvGrpSpPr>
          <p:cNvPr id="21509" name="组合 22536"/>
          <p:cNvGrpSpPr/>
          <p:nvPr/>
        </p:nvGrpSpPr>
        <p:grpSpPr>
          <a:xfrm>
            <a:off x="2378075" y="3333750"/>
            <a:ext cx="1962150" cy="2262188"/>
            <a:chOff x="0" y="0"/>
            <a:chExt cx="1236" cy="1425"/>
          </a:xfrm>
        </p:grpSpPr>
        <p:pic>
          <p:nvPicPr>
            <p:cNvPr id="21519" name="圆角矩形 1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36" cy="142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20" name="文本框 22538"/>
            <p:cNvSpPr txBox="1"/>
            <p:nvPr/>
          </p:nvSpPr>
          <p:spPr>
            <a:xfrm rot="1033044">
              <a:off x="173" y="128"/>
              <a:ext cx="890" cy="117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/>
            <a:p>
              <a:pPr algn="ctr"/>
              <a:endParaRPr lang="en-US" altLang="en-US" dirty="0">
                <a:solidFill>
                  <a:srgbClr val="FFFFFF"/>
                </a:solidFill>
                <a:latin typeface="Tahoma" panose="020B0604030504040204" pitchFamily="34" charset="0"/>
                <a:sym typeface="+mn-lt"/>
              </a:endParaRPr>
            </a:p>
          </p:txBody>
        </p:sp>
      </p:grpSp>
      <p:sp>
        <p:nvSpPr>
          <p:cNvPr id="21510" name="圆角矩形 12"/>
          <p:cNvSpPr/>
          <p:nvPr/>
        </p:nvSpPr>
        <p:spPr>
          <a:xfrm rot="2933944">
            <a:off x="4237038" y="2541588"/>
            <a:ext cx="1563687" cy="20081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bg1">
                  <a:alpha val="6998"/>
                </a:schemeClr>
              </a:gs>
              <a:gs pos="100000">
                <a:srgbClr val="1EC5EF">
                  <a:alpha val="46999"/>
                </a:srgbClr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+mn-lt"/>
            </a:endParaRPr>
          </a:p>
        </p:txBody>
      </p:sp>
      <p:sp>
        <p:nvSpPr>
          <p:cNvPr id="21511" name="直角三角形 13"/>
          <p:cNvSpPr/>
          <p:nvPr/>
        </p:nvSpPr>
        <p:spPr>
          <a:xfrm rot="7258735">
            <a:off x="5251450" y="4038600"/>
            <a:ext cx="1563688" cy="2009775"/>
          </a:xfrm>
          <a:prstGeom prst="rtTriangle">
            <a:avLst/>
          </a:prstGeom>
          <a:gradFill rotWithShape="0">
            <a:gsLst>
              <a:gs pos="0">
                <a:srgbClr val="10BAE5">
                  <a:alpha val="59000"/>
                </a:srgbClr>
              </a:gs>
              <a:gs pos="100000">
                <a:schemeClr val="bg1">
                  <a:alpha val="21999"/>
                </a:schemeClr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+mn-lt"/>
            </a:endParaRPr>
          </a:p>
        </p:txBody>
      </p:sp>
      <p:sp>
        <p:nvSpPr>
          <p:cNvPr id="21512" name="圆角矩形 15"/>
          <p:cNvSpPr/>
          <p:nvPr/>
        </p:nvSpPr>
        <p:spPr>
          <a:xfrm rot="1033044">
            <a:off x="7196138" y="4057650"/>
            <a:ext cx="882650" cy="20097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E34671"/>
              </a:gs>
              <a:gs pos="100000">
                <a:srgbClr val="DD8150">
                  <a:alpha val="15999"/>
                </a:srgbClr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+mn-lt"/>
            </a:endParaRPr>
          </a:p>
        </p:txBody>
      </p:sp>
      <p:sp>
        <p:nvSpPr>
          <p:cNvPr id="21513" name="直角三角形 16"/>
          <p:cNvSpPr/>
          <p:nvPr/>
        </p:nvSpPr>
        <p:spPr>
          <a:xfrm rot="-5991661">
            <a:off x="5232400" y="3360738"/>
            <a:ext cx="1279525" cy="1338262"/>
          </a:xfrm>
          <a:prstGeom prst="rtTriangle">
            <a:avLst/>
          </a:prstGeom>
          <a:gradFill rotWithShape="0">
            <a:gsLst>
              <a:gs pos="0">
                <a:schemeClr val="bg1">
                  <a:alpha val="6998"/>
                </a:schemeClr>
              </a:gs>
              <a:gs pos="100000">
                <a:srgbClr val="01F8FD"/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+mn-lt"/>
            </a:endParaRPr>
          </a:p>
        </p:txBody>
      </p:sp>
      <p:sp>
        <p:nvSpPr>
          <p:cNvPr id="21514" name="直角三角形 17"/>
          <p:cNvSpPr/>
          <p:nvPr/>
        </p:nvSpPr>
        <p:spPr>
          <a:xfrm rot="6825285">
            <a:off x="4291013" y="3346450"/>
            <a:ext cx="1281112" cy="1338263"/>
          </a:xfrm>
          <a:prstGeom prst="rtTriangle">
            <a:avLst/>
          </a:prstGeom>
          <a:gradFill rotWithShape="0">
            <a:gsLst>
              <a:gs pos="0">
                <a:schemeClr val="bg1">
                  <a:alpha val="6998"/>
                </a:schemeClr>
              </a:gs>
              <a:gs pos="100000">
                <a:srgbClr val="01F8FD"/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+mn-lt"/>
            </a:endParaRPr>
          </a:p>
        </p:txBody>
      </p:sp>
      <p:sp>
        <p:nvSpPr>
          <p:cNvPr id="21515" name="直角三角形 18"/>
          <p:cNvSpPr/>
          <p:nvPr/>
        </p:nvSpPr>
        <p:spPr>
          <a:xfrm rot="-1679015">
            <a:off x="3463925" y="3703638"/>
            <a:ext cx="1784350" cy="1508125"/>
          </a:xfrm>
          <a:prstGeom prst="rtTriangle">
            <a:avLst/>
          </a:prstGeom>
          <a:gradFill rotWithShape="0">
            <a:gsLst>
              <a:gs pos="0">
                <a:srgbClr val="000000">
                  <a:alpha val="6998"/>
                </a:srgbClr>
              </a:gs>
              <a:gs pos="100000">
                <a:srgbClr val="01F8FD"/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+mn-lt"/>
            </a:endParaRPr>
          </a:p>
        </p:txBody>
      </p:sp>
      <p:sp>
        <p:nvSpPr>
          <p:cNvPr id="21516" name="直角三角形 20"/>
          <p:cNvSpPr/>
          <p:nvPr/>
        </p:nvSpPr>
        <p:spPr>
          <a:xfrm rot="-5556231">
            <a:off x="7345363" y="2341563"/>
            <a:ext cx="1565275" cy="2009775"/>
          </a:xfrm>
          <a:prstGeom prst="rtTriangle">
            <a:avLst/>
          </a:prstGeom>
          <a:gradFill rotWithShape="0">
            <a:gsLst>
              <a:gs pos="0">
                <a:srgbClr val="FBD40A">
                  <a:alpha val="25998"/>
                </a:srgbClr>
              </a:gs>
              <a:gs pos="100000">
                <a:schemeClr val="bg1">
                  <a:alpha val="21999"/>
                </a:schemeClr>
              </a:gs>
            </a:gsLst>
            <a:lin ang="5400000"/>
            <a:tileRect/>
          </a:gradFill>
          <a:ln w="9525">
            <a:noFill/>
          </a:ln>
        </p:spPr>
        <p:txBody>
          <a:bodyPr anchor="ctr" anchorCtr="0"/>
          <a:p>
            <a:pPr algn="ctr"/>
            <a:endParaRPr lang="en-US" altLang="en-US" dirty="0">
              <a:solidFill>
                <a:srgbClr val="FFFFFF"/>
              </a:solidFill>
              <a:latin typeface="Tahoma" panose="020B0604030504040204" pitchFamily="34" charset="0"/>
              <a:sym typeface="+mn-lt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5078413" y="3038475"/>
            <a:ext cx="2597150" cy="10096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marR="0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x-none" sz="6000" kern="1200" cap="none" spc="0" normalizeH="0" baseline="0" noProof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  <a:ea typeface="微软雅黑" panose="020B0503020204020204" pitchFamily="34" charset="-122"/>
                <a:cs typeface="+mn-ea"/>
              </a:rPr>
              <a:t>Thanks</a:t>
            </a:r>
            <a:endParaRPr kumimoji="0" lang="en-US" altLang="x-none" sz="6000" kern="1200" cap="none" spc="0" normalizeH="0" baseline="0" noProof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ahoma" panose="020B060403050404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8" name="文本框 8"/>
          <p:cNvSpPr/>
          <p:nvPr/>
        </p:nvSpPr>
        <p:spPr>
          <a:xfrm>
            <a:off x="0" y="1905"/>
            <a:ext cx="2890838" cy="957263"/>
          </a:xfrm>
          <a:prstGeom prst="parallelogram">
            <a:avLst>
              <a:gd name="adj" fmla="val 25010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复习引入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1031" name="Rectangle 5"/>
          <p:cNvSpPr/>
          <p:nvPr/>
        </p:nvSpPr>
        <p:spPr>
          <a:xfrm>
            <a:off x="1574800" y="1952625"/>
            <a:ext cx="8669338" cy="11874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 eaLnBrk="0" hangingPunct="0">
              <a:lnSpc>
                <a:spcPct val="15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♦含有一个未知数，并且未知数的最高次数为二次的不等式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叫做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一元二次不等式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．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4" name="AutoShape 6"/>
          <p:cNvSpPr>
            <a:spLocks noChangeArrowheads="1"/>
          </p:cNvSpPr>
          <p:nvPr/>
        </p:nvSpPr>
        <p:spPr bwMode="auto">
          <a:xfrm>
            <a:off x="2595563" y="4141788"/>
            <a:ext cx="6769100" cy="792163"/>
          </a:xfrm>
          <a:prstGeom prst="roundRect">
            <a:avLst>
              <a:gd name="adj" fmla="val 16667"/>
            </a:avLst>
          </a:prstGeom>
          <a:solidFill>
            <a:srgbClr val="FFCC00">
              <a:alpha val="87000"/>
            </a:srgbClr>
          </a:solidFill>
          <a:ln w="25400">
            <a:solidFill>
              <a:srgbClr val="FF9900"/>
            </a:solidFill>
            <a:round/>
          </a:ln>
          <a:effectLst>
            <a:outerShdw sy="50000" kx="-2453608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FFFF99"/>
              </a:solidFill>
              <a:effectLst/>
              <a:uLnTx/>
              <a:uFillTx/>
              <a:latin typeface="Tahoma" panose="020B0604030504040204" pitchFamily="34" charset="0"/>
              <a:ea typeface="楷体_GB2312" panose="02010609030101010101" pitchFamily="1" charset="-122"/>
              <a:cs typeface="+mn-cs"/>
            </a:endParaRPr>
          </a:p>
        </p:txBody>
      </p:sp>
      <p:graphicFrame>
        <p:nvGraphicFramePr>
          <p:cNvPr id="5130" name="对象 5129"/>
          <p:cNvGraphicFramePr/>
          <p:nvPr/>
        </p:nvGraphicFramePr>
        <p:xfrm>
          <a:off x="3100388" y="4359275"/>
          <a:ext cx="568801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3568700" imgH="254000" progId="Equation.DSMT4">
                  <p:embed/>
                </p:oleObj>
              </mc:Choice>
              <mc:Fallback>
                <p:oleObj name="" r:id="rId2" imgW="3568700" imgH="2540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00388" y="4359275"/>
                        <a:ext cx="5688012" cy="3984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7" name="AutoShape 6"/>
          <p:cNvSpPr>
            <a:spLocks noChangeArrowheads="1"/>
          </p:cNvSpPr>
          <p:nvPr/>
        </p:nvSpPr>
        <p:spPr bwMode="auto">
          <a:xfrm>
            <a:off x="2673350" y="2744470"/>
            <a:ext cx="6769100" cy="792163"/>
          </a:xfrm>
          <a:prstGeom prst="roundRect">
            <a:avLst>
              <a:gd name="adj" fmla="val 16667"/>
            </a:avLst>
          </a:prstGeom>
          <a:solidFill>
            <a:srgbClr val="FFCC00">
              <a:alpha val="87000"/>
            </a:srgbClr>
          </a:solidFill>
          <a:ln w="25400">
            <a:solidFill>
              <a:srgbClr val="FF9900"/>
            </a:solidFill>
            <a:round/>
          </a:ln>
          <a:effectLst>
            <a:outerShdw sy="50000" kx="-2453608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FFFF99"/>
              </a:solidFill>
              <a:effectLst/>
              <a:uLnTx/>
              <a:uFillTx/>
              <a:latin typeface="Tahoma" panose="020B0604030504040204" pitchFamily="34" charset="0"/>
              <a:ea typeface="楷体_GB2312" panose="02010609030101010101" pitchFamily="1" charset="-122"/>
              <a:cs typeface="+mn-cs"/>
            </a:endParaRPr>
          </a:p>
        </p:txBody>
      </p:sp>
      <p:graphicFrame>
        <p:nvGraphicFramePr>
          <p:cNvPr id="6153" name="对象 6152"/>
          <p:cNvGraphicFramePr/>
          <p:nvPr/>
        </p:nvGraphicFramePr>
        <p:xfrm>
          <a:off x="3213100" y="2973070"/>
          <a:ext cx="5688013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2" imgW="3568700" imgH="254000" progId="Equation.DSMT4">
                  <p:embed/>
                </p:oleObj>
              </mc:Choice>
              <mc:Fallback>
                <p:oleObj name="" r:id="rId2" imgW="3568700" imgH="254000" progId="Equation.DSMT4">
                  <p:embed/>
                  <p:pic>
                    <p:nvPicPr>
                      <p:cNvPr id="0" name="图片 310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13100" y="2973070"/>
                        <a:ext cx="5688013" cy="3984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矩形 5"/>
          <p:cNvSpPr/>
          <p:nvPr/>
        </p:nvSpPr>
        <p:spPr>
          <a:xfrm>
            <a:off x="1431925" y="3811270"/>
            <a:ext cx="9248775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00025" algn="just" eaLnBrk="0" hangingPunct="0">
              <a:lnSpc>
                <a:spcPct val="15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若左边的二次三项式可以分解成两个一次因式乘积的形式，那么根据乘法的符号法则，就可将一元二次不等式转化成两个一元一次不等式组求解。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57" name="矩形 6"/>
          <p:cNvSpPr/>
          <p:nvPr/>
        </p:nvSpPr>
        <p:spPr>
          <a:xfrm>
            <a:off x="3408363" y="1390333"/>
            <a:ext cx="5059362" cy="974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♦因式分解法解一元二次不等式：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对于一元二次不等式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8" name="文本框 8"/>
          <p:cNvSpPr/>
          <p:nvPr/>
        </p:nvSpPr>
        <p:spPr>
          <a:xfrm>
            <a:off x="0" y="1905"/>
            <a:ext cx="2890838" cy="957263"/>
          </a:xfrm>
          <a:prstGeom prst="parallelogram">
            <a:avLst>
              <a:gd name="adj" fmla="val 25010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复习引入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110" name="Rectangle 2"/>
          <p:cNvSpPr/>
          <p:nvPr/>
        </p:nvSpPr>
        <p:spPr>
          <a:xfrm>
            <a:off x="2971800" y="3747453"/>
            <a:ext cx="215900" cy="2444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en-US" altLang="zh-CN" sz="1000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111" name="Rectangle 3"/>
          <p:cNvSpPr/>
          <p:nvPr/>
        </p:nvSpPr>
        <p:spPr>
          <a:xfrm>
            <a:off x="882650" y="314896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3112" name="Rectangle 4"/>
          <p:cNvSpPr/>
          <p:nvPr/>
        </p:nvSpPr>
        <p:spPr>
          <a:xfrm>
            <a:off x="882650" y="314896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3113" name="Rectangle 5"/>
          <p:cNvSpPr/>
          <p:nvPr/>
        </p:nvSpPr>
        <p:spPr>
          <a:xfrm>
            <a:off x="882650" y="321087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graphicFrame>
        <p:nvGraphicFramePr>
          <p:cNvPr id="7180" name="表格 7179"/>
          <p:cNvGraphicFramePr/>
          <p:nvPr/>
        </p:nvGraphicFramePr>
        <p:xfrm>
          <a:off x="806450" y="1434465"/>
          <a:ext cx="10131425" cy="4826000"/>
        </p:xfrm>
        <a:graphic>
          <a:graphicData uri="http://schemas.openxmlformats.org/drawingml/2006/table">
            <a:tbl>
              <a:tblPr/>
              <a:tblGrid>
                <a:gridCol w="2262188"/>
                <a:gridCol w="2373312"/>
                <a:gridCol w="3030538"/>
                <a:gridCol w="2465387"/>
              </a:tblGrid>
              <a:tr h="517525"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>
                        <a:alpha val="100000"/>
                      </a:srgbClr>
                    </a:solidFill>
                  </a:tcPr>
                </a:tc>
              </a:tr>
              <a:tr h="1903413"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algn="just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r>
                        <a:rPr lang="en-US" altLang="x-none" sz="120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   </a:t>
                      </a:r>
                      <a:endParaRPr lang="en-US" altLang="x-none" sz="1200" dirty="0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  <a:p>
                      <a:pPr marL="0" lvl="0" indent="0" algn="just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en-US" altLang="x-none" sz="1200" dirty="0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  <a:p>
                      <a:pPr marL="0" lvl="0" indent="0" algn="just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 次 函 数的图像</a:t>
                      </a:r>
                      <a:r>
                        <a:rPr lang="zh-CN" altLang="en-US" sz="2800" b="1" dirty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</a:t>
                      </a:r>
                      <a:endParaRPr lang="zh-CN" altLang="en-US" sz="28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algn="just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r>
                        <a:rPr lang="en-US" altLang="x-none" sz="120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  </a:t>
                      </a:r>
                      <a:endParaRPr lang="zh-CN" altLang="en-US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algn="just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r>
                        <a:rPr lang="en-US" altLang="x-none" sz="1200" dirty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  </a:t>
                      </a:r>
                      <a:endParaRPr lang="zh-CN" altLang="en-US" sz="1000" b="1" dirty="0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7"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b="1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lvl="0" indent="-228600" algn="l" defTabSz="91440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微软雅黑" panose="020B0503020204020204" pitchFamily="34" charset="-122"/>
                        </a:defRPr>
                      </a:lvl1pPr>
                      <a:lvl2pPr marL="685800" lvl="1" indent="-228600">
                        <a:spcBef>
                          <a:spcPts val="500"/>
                        </a:spcBef>
                        <a:defRPr sz="2000" kern="1200"/>
                      </a:lvl2pPr>
                      <a:lvl3pPr marL="1143000" lvl="2" indent="-228600">
                        <a:defRPr sz="1800" kern="1200"/>
                      </a:lvl3pPr>
                      <a:lvl4pPr marL="1600200" lvl="3" indent="-228600">
                        <a:defRPr sz="1600" kern="1200"/>
                      </a:lvl4pPr>
                      <a:lvl5pPr marL="2057400" lvl="4" indent="-228600">
                        <a:defRPr sz="1600" kern="1200"/>
                      </a:lvl5pPr>
                    </a:lstStyle>
                    <a:p>
                      <a:pPr marL="0" lvl="0" indent="0" ea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SzPct val="200000"/>
                        <a:buFont typeface="Arial" panose="020B0604020202020204" pitchFamily="34" charset="0"/>
                        <a:buNone/>
                      </a:pPr>
                      <a:endParaRPr lang="zh-CN" altLang="en-US" sz="1600" b="1"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4" name="对象 7211"/>
          <p:cNvGraphicFramePr>
            <a:graphicFrameLocks noChangeAspect="1"/>
          </p:cNvGraphicFramePr>
          <p:nvPr/>
        </p:nvGraphicFramePr>
        <p:xfrm>
          <a:off x="1828800" y="1385253"/>
          <a:ext cx="11430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2" imgW="831215" imgH="204470" progId="Equation.3">
                  <p:embed/>
                </p:oleObj>
              </mc:Choice>
              <mc:Fallback>
                <p:oleObj name="" r:id="rId2" imgW="831215" imgH="20447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28800" y="1385253"/>
                        <a:ext cx="1143000" cy="3476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46" name="Line 39"/>
          <p:cNvSpPr/>
          <p:nvPr/>
        </p:nvSpPr>
        <p:spPr>
          <a:xfrm>
            <a:off x="830263" y="1453515"/>
            <a:ext cx="2208212" cy="487363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graphicFrame>
        <p:nvGraphicFramePr>
          <p:cNvPr id="7214" name="对象 7213"/>
          <p:cNvGraphicFramePr>
            <a:graphicFrameLocks noChangeAspect="1"/>
          </p:cNvGraphicFramePr>
          <p:nvPr/>
        </p:nvGraphicFramePr>
        <p:xfrm>
          <a:off x="3833813" y="1459865"/>
          <a:ext cx="8826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4" imgW="318135" imgH="154940" progId="Equation.DSMT4">
                  <p:embed/>
                </p:oleObj>
              </mc:Choice>
              <mc:Fallback>
                <p:oleObj name="" r:id="rId4" imgW="318135" imgH="154940" progId="Equation.DSMT4">
                  <p:embed/>
                  <p:pic>
                    <p:nvPicPr>
                      <p:cNvPr id="0" name="图片 1"/>
                      <p:cNvPicPr/>
                      <p:nvPr/>
                    </p:nvPicPr>
                    <p:blipFill>
                      <a:blip r:embed="rId5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833813" y="1459865"/>
                        <a:ext cx="882650" cy="434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5" name="对象 7214"/>
          <p:cNvGraphicFramePr>
            <a:graphicFrameLocks noChangeAspect="1"/>
          </p:cNvGraphicFramePr>
          <p:nvPr/>
        </p:nvGraphicFramePr>
        <p:xfrm>
          <a:off x="9255125" y="1485265"/>
          <a:ext cx="88423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6" imgW="318135" imgH="154940" progId="Equation.DSMT4">
                  <p:embed/>
                </p:oleObj>
              </mc:Choice>
              <mc:Fallback>
                <p:oleObj name="" r:id="rId6" imgW="318135" imgH="154940" progId="Equation.DSMT4">
                  <p:embed/>
                  <p:pic>
                    <p:nvPicPr>
                      <p:cNvPr id="0" name="图片 5"/>
                      <p:cNvPicPr/>
                      <p:nvPr/>
                    </p:nvPicPr>
                    <p:blipFill>
                      <a:blip r:embed="rId7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9255125" y="1485265"/>
                        <a:ext cx="884238" cy="434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6" name="对象 7215"/>
          <p:cNvGraphicFramePr>
            <a:graphicFrameLocks noChangeAspect="1"/>
          </p:cNvGraphicFramePr>
          <p:nvPr/>
        </p:nvGraphicFramePr>
        <p:xfrm>
          <a:off x="6530975" y="1459865"/>
          <a:ext cx="88423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8" imgW="318135" imgH="154940" progId="Equation.DSMT4">
                  <p:embed/>
                </p:oleObj>
              </mc:Choice>
              <mc:Fallback>
                <p:oleObj name="" r:id="rId8" imgW="318135" imgH="154940" progId="Equation.DSMT4">
                  <p:embed/>
                  <p:pic>
                    <p:nvPicPr>
                      <p:cNvPr id="0" name="图片 6"/>
                      <p:cNvPicPr/>
                      <p:nvPr/>
                    </p:nvPicPr>
                    <p:blipFill>
                      <a:blip r:embed="rId9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530975" y="1459865"/>
                        <a:ext cx="884238" cy="434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对象 7216"/>
          <p:cNvGraphicFramePr>
            <a:graphicFrameLocks noChangeAspect="1"/>
          </p:cNvGraphicFramePr>
          <p:nvPr/>
        </p:nvGraphicFramePr>
        <p:xfrm>
          <a:off x="1235075" y="5126990"/>
          <a:ext cx="17176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0" imgW="968375" imgH="203835" progId="Equation.3">
                  <p:embed/>
                </p:oleObj>
              </mc:Choice>
              <mc:Fallback>
                <p:oleObj name="" r:id="rId10" imgW="968375" imgH="203835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235075" y="5126990"/>
                        <a:ext cx="1717675" cy="3540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对象 7217"/>
          <p:cNvGraphicFramePr>
            <a:graphicFrameLocks noChangeAspect="1"/>
          </p:cNvGraphicFramePr>
          <p:nvPr/>
        </p:nvGraphicFramePr>
        <p:xfrm>
          <a:off x="1204913" y="5779453"/>
          <a:ext cx="1676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2" imgW="968375" imgH="203835" progId="Equation.3">
                  <p:embed/>
                </p:oleObj>
              </mc:Choice>
              <mc:Fallback>
                <p:oleObj name="" r:id="rId12" imgW="968375" imgH="203835" progId="Equation.3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204913" y="5779453"/>
                        <a:ext cx="1676400" cy="381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对象 7218"/>
          <p:cNvGraphicFramePr>
            <a:graphicFrameLocks noChangeAspect="1"/>
          </p:cNvGraphicFramePr>
          <p:nvPr/>
        </p:nvGraphicFramePr>
        <p:xfrm>
          <a:off x="812800" y="1609090"/>
          <a:ext cx="90170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4" imgW="461010" imgH="205105" progId="Equation.3">
                  <p:embed/>
                </p:oleObj>
              </mc:Choice>
              <mc:Fallback>
                <p:oleObj name="" r:id="rId14" imgW="461010" imgH="205105" progId="Equation.3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12800" y="1609090"/>
                        <a:ext cx="901700" cy="3984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20" name="对象 7219"/>
          <p:cNvGraphicFramePr>
            <a:graphicFrameLocks noChangeAspect="1"/>
          </p:cNvGraphicFramePr>
          <p:nvPr/>
        </p:nvGraphicFramePr>
        <p:xfrm>
          <a:off x="3487738" y="3876040"/>
          <a:ext cx="1677987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6" imgW="1045210" imgH="662940" progId="Equation.DSMT4">
                  <p:embed/>
                </p:oleObj>
              </mc:Choice>
              <mc:Fallback>
                <p:oleObj name="" r:id="rId16" imgW="1045210" imgH="662940" progId="Equation.DSMT4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487738" y="3876040"/>
                        <a:ext cx="1677987" cy="9096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21" name="对象 7220"/>
          <p:cNvGraphicFramePr>
            <a:graphicFrameLocks noChangeAspect="1"/>
          </p:cNvGraphicFramePr>
          <p:nvPr/>
        </p:nvGraphicFramePr>
        <p:xfrm>
          <a:off x="6475413" y="4023678"/>
          <a:ext cx="15240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8" imgW="944245" imgH="395605" progId="Equation.3">
                  <p:embed/>
                </p:oleObj>
              </mc:Choice>
              <mc:Fallback>
                <p:oleObj name="" r:id="rId18" imgW="944245" imgH="395605" progId="Equation.3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475413" y="4023678"/>
                        <a:ext cx="1524000" cy="6302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22" name="对象 7221"/>
          <p:cNvGraphicFramePr>
            <a:graphicFrameLocks noChangeAspect="1"/>
          </p:cNvGraphicFramePr>
          <p:nvPr/>
        </p:nvGraphicFramePr>
        <p:xfrm>
          <a:off x="6919913" y="5779453"/>
          <a:ext cx="3413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20" imgW="168275" imgH="180975" progId="Equation.3">
                  <p:embed/>
                </p:oleObj>
              </mc:Choice>
              <mc:Fallback>
                <p:oleObj name="" r:id="rId20" imgW="168275" imgH="180975" progId="Equation.3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919913" y="5779453"/>
                        <a:ext cx="341312" cy="381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23" name="对象 7222"/>
          <p:cNvGraphicFramePr>
            <a:graphicFrameLocks noChangeAspect="1"/>
          </p:cNvGraphicFramePr>
          <p:nvPr/>
        </p:nvGraphicFramePr>
        <p:xfrm>
          <a:off x="9529763" y="5798503"/>
          <a:ext cx="3413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22" imgW="168275" imgH="180975" progId="Equation.3">
                  <p:embed/>
                </p:oleObj>
              </mc:Choice>
              <mc:Fallback>
                <p:oleObj name="" r:id="rId22" imgW="168275" imgH="180975" progId="Equation.3">
                  <p:embed/>
                  <p:pic>
                    <p:nvPicPr>
                      <p:cNvPr id="0" name="图片 7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9529763" y="5798503"/>
                        <a:ext cx="341312" cy="381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组合 7223"/>
          <p:cNvGrpSpPr/>
          <p:nvPr/>
        </p:nvGrpSpPr>
        <p:grpSpPr>
          <a:xfrm>
            <a:off x="8655050" y="1966278"/>
            <a:ext cx="2011363" cy="1866900"/>
            <a:chOff x="0" y="0"/>
            <a:chExt cx="1296" cy="1296"/>
          </a:xfrm>
        </p:grpSpPr>
        <p:sp>
          <p:nvSpPr>
            <p:cNvPr id="3165" name="Line 56"/>
            <p:cNvSpPr/>
            <p:nvPr/>
          </p:nvSpPr>
          <p:spPr>
            <a:xfrm>
              <a:off x="0" y="816"/>
              <a:ext cx="1296" cy="0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166" name="Line 57"/>
            <p:cNvSpPr/>
            <p:nvPr/>
          </p:nvSpPr>
          <p:spPr>
            <a:xfrm flipV="1">
              <a:off x="528" y="48"/>
              <a:ext cx="0" cy="1248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3102" name="对象 7226"/>
            <p:cNvGraphicFramePr>
              <a:graphicFrameLocks noChangeAspect="1"/>
            </p:cNvGraphicFramePr>
            <p:nvPr/>
          </p:nvGraphicFramePr>
          <p:xfrm>
            <a:off x="1152" y="864"/>
            <a:ext cx="144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" name="" r:id="rId23" imgW="114300" imgH="122555" progId="Equation.3">
                    <p:embed/>
                  </p:oleObj>
                </mc:Choice>
                <mc:Fallback>
                  <p:oleObj name="" r:id="rId23" imgW="114300" imgH="122555" progId="Equation.3">
                    <p:embed/>
                    <p:pic>
                      <p:nvPicPr>
                        <p:cNvPr id="0" name="图片 8"/>
                        <p:cNvPicPr/>
                        <p:nvPr/>
                      </p:nvPicPr>
                      <p:blipFill>
                        <a:blip r:embed="rId24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152" y="864"/>
                          <a:ext cx="144" cy="1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3" name="对象 7227"/>
            <p:cNvGraphicFramePr>
              <a:graphicFrameLocks noChangeAspect="1"/>
            </p:cNvGraphicFramePr>
            <p:nvPr/>
          </p:nvGraphicFramePr>
          <p:xfrm>
            <a:off x="576" y="816"/>
            <a:ext cx="116" cy="1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" name="" r:id="rId25" imgW="114300" imgH="154940" progId="Equation.3">
                    <p:embed/>
                  </p:oleObj>
                </mc:Choice>
                <mc:Fallback>
                  <p:oleObj name="" r:id="rId25" imgW="114300" imgH="154940" progId="Equation.3">
                    <p:embed/>
                    <p:pic>
                      <p:nvPicPr>
                        <p:cNvPr id="0" name="图片 9"/>
                        <p:cNvPicPr/>
                        <p:nvPr/>
                      </p:nvPicPr>
                      <p:blipFill>
                        <a:blip r:embed="rId26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76" y="816"/>
                          <a:ext cx="116" cy="1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67" name="未知"/>
            <p:cNvSpPr/>
            <p:nvPr/>
          </p:nvSpPr>
          <p:spPr>
            <a:xfrm>
              <a:off x="672" y="158"/>
              <a:ext cx="528" cy="514"/>
            </a:xfrm>
            <a:custGeom>
              <a:avLst/>
              <a:gdLst>
                <a:gd name="txL" fmla="*/ 0 w 1484"/>
                <a:gd name="txT" fmla="*/ 0 h 2067"/>
                <a:gd name="txR" fmla="*/ 1484 w 1484"/>
                <a:gd name="txB" fmla="*/ 2067 h 2067"/>
              </a:gdLst>
              <a:ahLst/>
              <a:cxnLst>
                <a:cxn ang="0">
                  <a:pos x="0" y="0"/>
                </a:cxn>
                <a:cxn ang="0">
                  <a:pos x="36" y="68"/>
                </a:cxn>
                <a:cxn ang="0">
                  <a:pos x="66" y="113"/>
                </a:cxn>
                <a:cxn ang="0">
                  <a:pos x="97" y="128"/>
                </a:cxn>
                <a:cxn ang="0">
                  <a:pos x="127" y="113"/>
                </a:cxn>
                <a:cxn ang="0">
                  <a:pos x="158" y="68"/>
                </a:cxn>
                <a:cxn ang="0">
                  <a:pos x="188" y="0"/>
                </a:cxn>
              </a:cxnLst>
              <a:rect l="txL" t="txT" r="txR" b="txB"/>
              <a:pathLst>
                <a:path w="1484" h="2067">
                  <a:moveTo>
                    <a:pt x="0" y="4"/>
                  </a:moveTo>
                  <a:cubicBezTo>
                    <a:pt x="47" y="188"/>
                    <a:pt x="194" y="801"/>
                    <a:pt x="281" y="1104"/>
                  </a:cubicBezTo>
                  <a:cubicBezTo>
                    <a:pt x="368" y="1407"/>
                    <a:pt x="444" y="1664"/>
                    <a:pt x="524" y="1824"/>
                  </a:cubicBezTo>
                  <a:cubicBezTo>
                    <a:pt x="604" y="1984"/>
                    <a:pt x="684" y="2067"/>
                    <a:pt x="764" y="2067"/>
                  </a:cubicBezTo>
                  <a:cubicBezTo>
                    <a:pt x="844" y="2067"/>
                    <a:pt x="924" y="1984"/>
                    <a:pt x="1004" y="1824"/>
                  </a:cubicBezTo>
                  <a:cubicBezTo>
                    <a:pt x="1084" y="1664"/>
                    <a:pt x="1164" y="1408"/>
                    <a:pt x="1244" y="1104"/>
                  </a:cubicBezTo>
                  <a:cubicBezTo>
                    <a:pt x="1324" y="800"/>
                    <a:pt x="1434" y="230"/>
                    <a:pt x="1484" y="0"/>
                  </a:cubicBezTo>
                </a:path>
              </a:pathLst>
            </a:custGeom>
            <a:noFill/>
            <a:ln w="19050" cap="flat" cmpd="sng">
              <a:solidFill>
                <a:srgbClr val="FF3300">
                  <a:alpha val="100000"/>
                </a:srgbClr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aphicFrame>
          <p:nvGraphicFramePr>
            <p:cNvPr id="3104" name="对象 7229"/>
            <p:cNvGraphicFramePr>
              <a:graphicFrameLocks noChangeAspect="1"/>
            </p:cNvGraphicFramePr>
            <p:nvPr/>
          </p:nvGraphicFramePr>
          <p:xfrm>
            <a:off x="336" y="0"/>
            <a:ext cx="178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" name="" r:id="rId27" imgW="122555" imgH="146685" progId="Equation.3">
                    <p:embed/>
                  </p:oleObj>
                </mc:Choice>
                <mc:Fallback>
                  <p:oleObj name="" r:id="rId27" imgW="122555" imgH="146685" progId="Equation.3">
                    <p:embed/>
                    <p:pic>
                      <p:nvPicPr>
                        <p:cNvPr id="0" name="图片 10"/>
                        <p:cNvPicPr/>
                        <p:nvPr/>
                      </p:nvPicPr>
                      <p:blipFill>
                        <a:blip r:embed="rId28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36" y="0"/>
                          <a:ext cx="178" cy="19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5" name="对象 7230"/>
            <p:cNvGraphicFramePr>
              <a:graphicFrameLocks noChangeAspect="1"/>
            </p:cNvGraphicFramePr>
            <p:nvPr/>
          </p:nvGraphicFramePr>
          <p:xfrm>
            <a:off x="768" y="0"/>
            <a:ext cx="336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" name="" r:id="rId29" imgW="310515" imgH="171450" progId="Equation.3">
                    <p:embed/>
                  </p:oleObj>
                </mc:Choice>
                <mc:Fallback>
                  <p:oleObj name="" r:id="rId29" imgW="310515" imgH="171450" progId="Equation.3">
                    <p:embed/>
                    <p:pic>
                      <p:nvPicPr>
                        <p:cNvPr id="0" name="图片 12"/>
                        <p:cNvPicPr/>
                        <p:nvPr/>
                      </p:nvPicPr>
                      <p:blipFill>
                        <a:blip r:embed="rId30">
                          <a:clrChange>
                            <a:clrFrom>
                              <a:srgbClr val="000000"/>
                            </a:clrFrom>
                            <a:clrTo>
                              <a:srgbClr val="FF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768" y="0"/>
                          <a:ext cx="336" cy="19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7231"/>
          <p:cNvGrpSpPr/>
          <p:nvPr/>
        </p:nvGrpSpPr>
        <p:grpSpPr>
          <a:xfrm>
            <a:off x="3249613" y="2028190"/>
            <a:ext cx="2022475" cy="1816100"/>
            <a:chOff x="0" y="0"/>
            <a:chExt cx="1296" cy="1296"/>
          </a:xfrm>
        </p:grpSpPr>
        <p:sp>
          <p:nvSpPr>
            <p:cNvPr id="3156" name="Line 64"/>
            <p:cNvSpPr/>
            <p:nvPr/>
          </p:nvSpPr>
          <p:spPr>
            <a:xfrm>
              <a:off x="0" y="816"/>
              <a:ext cx="1296" cy="0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157" name="Line 65"/>
            <p:cNvSpPr/>
            <p:nvPr/>
          </p:nvSpPr>
          <p:spPr>
            <a:xfrm flipV="1">
              <a:off x="528" y="48"/>
              <a:ext cx="0" cy="1248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3095" name="对象 7234"/>
            <p:cNvGraphicFramePr>
              <a:graphicFrameLocks noChangeAspect="1"/>
            </p:cNvGraphicFramePr>
            <p:nvPr/>
          </p:nvGraphicFramePr>
          <p:xfrm>
            <a:off x="336" y="0"/>
            <a:ext cx="178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" name="" r:id="rId31" imgW="122555" imgH="146685" progId="Equation.3">
                    <p:embed/>
                  </p:oleObj>
                </mc:Choice>
                <mc:Fallback>
                  <p:oleObj name="" r:id="rId31" imgW="122555" imgH="146685" progId="Equation.3">
                    <p:embed/>
                    <p:pic>
                      <p:nvPicPr>
                        <p:cNvPr id="0" name="图片 13"/>
                        <p:cNvPicPr/>
                        <p:nvPr/>
                      </p:nvPicPr>
                      <p:blipFill>
                        <a:blip r:embed="rId32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36" y="0"/>
                          <a:ext cx="178" cy="19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96" name="对象 7235"/>
            <p:cNvGraphicFramePr>
              <a:graphicFrameLocks noChangeAspect="1"/>
            </p:cNvGraphicFramePr>
            <p:nvPr/>
          </p:nvGraphicFramePr>
          <p:xfrm>
            <a:off x="1152" y="864"/>
            <a:ext cx="144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33" imgW="114300" imgH="122555" progId="Equation.3">
                    <p:embed/>
                  </p:oleObj>
                </mc:Choice>
                <mc:Fallback>
                  <p:oleObj name="" r:id="rId33" imgW="114300" imgH="122555" progId="Equation.3">
                    <p:embed/>
                    <p:pic>
                      <p:nvPicPr>
                        <p:cNvPr id="0" name="图片 3083"/>
                        <p:cNvPicPr/>
                        <p:nvPr/>
                      </p:nvPicPr>
                      <p:blipFill>
                        <a:blip r:embed="rId34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152" y="864"/>
                          <a:ext cx="144" cy="1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97" name="对象 7236"/>
            <p:cNvGraphicFramePr>
              <a:graphicFrameLocks noChangeAspect="1"/>
            </p:cNvGraphicFramePr>
            <p:nvPr/>
          </p:nvGraphicFramePr>
          <p:xfrm>
            <a:off x="556" y="816"/>
            <a:ext cx="116" cy="1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" name="" r:id="rId35" imgW="114300" imgH="154940" progId="Equation.3">
                    <p:embed/>
                  </p:oleObj>
                </mc:Choice>
                <mc:Fallback>
                  <p:oleObj name="" r:id="rId35" imgW="114300" imgH="154940" progId="Equation.3">
                    <p:embed/>
                    <p:pic>
                      <p:nvPicPr>
                        <p:cNvPr id="0" name="图片 14"/>
                        <p:cNvPicPr/>
                        <p:nvPr/>
                      </p:nvPicPr>
                      <p:blipFill>
                        <a:blip r:embed="rId36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56" y="816"/>
                          <a:ext cx="116" cy="1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58" name="未知"/>
            <p:cNvSpPr/>
            <p:nvPr/>
          </p:nvSpPr>
          <p:spPr>
            <a:xfrm>
              <a:off x="336" y="528"/>
              <a:ext cx="528" cy="557"/>
            </a:xfrm>
            <a:custGeom>
              <a:avLst/>
              <a:gdLst>
                <a:gd name="txL" fmla="*/ 0 w 1484"/>
                <a:gd name="txT" fmla="*/ 0 h 2067"/>
                <a:gd name="txR" fmla="*/ 1484 w 1484"/>
                <a:gd name="txB" fmla="*/ 2067 h 2067"/>
              </a:gdLst>
              <a:ahLst/>
              <a:cxnLst>
                <a:cxn ang="0">
                  <a:pos x="0" y="0"/>
                </a:cxn>
                <a:cxn ang="0">
                  <a:pos x="36" y="80"/>
                </a:cxn>
                <a:cxn ang="0">
                  <a:pos x="66" y="133"/>
                </a:cxn>
                <a:cxn ang="0">
                  <a:pos x="97" y="150"/>
                </a:cxn>
                <a:cxn ang="0">
                  <a:pos x="127" y="133"/>
                </a:cxn>
                <a:cxn ang="0">
                  <a:pos x="158" y="80"/>
                </a:cxn>
                <a:cxn ang="0">
                  <a:pos x="188" y="0"/>
                </a:cxn>
              </a:cxnLst>
              <a:rect l="txL" t="txT" r="txR" b="txB"/>
              <a:pathLst>
                <a:path w="1484" h="2067">
                  <a:moveTo>
                    <a:pt x="0" y="4"/>
                  </a:moveTo>
                  <a:cubicBezTo>
                    <a:pt x="47" y="188"/>
                    <a:pt x="194" y="801"/>
                    <a:pt x="281" y="1104"/>
                  </a:cubicBezTo>
                  <a:cubicBezTo>
                    <a:pt x="368" y="1407"/>
                    <a:pt x="444" y="1664"/>
                    <a:pt x="524" y="1824"/>
                  </a:cubicBezTo>
                  <a:cubicBezTo>
                    <a:pt x="604" y="1984"/>
                    <a:pt x="684" y="2067"/>
                    <a:pt x="764" y="2067"/>
                  </a:cubicBezTo>
                  <a:cubicBezTo>
                    <a:pt x="844" y="2067"/>
                    <a:pt x="924" y="1984"/>
                    <a:pt x="1004" y="1824"/>
                  </a:cubicBezTo>
                  <a:cubicBezTo>
                    <a:pt x="1084" y="1664"/>
                    <a:pt x="1164" y="1408"/>
                    <a:pt x="1244" y="1104"/>
                  </a:cubicBezTo>
                  <a:cubicBezTo>
                    <a:pt x="1324" y="800"/>
                    <a:pt x="1434" y="230"/>
                    <a:pt x="1484" y="0"/>
                  </a:cubicBezTo>
                </a:path>
              </a:pathLst>
            </a:custGeom>
            <a:noFill/>
            <a:ln w="19050" cap="flat" cmpd="sng">
              <a:solidFill>
                <a:srgbClr val="FF3300">
                  <a:alpha val="100000"/>
                </a:srgbClr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aphicFrame>
          <p:nvGraphicFramePr>
            <p:cNvPr id="3098" name="对象 7238"/>
            <p:cNvGraphicFramePr>
              <a:graphicFrameLocks noChangeAspect="1"/>
            </p:cNvGraphicFramePr>
            <p:nvPr/>
          </p:nvGraphicFramePr>
          <p:xfrm>
            <a:off x="288" y="816"/>
            <a:ext cx="139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" name="" r:id="rId37" imgW="154305" imgH="218440" progId="Equation.3">
                    <p:embed/>
                  </p:oleObj>
                </mc:Choice>
                <mc:Fallback>
                  <p:oleObj name="" r:id="rId37" imgW="154305" imgH="218440" progId="Equation.3">
                    <p:embed/>
                    <p:pic>
                      <p:nvPicPr>
                        <p:cNvPr id="0" name="图片 15"/>
                        <p:cNvPicPr/>
                        <p:nvPr/>
                      </p:nvPicPr>
                      <p:blipFill>
                        <a:blip r:embed="rId38"/>
                        <a:stretch>
                          <a:fillRect/>
                        </a:stretch>
                      </p:blipFill>
                      <p:spPr>
                        <a:xfrm>
                          <a:off x="288" y="816"/>
                          <a:ext cx="139" cy="19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99" name="对象 7239"/>
            <p:cNvGraphicFramePr>
              <a:graphicFrameLocks noChangeAspect="1"/>
            </p:cNvGraphicFramePr>
            <p:nvPr/>
          </p:nvGraphicFramePr>
          <p:xfrm>
            <a:off x="812" y="816"/>
            <a:ext cx="148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" name="" r:id="rId39" imgW="167005" imgH="218440" progId="Equation.3">
                    <p:embed/>
                  </p:oleObj>
                </mc:Choice>
                <mc:Fallback>
                  <p:oleObj name="" r:id="rId39" imgW="167005" imgH="218440" progId="Equation.3">
                    <p:embed/>
                    <p:pic>
                      <p:nvPicPr>
                        <p:cNvPr id="0" name="图片 16"/>
                        <p:cNvPicPr/>
                        <p:nvPr/>
                      </p:nvPicPr>
                      <p:blipFill>
                        <a:blip r:embed="rId40"/>
                        <a:stretch>
                          <a:fillRect/>
                        </a:stretch>
                      </p:blipFill>
                      <p:spPr>
                        <a:xfrm>
                          <a:off x="812" y="816"/>
                          <a:ext cx="148" cy="19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0" name="对象 7240"/>
            <p:cNvGraphicFramePr>
              <a:graphicFrameLocks noChangeAspect="1"/>
            </p:cNvGraphicFramePr>
            <p:nvPr/>
          </p:nvGraphicFramePr>
          <p:xfrm>
            <a:off x="864" y="336"/>
            <a:ext cx="336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" name="" r:id="rId41" imgW="310515" imgH="171450" progId="Equation.3">
                    <p:embed/>
                  </p:oleObj>
                </mc:Choice>
                <mc:Fallback>
                  <p:oleObj name="" r:id="rId41" imgW="310515" imgH="171450" progId="Equation.3">
                    <p:embed/>
                    <p:pic>
                      <p:nvPicPr>
                        <p:cNvPr id="0" name="图片 17"/>
                        <p:cNvPicPr/>
                        <p:nvPr/>
                      </p:nvPicPr>
                      <p:blipFill>
                        <a:blip r:embed="rId42">
                          <a:clrChange>
                            <a:clrFrom>
                              <a:srgbClr val="000000"/>
                            </a:clrFrom>
                            <a:clrTo>
                              <a:srgbClr val="FF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864" y="336"/>
                          <a:ext cx="336" cy="19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1" name="对象 7241"/>
            <p:cNvGraphicFramePr>
              <a:graphicFrameLocks noChangeAspect="1"/>
            </p:cNvGraphicFramePr>
            <p:nvPr/>
          </p:nvGraphicFramePr>
          <p:xfrm>
            <a:off x="0" y="337"/>
            <a:ext cx="336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" name="" r:id="rId43" imgW="310515" imgH="171450" progId="Equation.3">
                    <p:embed/>
                  </p:oleObj>
                </mc:Choice>
                <mc:Fallback>
                  <p:oleObj name="" r:id="rId43" imgW="310515" imgH="171450" progId="Equation.3">
                    <p:embed/>
                    <p:pic>
                      <p:nvPicPr>
                        <p:cNvPr id="0" name="图片 18"/>
                        <p:cNvPicPr/>
                        <p:nvPr/>
                      </p:nvPicPr>
                      <p:blipFill>
                        <a:blip r:embed="rId44">
                          <a:clrChange>
                            <a:clrFrom>
                              <a:srgbClr val="000000"/>
                            </a:clrFrom>
                            <a:clrTo>
                              <a:srgbClr val="FF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0" y="337"/>
                          <a:ext cx="336" cy="19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59" name="Line 74"/>
            <p:cNvSpPr/>
            <p:nvPr/>
          </p:nvSpPr>
          <p:spPr>
            <a:xfrm>
              <a:off x="768" y="816"/>
              <a:ext cx="432" cy="0"/>
            </a:xfrm>
            <a:prstGeom prst="line">
              <a:avLst/>
            </a:prstGeom>
            <a:ln w="190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60" name="未知"/>
            <p:cNvSpPr/>
            <p:nvPr/>
          </p:nvSpPr>
          <p:spPr>
            <a:xfrm>
              <a:off x="432" y="816"/>
              <a:ext cx="347" cy="269"/>
            </a:xfrm>
            <a:custGeom>
              <a:avLst/>
              <a:gdLst>
                <a:gd name="txL" fmla="*/ 0 w 343"/>
                <a:gd name="txT" fmla="*/ 0 h 260"/>
                <a:gd name="txR" fmla="*/ 343 w 343"/>
                <a:gd name="txB" fmla="*/ 260 h 260"/>
              </a:gdLst>
              <a:ahLst/>
              <a:cxnLst>
                <a:cxn ang="0">
                  <a:pos x="0" y="0"/>
                </a:cxn>
                <a:cxn ang="0">
                  <a:pos x="88" y="209"/>
                </a:cxn>
                <a:cxn ang="0">
                  <a:pos x="176" y="278"/>
                </a:cxn>
                <a:cxn ang="0">
                  <a:pos x="263" y="209"/>
                </a:cxn>
                <a:cxn ang="0">
                  <a:pos x="351" y="0"/>
                </a:cxn>
              </a:cxnLst>
              <a:rect l="txL" t="txT" r="txR" b="txB"/>
              <a:pathLst>
                <a:path w="343" h="260">
                  <a:moveTo>
                    <a:pt x="0" y="0"/>
                  </a:moveTo>
                  <a:cubicBezTo>
                    <a:pt x="14" y="32"/>
                    <a:pt x="58" y="151"/>
                    <a:pt x="86" y="195"/>
                  </a:cubicBezTo>
                  <a:cubicBezTo>
                    <a:pt x="115" y="238"/>
                    <a:pt x="143" y="260"/>
                    <a:pt x="172" y="260"/>
                  </a:cubicBezTo>
                  <a:cubicBezTo>
                    <a:pt x="200" y="260"/>
                    <a:pt x="229" y="238"/>
                    <a:pt x="257" y="195"/>
                  </a:cubicBezTo>
                  <a:cubicBezTo>
                    <a:pt x="286" y="151"/>
                    <a:pt x="329" y="32"/>
                    <a:pt x="343" y="0"/>
                  </a:cubicBezTo>
                </a:path>
              </a:pathLst>
            </a:custGeom>
            <a:noFill/>
            <a:ln w="19050" cap="flat" cmpd="sng">
              <a:solidFill>
                <a:srgbClr val="00FF00">
                  <a:alpha val="100000"/>
                </a:srgbClr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61" name="Line 76"/>
            <p:cNvSpPr/>
            <p:nvPr/>
          </p:nvSpPr>
          <p:spPr>
            <a:xfrm>
              <a:off x="432" y="816"/>
              <a:ext cx="336" cy="0"/>
            </a:xfrm>
            <a:prstGeom prst="line">
              <a:avLst/>
            </a:prstGeom>
            <a:ln w="19050" cap="flat" cmpd="sng">
              <a:solidFill>
                <a:srgbClr val="00FF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62" name="Line 77"/>
            <p:cNvSpPr/>
            <p:nvPr/>
          </p:nvSpPr>
          <p:spPr>
            <a:xfrm flipH="1">
              <a:off x="0" y="816"/>
              <a:ext cx="432" cy="0"/>
            </a:xfrm>
            <a:prstGeom prst="line">
              <a:avLst/>
            </a:prstGeom>
            <a:ln w="190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163" name="Line 78"/>
            <p:cNvSpPr/>
            <p:nvPr/>
          </p:nvSpPr>
          <p:spPr>
            <a:xfrm>
              <a:off x="768" y="816"/>
              <a:ext cx="0" cy="0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oval" w="sm" len="sm"/>
              <a:tailEnd type="oval" w="sm" len="sm"/>
            </a:ln>
          </p:spPr>
        </p:sp>
        <p:sp>
          <p:nvSpPr>
            <p:cNvPr id="3164" name="Line 79"/>
            <p:cNvSpPr/>
            <p:nvPr/>
          </p:nvSpPr>
          <p:spPr>
            <a:xfrm>
              <a:off x="432" y="816"/>
              <a:ext cx="0" cy="0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oval" w="sm" len="sm"/>
              <a:tailEnd type="oval" w="sm" len="sm"/>
            </a:ln>
          </p:spPr>
        </p:sp>
      </p:grpSp>
      <p:grpSp>
        <p:nvGrpSpPr>
          <p:cNvPr id="5" name="组合 7248"/>
          <p:cNvGrpSpPr/>
          <p:nvPr/>
        </p:nvGrpSpPr>
        <p:grpSpPr>
          <a:xfrm>
            <a:off x="5927725" y="1985328"/>
            <a:ext cx="2089150" cy="1849437"/>
            <a:chOff x="0" y="0"/>
            <a:chExt cx="1296" cy="1296"/>
          </a:xfrm>
        </p:grpSpPr>
        <p:sp>
          <p:nvSpPr>
            <p:cNvPr id="3152" name="Line 81"/>
            <p:cNvSpPr/>
            <p:nvPr/>
          </p:nvSpPr>
          <p:spPr>
            <a:xfrm>
              <a:off x="0" y="816"/>
              <a:ext cx="1296" cy="0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153" name="Line 82"/>
            <p:cNvSpPr/>
            <p:nvPr/>
          </p:nvSpPr>
          <p:spPr>
            <a:xfrm flipV="1">
              <a:off x="528" y="48"/>
              <a:ext cx="0" cy="1248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3090" name="对象 7251"/>
            <p:cNvGraphicFramePr>
              <a:graphicFrameLocks noChangeAspect="1"/>
            </p:cNvGraphicFramePr>
            <p:nvPr/>
          </p:nvGraphicFramePr>
          <p:xfrm>
            <a:off x="1152" y="864"/>
            <a:ext cx="144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" name="" r:id="rId45" imgW="114300" imgH="122555" progId="Equation.3">
                    <p:embed/>
                  </p:oleObj>
                </mc:Choice>
                <mc:Fallback>
                  <p:oleObj name="" r:id="rId45" imgW="114300" imgH="122555" progId="Equation.3">
                    <p:embed/>
                    <p:pic>
                      <p:nvPicPr>
                        <p:cNvPr id="0" name="图片 19"/>
                        <p:cNvPicPr/>
                        <p:nvPr/>
                      </p:nvPicPr>
                      <p:blipFill>
                        <a:blip r:embed="rId46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152" y="864"/>
                          <a:ext cx="144" cy="1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91" name="对象 7252"/>
            <p:cNvGraphicFramePr>
              <a:graphicFrameLocks noChangeAspect="1"/>
            </p:cNvGraphicFramePr>
            <p:nvPr/>
          </p:nvGraphicFramePr>
          <p:xfrm>
            <a:off x="576" y="816"/>
            <a:ext cx="116" cy="1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" name="" r:id="rId47" imgW="114300" imgH="154940" progId="Equation.3">
                    <p:embed/>
                  </p:oleObj>
                </mc:Choice>
                <mc:Fallback>
                  <p:oleObj name="" r:id="rId47" imgW="114300" imgH="154940" progId="Equation.3">
                    <p:embed/>
                    <p:pic>
                      <p:nvPicPr>
                        <p:cNvPr id="0" name="图片 11"/>
                        <p:cNvPicPr/>
                        <p:nvPr/>
                      </p:nvPicPr>
                      <p:blipFill>
                        <a:blip r:embed="rId48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76" y="816"/>
                          <a:ext cx="116" cy="1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54" name="未知"/>
            <p:cNvSpPr/>
            <p:nvPr/>
          </p:nvSpPr>
          <p:spPr>
            <a:xfrm>
              <a:off x="624" y="288"/>
              <a:ext cx="480" cy="528"/>
            </a:xfrm>
            <a:custGeom>
              <a:avLst/>
              <a:gdLst>
                <a:gd name="txL" fmla="*/ 0 w 1484"/>
                <a:gd name="txT" fmla="*/ 0 h 2067"/>
                <a:gd name="txR" fmla="*/ 1484 w 1484"/>
                <a:gd name="txB" fmla="*/ 2067 h 2067"/>
              </a:gdLst>
              <a:ahLst/>
              <a:cxnLst>
                <a:cxn ang="0">
                  <a:pos x="0" y="0"/>
                </a:cxn>
                <a:cxn ang="0">
                  <a:pos x="29" y="72"/>
                </a:cxn>
                <a:cxn ang="0">
                  <a:pos x="55" y="119"/>
                </a:cxn>
                <a:cxn ang="0">
                  <a:pos x="80" y="135"/>
                </a:cxn>
                <a:cxn ang="0">
                  <a:pos x="105" y="119"/>
                </a:cxn>
                <a:cxn ang="0">
                  <a:pos x="130" y="72"/>
                </a:cxn>
                <a:cxn ang="0">
                  <a:pos x="155" y="0"/>
                </a:cxn>
              </a:cxnLst>
              <a:rect l="txL" t="txT" r="txR" b="txB"/>
              <a:pathLst>
                <a:path w="1484" h="2067">
                  <a:moveTo>
                    <a:pt x="0" y="4"/>
                  </a:moveTo>
                  <a:cubicBezTo>
                    <a:pt x="47" y="188"/>
                    <a:pt x="194" y="801"/>
                    <a:pt x="281" y="1104"/>
                  </a:cubicBezTo>
                  <a:cubicBezTo>
                    <a:pt x="368" y="1407"/>
                    <a:pt x="444" y="1664"/>
                    <a:pt x="524" y="1824"/>
                  </a:cubicBezTo>
                  <a:cubicBezTo>
                    <a:pt x="604" y="1984"/>
                    <a:pt x="684" y="2067"/>
                    <a:pt x="764" y="2067"/>
                  </a:cubicBezTo>
                  <a:cubicBezTo>
                    <a:pt x="844" y="2067"/>
                    <a:pt x="924" y="1984"/>
                    <a:pt x="1004" y="1824"/>
                  </a:cubicBezTo>
                  <a:cubicBezTo>
                    <a:pt x="1084" y="1664"/>
                    <a:pt x="1164" y="1408"/>
                    <a:pt x="1244" y="1104"/>
                  </a:cubicBezTo>
                  <a:cubicBezTo>
                    <a:pt x="1324" y="800"/>
                    <a:pt x="1434" y="230"/>
                    <a:pt x="1484" y="0"/>
                  </a:cubicBezTo>
                </a:path>
              </a:pathLst>
            </a:custGeom>
            <a:noFill/>
            <a:ln w="19050" cap="flat" cmpd="sng">
              <a:solidFill>
                <a:srgbClr val="FF3300">
                  <a:alpha val="100000"/>
                </a:srgbClr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aphicFrame>
          <p:nvGraphicFramePr>
            <p:cNvPr id="3092" name="对象 7254"/>
            <p:cNvGraphicFramePr>
              <a:graphicFrameLocks noChangeAspect="1"/>
            </p:cNvGraphicFramePr>
            <p:nvPr/>
          </p:nvGraphicFramePr>
          <p:xfrm>
            <a:off x="336" y="0"/>
            <a:ext cx="178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" name="" r:id="rId49" imgW="122555" imgH="146685" progId="Equation.3">
                    <p:embed/>
                  </p:oleObj>
                </mc:Choice>
                <mc:Fallback>
                  <p:oleObj name="" r:id="rId49" imgW="122555" imgH="146685" progId="Equation.3">
                    <p:embed/>
                    <p:pic>
                      <p:nvPicPr>
                        <p:cNvPr id="0" name="图片 20"/>
                        <p:cNvPicPr/>
                        <p:nvPr/>
                      </p:nvPicPr>
                      <p:blipFill>
                        <a:blip r:embed="rId50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36" y="0"/>
                          <a:ext cx="178" cy="19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93" name="对象 7255"/>
            <p:cNvGraphicFramePr>
              <a:graphicFrameLocks noChangeAspect="1"/>
            </p:cNvGraphicFramePr>
            <p:nvPr/>
          </p:nvGraphicFramePr>
          <p:xfrm>
            <a:off x="912" y="0"/>
            <a:ext cx="336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" name="" r:id="rId51" imgW="310515" imgH="171450" progId="Equation.3">
                    <p:embed/>
                  </p:oleObj>
                </mc:Choice>
                <mc:Fallback>
                  <p:oleObj name="" r:id="rId51" imgW="310515" imgH="171450" progId="Equation.3">
                    <p:embed/>
                    <p:pic>
                      <p:nvPicPr>
                        <p:cNvPr id="0" name="图片 21"/>
                        <p:cNvPicPr/>
                        <p:nvPr/>
                      </p:nvPicPr>
                      <p:blipFill>
                        <a:blip r:embed="rId52">
                          <a:clrChange>
                            <a:clrFrom>
                              <a:srgbClr val="000000"/>
                            </a:clrFrom>
                            <a:clrTo>
                              <a:srgbClr val="FF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912" y="0"/>
                          <a:ext cx="336" cy="19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55" name="Line 88"/>
            <p:cNvSpPr/>
            <p:nvPr/>
          </p:nvSpPr>
          <p:spPr>
            <a:xfrm>
              <a:off x="864" y="816"/>
              <a:ext cx="0" cy="0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oval" w="sm" len="sm"/>
              <a:tailEnd type="oval" w="sm" len="sm"/>
            </a:ln>
          </p:spPr>
        </p:sp>
        <p:graphicFrame>
          <p:nvGraphicFramePr>
            <p:cNvPr id="3094" name="对象 7257"/>
            <p:cNvGraphicFramePr>
              <a:graphicFrameLocks noChangeAspect="1"/>
            </p:cNvGraphicFramePr>
            <p:nvPr/>
          </p:nvGraphicFramePr>
          <p:xfrm>
            <a:off x="797" y="816"/>
            <a:ext cx="259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" name="" r:id="rId53" imgW="346075" imgH="397510" progId="Equation.3">
                    <p:embed/>
                  </p:oleObj>
                </mc:Choice>
                <mc:Fallback>
                  <p:oleObj name="" r:id="rId53" imgW="346075" imgH="397510" progId="Equation.3">
                    <p:embed/>
                    <p:pic>
                      <p:nvPicPr>
                        <p:cNvPr id="0" name="图片 22"/>
                        <p:cNvPicPr/>
                        <p:nvPr/>
                      </p:nvPicPr>
                      <p:blipFill>
                        <a:blip r:embed="rId54"/>
                        <a:stretch>
                          <a:fillRect/>
                        </a:stretch>
                      </p:blipFill>
                      <p:spPr>
                        <a:xfrm>
                          <a:off x="797" y="816"/>
                          <a:ext cx="259" cy="29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259" name="Rectangle 90"/>
          <p:cNvSpPr/>
          <p:nvPr/>
        </p:nvSpPr>
        <p:spPr>
          <a:xfrm>
            <a:off x="9091613" y="4093528"/>
            <a:ext cx="1219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0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无 实 根</a:t>
            </a:r>
            <a:endParaRPr lang="zh-CN" altLang="en-US" sz="20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7260" name="对象 7259"/>
          <p:cNvGraphicFramePr>
            <a:graphicFrameLocks noChangeAspect="1"/>
          </p:cNvGraphicFramePr>
          <p:nvPr/>
        </p:nvGraphicFramePr>
        <p:xfrm>
          <a:off x="3130550" y="5068253"/>
          <a:ext cx="2293938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" name="" r:id="rId55" imgW="1045210" imgH="203835" progId="Equation.DSMT4">
                  <p:embed/>
                </p:oleObj>
              </mc:Choice>
              <mc:Fallback>
                <p:oleObj name="" r:id="rId55" imgW="1045210" imgH="203835" progId="Equation.DSMT4">
                  <p:embed/>
                  <p:pic>
                    <p:nvPicPr>
                      <p:cNvPr id="0" name="图片 23"/>
                      <p:cNvPicPr/>
                      <p:nvPr/>
                    </p:nvPicPr>
                    <p:blipFill>
                      <a:blip r:embed="rId56"/>
                      <a:stretch>
                        <a:fillRect/>
                      </a:stretch>
                    </p:blipFill>
                    <p:spPr>
                      <a:xfrm>
                        <a:off x="3130550" y="5068253"/>
                        <a:ext cx="2293938" cy="442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61" name="对象 7260"/>
          <p:cNvGraphicFramePr>
            <a:graphicFrameLocks noChangeAspect="1"/>
          </p:cNvGraphicFramePr>
          <p:nvPr/>
        </p:nvGraphicFramePr>
        <p:xfrm>
          <a:off x="6042025" y="5028565"/>
          <a:ext cx="21590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" name="" r:id="rId57" imgW="1059815" imgH="204470" progId="Equation.DSMT4">
                  <p:embed/>
                </p:oleObj>
              </mc:Choice>
              <mc:Fallback>
                <p:oleObj name="" r:id="rId57" imgW="1059815" imgH="204470" progId="Equation.DSMT4">
                  <p:embed/>
                  <p:pic>
                    <p:nvPicPr>
                      <p:cNvPr id="0" name="图片 24"/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6042025" y="5028565"/>
                        <a:ext cx="2159000" cy="407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62" name="对象 7261"/>
          <p:cNvGraphicFramePr>
            <a:graphicFrameLocks noChangeAspect="1"/>
          </p:cNvGraphicFramePr>
          <p:nvPr/>
        </p:nvGraphicFramePr>
        <p:xfrm>
          <a:off x="3744913" y="5744528"/>
          <a:ext cx="9302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" name="" r:id="rId59" imgW="422275" imgH="205105" progId="Equation.DSMT4">
                  <p:embed/>
                </p:oleObj>
              </mc:Choice>
              <mc:Fallback>
                <p:oleObj name="" r:id="rId59" imgW="422275" imgH="205105" progId="Equation.DSMT4">
                  <p:embed/>
                  <p:pic>
                    <p:nvPicPr>
                      <p:cNvPr id="0" name="图片 25"/>
                      <p:cNvPicPr/>
                      <p:nvPr/>
                    </p:nvPicPr>
                    <p:blipFill>
                      <a:blip r:embed="rId60"/>
                      <a:stretch>
                        <a:fillRect/>
                      </a:stretch>
                    </p:blipFill>
                    <p:spPr>
                      <a:xfrm>
                        <a:off x="3744913" y="5744528"/>
                        <a:ext cx="930275" cy="450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63" name="对象 7262"/>
          <p:cNvGraphicFramePr>
            <a:graphicFrameLocks noChangeAspect="1"/>
          </p:cNvGraphicFramePr>
          <p:nvPr/>
        </p:nvGraphicFramePr>
        <p:xfrm>
          <a:off x="9513888" y="5074603"/>
          <a:ext cx="406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" name="" r:id="rId61" imgW="156210" imgH="156210" progId="Equation.DSMT4">
                  <p:embed/>
                </p:oleObj>
              </mc:Choice>
              <mc:Fallback>
                <p:oleObj name="" r:id="rId61" imgW="156210" imgH="156210" progId="Equation.DSMT4">
                  <p:embed/>
                  <p:pic>
                    <p:nvPicPr>
                      <p:cNvPr id="0" name="图片 26"/>
                      <p:cNvPicPr/>
                      <p:nvPr/>
                    </p:nvPicPr>
                    <p:blipFill>
                      <a:blip r:embed="rId62"/>
                      <a:stretch>
                        <a:fillRect/>
                      </a:stretch>
                    </p:blipFill>
                    <p:spPr>
                      <a:xfrm>
                        <a:off x="9513888" y="5074603"/>
                        <a:ext cx="406400" cy="406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对象 7263"/>
          <p:cNvGraphicFramePr>
            <a:graphicFrameLocks noChangeAspect="1"/>
          </p:cNvGraphicFramePr>
          <p:nvPr/>
        </p:nvGraphicFramePr>
        <p:xfrm>
          <a:off x="1166813" y="4134803"/>
          <a:ext cx="1752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63" imgW="1007110" imgH="203835" progId="Equation.3">
                  <p:embed/>
                </p:oleObj>
              </mc:Choice>
              <mc:Fallback>
                <p:oleObj name="" r:id="rId63" imgW="1007110" imgH="203835" progId="Equation.3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64"/>
                      <a:stretch>
                        <a:fillRect/>
                      </a:stretch>
                    </p:blipFill>
                    <p:spPr>
                      <a:xfrm>
                        <a:off x="1166813" y="4134803"/>
                        <a:ext cx="1752600" cy="381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65" name="矩形 96"/>
          <p:cNvSpPr/>
          <p:nvPr/>
        </p:nvSpPr>
        <p:spPr>
          <a:xfrm>
            <a:off x="604838" y="920115"/>
            <a:ext cx="3840163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图像法解一元二次不等式：</a:t>
            </a: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028" name="文本框 8"/>
          <p:cNvSpPr/>
          <p:nvPr/>
        </p:nvSpPr>
        <p:spPr>
          <a:xfrm>
            <a:off x="0" y="1905"/>
            <a:ext cx="2890838" cy="957263"/>
          </a:xfrm>
          <a:prstGeom prst="parallelogram">
            <a:avLst>
              <a:gd name="adj" fmla="val 25010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复习引入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2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2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72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72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7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5" name="丁冬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100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graphicFrame>
        <p:nvGraphicFramePr>
          <p:cNvPr id="8204" name="对象 8203"/>
          <p:cNvGraphicFramePr>
            <a:graphicFrameLocks noChangeAspect="1"/>
          </p:cNvGraphicFramePr>
          <p:nvPr/>
        </p:nvGraphicFramePr>
        <p:xfrm>
          <a:off x="3057525" y="2351405"/>
          <a:ext cx="5868988" cy="375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2" imgW="3111500" imgH="2235200" progId="Equation.DSMT4">
                  <p:embed/>
                </p:oleObj>
              </mc:Choice>
              <mc:Fallback>
                <p:oleObj name="" r:id="rId2" imgW="3111500" imgH="2235200" progId="Equation.DSMT4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57525" y="2351405"/>
                        <a:ext cx="5868988" cy="3752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矩形 6"/>
          <p:cNvSpPr/>
          <p:nvPr/>
        </p:nvSpPr>
        <p:spPr>
          <a:xfrm>
            <a:off x="2279650" y="1216343"/>
            <a:ext cx="7769225" cy="984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 求下列不等式的解集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-8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(2)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x+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   (2)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+2≥-3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x.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 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89163" y="2314893"/>
            <a:ext cx="866775" cy="482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400" dirty="0">
                <a:latin typeface="Tahoma" panose="020B0604030504040204" pitchFamily="34" charset="0"/>
              </a:rPr>
              <a:t>解：</a:t>
            </a:r>
            <a:endParaRPr lang="zh-CN" altLang="en-US" sz="24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9" name="文本框 4"/>
          <p:cNvSpPr txBox="1"/>
          <p:nvPr/>
        </p:nvSpPr>
        <p:spPr>
          <a:xfrm>
            <a:off x="2492375" y="3140075"/>
            <a:ext cx="7956550" cy="1955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7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解：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(2)∵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二次项系数为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方程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+1=0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存在唯一实根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12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=1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    ∴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不等式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x+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0</a:t>
            </a:r>
            <a:r>
              <a:rPr lang="zh-CN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的解集为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x|x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≠1}.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9223" name="矩形 6"/>
          <p:cNvSpPr/>
          <p:nvPr/>
        </p:nvSpPr>
        <p:spPr>
          <a:xfrm>
            <a:off x="2152650" y="1601788"/>
            <a:ext cx="8331200" cy="1133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 求下列不等式的解集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-8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(2)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x+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(2)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+2≥-3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x.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4100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6" name="Rectangle 19"/>
          <p:cNvSpPr/>
          <p:nvPr/>
        </p:nvSpPr>
        <p:spPr>
          <a:xfrm>
            <a:off x="1563688" y="3100388"/>
            <a:ext cx="12192000" cy="0"/>
          </a:xfrm>
          <a:prstGeom prst="rect">
            <a:avLst/>
          </a:prstGeom>
          <a:noFill/>
          <a:ln w="9525">
            <a:noFill/>
          </a:ln>
          <a:effectLst>
            <a:prstShdw prst="shdw12" dir="16200000">
              <a:schemeClr val="bg2">
                <a:alpha val="50000"/>
              </a:schemeClr>
            </a:prstShdw>
          </a:effectLst>
        </p:spPr>
        <p:txBody>
          <a:bodyPr wrap="none" anchor="ctr" anchorCtr="0">
            <a:spAutoFit/>
          </a:bodyPr>
          <a:p>
            <a:pPr eaLnBrk="0" hangingPunct="0"/>
            <a:endParaRPr lang="zh-CN" altLang="zh-CN" dirty="0">
              <a:latin typeface="Tahoma" panose="020B0604030504040204" pitchFamily="34" charset="0"/>
            </a:endParaRPr>
          </a:p>
        </p:txBody>
      </p:sp>
      <p:sp>
        <p:nvSpPr>
          <p:cNvPr id="10247" name="矩形 6"/>
          <p:cNvSpPr/>
          <p:nvPr/>
        </p:nvSpPr>
        <p:spPr>
          <a:xfrm>
            <a:off x="2224088" y="1584325"/>
            <a:ext cx="8286750" cy="1131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 求下列不等式的解集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-8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(2)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-2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x+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；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 (2)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+2≥-3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x.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  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9226" name="文本框 4"/>
          <p:cNvSpPr txBox="1"/>
          <p:nvPr/>
        </p:nvSpPr>
        <p:spPr>
          <a:xfrm>
            <a:off x="2492375" y="3140075"/>
            <a:ext cx="7956550" cy="1976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7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解： 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(3)∵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二次项系数为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＞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方程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-3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+2=0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存在两根 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12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=-1,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x</a:t>
            </a:r>
            <a:r>
              <a:rPr lang="en-US" altLang="zh-CN" sz="12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2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=-2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；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7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        ∴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不等式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²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+3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x+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2≥0</a:t>
            </a:r>
            <a:r>
              <a:rPr lang="zh-CN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的解集为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{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x|x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≥-1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  <a:sym typeface="微软雅黑" panose="020B0503020204020204" pitchFamily="34" charset="-122"/>
              </a:rPr>
              <a:t>x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≤-2}.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4100" name="文本框 8"/>
          <p:cNvSpPr/>
          <p:nvPr/>
        </p:nvSpPr>
        <p:spPr>
          <a:xfrm>
            <a:off x="0" y="0"/>
            <a:ext cx="2890838" cy="957263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典型例题</a:t>
            </a:r>
            <a:endParaRPr lang="en-US" altLang="zh-CN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7" name="文本框 8"/>
          <p:cNvSpPr/>
          <p:nvPr/>
        </p:nvSpPr>
        <p:spPr>
          <a:xfrm>
            <a:off x="-10795" y="22543"/>
            <a:ext cx="2890838" cy="957262"/>
          </a:xfrm>
          <a:prstGeom prst="parallelogram">
            <a:avLst>
              <a:gd name="adj" fmla="val 25025"/>
            </a:avLst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i="1" dirty="0">
                <a:solidFill>
                  <a:srgbClr val="3B3838"/>
                </a:solidFill>
                <a:latin typeface="微软雅黑" panose="020B0503020204020204" pitchFamily="34" charset="-122"/>
                <a:sym typeface="Tahoma" panose="020B0604030504040204" pitchFamily="34" charset="0"/>
              </a:rPr>
              <a:t>理论升华</a:t>
            </a:r>
            <a:endParaRPr lang="zh-CN" altLang="en-US" sz="4000" i="1" dirty="0">
              <a:solidFill>
                <a:srgbClr val="3B3838"/>
              </a:solidFill>
              <a:latin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11270" name="Rectangle 2"/>
          <p:cNvSpPr/>
          <p:nvPr/>
        </p:nvSpPr>
        <p:spPr>
          <a:xfrm>
            <a:off x="3140075" y="1490663"/>
            <a:ext cx="12192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zh-CN" dirty="0">
              <a:latin typeface="Tahoma" panose="020B0604030504040204" pitchFamily="34" charset="0"/>
            </a:endParaRPr>
          </a:p>
        </p:txBody>
      </p:sp>
      <p:sp>
        <p:nvSpPr>
          <p:cNvPr id="11271" name="矩形 2"/>
          <p:cNvSpPr/>
          <p:nvPr/>
        </p:nvSpPr>
        <p:spPr>
          <a:xfrm>
            <a:off x="1639888" y="1196975"/>
            <a:ext cx="9061450" cy="1754188"/>
          </a:xfrm>
          <a:prstGeom prst="rect">
            <a:avLst/>
          </a:prstGeom>
          <a:noFill/>
          <a:ln w="22225" cap="flat" cmpd="sng">
            <a:solidFill>
              <a:srgbClr val="FF0000">
                <a:alpha val="98038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♦因式分解法解一元二次不等式的步骤：</a:t>
            </a:r>
            <a:endParaRPr lang="zh-CN" altLang="en-US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第一步：将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左边的二次三项式分解因式；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333375" algn="just" eaLnBrk="0" hangingPunct="0">
              <a:lnSpc>
                <a:spcPct val="15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第二步：将一元二次不等式转化成两个一元一次不等式组求解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74" name="文本框 2"/>
          <p:cNvSpPr txBox="1"/>
          <p:nvPr/>
        </p:nvSpPr>
        <p:spPr>
          <a:xfrm>
            <a:off x="2578100" y="2990850"/>
            <a:ext cx="7756525" cy="476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2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方法梳理1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24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1275" name="文本框 2"/>
          <p:cNvSpPr txBox="1"/>
          <p:nvPr/>
        </p:nvSpPr>
        <p:spPr>
          <a:xfrm>
            <a:off x="3816350" y="3597275"/>
            <a:ext cx="1744663" cy="54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000" b="1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第一步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20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1278" name="文本框 2"/>
          <p:cNvSpPr txBox="1"/>
          <p:nvPr/>
        </p:nvSpPr>
        <p:spPr>
          <a:xfrm>
            <a:off x="3816350" y="4173538"/>
            <a:ext cx="1744663" cy="54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000" b="1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第二步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20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11281" name="文本框 2"/>
          <p:cNvSpPr txBox="1"/>
          <p:nvPr/>
        </p:nvSpPr>
        <p:spPr>
          <a:xfrm>
            <a:off x="3816350" y="5254625"/>
            <a:ext cx="1744663" cy="5476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just" eaLnBrk="0" hangingPunct="0">
              <a:lnSpc>
                <a:spcPct val="150000"/>
              </a:lnSpc>
            </a:pPr>
            <a:r>
              <a:rPr lang="zh-CN" altLang="en-US" sz="2000" b="1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第三步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20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2" name="下箭头 19"/>
          <p:cNvSpPr/>
          <p:nvPr/>
        </p:nvSpPr>
        <p:spPr>
          <a:xfrm>
            <a:off x="3194050" y="4157663"/>
            <a:ext cx="576263" cy="3175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p>
            <a:pPr algn="ctr"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3" name="下箭头 20"/>
          <p:cNvSpPr/>
          <p:nvPr/>
        </p:nvSpPr>
        <p:spPr>
          <a:xfrm>
            <a:off x="3192463" y="5018088"/>
            <a:ext cx="576262" cy="4524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p>
            <a:pPr algn="ctr" eaLnBrk="0" hangingPunct="0"/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4" name="文本框 1"/>
          <p:cNvSpPr txBox="1"/>
          <p:nvPr/>
        </p:nvSpPr>
        <p:spPr>
          <a:xfrm>
            <a:off x="3060700" y="3673475"/>
            <a:ext cx="823913" cy="4175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定号</a:t>
            </a:r>
            <a:endParaRPr kumimoji="0" lang="zh-CN" altLang="zh-CN" sz="20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文本框 2"/>
          <p:cNvSpPr txBox="1"/>
          <p:nvPr/>
        </p:nvSpPr>
        <p:spPr>
          <a:xfrm>
            <a:off x="3046413" y="4549775"/>
            <a:ext cx="823913" cy="4175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求根</a:t>
            </a:r>
            <a:endParaRPr kumimoji="0" lang="zh-CN" altLang="zh-CN" sz="20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文本框 3"/>
          <p:cNvSpPr txBox="1"/>
          <p:nvPr/>
        </p:nvSpPr>
        <p:spPr>
          <a:xfrm>
            <a:off x="2944813" y="5510213"/>
            <a:ext cx="993775" cy="7223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用规律写解集</a:t>
            </a:r>
            <a:endParaRPr kumimoji="0" lang="zh-CN" altLang="zh-CN" sz="20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文本框 2"/>
          <p:cNvSpPr txBox="1"/>
          <p:nvPr/>
        </p:nvSpPr>
        <p:spPr>
          <a:xfrm>
            <a:off x="4837113" y="3598863"/>
            <a:ext cx="4106862" cy="554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eaLnBrk="0" hangingPunct="0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保证△＞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0,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a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＞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0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；</a:t>
            </a:r>
            <a:endParaRPr lang="en-US" altLang="zh-CN" sz="20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8" name="文本框 2"/>
          <p:cNvSpPr txBox="1"/>
          <p:nvPr/>
        </p:nvSpPr>
        <p:spPr>
          <a:xfrm>
            <a:off x="4810125" y="4176713"/>
            <a:ext cx="53641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eaLnBrk="0" hangingPunct="0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求出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ax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²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+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bx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+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c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＞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0(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＜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0)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对应一元二次方程</a:t>
            </a:r>
            <a:endParaRPr lang="zh-CN" altLang="en-US" sz="20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  <a:p>
            <a:pPr indent="333375" eaLnBrk="0" hangingPunct="0">
              <a:lnSpc>
                <a:spcPct val="150000"/>
              </a:lnSpc>
              <a:buNone/>
            </a:pP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ax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²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+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bx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+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c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=0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的两个根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x</a:t>
            </a:r>
            <a:r>
              <a:rPr lang="en-US" altLang="zh-CN" sz="12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1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,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x</a:t>
            </a:r>
            <a:r>
              <a:rPr lang="en-US" altLang="zh-CN" sz="12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2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(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x</a:t>
            </a:r>
            <a:r>
              <a:rPr lang="en-US" altLang="zh-CN" sz="12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1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＜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x</a:t>
            </a:r>
            <a:r>
              <a:rPr lang="en-US" altLang="zh-CN" sz="12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2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)</a:t>
            </a: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；</a:t>
            </a:r>
            <a:endParaRPr lang="en-US" altLang="zh-CN" sz="2000" dirty="0">
              <a:solidFill>
                <a:srgbClr val="232526"/>
              </a:solidFill>
              <a:latin typeface="黑体" panose="02010609060101010101" pitchFamily="49" charset="-122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  <p:sp>
        <p:nvSpPr>
          <p:cNvPr id="9" name="文本框 2"/>
          <p:cNvSpPr txBox="1"/>
          <p:nvPr/>
        </p:nvSpPr>
        <p:spPr>
          <a:xfrm>
            <a:off x="4784725" y="5267325"/>
            <a:ext cx="5364163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eaLnBrk="0" hangingPunct="0">
              <a:lnSpc>
                <a:spcPct val="150000"/>
              </a:lnSpc>
            </a:pPr>
            <a:r>
              <a:rPr lang="zh-CN" altLang="en-US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大于零取两边，解集为</a:t>
            </a:r>
            <a:r>
              <a:rPr lang="en-US" altLang="zh-CN" sz="2000" dirty="0">
                <a:solidFill>
                  <a:srgbClr val="23252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幼圆" panose="02010509060101010101" pitchFamily="49" charset="-122"/>
              </a:rPr>
              <a:t>{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x|x</a:t>
            </a:r>
            <a:r>
              <a:rPr lang="zh-CN" altLang="en-US" sz="20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＜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x</a:t>
            </a:r>
            <a:r>
              <a:rPr lang="en-US" altLang="zh-CN" sz="12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1</a:t>
            </a:r>
            <a:r>
              <a:rPr lang="zh-CN" altLang="en-US" sz="20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或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x</a:t>
            </a:r>
            <a:r>
              <a:rPr lang="zh-CN" altLang="en-US" sz="20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＞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x</a:t>
            </a:r>
            <a:r>
              <a:rPr lang="en-US" altLang="zh-CN" sz="12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2</a:t>
            </a:r>
            <a:r>
              <a:rPr lang="zh-CN" altLang="en-US" sz="20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}，</a:t>
            </a:r>
            <a:endParaRPr lang="zh-CN" altLang="en-US" sz="2000" dirty="0">
              <a:solidFill>
                <a:srgbClr val="232526"/>
              </a:solidFill>
              <a:latin typeface="Times New Roman" panose="02020603050405020304" pitchFamily="18" charset="0"/>
              <a:ea typeface="黑体" panose="02010609060101010101" pitchFamily="49" charset="-122"/>
              <a:sym typeface="幼圆" panose="02010509060101010101" pitchFamily="49" charset="-122"/>
            </a:endParaRPr>
          </a:p>
          <a:p>
            <a:pPr indent="333375" eaLnBrk="0" hangingPunct="0">
              <a:lnSpc>
                <a:spcPct val="150000"/>
              </a:lnSpc>
            </a:pPr>
            <a:r>
              <a:rPr lang="zh-CN" altLang="en-US" sz="20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小于零取中间，解集为</a:t>
            </a:r>
            <a:r>
              <a:rPr lang="en-US" altLang="zh-CN" sz="20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{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x|x</a:t>
            </a:r>
            <a:r>
              <a:rPr lang="en-US" altLang="zh-CN" sz="12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1</a:t>
            </a:r>
            <a:r>
              <a:rPr lang="zh-CN" altLang="en-US" sz="20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＜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x</a:t>
            </a:r>
            <a:r>
              <a:rPr lang="zh-CN" altLang="en-US" sz="20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＜</a:t>
            </a:r>
            <a:r>
              <a:rPr lang="en-US" altLang="zh-CN" sz="2000" i="1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x</a:t>
            </a:r>
            <a:r>
              <a:rPr lang="en-US" altLang="zh-CN" sz="12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2</a:t>
            </a:r>
            <a:r>
              <a:rPr lang="zh-CN" altLang="en-US" sz="20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}</a:t>
            </a:r>
            <a:r>
              <a:rPr lang="en-US" altLang="zh-CN" sz="2000" dirty="0">
                <a:solidFill>
                  <a:srgbClr val="232526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幼圆" panose="02010509060101010101" pitchFamily="49" charset="-122"/>
              </a:rPr>
              <a:t>.</a:t>
            </a:r>
            <a:endParaRPr lang="en-US" altLang="zh-CN" sz="2000" dirty="0">
              <a:solidFill>
                <a:srgbClr val="232526"/>
              </a:solidFill>
              <a:latin typeface="Times New Roman" panose="02020603050405020304" pitchFamily="18" charset="0"/>
              <a:ea typeface="黑体" panose="02010609060101010101" pitchFamily="49" charset="-122"/>
              <a:sym typeface="幼圆" panose="02010509060101010101" pitchFamily="49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/>
      <p:bldP spid="11275" grpId="0"/>
      <p:bldP spid="11278" grpId="0"/>
      <p:bldP spid="11281" grpId="0"/>
      <p:bldP spid="2" grpId="0" bldLvl="0" animBg="1"/>
      <p:bldP spid="3" grpId="0" bldLvl="0" animBg="1"/>
      <p:bldP spid="4" grpId="0" bldLvl="0" animBg="1"/>
      <p:bldP spid="5" grpId="0" bldLvl="0" animBg="1"/>
      <p:bldP spid="6" grpId="0" bldLvl="0" animBg="1"/>
      <p:bldP spid="7" grpId="0"/>
      <p:bldP spid="8" grpId="0"/>
      <p:bldP spid="9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commondata" val="eyJoZGlkIjoiOWE5Zjc4Y2VkOTkyZTVhZDZkMzFkODg0MWEwYmZlYTM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自定义设计方案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2962</Words>
  <Application>WPS 演示</Application>
  <PresentationFormat>自定义</PresentationFormat>
  <Paragraphs>312</Paragraphs>
  <Slides>26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44</vt:i4>
      </vt:variant>
      <vt:variant>
        <vt:lpstr>幻灯片标题</vt:lpstr>
      </vt:variant>
      <vt:variant>
        <vt:i4>26</vt:i4>
      </vt:variant>
    </vt:vector>
  </HeadingPairs>
  <TitlesOfParts>
    <vt:vector size="86" baseType="lpstr">
      <vt:lpstr>Arial</vt:lpstr>
      <vt:lpstr>宋体</vt:lpstr>
      <vt:lpstr>Wingdings</vt:lpstr>
      <vt:lpstr>Tahoma</vt:lpstr>
      <vt:lpstr>微软雅黑</vt:lpstr>
      <vt:lpstr>Verdana</vt:lpstr>
      <vt:lpstr>黑体</vt:lpstr>
      <vt:lpstr>楷体_GB2312</vt:lpstr>
      <vt:lpstr>Times New Roman</vt:lpstr>
      <vt:lpstr>幼圆</vt:lpstr>
      <vt:lpstr>Arial Unicode MS</vt:lpstr>
      <vt:lpstr>Calibri</vt:lpstr>
      <vt:lpstr>华文新魏</vt:lpstr>
      <vt:lpstr>新宋体</vt:lpstr>
      <vt:lpstr>Wingdings</vt:lpstr>
      <vt:lpstr>自定义设计方案</vt:lpstr>
      <vt:lpstr>Equation.DSMT4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Equation.3</vt:lpstr>
      <vt:lpstr>Equation.DSMT4</vt:lpstr>
      <vt:lpstr>Word.Document.8</vt:lpstr>
      <vt:lpstr>Word.Document.8</vt:lpstr>
      <vt:lpstr>Word.Document.8</vt:lpstr>
      <vt:lpstr>Equation.DSMT4</vt:lpstr>
      <vt:lpstr>Equation.DSMT4</vt:lpstr>
      <vt:lpstr>Equation.3</vt:lpstr>
      <vt:lpstr>Equation.3</vt:lpstr>
      <vt:lpstr>Equation.3</vt:lpstr>
      <vt:lpstr>Equation.3</vt:lpstr>
      <vt:lpstr>Equation.3</vt:lpstr>
      <vt:lpstr>Equation.DSMT4</vt:lpstr>
      <vt:lpstr>Equation.DSMT4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MideaGroup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龙卉</dc:creator>
  <cp:lastModifiedBy>天秤座</cp:lastModifiedBy>
  <cp:revision>185</cp:revision>
  <dcterms:created xsi:type="dcterms:W3CDTF">2014-09-09T10:19:00Z</dcterms:created>
  <dcterms:modified xsi:type="dcterms:W3CDTF">2023-10-08T02:38:47Z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EB66FB2C19FD4368ACC3FEA6D7D16245</vt:lpwstr>
  </property>
</Properties>
</file>