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491" r:id="rId3"/>
    <p:sldId id="492" r:id="rId4"/>
    <p:sldId id="493" r:id="rId5"/>
    <p:sldId id="446" r:id="rId6"/>
    <p:sldId id="453" r:id="rId7"/>
    <p:sldId id="494" r:id="rId8"/>
    <p:sldId id="273" r:id="rId9"/>
    <p:sldId id="495" r:id="rId11"/>
    <p:sldId id="274" r:id="rId12"/>
    <p:sldId id="285" r:id="rId13"/>
    <p:sldId id="275" r:id="rId14"/>
    <p:sldId id="276" r:id="rId15"/>
    <p:sldId id="496" r:id="rId16"/>
    <p:sldId id="278" r:id="rId17"/>
    <p:sldId id="279" r:id="rId18"/>
    <p:sldId id="464" r:id="rId19"/>
    <p:sldId id="281" r:id="rId20"/>
    <p:sldId id="282" r:id="rId21"/>
    <p:sldId id="455" r:id="rId22"/>
    <p:sldId id="269" r:id="rId23"/>
    <p:sldId id="268" r:id="rId24"/>
    <p:sldId id="286" r:id="rId25"/>
    <p:sldId id="287" r:id="rId26"/>
    <p:sldId id="288" r:id="rId27"/>
    <p:sldId id="457" r:id="rId28"/>
    <p:sldId id="289" r:id="rId29"/>
    <p:sldId id="290" r:id="rId30"/>
    <p:sldId id="291" r:id="rId31"/>
    <p:sldId id="300" r:id="rId32"/>
    <p:sldId id="292" r:id="rId33"/>
    <p:sldId id="293" r:id="rId34"/>
    <p:sldId id="498" r:id="rId35"/>
  </p:sldIdLst>
  <p:sldSz cx="12192000" cy="6858000"/>
  <p:notesSz cx="6858000" cy="9144000"/>
  <p:defaultTextStyle>
    <a:defPPr>
      <a:defRPr lang="zh-CN"/>
    </a:defPPr>
    <a:lvl1pPr marL="0" lvl="0"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1pPr>
    <a:lvl2pPr marL="457200" lvl="1"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5pPr>
    <a:lvl6pPr marL="2286000" lvl="5"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6pPr>
    <a:lvl7pPr marL="2743200" lvl="6"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7pPr>
    <a:lvl8pPr marL="3200400" lvl="7"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8pPr>
    <a:lvl9pPr marL="3657600" lvl="8"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0000"/>
    <a:srgbClr val="FF6600"/>
    <a:srgbClr val="FF9933"/>
    <a:srgbClr val="000066"/>
    <a:srgbClr val="3333CC"/>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p:restoredLeft sz="31465"/>
    <p:restoredTop sz="91147"/>
  </p:normalViewPr>
  <p:slideViewPr>
    <p:cSldViewPr showGuides="1">
      <p:cViewPr varScale="1">
        <p:scale>
          <a:sx n="68" d="100"/>
          <a:sy n="68" d="100"/>
        </p:scale>
        <p:origin x="-96" y="-22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5" name="页脚占位符 4"/>
          <p:cNvSpPr>
            <a:spLocks noGrp="1"/>
          </p:cNvSpPr>
          <p:nvPr>
            <p:ph type="ftr" sz="quarter" idx="11"/>
          </p:nvPr>
        </p:nvSpPr>
        <p:spPr/>
        <p:txBody>
          <a:bodyPr/>
          <a:lstStyle/>
          <a:p>
            <a:pPr lvl="0"/>
            <a:r>
              <a:rPr lang="zh-CN" altLang="en-US" dirty="0">
                <a:latin typeface="Arial" panose="020B0604020202020204" pitchFamily="34" charset="0"/>
              </a:rPr>
              <a:t>汽车底盘构造与维修</a:t>
            </a:r>
            <a:endParaRPr lang="zh-CN" altLang="en-US" sz="2800" dirty="0">
              <a:solidFill>
                <a:srgbClr val="FF6600"/>
              </a:solidFill>
              <a:latin typeface="Arial" panose="020B0604020202020204" pitchFamily="34" charset="0"/>
              <a:ea typeface="楷体_GB2312" pitchFamily="49" charset="-122"/>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ea typeface="宋体" panose="02010600030101010101" pitchFamily="2" charset="-122"/>
              </a:rPr>
            </a:fld>
            <a:endParaRPr lang="zh-CN" altLang="en-US" dirty="0">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页脚占位符 4"/>
          <p:cNvSpPr>
            <a:spLocks noGrp="1"/>
          </p:cNvSpPr>
          <p:nvPr>
            <p:ph type="ftr" sz="quarter" idx="11"/>
          </p:nvPr>
        </p:nvSpPr>
        <p:spPr/>
        <p:txBody>
          <a:bodyPr/>
          <a:lstStyle/>
          <a:p>
            <a:pPr lvl="0"/>
            <a:r>
              <a:rPr lang="zh-CN" altLang="en-US" dirty="0">
                <a:latin typeface="Arial" panose="020B0604020202020204" pitchFamily="34" charset="0"/>
              </a:rPr>
              <a:t>汽车底盘构造与维修</a:t>
            </a:r>
            <a:endParaRPr lang="zh-CN" altLang="en-US" sz="2800" dirty="0">
              <a:solidFill>
                <a:srgbClr val="FF6600"/>
              </a:solidFill>
              <a:latin typeface="Arial" panose="020B0604020202020204" pitchFamily="34" charset="0"/>
              <a:ea typeface="楷体_GB2312" pitchFamily="49" charset="-122"/>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ea typeface="宋体" panose="02010600030101010101" pitchFamily="2" charset="-122"/>
              </a:rPr>
            </a:fld>
            <a:endParaRPr lang="zh-CN" altLang="en-US" dirty="0">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0573"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页脚占位符 4"/>
          <p:cNvSpPr>
            <a:spLocks noGrp="1"/>
          </p:cNvSpPr>
          <p:nvPr>
            <p:ph type="ftr" sz="quarter" idx="11"/>
          </p:nvPr>
        </p:nvSpPr>
        <p:spPr/>
        <p:txBody>
          <a:bodyPr/>
          <a:lstStyle/>
          <a:p>
            <a:pPr lvl="0"/>
            <a:r>
              <a:rPr lang="zh-CN" altLang="en-US" dirty="0">
                <a:latin typeface="Arial" panose="020B0604020202020204" pitchFamily="34" charset="0"/>
              </a:rPr>
              <a:t>汽车底盘构造与维修</a:t>
            </a:r>
            <a:endParaRPr lang="zh-CN" altLang="en-US" sz="2800" dirty="0">
              <a:solidFill>
                <a:srgbClr val="FF6600"/>
              </a:solidFill>
              <a:latin typeface="Arial" panose="020B0604020202020204" pitchFamily="34" charset="0"/>
              <a:ea typeface="楷体_GB2312" pitchFamily="49" charset="-122"/>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ea typeface="宋体" panose="02010600030101010101" pitchFamily="2" charset="-122"/>
              </a:rPr>
            </a:fld>
            <a:endParaRPr lang="zh-CN" altLang="en-US" dirty="0">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页脚占位符 4"/>
          <p:cNvSpPr>
            <a:spLocks noGrp="1"/>
          </p:cNvSpPr>
          <p:nvPr>
            <p:ph type="ftr" sz="quarter" idx="11"/>
          </p:nvPr>
        </p:nvSpPr>
        <p:spPr/>
        <p:txBody>
          <a:bodyPr/>
          <a:lstStyle/>
          <a:p>
            <a:pPr lvl="0"/>
            <a:r>
              <a:rPr lang="zh-CN" altLang="en-US" dirty="0">
                <a:latin typeface="Arial" panose="020B0604020202020204" pitchFamily="34" charset="0"/>
              </a:rPr>
              <a:t>汽车底盘构造与维修</a:t>
            </a:r>
            <a:endParaRPr lang="zh-CN" altLang="en-US" sz="2800" dirty="0">
              <a:solidFill>
                <a:srgbClr val="FF6600"/>
              </a:solidFill>
              <a:latin typeface="Arial" panose="020B0604020202020204" pitchFamily="34" charset="0"/>
              <a:ea typeface="楷体_GB2312" pitchFamily="49" charset="-122"/>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ea typeface="宋体" panose="02010600030101010101" pitchFamily="2" charset="-122"/>
              </a:rPr>
            </a:fld>
            <a:endParaRPr lang="zh-CN" altLang="en-US" dirty="0">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5" name="页脚占位符 4"/>
          <p:cNvSpPr>
            <a:spLocks noGrp="1"/>
          </p:cNvSpPr>
          <p:nvPr>
            <p:ph type="ftr" sz="quarter" idx="11"/>
          </p:nvPr>
        </p:nvSpPr>
        <p:spPr/>
        <p:txBody>
          <a:bodyPr/>
          <a:lstStyle/>
          <a:p>
            <a:pPr lvl="0"/>
            <a:r>
              <a:rPr lang="zh-CN" altLang="en-US" dirty="0">
                <a:latin typeface="Arial" panose="020B0604020202020204" pitchFamily="34" charset="0"/>
              </a:rPr>
              <a:t>汽车底盘构造与维修</a:t>
            </a:r>
            <a:endParaRPr lang="zh-CN" altLang="en-US" sz="2800" dirty="0">
              <a:solidFill>
                <a:srgbClr val="FF6600"/>
              </a:solidFill>
              <a:latin typeface="Arial" panose="020B0604020202020204" pitchFamily="34" charset="0"/>
              <a:ea typeface="楷体_GB2312" pitchFamily="49" charset="-122"/>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ea typeface="宋体" panose="02010600030101010101" pitchFamily="2" charset="-122"/>
              </a:rPr>
            </a:fld>
            <a:endParaRPr lang="zh-CN" altLang="en-US" dirty="0">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376672"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05728" y="1600200"/>
            <a:ext cx="5376672"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11"/>
          </p:nvPr>
        </p:nvSpPr>
        <p:spPr/>
        <p:txBody>
          <a:bodyPr/>
          <a:lstStyle/>
          <a:p>
            <a:pPr lvl="0"/>
            <a:r>
              <a:rPr lang="zh-CN" altLang="en-US" dirty="0">
                <a:latin typeface="Arial" panose="020B0604020202020204" pitchFamily="34" charset="0"/>
              </a:rPr>
              <a:t>汽车底盘构造与维修</a:t>
            </a:r>
            <a:endParaRPr lang="zh-CN" altLang="en-US" sz="2800" dirty="0">
              <a:solidFill>
                <a:srgbClr val="FF6600"/>
              </a:solidFill>
              <a:latin typeface="Arial" panose="020B0604020202020204" pitchFamily="34" charset="0"/>
              <a:ea typeface="楷体_GB2312" pitchFamily="49" charset="-122"/>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ea typeface="宋体" panose="02010600030101010101" pitchFamily="2" charset="-122"/>
              </a:rPr>
            </a:fld>
            <a:endParaRPr lang="zh-CN" altLang="en-US" dirty="0">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5" y="1778438"/>
            <a:ext cx="4873575"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5" y="2665379"/>
            <a:ext cx="4873575"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9"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9"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8" name="页脚占位符 7"/>
          <p:cNvSpPr>
            <a:spLocks noGrp="1"/>
          </p:cNvSpPr>
          <p:nvPr>
            <p:ph type="ftr" sz="quarter" idx="11"/>
          </p:nvPr>
        </p:nvSpPr>
        <p:spPr/>
        <p:txBody>
          <a:bodyPr/>
          <a:lstStyle/>
          <a:p>
            <a:pPr lvl="0"/>
            <a:r>
              <a:rPr lang="zh-CN" altLang="en-US" dirty="0">
                <a:latin typeface="Arial" panose="020B0604020202020204" pitchFamily="34" charset="0"/>
              </a:rPr>
              <a:t>汽车底盘构造与维修</a:t>
            </a:r>
            <a:endParaRPr lang="zh-CN" altLang="en-US" sz="2800" dirty="0">
              <a:solidFill>
                <a:srgbClr val="FF6600"/>
              </a:solidFill>
              <a:latin typeface="Arial" panose="020B0604020202020204" pitchFamily="34" charset="0"/>
              <a:ea typeface="楷体_GB2312" pitchFamily="49" charset="-122"/>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ea typeface="宋体" panose="02010600030101010101" pitchFamily="2" charset="-122"/>
              </a:rPr>
            </a:fld>
            <a:endParaRPr lang="zh-CN" altLang="en-US" dirty="0">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4" name="页脚占位符 3"/>
          <p:cNvSpPr>
            <a:spLocks noGrp="1"/>
          </p:cNvSpPr>
          <p:nvPr>
            <p:ph type="ftr" sz="quarter" idx="11"/>
          </p:nvPr>
        </p:nvSpPr>
        <p:spPr/>
        <p:txBody>
          <a:bodyPr/>
          <a:lstStyle/>
          <a:p>
            <a:pPr lvl="0"/>
            <a:r>
              <a:rPr lang="zh-CN" altLang="en-US" dirty="0">
                <a:latin typeface="Arial" panose="020B0604020202020204" pitchFamily="34" charset="0"/>
              </a:rPr>
              <a:t>汽车底盘构造与维修</a:t>
            </a:r>
            <a:endParaRPr lang="zh-CN" altLang="en-US" sz="2800" dirty="0">
              <a:solidFill>
                <a:srgbClr val="FF6600"/>
              </a:solidFill>
              <a:latin typeface="Arial" panose="020B0604020202020204" pitchFamily="34" charset="0"/>
              <a:ea typeface="楷体_GB2312" pitchFamily="49" charset="-122"/>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ea typeface="宋体" panose="02010600030101010101" pitchFamily="2" charset="-122"/>
              </a:rPr>
            </a:fld>
            <a:endParaRPr lang="zh-CN" altLang="en-US" dirty="0">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3" name="页脚占位符 2"/>
          <p:cNvSpPr>
            <a:spLocks noGrp="1"/>
          </p:cNvSpPr>
          <p:nvPr>
            <p:ph type="ftr" sz="quarter" idx="11"/>
          </p:nvPr>
        </p:nvSpPr>
        <p:spPr/>
        <p:txBody>
          <a:bodyPr/>
          <a:lstStyle/>
          <a:p>
            <a:pPr lvl="0"/>
            <a:r>
              <a:rPr lang="zh-CN" altLang="en-US" dirty="0">
                <a:latin typeface="Arial" panose="020B0604020202020204" pitchFamily="34" charset="0"/>
              </a:rPr>
              <a:t>汽车底盘构造与维修</a:t>
            </a:r>
            <a:endParaRPr lang="zh-CN" altLang="en-US" sz="2800" dirty="0">
              <a:solidFill>
                <a:srgbClr val="FF6600"/>
              </a:solidFill>
              <a:latin typeface="Arial" panose="020B0604020202020204" pitchFamily="34" charset="0"/>
              <a:ea typeface="楷体_GB2312" pitchFamily="49" charset="-122"/>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ea typeface="宋体" panose="02010600030101010101" pitchFamily="2" charset="-122"/>
              </a:rPr>
            </a:fld>
            <a:endParaRPr lang="zh-CN" altLang="en-US" dirty="0">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6" name="页脚占位符 5"/>
          <p:cNvSpPr>
            <a:spLocks noGrp="1"/>
          </p:cNvSpPr>
          <p:nvPr>
            <p:ph type="ftr" sz="quarter" idx="11"/>
          </p:nvPr>
        </p:nvSpPr>
        <p:spPr/>
        <p:txBody>
          <a:bodyPr/>
          <a:lstStyle/>
          <a:p>
            <a:pPr lvl="0"/>
            <a:r>
              <a:rPr lang="zh-CN" altLang="en-US" dirty="0">
                <a:latin typeface="Arial" panose="020B0604020202020204" pitchFamily="34" charset="0"/>
              </a:rPr>
              <a:t>汽车底盘构造与维修</a:t>
            </a:r>
            <a:endParaRPr lang="zh-CN" altLang="en-US" sz="2800" dirty="0">
              <a:solidFill>
                <a:srgbClr val="FF6600"/>
              </a:solidFill>
              <a:latin typeface="Arial" panose="020B0604020202020204" pitchFamily="34" charset="0"/>
              <a:ea typeface="楷体_GB2312" pitchFamily="49" charset="-122"/>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ea typeface="宋体" panose="02010600030101010101" pitchFamily="2" charset="-122"/>
              </a:rPr>
            </a:fld>
            <a:endParaRPr lang="zh-CN" altLang="en-US" dirty="0">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6" name="页脚占位符 5"/>
          <p:cNvSpPr>
            <a:spLocks noGrp="1"/>
          </p:cNvSpPr>
          <p:nvPr>
            <p:ph type="ftr" sz="quarter" idx="11"/>
          </p:nvPr>
        </p:nvSpPr>
        <p:spPr/>
        <p:txBody>
          <a:bodyPr/>
          <a:lstStyle/>
          <a:p>
            <a:pPr lvl="0"/>
            <a:r>
              <a:rPr lang="zh-CN" altLang="en-US" dirty="0">
                <a:latin typeface="Arial" panose="020B0604020202020204" pitchFamily="34" charset="0"/>
              </a:rPr>
              <a:t>汽车底盘构造与维修</a:t>
            </a:r>
            <a:endParaRPr lang="zh-CN" altLang="en-US" sz="2800" dirty="0">
              <a:solidFill>
                <a:srgbClr val="FF6600"/>
              </a:solidFill>
              <a:latin typeface="Arial" panose="020B0604020202020204" pitchFamily="34" charset="0"/>
              <a:ea typeface="楷体_GB2312" pitchFamily="49" charset="-122"/>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ea typeface="宋体" panose="02010600030101010101" pitchFamily="2" charset="-122"/>
              </a:rPr>
            </a:fld>
            <a:endParaRPr lang="zh-CN" altLang="en-US" dirty="0">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t="-6000" b="-6000"/>
          </a:stretch>
        </a:blipFill>
        <a:effectLst/>
      </p:bgPr>
    </p:bg>
    <p:spTree>
      <p:nvGrpSpPr>
        <p:cNvPr id="1" name=""/>
        <p:cNvGrpSpPr/>
        <p:nvPr/>
      </p:nvGrpSpPr>
      <p:grpSpPr/>
      <p:sp>
        <p:nvSpPr>
          <p:cNvPr id="1026" name="标题 1025"/>
          <p:cNvSpPr>
            <a:spLocks noGrp="1"/>
          </p:cNvSpPr>
          <p:nvPr>
            <p:ph type="title"/>
          </p:nvPr>
        </p:nvSpPr>
        <p:spPr>
          <a:xfrm>
            <a:off x="609600" y="274638"/>
            <a:ext cx="109728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1027" name="文本占位符 1026"/>
          <p:cNvSpPr>
            <a:spLocks noGrp="1"/>
          </p:cNvSpPr>
          <p:nvPr>
            <p:ph type="body" idx="1"/>
          </p:nvPr>
        </p:nvSpPr>
        <p:spPr>
          <a:xfrm>
            <a:off x="609600" y="1600200"/>
            <a:ext cx="10972800" cy="4525963"/>
          </a:xfrm>
          <a:prstGeom prst="rect">
            <a:avLst/>
          </a:prstGeom>
          <a:noFill/>
          <a:ln w="9525">
            <a:noFill/>
          </a:ln>
        </p:spPr>
        <p:txBody>
          <a:bodyPr/>
          <a:p>
            <a:pPr lvl="0"/>
            <a:r>
              <a:rPr lang="zh-CN" altLang="en-US" dirty="0"/>
              <a:t>单击此处编辑母版文本样式</a:t>
            </a:r>
            <a:endParaRPr lang="zh-CN" altLang="en-US" dirty="0"/>
          </a:p>
          <a:p>
            <a:pPr lvl="0"/>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9" name="页脚占位符 1028"/>
          <p:cNvSpPr>
            <a:spLocks noGrp="1"/>
          </p:cNvSpPr>
          <p:nvPr>
            <p:ph type="ftr" sz="quarter" idx="3"/>
          </p:nvPr>
        </p:nvSpPr>
        <p:spPr>
          <a:xfrm>
            <a:off x="624417" y="6092825"/>
            <a:ext cx="4895849" cy="576263"/>
          </a:xfrm>
          <a:prstGeom prst="rect">
            <a:avLst/>
          </a:prstGeom>
          <a:noFill/>
          <a:ln w="9525">
            <a:noFill/>
          </a:ln>
        </p:spPr>
        <p:txBody>
          <a:bodyPr/>
          <a:lstStyle>
            <a:lvl1pPr algn="ctr">
              <a:defRPr sz="2800">
                <a:solidFill>
                  <a:srgbClr val="FF6600"/>
                </a:solidFill>
                <a:ea typeface="楷体_GB2312" pitchFamily="49" charset="-122"/>
              </a:defRPr>
            </a:lvl1pPr>
          </a:lstStyle>
          <a:p>
            <a:pPr lvl="0"/>
            <a:r>
              <a:rPr lang="zh-CN" altLang="en-US" dirty="0">
                <a:latin typeface="Arial" panose="020B0604020202020204" pitchFamily="34" charset="0"/>
              </a:rPr>
              <a:t>汽车底盘构造与维修</a:t>
            </a:r>
            <a:endParaRPr lang="zh-CN" altLang="en-US" sz="2800" dirty="0">
              <a:solidFill>
                <a:srgbClr val="FF6600"/>
              </a:solidFill>
              <a:latin typeface="Arial" panose="020B0604020202020204" pitchFamily="34" charset="0"/>
              <a:ea typeface="楷体_GB2312" pitchFamily="49" charset="-122"/>
            </a:endParaRPr>
          </a:p>
        </p:txBody>
      </p:sp>
      <p:sp>
        <p:nvSpPr>
          <p:cNvPr id="1030" name="灯片编号占位符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lvl="0"/>
            <a:fld id="{9A0DB2DC-4C9A-4742-B13C-FB6460FD3503}" type="slidenum">
              <a:rPr lang="zh-CN" altLang="en-US" dirty="0">
                <a:latin typeface="Arial" panose="020B0604020202020204" pitchFamily="34" charset="0"/>
                <a:ea typeface="宋体" panose="02010600030101010101" pitchFamily="2" charset="-122"/>
              </a:rPr>
            </a:fld>
            <a:endParaRPr lang="zh-CN" altLang="en-US" dirty="0">
              <a:latin typeface="Arial" panose="020B060402020202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p14:dur="500">
        <p:fade/>
      </p:transition>
    </mc:Choice>
    <mc:Fallback>
      <p:transition>
        <p:fade/>
      </p:transition>
    </mc:Fallback>
  </mc:AlternateContent>
  <p:hf sldNum="0" hdr="0"/>
  <p:txStyles>
    <p:titleStyle>
      <a:lvl1pPr marL="0" lvl="0" indent="0" algn="ctr" defTabSz="914400" rtl="0" eaLnBrk="1" fontAlgn="base" latinLnBrk="0" hangingPunct="1">
        <a:lnSpc>
          <a:spcPct val="100000"/>
        </a:lnSpc>
        <a:spcBef>
          <a:spcPct val="0"/>
        </a:spcBef>
        <a:spcAft>
          <a:spcPct val="0"/>
        </a:spcAft>
        <a:buNone/>
        <a:defRPr sz="36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None/>
        <a:defRPr sz="28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宋体" panose="02010600030101010101" pitchFamily="2" charset="-122"/>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宋体" panose="02010600030101010101" pitchFamily="2" charset="-122"/>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宋体" panose="02010600030101010101" pitchFamily="2" charset="-122"/>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宋体" panose="02010600030101010101" pitchFamily="2" charset="-122"/>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宋体" panose="02010600030101010101" pitchFamily="2" charset="-122"/>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宋体" panose="02010600030101010101" pitchFamily="2" charset="-122"/>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宋体" panose="02010600030101010101" pitchFamily="2" charset="-122"/>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宋体" panose="02010600030101010101" pitchFamily="2" charset="-122"/>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5pPr>
      <a:lvl6pPr marL="2286000" lvl="5"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6pPr>
      <a:lvl7pPr marL="2743200" lvl="6"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7pPr>
      <a:lvl8pPr marL="3200400" lvl="7"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8pPr>
      <a:lvl9pPr marL="3657600" lvl="8"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png"/><Relationship Id="rId1" Type="http://schemas.openxmlformats.org/officeDocument/2006/relationships/image" Target="../media/image16.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png"/><Relationship Id="rId1"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9.png"/><Relationship Id="rId1"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组合 3"/>
          <p:cNvGrpSpPr/>
          <p:nvPr/>
        </p:nvGrpSpPr>
        <p:grpSpPr>
          <a:xfrm>
            <a:off x="4860131" y="2062639"/>
            <a:ext cx="2471738" cy="2424589"/>
            <a:chOff x="9940" y="1311"/>
            <a:chExt cx="5190" cy="5091"/>
          </a:xfrm>
        </p:grpSpPr>
        <p:sp>
          <p:nvSpPr>
            <p:cNvPr id="12" name="弧形 11"/>
            <p:cNvSpPr/>
            <p:nvPr/>
          </p:nvSpPr>
          <p:spPr>
            <a:xfrm rot="13266164">
              <a:off x="9992" y="1332"/>
              <a:ext cx="5071" cy="5071"/>
            </a:xfrm>
            <a:prstGeom prst="arc">
              <a:avLst/>
            </a:prstGeom>
            <a:noFill/>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500"/>
            </a:p>
          </p:txBody>
        </p:sp>
        <p:grpSp>
          <p:nvGrpSpPr>
            <p:cNvPr id="3" name="组合 2"/>
            <p:cNvGrpSpPr/>
            <p:nvPr/>
          </p:nvGrpSpPr>
          <p:grpSpPr>
            <a:xfrm>
              <a:off x="9992" y="1311"/>
              <a:ext cx="5138" cy="5091"/>
              <a:chOff x="7945" y="615"/>
              <a:chExt cx="5138" cy="5091"/>
            </a:xfrm>
          </p:grpSpPr>
          <p:sp>
            <p:nvSpPr>
              <p:cNvPr id="7" name="椭圆 6"/>
              <p:cNvSpPr/>
              <p:nvPr/>
            </p:nvSpPr>
            <p:spPr>
              <a:xfrm>
                <a:off x="9577" y="2242"/>
                <a:ext cx="1859" cy="1859"/>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sp>
            <p:nvSpPr>
              <p:cNvPr id="8" name="椭圆 7"/>
              <p:cNvSpPr/>
              <p:nvPr/>
            </p:nvSpPr>
            <p:spPr>
              <a:xfrm>
                <a:off x="8692" y="1456"/>
                <a:ext cx="3579" cy="3579"/>
              </a:xfrm>
              <a:prstGeom prst="ellipse">
                <a:avLst/>
              </a:prstGeom>
              <a:noFill/>
              <a:ln w="1079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sp>
            <p:nvSpPr>
              <p:cNvPr id="9" name="弧形 8"/>
              <p:cNvSpPr/>
              <p:nvPr/>
            </p:nvSpPr>
            <p:spPr>
              <a:xfrm>
                <a:off x="7945" y="636"/>
                <a:ext cx="5071" cy="5071"/>
              </a:xfrm>
              <a:prstGeom prst="arc">
                <a:avLst/>
              </a:prstGeom>
              <a:noFill/>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500"/>
              </a:p>
            </p:txBody>
          </p:sp>
          <p:sp>
            <p:nvSpPr>
              <p:cNvPr id="10" name="弧形 9"/>
              <p:cNvSpPr/>
              <p:nvPr/>
            </p:nvSpPr>
            <p:spPr>
              <a:xfrm rot="5400000">
                <a:off x="7945" y="636"/>
                <a:ext cx="5071" cy="5071"/>
              </a:xfrm>
              <a:prstGeom prst="arc">
                <a:avLst/>
              </a:prstGeom>
              <a:noFill/>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500"/>
              </a:p>
            </p:txBody>
          </p:sp>
          <p:sp>
            <p:nvSpPr>
              <p:cNvPr id="13" name="弧形 12"/>
              <p:cNvSpPr/>
              <p:nvPr/>
            </p:nvSpPr>
            <p:spPr>
              <a:xfrm rot="12116400">
                <a:off x="8013" y="615"/>
                <a:ext cx="5071" cy="5071"/>
              </a:xfrm>
              <a:prstGeom prst="arc">
                <a:avLst>
                  <a:gd name="adj1" fmla="val 20031419"/>
                  <a:gd name="adj2" fmla="val 21373488"/>
                </a:avLst>
              </a:prstGeom>
              <a:noFill/>
              <a:ln w="762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500"/>
              </a:p>
            </p:txBody>
          </p:sp>
        </p:grpSp>
        <p:sp>
          <p:nvSpPr>
            <p:cNvPr id="19" name="弧形 18"/>
            <p:cNvSpPr/>
            <p:nvPr/>
          </p:nvSpPr>
          <p:spPr>
            <a:xfrm rot="1647749">
              <a:off x="9940" y="1332"/>
              <a:ext cx="5071" cy="5071"/>
            </a:xfrm>
            <a:prstGeom prst="arc">
              <a:avLst>
                <a:gd name="adj1" fmla="val 20031419"/>
                <a:gd name="adj2" fmla="val 21373488"/>
              </a:avLst>
            </a:prstGeom>
            <a:noFill/>
            <a:ln w="762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500"/>
            </a:p>
          </p:txBody>
        </p:sp>
      </p:grpSp>
      <p:sp>
        <p:nvSpPr>
          <p:cNvPr id="2" name="文本框 1"/>
          <p:cNvSpPr txBox="1"/>
          <p:nvPr/>
        </p:nvSpPr>
        <p:spPr>
          <a:xfrm>
            <a:off x="4088606" y="4908709"/>
            <a:ext cx="4072890" cy="497205"/>
          </a:xfrm>
          <a:prstGeom prst="rect">
            <a:avLst/>
          </a:prstGeom>
          <a:solidFill>
            <a:srgbClr val="89AFD0"/>
          </a:solidFill>
        </p:spPr>
        <p:txBody>
          <a:bodyPr wrap="square" rtlCol="0">
            <a:spAutoFit/>
          </a:bodyPr>
          <a:lstStyle/>
          <a:p>
            <a:pPr algn="ctr"/>
            <a:r>
              <a:rPr lang="zh-CN" altLang="en-US" sz="3300" dirty="0">
                <a:solidFill>
                  <a:schemeClr val="bg1"/>
                </a:solidFill>
                <a:latin typeface="微软雅黑 Light" panose="020B0502040204020203" pitchFamily="34" charset="-122"/>
                <a:ea typeface="微软雅黑 Light" panose="020B0502040204020203" pitchFamily="34" charset="-122"/>
              </a:rPr>
              <a:t>汽车行驶系</a:t>
            </a:r>
            <a:endParaRPr lang="zh-CN" altLang="en-US" sz="3300" dirty="0">
              <a:solidFill>
                <a:schemeClr val="bg1"/>
              </a:solidFill>
              <a:latin typeface="微软雅黑 Light" panose="020B0502040204020203" pitchFamily="34" charset="-122"/>
              <a:ea typeface="微软雅黑 Light" panose="020B0502040204020203" pitchFamily="34" charset="-122"/>
            </a:endParaRPr>
          </a:p>
        </p:txBody>
      </p:sp>
      <p:sp>
        <p:nvSpPr>
          <p:cNvPr id="22532" name="矩形 22531"/>
          <p:cNvSpPr/>
          <p:nvPr/>
        </p:nvSpPr>
        <p:spPr>
          <a:xfrm>
            <a:off x="3941921" y="1159193"/>
            <a:ext cx="4366736" cy="534035"/>
          </a:xfrm>
          <a:prstGeom prst="rect">
            <a:avLst/>
          </a:prstGeom>
          <a:noFill/>
          <a:ln w="9525">
            <a:noFill/>
          </a:ln>
        </p:spPr>
        <p:txBody>
          <a:bodyPr wrap="square">
            <a:spAutoFit/>
          </a:bodyPr>
          <a:lstStyle/>
          <a:p>
            <a:r>
              <a:rPr lang="zh-CN" altLang="en-US" sz="3600" b="1" dirty="0">
                <a:solidFill>
                  <a:schemeClr val="bg1"/>
                </a:solidFill>
                <a:latin typeface="黑体" panose="02010609060101010101" charset="-122"/>
                <a:ea typeface="黑体" panose="02010609060101010101" charset="-122"/>
              </a:rPr>
              <a:t>汽车底盘构造与维修</a:t>
            </a:r>
            <a:endParaRPr lang="zh-CN" altLang="en-US" sz="3600" b="1" dirty="0">
              <a:solidFill>
                <a:schemeClr val="bg1"/>
              </a:solidFill>
              <a:latin typeface="黑体" panose="02010609060101010101" charset="-122"/>
              <a:ea typeface="黑体" panose="02010609060101010101" charset="-122"/>
            </a:endParaRPr>
          </a:p>
        </p:txBody>
      </p:sp>
      <p:sp>
        <p:nvSpPr>
          <p:cNvPr id="14" name="文本框 13"/>
          <p:cNvSpPr txBox="1"/>
          <p:nvPr/>
        </p:nvSpPr>
        <p:spPr>
          <a:xfrm>
            <a:off x="5916454" y="3048635"/>
            <a:ext cx="301943" cy="534035"/>
          </a:xfrm>
          <a:prstGeom prst="rect">
            <a:avLst/>
          </a:prstGeom>
          <a:noFill/>
        </p:spPr>
        <p:txBody>
          <a:bodyPr wrap="square" rtlCol="0">
            <a:spAutoFit/>
          </a:bodyPr>
          <a:lstStyle/>
          <a:p>
            <a:r>
              <a:rPr lang="en-US" altLang="zh-CN" sz="3600" dirty="0">
                <a:solidFill>
                  <a:schemeClr val="bg1"/>
                </a:solidFill>
              </a:rPr>
              <a:t>2</a:t>
            </a:r>
            <a:endParaRPr lang="en-US" altLang="zh-CN" sz="3600" dirty="0">
              <a:solidFill>
                <a:schemeClr val="bg1"/>
              </a:solidFill>
            </a:endParaRPr>
          </a:p>
        </p:txBody>
      </p:sp>
    </p:spTree>
    <p:custDataLst>
      <p:tags r:id="rId1"/>
    </p:custData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91491" name="文本占位符 191490"/>
          <p:cNvSpPr>
            <a:spLocks noGrp="1"/>
          </p:cNvSpPr>
          <p:nvPr>
            <p:ph type="body" idx="1"/>
          </p:nvPr>
        </p:nvSpPr>
        <p:spPr>
          <a:xfrm>
            <a:off x="1981200" y="1774825"/>
            <a:ext cx="8229600" cy="4525963"/>
          </a:xfrm>
        </p:spPr>
        <p:txBody>
          <a:bodyPr/>
          <a:p>
            <a:r>
              <a:rPr lang="en-US" altLang="zh-CN" sz="3200" dirty="0">
                <a:latin typeface="楷体_GB2312" pitchFamily="49" charset="-122"/>
              </a:rPr>
              <a:t>     </a:t>
            </a:r>
            <a:r>
              <a:rPr lang="en-US" altLang="zh-CN" sz="3200" dirty="0">
                <a:solidFill>
                  <a:schemeClr val="bg1"/>
                </a:solidFill>
                <a:effectLst/>
                <a:latin typeface="楷体_GB2312" pitchFamily="49" charset="-122"/>
              </a:rPr>
              <a:t> </a:t>
            </a:r>
            <a:r>
              <a:rPr lang="zh-CN" altLang="en-US" sz="3200" dirty="0">
                <a:solidFill>
                  <a:schemeClr val="bg1"/>
                </a:solidFill>
                <a:effectLst/>
                <a:latin typeface="楷体_GB2312" pitchFamily="49" charset="-122"/>
              </a:rPr>
              <a:t>中梁式车架的结构特点是中梁的断面可做成管形或箱形，中梁式车架有较大的扭转刚度并便车轮有较大的运动空间，便于采用独立悬架，车架较轻，减小了整车重量，重心也较低，行驶稳定性好。但这种车架制造工艺复杂，精度要求高</a:t>
            </a:r>
            <a:r>
              <a:rPr lang="en-US" altLang="zh-CN" sz="3200" dirty="0">
                <a:solidFill>
                  <a:schemeClr val="bg1"/>
                </a:solidFill>
                <a:effectLst/>
                <a:latin typeface="Arial" panose="020B0604020202020204" pitchFamily="34" charset="0"/>
              </a:rPr>
              <a:t>·</a:t>
            </a:r>
            <a:r>
              <a:rPr lang="zh-CN" altLang="en-US" sz="3200" dirty="0">
                <a:solidFill>
                  <a:schemeClr val="bg1"/>
                </a:solidFill>
                <a:effectLst/>
                <a:latin typeface="楷体_GB2312" pitchFamily="49" charset="-122"/>
              </a:rPr>
              <a:t>总成安装比较困难，维修也不方便，故目前应用不多。</a:t>
            </a:r>
            <a:endParaRPr lang="zh-CN" altLang="en-US" sz="3200" dirty="0">
              <a:solidFill>
                <a:schemeClr val="bg1"/>
              </a:solidFill>
              <a:effectLst/>
              <a:latin typeface="楷体_GB2312" pitchFamily="49" charset="-122"/>
            </a:endParaRPr>
          </a:p>
        </p:txBody>
      </p:sp>
      <p:sp>
        <p:nvSpPr>
          <p:cNvPr id="180226" name="标题 180225"/>
          <p:cNvSpPr>
            <a:spLocks noGrp="1"/>
          </p:cNvSpPr>
          <p:nvPr>
            <p:ph type="title"/>
          </p:nvPr>
        </p:nvSpPr>
        <p:spPr>
          <a:xfrm>
            <a:off x="1892300" y="1022350"/>
            <a:ext cx="8229600" cy="913765"/>
          </a:xfrm>
        </p:spPr>
        <p:txBody>
          <a:bodyPr anchor="ctr"/>
          <a:p>
            <a:pPr algn="ctr"/>
            <a:r>
              <a:rPr lang="zh-CN" altLang="en-US" sz="3200" dirty="0">
                <a:solidFill>
                  <a:srgbClr val="FF0000"/>
                </a:solidFill>
                <a:latin typeface="黑体" panose="02010609060101010101" charset="-122"/>
              </a:rPr>
              <a:t>中梁式车架</a:t>
            </a:r>
            <a:endParaRPr lang="zh-CN" altLang="en-US" sz="4400">
              <a:latin typeface="黑体" panose="02010609060101010101" charset="-122"/>
            </a:endParaRPr>
          </a:p>
        </p:txBody>
      </p:sp>
      <p:sp>
        <p:nvSpPr>
          <p:cNvPr id="10" name="文本框 9"/>
          <p:cNvSpPr txBox="1"/>
          <p:nvPr/>
        </p:nvSpPr>
        <p:spPr>
          <a:xfrm>
            <a:off x="3192780" y="619760"/>
            <a:ext cx="1889760" cy="435610"/>
          </a:xfrm>
          <a:prstGeom prst="rect">
            <a:avLst/>
          </a:prstGeom>
          <a:noFill/>
          <a:extLst>
            <a:ext uri="{909E8E84-426E-40DD-AFC4-6F175D3DCCD1}">
              <a14:hiddenFill xmlns:a14="http://schemas.microsoft.com/office/drawing/2010/main">
                <a:solidFill>
                  <a:srgbClr val="8DB5D7"/>
                </a:solidFill>
              </a14:hiddenFill>
            </a:ext>
          </a:extLst>
        </p:spPr>
        <p:txBody>
          <a:bodyPr wrap="square" rtlCol="0">
            <a:spAutoFit/>
          </a:bodyPr>
          <a:p>
            <a:r>
              <a:rPr lang="zh-CN" altLang="en-US" sz="2800" dirty="0">
                <a:solidFill>
                  <a:schemeClr val="bg1"/>
                </a:solidFill>
                <a:latin typeface="微软雅黑 Light" panose="020B0502040204020203" pitchFamily="34" charset="-122"/>
                <a:ea typeface="微软雅黑 Light" panose="020B0502040204020203" pitchFamily="34" charset="-122"/>
              </a:rPr>
              <a:t>车架</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grpSp>
        <p:nvGrpSpPr>
          <p:cNvPr id="7" name="组合 6"/>
          <p:cNvGrpSpPr/>
          <p:nvPr/>
        </p:nvGrpSpPr>
        <p:grpSpPr>
          <a:xfrm>
            <a:off x="2119630" y="502920"/>
            <a:ext cx="760976" cy="755259"/>
            <a:chOff x="4629" y="3681"/>
            <a:chExt cx="3091" cy="3091"/>
          </a:xfrm>
        </p:grpSpPr>
        <p:sp>
          <p:nvSpPr>
            <p:cNvPr id="8" name="六边形 7"/>
            <p:cNvSpPr/>
            <p:nvPr/>
          </p:nvSpPr>
          <p:spPr>
            <a:xfrm>
              <a:off x="4629" y="3947"/>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六边形 8"/>
            <p:cNvSpPr/>
            <p:nvPr/>
          </p:nvSpPr>
          <p:spPr>
            <a:xfrm rot="16200000">
              <a:off x="4597" y="3894"/>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pic>
        <p:nvPicPr>
          <p:cNvPr id="16" name="图片 15"/>
          <p:cNvPicPr>
            <a:picLocks noChangeAspect="1"/>
          </p:cNvPicPr>
          <p:nvPr/>
        </p:nvPicPr>
        <p:blipFill>
          <a:blip r:embed="rId1" cstate="print">
            <a:biLevel thresh="25000"/>
            <a:extLst>
              <a:ext uri="{28A0092B-C50C-407E-A947-70E740481C1C}">
                <a14:useLocalDpi xmlns:a14="http://schemas.microsoft.com/office/drawing/2010/main" val="0"/>
              </a:ext>
            </a:extLst>
          </a:blip>
          <a:stretch>
            <a:fillRect/>
          </a:stretch>
        </p:blipFill>
        <p:spPr>
          <a:xfrm>
            <a:off x="2262505" y="645160"/>
            <a:ext cx="474980" cy="470535"/>
          </a:xfrm>
          <a:prstGeom prst="rect">
            <a:avLst/>
          </a:prstGeom>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81251" name="文本占位符 181250"/>
          <p:cNvSpPr>
            <a:spLocks noGrp="1"/>
          </p:cNvSpPr>
          <p:nvPr>
            <p:ph type="body" idx="1"/>
          </p:nvPr>
        </p:nvSpPr>
        <p:spPr>
          <a:xfrm>
            <a:off x="2006600" y="1768475"/>
            <a:ext cx="8001000" cy="2743200"/>
          </a:xfrm>
        </p:spPr>
        <p:txBody>
          <a:bodyPr/>
          <a:p>
            <a:r>
              <a:rPr lang="en-US" altLang="zh-CN" sz="3200" dirty="0">
                <a:latin typeface="楷体_GB2312" pitchFamily="49" charset="-122"/>
              </a:rPr>
              <a:t>      </a:t>
            </a:r>
            <a:r>
              <a:rPr lang="zh-CN" altLang="en-US" dirty="0">
                <a:solidFill>
                  <a:schemeClr val="bg1"/>
                </a:solidFill>
                <a:latin typeface="楷体_GB2312" pitchFamily="49" charset="-122"/>
              </a:rPr>
              <a:t>综合式车架是由边梁式和中梁式车架结合而成的，如图</a:t>
            </a:r>
            <a:r>
              <a:rPr lang="en-US" altLang="zh-CN" dirty="0">
                <a:solidFill>
                  <a:schemeClr val="bg1"/>
                </a:solidFill>
                <a:latin typeface="楷体_GB2312" pitchFamily="49" charset="-122"/>
              </a:rPr>
              <a:t>2</a:t>
            </a:r>
            <a:r>
              <a:rPr lang="zh-CN" altLang="en-US" dirty="0">
                <a:solidFill>
                  <a:schemeClr val="bg1"/>
                </a:solidFill>
                <a:latin typeface="楷体_GB2312" pitchFamily="49" charset="-122"/>
              </a:rPr>
              <a:t>－</a:t>
            </a:r>
            <a:r>
              <a:rPr lang="en-US" altLang="zh-CN" dirty="0">
                <a:solidFill>
                  <a:schemeClr val="bg1"/>
                </a:solidFill>
                <a:latin typeface="楷体_GB2312" pitchFamily="49" charset="-122"/>
              </a:rPr>
              <a:t>6</a:t>
            </a:r>
            <a:r>
              <a:rPr lang="zh-CN" altLang="en-US" dirty="0">
                <a:solidFill>
                  <a:schemeClr val="bg1"/>
                </a:solidFill>
                <a:latin typeface="楷体_GB2312" pitchFamily="49" charset="-122"/>
              </a:rPr>
              <a:t>所示。车架前段或后段近似边梁结构，便于分别安装发动机或驱动桥，传动轴从中梁中间穿过，这种结构制造工艺复杂，目前应用也不多。</a:t>
            </a:r>
            <a:endParaRPr lang="zh-CN" altLang="en-US" dirty="0">
              <a:solidFill>
                <a:schemeClr val="bg1"/>
              </a:solidFill>
              <a:latin typeface="楷体_GB2312" pitchFamily="49" charset="-122"/>
            </a:endParaRPr>
          </a:p>
        </p:txBody>
      </p:sp>
      <p:sp>
        <p:nvSpPr>
          <p:cNvPr id="10" name="文本框 9"/>
          <p:cNvSpPr txBox="1"/>
          <p:nvPr/>
        </p:nvSpPr>
        <p:spPr>
          <a:xfrm>
            <a:off x="3192780" y="619760"/>
            <a:ext cx="1889760" cy="435610"/>
          </a:xfrm>
          <a:prstGeom prst="rect">
            <a:avLst/>
          </a:prstGeom>
          <a:noFill/>
          <a:extLst>
            <a:ext uri="{909E8E84-426E-40DD-AFC4-6F175D3DCCD1}">
              <a14:hiddenFill xmlns:a14="http://schemas.microsoft.com/office/drawing/2010/main">
                <a:solidFill>
                  <a:srgbClr val="8DB5D7"/>
                </a:solidFill>
              </a14:hiddenFill>
            </a:ext>
          </a:extLst>
        </p:spPr>
        <p:txBody>
          <a:bodyPr wrap="square" rtlCol="0">
            <a:spAutoFit/>
          </a:bodyPr>
          <a:p>
            <a:r>
              <a:rPr lang="zh-CN" altLang="en-US" sz="2800" dirty="0">
                <a:solidFill>
                  <a:schemeClr val="bg1"/>
                </a:solidFill>
                <a:latin typeface="微软雅黑 Light" panose="020B0502040204020203" pitchFamily="34" charset="-122"/>
                <a:ea typeface="微软雅黑 Light" panose="020B0502040204020203" pitchFamily="34" charset="-122"/>
              </a:rPr>
              <a:t>车架</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grpSp>
        <p:nvGrpSpPr>
          <p:cNvPr id="7" name="组合 6"/>
          <p:cNvGrpSpPr/>
          <p:nvPr/>
        </p:nvGrpSpPr>
        <p:grpSpPr>
          <a:xfrm>
            <a:off x="2119630" y="502920"/>
            <a:ext cx="760976" cy="755259"/>
            <a:chOff x="4629" y="3681"/>
            <a:chExt cx="3091" cy="3091"/>
          </a:xfrm>
        </p:grpSpPr>
        <p:sp>
          <p:nvSpPr>
            <p:cNvPr id="8" name="六边形 7"/>
            <p:cNvSpPr/>
            <p:nvPr/>
          </p:nvSpPr>
          <p:spPr>
            <a:xfrm>
              <a:off x="4629" y="3947"/>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六边形 8"/>
            <p:cNvSpPr/>
            <p:nvPr/>
          </p:nvSpPr>
          <p:spPr>
            <a:xfrm rot="16200000">
              <a:off x="4597" y="3894"/>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pic>
        <p:nvPicPr>
          <p:cNvPr id="16" name="图片 15"/>
          <p:cNvPicPr>
            <a:picLocks noChangeAspect="1"/>
          </p:cNvPicPr>
          <p:nvPr/>
        </p:nvPicPr>
        <p:blipFill>
          <a:blip r:embed="rId1" cstate="print">
            <a:biLevel thresh="25000"/>
            <a:extLst>
              <a:ext uri="{28A0092B-C50C-407E-A947-70E740481C1C}">
                <a14:useLocalDpi xmlns:a14="http://schemas.microsoft.com/office/drawing/2010/main" val="0"/>
              </a:ext>
            </a:extLst>
          </a:blip>
          <a:stretch>
            <a:fillRect/>
          </a:stretch>
        </p:blipFill>
        <p:spPr>
          <a:xfrm>
            <a:off x="2262505" y="645160"/>
            <a:ext cx="474980" cy="470535"/>
          </a:xfrm>
          <a:prstGeom prst="rect">
            <a:avLst/>
          </a:prstGeom>
        </p:spPr>
      </p:pic>
      <p:sp>
        <p:nvSpPr>
          <p:cNvPr id="4" name="标题 3"/>
          <p:cNvSpPr>
            <a:spLocks noGrp="1"/>
          </p:cNvSpPr>
          <p:nvPr>
            <p:ph type="title"/>
          </p:nvPr>
        </p:nvSpPr>
        <p:spPr>
          <a:xfrm>
            <a:off x="1892300" y="1022350"/>
            <a:ext cx="8229600" cy="913765"/>
          </a:xfrm>
        </p:spPr>
        <p:txBody>
          <a:bodyPr anchor="ctr"/>
          <a:p>
            <a:pPr algn="ctr"/>
            <a:r>
              <a:rPr lang="zh-CN" altLang="en-US" sz="3200" dirty="0">
                <a:solidFill>
                  <a:srgbClr val="FF0000"/>
                </a:solidFill>
                <a:latin typeface="黑体" panose="02010609060101010101" charset="-122"/>
              </a:rPr>
              <a:t>综台式车架</a:t>
            </a:r>
            <a:endParaRPr lang="zh-CN" altLang="en-US" sz="4400">
              <a:latin typeface="黑体" panose="02010609060101010101" charset="-122"/>
            </a:endParaRPr>
          </a:p>
        </p:txBody>
      </p:sp>
      <p:pic>
        <p:nvPicPr>
          <p:cNvPr id="5" name="图片 4" descr="微信截图_20190701150730"/>
          <p:cNvPicPr>
            <a:picLocks noChangeAspect="1"/>
          </p:cNvPicPr>
          <p:nvPr/>
        </p:nvPicPr>
        <p:blipFill>
          <a:blip r:embed="rId2"/>
          <a:stretch>
            <a:fillRect/>
          </a:stretch>
        </p:blipFill>
        <p:spPr>
          <a:xfrm>
            <a:off x="4187825" y="4008120"/>
            <a:ext cx="4079240" cy="2637790"/>
          </a:xfrm>
          <a:prstGeom prst="rect">
            <a:avLst/>
          </a:prstGeom>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82275" name="文本占位符 182274"/>
          <p:cNvSpPr>
            <a:spLocks noGrp="1"/>
          </p:cNvSpPr>
          <p:nvPr>
            <p:ph type="body" idx="1"/>
          </p:nvPr>
        </p:nvSpPr>
        <p:spPr>
          <a:xfrm>
            <a:off x="1896110" y="2225040"/>
            <a:ext cx="4490720" cy="3124200"/>
          </a:xfrm>
        </p:spPr>
        <p:txBody>
          <a:bodyPr/>
          <a:p>
            <a:r>
              <a:rPr lang="en-US" altLang="zh-CN" sz="3200" dirty="0">
                <a:latin typeface="楷体_GB2312" pitchFamily="49" charset="-122"/>
              </a:rPr>
              <a:t> </a:t>
            </a:r>
            <a:r>
              <a:rPr lang="en-US" altLang="zh-CN" dirty="0">
                <a:latin typeface="楷体_GB2312" pitchFamily="49" charset="-122"/>
              </a:rPr>
              <a:t>     </a:t>
            </a:r>
            <a:r>
              <a:rPr lang="zh-CN" altLang="en-US" dirty="0">
                <a:solidFill>
                  <a:schemeClr val="bg1"/>
                </a:solidFill>
                <a:latin typeface="楷体_GB2312" pitchFamily="49" charset="-122"/>
              </a:rPr>
              <a:t>无梁式车架是以车身兼代车架，所有的总成和零部件都安装在车身上，作用于车身的各种力和力矩均由车身承受。所以这种车身也称为承载式车身，如图</a:t>
            </a:r>
            <a:r>
              <a:rPr lang="en-US" altLang="zh-CN" dirty="0">
                <a:solidFill>
                  <a:schemeClr val="bg1"/>
                </a:solidFill>
                <a:latin typeface="楷体_GB2312" pitchFamily="49" charset="-122"/>
              </a:rPr>
              <a:t>2-7</a:t>
            </a:r>
            <a:r>
              <a:rPr lang="zh-CN" altLang="en-US" dirty="0">
                <a:solidFill>
                  <a:schemeClr val="bg1"/>
                </a:solidFill>
                <a:latin typeface="楷体_GB2312" pitchFamily="49" charset="-122"/>
              </a:rPr>
              <a:t>所示。上海桑塔纳轿车、一汽奥迪</a:t>
            </a:r>
            <a:r>
              <a:rPr lang="en-US" altLang="zh-CN" dirty="0">
                <a:solidFill>
                  <a:schemeClr val="bg1"/>
                </a:solidFill>
                <a:latin typeface="楷体_GB2312" pitchFamily="49" charset="-122"/>
              </a:rPr>
              <a:t>100</a:t>
            </a:r>
            <a:r>
              <a:rPr lang="zh-CN" altLang="en-US" dirty="0">
                <a:solidFill>
                  <a:schemeClr val="bg1"/>
                </a:solidFill>
                <a:latin typeface="楷体_GB2312" pitchFamily="49" charset="-122"/>
              </a:rPr>
              <a:t>型轿车均采用承载式车身</a:t>
            </a:r>
            <a:r>
              <a:rPr lang="zh-CN" altLang="en-US">
                <a:solidFill>
                  <a:schemeClr val="bg1"/>
                </a:solidFill>
                <a:latin typeface="楷体_GB2312" pitchFamily="49" charset="-122"/>
              </a:rPr>
              <a:t>。</a:t>
            </a:r>
            <a:endParaRPr lang="zh-CN" altLang="en-US">
              <a:solidFill>
                <a:schemeClr val="bg1"/>
              </a:solidFill>
              <a:latin typeface="楷体_GB2312" pitchFamily="49" charset="-122"/>
            </a:endParaRPr>
          </a:p>
        </p:txBody>
      </p:sp>
      <p:sp>
        <p:nvSpPr>
          <p:cNvPr id="10" name="文本框 9"/>
          <p:cNvSpPr txBox="1"/>
          <p:nvPr/>
        </p:nvSpPr>
        <p:spPr>
          <a:xfrm>
            <a:off x="3192780" y="619760"/>
            <a:ext cx="1889760" cy="435610"/>
          </a:xfrm>
          <a:prstGeom prst="rect">
            <a:avLst/>
          </a:prstGeom>
          <a:noFill/>
          <a:extLst>
            <a:ext uri="{909E8E84-426E-40DD-AFC4-6F175D3DCCD1}">
              <a14:hiddenFill xmlns:a14="http://schemas.microsoft.com/office/drawing/2010/main">
                <a:solidFill>
                  <a:srgbClr val="8DB5D7"/>
                </a:solidFill>
              </a14:hiddenFill>
            </a:ext>
          </a:extLst>
        </p:spPr>
        <p:txBody>
          <a:bodyPr wrap="square" rtlCol="0">
            <a:spAutoFit/>
          </a:bodyPr>
          <a:p>
            <a:r>
              <a:rPr lang="zh-CN" altLang="en-US" sz="2800" dirty="0">
                <a:solidFill>
                  <a:schemeClr val="bg1"/>
                </a:solidFill>
                <a:latin typeface="微软雅黑 Light" panose="020B0502040204020203" pitchFamily="34" charset="-122"/>
                <a:ea typeface="微软雅黑 Light" panose="020B0502040204020203" pitchFamily="34" charset="-122"/>
              </a:rPr>
              <a:t>车架</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grpSp>
        <p:nvGrpSpPr>
          <p:cNvPr id="7" name="组合 6"/>
          <p:cNvGrpSpPr/>
          <p:nvPr/>
        </p:nvGrpSpPr>
        <p:grpSpPr>
          <a:xfrm>
            <a:off x="2119630" y="502920"/>
            <a:ext cx="760976" cy="755259"/>
            <a:chOff x="4629" y="3681"/>
            <a:chExt cx="3091" cy="3091"/>
          </a:xfrm>
        </p:grpSpPr>
        <p:sp>
          <p:nvSpPr>
            <p:cNvPr id="8" name="六边形 7"/>
            <p:cNvSpPr/>
            <p:nvPr/>
          </p:nvSpPr>
          <p:spPr>
            <a:xfrm>
              <a:off x="4629" y="3947"/>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六边形 8"/>
            <p:cNvSpPr/>
            <p:nvPr/>
          </p:nvSpPr>
          <p:spPr>
            <a:xfrm rot="16200000">
              <a:off x="4597" y="3894"/>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pic>
        <p:nvPicPr>
          <p:cNvPr id="16" name="图片 15"/>
          <p:cNvPicPr>
            <a:picLocks noChangeAspect="1"/>
          </p:cNvPicPr>
          <p:nvPr/>
        </p:nvPicPr>
        <p:blipFill>
          <a:blip r:embed="rId1" cstate="print">
            <a:biLevel thresh="25000"/>
            <a:extLst>
              <a:ext uri="{28A0092B-C50C-407E-A947-70E740481C1C}">
                <a14:useLocalDpi xmlns:a14="http://schemas.microsoft.com/office/drawing/2010/main" val="0"/>
              </a:ext>
            </a:extLst>
          </a:blip>
          <a:stretch>
            <a:fillRect/>
          </a:stretch>
        </p:blipFill>
        <p:spPr>
          <a:xfrm>
            <a:off x="2262505" y="645160"/>
            <a:ext cx="474980" cy="470535"/>
          </a:xfrm>
          <a:prstGeom prst="rect">
            <a:avLst/>
          </a:prstGeom>
        </p:spPr>
      </p:pic>
      <p:sp>
        <p:nvSpPr>
          <p:cNvPr id="4" name="标题 3"/>
          <p:cNvSpPr>
            <a:spLocks noGrp="1"/>
          </p:cNvSpPr>
          <p:nvPr/>
        </p:nvSpPr>
        <p:spPr>
          <a:xfrm>
            <a:off x="2313940" y="1397000"/>
            <a:ext cx="4072890" cy="913765"/>
          </a:xfrm>
          <a:prstGeom prst="rect">
            <a:avLst/>
          </a:prstGeom>
          <a:noFill/>
          <a:ln w="9525">
            <a:noFill/>
          </a:ln>
        </p:spPr>
        <p:txBody>
          <a:bodyPr anchor="ctr"/>
          <a:lstStyle>
            <a:lvl1pPr marL="0" lvl="0" indent="0" algn="ctr" defTabSz="914400" rtl="0" eaLnBrk="1" fontAlgn="base" latinLnBrk="0" hangingPunct="1">
              <a:lnSpc>
                <a:spcPct val="100000"/>
              </a:lnSpc>
              <a:spcBef>
                <a:spcPct val="0"/>
              </a:spcBef>
              <a:spcAft>
                <a:spcPct val="0"/>
              </a:spcAft>
              <a:buNone/>
              <a:defRPr sz="3600" b="0" i="0" u="none" kern="1200" baseline="0">
                <a:solidFill>
                  <a:schemeClr val="tx2"/>
                </a:solidFill>
                <a:latin typeface="+mj-lt"/>
                <a:ea typeface="+mj-ea"/>
                <a:cs typeface="+mj-cs"/>
              </a:defRPr>
            </a:lvl1pPr>
          </a:lstStyle>
          <a:p>
            <a:pPr algn="ctr"/>
            <a:r>
              <a:rPr lang="zh-CN" altLang="en-US" sz="3200" dirty="0">
                <a:solidFill>
                  <a:srgbClr val="FF0000"/>
                </a:solidFill>
                <a:latin typeface="黑体" panose="02010609060101010101" charset="-122"/>
              </a:rPr>
              <a:t>无梁式车架</a:t>
            </a:r>
            <a:endParaRPr lang="zh-CN" altLang="en-US" sz="4400">
              <a:latin typeface="黑体" panose="02010609060101010101" charset="-122"/>
            </a:endParaRPr>
          </a:p>
        </p:txBody>
      </p:sp>
      <p:pic>
        <p:nvPicPr>
          <p:cNvPr id="5" name="图片 4" descr="微信截图_20190701150856"/>
          <p:cNvPicPr>
            <a:picLocks noChangeAspect="1"/>
          </p:cNvPicPr>
          <p:nvPr/>
        </p:nvPicPr>
        <p:blipFill>
          <a:blip r:embed="rId2"/>
          <a:stretch>
            <a:fillRect/>
          </a:stretch>
        </p:blipFill>
        <p:spPr>
          <a:xfrm>
            <a:off x="6386830" y="2404110"/>
            <a:ext cx="4054475" cy="2877820"/>
          </a:xfrm>
          <a:prstGeom prst="rect">
            <a:avLst/>
          </a:prstGeom>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六边形 1"/>
          <p:cNvSpPr/>
          <p:nvPr/>
        </p:nvSpPr>
        <p:spPr>
          <a:xfrm>
            <a:off x="3728495" y="2630254"/>
            <a:ext cx="1472056" cy="1269014"/>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sp>
        <p:nvSpPr>
          <p:cNvPr id="3" name="六边形 2"/>
          <p:cNvSpPr/>
          <p:nvPr/>
        </p:nvSpPr>
        <p:spPr>
          <a:xfrm rot="16200000">
            <a:off x="3713364" y="2605184"/>
            <a:ext cx="1472056" cy="1269014"/>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cxnSp>
        <p:nvCxnSpPr>
          <p:cNvPr id="5" name="直接连接符 4"/>
          <p:cNvCxnSpPr/>
          <p:nvPr/>
        </p:nvCxnSpPr>
        <p:spPr>
          <a:xfrm>
            <a:off x="5378003" y="2451011"/>
            <a:ext cx="0" cy="1554253"/>
          </a:xfrm>
          <a:prstGeom prst="line">
            <a:avLst/>
          </a:prstGeom>
          <a:ln>
            <a:solidFill>
              <a:schemeClr val="accent1">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a:blip r:embed="rId1" cstate="print">
            <a:biLevel thresh="25000"/>
            <a:extLst>
              <a:ext uri="{28A0092B-C50C-407E-A947-70E740481C1C}">
                <a14:useLocalDpi xmlns:a14="http://schemas.microsoft.com/office/drawing/2010/main" val="0"/>
              </a:ext>
            </a:extLst>
          </a:blip>
          <a:stretch>
            <a:fillRect/>
          </a:stretch>
        </p:blipFill>
        <p:spPr>
          <a:xfrm>
            <a:off x="4077833" y="2876672"/>
            <a:ext cx="773228" cy="773228"/>
          </a:xfrm>
          <a:prstGeom prst="rect">
            <a:avLst/>
          </a:prstGeom>
        </p:spPr>
      </p:pic>
      <p:sp>
        <p:nvSpPr>
          <p:cNvPr id="9" name="文本框 15"/>
          <p:cNvSpPr txBox="1"/>
          <p:nvPr/>
        </p:nvSpPr>
        <p:spPr>
          <a:xfrm>
            <a:off x="5555456" y="2153030"/>
            <a:ext cx="1821992" cy="70040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000" dirty="0">
                <a:solidFill>
                  <a:schemeClr val="bg1"/>
                </a:solidFill>
                <a:latin typeface="微软雅黑 Light" panose="020B0502040204020203" pitchFamily="34" charset="-122"/>
                <a:ea typeface="微软雅黑 Light" panose="020B0502040204020203" pitchFamily="34" charset="-122"/>
              </a:rPr>
              <a:t>项目</a:t>
            </a:r>
            <a:r>
              <a:rPr lang="en-US" altLang="zh-CN" sz="1350" dirty="0">
                <a:solidFill>
                  <a:schemeClr val="bg1"/>
                </a:solidFill>
              </a:rPr>
              <a:t> </a:t>
            </a:r>
            <a:r>
              <a:rPr lang="en-US" altLang="zh-CN" sz="4950" dirty="0">
                <a:solidFill>
                  <a:schemeClr val="bg1"/>
                </a:solidFill>
                <a:latin typeface="Arial Unicode MS" panose="020B0604020202020204" charset="-122"/>
                <a:ea typeface="Arial Unicode MS" panose="020B0604020202020204" charset="-122"/>
                <a:cs typeface="Arial Unicode MS" panose="020B0604020202020204" charset="-122"/>
              </a:rPr>
              <a:t>3</a:t>
            </a:r>
            <a:endParaRPr lang="zh-CN" altLang="en-US" sz="4950" dirty="0">
              <a:solidFill>
                <a:schemeClr val="bg1"/>
              </a:solidFill>
              <a:latin typeface="Arial Unicode MS" panose="020B0604020202020204" charset="-122"/>
              <a:ea typeface="Arial Unicode MS" panose="020B0604020202020204" charset="-122"/>
              <a:cs typeface="Arial Unicode MS" panose="020B0604020202020204" charset="-122"/>
            </a:endParaRPr>
          </a:p>
        </p:txBody>
      </p:sp>
      <p:sp>
        <p:nvSpPr>
          <p:cNvPr id="10" name="矩形 9"/>
          <p:cNvSpPr/>
          <p:nvPr/>
        </p:nvSpPr>
        <p:spPr>
          <a:xfrm>
            <a:off x="5613411" y="2964708"/>
            <a:ext cx="2614042" cy="334473"/>
          </a:xfrm>
          <a:prstGeom prst="rect">
            <a:avLst/>
          </a:prstGeom>
          <a:solidFill>
            <a:schemeClr val="accent1">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sp>
        <p:nvSpPr>
          <p:cNvPr id="11" name="文本框 17"/>
          <p:cNvSpPr txBox="1"/>
          <p:nvPr/>
        </p:nvSpPr>
        <p:spPr>
          <a:xfrm>
            <a:off x="5613412" y="2997840"/>
            <a:ext cx="2467691" cy="34925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100" dirty="0">
                <a:solidFill>
                  <a:schemeClr val="bg1"/>
                </a:solidFill>
                <a:latin typeface="微软雅黑 Light" panose="020B0502040204020203" pitchFamily="34" charset="-122"/>
                <a:ea typeface="微软雅黑 Light" panose="020B0502040204020203" pitchFamily="34" charset="-122"/>
              </a:rPr>
              <a:t>车架的检修</a:t>
            </a:r>
            <a:endParaRPr lang="zh-CN" altLang="en-US" sz="2100" dirty="0">
              <a:solidFill>
                <a:schemeClr val="bg1"/>
              </a:solidFill>
              <a:latin typeface="微软雅黑 Light" panose="020B0502040204020203" pitchFamily="34" charset="-122"/>
              <a:ea typeface="微软雅黑 Light" panose="020B0502040204020203" pitchFamily="34" charset="-122"/>
            </a:endParaRPr>
          </a:p>
        </p:txBody>
      </p:sp>
      <p:sp>
        <p:nvSpPr>
          <p:cNvPr id="12" name="文本框 10"/>
          <p:cNvSpPr txBox="1"/>
          <p:nvPr/>
        </p:nvSpPr>
        <p:spPr>
          <a:xfrm>
            <a:off x="5564981" y="3384805"/>
            <a:ext cx="3800475" cy="46418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350" dirty="0">
                <a:solidFill>
                  <a:schemeClr val="bg1"/>
                </a:solidFill>
                <a:latin typeface="微软雅黑 Light" panose="020B0502040204020203" pitchFamily="34" charset="-122"/>
                <a:ea typeface="微软雅黑 Light" panose="020B0502040204020203" pitchFamily="34" charset="-122"/>
              </a:rPr>
              <a:t>车架的检测</a:t>
            </a:r>
            <a:endParaRPr lang="zh-CN" altLang="en-US" sz="1350" dirty="0">
              <a:solidFill>
                <a:schemeClr val="bg1"/>
              </a:solidFill>
              <a:latin typeface="微软雅黑 Light" panose="020B0502040204020203" pitchFamily="34" charset="-122"/>
              <a:ea typeface="微软雅黑 Light" panose="020B0502040204020203" pitchFamily="34" charset="-122"/>
            </a:endParaRPr>
          </a:p>
          <a:p>
            <a:r>
              <a:rPr lang="zh-CN" altLang="en-US" sz="1350" dirty="0">
                <a:solidFill>
                  <a:schemeClr val="bg1"/>
                </a:solidFill>
                <a:latin typeface="微软雅黑 Light" panose="020B0502040204020203" pitchFamily="34" charset="-122"/>
                <a:ea typeface="微软雅黑 Light" panose="020B0502040204020203" pitchFamily="34" charset="-122"/>
              </a:rPr>
              <a:t>车架的修理</a:t>
            </a:r>
            <a:endParaRPr lang="zh-CN" altLang="en-US" sz="1350" dirty="0">
              <a:solidFill>
                <a:schemeClr val="bg1"/>
              </a:solidFill>
              <a:latin typeface="微软雅黑 Light" panose="020B0502040204020203" pitchFamily="34" charset="-122"/>
              <a:ea typeface="微软雅黑 Light" panose="020B0502040204020203" pitchFamily="34" charset="-122"/>
            </a:endParaRPr>
          </a:p>
        </p:txBody>
      </p:sp>
    </p:spTree>
  </p:cSld>
  <p:clrMapOvr>
    <a:overrideClrMapping bg1="lt1" tx1="dk1" bg2="lt2" tx2="dk2" accent1="accent1" accent2="accent2" accent3="accent3" accent4="accent4" accent5="accent5" accent6="accent6" hlink="hlink" folHlink="folHlink"/>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84323" name="文本占位符 184322"/>
          <p:cNvSpPr>
            <a:spLocks noGrp="1"/>
          </p:cNvSpPr>
          <p:nvPr>
            <p:ph type="body" idx="1"/>
          </p:nvPr>
        </p:nvSpPr>
        <p:spPr>
          <a:xfrm>
            <a:off x="1981200" y="1566545"/>
            <a:ext cx="8229600" cy="3844290"/>
          </a:xfrm>
        </p:spPr>
        <p:txBody>
          <a:bodyPr/>
          <a:p>
            <a:pPr>
              <a:lnSpc>
                <a:spcPct val="90000"/>
              </a:lnSpc>
            </a:pPr>
            <a:r>
              <a:rPr lang="zh-CN" altLang="en-US" sz="2400" dirty="0"/>
              <a:t>           </a:t>
            </a:r>
            <a:r>
              <a:rPr lang="zh-CN" altLang="en-US" dirty="0">
                <a:solidFill>
                  <a:srgbClr val="FFFF00"/>
                </a:solidFill>
                <a:latin typeface="楷体_GB2312" pitchFamily="49" charset="-122"/>
              </a:rPr>
              <a:t>（</a:t>
            </a:r>
            <a:r>
              <a:rPr lang="en-US" altLang="zh-CN" dirty="0">
                <a:solidFill>
                  <a:srgbClr val="FFFF00"/>
                </a:solidFill>
                <a:latin typeface="楷体_GB2312" pitchFamily="49" charset="-122"/>
              </a:rPr>
              <a:t>1</a:t>
            </a:r>
            <a:r>
              <a:rPr lang="zh-CN" altLang="en-US" dirty="0">
                <a:solidFill>
                  <a:srgbClr val="FFFF00"/>
                </a:solidFill>
                <a:latin typeface="楷体_GB2312" pitchFamily="49" charset="-122"/>
              </a:rPr>
              <a:t>）用车体矫正机检测</a:t>
            </a:r>
            <a:endParaRPr lang="zh-CN" altLang="en-US" dirty="0">
              <a:solidFill>
                <a:srgbClr val="FFFF00"/>
              </a:solidFill>
              <a:latin typeface="楷体_GB2312" pitchFamily="49" charset="-122"/>
            </a:endParaRPr>
          </a:p>
          <a:p>
            <a:pPr>
              <a:lnSpc>
                <a:spcPct val="90000"/>
              </a:lnSpc>
            </a:pPr>
            <a:r>
              <a:rPr lang="zh-CN" altLang="en-US" dirty="0">
                <a:solidFill>
                  <a:schemeClr val="bg1"/>
                </a:solidFill>
                <a:latin typeface="楷体_GB2312" pitchFamily="49" charset="-122"/>
              </a:rPr>
              <a:t>      最先进最科学的检测方法是用车体矫正机对车架进行检测。其方法是利用车体矫正机上的测量系统测出被检测车架的各种数据，然后与标准数据比较，找出误差值，并直接用牵引装置进行牵引矫正，最终达到标准。若车架损伤严重，可用矫证机工具库中的工具进行修理，然后再用矫正机检测，直到符合标准为止。若没有车体矫正机，只能用普通方法检测了。</a:t>
            </a:r>
            <a:endParaRPr lang="zh-CN" altLang="en-US" dirty="0">
              <a:solidFill>
                <a:schemeClr val="bg1"/>
              </a:solidFill>
              <a:latin typeface="楷体_GB2312" pitchFamily="49" charset="-122"/>
            </a:endParaRPr>
          </a:p>
        </p:txBody>
      </p:sp>
      <p:sp>
        <p:nvSpPr>
          <p:cNvPr id="6" name="文本框 5"/>
          <p:cNvSpPr txBox="1"/>
          <p:nvPr/>
        </p:nvSpPr>
        <p:spPr>
          <a:xfrm>
            <a:off x="3192780" y="619760"/>
            <a:ext cx="4823460" cy="435610"/>
          </a:xfrm>
          <a:prstGeom prst="rect">
            <a:avLst/>
          </a:prstGeom>
          <a:noFill/>
          <a:extLst>
            <a:ext uri="{909E8E84-426E-40DD-AFC4-6F175D3DCCD1}">
              <a14:hiddenFill xmlns:a14="http://schemas.microsoft.com/office/drawing/2010/main">
                <a:solidFill>
                  <a:srgbClr val="8DB5D7"/>
                </a:solidFill>
              </a14:hiddenFill>
            </a:ext>
          </a:extLst>
        </p:spPr>
        <p:txBody>
          <a:bodyPr wrap="square" rtlCol="0">
            <a:spAutoFit/>
          </a:bodyPr>
          <a:p>
            <a:r>
              <a:rPr lang="zh-CN" altLang="en-US" sz="2800" dirty="0">
                <a:solidFill>
                  <a:schemeClr val="bg1"/>
                </a:solidFill>
                <a:latin typeface="微软雅黑 Light" panose="020B0502040204020203" pitchFamily="34" charset="-122"/>
                <a:ea typeface="微软雅黑 Light" panose="020B0502040204020203" pitchFamily="34" charset="-122"/>
              </a:rPr>
              <a:t>车架的检测</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grpSp>
        <p:nvGrpSpPr>
          <p:cNvPr id="7" name="组合 6"/>
          <p:cNvGrpSpPr/>
          <p:nvPr/>
        </p:nvGrpSpPr>
        <p:grpSpPr>
          <a:xfrm>
            <a:off x="2119630" y="502920"/>
            <a:ext cx="760976" cy="755259"/>
            <a:chOff x="4629" y="3681"/>
            <a:chExt cx="3091" cy="3091"/>
          </a:xfrm>
        </p:grpSpPr>
        <p:sp>
          <p:nvSpPr>
            <p:cNvPr id="8" name="六边形 7"/>
            <p:cNvSpPr/>
            <p:nvPr/>
          </p:nvSpPr>
          <p:spPr>
            <a:xfrm>
              <a:off x="4629" y="3947"/>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六边形 8"/>
            <p:cNvSpPr/>
            <p:nvPr/>
          </p:nvSpPr>
          <p:spPr>
            <a:xfrm rot="16200000">
              <a:off x="4597" y="3894"/>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pic>
        <p:nvPicPr>
          <p:cNvPr id="10" name="图片 9"/>
          <p:cNvPicPr>
            <a:picLocks noChangeAspect="1"/>
          </p:cNvPicPr>
          <p:nvPr/>
        </p:nvPicPr>
        <p:blipFill>
          <a:blip r:embed="rId1" cstate="print">
            <a:biLevel thresh="25000"/>
            <a:extLst>
              <a:ext uri="{28A0092B-C50C-407E-A947-70E740481C1C}">
                <a14:useLocalDpi xmlns:a14="http://schemas.microsoft.com/office/drawing/2010/main" val="0"/>
              </a:ext>
            </a:extLst>
          </a:blip>
          <a:stretch>
            <a:fillRect/>
          </a:stretch>
        </p:blipFill>
        <p:spPr>
          <a:xfrm>
            <a:off x="2254250" y="619125"/>
            <a:ext cx="464185" cy="507365"/>
          </a:xfrm>
          <a:prstGeom prst="rect">
            <a:avLst/>
          </a:prstGeom>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85346" name="标题 185345"/>
          <p:cNvSpPr>
            <a:spLocks noGrp="1"/>
          </p:cNvSpPr>
          <p:nvPr>
            <p:ph type="title"/>
          </p:nvPr>
        </p:nvSpPr>
        <p:spPr>
          <a:xfrm>
            <a:off x="1143000" y="1066800"/>
            <a:ext cx="8229600" cy="1143000"/>
          </a:xfrm>
        </p:spPr>
        <p:txBody>
          <a:bodyPr anchor="ctr"/>
          <a:p>
            <a:pPr algn="l"/>
            <a:r>
              <a:rPr lang="en-US" altLang="zh-CN" sz="3200" dirty="0">
                <a:latin typeface="楷体_GB2312" pitchFamily="49" charset="-122"/>
                <a:ea typeface="楷体_GB2312" pitchFamily="49" charset="-122"/>
              </a:rPr>
              <a:t>         </a:t>
            </a:r>
            <a:r>
              <a:rPr lang="zh-CN" altLang="en-US" sz="3200" dirty="0">
                <a:solidFill>
                  <a:srgbClr val="FFFF00"/>
                </a:solidFill>
                <a:latin typeface="楷体_GB2312" pitchFamily="49" charset="-122"/>
                <a:ea typeface="楷体_GB2312" pitchFamily="49" charset="-122"/>
              </a:rPr>
              <a:t>（</a:t>
            </a:r>
            <a:r>
              <a:rPr lang="en-US" altLang="zh-CN" sz="3200" dirty="0">
                <a:solidFill>
                  <a:srgbClr val="FFFF00"/>
                </a:solidFill>
                <a:latin typeface="楷体_GB2312" pitchFamily="49" charset="-122"/>
                <a:ea typeface="楷体_GB2312" pitchFamily="49" charset="-122"/>
              </a:rPr>
              <a:t>2</a:t>
            </a:r>
            <a:r>
              <a:rPr lang="zh-CN" altLang="en-US" sz="3200" dirty="0">
                <a:solidFill>
                  <a:srgbClr val="FFFF00"/>
                </a:solidFill>
                <a:latin typeface="楷体_GB2312" pitchFamily="49" charset="-122"/>
                <a:ea typeface="楷体_GB2312" pitchFamily="49" charset="-122"/>
              </a:rPr>
              <a:t>）车架变形的检测</a:t>
            </a:r>
            <a:endParaRPr lang="zh-CN" altLang="en-US" sz="3200" dirty="0">
              <a:solidFill>
                <a:srgbClr val="FFFF00"/>
              </a:solidFill>
              <a:latin typeface="楷体_GB2312" pitchFamily="49" charset="-122"/>
              <a:ea typeface="楷体_GB2312" pitchFamily="49" charset="-122"/>
            </a:endParaRPr>
          </a:p>
        </p:txBody>
      </p:sp>
      <p:sp>
        <p:nvSpPr>
          <p:cNvPr id="185347" name="文本占位符 185346"/>
          <p:cNvSpPr>
            <a:spLocks noGrp="1"/>
          </p:cNvSpPr>
          <p:nvPr>
            <p:ph type="body" idx="1"/>
          </p:nvPr>
        </p:nvSpPr>
        <p:spPr>
          <a:xfrm>
            <a:off x="1981200" y="1981200"/>
            <a:ext cx="8229600" cy="4150360"/>
          </a:xfrm>
        </p:spPr>
        <p:txBody>
          <a:bodyPr/>
          <a:p>
            <a:r>
              <a:rPr lang="en-US" altLang="zh-CN" sz="3200" dirty="0">
                <a:latin typeface="楷体_GB2312" pitchFamily="49" charset="-122"/>
              </a:rPr>
              <a:t>      </a:t>
            </a:r>
            <a:r>
              <a:rPr lang="en-US" altLang="zh-CN" dirty="0">
                <a:solidFill>
                  <a:schemeClr val="bg1"/>
                </a:solidFill>
                <a:latin typeface="楷体_GB2312" pitchFamily="49" charset="-122"/>
              </a:rPr>
              <a:t>① </a:t>
            </a:r>
            <a:r>
              <a:rPr lang="zh-CN" altLang="en-US" dirty="0">
                <a:solidFill>
                  <a:schemeClr val="bg1"/>
                </a:solidFill>
                <a:latin typeface="楷体_GB2312" pitchFamily="49" charset="-122"/>
              </a:rPr>
              <a:t>车架宽度的检测</a:t>
            </a:r>
            <a:endParaRPr lang="zh-CN" altLang="en-US" dirty="0">
              <a:solidFill>
                <a:schemeClr val="bg1"/>
              </a:solidFill>
              <a:latin typeface="楷体_GB2312" pitchFamily="49" charset="-122"/>
            </a:endParaRPr>
          </a:p>
          <a:p>
            <a:r>
              <a:rPr lang="zh-CN" altLang="en-US" dirty="0">
                <a:solidFill>
                  <a:schemeClr val="bg1"/>
                </a:solidFill>
                <a:latin typeface="楷体_GB2312" pitchFamily="49" charset="-122"/>
              </a:rPr>
              <a:t>      用卷尺或专用游标卡尺测量，车架宽度应不超过基本尺寸的</a:t>
            </a:r>
            <a:r>
              <a:rPr lang="en-US" altLang="zh-CN">
                <a:solidFill>
                  <a:schemeClr val="bg1"/>
                </a:solidFill>
              </a:rPr>
              <a:t>±3mm</a:t>
            </a:r>
            <a:r>
              <a:rPr lang="zh-CN" altLang="en-US">
                <a:solidFill>
                  <a:schemeClr val="bg1"/>
                </a:solidFill>
                <a:latin typeface="楷体_GB2312" pitchFamily="49" charset="-122"/>
              </a:rPr>
              <a:t>。</a:t>
            </a:r>
            <a:endParaRPr lang="zh-CN" altLang="en-US">
              <a:solidFill>
                <a:schemeClr val="bg1"/>
              </a:solidFill>
              <a:latin typeface="楷体_GB2312" pitchFamily="49" charset="-122"/>
            </a:endParaRPr>
          </a:p>
          <a:p>
            <a:r>
              <a:rPr lang="en-US" altLang="zh-CN" dirty="0">
                <a:latin typeface="楷体_GB2312" pitchFamily="49" charset="-122"/>
                <a:ea typeface="楷体_GB2312" pitchFamily="49" charset="-122"/>
                <a:sym typeface="+mn-ea"/>
              </a:rPr>
              <a:t>       </a:t>
            </a:r>
            <a:r>
              <a:rPr lang="en-US" altLang="zh-CN" dirty="0">
                <a:solidFill>
                  <a:schemeClr val="bg1"/>
                </a:solidFill>
                <a:latin typeface="楷体_GB2312" pitchFamily="49" charset="-122"/>
                <a:ea typeface="楷体_GB2312" pitchFamily="49" charset="-122"/>
                <a:sym typeface="+mn-ea"/>
              </a:rPr>
              <a:t>② </a:t>
            </a:r>
            <a:r>
              <a:rPr lang="zh-CN" altLang="en-US" dirty="0">
                <a:solidFill>
                  <a:schemeClr val="bg1"/>
                </a:solidFill>
                <a:latin typeface="楷体_GB2312" pitchFamily="49" charset="-122"/>
                <a:ea typeface="楷体_GB2312" pitchFamily="49" charset="-122"/>
                <a:sym typeface="+mn-ea"/>
              </a:rPr>
              <a:t>纵梁直线度检测</a:t>
            </a:r>
            <a:endParaRPr lang="zh-CN" altLang="en-US" dirty="0">
              <a:solidFill>
                <a:schemeClr val="bg1"/>
              </a:solidFill>
              <a:latin typeface="楷体_GB2312" pitchFamily="49" charset="-122"/>
              <a:ea typeface="楷体_GB2312" pitchFamily="49" charset="-122"/>
              <a:sym typeface="+mn-ea"/>
            </a:endParaRPr>
          </a:p>
          <a:p>
            <a:r>
              <a:rPr lang="zh-CN" altLang="en-US" dirty="0">
                <a:latin typeface="楷体_GB2312" pitchFamily="49" charset="-122"/>
                <a:ea typeface="楷体_GB2312" pitchFamily="49" charset="-122"/>
              </a:rPr>
              <a:t>      </a:t>
            </a:r>
            <a:r>
              <a:rPr lang="zh-CN" altLang="en-US" dirty="0">
                <a:solidFill>
                  <a:schemeClr val="bg1"/>
                </a:solidFill>
                <a:latin typeface="楷体_GB2312" pitchFamily="49" charset="-122"/>
                <a:ea typeface="楷体_GB2312" pitchFamily="49" charset="-122"/>
              </a:rPr>
              <a:t>用拉线法或直尺检查车架纵梁上平面及侧面纵向的直线度，在任意1000mm长度上的直线度误差应不大于3mm，在全长上的直线度误差应不大于车架长度的  0.001，如图2－8所示</a:t>
            </a:r>
            <a:endParaRPr lang="zh-CN" altLang="en-US" dirty="0">
              <a:solidFill>
                <a:schemeClr val="bg1"/>
              </a:solidFill>
              <a:latin typeface="楷体_GB2312" pitchFamily="49" charset="-122"/>
              <a:ea typeface="楷体_GB2312" pitchFamily="49" charset="-122"/>
            </a:endParaRPr>
          </a:p>
          <a:p>
            <a:endParaRPr lang="zh-CN" altLang="en-US" dirty="0">
              <a:solidFill>
                <a:schemeClr val="bg1"/>
              </a:solidFill>
              <a:latin typeface="楷体_GB2312" pitchFamily="49" charset="-122"/>
              <a:ea typeface="楷体_GB2312" pitchFamily="49" charset="-122"/>
            </a:endParaRPr>
          </a:p>
        </p:txBody>
      </p:sp>
      <p:sp>
        <p:nvSpPr>
          <p:cNvPr id="6" name="文本框 5"/>
          <p:cNvSpPr txBox="1"/>
          <p:nvPr/>
        </p:nvSpPr>
        <p:spPr>
          <a:xfrm>
            <a:off x="3192780" y="619760"/>
            <a:ext cx="4823460" cy="435610"/>
          </a:xfrm>
          <a:prstGeom prst="rect">
            <a:avLst/>
          </a:prstGeom>
          <a:noFill/>
          <a:extLst>
            <a:ext uri="{909E8E84-426E-40DD-AFC4-6F175D3DCCD1}">
              <a14:hiddenFill xmlns:a14="http://schemas.microsoft.com/office/drawing/2010/main">
                <a:solidFill>
                  <a:srgbClr val="8DB5D7"/>
                </a:solidFill>
              </a14:hiddenFill>
            </a:ext>
          </a:extLst>
        </p:spPr>
        <p:txBody>
          <a:bodyPr wrap="square" rtlCol="0">
            <a:spAutoFit/>
          </a:bodyPr>
          <a:p>
            <a:r>
              <a:rPr lang="zh-CN" altLang="en-US" sz="2800" dirty="0">
                <a:solidFill>
                  <a:schemeClr val="bg1"/>
                </a:solidFill>
                <a:latin typeface="微软雅黑 Light" panose="020B0502040204020203" pitchFamily="34" charset="-122"/>
                <a:ea typeface="微软雅黑 Light" panose="020B0502040204020203" pitchFamily="34" charset="-122"/>
              </a:rPr>
              <a:t>车架的检测</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grpSp>
        <p:nvGrpSpPr>
          <p:cNvPr id="7" name="组合 6"/>
          <p:cNvGrpSpPr/>
          <p:nvPr/>
        </p:nvGrpSpPr>
        <p:grpSpPr>
          <a:xfrm>
            <a:off x="2119630" y="502920"/>
            <a:ext cx="760976" cy="755259"/>
            <a:chOff x="4629" y="3681"/>
            <a:chExt cx="3091" cy="3091"/>
          </a:xfrm>
        </p:grpSpPr>
        <p:sp>
          <p:nvSpPr>
            <p:cNvPr id="8" name="六边形 7"/>
            <p:cNvSpPr/>
            <p:nvPr/>
          </p:nvSpPr>
          <p:spPr>
            <a:xfrm>
              <a:off x="4629" y="3947"/>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六边形 8"/>
            <p:cNvSpPr/>
            <p:nvPr/>
          </p:nvSpPr>
          <p:spPr>
            <a:xfrm rot="16200000">
              <a:off x="4597" y="3894"/>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pic>
        <p:nvPicPr>
          <p:cNvPr id="10" name="图片 9"/>
          <p:cNvPicPr>
            <a:picLocks noChangeAspect="1"/>
          </p:cNvPicPr>
          <p:nvPr/>
        </p:nvPicPr>
        <p:blipFill>
          <a:blip r:embed="rId1" cstate="print">
            <a:biLevel thresh="25000"/>
            <a:extLst>
              <a:ext uri="{28A0092B-C50C-407E-A947-70E740481C1C}">
                <a14:useLocalDpi xmlns:a14="http://schemas.microsoft.com/office/drawing/2010/main" val="0"/>
              </a:ext>
            </a:extLst>
          </a:blip>
          <a:stretch>
            <a:fillRect/>
          </a:stretch>
        </p:blipFill>
        <p:spPr>
          <a:xfrm>
            <a:off x="2254250" y="619125"/>
            <a:ext cx="464185" cy="507365"/>
          </a:xfrm>
          <a:prstGeom prst="rect">
            <a:avLst/>
          </a:prstGeom>
        </p:spPr>
      </p:pic>
      <p:sp>
        <p:nvSpPr>
          <p:cNvPr id="3" name="标题 185345"/>
          <p:cNvSpPr>
            <a:spLocks noGrp="1"/>
          </p:cNvSpPr>
          <p:nvPr/>
        </p:nvSpPr>
        <p:spPr>
          <a:xfrm>
            <a:off x="1151890" y="1066800"/>
            <a:ext cx="8229600" cy="1143000"/>
          </a:xfrm>
          <a:prstGeom prst="rect">
            <a:avLst/>
          </a:prstGeom>
          <a:noFill/>
          <a:ln w="9525">
            <a:noFill/>
          </a:ln>
        </p:spPr>
        <p:txBody>
          <a:bodyPr anchor="ctr"/>
          <a:lstStyle>
            <a:lvl1pPr marL="0" lvl="0" indent="0" algn="ctr" defTabSz="914400" rtl="0" eaLnBrk="1" fontAlgn="base" latinLnBrk="0" hangingPunct="1">
              <a:lnSpc>
                <a:spcPct val="100000"/>
              </a:lnSpc>
              <a:spcBef>
                <a:spcPct val="0"/>
              </a:spcBef>
              <a:spcAft>
                <a:spcPct val="0"/>
              </a:spcAft>
              <a:buNone/>
              <a:defRPr sz="3600" b="0" i="0" u="none" kern="1200" baseline="0">
                <a:solidFill>
                  <a:schemeClr val="tx2"/>
                </a:solidFill>
                <a:latin typeface="+mj-lt"/>
                <a:ea typeface="+mj-ea"/>
                <a:cs typeface="+mj-cs"/>
              </a:defRPr>
            </a:lvl1pPr>
          </a:lstStyle>
          <a:p>
            <a:pPr algn="l"/>
            <a:r>
              <a:rPr lang="en-US" altLang="zh-CN" sz="3200" dirty="0">
                <a:latin typeface="楷体_GB2312" pitchFamily="49" charset="-122"/>
                <a:ea typeface="楷体_GB2312" pitchFamily="49" charset="-122"/>
              </a:rPr>
              <a:t>         </a:t>
            </a:r>
            <a:r>
              <a:rPr lang="zh-CN" altLang="en-US" sz="3200" dirty="0">
                <a:solidFill>
                  <a:srgbClr val="FFFF00"/>
                </a:solidFill>
                <a:latin typeface="楷体_GB2312" pitchFamily="49" charset="-122"/>
                <a:ea typeface="楷体_GB2312" pitchFamily="49" charset="-122"/>
              </a:rPr>
              <a:t>（</a:t>
            </a:r>
            <a:r>
              <a:rPr lang="en-US" altLang="zh-CN" sz="3200" dirty="0">
                <a:solidFill>
                  <a:srgbClr val="FFFF00"/>
                </a:solidFill>
                <a:latin typeface="楷体_GB2312" pitchFamily="49" charset="-122"/>
                <a:ea typeface="楷体_GB2312" pitchFamily="49" charset="-122"/>
              </a:rPr>
              <a:t>2</a:t>
            </a:r>
            <a:r>
              <a:rPr lang="zh-CN" altLang="en-US" sz="3200" dirty="0">
                <a:solidFill>
                  <a:srgbClr val="FFFF00"/>
                </a:solidFill>
                <a:latin typeface="楷体_GB2312" pitchFamily="49" charset="-122"/>
                <a:ea typeface="楷体_GB2312" pitchFamily="49" charset="-122"/>
              </a:rPr>
              <a:t>）车架变形的检测</a:t>
            </a:r>
            <a:endParaRPr lang="zh-CN" altLang="en-US" sz="3200" dirty="0">
              <a:solidFill>
                <a:srgbClr val="FFFF00"/>
              </a:solidFill>
              <a:latin typeface="楷体_GB2312" pitchFamily="49" charset="-122"/>
              <a:ea typeface="楷体_GB2312" pitchFamily="49" charset="-122"/>
            </a:endParaRPr>
          </a:p>
        </p:txBody>
      </p:sp>
      <p:sp>
        <p:nvSpPr>
          <p:cNvPr id="4" name="文本框 3"/>
          <p:cNvSpPr txBox="1"/>
          <p:nvPr/>
        </p:nvSpPr>
        <p:spPr>
          <a:xfrm>
            <a:off x="3201670" y="619760"/>
            <a:ext cx="4823460" cy="435610"/>
          </a:xfrm>
          <a:prstGeom prst="rect">
            <a:avLst/>
          </a:prstGeom>
          <a:noFill/>
          <a:extLst>
            <a:ext uri="{909E8E84-426E-40DD-AFC4-6F175D3DCCD1}">
              <a14:hiddenFill xmlns:a14="http://schemas.microsoft.com/office/drawing/2010/main">
                <a:solidFill>
                  <a:srgbClr val="8DB5D7"/>
                </a:solidFill>
              </a14:hiddenFill>
            </a:ext>
          </a:extLst>
        </p:spPr>
        <p:txBody>
          <a:bodyPr wrap="square" rtlCol="0">
            <a:spAutoFit/>
          </a:bodyPr>
          <a:p>
            <a:r>
              <a:rPr lang="zh-CN" altLang="en-US" sz="2800" dirty="0">
                <a:solidFill>
                  <a:schemeClr val="bg1"/>
                </a:solidFill>
                <a:latin typeface="微软雅黑 Light" panose="020B0502040204020203" pitchFamily="34" charset="-122"/>
                <a:ea typeface="微软雅黑 Light" panose="020B0502040204020203" pitchFamily="34" charset="-122"/>
              </a:rPr>
              <a:t>车架的检测</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grpSp>
        <p:nvGrpSpPr>
          <p:cNvPr id="5" name="组合 4"/>
          <p:cNvGrpSpPr/>
          <p:nvPr/>
        </p:nvGrpSpPr>
        <p:grpSpPr>
          <a:xfrm>
            <a:off x="2128520" y="502920"/>
            <a:ext cx="760976" cy="755259"/>
            <a:chOff x="4629" y="3681"/>
            <a:chExt cx="3091" cy="3091"/>
          </a:xfrm>
        </p:grpSpPr>
        <p:sp>
          <p:nvSpPr>
            <p:cNvPr id="11" name="六边形 10"/>
            <p:cNvSpPr/>
            <p:nvPr/>
          </p:nvSpPr>
          <p:spPr>
            <a:xfrm>
              <a:off x="4629" y="3947"/>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六边形 11"/>
            <p:cNvSpPr/>
            <p:nvPr/>
          </p:nvSpPr>
          <p:spPr>
            <a:xfrm rot="16200000">
              <a:off x="4597" y="3894"/>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pic>
        <p:nvPicPr>
          <p:cNvPr id="13" name="图片 12"/>
          <p:cNvPicPr>
            <a:picLocks noChangeAspect="1"/>
          </p:cNvPicPr>
          <p:nvPr/>
        </p:nvPicPr>
        <p:blipFill>
          <a:blip r:embed="rId1" cstate="print">
            <a:biLevel thresh="25000"/>
            <a:extLst>
              <a:ext uri="{28A0092B-C50C-407E-A947-70E740481C1C}">
                <a14:useLocalDpi xmlns:a14="http://schemas.microsoft.com/office/drawing/2010/main" val="0"/>
              </a:ext>
            </a:extLst>
          </a:blip>
          <a:stretch>
            <a:fillRect/>
          </a:stretch>
        </p:blipFill>
        <p:spPr>
          <a:xfrm>
            <a:off x="2263140" y="619125"/>
            <a:ext cx="464185" cy="507365"/>
          </a:xfrm>
          <a:prstGeom prst="rect">
            <a:avLst/>
          </a:prstGeom>
        </p:spPr>
      </p:pic>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 name="文本框 5"/>
          <p:cNvSpPr txBox="1"/>
          <p:nvPr/>
        </p:nvSpPr>
        <p:spPr>
          <a:xfrm>
            <a:off x="3192780" y="619760"/>
            <a:ext cx="4823460" cy="435610"/>
          </a:xfrm>
          <a:prstGeom prst="rect">
            <a:avLst/>
          </a:prstGeom>
          <a:noFill/>
          <a:extLst>
            <a:ext uri="{909E8E84-426E-40DD-AFC4-6F175D3DCCD1}">
              <a14:hiddenFill xmlns:a14="http://schemas.microsoft.com/office/drawing/2010/main">
                <a:solidFill>
                  <a:srgbClr val="8DB5D7"/>
                </a:solidFill>
              </a14:hiddenFill>
            </a:ext>
          </a:extLst>
        </p:spPr>
        <p:txBody>
          <a:bodyPr wrap="square" rtlCol="0">
            <a:spAutoFit/>
          </a:bodyPr>
          <a:p>
            <a:r>
              <a:rPr lang="zh-CN" altLang="en-US" sz="2800" dirty="0">
                <a:solidFill>
                  <a:schemeClr val="bg1"/>
                </a:solidFill>
                <a:latin typeface="微软雅黑 Light" panose="020B0502040204020203" pitchFamily="34" charset="-122"/>
                <a:ea typeface="微软雅黑 Light" panose="020B0502040204020203" pitchFamily="34" charset="-122"/>
              </a:rPr>
              <a:t>车架的检测</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grpSp>
        <p:nvGrpSpPr>
          <p:cNvPr id="7" name="组合 6"/>
          <p:cNvGrpSpPr/>
          <p:nvPr/>
        </p:nvGrpSpPr>
        <p:grpSpPr>
          <a:xfrm>
            <a:off x="2119630" y="502920"/>
            <a:ext cx="760976" cy="755259"/>
            <a:chOff x="4629" y="3681"/>
            <a:chExt cx="3091" cy="3091"/>
          </a:xfrm>
        </p:grpSpPr>
        <p:sp>
          <p:nvSpPr>
            <p:cNvPr id="8" name="六边形 7"/>
            <p:cNvSpPr/>
            <p:nvPr/>
          </p:nvSpPr>
          <p:spPr>
            <a:xfrm>
              <a:off x="4629" y="3947"/>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六边形 8"/>
            <p:cNvSpPr/>
            <p:nvPr/>
          </p:nvSpPr>
          <p:spPr>
            <a:xfrm rot="16200000">
              <a:off x="4597" y="3894"/>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pic>
        <p:nvPicPr>
          <p:cNvPr id="10" name="图片 9"/>
          <p:cNvPicPr>
            <a:picLocks noChangeAspect="1"/>
          </p:cNvPicPr>
          <p:nvPr/>
        </p:nvPicPr>
        <p:blipFill>
          <a:blip r:embed="rId1" cstate="print">
            <a:biLevel thresh="25000"/>
            <a:extLst>
              <a:ext uri="{28A0092B-C50C-407E-A947-70E740481C1C}">
                <a14:useLocalDpi xmlns:a14="http://schemas.microsoft.com/office/drawing/2010/main" val="0"/>
              </a:ext>
            </a:extLst>
          </a:blip>
          <a:stretch>
            <a:fillRect/>
          </a:stretch>
        </p:blipFill>
        <p:spPr>
          <a:xfrm>
            <a:off x="2254250" y="619125"/>
            <a:ext cx="464185" cy="507365"/>
          </a:xfrm>
          <a:prstGeom prst="rect">
            <a:avLst/>
          </a:prstGeom>
        </p:spPr>
      </p:pic>
      <p:pic>
        <p:nvPicPr>
          <p:cNvPr id="3" name="图片 2" descr="微信截图_20190701151340"/>
          <p:cNvPicPr>
            <a:picLocks noChangeAspect="1"/>
          </p:cNvPicPr>
          <p:nvPr/>
        </p:nvPicPr>
        <p:blipFill>
          <a:blip r:embed="rId2"/>
          <a:stretch>
            <a:fillRect/>
          </a:stretch>
        </p:blipFill>
        <p:spPr>
          <a:xfrm>
            <a:off x="3295015" y="1360170"/>
            <a:ext cx="5829300" cy="4505325"/>
          </a:xfrm>
          <a:prstGeom prst="rect">
            <a:avLst/>
          </a:prstGeom>
        </p:spPr>
      </p:pic>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87394" name="标题 187393"/>
          <p:cNvSpPr>
            <a:spLocks noGrp="1"/>
          </p:cNvSpPr>
          <p:nvPr>
            <p:ph type="title"/>
          </p:nvPr>
        </p:nvSpPr>
        <p:spPr>
          <a:xfrm>
            <a:off x="1981200" y="990600"/>
            <a:ext cx="8229600" cy="1143000"/>
          </a:xfrm>
        </p:spPr>
        <p:txBody>
          <a:bodyPr anchor="ctr"/>
          <a:p>
            <a:pPr algn="l"/>
            <a:r>
              <a:rPr lang="en-US" altLang="zh-CN" sz="3200" dirty="0">
                <a:latin typeface="楷体_GB2312" pitchFamily="49" charset="-122"/>
                <a:ea typeface="楷体_GB2312" pitchFamily="49" charset="-122"/>
              </a:rPr>
              <a:t>      </a:t>
            </a:r>
            <a:r>
              <a:rPr lang="en-US" altLang="zh-CN" sz="3200" dirty="0">
                <a:solidFill>
                  <a:schemeClr val="bg1"/>
                </a:solidFill>
                <a:latin typeface="楷体_GB2312" pitchFamily="49" charset="-122"/>
                <a:ea typeface="楷体_GB2312" pitchFamily="49" charset="-122"/>
              </a:rPr>
              <a:t>③ </a:t>
            </a:r>
            <a:r>
              <a:rPr lang="zh-CN" altLang="en-US" sz="3200" dirty="0">
                <a:solidFill>
                  <a:schemeClr val="bg1"/>
                </a:solidFill>
                <a:latin typeface="楷体_GB2312" pitchFamily="49" charset="-122"/>
                <a:ea typeface="楷体_GB2312" pitchFamily="49" charset="-122"/>
              </a:rPr>
              <a:t>纵、横梁垂直度的检测</a:t>
            </a:r>
            <a:endParaRPr lang="zh-CN" altLang="en-US" sz="3200" dirty="0">
              <a:solidFill>
                <a:schemeClr val="bg1"/>
              </a:solidFill>
              <a:latin typeface="楷体_GB2312" pitchFamily="49" charset="-122"/>
              <a:ea typeface="楷体_GB2312" pitchFamily="49" charset="-122"/>
            </a:endParaRPr>
          </a:p>
        </p:txBody>
      </p:sp>
      <p:sp>
        <p:nvSpPr>
          <p:cNvPr id="187395" name="文本占位符 187394"/>
          <p:cNvSpPr>
            <a:spLocks noGrp="1"/>
          </p:cNvSpPr>
          <p:nvPr>
            <p:ph type="body" idx="1"/>
          </p:nvPr>
        </p:nvSpPr>
        <p:spPr>
          <a:xfrm>
            <a:off x="1981200" y="1981200"/>
            <a:ext cx="8229600" cy="2362200"/>
          </a:xfrm>
        </p:spPr>
        <p:txBody>
          <a:bodyPr/>
          <a:p>
            <a:pPr>
              <a:lnSpc>
                <a:spcPct val="90000"/>
              </a:lnSpc>
            </a:pPr>
            <a:r>
              <a:rPr lang="en-US" altLang="zh-CN" sz="3200" dirty="0">
                <a:latin typeface="楷体_GB2312" pitchFamily="49" charset="-122"/>
              </a:rPr>
              <a:t>    </a:t>
            </a:r>
            <a:r>
              <a:rPr lang="en-US" altLang="zh-CN" sz="3200" dirty="0">
                <a:solidFill>
                  <a:schemeClr val="bg1"/>
                </a:solidFill>
                <a:latin typeface="楷体_GB2312" pitchFamily="49" charset="-122"/>
              </a:rPr>
              <a:t>  </a:t>
            </a:r>
            <a:r>
              <a:rPr lang="zh-CN" altLang="en-US" sz="3200" dirty="0">
                <a:solidFill>
                  <a:schemeClr val="bg1"/>
                </a:solidFill>
                <a:latin typeface="楷体_GB2312" pitchFamily="49" charset="-122"/>
              </a:rPr>
              <a:t>用专用角尺进行测量，车架纵梁侧面对上平面的垂直度误差应不大于纵梁高度的</a:t>
            </a:r>
            <a:r>
              <a:rPr lang="en-US" altLang="zh-CN" sz="3200" dirty="0">
                <a:solidFill>
                  <a:schemeClr val="bg1"/>
                </a:solidFill>
                <a:latin typeface="楷体_GB2312" pitchFamily="49" charset="-122"/>
              </a:rPr>
              <a:t>0.01</a:t>
            </a:r>
            <a:r>
              <a:rPr lang="zh-CN" altLang="en-US" sz="3200" dirty="0">
                <a:solidFill>
                  <a:schemeClr val="bg1"/>
                </a:solidFill>
                <a:latin typeface="楷体_GB2312" pitchFamily="49" charset="-122"/>
              </a:rPr>
              <a:t>；车架各主要横梁对纵梁的垂直度误差应不大于横梁长度的</a:t>
            </a:r>
            <a:r>
              <a:rPr lang="en-US" altLang="zh-CN" sz="3200" dirty="0">
                <a:solidFill>
                  <a:schemeClr val="bg1"/>
                </a:solidFill>
                <a:latin typeface="楷体_GB2312" pitchFamily="49" charset="-122"/>
              </a:rPr>
              <a:t>0.002</a:t>
            </a:r>
            <a:r>
              <a:rPr lang="zh-CN" altLang="en-US" sz="3200" dirty="0">
                <a:solidFill>
                  <a:schemeClr val="bg1"/>
                </a:solidFill>
                <a:latin typeface="楷体_GB2312" pitchFamily="49" charset="-122"/>
              </a:rPr>
              <a:t>，如图</a:t>
            </a:r>
            <a:r>
              <a:rPr lang="en-US" altLang="zh-CN" sz="3200" dirty="0">
                <a:solidFill>
                  <a:schemeClr val="bg1"/>
                </a:solidFill>
                <a:latin typeface="楷体_GB2312" pitchFamily="49" charset="-122"/>
              </a:rPr>
              <a:t>2</a:t>
            </a:r>
            <a:r>
              <a:rPr lang="zh-CN" altLang="en-US" sz="3200" dirty="0">
                <a:solidFill>
                  <a:schemeClr val="bg1"/>
                </a:solidFill>
                <a:latin typeface="楷体_GB2312" pitchFamily="49" charset="-122"/>
              </a:rPr>
              <a:t>－</a:t>
            </a:r>
            <a:r>
              <a:rPr lang="en-US" altLang="zh-CN" sz="3200" dirty="0">
                <a:solidFill>
                  <a:schemeClr val="bg1"/>
                </a:solidFill>
                <a:latin typeface="楷体_GB2312" pitchFamily="49" charset="-122"/>
              </a:rPr>
              <a:t>9</a:t>
            </a:r>
            <a:r>
              <a:rPr lang="zh-CN" altLang="en-US" sz="3200" dirty="0">
                <a:solidFill>
                  <a:schemeClr val="bg1"/>
                </a:solidFill>
                <a:latin typeface="楷体_GB2312" pitchFamily="49" charset="-122"/>
              </a:rPr>
              <a:t>所示。</a:t>
            </a:r>
            <a:endParaRPr lang="zh-CN" altLang="en-US" sz="3200" dirty="0">
              <a:solidFill>
                <a:schemeClr val="bg1"/>
              </a:solidFill>
              <a:latin typeface="楷体_GB2312" pitchFamily="49" charset="-122"/>
            </a:endParaRPr>
          </a:p>
        </p:txBody>
      </p:sp>
      <p:sp>
        <p:nvSpPr>
          <p:cNvPr id="6" name="文本框 5"/>
          <p:cNvSpPr txBox="1"/>
          <p:nvPr/>
        </p:nvSpPr>
        <p:spPr>
          <a:xfrm>
            <a:off x="3192780" y="619760"/>
            <a:ext cx="4823460" cy="435610"/>
          </a:xfrm>
          <a:prstGeom prst="rect">
            <a:avLst/>
          </a:prstGeom>
          <a:noFill/>
          <a:extLst>
            <a:ext uri="{909E8E84-426E-40DD-AFC4-6F175D3DCCD1}">
              <a14:hiddenFill xmlns:a14="http://schemas.microsoft.com/office/drawing/2010/main">
                <a:solidFill>
                  <a:srgbClr val="8DB5D7"/>
                </a:solidFill>
              </a14:hiddenFill>
            </a:ext>
          </a:extLst>
        </p:spPr>
        <p:txBody>
          <a:bodyPr wrap="square" rtlCol="0">
            <a:spAutoFit/>
          </a:bodyPr>
          <a:p>
            <a:r>
              <a:rPr lang="zh-CN" altLang="en-US" sz="2800" dirty="0">
                <a:solidFill>
                  <a:schemeClr val="bg1"/>
                </a:solidFill>
                <a:latin typeface="微软雅黑 Light" panose="020B0502040204020203" pitchFamily="34" charset="-122"/>
                <a:ea typeface="微软雅黑 Light" panose="020B0502040204020203" pitchFamily="34" charset="-122"/>
              </a:rPr>
              <a:t>车架的检测</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grpSp>
        <p:nvGrpSpPr>
          <p:cNvPr id="7" name="组合 6"/>
          <p:cNvGrpSpPr/>
          <p:nvPr/>
        </p:nvGrpSpPr>
        <p:grpSpPr>
          <a:xfrm>
            <a:off x="2119630" y="502920"/>
            <a:ext cx="760976" cy="755259"/>
            <a:chOff x="4629" y="3681"/>
            <a:chExt cx="3091" cy="3091"/>
          </a:xfrm>
        </p:grpSpPr>
        <p:sp>
          <p:nvSpPr>
            <p:cNvPr id="8" name="六边形 7"/>
            <p:cNvSpPr/>
            <p:nvPr/>
          </p:nvSpPr>
          <p:spPr>
            <a:xfrm>
              <a:off x="4629" y="3947"/>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六边形 8"/>
            <p:cNvSpPr/>
            <p:nvPr/>
          </p:nvSpPr>
          <p:spPr>
            <a:xfrm rot="16200000">
              <a:off x="4597" y="3894"/>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pic>
        <p:nvPicPr>
          <p:cNvPr id="10" name="图片 9"/>
          <p:cNvPicPr>
            <a:picLocks noChangeAspect="1"/>
          </p:cNvPicPr>
          <p:nvPr/>
        </p:nvPicPr>
        <p:blipFill>
          <a:blip r:embed="rId1" cstate="print">
            <a:biLevel thresh="25000"/>
            <a:extLst>
              <a:ext uri="{28A0092B-C50C-407E-A947-70E740481C1C}">
                <a14:useLocalDpi xmlns:a14="http://schemas.microsoft.com/office/drawing/2010/main" val="0"/>
              </a:ext>
            </a:extLst>
          </a:blip>
          <a:stretch>
            <a:fillRect/>
          </a:stretch>
        </p:blipFill>
        <p:spPr>
          <a:xfrm>
            <a:off x="2254250" y="619125"/>
            <a:ext cx="464185" cy="507365"/>
          </a:xfrm>
          <a:prstGeom prst="rect">
            <a:avLst/>
          </a:prstGeom>
        </p:spPr>
      </p:pic>
      <p:pic>
        <p:nvPicPr>
          <p:cNvPr id="3" name="图片 2" descr="微信截图_20190701151426"/>
          <p:cNvPicPr>
            <a:picLocks noChangeAspect="1"/>
          </p:cNvPicPr>
          <p:nvPr/>
        </p:nvPicPr>
        <p:blipFill>
          <a:blip r:embed="rId2"/>
          <a:stretch>
            <a:fillRect/>
          </a:stretch>
        </p:blipFill>
        <p:spPr>
          <a:xfrm>
            <a:off x="3627755" y="4343400"/>
            <a:ext cx="5038725" cy="2133600"/>
          </a:xfrm>
          <a:prstGeom prst="rect">
            <a:avLst/>
          </a:prstGeom>
        </p:spPr>
      </p:pic>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88419" name="文本占位符 188418"/>
          <p:cNvSpPr>
            <a:spLocks noGrp="1"/>
          </p:cNvSpPr>
          <p:nvPr>
            <p:ph type="body" idx="1"/>
          </p:nvPr>
        </p:nvSpPr>
        <p:spPr>
          <a:xfrm>
            <a:off x="2094230" y="1369695"/>
            <a:ext cx="8002905" cy="3352800"/>
          </a:xfrm>
        </p:spPr>
        <p:txBody>
          <a:bodyPr/>
          <a:p>
            <a:pPr>
              <a:lnSpc>
                <a:spcPct val="90000"/>
              </a:lnSpc>
              <a:spcBef>
                <a:spcPct val="0"/>
              </a:spcBef>
            </a:pPr>
            <a:r>
              <a:rPr lang="en-US" altLang="zh-CN" sz="3200" dirty="0">
                <a:latin typeface="楷体_GB2312" pitchFamily="49" charset="-122"/>
              </a:rPr>
              <a:t>    </a:t>
            </a:r>
            <a:r>
              <a:rPr lang="en-US" altLang="zh-CN" sz="3200" dirty="0">
                <a:solidFill>
                  <a:schemeClr val="bg1"/>
                </a:solidFill>
                <a:latin typeface="楷体_GB2312" pitchFamily="49" charset="-122"/>
              </a:rPr>
              <a:t>  ④</a:t>
            </a:r>
            <a:r>
              <a:rPr lang="zh-CN" altLang="en-US" sz="3200" dirty="0">
                <a:solidFill>
                  <a:schemeClr val="bg1"/>
                </a:solidFill>
                <a:latin typeface="楷体_GB2312" pitchFamily="49" charset="-122"/>
              </a:rPr>
              <a:t>钢板弹簧支架销孔中心距及对角线的检测检测车架是否歪斜，可测量对角线加以判断。为保证前后桥轴线平行，必须使铆装在车架上的钢板座销孔中心前后左右距离相适应</a:t>
            </a:r>
            <a:r>
              <a:rPr lang="en-US" altLang="zh-CN" sz="3200" dirty="0">
                <a:solidFill>
                  <a:schemeClr val="bg1"/>
                </a:solidFill>
                <a:latin typeface="楷体_GB2312" pitchFamily="49" charset="-122"/>
              </a:rPr>
              <a:t>,</a:t>
            </a:r>
            <a:r>
              <a:rPr lang="zh-CN" altLang="en-US" sz="3200" dirty="0">
                <a:solidFill>
                  <a:schemeClr val="bg1"/>
                </a:solidFill>
                <a:latin typeface="楷体_GB2312" pitchFamily="49" charset="-122"/>
              </a:rPr>
              <a:t>如图</a:t>
            </a:r>
            <a:r>
              <a:rPr lang="en-US" altLang="zh-CN" sz="3200" dirty="0">
                <a:solidFill>
                  <a:schemeClr val="bg1"/>
                </a:solidFill>
                <a:latin typeface="楷体_GB2312" pitchFamily="49" charset="-122"/>
              </a:rPr>
              <a:t>2-10</a:t>
            </a:r>
            <a:r>
              <a:rPr lang="zh-CN" altLang="en-US" sz="3200" dirty="0">
                <a:solidFill>
                  <a:schemeClr val="bg1"/>
                </a:solidFill>
                <a:latin typeface="楷体_GB2312" pitchFamily="49" charset="-122"/>
              </a:rPr>
              <a:t>所示</a:t>
            </a:r>
            <a:r>
              <a:rPr lang="en-US" altLang="zh-CN" sz="3200">
                <a:solidFill>
                  <a:schemeClr val="bg1"/>
                </a:solidFill>
                <a:latin typeface="楷体_GB2312" pitchFamily="49" charset="-122"/>
              </a:rPr>
              <a:t>.</a:t>
            </a:r>
            <a:endParaRPr lang="en-US" altLang="zh-CN" sz="3200">
              <a:solidFill>
                <a:schemeClr val="bg1"/>
              </a:solidFill>
              <a:latin typeface="楷体_GB2312" pitchFamily="49" charset="-122"/>
            </a:endParaRPr>
          </a:p>
        </p:txBody>
      </p:sp>
      <p:sp>
        <p:nvSpPr>
          <p:cNvPr id="6" name="文本框 5"/>
          <p:cNvSpPr txBox="1"/>
          <p:nvPr/>
        </p:nvSpPr>
        <p:spPr>
          <a:xfrm>
            <a:off x="3192780" y="619760"/>
            <a:ext cx="4823460" cy="435610"/>
          </a:xfrm>
          <a:prstGeom prst="rect">
            <a:avLst/>
          </a:prstGeom>
          <a:noFill/>
          <a:extLst>
            <a:ext uri="{909E8E84-426E-40DD-AFC4-6F175D3DCCD1}">
              <a14:hiddenFill xmlns:a14="http://schemas.microsoft.com/office/drawing/2010/main">
                <a:solidFill>
                  <a:srgbClr val="8DB5D7"/>
                </a:solidFill>
              </a14:hiddenFill>
            </a:ext>
          </a:extLst>
        </p:spPr>
        <p:txBody>
          <a:bodyPr wrap="square" rtlCol="0">
            <a:spAutoFit/>
          </a:bodyPr>
          <a:p>
            <a:r>
              <a:rPr lang="zh-CN" altLang="en-US" sz="2800" dirty="0">
                <a:solidFill>
                  <a:schemeClr val="bg1"/>
                </a:solidFill>
                <a:latin typeface="微软雅黑 Light" panose="020B0502040204020203" pitchFamily="34" charset="-122"/>
                <a:ea typeface="微软雅黑 Light" panose="020B0502040204020203" pitchFamily="34" charset="-122"/>
              </a:rPr>
              <a:t>车架的检测</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grpSp>
        <p:nvGrpSpPr>
          <p:cNvPr id="7" name="组合 6"/>
          <p:cNvGrpSpPr/>
          <p:nvPr/>
        </p:nvGrpSpPr>
        <p:grpSpPr>
          <a:xfrm>
            <a:off x="2119630" y="502920"/>
            <a:ext cx="760976" cy="755259"/>
            <a:chOff x="4629" y="3681"/>
            <a:chExt cx="3091" cy="3091"/>
          </a:xfrm>
        </p:grpSpPr>
        <p:sp>
          <p:nvSpPr>
            <p:cNvPr id="8" name="六边形 7"/>
            <p:cNvSpPr/>
            <p:nvPr/>
          </p:nvSpPr>
          <p:spPr>
            <a:xfrm>
              <a:off x="4629" y="3947"/>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六边形 8"/>
            <p:cNvSpPr/>
            <p:nvPr/>
          </p:nvSpPr>
          <p:spPr>
            <a:xfrm rot="16200000">
              <a:off x="4597" y="3894"/>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pic>
        <p:nvPicPr>
          <p:cNvPr id="10" name="图片 9"/>
          <p:cNvPicPr>
            <a:picLocks noChangeAspect="1"/>
          </p:cNvPicPr>
          <p:nvPr/>
        </p:nvPicPr>
        <p:blipFill>
          <a:blip r:embed="rId1" cstate="print">
            <a:biLevel thresh="25000"/>
            <a:extLst>
              <a:ext uri="{28A0092B-C50C-407E-A947-70E740481C1C}">
                <a14:useLocalDpi xmlns:a14="http://schemas.microsoft.com/office/drawing/2010/main" val="0"/>
              </a:ext>
            </a:extLst>
          </a:blip>
          <a:stretch>
            <a:fillRect/>
          </a:stretch>
        </p:blipFill>
        <p:spPr>
          <a:xfrm>
            <a:off x="2254250" y="619125"/>
            <a:ext cx="464185" cy="507365"/>
          </a:xfrm>
          <a:prstGeom prst="rect">
            <a:avLst/>
          </a:prstGeom>
        </p:spPr>
      </p:pic>
      <p:pic>
        <p:nvPicPr>
          <p:cNvPr id="3" name="图片 2" descr="微信截图_20190701151552"/>
          <p:cNvPicPr>
            <a:picLocks noChangeAspect="1"/>
          </p:cNvPicPr>
          <p:nvPr/>
        </p:nvPicPr>
        <p:blipFill>
          <a:blip r:embed="rId2"/>
          <a:stretch>
            <a:fillRect/>
          </a:stretch>
        </p:blipFill>
        <p:spPr>
          <a:xfrm>
            <a:off x="3578225" y="3743325"/>
            <a:ext cx="5035550" cy="2753995"/>
          </a:xfrm>
          <a:prstGeom prst="rect">
            <a:avLst/>
          </a:prstGeom>
        </p:spPr>
      </p:pic>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68643" name="文本占位符 368642"/>
          <p:cNvSpPr>
            <a:spLocks noGrp="1"/>
          </p:cNvSpPr>
          <p:nvPr>
            <p:ph type="body" idx="1"/>
          </p:nvPr>
        </p:nvSpPr>
        <p:spPr>
          <a:xfrm>
            <a:off x="1981200" y="1485265"/>
            <a:ext cx="8229600" cy="4724400"/>
          </a:xfrm>
        </p:spPr>
        <p:txBody>
          <a:bodyPr/>
          <a:p>
            <a:pPr>
              <a:spcBef>
                <a:spcPct val="0"/>
              </a:spcBef>
            </a:pPr>
            <a:r>
              <a:rPr lang="en-US" altLang="zh-CN" sz="3200" dirty="0">
                <a:latin typeface="楷体_GB2312" pitchFamily="49" charset="-122"/>
              </a:rPr>
              <a:t>      </a:t>
            </a:r>
            <a:r>
              <a:rPr lang="zh-CN" altLang="en-US" sz="3200" dirty="0">
                <a:solidFill>
                  <a:schemeClr val="bg1"/>
                </a:solidFill>
                <a:latin typeface="楷体_GB2312" pitchFamily="49" charset="-122"/>
              </a:rPr>
              <a:t>图中</a:t>
            </a:r>
            <a:r>
              <a:rPr lang="en-US" altLang="zh-CN" sz="3200" dirty="0">
                <a:solidFill>
                  <a:schemeClr val="bg1"/>
                </a:solidFill>
                <a:latin typeface="楷体_GB2312" pitchFamily="49" charset="-122"/>
              </a:rPr>
              <a:t>Ⅰ</a:t>
            </a:r>
            <a:r>
              <a:rPr lang="zh-CN" altLang="en-US" sz="3200" dirty="0">
                <a:solidFill>
                  <a:schemeClr val="bg1"/>
                </a:solidFill>
                <a:latin typeface="楷体_GB2312" pitchFamily="49" charset="-122"/>
              </a:rPr>
              <a:t>－车架左右距离相差不大于</a:t>
            </a:r>
            <a:r>
              <a:rPr lang="en-US" altLang="zh-CN" sz="3200">
                <a:solidFill>
                  <a:schemeClr val="bg1"/>
                </a:solidFill>
                <a:latin typeface="楷体_GB2312" pitchFamily="49" charset="-122"/>
              </a:rPr>
              <a:t>1mm</a:t>
            </a:r>
            <a:r>
              <a:rPr lang="zh-CN" altLang="en-US" sz="3200">
                <a:solidFill>
                  <a:schemeClr val="bg1"/>
                </a:solidFill>
                <a:latin typeface="楷体_GB2312" pitchFamily="49" charset="-122"/>
              </a:rPr>
              <a:t>；</a:t>
            </a:r>
            <a:r>
              <a:rPr lang="en-US" altLang="zh-CN" sz="3200">
                <a:solidFill>
                  <a:schemeClr val="bg1"/>
                </a:solidFill>
                <a:latin typeface="楷体_GB2312" pitchFamily="49" charset="-122"/>
              </a:rPr>
              <a:t>Ⅱ</a:t>
            </a:r>
            <a:r>
              <a:rPr lang="zh-CN" altLang="en-US" sz="3200">
                <a:solidFill>
                  <a:schemeClr val="bg1"/>
                </a:solidFill>
                <a:latin typeface="楷体_GB2312" pitchFamily="49" charset="-122"/>
              </a:rPr>
              <a:t>、</a:t>
            </a:r>
            <a:r>
              <a:rPr lang="en-US" altLang="zh-CN" sz="3200">
                <a:solidFill>
                  <a:schemeClr val="bg1"/>
                </a:solidFill>
                <a:latin typeface="楷体_GB2312" pitchFamily="49" charset="-122"/>
              </a:rPr>
              <a:t>Ⅲ </a:t>
            </a:r>
            <a:r>
              <a:rPr lang="zh-CN" altLang="en-US" sz="3200">
                <a:solidFill>
                  <a:schemeClr val="bg1"/>
                </a:solidFill>
                <a:latin typeface="楷体_GB2312" pitchFamily="49" charset="-122"/>
              </a:rPr>
              <a:t>－</a:t>
            </a:r>
            <a:r>
              <a:rPr lang="zh-CN" altLang="en-US" sz="3200" dirty="0">
                <a:solidFill>
                  <a:schemeClr val="bg1"/>
                </a:solidFill>
                <a:latin typeface="楷体_GB2312" pitchFamily="49" charset="-122"/>
              </a:rPr>
              <a:t>前后固定支架销孔轴线间距离，当汽车轴距在</a:t>
            </a:r>
            <a:r>
              <a:rPr lang="en-US" altLang="zh-CN" sz="3200" dirty="0">
                <a:solidFill>
                  <a:schemeClr val="bg1"/>
                </a:solidFill>
                <a:latin typeface="楷体_GB2312" pitchFamily="49" charset="-122"/>
              </a:rPr>
              <a:t>4000mm</a:t>
            </a:r>
            <a:r>
              <a:rPr lang="zh-CN" altLang="en-US" sz="3200" dirty="0">
                <a:solidFill>
                  <a:schemeClr val="bg1"/>
                </a:solidFill>
                <a:latin typeface="楷体_GB2312" pitchFamily="49" charset="-122"/>
              </a:rPr>
              <a:t>以下时，左右距离差不得大于</a:t>
            </a:r>
            <a:r>
              <a:rPr lang="en-US" altLang="zh-CN" sz="3200" dirty="0">
                <a:solidFill>
                  <a:schemeClr val="bg1"/>
                </a:solidFill>
                <a:latin typeface="楷体_GB2312" pitchFamily="49" charset="-122"/>
              </a:rPr>
              <a:t>2mm</a:t>
            </a:r>
            <a:r>
              <a:rPr lang="zh-CN" altLang="en-US" sz="3200" dirty="0">
                <a:solidFill>
                  <a:schemeClr val="bg1"/>
                </a:solidFill>
                <a:latin typeface="楷体_GB2312" pitchFamily="49" charset="-122"/>
              </a:rPr>
              <a:t>；轴距在</a:t>
            </a:r>
            <a:r>
              <a:rPr lang="en-US" altLang="zh-CN" sz="3200" dirty="0">
                <a:solidFill>
                  <a:schemeClr val="bg1"/>
                </a:solidFill>
                <a:latin typeface="楷体_GB2312" pitchFamily="49" charset="-122"/>
              </a:rPr>
              <a:t>4000mm</a:t>
            </a:r>
            <a:r>
              <a:rPr lang="zh-CN" altLang="en-US" sz="3200" dirty="0">
                <a:solidFill>
                  <a:schemeClr val="bg1"/>
                </a:solidFill>
                <a:latin typeface="楷体_GB2312" pitchFamily="49" charset="-122"/>
              </a:rPr>
              <a:t>以上时，左右距离相差不大于</a:t>
            </a:r>
            <a:r>
              <a:rPr lang="en-US" altLang="zh-CN" sz="3200" dirty="0">
                <a:solidFill>
                  <a:schemeClr val="bg1"/>
                </a:solidFill>
                <a:latin typeface="楷体_GB2312" pitchFamily="49" charset="-122"/>
              </a:rPr>
              <a:t>3mm</a:t>
            </a:r>
            <a:r>
              <a:rPr lang="zh-CN" altLang="en-US" sz="3200" dirty="0">
                <a:solidFill>
                  <a:schemeClr val="bg1"/>
                </a:solidFill>
                <a:latin typeface="楷体_GB2312" pitchFamily="49" charset="-122"/>
              </a:rPr>
              <a:t>。 测</a:t>
            </a:r>
            <a:r>
              <a:rPr lang="en-US" altLang="zh-CN" sz="3200" dirty="0">
                <a:solidFill>
                  <a:schemeClr val="bg1"/>
                </a:solidFill>
                <a:latin typeface="楷体_GB2312" pitchFamily="49" charset="-122"/>
              </a:rPr>
              <a:t>1</a:t>
            </a:r>
            <a:r>
              <a:rPr lang="zh-CN" altLang="en-US" sz="3200" dirty="0">
                <a:solidFill>
                  <a:schemeClr val="bg1"/>
                </a:solidFill>
                <a:latin typeface="楷体_GB2312" pitchFamily="49" charset="-122"/>
              </a:rPr>
              <a:t>与</a:t>
            </a:r>
            <a:r>
              <a:rPr lang="en-US" altLang="zh-CN" sz="3200" dirty="0">
                <a:solidFill>
                  <a:schemeClr val="bg1"/>
                </a:solidFill>
                <a:latin typeface="楷体_GB2312" pitchFamily="49" charset="-122"/>
              </a:rPr>
              <a:t>2</a:t>
            </a:r>
            <a:r>
              <a:rPr lang="zh-CN" altLang="en-US" sz="3200" dirty="0">
                <a:solidFill>
                  <a:schemeClr val="bg1"/>
                </a:solidFill>
                <a:latin typeface="楷体_GB2312" pitchFamily="49" charset="-122"/>
              </a:rPr>
              <a:t>，</a:t>
            </a:r>
            <a:r>
              <a:rPr lang="en-US" altLang="zh-CN" sz="3200" dirty="0">
                <a:solidFill>
                  <a:schemeClr val="bg1"/>
                </a:solidFill>
                <a:latin typeface="楷体_GB2312" pitchFamily="49" charset="-122"/>
              </a:rPr>
              <a:t>3</a:t>
            </a:r>
            <a:r>
              <a:rPr lang="zh-CN" altLang="en-US" sz="3200" dirty="0">
                <a:solidFill>
                  <a:schemeClr val="bg1"/>
                </a:solidFill>
                <a:latin typeface="楷体_GB2312" pitchFamily="49" charset="-122"/>
              </a:rPr>
              <a:t>与</a:t>
            </a:r>
            <a:r>
              <a:rPr lang="en-US" altLang="zh-CN" sz="3200" dirty="0">
                <a:solidFill>
                  <a:schemeClr val="bg1"/>
                </a:solidFill>
                <a:latin typeface="楷体_GB2312" pitchFamily="49" charset="-122"/>
              </a:rPr>
              <a:t>4</a:t>
            </a:r>
            <a:r>
              <a:rPr lang="zh-CN" altLang="en-US" sz="3200" dirty="0">
                <a:solidFill>
                  <a:schemeClr val="bg1"/>
                </a:solidFill>
                <a:latin typeface="楷体_GB2312" pitchFamily="49" charset="-122"/>
              </a:rPr>
              <a:t>，</a:t>
            </a:r>
            <a:r>
              <a:rPr lang="en-US" altLang="zh-CN" sz="3200" dirty="0">
                <a:solidFill>
                  <a:schemeClr val="bg1"/>
                </a:solidFill>
                <a:latin typeface="楷体_GB2312" pitchFamily="49" charset="-122"/>
              </a:rPr>
              <a:t>5</a:t>
            </a:r>
            <a:r>
              <a:rPr lang="zh-CN" altLang="en-US" sz="3200" dirty="0">
                <a:solidFill>
                  <a:schemeClr val="bg1"/>
                </a:solidFill>
                <a:latin typeface="楷体_GB2312" pitchFamily="49" charset="-122"/>
              </a:rPr>
              <a:t>与</a:t>
            </a:r>
            <a:r>
              <a:rPr lang="en-US" altLang="zh-CN" sz="3200" dirty="0">
                <a:solidFill>
                  <a:schemeClr val="bg1"/>
                </a:solidFill>
                <a:latin typeface="楷体_GB2312" pitchFamily="49" charset="-122"/>
              </a:rPr>
              <a:t>6</a:t>
            </a:r>
            <a:r>
              <a:rPr lang="zh-CN" altLang="en-US" sz="3200" dirty="0">
                <a:solidFill>
                  <a:schemeClr val="bg1"/>
                </a:solidFill>
                <a:latin typeface="楷体_GB2312" pitchFamily="49" charset="-122"/>
              </a:rPr>
              <a:t>各段对角线长度，其差值均不大于</a:t>
            </a:r>
            <a:r>
              <a:rPr lang="en-US" altLang="zh-CN" sz="3200" dirty="0">
                <a:solidFill>
                  <a:schemeClr val="bg1"/>
                </a:solidFill>
                <a:latin typeface="楷体_GB2312" pitchFamily="49" charset="-122"/>
              </a:rPr>
              <a:t>5mm</a:t>
            </a:r>
            <a:r>
              <a:rPr lang="zh-CN" altLang="en-US" sz="3200" dirty="0">
                <a:solidFill>
                  <a:schemeClr val="bg1"/>
                </a:solidFill>
                <a:latin typeface="楷体_GB2312" pitchFamily="49" charset="-122"/>
              </a:rPr>
              <a:t>；车架对角线交点距车架中心线的距离不得大于</a:t>
            </a:r>
            <a:r>
              <a:rPr lang="en-US" altLang="zh-CN" sz="3200" dirty="0">
                <a:solidFill>
                  <a:schemeClr val="bg1"/>
                </a:solidFill>
                <a:latin typeface="楷体_GB2312" pitchFamily="49" charset="-122"/>
              </a:rPr>
              <a:t>2mm</a:t>
            </a:r>
            <a:r>
              <a:rPr lang="zh-CN" altLang="en-US" sz="3200" dirty="0">
                <a:solidFill>
                  <a:schemeClr val="bg1"/>
                </a:solidFill>
                <a:latin typeface="楷体_GB2312" pitchFamily="49" charset="-122"/>
              </a:rPr>
              <a:t>；沿车架测量两纵梁对中心线的距离不得大于</a:t>
            </a:r>
            <a:r>
              <a:rPr lang="en-US" altLang="zh-CN" sz="3200" dirty="0">
                <a:solidFill>
                  <a:schemeClr val="bg1"/>
                </a:solidFill>
                <a:latin typeface="楷体_GB2312" pitchFamily="49" charset="-122"/>
              </a:rPr>
              <a:t>2</a:t>
            </a:r>
            <a:r>
              <a:rPr lang="en-US" altLang="zh-CN" sz="3200">
                <a:solidFill>
                  <a:schemeClr val="bg1"/>
                </a:solidFill>
                <a:latin typeface="楷体_GB2312" pitchFamily="49" charset="-122"/>
              </a:rPr>
              <a:t>mm</a:t>
            </a:r>
            <a:r>
              <a:rPr lang="zh-CN" altLang="en-US" sz="3200">
                <a:solidFill>
                  <a:schemeClr val="bg1"/>
                </a:solidFill>
                <a:latin typeface="楷体_GB2312" pitchFamily="49" charset="-122"/>
              </a:rPr>
              <a:t>。</a:t>
            </a:r>
            <a:endParaRPr lang="zh-CN" altLang="en-US" sz="3200">
              <a:latin typeface="楷体_GB2312" pitchFamily="49" charset="-122"/>
            </a:endParaRPr>
          </a:p>
          <a:p>
            <a:endParaRPr lang="zh-CN" altLang="en-US" sz="3200">
              <a:latin typeface="楷体_GB2312" pitchFamily="49" charset="-122"/>
            </a:endParaRPr>
          </a:p>
        </p:txBody>
      </p:sp>
      <p:sp>
        <p:nvSpPr>
          <p:cNvPr id="6" name="文本框 5"/>
          <p:cNvSpPr txBox="1"/>
          <p:nvPr/>
        </p:nvSpPr>
        <p:spPr>
          <a:xfrm>
            <a:off x="3192780" y="619760"/>
            <a:ext cx="4823460" cy="435610"/>
          </a:xfrm>
          <a:prstGeom prst="rect">
            <a:avLst/>
          </a:prstGeom>
          <a:noFill/>
          <a:extLst>
            <a:ext uri="{909E8E84-426E-40DD-AFC4-6F175D3DCCD1}">
              <a14:hiddenFill xmlns:a14="http://schemas.microsoft.com/office/drawing/2010/main">
                <a:solidFill>
                  <a:srgbClr val="8DB5D7"/>
                </a:solidFill>
              </a14:hiddenFill>
            </a:ext>
          </a:extLst>
        </p:spPr>
        <p:txBody>
          <a:bodyPr wrap="square" rtlCol="0">
            <a:spAutoFit/>
          </a:bodyPr>
          <a:p>
            <a:r>
              <a:rPr lang="zh-CN" altLang="en-US" sz="2800" dirty="0">
                <a:solidFill>
                  <a:schemeClr val="bg1"/>
                </a:solidFill>
                <a:latin typeface="微软雅黑 Light" panose="020B0502040204020203" pitchFamily="34" charset="-122"/>
                <a:ea typeface="微软雅黑 Light" panose="020B0502040204020203" pitchFamily="34" charset="-122"/>
              </a:rPr>
              <a:t>车架的检测</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grpSp>
        <p:nvGrpSpPr>
          <p:cNvPr id="7" name="组合 6"/>
          <p:cNvGrpSpPr/>
          <p:nvPr/>
        </p:nvGrpSpPr>
        <p:grpSpPr>
          <a:xfrm>
            <a:off x="2119630" y="502920"/>
            <a:ext cx="760976" cy="755259"/>
            <a:chOff x="4629" y="3681"/>
            <a:chExt cx="3091" cy="3091"/>
          </a:xfrm>
        </p:grpSpPr>
        <p:sp>
          <p:nvSpPr>
            <p:cNvPr id="8" name="六边形 7"/>
            <p:cNvSpPr/>
            <p:nvPr/>
          </p:nvSpPr>
          <p:spPr>
            <a:xfrm>
              <a:off x="4629" y="3947"/>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六边形 8"/>
            <p:cNvSpPr/>
            <p:nvPr/>
          </p:nvSpPr>
          <p:spPr>
            <a:xfrm rot="16200000">
              <a:off x="4597" y="3894"/>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pic>
        <p:nvPicPr>
          <p:cNvPr id="10" name="图片 9"/>
          <p:cNvPicPr>
            <a:picLocks noChangeAspect="1"/>
          </p:cNvPicPr>
          <p:nvPr/>
        </p:nvPicPr>
        <p:blipFill>
          <a:blip r:embed="rId1" cstate="print">
            <a:biLevel thresh="25000"/>
            <a:extLst>
              <a:ext uri="{28A0092B-C50C-407E-A947-70E740481C1C}">
                <a14:useLocalDpi xmlns:a14="http://schemas.microsoft.com/office/drawing/2010/main" val="0"/>
              </a:ext>
            </a:extLst>
          </a:blip>
          <a:stretch>
            <a:fillRect/>
          </a:stretch>
        </p:blipFill>
        <p:spPr>
          <a:xfrm>
            <a:off x="2254250" y="619125"/>
            <a:ext cx="464185" cy="507365"/>
          </a:xfrm>
          <a:prstGeom prst="rect">
            <a:avLst/>
          </a:prstGeom>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组合 3"/>
          <p:cNvGrpSpPr/>
          <p:nvPr/>
        </p:nvGrpSpPr>
        <p:grpSpPr>
          <a:xfrm>
            <a:off x="4860131" y="1906905"/>
            <a:ext cx="2471738" cy="2424589"/>
            <a:chOff x="9940" y="1311"/>
            <a:chExt cx="5190" cy="5091"/>
          </a:xfrm>
        </p:grpSpPr>
        <p:sp>
          <p:nvSpPr>
            <p:cNvPr id="12" name="弧形 11"/>
            <p:cNvSpPr/>
            <p:nvPr/>
          </p:nvSpPr>
          <p:spPr>
            <a:xfrm rot="13266164">
              <a:off x="9992" y="1332"/>
              <a:ext cx="5071" cy="5071"/>
            </a:xfrm>
            <a:prstGeom prst="arc">
              <a:avLst/>
            </a:prstGeom>
            <a:noFill/>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500"/>
            </a:p>
          </p:txBody>
        </p:sp>
        <p:grpSp>
          <p:nvGrpSpPr>
            <p:cNvPr id="5" name="组合 4"/>
            <p:cNvGrpSpPr/>
            <p:nvPr/>
          </p:nvGrpSpPr>
          <p:grpSpPr>
            <a:xfrm>
              <a:off x="9992" y="1311"/>
              <a:ext cx="5138" cy="5091"/>
              <a:chOff x="7945" y="615"/>
              <a:chExt cx="5138" cy="5091"/>
            </a:xfrm>
          </p:grpSpPr>
          <p:sp>
            <p:nvSpPr>
              <p:cNvPr id="7" name="椭圆 6"/>
              <p:cNvSpPr/>
              <p:nvPr/>
            </p:nvSpPr>
            <p:spPr>
              <a:xfrm>
                <a:off x="9577" y="2242"/>
                <a:ext cx="1859" cy="1859"/>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sp>
            <p:nvSpPr>
              <p:cNvPr id="8" name="椭圆 7"/>
              <p:cNvSpPr/>
              <p:nvPr/>
            </p:nvSpPr>
            <p:spPr>
              <a:xfrm>
                <a:off x="8692" y="1456"/>
                <a:ext cx="3579" cy="3579"/>
              </a:xfrm>
              <a:prstGeom prst="ellipse">
                <a:avLst/>
              </a:prstGeom>
              <a:noFill/>
              <a:ln w="1079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sp>
            <p:nvSpPr>
              <p:cNvPr id="9" name="弧形 8"/>
              <p:cNvSpPr/>
              <p:nvPr/>
            </p:nvSpPr>
            <p:spPr>
              <a:xfrm>
                <a:off x="7945" y="636"/>
                <a:ext cx="5071" cy="5071"/>
              </a:xfrm>
              <a:prstGeom prst="arc">
                <a:avLst/>
              </a:prstGeom>
              <a:noFill/>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500"/>
              </a:p>
            </p:txBody>
          </p:sp>
          <p:sp>
            <p:nvSpPr>
              <p:cNvPr id="10" name="弧形 9"/>
              <p:cNvSpPr/>
              <p:nvPr/>
            </p:nvSpPr>
            <p:spPr>
              <a:xfrm rot="5400000">
                <a:off x="7945" y="636"/>
                <a:ext cx="5071" cy="5071"/>
              </a:xfrm>
              <a:prstGeom prst="arc">
                <a:avLst/>
              </a:prstGeom>
              <a:noFill/>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500"/>
              </a:p>
            </p:txBody>
          </p:sp>
          <p:sp>
            <p:nvSpPr>
              <p:cNvPr id="13" name="弧形 12"/>
              <p:cNvSpPr/>
              <p:nvPr/>
            </p:nvSpPr>
            <p:spPr>
              <a:xfrm rot="12116400">
                <a:off x="8013" y="615"/>
                <a:ext cx="5071" cy="5071"/>
              </a:xfrm>
              <a:prstGeom prst="arc">
                <a:avLst>
                  <a:gd name="adj1" fmla="val 20031419"/>
                  <a:gd name="adj2" fmla="val 21373488"/>
                </a:avLst>
              </a:prstGeom>
              <a:noFill/>
              <a:ln w="762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500"/>
              </a:p>
            </p:txBody>
          </p:sp>
        </p:grpSp>
        <p:sp>
          <p:nvSpPr>
            <p:cNvPr id="19" name="弧形 18"/>
            <p:cNvSpPr/>
            <p:nvPr/>
          </p:nvSpPr>
          <p:spPr>
            <a:xfrm rot="1647749">
              <a:off x="9940" y="1332"/>
              <a:ext cx="5071" cy="5071"/>
            </a:xfrm>
            <a:prstGeom prst="arc">
              <a:avLst>
                <a:gd name="adj1" fmla="val 20031419"/>
                <a:gd name="adj2" fmla="val 21373488"/>
              </a:avLst>
            </a:prstGeom>
            <a:noFill/>
            <a:ln w="762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500"/>
            </a:p>
          </p:txBody>
        </p:sp>
      </p:grpSp>
      <p:sp>
        <p:nvSpPr>
          <p:cNvPr id="6" name="文本框 5"/>
          <p:cNvSpPr txBox="1"/>
          <p:nvPr/>
        </p:nvSpPr>
        <p:spPr>
          <a:xfrm>
            <a:off x="4088606" y="4752975"/>
            <a:ext cx="4072890" cy="497205"/>
          </a:xfrm>
          <a:prstGeom prst="rect">
            <a:avLst/>
          </a:prstGeom>
          <a:solidFill>
            <a:srgbClr val="89AFD0"/>
          </a:solidFill>
        </p:spPr>
        <p:txBody>
          <a:bodyPr wrap="square" rtlCol="0">
            <a:spAutoFit/>
          </a:bodyPr>
          <a:lstStyle/>
          <a:p>
            <a:pPr algn="ctr"/>
            <a:r>
              <a:rPr lang="zh-CN" altLang="en-US" sz="3300" dirty="0">
                <a:solidFill>
                  <a:schemeClr val="bg1"/>
                </a:solidFill>
                <a:latin typeface="微软雅黑 Light" panose="020B0502040204020203" pitchFamily="34" charset="-122"/>
                <a:ea typeface="微软雅黑 Light" panose="020B0502040204020203" pitchFamily="34" charset="-122"/>
              </a:rPr>
              <a:t>车架</a:t>
            </a:r>
            <a:endParaRPr lang="zh-CN" altLang="en-US" sz="3300" dirty="0">
              <a:solidFill>
                <a:schemeClr val="bg1"/>
              </a:solidFill>
              <a:latin typeface="微软雅黑 Light" panose="020B0502040204020203" pitchFamily="34" charset="-122"/>
              <a:ea typeface="微软雅黑 Light" panose="020B0502040204020203" pitchFamily="34" charset="-122"/>
            </a:endParaRPr>
          </a:p>
        </p:txBody>
      </p:sp>
      <p:sp>
        <p:nvSpPr>
          <p:cNvPr id="14" name="文本框 13"/>
          <p:cNvSpPr txBox="1"/>
          <p:nvPr/>
        </p:nvSpPr>
        <p:spPr>
          <a:xfrm>
            <a:off x="5710555" y="2910840"/>
            <a:ext cx="836930" cy="497205"/>
          </a:xfrm>
          <a:prstGeom prst="rect">
            <a:avLst/>
          </a:prstGeom>
          <a:noFill/>
        </p:spPr>
        <p:txBody>
          <a:bodyPr wrap="square" rtlCol="0">
            <a:spAutoFit/>
          </a:bodyPr>
          <a:lstStyle/>
          <a:p>
            <a:r>
              <a:rPr lang="en-US" altLang="zh-CN" sz="3300">
                <a:solidFill>
                  <a:schemeClr val="bg1"/>
                </a:solidFill>
              </a:rPr>
              <a:t>2.2</a:t>
            </a:r>
            <a:endParaRPr lang="en-US" altLang="zh-CN" sz="3300" dirty="0">
              <a:solidFill>
                <a:schemeClr val="bg1"/>
              </a:solidFill>
            </a:endParaRP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75107" name="文本占位符 175106"/>
          <p:cNvSpPr>
            <a:spLocks noGrp="1"/>
          </p:cNvSpPr>
          <p:nvPr>
            <p:ph type="body" idx="1"/>
          </p:nvPr>
        </p:nvSpPr>
        <p:spPr>
          <a:xfrm>
            <a:off x="2032000" y="1257935"/>
            <a:ext cx="8229600" cy="4525963"/>
          </a:xfrm>
        </p:spPr>
        <p:txBody>
          <a:bodyPr/>
          <a:p>
            <a:r>
              <a:rPr lang="en-US" altLang="zh-CN" sz="3200" dirty="0">
                <a:latin typeface="楷体_GB2312" pitchFamily="49" charset="-122"/>
              </a:rPr>
              <a:t>      </a:t>
            </a:r>
            <a:r>
              <a:rPr lang="en-US" altLang="zh-CN" sz="3200" dirty="0">
                <a:solidFill>
                  <a:schemeClr val="bg1"/>
                </a:solidFill>
                <a:latin typeface="楷体_GB2312" pitchFamily="49" charset="-122"/>
              </a:rPr>
              <a:t>⑤</a:t>
            </a:r>
            <a:r>
              <a:rPr lang="zh-CN" altLang="en-US" sz="3200" dirty="0">
                <a:solidFill>
                  <a:schemeClr val="bg1"/>
                </a:solidFill>
                <a:latin typeface="楷体_GB2312" pitchFamily="49" charset="-122"/>
              </a:rPr>
              <a:t>左、右钢板弹簧固定支架销孔同轴度的检测为使前、后桥安装后，确保两轴心线平行，进一步减小汽车行驶阻力和配合件的早期磨损，必须对左、右钢板支架销孔同轴度进行检测，检测方法如图</a:t>
            </a:r>
            <a:r>
              <a:rPr lang="en-US" altLang="zh-CN" sz="3200" dirty="0">
                <a:solidFill>
                  <a:schemeClr val="bg1"/>
                </a:solidFill>
                <a:latin typeface="楷体_GB2312" pitchFamily="49" charset="-122"/>
              </a:rPr>
              <a:t>2-11</a:t>
            </a:r>
            <a:r>
              <a:rPr lang="zh-CN" altLang="en-US" sz="3200" dirty="0">
                <a:solidFill>
                  <a:schemeClr val="bg1"/>
                </a:solidFill>
                <a:latin typeface="楷体_GB2312" pitchFamily="49" charset="-122"/>
              </a:rPr>
              <a:t>所示，其同轴度误差不超过</a:t>
            </a:r>
            <a:r>
              <a:rPr lang="en-US" altLang="zh-CN" sz="3200">
                <a:solidFill>
                  <a:schemeClr val="bg1"/>
                </a:solidFill>
                <a:latin typeface="楷体_GB2312" pitchFamily="49" charset="-122"/>
              </a:rPr>
              <a:t>1mm</a:t>
            </a:r>
            <a:r>
              <a:rPr lang="zh-CN" altLang="en-US" sz="3200">
                <a:solidFill>
                  <a:schemeClr val="bg1"/>
                </a:solidFill>
                <a:latin typeface="楷体_GB2312" pitchFamily="49" charset="-122"/>
              </a:rPr>
              <a:t>。</a:t>
            </a:r>
            <a:endParaRPr lang="zh-CN" altLang="en-US" sz="3200">
              <a:solidFill>
                <a:schemeClr val="bg1"/>
              </a:solidFill>
              <a:latin typeface="楷体_GB2312" pitchFamily="49" charset="-122"/>
            </a:endParaRPr>
          </a:p>
        </p:txBody>
      </p:sp>
      <p:sp>
        <p:nvSpPr>
          <p:cNvPr id="6" name="文本框 5"/>
          <p:cNvSpPr txBox="1"/>
          <p:nvPr/>
        </p:nvSpPr>
        <p:spPr>
          <a:xfrm>
            <a:off x="3192780" y="619760"/>
            <a:ext cx="4823460" cy="435610"/>
          </a:xfrm>
          <a:prstGeom prst="rect">
            <a:avLst/>
          </a:prstGeom>
          <a:noFill/>
          <a:extLst>
            <a:ext uri="{909E8E84-426E-40DD-AFC4-6F175D3DCCD1}">
              <a14:hiddenFill xmlns:a14="http://schemas.microsoft.com/office/drawing/2010/main">
                <a:solidFill>
                  <a:srgbClr val="8DB5D7"/>
                </a:solidFill>
              </a14:hiddenFill>
            </a:ext>
          </a:extLst>
        </p:spPr>
        <p:txBody>
          <a:bodyPr wrap="square" rtlCol="0">
            <a:spAutoFit/>
          </a:bodyPr>
          <a:p>
            <a:r>
              <a:rPr lang="zh-CN" altLang="en-US" sz="2800" dirty="0">
                <a:solidFill>
                  <a:schemeClr val="bg1"/>
                </a:solidFill>
                <a:latin typeface="微软雅黑 Light" panose="020B0502040204020203" pitchFamily="34" charset="-122"/>
                <a:ea typeface="微软雅黑 Light" panose="020B0502040204020203" pitchFamily="34" charset="-122"/>
              </a:rPr>
              <a:t>车架的检测</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grpSp>
        <p:nvGrpSpPr>
          <p:cNvPr id="7" name="组合 6"/>
          <p:cNvGrpSpPr/>
          <p:nvPr/>
        </p:nvGrpSpPr>
        <p:grpSpPr>
          <a:xfrm>
            <a:off x="2119630" y="502920"/>
            <a:ext cx="760976" cy="755259"/>
            <a:chOff x="4629" y="3681"/>
            <a:chExt cx="3091" cy="3091"/>
          </a:xfrm>
        </p:grpSpPr>
        <p:sp>
          <p:nvSpPr>
            <p:cNvPr id="8" name="六边形 7"/>
            <p:cNvSpPr/>
            <p:nvPr/>
          </p:nvSpPr>
          <p:spPr>
            <a:xfrm>
              <a:off x="4629" y="3947"/>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六边形 8"/>
            <p:cNvSpPr/>
            <p:nvPr/>
          </p:nvSpPr>
          <p:spPr>
            <a:xfrm rot="16200000">
              <a:off x="4597" y="3894"/>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pic>
        <p:nvPicPr>
          <p:cNvPr id="10" name="图片 9"/>
          <p:cNvPicPr>
            <a:picLocks noChangeAspect="1"/>
          </p:cNvPicPr>
          <p:nvPr/>
        </p:nvPicPr>
        <p:blipFill>
          <a:blip r:embed="rId1" cstate="print">
            <a:biLevel thresh="25000"/>
            <a:extLst>
              <a:ext uri="{28A0092B-C50C-407E-A947-70E740481C1C}">
                <a14:useLocalDpi xmlns:a14="http://schemas.microsoft.com/office/drawing/2010/main" val="0"/>
              </a:ext>
            </a:extLst>
          </a:blip>
          <a:stretch>
            <a:fillRect/>
          </a:stretch>
        </p:blipFill>
        <p:spPr>
          <a:xfrm>
            <a:off x="2254250" y="619125"/>
            <a:ext cx="464185" cy="507365"/>
          </a:xfrm>
          <a:prstGeom prst="rect">
            <a:avLst/>
          </a:prstGeom>
        </p:spPr>
      </p:pic>
      <p:pic>
        <p:nvPicPr>
          <p:cNvPr id="3" name="图片 2" descr="微信截图_20190701151643"/>
          <p:cNvPicPr>
            <a:picLocks noChangeAspect="1"/>
          </p:cNvPicPr>
          <p:nvPr/>
        </p:nvPicPr>
        <p:blipFill>
          <a:blip r:embed="rId2"/>
          <a:stretch>
            <a:fillRect/>
          </a:stretch>
        </p:blipFill>
        <p:spPr>
          <a:xfrm>
            <a:off x="3447415" y="4413250"/>
            <a:ext cx="5399405" cy="2288540"/>
          </a:xfrm>
          <a:prstGeom prst="rect">
            <a:avLst/>
          </a:prstGeom>
        </p:spPr>
      </p:pic>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74083" name="文本占位符 174082"/>
          <p:cNvSpPr>
            <a:spLocks noGrp="1"/>
          </p:cNvSpPr>
          <p:nvPr>
            <p:ph type="body" idx="1"/>
          </p:nvPr>
        </p:nvSpPr>
        <p:spPr>
          <a:xfrm>
            <a:off x="2119630" y="2648585"/>
            <a:ext cx="8229600" cy="2819400"/>
          </a:xfrm>
        </p:spPr>
        <p:txBody>
          <a:bodyPr/>
          <a:p>
            <a:r>
              <a:rPr lang="en-US" altLang="zh-CN" sz="3200" dirty="0">
                <a:latin typeface="楷体_GB2312" pitchFamily="49" charset="-122"/>
              </a:rPr>
              <a:t>     </a:t>
            </a:r>
            <a:r>
              <a:rPr lang="en-US" altLang="zh-CN" sz="3200" dirty="0">
                <a:solidFill>
                  <a:schemeClr val="bg1"/>
                </a:solidFill>
                <a:latin typeface="楷体_GB2312" pitchFamily="49" charset="-122"/>
              </a:rPr>
              <a:t> </a:t>
            </a:r>
            <a:r>
              <a:rPr lang="zh-CN" altLang="en-US" sz="3200" dirty="0">
                <a:solidFill>
                  <a:schemeClr val="bg1"/>
                </a:solidFill>
                <a:latin typeface="楷体_GB2312" pitchFamily="49" charset="-122"/>
              </a:rPr>
              <a:t>可用直观检视法和敲击法进行检测。车架应无裂纹，各铆接部位的铆钉应无松动现象。</a:t>
            </a:r>
            <a:endParaRPr lang="zh-CN" altLang="en-US" sz="3200" dirty="0">
              <a:solidFill>
                <a:schemeClr val="bg1"/>
              </a:solidFill>
              <a:latin typeface="楷体_GB2312" pitchFamily="49" charset="-122"/>
            </a:endParaRPr>
          </a:p>
        </p:txBody>
      </p:sp>
      <p:sp>
        <p:nvSpPr>
          <p:cNvPr id="6" name="文本框 5"/>
          <p:cNvSpPr txBox="1"/>
          <p:nvPr/>
        </p:nvSpPr>
        <p:spPr>
          <a:xfrm>
            <a:off x="3192780" y="619760"/>
            <a:ext cx="4823460" cy="435610"/>
          </a:xfrm>
          <a:prstGeom prst="rect">
            <a:avLst/>
          </a:prstGeom>
          <a:noFill/>
          <a:extLst>
            <a:ext uri="{909E8E84-426E-40DD-AFC4-6F175D3DCCD1}">
              <a14:hiddenFill xmlns:a14="http://schemas.microsoft.com/office/drawing/2010/main">
                <a:solidFill>
                  <a:srgbClr val="8DB5D7"/>
                </a:solidFill>
              </a14:hiddenFill>
            </a:ext>
          </a:extLst>
        </p:spPr>
        <p:txBody>
          <a:bodyPr wrap="square" rtlCol="0">
            <a:spAutoFit/>
          </a:bodyPr>
          <a:p>
            <a:r>
              <a:rPr lang="zh-CN" altLang="en-US" sz="2800" dirty="0">
                <a:solidFill>
                  <a:schemeClr val="bg1"/>
                </a:solidFill>
                <a:latin typeface="微软雅黑 Light" panose="020B0502040204020203" pitchFamily="34" charset="-122"/>
                <a:ea typeface="微软雅黑 Light" panose="020B0502040204020203" pitchFamily="34" charset="-122"/>
              </a:rPr>
              <a:t>车架的检测</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grpSp>
        <p:nvGrpSpPr>
          <p:cNvPr id="7" name="组合 6"/>
          <p:cNvGrpSpPr/>
          <p:nvPr/>
        </p:nvGrpSpPr>
        <p:grpSpPr>
          <a:xfrm>
            <a:off x="2119630" y="502920"/>
            <a:ext cx="760976" cy="755259"/>
            <a:chOff x="4629" y="3681"/>
            <a:chExt cx="3091" cy="3091"/>
          </a:xfrm>
        </p:grpSpPr>
        <p:sp>
          <p:nvSpPr>
            <p:cNvPr id="8" name="六边形 7"/>
            <p:cNvSpPr/>
            <p:nvPr/>
          </p:nvSpPr>
          <p:spPr>
            <a:xfrm>
              <a:off x="4629" y="3947"/>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六边形 8"/>
            <p:cNvSpPr/>
            <p:nvPr/>
          </p:nvSpPr>
          <p:spPr>
            <a:xfrm rot="16200000">
              <a:off x="4597" y="3894"/>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pic>
        <p:nvPicPr>
          <p:cNvPr id="10" name="图片 9"/>
          <p:cNvPicPr>
            <a:picLocks noChangeAspect="1"/>
          </p:cNvPicPr>
          <p:nvPr/>
        </p:nvPicPr>
        <p:blipFill>
          <a:blip r:embed="rId1" cstate="print">
            <a:biLevel thresh="25000"/>
            <a:extLst>
              <a:ext uri="{28A0092B-C50C-407E-A947-70E740481C1C}">
                <a14:useLocalDpi xmlns:a14="http://schemas.microsoft.com/office/drawing/2010/main" val="0"/>
              </a:ext>
            </a:extLst>
          </a:blip>
          <a:stretch>
            <a:fillRect/>
          </a:stretch>
        </p:blipFill>
        <p:spPr>
          <a:xfrm>
            <a:off x="2254250" y="619125"/>
            <a:ext cx="464185" cy="507365"/>
          </a:xfrm>
          <a:prstGeom prst="rect">
            <a:avLst/>
          </a:prstGeom>
        </p:spPr>
      </p:pic>
      <p:sp>
        <p:nvSpPr>
          <p:cNvPr id="3" name="标题 185345"/>
          <p:cNvSpPr>
            <a:spLocks noGrp="1"/>
          </p:cNvSpPr>
          <p:nvPr/>
        </p:nvSpPr>
        <p:spPr>
          <a:xfrm>
            <a:off x="2019935" y="1505585"/>
            <a:ext cx="8391525" cy="1143000"/>
          </a:xfrm>
          <a:prstGeom prst="rect">
            <a:avLst/>
          </a:prstGeom>
          <a:noFill/>
          <a:ln w="9525">
            <a:noFill/>
          </a:ln>
        </p:spPr>
        <p:txBody>
          <a:bodyPr anchor="ctr"/>
          <a:lstStyle>
            <a:lvl1pPr marL="0" lvl="0" indent="0" algn="ctr" defTabSz="914400" rtl="0" eaLnBrk="1" fontAlgn="base" latinLnBrk="0" hangingPunct="1">
              <a:lnSpc>
                <a:spcPct val="100000"/>
              </a:lnSpc>
              <a:spcBef>
                <a:spcPct val="0"/>
              </a:spcBef>
              <a:spcAft>
                <a:spcPct val="0"/>
              </a:spcAft>
              <a:buNone/>
              <a:defRPr sz="3600" b="0" i="0" u="none" kern="1200" baseline="0">
                <a:solidFill>
                  <a:schemeClr val="tx2"/>
                </a:solidFill>
                <a:latin typeface="+mj-lt"/>
                <a:ea typeface="+mj-ea"/>
                <a:cs typeface="+mj-cs"/>
              </a:defRPr>
            </a:lvl1pPr>
          </a:lstStyle>
          <a:p>
            <a:pPr algn="l"/>
            <a:r>
              <a:rPr lang="en-US" altLang="zh-CN" sz="3200" dirty="0">
                <a:latin typeface="楷体_GB2312" pitchFamily="49" charset="-122"/>
                <a:ea typeface="楷体_GB2312" pitchFamily="49" charset="-122"/>
              </a:rPr>
              <a:t>     </a:t>
            </a:r>
            <a:r>
              <a:rPr sz="3200" dirty="0">
                <a:solidFill>
                  <a:srgbClr val="FFFF00"/>
                </a:solidFill>
                <a:latin typeface="楷体_GB2312" pitchFamily="49" charset="-122"/>
                <a:ea typeface="楷体_GB2312" pitchFamily="49" charset="-122"/>
              </a:rPr>
              <a:t>（3）车架裂纹及铆接质量的检测</a:t>
            </a:r>
            <a:endParaRPr sz="3200" dirty="0">
              <a:solidFill>
                <a:srgbClr val="FFFF00"/>
              </a:solidFill>
              <a:latin typeface="楷体_GB2312" pitchFamily="49" charset="-122"/>
              <a:ea typeface="楷体_GB2312" pitchFamily="49" charset="-122"/>
            </a:endParaRP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92515" name="文本占位符 192514"/>
          <p:cNvSpPr>
            <a:spLocks noGrp="1"/>
          </p:cNvSpPr>
          <p:nvPr>
            <p:ph type="body" idx="1"/>
          </p:nvPr>
        </p:nvSpPr>
        <p:spPr>
          <a:xfrm>
            <a:off x="1981200" y="2520950"/>
            <a:ext cx="8229600" cy="4525963"/>
          </a:xfrm>
        </p:spPr>
        <p:txBody>
          <a:bodyPr/>
          <a:p>
            <a:r>
              <a:rPr lang="en-US" altLang="zh-CN" sz="3200" dirty="0">
                <a:latin typeface="楷体_GB2312" pitchFamily="49" charset="-122"/>
              </a:rPr>
              <a:t>      </a:t>
            </a:r>
            <a:r>
              <a:rPr lang="zh-CN" altLang="en-US" sz="3200" dirty="0">
                <a:solidFill>
                  <a:schemeClr val="bg1"/>
                </a:solidFill>
                <a:latin typeface="楷体_GB2312" pitchFamily="49" charset="-122"/>
              </a:rPr>
              <a:t>后牵引钩不得有裂损，最大磨损量不应大于</a:t>
            </a:r>
            <a:r>
              <a:rPr lang="en-US" altLang="zh-CN" sz="3200" dirty="0">
                <a:solidFill>
                  <a:schemeClr val="bg1"/>
                </a:solidFill>
                <a:latin typeface="楷体_GB2312" pitchFamily="49" charset="-122"/>
              </a:rPr>
              <a:t>5mm</a:t>
            </a:r>
            <a:r>
              <a:rPr lang="zh-CN" altLang="en-US" sz="3200" dirty="0">
                <a:solidFill>
                  <a:schemeClr val="bg1"/>
                </a:solidFill>
                <a:latin typeface="楷体_GB2312" pitchFamily="49" charset="-122"/>
              </a:rPr>
              <a:t>，牵引钩与衬套的配合间隙应不大于</a:t>
            </a:r>
            <a:r>
              <a:rPr lang="en-US" altLang="zh-CN" sz="3200" dirty="0">
                <a:solidFill>
                  <a:schemeClr val="bg1"/>
                </a:solidFill>
                <a:latin typeface="楷体_GB2312" pitchFamily="49" charset="-122"/>
              </a:rPr>
              <a:t>2mm</a:t>
            </a:r>
            <a:r>
              <a:rPr lang="zh-CN" altLang="en-US" sz="3200" dirty="0">
                <a:solidFill>
                  <a:schemeClr val="bg1"/>
                </a:solidFill>
                <a:latin typeface="楷体_GB2312" pitchFamily="49" charset="-122"/>
              </a:rPr>
              <a:t>，缓冲弹簧应无断裂现象且调整得当（用手能转动牵引钩且无轴向松旷感），锁扣应开启灵活，闭合时应能自动进入锁止位置。车架上各支架、托架应连接可靠，无明显变形及裂纹</a:t>
            </a:r>
            <a:r>
              <a:rPr lang="zh-CN" altLang="en-US" sz="3200">
                <a:solidFill>
                  <a:schemeClr val="bg1"/>
                </a:solidFill>
                <a:latin typeface="楷体_GB2312" pitchFamily="49" charset="-122"/>
              </a:rPr>
              <a:t>。</a:t>
            </a:r>
            <a:endParaRPr lang="zh-CN" altLang="en-US" sz="3200">
              <a:solidFill>
                <a:schemeClr val="bg1"/>
              </a:solidFill>
              <a:latin typeface="楷体_GB2312" pitchFamily="49" charset="-122"/>
            </a:endParaRPr>
          </a:p>
        </p:txBody>
      </p:sp>
      <p:sp>
        <p:nvSpPr>
          <p:cNvPr id="6" name="文本框 5"/>
          <p:cNvSpPr txBox="1"/>
          <p:nvPr/>
        </p:nvSpPr>
        <p:spPr>
          <a:xfrm>
            <a:off x="3192780" y="619760"/>
            <a:ext cx="4823460" cy="435610"/>
          </a:xfrm>
          <a:prstGeom prst="rect">
            <a:avLst/>
          </a:prstGeom>
          <a:noFill/>
          <a:extLst>
            <a:ext uri="{909E8E84-426E-40DD-AFC4-6F175D3DCCD1}">
              <a14:hiddenFill xmlns:a14="http://schemas.microsoft.com/office/drawing/2010/main">
                <a:solidFill>
                  <a:srgbClr val="8DB5D7"/>
                </a:solidFill>
              </a14:hiddenFill>
            </a:ext>
          </a:extLst>
        </p:spPr>
        <p:txBody>
          <a:bodyPr wrap="square" rtlCol="0">
            <a:spAutoFit/>
          </a:bodyPr>
          <a:p>
            <a:r>
              <a:rPr lang="zh-CN" altLang="en-US" sz="2800" dirty="0">
                <a:solidFill>
                  <a:schemeClr val="bg1"/>
                </a:solidFill>
                <a:latin typeface="微软雅黑 Light" panose="020B0502040204020203" pitchFamily="34" charset="-122"/>
                <a:ea typeface="微软雅黑 Light" panose="020B0502040204020203" pitchFamily="34" charset="-122"/>
              </a:rPr>
              <a:t>车架的检测</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grpSp>
        <p:nvGrpSpPr>
          <p:cNvPr id="7" name="组合 6"/>
          <p:cNvGrpSpPr/>
          <p:nvPr/>
        </p:nvGrpSpPr>
        <p:grpSpPr>
          <a:xfrm>
            <a:off x="2119630" y="502920"/>
            <a:ext cx="760976" cy="755259"/>
            <a:chOff x="4629" y="3681"/>
            <a:chExt cx="3091" cy="3091"/>
          </a:xfrm>
        </p:grpSpPr>
        <p:sp>
          <p:nvSpPr>
            <p:cNvPr id="8" name="六边形 7"/>
            <p:cNvSpPr/>
            <p:nvPr/>
          </p:nvSpPr>
          <p:spPr>
            <a:xfrm>
              <a:off x="4629" y="3947"/>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六边形 8"/>
            <p:cNvSpPr/>
            <p:nvPr/>
          </p:nvSpPr>
          <p:spPr>
            <a:xfrm rot="16200000">
              <a:off x="4597" y="3894"/>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pic>
        <p:nvPicPr>
          <p:cNvPr id="10" name="图片 9"/>
          <p:cNvPicPr>
            <a:picLocks noChangeAspect="1"/>
          </p:cNvPicPr>
          <p:nvPr/>
        </p:nvPicPr>
        <p:blipFill>
          <a:blip r:embed="rId1" cstate="print">
            <a:biLevel thresh="25000"/>
            <a:extLst>
              <a:ext uri="{28A0092B-C50C-407E-A947-70E740481C1C}">
                <a14:useLocalDpi xmlns:a14="http://schemas.microsoft.com/office/drawing/2010/main" val="0"/>
              </a:ext>
            </a:extLst>
          </a:blip>
          <a:stretch>
            <a:fillRect/>
          </a:stretch>
        </p:blipFill>
        <p:spPr>
          <a:xfrm>
            <a:off x="2254250" y="619125"/>
            <a:ext cx="464185" cy="507365"/>
          </a:xfrm>
          <a:prstGeom prst="rect">
            <a:avLst/>
          </a:prstGeom>
        </p:spPr>
      </p:pic>
      <p:sp>
        <p:nvSpPr>
          <p:cNvPr id="3" name="标题 185345"/>
          <p:cNvSpPr>
            <a:spLocks noGrp="1"/>
          </p:cNvSpPr>
          <p:nvPr/>
        </p:nvSpPr>
        <p:spPr>
          <a:xfrm>
            <a:off x="2019935" y="1505585"/>
            <a:ext cx="8391525" cy="1143000"/>
          </a:xfrm>
          <a:prstGeom prst="rect">
            <a:avLst/>
          </a:prstGeom>
          <a:noFill/>
          <a:ln w="9525">
            <a:noFill/>
          </a:ln>
        </p:spPr>
        <p:txBody>
          <a:bodyPr anchor="ctr"/>
          <a:lstStyle>
            <a:lvl1pPr marL="0" lvl="0" indent="0" algn="ctr" defTabSz="914400" rtl="0" eaLnBrk="1" fontAlgn="base" latinLnBrk="0" hangingPunct="1">
              <a:lnSpc>
                <a:spcPct val="100000"/>
              </a:lnSpc>
              <a:spcBef>
                <a:spcPct val="0"/>
              </a:spcBef>
              <a:spcAft>
                <a:spcPct val="0"/>
              </a:spcAft>
              <a:buNone/>
              <a:defRPr sz="3600" b="0" i="0" u="none" kern="1200" baseline="0">
                <a:solidFill>
                  <a:schemeClr val="tx2"/>
                </a:solidFill>
                <a:latin typeface="+mj-lt"/>
                <a:ea typeface="+mj-ea"/>
                <a:cs typeface="+mj-cs"/>
              </a:defRPr>
            </a:lvl1pPr>
          </a:lstStyle>
          <a:p>
            <a:pPr algn="l"/>
            <a:r>
              <a:rPr lang="en-US" altLang="zh-CN" sz="3200" dirty="0">
                <a:latin typeface="楷体_GB2312" pitchFamily="49" charset="-122"/>
                <a:ea typeface="楷体_GB2312" pitchFamily="49" charset="-122"/>
              </a:rPr>
              <a:t>     </a:t>
            </a:r>
            <a:r>
              <a:rPr sz="3200" dirty="0">
                <a:solidFill>
                  <a:srgbClr val="FFFF00"/>
                </a:solidFill>
                <a:latin typeface="楷体_GB2312" pitchFamily="49" charset="-122"/>
                <a:ea typeface="楷体_GB2312" pitchFamily="49" charset="-122"/>
              </a:rPr>
              <a:t>（4）车架附件</a:t>
            </a:r>
            <a:r>
              <a:rPr sz="3200" dirty="0">
                <a:solidFill>
                  <a:srgbClr val="FFFF00"/>
                </a:solidFill>
                <a:latin typeface="楷体_GB2312" pitchFamily="49" charset="-122"/>
                <a:ea typeface="楷体_GB2312" pitchFamily="49" charset="-122"/>
              </a:rPr>
              <a:t>的检测</a:t>
            </a:r>
            <a:endParaRPr sz="3200" dirty="0">
              <a:solidFill>
                <a:srgbClr val="FFFF00"/>
              </a:solidFill>
              <a:latin typeface="楷体_GB2312" pitchFamily="49" charset="-122"/>
              <a:ea typeface="楷体_GB2312" pitchFamily="49" charset="-122"/>
            </a:endParaRP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93539" name="文本占位符 193538"/>
          <p:cNvSpPr>
            <a:spLocks noGrp="1"/>
          </p:cNvSpPr>
          <p:nvPr>
            <p:ph type="body" idx="1"/>
          </p:nvPr>
        </p:nvSpPr>
        <p:spPr>
          <a:xfrm>
            <a:off x="1981200" y="1905000"/>
            <a:ext cx="8229600" cy="4525963"/>
          </a:xfrm>
        </p:spPr>
        <p:txBody>
          <a:bodyPr/>
          <a:p>
            <a:r>
              <a:rPr lang="en-US" altLang="zh-CN" sz="3200" dirty="0">
                <a:latin typeface="楷体_GB2312" pitchFamily="49" charset="-122"/>
              </a:rPr>
              <a:t>    </a:t>
            </a:r>
            <a:r>
              <a:rPr lang="en-US" altLang="zh-CN" sz="3200" dirty="0">
                <a:solidFill>
                  <a:schemeClr val="bg1"/>
                </a:solidFill>
                <a:latin typeface="楷体_GB2312" pitchFamily="49" charset="-122"/>
              </a:rPr>
              <a:t>  </a:t>
            </a:r>
            <a:r>
              <a:rPr lang="zh-CN" altLang="en-US" sz="3200" dirty="0">
                <a:solidFill>
                  <a:schemeClr val="bg1"/>
                </a:solidFill>
                <a:latin typeface="楷体_GB2312" pitchFamily="49" charset="-122"/>
              </a:rPr>
              <a:t>车架弯曲、扭曲或歪斜变形超过允许值时，应进行矫正：若变形不大，可用专用液压机具（车体矫正机）进行整体冷压矫正。变形严重时，可将车架拆散，对纵、横梁分别进行矫正，然后重新铆合，必要时可采用中性氧化焰或木炭火将变形部位局部加热至暗红色进行热矫正（加热温度不得超过</a:t>
            </a:r>
            <a:r>
              <a:rPr lang="en-US" altLang="zh-CN" sz="3200" dirty="0">
                <a:solidFill>
                  <a:schemeClr val="bg1"/>
                </a:solidFill>
                <a:latin typeface="楷体_GB2312" pitchFamily="49" charset="-122"/>
              </a:rPr>
              <a:t>700</a:t>
            </a:r>
            <a:r>
              <a:rPr lang="en-US" altLang="zh-CN" sz="3200">
                <a:solidFill>
                  <a:schemeClr val="bg1"/>
                </a:solidFill>
                <a:latin typeface="楷体_GB2312" pitchFamily="49" charset="-122"/>
              </a:rPr>
              <a:t>℃</a:t>
            </a:r>
            <a:r>
              <a:rPr lang="en-US" altLang="zh-CN" sz="3200" dirty="0">
                <a:solidFill>
                  <a:schemeClr val="bg1"/>
                </a:solidFill>
                <a:latin typeface="楷体_GB2312" pitchFamily="49" charset="-122"/>
              </a:rPr>
              <a:t> </a:t>
            </a:r>
            <a:r>
              <a:rPr lang="zh-CN" altLang="en-US" sz="3200" dirty="0">
                <a:solidFill>
                  <a:schemeClr val="bg1"/>
                </a:solidFill>
                <a:latin typeface="楷体_GB2312" pitchFamily="49" charset="-122"/>
              </a:rPr>
              <a:t>，以免影响车架的性能）。</a:t>
            </a:r>
            <a:endParaRPr lang="zh-CN" altLang="en-US" sz="3200" dirty="0">
              <a:solidFill>
                <a:schemeClr val="bg1"/>
              </a:solidFill>
              <a:latin typeface="楷体_GB2312" pitchFamily="49" charset="-122"/>
            </a:endParaRPr>
          </a:p>
        </p:txBody>
      </p:sp>
      <p:sp>
        <p:nvSpPr>
          <p:cNvPr id="6" name="文本框 5"/>
          <p:cNvSpPr txBox="1"/>
          <p:nvPr/>
        </p:nvSpPr>
        <p:spPr>
          <a:xfrm>
            <a:off x="3192780" y="619760"/>
            <a:ext cx="4823460" cy="435610"/>
          </a:xfrm>
          <a:prstGeom prst="rect">
            <a:avLst/>
          </a:prstGeom>
          <a:noFill/>
          <a:extLst>
            <a:ext uri="{909E8E84-426E-40DD-AFC4-6F175D3DCCD1}">
              <a14:hiddenFill xmlns:a14="http://schemas.microsoft.com/office/drawing/2010/main">
                <a:solidFill>
                  <a:srgbClr val="8DB5D7"/>
                </a:solidFill>
              </a14:hiddenFill>
            </a:ext>
          </a:extLst>
        </p:spPr>
        <p:txBody>
          <a:bodyPr wrap="square" rtlCol="0">
            <a:spAutoFit/>
          </a:bodyPr>
          <a:p>
            <a:r>
              <a:rPr lang="zh-CN" altLang="en-US" sz="2800" dirty="0">
                <a:solidFill>
                  <a:schemeClr val="bg1"/>
                </a:solidFill>
                <a:latin typeface="微软雅黑 Light" panose="020B0502040204020203" pitchFamily="34" charset="-122"/>
                <a:ea typeface="微软雅黑 Light" panose="020B0502040204020203" pitchFamily="34" charset="-122"/>
              </a:rPr>
              <a:t>车架的修理</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grpSp>
        <p:nvGrpSpPr>
          <p:cNvPr id="7" name="组合 6"/>
          <p:cNvGrpSpPr/>
          <p:nvPr/>
        </p:nvGrpSpPr>
        <p:grpSpPr>
          <a:xfrm>
            <a:off x="2119630" y="502920"/>
            <a:ext cx="760976" cy="755259"/>
            <a:chOff x="4629" y="3681"/>
            <a:chExt cx="3091" cy="3091"/>
          </a:xfrm>
        </p:grpSpPr>
        <p:sp>
          <p:nvSpPr>
            <p:cNvPr id="8" name="六边形 7"/>
            <p:cNvSpPr/>
            <p:nvPr/>
          </p:nvSpPr>
          <p:spPr>
            <a:xfrm>
              <a:off x="4629" y="3947"/>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六边形 8"/>
            <p:cNvSpPr/>
            <p:nvPr/>
          </p:nvSpPr>
          <p:spPr>
            <a:xfrm rot="16200000">
              <a:off x="4597" y="3894"/>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pic>
        <p:nvPicPr>
          <p:cNvPr id="10" name="图片 9"/>
          <p:cNvPicPr>
            <a:picLocks noChangeAspect="1"/>
          </p:cNvPicPr>
          <p:nvPr/>
        </p:nvPicPr>
        <p:blipFill>
          <a:blip r:embed="rId1" cstate="print">
            <a:biLevel thresh="25000"/>
            <a:extLst>
              <a:ext uri="{28A0092B-C50C-407E-A947-70E740481C1C}">
                <a14:useLocalDpi xmlns:a14="http://schemas.microsoft.com/office/drawing/2010/main" val="0"/>
              </a:ext>
            </a:extLst>
          </a:blip>
          <a:stretch>
            <a:fillRect/>
          </a:stretch>
        </p:blipFill>
        <p:spPr>
          <a:xfrm>
            <a:off x="2254250" y="619125"/>
            <a:ext cx="464185" cy="507365"/>
          </a:xfrm>
          <a:prstGeom prst="rect">
            <a:avLst/>
          </a:prstGeom>
        </p:spPr>
      </p:pic>
      <p:sp>
        <p:nvSpPr>
          <p:cNvPr id="5" name="标题 185345"/>
          <p:cNvSpPr>
            <a:spLocks noGrp="1"/>
          </p:cNvSpPr>
          <p:nvPr/>
        </p:nvSpPr>
        <p:spPr>
          <a:xfrm>
            <a:off x="1992630" y="1055370"/>
            <a:ext cx="8391525" cy="1143000"/>
          </a:xfrm>
          <a:prstGeom prst="rect">
            <a:avLst/>
          </a:prstGeom>
          <a:noFill/>
          <a:ln w="9525">
            <a:noFill/>
          </a:ln>
        </p:spPr>
        <p:txBody>
          <a:bodyPr anchor="ctr"/>
          <a:lstStyle>
            <a:lvl1pPr marL="0" lvl="0" indent="0" algn="ctr" defTabSz="914400" rtl="0" eaLnBrk="1" fontAlgn="base" latinLnBrk="0" hangingPunct="1">
              <a:lnSpc>
                <a:spcPct val="100000"/>
              </a:lnSpc>
              <a:spcBef>
                <a:spcPct val="0"/>
              </a:spcBef>
              <a:spcAft>
                <a:spcPct val="0"/>
              </a:spcAft>
              <a:buNone/>
              <a:defRPr sz="3600" b="0" i="0" u="none" kern="1200" baseline="0">
                <a:solidFill>
                  <a:schemeClr val="tx2"/>
                </a:solidFill>
                <a:latin typeface="+mj-lt"/>
                <a:ea typeface="+mj-ea"/>
                <a:cs typeface="+mj-cs"/>
              </a:defRPr>
            </a:lvl1pPr>
          </a:lstStyle>
          <a:p>
            <a:pPr algn="l"/>
            <a:r>
              <a:rPr lang="en-US" altLang="zh-CN" sz="3200" dirty="0">
                <a:latin typeface="楷体_GB2312" pitchFamily="49" charset="-122"/>
                <a:ea typeface="楷体_GB2312" pitchFamily="49" charset="-122"/>
              </a:rPr>
              <a:t>     </a:t>
            </a:r>
            <a:r>
              <a:rPr sz="3200" dirty="0">
                <a:solidFill>
                  <a:srgbClr val="FFFF00"/>
                </a:solidFill>
                <a:latin typeface="楷体_GB2312" pitchFamily="49" charset="-122"/>
                <a:ea typeface="楷体_GB2312" pitchFamily="49" charset="-122"/>
              </a:rPr>
              <a:t>（</a:t>
            </a:r>
            <a:r>
              <a:rPr lang="en-US" sz="3200" dirty="0">
                <a:solidFill>
                  <a:srgbClr val="FFFF00"/>
                </a:solidFill>
                <a:latin typeface="楷体_GB2312" pitchFamily="49" charset="-122"/>
                <a:ea typeface="楷体_GB2312" pitchFamily="49" charset="-122"/>
              </a:rPr>
              <a:t>1</a:t>
            </a:r>
            <a:r>
              <a:rPr sz="3200" dirty="0">
                <a:solidFill>
                  <a:srgbClr val="FFFF00"/>
                </a:solidFill>
                <a:latin typeface="楷体_GB2312" pitchFamily="49" charset="-122"/>
                <a:ea typeface="楷体_GB2312" pitchFamily="49" charset="-122"/>
              </a:rPr>
              <a:t>）车架</a:t>
            </a:r>
            <a:r>
              <a:rPr lang="zh-CN" sz="3200" dirty="0">
                <a:solidFill>
                  <a:srgbClr val="FFFF00"/>
                </a:solidFill>
                <a:latin typeface="楷体_GB2312" pitchFamily="49" charset="-122"/>
                <a:ea typeface="楷体_GB2312" pitchFamily="49" charset="-122"/>
              </a:rPr>
              <a:t>变形</a:t>
            </a:r>
            <a:r>
              <a:rPr sz="3200" dirty="0">
                <a:solidFill>
                  <a:srgbClr val="FFFF00"/>
                </a:solidFill>
                <a:latin typeface="楷体_GB2312" pitchFamily="49" charset="-122"/>
                <a:ea typeface="楷体_GB2312" pitchFamily="49" charset="-122"/>
              </a:rPr>
              <a:t>的</a:t>
            </a:r>
            <a:r>
              <a:rPr lang="zh-CN" sz="3200" dirty="0">
                <a:solidFill>
                  <a:srgbClr val="FFFF00"/>
                </a:solidFill>
                <a:latin typeface="楷体_GB2312" pitchFamily="49" charset="-122"/>
                <a:ea typeface="楷体_GB2312" pitchFamily="49" charset="-122"/>
              </a:rPr>
              <a:t>修理</a:t>
            </a:r>
            <a:endParaRPr lang="zh-CN" sz="3200" dirty="0">
              <a:solidFill>
                <a:srgbClr val="FFFF00"/>
              </a:solidFill>
              <a:latin typeface="楷体_GB2312" pitchFamily="49" charset="-122"/>
              <a:ea typeface="楷体_GB2312" pitchFamily="49" charset="-122"/>
            </a:endParaRP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94563" name="文本占位符 194562"/>
          <p:cNvSpPr>
            <a:spLocks noGrp="1"/>
          </p:cNvSpPr>
          <p:nvPr>
            <p:ph type="body" idx="1"/>
          </p:nvPr>
        </p:nvSpPr>
        <p:spPr>
          <a:xfrm>
            <a:off x="2254250" y="1890395"/>
            <a:ext cx="7829550" cy="4526280"/>
          </a:xfrm>
        </p:spPr>
        <p:txBody>
          <a:bodyPr/>
          <a:p>
            <a:r>
              <a:rPr lang="en-US" altLang="zh-CN" sz="3200" dirty="0">
                <a:latin typeface="楷体_GB2312" pitchFamily="49" charset="-122"/>
              </a:rPr>
              <a:t>    </a:t>
            </a:r>
            <a:r>
              <a:rPr lang="en-US" altLang="zh-CN" sz="3200" dirty="0">
                <a:solidFill>
                  <a:schemeClr val="bg1"/>
                </a:solidFill>
                <a:latin typeface="楷体_GB2312" pitchFamily="49" charset="-122"/>
              </a:rPr>
              <a:t> </a:t>
            </a:r>
            <a:r>
              <a:rPr lang="zh-CN" altLang="en-US" sz="3200" dirty="0">
                <a:solidFill>
                  <a:schemeClr val="bg1"/>
                </a:solidFill>
                <a:latin typeface="楷体_GB2312" pitchFamily="49" charset="-122"/>
              </a:rPr>
              <a:t>采取手工电弧焊进行焊修。</a:t>
            </a:r>
            <a:endParaRPr lang="zh-CN" altLang="en-US" sz="3200" dirty="0">
              <a:solidFill>
                <a:schemeClr val="bg1"/>
              </a:solidFill>
              <a:latin typeface="楷体_GB2312" pitchFamily="49" charset="-122"/>
            </a:endParaRPr>
          </a:p>
          <a:p>
            <a:r>
              <a:rPr lang="zh-CN" altLang="en-US" sz="3200" dirty="0">
                <a:solidFill>
                  <a:schemeClr val="bg1"/>
                </a:solidFill>
                <a:latin typeface="楷体_GB2312" pitchFamily="49" charset="-122"/>
              </a:rPr>
              <a:t>     </a:t>
            </a:r>
            <a:r>
              <a:rPr lang="en-US" altLang="zh-CN" sz="3200" dirty="0">
                <a:solidFill>
                  <a:schemeClr val="bg1"/>
                </a:solidFill>
                <a:latin typeface="楷体_GB2312" pitchFamily="49" charset="-122"/>
              </a:rPr>
              <a:t>① </a:t>
            </a:r>
            <a:r>
              <a:rPr lang="zh-CN" altLang="en-US" sz="3200" dirty="0">
                <a:solidFill>
                  <a:schemeClr val="bg1"/>
                </a:solidFill>
                <a:latin typeface="楷体_GB2312" pitchFamily="49" charset="-122"/>
              </a:rPr>
              <a:t>焊前准备  </a:t>
            </a:r>
            <a:endParaRPr lang="zh-CN" altLang="en-US" sz="3200" dirty="0">
              <a:solidFill>
                <a:schemeClr val="bg1"/>
              </a:solidFill>
              <a:latin typeface="楷体_GB2312" pitchFamily="49" charset="-122"/>
            </a:endParaRPr>
          </a:p>
          <a:p>
            <a:r>
              <a:rPr lang="zh-CN" altLang="en-US" sz="3200" dirty="0">
                <a:solidFill>
                  <a:schemeClr val="bg1"/>
                </a:solidFill>
                <a:latin typeface="楷体_GB2312" pitchFamily="49" charset="-122"/>
              </a:rPr>
              <a:t>     用砂布或钢丝刷等将裂纹附近清洗干净</a:t>
            </a:r>
            <a:r>
              <a:rPr lang="en-US" altLang="zh-CN" sz="3200" dirty="0">
                <a:solidFill>
                  <a:schemeClr val="bg1"/>
                </a:solidFill>
                <a:latin typeface="楷体_GB2312" pitchFamily="49" charset="-122"/>
              </a:rPr>
              <a:t>:</a:t>
            </a:r>
            <a:r>
              <a:rPr lang="zh-CN" altLang="en-US" sz="3200" dirty="0">
                <a:solidFill>
                  <a:schemeClr val="bg1"/>
                </a:solidFill>
                <a:latin typeface="楷体_GB2312" pitchFamily="49" charset="-122"/>
              </a:rPr>
              <a:t>在裂纹端头前方</a:t>
            </a:r>
            <a:r>
              <a:rPr lang="en-US" altLang="zh-CN" sz="3200" dirty="0">
                <a:solidFill>
                  <a:schemeClr val="bg1"/>
                </a:solidFill>
                <a:latin typeface="楷体_GB2312" pitchFamily="49" charset="-122"/>
              </a:rPr>
              <a:t>10mm</a:t>
            </a:r>
            <a:r>
              <a:rPr lang="zh-CN" altLang="en-US" sz="3200" dirty="0">
                <a:solidFill>
                  <a:schemeClr val="bg1"/>
                </a:solidFill>
                <a:latin typeface="楷体_GB2312" pitchFamily="49" charset="-122"/>
              </a:rPr>
              <a:t>，处钻一直径为</a:t>
            </a:r>
            <a:r>
              <a:rPr lang="en-US" altLang="zh-CN" sz="3200" dirty="0">
                <a:solidFill>
                  <a:schemeClr val="bg1"/>
                </a:solidFill>
                <a:latin typeface="楷体_GB2312" pitchFamily="49" charset="-122"/>
              </a:rPr>
              <a:t>3</a:t>
            </a:r>
            <a:r>
              <a:rPr lang="zh-CN" altLang="en-US" sz="3200" dirty="0">
                <a:solidFill>
                  <a:schemeClr val="bg1"/>
                </a:solidFill>
                <a:latin typeface="楷体_GB2312" pitchFamily="49" charset="-122"/>
              </a:rPr>
              <a:t>～</a:t>
            </a:r>
            <a:r>
              <a:rPr lang="en-US" altLang="zh-CN" sz="3200" dirty="0">
                <a:solidFill>
                  <a:schemeClr val="bg1"/>
                </a:solidFill>
                <a:latin typeface="楷体_GB2312" pitchFamily="49" charset="-122"/>
              </a:rPr>
              <a:t>6mm</a:t>
            </a:r>
            <a:r>
              <a:rPr lang="zh-CN" altLang="en-US" sz="3200" dirty="0">
                <a:solidFill>
                  <a:schemeClr val="bg1"/>
                </a:solidFill>
                <a:latin typeface="楷体_GB2312" pitchFamily="49" charset="-122"/>
              </a:rPr>
              <a:t>的止裂孔，以防裂纹断续扩展</a:t>
            </a:r>
            <a:r>
              <a:rPr lang="en-US" altLang="zh-CN" sz="3200" dirty="0">
                <a:solidFill>
                  <a:schemeClr val="bg1"/>
                </a:solidFill>
                <a:latin typeface="楷体_GB2312" pitchFamily="49" charset="-122"/>
              </a:rPr>
              <a:t>;</a:t>
            </a:r>
            <a:r>
              <a:rPr lang="zh-CN" altLang="en-US" sz="3200" dirty="0">
                <a:solidFill>
                  <a:schemeClr val="bg1"/>
                </a:solidFill>
                <a:latin typeface="楷体_GB2312" pitchFamily="49" charset="-122"/>
              </a:rPr>
              <a:t>用手砂轮在裂纹处开</a:t>
            </a:r>
            <a:r>
              <a:rPr lang="en-US" altLang="zh-CN" sz="3200" dirty="0">
                <a:solidFill>
                  <a:schemeClr val="bg1"/>
                </a:solidFill>
                <a:latin typeface="楷体_GB2312" pitchFamily="49" charset="-122"/>
              </a:rPr>
              <a:t>V</a:t>
            </a:r>
            <a:r>
              <a:rPr lang="zh-CN" altLang="en-US" sz="3200" dirty="0">
                <a:solidFill>
                  <a:schemeClr val="bg1"/>
                </a:solidFill>
                <a:latin typeface="楷体_GB2312" pitchFamily="49" charset="-122"/>
              </a:rPr>
              <a:t>形坡口，如图</a:t>
            </a:r>
            <a:r>
              <a:rPr lang="en-US" altLang="zh-CN" sz="3200" dirty="0">
                <a:solidFill>
                  <a:schemeClr val="bg1"/>
                </a:solidFill>
                <a:latin typeface="楷体_GB2312" pitchFamily="49" charset="-122"/>
              </a:rPr>
              <a:t>2-12</a:t>
            </a:r>
            <a:r>
              <a:rPr lang="zh-CN" altLang="en-US" sz="3200" dirty="0">
                <a:solidFill>
                  <a:schemeClr val="bg1"/>
                </a:solidFill>
                <a:latin typeface="楷体_GB2312" pitchFamily="49" charset="-122"/>
              </a:rPr>
              <a:t>所示（图中虚线指用砂纸打磨的范围）</a:t>
            </a:r>
            <a:r>
              <a:rPr lang="zh-CN" altLang="en-US" sz="3200">
                <a:solidFill>
                  <a:schemeClr val="bg1"/>
                </a:solidFill>
                <a:latin typeface="楷体_GB2312" pitchFamily="49" charset="-122"/>
              </a:rPr>
              <a:t>。</a:t>
            </a:r>
            <a:endParaRPr lang="zh-CN" altLang="en-US" sz="3200">
              <a:solidFill>
                <a:schemeClr val="bg1"/>
              </a:solidFill>
              <a:latin typeface="楷体_GB2312" pitchFamily="49" charset="-122"/>
            </a:endParaRPr>
          </a:p>
        </p:txBody>
      </p:sp>
      <p:sp>
        <p:nvSpPr>
          <p:cNvPr id="6" name="文本框 5"/>
          <p:cNvSpPr txBox="1"/>
          <p:nvPr/>
        </p:nvSpPr>
        <p:spPr>
          <a:xfrm>
            <a:off x="3192780" y="619760"/>
            <a:ext cx="4823460" cy="435610"/>
          </a:xfrm>
          <a:prstGeom prst="rect">
            <a:avLst/>
          </a:prstGeom>
          <a:noFill/>
          <a:extLst>
            <a:ext uri="{909E8E84-426E-40DD-AFC4-6F175D3DCCD1}">
              <a14:hiddenFill xmlns:a14="http://schemas.microsoft.com/office/drawing/2010/main">
                <a:solidFill>
                  <a:srgbClr val="8DB5D7"/>
                </a:solidFill>
              </a14:hiddenFill>
            </a:ext>
          </a:extLst>
        </p:spPr>
        <p:txBody>
          <a:bodyPr wrap="square" rtlCol="0">
            <a:spAutoFit/>
          </a:bodyPr>
          <a:p>
            <a:r>
              <a:rPr lang="zh-CN" altLang="en-US" sz="2800" dirty="0">
                <a:solidFill>
                  <a:schemeClr val="bg1"/>
                </a:solidFill>
                <a:latin typeface="微软雅黑 Light" panose="020B0502040204020203" pitchFamily="34" charset="-122"/>
                <a:ea typeface="微软雅黑 Light" panose="020B0502040204020203" pitchFamily="34" charset="-122"/>
              </a:rPr>
              <a:t>车架的修理</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grpSp>
        <p:nvGrpSpPr>
          <p:cNvPr id="7" name="组合 6"/>
          <p:cNvGrpSpPr/>
          <p:nvPr/>
        </p:nvGrpSpPr>
        <p:grpSpPr>
          <a:xfrm>
            <a:off x="2119630" y="502920"/>
            <a:ext cx="760976" cy="755259"/>
            <a:chOff x="4629" y="3681"/>
            <a:chExt cx="3091" cy="3091"/>
          </a:xfrm>
        </p:grpSpPr>
        <p:sp>
          <p:nvSpPr>
            <p:cNvPr id="8" name="六边形 7"/>
            <p:cNvSpPr/>
            <p:nvPr/>
          </p:nvSpPr>
          <p:spPr>
            <a:xfrm>
              <a:off x="4629" y="3947"/>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六边形 8"/>
            <p:cNvSpPr/>
            <p:nvPr/>
          </p:nvSpPr>
          <p:spPr>
            <a:xfrm rot="16200000">
              <a:off x="4597" y="3894"/>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pic>
        <p:nvPicPr>
          <p:cNvPr id="10" name="图片 9"/>
          <p:cNvPicPr>
            <a:picLocks noChangeAspect="1"/>
          </p:cNvPicPr>
          <p:nvPr/>
        </p:nvPicPr>
        <p:blipFill>
          <a:blip r:embed="rId1" cstate="print">
            <a:biLevel thresh="25000"/>
            <a:extLst>
              <a:ext uri="{28A0092B-C50C-407E-A947-70E740481C1C}">
                <a14:useLocalDpi xmlns:a14="http://schemas.microsoft.com/office/drawing/2010/main" val="0"/>
              </a:ext>
            </a:extLst>
          </a:blip>
          <a:stretch>
            <a:fillRect/>
          </a:stretch>
        </p:blipFill>
        <p:spPr>
          <a:xfrm>
            <a:off x="2254250" y="619125"/>
            <a:ext cx="464185" cy="507365"/>
          </a:xfrm>
          <a:prstGeom prst="rect">
            <a:avLst/>
          </a:prstGeom>
        </p:spPr>
      </p:pic>
      <p:sp>
        <p:nvSpPr>
          <p:cNvPr id="5" name="标题 185345"/>
          <p:cNvSpPr>
            <a:spLocks noGrp="1"/>
          </p:cNvSpPr>
          <p:nvPr/>
        </p:nvSpPr>
        <p:spPr>
          <a:xfrm>
            <a:off x="1992630" y="1055370"/>
            <a:ext cx="8391525" cy="1143000"/>
          </a:xfrm>
          <a:prstGeom prst="rect">
            <a:avLst/>
          </a:prstGeom>
          <a:noFill/>
          <a:ln w="9525">
            <a:noFill/>
          </a:ln>
        </p:spPr>
        <p:txBody>
          <a:bodyPr anchor="ctr"/>
          <a:lstStyle>
            <a:lvl1pPr marL="0" lvl="0" indent="0" algn="ctr" defTabSz="914400" rtl="0" eaLnBrk="1" fontAlgn="base" latinLnBrk="0" hangingPunct="1">
              <a:lnSpc>
                <a:spcPct val="100000"/>
              </a:lnSpc>
              <a:spcBef>
                <a:spcPct val="0"/>
              </a:spcBef>
              <a:spcAft>
                <a:spcPct val="0"/>
              </a:spcAft>
              <a:buNone/>
              <a:defRPr sz="3600" b="0" i="0" u="none" kern="1200" baseline="0">
                <a:solidFill>
                  <a:schemeClr val="tx2"/>
                </a:solidFill>
                <a:latin typeface="+mj-lt"/>
                <a:ea typeface="+mj-ea"/>
                <a:cs typeface="+mj-cs"/>
              </a:defRPr>
            </a:lvl1pPr>
          </a:lstStyle>
          <a:p>
            <a:pPr algn="l"/>
            <a:r>
              <a:rPr lang="en-US" altLang="zh-CN" sz="3200" dirty="0">
                <a:latin typeface="楷体_GB2312" pitchFamily="49" charset="-122"/>
                <a:ea typeface="楷体_GB2312" pitchFamily="49" charset="-122"/>
              </a:rPr>
              <a:t>     </a:t>
            </a:r>
            <a:r>
              <a:rPr sz="3200" dirty="0">
                <a:solidFill>
                  <a:srgbClr val="FFFF00"/>
                </a:solidFill>
                <a:latin typeface="楷体_GB2312" pitchFamily="49" charset="-122"/>
                <a:ea typeface="楷体_GB2312" pitchFamily="49" charset="-122"/>
              </a:rPr>
              <a:t>（</a:t>
            </a:r>
            <a:r>
              <a:rPr lang="en-US" sz="3200" dirty="0">
                <a:solidFill>
                  <a:srgbClr val="FFFF00"/>
                </a:solidFill>
                <a:latin typeface="楷体_GB2312" pitchFamily="49" charset="-122"/>
                <a:ea typeface="楷体_GB2312" pitchFamily="49" charset="-122"/>
              </a:rPr>
              <a:t>2</a:t>
            </a:r>
            <a:r>
              <a:rPr sz="3200" dirty="0">
                <a:solidFill>
                  <a:srgbClr val="FFFF00"/>
                </a:solidFill>
                <a:latin typeface="楷体_GB2312" pitchFamily="49" charset="-122"/>
                <a:ea typeface="楷体_GB2312" pitchFamily="49" charset="-122"/>
              </a:rPr>
              <a:t>）车架</a:t>
            </a:r>
            <a:r>
              <a:rPr lang="zh-CN" sz="3200" dirty="0">
                <a:solidFill>
                  <a:srgbClr val="FFFF00"/>
                </a:solidFill>
                <a:latin typeface="楷体_GB2312" pitchFamily="49" charset="-122"/>
                <a:ea typeface="楷体_GB2312" pitchFamily="49" charset="-122"/>
              </a:rPr>
              <a:t>裂纹</a:t>
            </a:r>
            <a:r>
              <a:rPr sz="3200" dirty="0">
                <a:solidFill>
                  <a:srgbClr val="FFFF00"/>
                </a:solidFill>
                <a:latin typeface="楷体_GB2312" pitchFamily="49" charset="-122"/>
                <a:ea typeface="楷体_GB2312" pitchFamily="49" charset="-122"/>
              </a:rPr>
              <a:t>的</a:t>
            </a:r>
            <a:r>
              <a:rPr lang="zh-CN" sz="3200" dirty="0">
                <a:solidFill>
                  <a:srgbClr val="FFFF00"/>
                </a:solidFill>
                <a:latin typeface="楷体_GB2312" pitchFamily="49" charset="-122"/>
                <a:ea typeface="楷体_GB2312" pitchFamily="49" charset="-122"/>
              </a:rPr>
              <a:t>修理</a:t>
            </a:r>
            <a:endParaRPr lang="zh-CN" sz="3200" dirty="0">
              <a:solidFill>
                <a:srgbClr val="FFFF00"/>
              </a:solidFill>
              <a:latin typeface="楷体_GB2312" pitchFamily="49" charset="-122"/>
              <a:ea typeface="楷体_GB2312" pitchFamily="49" charset="-122"/>
            </a:endParaRP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4" name="图片 3" descr="微信截图_20190701152154"/>
          <p:cNvPicPr>
            <a:picLocks noChangeAspect="1"/>
          </p:cNvPicPr>
          <p:nvPr/>
        </p:nvPicPr>
        <p:blipFill>
          <a:blip r:embed="rId1"/>
          <a:stretch>
            <a:fillRect/>
          </a:stretch>
        </p:blipFill>
        <p:spPr>
          <a:xfrm>
            <a:off x="2119630" y="2310765"/>
            <a:ext cx="7724140" cy="3347720"/>
          </a:xfrm>
          <a:prstGeom prst="rect">
            <a:avLst/>
          </a:prstGeom>
        </p:spPr>
      </p:pic>
      <p:sp>
        <p:nvSpPr>
          <p:cNvPr id="6" name="文本框 5"/>
          <p:cNvSpPr txBox="1"/>
          <p:nvPr/>
        </p:nvSpPr>
        <p:spPr>
          <a:xfrm>
            <a:off x="3192780" y="619760"/>
            <a:ext cx="4823460" cy="435610"/>
          </a:xfrm>
          <a:prstGeom prst="rect">
            <a:avLst/>
          </a:prstGeom>
          <a:noFill/>
          <a:extLst>
            <a:ext uri="{909E8E84-426E-40DD-AFC4-6F175D3DCCD1}">
              <a14:hiddenFill xmlns:a14="http://schemas.microsoft.com/office/drawing/2010/main">
                <a:solidFill>
                  <a:srgbClr val="8DB5D7"/>
                </a:solidFill>
              </a14:hiddenFill>
            </a:ext>
          </a:extLst>
        </p:spPr>
        <p:txBody>
          <a:bodyPr wrap="square" rtlCol="0">
            <a:spAutoFit/>
          </a:bodyPr>
          <a:p>
            <a:r>
              <a:rPr lang="zh-CN" altLang="en-US" sz="2800" dirty="0">
                <a:solidFill>
                  <a:schemeClr val="bg1"/>
                </a:solidFill>
                <a:latin typeface="微软雅黑 Light" panose="020B0502040204020203" pitchFamily="34" charset="-122"/>
                <a:ea typeface="微软雅黑 Light" panose="020B0502040204020203" pitchFamily="34" charset="-122"/>
              </a:rPr>
              <a:t>车架的修理</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grpSp>
        <p:nvGrpSpPr>
          <p:cNvPr id="7" name="组合 6"/>
          <p:cNvGrpSpPr/>
          <p:nvPr/>
        </p:nvGrpSpPr>
        <p:grpSpPr>
          <a:xfrm>
            <a:off x="2119630" y="502920"/>
            <a:ext cx="760976" cy="755259"/>
            <a:chOff x="4629" y="3681"/>
            <a:chExt cx="3091" cy="3091"/>
          </a:xfrm>
        </p:grpSpPr>
        <p:sp>
          <p:nvSpPr>
            <p:cNvPr id="8" name="六边形 7"/>
            <p:cNvSpPr/>
            <p:nvPr/>
          </p:nvSpPr>
          <p:spPr>
            <a:xfrm>
              <a:off x="4629" y="3947"/>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六边形 8"/>
            <p:cNvSpPr/>
            <p:nvPr/>
          </p:nvSpPr>
          <p:spPr>
            <a:xfrm rot="16200000">
              <a:off x="4597" y="3894"/>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pic>
        <p:nvPicPr>
          <p:cNvPr id="10" name="图片 9"/>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2254250" y="619125"/>
            <a:ext cx="464185" cy="507365"/>
          </a:xfrm>
          <a:prstGeom prst="rect">
            <a:avLst/>
          </a:prstGeom>
        </p:spPr>
      </p:pic>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95587" name="文本占位符 195586"/>
          <p:cNvSpPr>
            <a:spLocks noGrp="1"/>
          </p:cNvSpPr>
          <p:nvPr>
            <p:ph type="body" idx="1"/>
          </p:nvPr>
        </p:nvSpPr>
        <p:spPr>
          <a:xfrm>
            <a:off x="1828800" y="1676400"/>
            <a:ext cx="8229600" cy="4114800"/>
          </a:xfrm>
        </p:spPr>
        <p:txBody>
          <a:bodyPr/>
          <a:p>
            <a:r>
              <a:rPr lang="en-US" altLang="zh-CN" sz="3200" dirty="0">
                <a:latin typeface="楷体_GB2312" pitchFamily="49" charset="-122"/>
              </a:rPr>
              <a:t>      </a:t>
            </a:r>
            <a:r>
              <a:rPr lang="en-US" altLang="zh-CN" sz="3200" dirty="0">
                <a:solidFill>
                  <a:schemeClr val="bg1"/>
                </a:solidFill>
                <a:latin typeface="楷体_GB2312" pitchFamily="49" charset="-122"/>
              </a:rPr>
              <a:t>② </a:t>
            </a:r>
            <a:r>
              <a:rPr lang="zh-CN" altLang="en-US" sz="3200" dirty="0">
                <a:solidFill>
                  <a:schemeClr val="bg1"/>
                </a:solidFill>
                <a:latin typeface="楷体_GB2312" pitchFamily="49" charset="-122"/>
              </a:rPr>
              <a:t>施焊</a:t>
            </a:r>
            <a:r>
              <a:rPr lang="zh-CN" altLang="en-US" dirty="0">
                <a:solidFill>
                  <a:schemeClr val="bg1"/>
                </a:solidFill>
                <a:latin typeface="黑体" panose="02010609060101010101" charset="-122"/>
              </a:rPr>
              <a:t>  </a:t>
            </a:r>
            <a:r>
              <a:rPr lang="zh-CN" altLang="en-US" sz="3200" dirty="0">
                <a:solidFill>
                  <a:schemeClr val="bg1"/>
                </a:solidFill>
                <a:latin typeface="楷体_GB2312" pitchFamily="49" charset="-122"/>
              </a:rPr>
              <a:t>用反极直流焊接法焊接</a:t>
            </a:r>
            <a:r>
              <a:rPr lang="en-US" altLang="zh-CN" sz="3200" dirty="0">
                <a:solidFill>
                  <a:schemeClr val="bg1"/>
                </a:solidFill>
                <a:latin typeface="楷体_GB2312" pitchFamily="49" charset="-122"/>
              </a:rPr>
              <a:t>:</a:t>
            </a:r>
            <a:r>
              <a:rPr lang="zh-CN" altLang="en-US" sz="3200" dirty="0">
                <a:solidFill>
                  <a:schemeClr val="bg1"/>
                </a:solidFill>
                <a:latin typeface="楷体_GB2312" pitchFamily="49" charset="-122"/>
              </a:rPr>
              <a:t>焊接电流为</a:t>
            </a:r>
            <a:r>
              <a:rPr lang="en-US" altLang="zh-CN" sz="3200" dirty="0">
                <a:solidFill>
                  <a:schemeClr val="bg1"/>
                </a:solidFill>
                <a:latin typeface="楷体_GB2312" pitchFamily="49" charset="-122"/>
              </a:rPr>
              <a:t>100</a:t>
            </a:r>
            <a:r>
              <a:rPr lang="zh-CN" altLang="en-US" sz="3200" dirty="0">
                <a:solidFill>
                  <a:schemeClr val="bg1"/>
                </a:solidFill>
                <a:latin typeface="楷体_GB2312" pitchFamily="49" charset="-122"/>
              </a:rPr>
              <a:t>～</a:t>
            </a:r>
            <a:r>
              <a:rPr lang="en-US" altLang="zh-CN" sz="3200" dirty="0">
                <a:solidFill>
                  <a:schemeClr val="bg1"/>
                </a:solidFill>
                <a:latin typeface="楷体_GB2312" pitchFamily="49" charset="-122"/>
              </a:rPr>
              <a:t>140A</a:t>
            </a:r>
            <a:r>
              <a:rPr lang="zh-CN" altLang="en-US" sz="3200" dirty="0">
                <a:solidFill>
                  <a:schemeClr val="bg1"/>
                </a:solidFill>
                <a:latin typeface="楷体_GB2312" pitchFamily="49" charset="-122"/>
              </a:rPr>
              <a:t>，焊接电弧应尽量短些，采用直径为</a:t>
            </a:r>
            <a:r>
              <a:rPr lang="en-US" altLang="zh-CN" sz="3200" dirty="0">
                <a:solidFill>
                  <a:schemeClr val="bg1"/>
                </a:solidFill>
                <a:latin typeface="楷体_GB2312" pitchFamily="49" charset="-122"/>
              </a:rPr>
              <a:t>4mm</a:t>
            </a:r>
            <a:r>
              <a:rPr lang="zh-CN" altLang="en-US" sz="3200" dirty="0">
                <a:solidFill>
                  <a:schemeClr val="bg1"/>
                </a:solidFill>
                <a:latin typeface="楷体_GB2312" pitchFamily="49" charset="-122"/>
              </a:rPr>
              <a:t>的</a:t>
            </a:r>
            <a:r>
              <a:rPr lang="en-US" altLang="zh-CN" sz="3200" dirty="0">
                <a:solidFill>
                  <a:schemeClr val="bg1"/>
                </a:solidFill>
                <a:latin typeface="楷体_GB2312" pitchFamily="49" charset="-122"/>
              </a:rPr>
              <a:t>J526</a:t>
            </a:r>
            <a:r>
              <a:rPr lang="zh-CN" altLang="en-US" sz="3200" dirty="0">
                <a:solidFill>
                  <a:schemeClr val="bg1"/>
                </a:solidFill>
                <a:latin typeface="楷体_GB2312" pitchFamily="49" charset="-122"/>
              </a:rPr>
              <a:t>焊条，焊条与其运动方向成</a:t>
            </a:r>
            <a:r>
              <a:rPr lang="en-US" altLang="zh-CN" sz="3200" dirty="0">
                <a:solidFill>
                  <a:schemeClr val="bg1"/>
                </a:solidFill>
                <a:latin typeface="楷体_GB2312" pitchFamily="49" charset="-122"/>
              </a:rPr>
              <a:t>20º</a:t>
            </a:r>
            <a:r>
              <a:rPr lang="zh-CN" altLang="en-US" sz="3200" dirty="0">
                <a:solidFill>
                  <a:schemeClr val="bg1"/>
                </a:solidFill>
                <a:latin typeface="楷体_GB2312" pitchFamily="49" charset="-122"/>
              </a:rPr>
              <a:t>～</a:t>
            </a:r>
            <a:r>
              <a:rPr lang="en-US" altLang="zh-CN" sz="3200" dirty="0">
                <a:solidFill>
                  <a:schemeClr val="bg1"/>
                </a:solidFill>
                <a:latin typeface="楷体_GB2312" pitchFamily="49" charset="-122"/>
              </a:rPr>
              <a:t>30º</a:t>
            </a:r>
            <a:r>
              <a:rPr lang="zh-CN" altLang="en-US" sz="3200" dirty="0">
                <a:solidFill>
                  <a:schemeClr val="bg1"/>
                </a:solidFill>
                <a:latin typeface="楷体_GB2312" pitchFamily="49" charset="-122"/>
              </a:rPr>
              <a:t>倾角，堆焊高度不大于基体平面</a:t>
            </a:r>
            <a:r>
              <a:rPr lang="en-US" altLang="zh-CN" sz="3200" dirty="0">
                <a:solidFill>
                  <a:schemeClr val="bg1"/>
                </a:solidFill>
                <a:latin typeface="楷体_GB2312" pitchFamily="49" charset="-122"/>
              </a:rPr>
              <a:t>1</a:t>
            </a:r>
            <a:r>
              <a:rPr lang="zh-CN" altLang="en-US" sz="3200" dirty="0">
                <a:solidFill>
                  <a:schemeClr val="bg1"/>
                </a:solidFill>
                <a:latin typeface="楷体_GB2312" pitchFamily="49" charset="-122"/>
              </a:rPr>
              <a:t>～</a:t>
            </a:r>
            <a:r>
              <a:rPr lang="en-US" altLang="zh-CN" sz="3200" dirty="0">
                <a:solidFill>
                  <a:schemeClr val="bg1"/>
                </a:solidFill>
                <a:latin typeface="楷体_GB2312" pitchFamily="49" charset="-122"/>
              </a:rPr>
              <a:t>2mm</a:t>
            </a:r>
            <a:r>
              <a:rPr lang="zh-CN" altLang="en-US" sz="3200" dirty="0">
                <a:solidFill>
                  <a:schemeClr val="bg1"/>
                </a:solidFill>
                <a:latin typeface="楷体_GB2312" pitchFamily="49" charset="-122"/>
              </a:rPr>
              <a:t>，焊后要挫平焊缝，修磨光滑。</a:t>
            </a:r>
            <a:endParaRPr lang="zh-CN" altLang="en-US" sz="3200" dirty="0">
              <a:solidFill>
                <a:schemeClr val="bg1"/>
              </a:solidFill>
              <a:latin typeface="楷体_GB2312" pitchFamily="49" charset="-122"/>
            </a:endParaRPr>
          </a:p>
        </p:txBody>
      </p:sp>
      <p:sp>
        <p:nvSpPr>
          <p:cNvPr id="6" name="文本框 5"/>
          <p:cNvSpPr txBox="1"/>
          <p:nvPr/>
        </p:nvSpPr>
        <p:spPr>
          <a:xfrm>
            <a:off x="3192780" y="619760"/>
            <a:ext cx="4823460" cy="435610"/>
          </a:xfrm>
          <a:prstGeom prst="rect">
            <a:avLst/>
          </a:prstGeom>
          <a:noFill/>
          <a:extLst>
            <a:ext uri="{909E8E84-426E-40DD-AFC4-6F175D3DCCD1}">
              <a14:hiddenFill xmlns:a14="http://schemas.microsoft.com/office/drawing/2010/main">
                <a:solidFill>
                  <a:srgbClr val="8DB5D7"/>
                </a:solidFill>
              </a14:hiddenFill>
            </a:ext>
          </a:extLst>
        </p:spPr>
        <p:txBody>
          <a:bodyPr wrap="square" rtlCol="0">
            <a:spAutoFit/>
          </a:bodyPr>
          <a:p>
            <a:r>
              <a:rPr lang="zh-CN" altLang="en-US" sz="2800" dirty="0">
                <a:solidFill>
                  <a:schemeClr val="bg1"/>
                </a:solidFill>
                <a:latin typeface="微软雅黑 Light" panose="020B0502040204020203" pitchFamily="34" charset="-122"/>
                <a:ea typeface="微软雅黑 Light" panose="020B0502040204020203" pitchFamily="34" charset="-122"/>
              </a:rPr>
              <a:t>车架的修理</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grpSp>
        <p:nvGrpSpPr>
          <p:cNvPr id="7" name="组合 6"/>
          <p:cNvGrpSpPr/>
          <p:nvPr/>
        </p:nvGrpSpPr>
        <p:grpSpPr>
          <a:xfrm>
            <a:off x="2119630" y="502920"/>
            <a:ext cx="760976" cy="755259"/>
            <a:chOff x="4629" y="3681"/>
            <a:chExt cx="3091" cy="3091"/>
          </a:xfrm>
        </p:grpSpPr>
        <p:sp>
          <p:nvSpPr>
            <p:cNvPr id="8" name="六边形 7"/>
            <p:cNvSpPr/>
            <p:nvPr/>
          </p:nvSpPr>
          <p:spPr>
            <a:xfrm>
              <a:off x="4629" y="3947"/>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六边形 8"/>
            <p:cNvSpPr/>
            <p:nvPr/>
          </p:nvSpPr>
          <p:spPr>
            <a:xfrm rot="16200000">
              <a:off x="4597" y="3894"/>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pic>
        <p:nvPicPr>
          <p:cNvPr id="10" name="图片 9"/>
          <p:cNvPicPr>
            <a:picLocks noChangeAspect="1"/>
          </p:cNvPicPr>
          <p:nvPr/>
        </p:nvPicPr>
        <p:blipFill>
          <a:blip r:embed="rId1" cstate="print">
            <a:biLevel thresh="25000"/>
            <a:extLst>
              <a:ext uri="{28A0092B-C50C-407E-A947-70E740481C1C}">
                <a14:useLocalDpi xmlns:a14="http://schemas.microsoft.com/office/drawing/2010/main" val="0"/>
              </a:ext>
            </a:extLst>
          </a:blip>
          <a:stretch>
            <a:fillRect/>
          </a:stretch>
        </p:blipFill>
        <p:spPr>
          <a:xfrm>
            <a:off x="2254250" y="619125"/>
            <a:ext cx="464185" cy="507365"/>
          </a:xfrm>
          <a:prstGeom prst="rect">
            <a:avLst/>
          </a:prstGeom>
        </p:spPr>
      </p:pic>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96611" name="文本占位符 196610"/>
          <p:cNvSpPr>
            <a:spLocks noGrp="1"/>
          </p:cNvSpPr>
          <p:nvPr>
            <p:ph type="body" idx="1"/>
          </p:nvPr>
        </p:nvSpPr>
        <p:spPr>
          <a:xfrm>
            <a:off x="1714500" y="1218565"/>
            <a:ext cx="8763000" cy="2590800"/>
          </a:xfrm>
        </p:spPr>
        <p:txBody>
          <a:bodyPr/>
          <a:p>
            <a:r>
              <a:rPr lang="en-US" altLang="zh-CN" sz="3200" dirty="0">
                <a:latin typeface="楷体_GB2312" pitchFamily="49" charset="-122"/>
              </a:rPr>
              <a:t>      </a:t>
            </a:r>
            <a:r>
              <a:rPr lang="en-US" altLang="zh-CN" sz="3200" dirty="0">
                <a:solidFill>
                  <a:schemeClr val="bg1"/>
                </a:solidFill>
                <a:latin typeface="楷体_GB2312" pitchFamily="49" charset="-122"/>
              </a:rPr>
              <a:t>③ </a:t>
            </a:r>
            <a:r>
              <a:rPr lang="zh-CN" altLang="en-US" sz="3200" dirty="0">
                <a:solidFill>
                  <a:schemeClr val="bg1"/>
                </a:solidFill>
                <a:latin typeface="楷体_GB2312" pitchFamily="49" charset="-122"/>
              </a:rPr>
              <a:t>用腹板加强   </a:t>
            </a:r>
            <a:endParaRPr lang="zh-CN" altLang="en-US" sz="3200" dirty="0">
              <a:solidFill>
                <a:schemeClr val="bg1"/>
              </a:solidFill>
              <a:latin typeface="楷体_GB2312" pitchFamily="49" charset="-122"/>
            </a:endParaRPr>
          </a:p>
          <a:p>
            <a:r>
              <a:rPr lang="zh-CN" altLang="en-US" sz="3200" dirty="0">
                <a:solidFill>
                  <a:schemeClr val="bg1"/>
                </a:solidFill>
                <a:latin typeface="楷体_GB2312" pitchFamily="49" charset="-122"/>
              </a:rPr>
              <a:t>      </a:t>
            </a:r>
            <a:r>
              <a:rPr lang="zh-CN" altLang="en-US" sz="3200" dirty="0">
                <a:solidFill>
                  <a:schemeClr val="bg1"/>
                </a:solidFill>
              </a:rPr>
              <a:t>裂纹较长或在受力较大部位时，焊后应用腹板进行加强，腹板可用焊接或铆接结合的方法固定到车架上。采用焊铆结合的方法时，应先焊后铆。铆钉排列如图</a:t>
            </a:r>
            <a:r>
              <a:rPr lang="en-US" altLang="zh-CN" sz="3200" dirty="0">
                <a:solidFill>
                  <a:schemeClr val="bg1"/>
                </a:solidFill>
              </a:rPr>
              <a:t>2-13</a:t>
            </a:r>
            <a:r>
              <a:rPr lang="zh-CN" altLang="en-US" sz="3200" dirty="0">
                <a:solidFill>
                  <a:schemeClr val="bg1"/>
                </a:solidFill>
              </a:rPr>
              <a:t>所示。</a:t>
            </a:r>
            <a:endParaRPr lang="zh-CN" altLang="en-US" sz="3200" dirty="0">
              <a:solidFill>
                <a:schemeClr val="bg1"/>
              </a:solidFill>
            </a:endParaRPr>
          </a:p>
        </p:txBody>
      </p:sp>
      <p:sp>
        <p:nvSpPr>
          <p:cNvPr id="6" name="文本框 5"/>
          <p:cNvSpPr txBox="1"/>
          <p:nvPr/>
        </p:nvSpPr>
        <p:spPr>
          <a:xfrm>
            <a:off x="3192780" y="619760"/>
            <a:ext cx="4823460" cy="435610"/>
          </a:xfrm>
          <a:prstGeom prst="rect">
            <a:avLst/>
          </a:prstGeom>
          <a:noFill/>
          <a:extLst>
            <a:ext uri="{909E8E84-426E-40DD-AFC4-6F175D3DCCD1}">
              <a14:hiddenFill xmlns:a14="http://schemas.microsoft.com/office/drawing/2010/main">
                <a:solidFill>
                  <a:srgbClr val="8DB5D7"/>
                </a:solidFill>
              </a14:hiddenFill>
            </a:ext>
          </a:extLst>
        </p:spPr>
        <p:txBody>
          <a:bodyPr wrap="square" rtlCol="0">
            <a:spAutoFit/>
          </a:bodyPr>
          <a:p>
            <a:r>
              <a:rPr lang="zh-CN" altLang="en-US" sz="2800" dirty="0">
                <a:solidFill>
                  <a:schemeClr val="bg1"/>
                </a:solidFill>
                <a:latin typeface="微软雅黑 Light" panose="020B0502040204020203" pitchFamily="34" charset="-122"/>
                <a:ea typeface="微软雅黑 Light" panose="020B0502040204020203" pitchFamily="34" charset="-122"/>
              </a:rPr>
              <a:t>车架的修理</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grpSp>
        <p:nvGrpSpPr>
          <p:cNvPr id="7" name="组合 6"/>
          <p:cNvGrpSpPr/>
          <p:nvPr/>
        </p:nvGrpSpPr>
        <p:grpSpPr>
          <a:xfrm>
            <a:off x="2119630" y="502920"/>
            <a:ext cx="760976" cy="755259"/>
            <a:chOff x="4629" y="3681"/>
            <a:chExt cx="3091" cy="3091"/>
          </a:xfrm>
        </p:grpSpPr>
        <p:sp>
          <p:nvSpPr>
            <p:cNvPr id="8" name="六边形 7"/>
            <p:cNvSpPr/>
            <p:nvPr/>
          </p:nvSpPr>
          <p:spPr>
            <a:xfrm>
              <a:off x="4629" y="3947"/>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六边形 8"/>
            <p:cNvSpPr/>
            <p:nvPr/>
          </p:nvSpPr>
          <p:spPr>
            <a:xfrm rot="16200000">
              <a:off x="4597" y="3894"/>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pic>
        <p:nvPicPr>
          <p:cNvPr id="10" name="图片 9"/>
          <p:cNvPicPr>
            <a:picLocks noChangeAspect="1"/>
          </p:cNvPicPr>
          <p:nvPr/>
        </p:nvPicPr>
        <p:blipFill>
          <a:blip r:embed="rId1" cstate="print">
            <a:biLevel thresh="25000"/>
            <a:extLst>
              <a:ext uri="{28A0092B-C50C-407E-A947-70E740481C1C}">
                <a14:useLocalDpi xmlns:a14="http://schemas.microsoft.com/office/drawing/2010/main" val="0"/>
              </a:ext>
            </a:extLst>
          </a:blip>
          <a:stretch>
            <a:fillRect/>
          </a:stretch>
        </p:blipFill>
        <p:spPr>
          <a:xfrm>
            <a:off x="2254250" y="619125"/>
            <a:ext cx="464185" cy="507365"/>
          </a:xfrm>
          <a:prstGeom prst="rect">
            <a:avLst/>
          </a:prstGeom>
        </p:spPr>
      </p:pic>
      <p:pic>
        <p:nvPicPr>
          <p:cNvPr id="3" name="图片 2" descr="微信截图_20190701152300"/>
          <p:cNvPicPr>
            <a:picLocks noChangeAspect="1"/>
          </p:cNvPicPr>
          <p:nvPr/>
        </p:nvPicPr>
        <p:blipFill>
          <a:blip r:embed="rId2"/>
          <a:stretch>
            <a:fillRect/>
          </a:stretch>
        </p:blipFill>
        <p:spPr>
          <a:xfrm>
            <a:off x="4102100" y="3809365"/>
            <a:ext cx="3987165" cy="2998470"/>
          </a:xfrm>
          <a:prstGeom prst="rect">
            <a:avLst/>
          </a:prstGeom>
        </p:spPr>
      </p:pic>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97635" name="文本占位符 197634"/>
          <p:cNvSpPr>
            <a:spLocks noGrp="1"/>
          </p:cNvSpPr>
          <p:nvPr>
            <p:ph type="body" idx="1"/>
          </p:nvPr>
        </p:nvSpPr>
        <p:spPr>
          <a:xfrm>
            <a:off x="1359535" y="5629275"/>
            <a:ext cx="8976360" cy="2971800"/>
          </a:xfrm>
        </p:spPr>
        <p:txBody>
          <a:bodyPr/>
          <a:p>
            <a:r>
              <a:rPr lang="en-US" altLang="zh-CN" sz="3200" dirty="0">
                <a:latin typeface="楷体_GB2312" pitchFamily="49" charset="-122"/>
              </a:rPr>
              <a:t>     </a:t>
            </a:r>
            <a:r>
              <a:rPr lang="zh-CN" altLang="en-US" sz="3200" dirty="0">
                <a:solidFill>
                  <a:schemeClr val="bg1"/>
                </a:solidFill>
                <a:latin typeface="楷体_GB2312" pitchFamily="49" charset="-122"/>
              </a:rPr>
              <a:t>焊接腹板时，阴影区禁施焊，如图</a:t>
            </a:r>
            <a:r>
              <a:rPr lang="en-US" altLang="zh-CN" sz="3200" dirty="0">
                <a:solidFill>
                  <a:schemeClr val="bg1"/>
                </a:solidFill>
                <a:latin typeface="楷体_GB2312" pitchFamily="49" charset="-122"/>
              </a:rPr>
              <a:t>2-14</a:t>
            </a:r>
            <a:r>
              <a:rPr lang="zh-CN" altLang="en-US" sz="3200" dirty="0">
                <a:solidFill>
                  <a:schemeClr val="bg1"/>
                </a:solidFill>
                <a:latin typeface="楷体_GB2312" pitchFamily="49" charset="-122"/>
              </a:rPr>
              <a:t>所示。</a:t>
            </a:r>
            <a:endParaRPr lang="zh-CN" altLang="en-US" sz="3200" dirty="0">
              <a:solidFill>
                <a:schemeClr val="bg1"/>
              </a:solidFill>
              <a:latin typeface="楷体_GB2312" pitchFamily="49" charset="-122"/>
            </a:endParaRPr>
          </a:p>
          <a:p>
            <a:r>
              <a:rPr lang="zh-CN" altLang="en-US" sz="3200" dirty="0">
                <a:solidFill>
                  <a:schemeClr val="bg1"/>
                </a:solidFill>
                <a:latin typeface="楷体_GB2312" pitchFamily="49" charset="-122"/>
              </a:rPr>
              <a:t>       </a:t>
            </a:r>
            <a:endParaRPr lang="zh-CN" altLang="en-US" sz="3200" dirty="0">
              <a:solidFill>
                <a:schemeClr val="bg1"/>
              </a:solidFill>
              <a:latin typeface="楷体_GB2312" pitchFamily="49" charset="-122"/>
            </a:endParaRPr>
          </a:p>
        </p:txBody>
      </p:sp>
      <p:sp>
        <p:nvSpPr>
          <p:cNvPr id="6" name="文本框 5"/>
          <p:cNvSpPr txBox="1"/>
          <p:nvPr/>
        </p:nvSpPr>
        <p:spPr>
          <a:xfrm>
            <a:off x="3192780" y="619760"/>
            <a:ext cx="4823460" cy="435610"/>
          </a:xfrm>
          <a:prstGeom prst="rect">
            <a:avLst/>
          </a:prstGeom>
          <a:noFill/>
          <a:extLst>
            <a:ext uri="{909E8E84-426E-40DD-AFC4-6F175D3DCCD1}">
              <a14:hiddenFill xmlns:a14="http://schemas.microsoft.com/office/drawing/2010/main">
                <a:solidFill>
                  <a:srgbClr val="8DB5D7"/>
                </a:solidFill>
              </a14:hiddenFill>
            </a:ext>
          </a:extLst>
        </p:spPr>
        <p:txBody>
          <a:bodyPr wrap="square" rtlCol="0">
            <a:spAutoFit/>
          </a:bodyPr>
          <a:p>
            <a:r>
              <a:rPr lang="zh-CN" altLang="en-US" sz="2800" dirty="0">
                <a:solidFill>
                  <a:schemeClr val="bg1"/>
                </a:solidFill>
                <a:latin typeface="微软雅黑 Light" panose="020B0502040204020203" pitchFamily="34" charset="-122"/>
                <a:ea typeface="微软雅黑 Light" panose="020B0502040204020203" pitchFamily="34" charset="-122"/>
              </a:rPr>
              <a:t>车架的修理</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grpSp>
        <p:nvGrpSpPr>
          <p:cNvPr id="7" name="组合 6"/>
          <p:cNvGrpSpPr/>
          <p:nvPr/>
        </p:nvGrpSpPr>
        <p:grpSpPr>
          <a:xfrm>
            <a:off x="2119630" y="502920"/>
            <a:ext cx="760976" cy="755259"/>
            <a:chOff x="4629" y="3681"/>
            <a:chExt cx="3091" cy="3091"/>
          </a:xfrm>
        </p:grpSpPr>
        <p:sp>
          <p:nvSpPr>
            <p:cNvPr id="8" name="六边形 7"/>
            <p:cNvSpPr/>
            <p:nvPr/>
          </p:nvSpPr>
          <p:spPr>
            <a:xfrm>
              <a:off x="4629" y="3947"/>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六边形 8"/>
            <p:cNvSpPr/>
            <p:nvPr/>
          </p:nvSpPr>
          <p:spPr>
            <a:xfrm rot="16200000">
              <a:off x="4597" y="3894"/>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pic>
        <p:nvPicPr>
          <p:cNvPr id="10" name="图片 9"/>
          <p:cNvPicPr>
            <a:picLocks noChangeAspect="1"/>
          </p:cNvPicPr>
          <p:nvPr/>
        </p:nvPicPr>
        <p:blipFill>
          <a:blip r:embed="rId1" cstate="print">
            <a:biLevel thresh="25000"/>
            <a:extLst>
              <a:ext uri="{28A0092B-C50C-407E-A947-70E740481C1C}">
                <a14:useLocalDpi xmlns:a14="http://schemas.microsoft.com/office/drawing/2010/main" val="0"/>
              </a:ext>
            </a:extLst>
          </a:blip>
          <a:stretch>
            <a:fillRect/>
          </a:stretch>
        </p:blipFill>
        <p:spPr>
          <a:xfrm>
            <a:off x="2254250" y="619125"/>
            <a:ext cx="464185" cy="507365"/>
          </a:xfrm>
          <a:prstGeom prst="rect">
            <a:avLst/>
          </a:prstGeom>
        </p:spPr>
      </p:pic>
      <p:pic>
        <p:nvPicPr>
          <p:cNvPr id="3" name="图片 2" descr="微信截图_20190701152358"/>
          <p:cNvPicPr>
            <a:picLocks noChangeAspect="1"/>
          </p:cNvPicPr>
          <p:nvPr/>
        </p:nvPicPr>
        <p:blipFill>
          <a:blip r:embed="rId2"/>
          <a:stretch>
            <a:fillRect/>
          </a:stretch>
        </p:blipFill>
        <p:spPr>
          <a:xfrm>
            <a:off x="5032375" y="1457960"/>
            <a:ext cx="2983865" cy="3941445"/>
          </a:xfrm>
          <a:prstGeom prst="rect">
            <a:avLst/>
          </a:prstGeom>
        </p:spPr>
      </p:pic>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06851" name="文本占位符 206850"/>
          <p:cNvSpPr>
            <a:spLocks noGrp="1"/>
          </p:cNvSpPr>
          <p:nvPr>
            <p:ph type="body" idx="1"/>
          </p:nvPr>
        </p:nvSpPr>
        <p:spPr>
          <a:xfrm>
            <a:off x="1964690" y="1257935"/>
            <a:ext cx="7924800" cy="3048000"/>
          </a:xfrm>
        </p:spPr>
        <p:txBody>
          <a:bodyPr/>
          <a:p>
            <a:r>
              <a:rPr lang="en-US" altLang="zh-CN" sz="3200" dirty="0">
                <a:latin typeface="楷体_GB2312" pitchFamily="49" charset="-122"/>
              </a:rPr>
              <a:t>  </a:t>
            </a:r>
            <a:r>
              <a:rPr lang="en-US" altLang="zh-CN" sz="3200" dirty="0">
                <a:solidFill>
                  <a:schemeClr val="bg1"/>
                </a:solidFill>
                <a:latin typeface="楷体_GB2312" pitchFamily="49" charset="-122"/>
              </a:rPr>
              <a:t>    </a:t>
            </a:r>
            <a:r>
              <a:rPr lang="zh-CN" altLang="en-US" sz="3200" dirty="0">
                <a:solidFill>
                  <a:schemeClr val="bg1"/>
                </a:solidFill>
                <a:latin typeface="楷体_GB2312" pitchFamily="49" charset="-122"/>
              </a:rPr>
              <a:t>长焊缝应断续焊接，如图</a:t>
            </a:r>
            <a:r>
              <a:rPr lang="en-US" altLang="zh-CN" sz="3200" dirty="0">
                <a:solidFill>
                  <a:schemeClr val="bg1"/>
                </a:solidFill>
                <a:latin typeface="楷体_GB2312" pitchFamily="49" charset="-122"/>
              </a:rPr>
              <a:t>2-15</a:t>
            </a:r>
            <a:r>
              <a:rPr lang="zh-CN" altLang="en-US" sz="3200" dirty="0">
                <a:solidFill>
                  <a:schemeClr val="bg1"/>
                </a:solidFill>
                <a:latin typeface="楷体_GB2312" pitchFamily="49" charset="-122"/>
              </a:rPr>
              <a:t>所示。冷天施焊时，焊接部位应适当预热（</a:t>
            </a:r>
            <a:r>
              <a:rPr lang="en-US" altLang="zh-CN" sz="3200" dirty="0">
                <a:solidFill>
                  <a:schemeClr val="bg1"/>
                </a:solidFill>
                <a:latin typeface="楷体_GB2312" pitchFamily="49" charset="-122"/>
              </a:rPr>
              <a:t>100</a:t>
            </a:r>
            <a:r>
              <a:rPr lang="zh-CN" altLang="en-US" sz="3200" dirty="0">
                <a:solidFill>
                  <a:schemeClr val="bg1"/>
                </a:solidFill>
                <a:latin typeface="楷体_GB2312" pitchFamily="49" charset="-122"/>
              </a:rPr>
              <a:t>～ </a:t>
            </a:r>
            <a:r>
              <a:rPr lang="en-US" altLang="zh-CN" sz="3200" dirty="0">
                <a:solidFill>
                  <a:schemeClr val="bg1"/>
                </a:solidFill>
                <a:latin typeface="楷体_GB2312" pitchFamily="49" charset="-122"/>
              </a:rPr>
              <a:t>150 ℃</a:t>
            </a:r>
            <a:r>
              <a:rPr lang="zh-CN" altLang="en-US" sz="3200" dirty="0">
                <a:solidFill>
                  <a:schemeClr val="bg1"/>
                </a:solidFill>
                <a:latin typeface="楷体_GB2312" pitchFamily="49" charset="-122"/>
              </a:rPr>
              <a:t>），焊后应将焊渣清除干净，焊缝应光滑、平整，无焊瘤、弧坑、气孔、夹渣等缺陷，咬边深度应不大于</a:t>
            </a:r>
            <a:r>
              <a:rPr lang="en-US" altLang="zh-CN" sz="3200" dirty="0">
                <a:solidFill>
                  <a:schemeClr val="bg1"/>
                </a:solidFill>
                <a:latin typeface="楷体_GB2312" pitchFamily="49" charset="-122"/>
              </a:rPr>
              <a:t>0.5mm</a:t>
            </a:r>
            <a:r>
              <a:rPr lang="zh-CN" altLang="en-US" sz="3200" dirty="0">
                <a:solidFill>
                  <a:schemeClr val="bg1"/>
                </a:solidFill>
                <a:latin typeface="楷体_GB2312" pitchFamily="49" charset="-122"/>
              </a:rPr>
              <a:t>，咬边长度不大于焊缝长度的</a:t>
            </a:r>
            <a:r>
              <a:rPr lang="en-US" altLang="zh-CN" sz="3200" dirty="0">
                <a:solidFill>
                  <a:schemeClr val="bg1"/>
                </a:solidFill>
                <a:latin typeface="楷体_GB2312" pitchFamily="49" charset="-122"/>
              </a:rPr>
              <a:t>15%</a:t>
            </a:r>
            <a:r>
              <a:rPr lang="zh-CN" altLang="en-US" sz="3200" dirty="0">
                <a:solidFill>
                  <a:schemeClr val="bg1"/>
                </a:solidFill>
                <a:latin typeface="楷体_GB2312" pitchFamily="49" charset="-122"/>
              </a:rPr>
              <a:t>。</a:t>
            </a:r>
            <a:endParaRPr lang="zh-CN" altLang="en-US" sz="3200" dirty="0">
              <a:latin typeface="楷体_GB2312" pitchFamily="49" charset="-122"/>
            </a:endParaRPr>
          </a:p>
          <a:p>
            <a:endParaRPr lang="zh-CN" altLang="en-US" sz="3200">
              <a:latin typeface="楷体_GB2312" pitchFamily="49" charset="-122"/>
            </a:endParaRPr>
          </a:p>
        </p:txBody>
      </p:sp>
      <p:sp>
        <p:nvSpPr>
          <p:cNvPr id="6" name="文本框 5"/>
          <p:cNvSpPr txBox="1"/>
          <p:nvPr/>
        </p:nvSpPr>
        <p:spPr>
          <a:xfrm>
            <a:off x="3192780" y="619760"/>
            <a:ext cx="4823460" cy="435610"/>
          </a:xfrm>
          <a:prstGeom prst="rect">
            <a:avLst/>
          </a:prstGeom>
          <a:noFill/>
          <a:extLst>
            <a:ext uri="{909E8E84-426E-40DD-AFC4-6F175D3DCCD1}">
              <a14:hiddenFill xmlns:a14="http://schemas.microsoft.com/office/drawing/2010/main">
                <a:solidFill>
                  <a:srgbClr val="8DB5D7"/>
                </a:solidFill>
              </a14:hiddenFill>
            </a:ext>
          </a:extLst>
        </p:spPr>
        <p:txBody>
          <a:bodyPr wrap="square" rtlCol="0">
            <a:spAutoFit/>
          </a:bodyPr>
          <a:p>
            <a:r>
              <a:rPr lang="zh-CN" altLang="en-US" sz="2800" dirty="0">
                <a:solidFill>
                  <a:schemeClr val="bg1"/>
                </a:solidFill>
                <a:latin typeface="微软雅黑 Light" panose="020B0502040204020203" pitchFamily="34" charset="-122"/>
                <a:ea typeface="微软雅黑 Light" panose="020B0502040204020203" pitchFamily="34" charset="-122"/>
              </a:rPr>
              <a:t>车架的修理</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grpSp>
        <p:nvGrpSpPr>
          <p:cNvPr id="7" name="组合 6"/>
          <p:cNvGrpSpPr/>
          <p:nvPr/>
        </p:nvGrpSpPr>
        <p:grpSpPr>
          <a:xfrm>
            <a:off x="2119630" y="502920"/>
            <a:ext cx="760976" cy="755259"/>
            <a:chOff x="4629" y="3681"/>
            <a:chExt cx="3091" cy="3091"/>
          </a:xfrm>
        </p:grpSpPr>
        <p:sp>
          <p:nvSpPr>
            <p:cNvPr id="8" name="六边形 7"/>
            <p:cNvSpPr/>
            <p:nvPr/>
          </p:nvSpPr>
          <p:spPr>
            <a:xfrm>
              <a:off x="4629" y="3947"/>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六边形 8"/>
            <p:cNvSpPr/>
            <p:nvPr/>
          </p:nvSpPr>
          <p:spPr>
            <a:xfrm rot="16200000">
              <a:off x="4597" y="3894"/>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pic>
        <p:nvPicPr>
          <p:cNvPr id="10" name="图片 9"/>
          <p:cNvPicPr>
            <a:picLocks noChangeAspect="1"/>
          </p:cNvPicPr>
          <p:nvPr/>
        </p:nvPicPr>
        <p:blipFill>
          <a:blip r:embed="rId1" cstate="print">
            <a:biLevel thresh="25000"/>
            <a:extLst>
              <a:ext uri="{28A0092B-C50C-407E-A947-70E740481C1C}">
                <a14:useLocalDpi xmlns:a14="http://schemas.microsoft.com/office/drawing/2010/main" val="0"/>
              </a:ext>
            </a:extLst>
          </a:blip>
          <a:stretch>
            <a:fillRect/>
          </a:stretch>
        </p:blipFill>
        <p:spPr>
          <a:xfrm>
            <a:off x="2254250" y="619125"/>
            <a:ext cx="464185" cy="507365"/>
          </a:xfrm>
          <a:prstGeom prst="rect">
            <a:avLst/>
          </a:prstGeom>
        </p:spPr>
      </p:pic>
      <p:pic>
        <p:nvPicPr>
          <p:cNvPr id="3" name="图片 2" descr="微信截图_20190701152414"/>
          <p:cNvPicPr>
            <a:picLocks noChangeAspect="1"/>
          </p:cNvPicPr>
          <p:nvPr/>
        </p:nvPicPr>
        <p:blipFill>
          <a:blip r:embed="rId2"/>
          <a:stretch>
            <a:fillRect/>
          </a:stretch>
        </p:blipFill>
        <p:spPr>
          <a:xfrm>
            <a:off x="4276090" y="4389755"/>
            <a:ext cx="3301365" cy="2220595"/>
          </a:xfrm>
          <a:prstGeom prst="rect">
            <a:avLst/>
          </a:prstGeom>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六边形 1"/>
          <p:cNvSpPr/>
          <p:nvPr/>
        </p:nvSpPr>
        <p:spPr>
          <a:xfrm>
            <a:off x="3728495" y="2630254"/>
            <a:ext cx="1472056" cy="1269014"/>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sp>
        <p:nvSpPr>
          <p:cNvPr id="3" name="六边形 2"/>
          <p:cNvSpPr/>
          <p:nvPr/>
        </p:nvSpPr>
        <p:spPr>
          <a:xfrm rot="16200000">
            <a:off x="3713364" y="2605184"/>
            <a:ext cx="1472056" cy="1269014"/>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cxnSp>
        <p:nvCxnSpPr>
          <p:cNvPr id="5" name="直接连接符 4"/>
          <p:cNvCxnSpPr/>
          <p:nvPr/>
        </p:nvCxnSpPr>
        <p:spPr>
          <a:xfrm>
            <a:off x="5378003" y="2451011"/>
            <a:ext cx="0" cy="1554253"/>
          </a:xfrm>
          <a:prstGeom prst="line">
            <a:avLst/>
          </a:prstGeom>
          <a:ln>
            <a:solidFill>
              <a:schemeClr val="accent1">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5584666" y="2630453"/>
            <a:ext cx="1821992" cy="700405"/>
          </a:xfrm>
          <a:prstGeom prst="rect">
            <a:avLst/>
          </a:prstGeom>
          <a:noFill/>
        </p:spPr>
        <p:txBody>
          <a:bodyPr wrap="square" rtlCol="0">
            <a:spAutoFit/>
          </a:bodyPr>
          <a:lstStyle/>
          <a:p>
            <a:r>
              <a:rPr lang="zh-CN" altLang="en-US" sz="3000" dirty="0">
                <a:solidFill>
                  <a:schemeClr val="bg1"/>
                </a:solidFill>
                <a:latin typeface="微软雅黑 Light" panose="020B0502040204020203" pitchFamily="34" charset="-122"/>
                <a:ea typeface="微软雅黑 Light" panose="020B0502040204020203" pitchFamily="34" charset="-122"/>
              </a:rPr>
              <a:t>项目</a:t>
            </a:r>
            <a:r>
              <a:rPr lang="en-US" altLang="zh-CN" sz="1500" dirty="0">
                <a:solidFill>
                  <a:schemeClr val="bg1"/>
                </a:solidFill>
              </a:rPr>
              <a:t> </a:t>
            </a:r>
            <a:r>
              <a:rPr lang="en-US" altLang="zh-CN" sz="4950" dirty="0">
                <a:solidFill>
                  <a:schemeClr val="bg1"/>
                </a:solidFill>
                <a:latin typeface="Arial Unicode MS" panose="020B0604020202020204" charset="-122"/>
                <a:ea typeface="Arial Unicode MS" panose="020B0604020202020204" charset="-122"/>
                <a:cs typeface="Arial Unicode MS" panose="020B0604020202020204" charset="-122"/>
              </a:rPr>
              <a:t>1</a:t>
            </a:r>
            <a:endParaRPr lang="zh-CN" altLang="en-US" sz="4950" dirty="0">
              <a:solidFill>
                <a:schemeClr val="bg1"/>
              </a:solidFill>
              <a:latin typeface="Arial Unicode MS" panose="020B0604020202020204" charset="-122"/>
              <a:ea typeface="Arial Unicode MS" panose="020B0604020202020204" charset="-122"/>
              <a:cs typeface="Arial Unicode MS" panose="020B0604020202020204" charset="-122"/>
            </a:endParaRPr>
          </a:p>
        </p:txBody>
      </p:sp>
      <p:sp>
        <p:nvSpPr>
          <p:cNvPr id="9" name="矩形 8"/>
          <p:cNvSpPr/>
          <p:nvPr/>
        </p:nvSpPr>
        <p:spPr>
          <a:xfrm>
            <a:off x="5642621" y="3442132"/>
            <a:ext cx="2614042" cy="334473"/>
          </a:xfrm>
          <a:prstGeom prst="rect">
            <a:avLst/>
          </a:prstGeom>
          <a:solidFill>
            <a:schemeClr val="accent1">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sp>
        <p:nvSpPr>
          <p:cNvPr id="10" name="文本框 9"/>
          <p:cNvSpPr txBox="1"/>
          <p:nvPr/>
        </p:nvSpPr>
        <p:spPr>
          <a:xfrm>
            <a:off x="5642622" y="3475264"/>
            <a:ext cx="2467691" cy="349250"/>
          </a:xfrm>
          <a:prstGeom prst="rect">
            <a:avLst/>
          </a:prstGeom>
          <a:noFill/>
        </p:spPr>
        <p:txBody>
          <a:bodyPr wrap="square" rtlCol="0">
            <a:spAutoFit/>
          </a:bodyPr>
          <a:lstStyle/>
          <a:p>
            <a:r>
              <a:rPr lang="zh-CN" altLang="en-US" sz="2100" dirty="0">
                <a:solidFill>
                  <a:schemeClr val="bg1"/>
                </a:solidFill>
                <a:latin typeface="微软雅黑 Light" panose="020B0502040204020203" pitchFamily="34" charset="-122"/>
                <a:ea typeface="微软雅黑 Light" panose="020B0502040204020203" pitchFamily="34" charset="-122"/>
              </a:rPr>
              <a:t>车架功用</a:t>
            </a:r>
            <a:endParaRPr lang="zh-CN" altLang="en-US" sz="2100" dirty="0">
              <a:solidFill>
                <a:schemeClr val="bg1"/>
              </a:solidFill>
              <a:latin typeface="微软雅黑 Light" panose="020B0502040204020203" pitchFamily="34" charset="-122"/>
              <a:ea typeface="微软雅黑 Light" panose="020B0502040204020203" pitchFamily="34" charset="-122"/>
            </a:endParaRPr>
          </a:p>
        </p:txBody>
      </p:sp>
      <p:pic>
        <p:nvPicPr>
          <p:cNvPr id="4" name="图片 3"/>
          <p:cNvPicPr>
            <a:picLocks noChangeAspect="1"/>
          </p:cNvPicPr>
          <p:nvPr/>
        </p:nvPicPr>
        <p:blipFill>
          <a:blip r:embed="rId1">
            <a:biLevel thresh="25000"/>
            <a:extLst>
              <a:ext uri="{28A0092B-C50C-407E-A947-70E740481C1C}">
                <a14:useLocalDpi xmlns:a14="http://schemas.microsoft.com/office/drawing/2010/main" val="0"/>
              </a:ext>
            </a:extLst>
          </a:blip>
          <a:stretch>
            <a:fillRect/>
          </a:stretch>
        </p:blipFill>
        <p:spPr>
          <a:xfrm>
            <a:off x="4062531" y="2837699"/>
            <a:ext cx="803981" cy="803981"/>
          </a:xfrm>
          <a:prstGeom prst="rect">
            <a:avLst/>
          </a:prstGeom>
        </p:spPr>
      </p:pic>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98658" name="标题 198657"/>
          <p:cNvSpPr>
            <a:spLocks noGrp="1"/>
          </p:cNvSpPr>
          <p:nvPr>
            <p:ph type="title"/>
          </p:nvPr>
        </p:nvSpPr>
        <p:spPr>
          <a:xfrm>
            <a:off x="1981200" y="926465"/>
            <a:ext cx="8229600" cy="1143000"/>
          </a:xfrm>
        </p:spPr>
        <p:txBody>
          <a:bodyPr anchor="ctr"/>
          <a:p>
            <a:pPr algn="l"/>
            <a:r>
              <a:rPr lang="en-US" altLang="zh-CN" sz="4400" dirty="0">
                <a:latin typeface="黑体" panose="02010609060101010101" charset="-122"/>
              </a:rPr>
              <a:t>   </a:t>
            </a:r>
            <a:r>
              <a:rPr lang="zh-CN" altLang="en-US" sz="3200" dirty="0">
                <a:solidFill>
                  <a:srgbClr val="FFFF00"/>
                </a:solidFill>
                <a:latin typeface="楷体_GB2312" pitchFamily="49" charset="-122"/>
                <a:ea typeface="楷体_GB2312" pitchFamily="49" charset="-122"/>
              </a:rPr>
              <a:t>（</a:t>
            </a:r>
            <a:r>
              <a:rPr lang="en-US" altLang="zh-CN" sz="3200" dirty="0">
                <a:solidFill>
                  <a:srgbClr val="FFFF00"/>
                </a:solidFill>
                <a:latin typeface="楷体_GB2312" pitchFamily="49" charset="-122"/>
                <a:ea typeface="楷体_GB2312" pitchFamily="49" charset="-122"/>
              </a:rPr>
              <a:t>3</a:t>
            </a:r>
            <a:r>
              <a:rPr lang="zh-CN" altLang="en-US" sz="3200" dirty="0">
                <a:solidFill>
                  <a:srgbClr val="FFFF00"/>
                </a:solidFill>
                <a:latin typeface="楷体_GB2312" pitchFamily="49" charset="-122"/>
                <a:ea typeface="楷体_GB2312" pitchFamily="49" charset="-122"/>
              </a:rPr>
              <a:t>）车架的重铆</a:t>
            </a:r>
            <a:endParaRPr lang="zh-CN" altLang="en-US" sz="3200" dirty="0">
              <a:solidFill>
                <a:srgbClr val="FFFF00"/>
              </a:solidFill>
              <a:latin typeface="楷体_GB2312" pitchFamily="49" charset="-122"/>
              <a:ea typeface="楷体_GB2312" pitchFamily="49" charset="-122"/>
            </a:endParaRPr>
          </a:p>
        </p:txBody>
      </p:sp>
      <p:sp>
        <p:nvSpPr>
          <p:cNvPr id="198661" name="文本占位符 198660"/>
          <p:cNvSpPr>
            <a:spLocks noGrp="1"/>
          </p:cNvSpPr>
          <p:nvPr>
            <p:ph type="body" idx="1"/>
          </p:nvPr>
        </p:nvSpPr>
        <p:spPr>
          <a:xfrm>
            <a:off x="1714500" y="1771015"/>
            <a:ext cx="8763000" cy="5181600"/>
          </a:xfrm>
        </p:spPr>
        <p:txBody>
          <a:bodyPr/>
          <a:p>
            <a:pPr algn="just"/>
            <a:r>
              <a:rPr lang="en-US" altLang="zh-CN" sz="3200" dirty="0">
                <a:latin typeface="楷体_GB2312" pitchFamily="49" charset="-122"/>
              </a:rPr>
              <a:t>      </a:t>
            </a:r>
            <a:r>
              <a:rPr lang="zh-CN" altLang="en-US" dirty="0">
                <a:solidFill>
                  <a:schemeClr val="bg1"/>
                </a:solidFill>
                <a:latin typeface="楷体_GB2312" pitchFamily="49" charset="-122"/>
              </a:rPr>
              <a:t>车架上的铆钉出现松动或被剪断时，用直径略小于铆钉的钻头钻除铆钉，并重新进行铆合。铆合可采用冷铆或热铆。冷铆质量较高，但需要大功率铆合设备，其铆合力较大。热铆的方法是先将铆钉放人炉中加热到樱红色（</a:t>
            </a:r>
            <a:r>
              <a:rPr lang="en-US" altLang="zh-CN" dirty="0">
                <a:solidFill>
                  <a:schemeClr val="bg1"/>
                </a:solidFill>
                <a:latin typeface="楷体_GB2312" pitchFamily="49" charset="-122"/>
              </a:rPr>
              <a:t>1000-1100 ℃</a:t>
            </a:r>
            <a:r>
              <a:rPr lang="zh-CN" altLang="en-US" dirty="0">
                <a:solidFill>
                  <a:schemeClr val="bg1"/>
                </a:solidFill>
                <a:latin typeface="楷体_GB2312" pitchFamily="49" charset="-122"/>
              </a:rPr>
              <a:t>），然后用气动铆枪或手锤铆合。因其铆合力较小，故应用较广。铆合后，铆钉与铆接面应紧密贴合，缝隙不得超过</a:t>
            </a:r>
            <a:r>
              <a:rPr lang="en-US" altLang="zh-CN" dirty="0">
                <a:solidFill>
                  <a:schemeClr val="bg1"/>
                </a:solidFill>
                <a:latin typeface="楷体_GB2312" pitchFamily="49" charset="-122"/>
              </a:rPr>
              <a:t>0.O5mm</a:t>
            </a:r>
            <a:r>
              <a:rPr lang="zh-CN" altLang="en-US" dirty="0">
                <a:solidFill>
                  <a:schemeClr val="bg1"/>
                </a:solidFill>
                <a:latin typeface="楷体_GB2312" pitchFamily="49" charset="-122"/>
              </a:rPr>
              <a:t>，铆钉头应无裂纹、歪斜、残缺等现象，原设计用铆钉连接部位不得用螺栓代替。</a:t>
            </a:r>
            <a:endParaRPr lang="zh-CN" altLang="en-US" dirty="0">
              <a:solidFill>
                <a:schemeClr val="bg1"/>
              </a:solidFill>
              <a:latin typeface="楷体_GB2312" pitchFamily="49" charset="-122"/>
            </a:endParaRPr>
          </a:p>
        </p:txBody>
      </p:sp>
      <p:sp>
        <p:nvSpPr>
          <p:cNvPr id="6" name="文本框 5"/>
          <p:cNvSpPr txBox="1"/>
          <p:nvPr/>
        </p:nvSpPr>
        <p:spPr>
          <a:xfrm>
            <a:off x="3192780" y="619760"/>
            <a:ext cx="4823460" cy="435610"/>
          </a:xfrm>
          <a:prstGeom prst="rect">
            <a:avLst/>
          </a:prstGeom>
          <a:noFill/>
          <a:extLst>
            <a:ext uri="{909E8E84-426E-40DD-AFC4-6F175D3DCCD1}">
              <a14:hiddenFill xmlns:a14="http://schemas.microsoft.com/office/drawing/2010/main">
                <a:solidFill>
                  <a:srgbClr val="8DB5D7"/>
                </a:solidFill>
              </a14:hiddenFill>
            </a:ext>
          </a:extLst>
        </p:spPr>
        <p:txBody>
          <a:bodyPr wrap="square" rtlCol="0">
            <a:spAutoFit/>
          </a:bodyPr>
          <a:p>
            <a:r>
              <a:rPr lang="zh-CN" altLang="en-US" sz="2800" dirty="0">
                <a:solidFill>
                  <a:schemeClr val="bg1"/>
                </a:solidFill>
                <a:latin typeface="微软雅黑 Light" panose="020B0502040204020203" pitchFamily="34" charset="-122"/>
                <a:ea typeface="微软雅黑 Light" panose="020B0502040204020203" pitchFamily="34" charset="-122"/>
              </a:rPr>
              <a:t>车架的修理</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grpSp>
        <p:nvGrpSpPr>
          <p:cNvPr id="7" name="组合 6"/>
          <p:cNvGrpSpPr/>
          <p:nvPr/>
        </p:nvGrpSpPr>
        <p:grpSpPr>
          <a:xfrm>
            <a:off x="2119630" y="502920"/>
            <a:ext cx="760976" cy="755259"/>
            <a:chOff x="4629" y="3681"/>
            <a:chExt cx="3091" cy="3091"/>
          </a:xfrm>
        </p:grpSpPr>
        <p:sp>
          <p:nvSpPr>
            <p:cNvPr id="8" name="六边形 7"/>
            <p:cNvSpPr/>
            <p:nvPr/>
          </p:nvSpPr>
          <p:spPr>
            <a:xfrm>
              <a:off x="4629" y="3947"/>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六边形 8"/>
            <p:cNvSpPr/>
            <p:nvPr/>
          </p:nvSpPr>
          <p:spPr>
            <a:xfrm rot="16200000">
              <a:off x="4597" y="3894"/>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pic>
        <p:nvPicPr>
          <p:cNvPr id="10" name="图片 9"/>
          <p:cNvPicPr>
            <a:picLocks noChangeAspect="1"/>
          </p:cNvPicPr>
          <p:nvPr/>
        </p:nvPicPr>
        <p:blipFill>
          <a:blip r:embed="rId1" cstate="print">
            <a:biLevel thresh="25000"/>
            <a:extLst>
              <a:ext uri="{28A0092B-C50C-407E-A947-70E740481C1C}">
                <a14:useLocalDpi xmlns:a14="http://schemas.microsoft.com/office/drawing/2010/main" val="0"/>
              </a:ext>
            </a:extLst>
          </a:blip>
          <a:stretch>
            <a:fillRect/>
          </a:stretch>
        </p:blipFill>
        <p:spPr>
          <a:xfrm>
            <a:off x="2254250" y="619125"/>
            <a:ext cx="464185" cy="507365"/>
          </a:xfrm>
          <a:prstGeom prst="rect">
            <a:avLst/>
          </a:prstGeom>
        </p:spPr>
      </p:pic>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99682" name="标题 199681"/>
          <p:cNvSpPr>
            <a:spLocks noGrp="1"/>
          </p:cNvSpPr>
          <p:nvPr>
            <p:ph type="title"/>
          </p:nvPr>
        </p:nvSpPr>
        <p:spPr>
          <a:xfrm>
            <a:off x="1981200" y="896620"/>
            <a:ext cx="8229600" cy="1143000"/>
          </a:xfrm>
        </p:spPr>
        <p:txBody>
          <a:bodyPr anchor="ctr"/>
          <a:p>
            <a:pPr algn="l"/>
            <a:r>
              <a:rPr lang="en-US" altLang="zh-CN" sz="4400" dirty="0">
                <a:latin typeface="黑体" panose="02010609060101010101" charset="-122"/>
              </a:rPr>
              <a:t>    </a:t>
            </a:r>
            <a:r>
              <a:rPr lang="zh-CN" altLang="en-US" sz="3200" dirty="0">
                <a:solidFill>
                  <a:srgbClr val="FFFF00"/>
                </a:solidFill>
                <a:latin typeface="楷体_GB2312" pitchFamily="49" charset="-122"/>
                <a:ea typeface="楷体_GB2312" pitchFamily="49" charset="-122"/>
              </a:rPr>
              <a:t>（</a:t>
            </a:r>
            <a:r>
              <a:rPr lang="en-US" altLang="zh-CN" sz="3200" dirty="0">
                <a:solidFill>
                  <a:srgbClr val="FFFF00"/>
                </a:solidFill>
                <a:latin typeface="楷体_GB2312" pitchFamily="49" charset="-122"/>
                <a:ea typeface="楷体_GB2312" pitchFamily="49" charset="-122"/>
              </a:rPr>
              <a:t>4</a:t>
            </a:r>
            <a:r>
              <a:rPr lang="zh-CN" altLang="en-US" sz="3200" dirty="0">
                <a:solidFill>
                  <a:srgbClr val="FFFF00"/>
                </a:solidFill>
                <a:latin typeface="楷体_GB2312" pitchFamily="49" charset="-122"/>
                <a:ea typeface="楷体_GB2312" pitchFamily="49" charset="-122"/>
              </a:rPr>
              <a:t>）车架附件的修理</a:t>
            </a:r>
            <a:endParaRPr lang="zh-CN" altLang="en-US" sz="3200" dirty="0">
              <a:solidFill>
                <a:srgbClr val="FFFF00"/>
              </a:solidFill>
              <a:latin typeface="楷体_GB2312" pitchFamily="49" charset="-122"/>
              <a:ea typeface="楷体_GB2312" pitchFamily="49" charset="-122"/>
            </a:endParaRPr>
          </a:p>
        </p:txBody>
      </p:sp>
      <p:sp>
        <p:nvSpPr>
          <p:cNvPr id="199683" name="文本占位符 199682"/>
          <p:cNvSpPr>
            <a:spLocks noGrp="1"/>
          </p:cNvSpPr>
          <p:nvPr>
            <p:ph type="body" idx="1"/>
          </p:nvPr>
        </p:nvSpPr>
        <p:spPr>
          <a:xfrm>
            <a:off x="1981200" y="1887220"/>
            <a:ext cx="8229600" cy="4525963"/>
          </a:xfrm>
        </p:spPr>
        <p:txBody>
          <a:bodyPr/>
          <a:p>
            <a:r>
              <a:rPr lang="en-US" altLang="zh-CN" sz="3200" dirty="0"/>
              <a:t>         </a:t>
            </a:r>
            <a:r>
              <a:rPr lang="en-US" altLang="zh-CN" sz="3200" dirty="0">
                <a:solidFill>
                  <a:schemeClr val="bg1"/>
                </a:solidFill>
              </a:rPr>
              <a:t>  </a:t>
            </a:r>
            <a:r>
              <a:rPr lang="zh-CN" altLang="en-US" sz="3200" dirty="0">
                <a:solidFill>
                  <a:schemeClr val="bg1"/>
                </a:solidFill>
              </a:rPr>
              <a:t>车架上各支架、托架出现明显变形及裂纹时，应更换新件。出现连接松动时，应重新铆接或紧固，后拖钩磨损严重、出现裂损或缓冲弹簧断裂时，应换用新件。牵引钩轴向松旷时，应对缓冲弹簧进行调整。后拖钩与衬套配合间隙过大时，更换新衬套。锁扣开闭不灵活或不能可靠锁止时，应更换新件。</a:t>
            </a:r>
            <a:endParaRPr lang="zh-CN" altLang="en-US" sz="3200" dirty="0">
              <a:solidFill>
                <a:schemeClr val="bg1"/>
              </a:solidFill>
            </a:endParaRPr>
          </a:p>
        </p:txBody>
      </p:sp>
      <p:sp>
        <p:nvSpPr>
          <p:cNvPr id="6" name="文本框 5"/>
          <p:cNvSpPr txBox="1"/>
          <p:nvPr/>
        </p:nvSpPr>
        <p:spPr>
          <a:xfrm>
            <a:off x="3192780" y="619760"/>
            <a:ext cx="4823460" cy="435610"/>
          </a:xfrm>
          <a:prstGeom prst="rect">
            <a:avLst/>
          </a:prstGeom>
          <a:noFill/>
          <a:extLst>
            <a:ext uri="{909E8E84-426E-40DD-AFC4-6F175D3DCCD1}">
              <a14:hiddenFill xmlns:a14="http://schemas.microsoft.com/office/drawing/2010/main">
                <a:solidFill>
                  <a:srgbClr val="8DB5D7"/>
                </a:solidFill>
              </a14:hiddenFill>
            </a:ext>
          </a:extLst>
        </p:spPr>
        <p:txBody>
          <a:bodyPr wrap="square" rtlCol="0">
            <a:spAutoFit/>
          </a:bodyPr>
          <a:p>
            <a:r>
              <a:rPr lang="zh-CN" altLang="en-US" sz="2800" dirty="0">
                <a:solidFill>
                  <a:schemeClr val="bg1"/>
                </a:solidFill>
                <a:latin typeface="微软雅黑 Light" panose="020B0502040204020203" pitchFamily="34" charset="-122"/>
                <a:ea typeface="微软雅黑 Light" panose="020B0502040204020203" pitchFamily="34" charset="-122"/>
              </a:rPr>
              <a:t>车架的修理</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grpSp>
        <p:nvGrpSpPr>
          <p:cNvPr id="7" name="组合 6"/>
          <p:cNvGrpSpPr/>
          <p:nvPr/>
        </p:nvGrpSpPr>
        <p:grpSpPr>
          <a:xfrm>
            <a:off x="2119630" y="502920"/>
            <a:ext cx="760976" cy="755259"/>
            <a:chOff x="4629" y="3681"/>
            <a:chExt cx="3091" cy="3091"/>
          </a:xfrm>
        </p:grpSpPr>
        <p:sp>
          <p:nvSpPr>
            <p:cNvPr id="8" name="六边形 7"/>
            <p:cNvSpPr/>
            <p:nvPr/>
          </p:nvSpPr>
          <p:spPr>
            <a:xfrm>
              <a:off x="4629" y="3947"/>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六边形 8"/>
            <p:cNvSpPr/>
            <p:nvPr/>
          </p:nvSpPr>
          <p:spPr>
            <a:xfrm rot="16200000">
              <a:off x="4597" y="3894"/>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pic>
        <p:nvPicPr>
          <p:cNvPr id="10" name="图片 9"/>
          <p:cNvPicPr>
            <a:picLocks noChangeAspect="1"/>
          </p:cNvPicPr>
          <p:nvPr/>
        </p:nvPicPr>
        <p:blipFill>
          <a:blip r:embed="rId1" cstate="print">
            <a:biLevel thresh="25000"/>
            <a:extLst>
              <a:ext uri="{28A0092B-C50C-407E-A947-70E740481C1C}">
                <a14:useLocalDpi xmlns:a14="http://schemas.microsoft.com/office/drawing/2010/main" val="0"/>
              </a:ext>
            </a:extLst>
          </a:blip>
          <a:stretch>
            <a:fillRect/>
          </a:stretch>
        </p:blipFill>
        <p:spPr>
          <a:xfrm>
            <a:off x="2254250" y="619125"/>
            <a:ext cx="464185" cy="507365"/>
          </a:xfrm>
          <a:prstGeom prst="rect">
            <a:avLst/>
          </a:prstGeom>
        </p:spPr>
      </p:pic>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椭圆 6"/>
          <p:cNvSpPr/>
          <p:nvPr/>
        </p:nvSpPr>
        <p:spPr>
          <a:xfrm>
            <a:off x="5652790" y="3058248"/>
            <a:ext cx="885255" cy="885255"/>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sp>
        <p:nvSpPr>
          <p:cNvPr id="8" name="椭圆 7"/>
          <p:cNvSpPr/>
          <p:nvPr/>
        </p:nvSpPr>
        <p:spPr>
          <a:xfrm>
            <a:off x="5231057" y="2683856"/>
            <a:ext cx="1704287" cy="1704287"/>
          </a:xfrm>
          <a:prstGeom prst="ellipse">
            <a:avLst/>
          </a:prstGeom>
          <a:noFill/>
          <a:ln w="1079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sp>
        <p:nvSpPr>
          <p:cNvPr id="9" name="弧形 8"/>
          <p:cNvSpPr/>
          <p:nvPr/>
        </p:nvSpPr>
        <p:spPr>
          <a:xfrm>
            <a:off x="4875596" y="2293271"/>
            <a:ext cx="2415209" cy="2415209"/>
          </a:xfrm>
          <a:prstGeom prst="arc">
            <a:avLst/>
          </a:prstGeom>
          <a:noFill/>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500"/>
          </a:p>
        </p:txBody>
      </p:sp>
      <p:sp>
        <p:nvSpPr>
          <p:cNvPr id="10" name="弧形 9"/>
          <p:cNvSpPr/>
          <p:nvPr/>
        </p:nvSpPr>
        <p:spPr>
          <a:xfrm rot="5400000">
            <a:off x="4875596" y="2293271"/>
            <a:ext cx="2415209" cy="2415209"/>
          </a:xfrm>
          <a:prstGeom prst="arc">
            <a:avLst/>
          </a:prstGeom>
          <a:noFill/>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500"/>
          </a:p>
        </p:txBody>
      </p:sp>
      <p:sp>
        <p:nvSpPr>
          <p:cNvPr id="12" name="弧形 11"/>
          <p:cNvSpPr/>
          <p:nvPr/>
        </p:nvSpPr>
        <p:spPr>
          <a:xfrm rot="13266164">
            <a:off x="4875596" y="2293271"/>
            <a:ext cx="2415209" cy="2415209"/>
          </a:xfrm>
          <a:prstGeom prst="arc">
            <a:avLst/>
          </a:prstGeom>
          <a:noFill/>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500"/>
          </a:p>
        </p:txBody>
      </p:sp>
      <p:sp>
        <p:nvSpPr>
          <p:cNvPr id="13" name="弧形 12"/>
          <p:cNvSpPr/>
          <p:nvPr/>
        </p:nvSpPr>
        <p:spPr>
          <a:xfrm rot="12116400">
            <a:off x="4907691" y="2283332"/>
            <a:ext cx="2415209" cy="2415209"/>
          </a:xfrm>
          <a:prstGeom prst="arc">
            <a:avLst>
              <a:gd name="adj1" fmla="val 20031419"/>
              <a:gd name="adj2" fmla="val 21373488"/>
            </a:avLst>
          </a:prstGeom>
          <a:noFill/>
          <a:ln w="762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500"/>
          </a:p>
        </p:txBody>
      </p:sp>
      <p:sp>
        <p:nvSpPr>
          <p:cNvPr id="14" name="文本框 13"/>
          <p:cNvSpPr txBox="1"/>
          <p:nvPr/>
        </p:nvSpPr>
        <p:spPr>
          <a:xfrm>
            <a:off x="5828876" y="3181817"/>
            <a:ext cx="508648" cy="645160"/>
          </a:xfrm>
          <a:prstGeom prst="rect">
            <a:avLst/>
          </a:prstGeom>
          <a:noFill/>
        </p:spPr>
        <p:txBody>
          <a:bodyPr wrap="square" rtlCol="0">
            <a:spAutoFit/>
          </a:bodyPr>
          <a:lstStyle/>
          <a:p>
            <a:pPr algn="ctr"/>
            <a:r>
              <a:rPr lang="zh-CN" altLang="en-US" sz="4500" b="1" dirty="0">
                <a:solidFill>
                  <a:schemeClr val="bg1"/>
                </a:solidFill>
                <a:latin typeface="微软雅黑" panose="020B0503020204020204" charset="-122"/>
                <a:ea typeface="微软雅黑" panose="020B0503020204020204" charset="-122"/>
              </a:rPr>
              <a:t>谢</a:t>
            </a:r>
            <a:endParaRPr lang="zh-CN" altLang="en-US" sz="4500" b="1" dirty="0">
              <a:solidFill>
                <a:schemeClr val="bg1"/>
              </a:solidFill>
              <a:latin typeface="微软雅黑" panose="020B0503020204020204" charset="-122"/>
              <a:ea typeface="微软雅黑" panose="020B0503020204020204" charset="-122"/>
            </a:endParaRPr>
          </a:p>
        </p:txBody>
      </p:sp>
      <p:sp>
        <p:nvSpPr>
          <p:cNvPr id="19" name="弧形 18"/>
          <p:cNvSpPr/>
          <p:nvPr/>
        </p:nvSpPr>
        <p:spPr>
          <a:xfrm rot="1647749">
            <a:off x="4850608" y="2293271"/>
            <a:ext cx="2415209" cy="2415209"/>
          </a:xfrm>
          <a:prstGeom prst="arc">
            <a:avLst>
              <a:gd name="adj1" fmla="val 20031419"/>
              <a:gd name="adj2" fmla="val 21373488"/>
            </a:avLst>
          </a:prstGeom>
          <a:noFill/>
          <a:ln w="762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500"/>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58403" name="文本占位符 358402"/>
          <p:cNvSpPr>
            <a:spLocks noGrp="1"/>
          </p:cNvSpPr>
          <p:nvPr>
            <p:ph type="body" idx="1"/>
          </p:nvPr>
        </p:nvSpPr>
        <p:spPr>
          <a:xfrm>
            <a:off x="1981200" y="2286000"/>
            <a:ext cx="8229600" cy="3505200"/>
          </a:xfrm>
        </p:spPr>
        <p:txBody>
          <a:bodyPr/>
          <a:p>
            <a:r>
              <a:rPr lang="en-US" altLang="zh-CN" sz="3200" dirty="0">
                <a:latin typeface="楷体_GB2312" pitchFamily="49" charset="-122"/>
              </a:rPr>
              <a:t>      </a:t>
            </a:r>
            <a:r>
              <a:rPr lang="zh-CN" altLang="en-US" sz="3200" dirty="0">
                <a:solidFill>
                  <a:schemeClr val="bg1"/>
                </a:solidFill>
                <a:latin typeface="楷体_GB2312" pitchFamily="49" charset="-122"/>
              </a:rPr>
              <a:t>汽车车架俗称大梁，它是跨接在前后车桥上的桥梁式结构，是整个汽车的基础，其上装有发动机、变速器、传动轴、前后桥和车身等总成和部件。 车架的作用是使各总成固定在它的上面，使之保持正确的相对位置，并承受和传递力和力矩。</a:t>
            </a:r>
            <a:endParaRPr lang="zh-CN" altLang="en-US" sz="3200" dirty="0">
              <a:solidFill>
                <a:schemeClr val="bg1"/>
              </a:solidFill>
              <a:latin typeface="楷体_GB2312" pitchFamily="49" charset="-122"/>
            </a:endParaRPr>
          </a:p>
        </p:txBody>
      </p:sp>
      <p:sp>
        <p:nvSpPr>
          <p:cNvPr id="10" name="文本框 9"/>
          <p:cNvSpPr txBox="1"/>
          <p:nvPr/>
        </p:nvSpPr>
        <p:spPr>
          <a:xfrm>
            <a:off x="3192780" y="619760"/>
            <a:ext cx="3317240" cy="435610"/>
          </a:xfrm>
          <a:prstGeom prst="rect">
            <a:avLst/>
          </a:prstGeom>
          <a:noFill/>
          <a:extLst>
            <a:ext uri="{909E8E84-426E-40DD-AFC4-6F175D3DCCD1}">
              <a14:hiddenFill xmlns:a14="http://schemas.microsoft.com/office/drawing/2010/main">
                <a:solidFill>
                  <a:srgbClr val="8DB5D7"/>
                </a:solidFill>
              </a14:hiddenFill>
            </a:ext>
          </a:extLst>
        </p:spPr>
        <p:txBody>
          <a:bodyPr wrap="square" rtlCol="0">
            <a:spAutoFit/>
          </a:bodyPr>
          <a:p>
            <a:r>
              <a:rPr lang="zh-CN" altLang="en-US" sz="2800" dirty="0">
                <a:solidFill>
                  <a:schemeClr val="bg1"/>
                </a:solidFill>
                <a:latin typeface="微软雅黑 Light" panose="020B0502040204020203" pitchFamily="34" charset="-122"/>
                <a:ea typeface="微软雅黑 Light" panose="020B0502040204020203" pitchFamily="34" charset="-122"/>
              </a:rPr>
              <a:t>车架功用</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grpSp>
        <p:nvGrpSpPr>
          <p:cNvPr id="6" name="组合 5"/>
          <p:cNvGrpSpPr/>
          <p:nvPr/>
        </p:nvGrpSpPr>
        <p:grpSpPr>
          <a:xfrm>
            <a:off x="2119630" y="502920"/>
            <a:ext cx="760730" cy="755015"/>
            <a:chOff x="4629" y="3681"/>
            <a:chExt cx="3090" cy="3090"/>
          </a:xfrm>
        </p:grpSpPr>
        <p:sp>
          <p:nvSpPr>
            <p:cNvPr id="3" name="六边形 2"/>
            <p:cNvSpPr/>
            <p:nvPr/>
          </p:nvSpPr>
          <p:spPr>
            <a:xfrm>
              <a:off x="4629" y="3947"/>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六边形 3"/>
            <p:cNvSpPr/>
            <p:nvPr/>
          </p:nvSpPr>
          <p:spPr>
            <a:xfrm rot="16200000">
              <a:off x="4597" y="3894"/>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5" name="图片 4"/>
            <p:cNvPicPr>
              <a:picLocks noChangeAspect="1"/>
            </p:cNvPicPr>
            <p:nvPr/>
          </p:nvPicPr>
          <p:blipFill>
            <a:blip r:embed="rId1" cstate="print">
              <a:biLevel thresh="25000"/>
              <a:extLst>
                <a:ext uri="{28A0092B-C50C-407E-A947-70E740481C1C}">
                  <a14:useLocalDpi xmlns:a14="http://schemas.microsoft.com/office/drawing/2010/main" val="0"/>
                </a:ext>
              </a:extLst>
            </a:blip>
            <a:stretch>
              <a:fillRect/>
            </a:stretch>
          </p:blipFill>
          <p:spPr>
            <a:xfrm>
              <a:off x="5330" y="4382"/>
              <a:ext cx="1688" cy="1688"/>
            </a:xfrm>
            <a:prstGeom prst="rect">
              <a:avLst/>
            </a:prstGeom>
          </p:spPr>
        </p:pic>
      </p:gr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66595" name="文本框 366594"/>
          <p:cNvSpPr txBox="1"/>
          <p:nvPr/>
        </p:nvSpPr>
        <p:spPr>
          <a:xfrm>
            <a:off x="2514600" y="1482090"/>
            <a:ext cx="7315200" cy="3927475"/>
          </a:xfrm>
          <a:prstGeom prst="rect">
            <a:avLst/>
          </a:prstGeom>
          <a:noFill/>
          <a:ln w="9525">
            <a:noFill/>
          </a:ln>
        </p:spPr>
        <p:txBody>
          <a:bodyPr wrap="none" lIns="0" rIns="0" anchor="t">
            <a:spAutoFit/>
          </a:bodyPr>
          <a:p>
            <a:r>
              <a:rPr lang="en-US" altLang="zh-CN" sz="3200" dirty="0">
                <a:latin typeface="楷体_GB2312" pitchFamily="49" charset="-122"/>
                <a:ea typeface="楷体_GB2312" pitchFamily="49" charset="-122"/>
              </a:rPr>
              <a:t>    </a:t>
            </a:r>
            <a:r>
              <a:rPr lang="zh-CN" altLang="en-US" sz="3200" dirty="0">
                <a:solidFill>
                  <a:schemeClr val="bg1"/>
                </a:solidFill>
                <a:latin typeface="楷体_GB2312" pitchFamily="49" charset="-122"/>
                <a:ea typeface="楷体_GB2312" pitchFamily="49" charset="-122"/>
              </a:rPr>
              <a:t>汽车静止时，车架承受着垂直载荷。</a:t>
            </a:r>
            <a:endParaRPr lang="zh-CN" altLang="en-US" sz="3200" dirty="0">
              <a:solidFill>
                <a:schemeClr val="bg1"/>
              </a:solidFill>
              <a:latin typeface="楷体_GB2312" pitchFamily="49" charset="-122"/>
              <a:ea typeface="楷体_GB2312" pitchFamily="49" charset="-122"/>
            </a:endParaRPr>
          </a:p>
          <a:p>
            <a:r>
              <a:rPr lang="zh-CN" altLang="en-US" sz="3200" dirty="0">
                <a:solidFill>
                  <a:schemeClr val="bg1"/>
                </a:solidFill>
                <a:latin typeface="楷体_GB2312" pitchFamily="49" charset="-122"/>
                <a:ea typeface="楷体_GB2312" pitchFamily="49" charset="-122"/>
              </a:rPr>
              <a:t>汽车行使时，车架会受到比静止载荷大</a:t>
            </a:r>
            <a:endParaRPr lang="zh-CN" altLang="en-US" sz="3200" dirty="0">
              <a:solidFill>
                <a:schemeClr val="bg1"/>
              </a:solidFill>
              <a:latin typeface="楷体_GB2312" pitchFamily="49" charset="-122"/>
              <a:ea typeface="楷体_GB2312" pitchFamily="49" charset="-122"/>
            </a:endParaRPr>
          </a:p>
          <a:p>
            <a:r>
              <a:rPr lang="en-US" altLang="zh-CN" sz="3200" dirty="0">
                <a:solidFill>
                  <a:schemeClr val="bg1"/>
                </a:solidFill>
                <a:latin typeface="楷体_GB2312" pitchFamily="49" charset="-122"/>
                <a:ea typeface="楷体_GB2312" pitchFamily="49" charset="-122"/>
              </a:rPr>
              <a:t>3</a:t>
            </a:r>
            <a:r>
              <a:rPr lang="zh-CN" altLang="en-US" sz="3200" dirty="0">
                <a:solidFill>
                  <a:schemeClr val="bg1"/>
                </a:solidFill>
                <a:latin typeface="楷体_GB2312" pitchFamily="49" charset="-122"/>
                <a:ea typeface="楷体_GB2312" pitchFamily="49" charset="-122"/>
              </a:rPr>
              <a:t>～</a:t>
            </a:r>
            <a:r>
              <a:rPr lang="en-US" altLang="zh-CN" sz="3200" dirty="0">
                <a:solidFill>
                  <a:schemeClr val="bg1"/>
                </a:solidFill>
                <a:latin typeface="楷体_GB2312" pitchFamily="49" charset="-122"/>
                <a:ea typeface="楷体_GB2312" pitchFamily="49" charset="-122"/>
              </a:rPr>
              <a:t>4</a:t>
            </a:r>
            <a:r>
              <a:rPr lang="zh-CN" altLang="en-US" sz="3200" dirty="0">
                <a:solidFill>
                  <a:schemeClr val="bg1"/>
                </a:solidFill>
                <a:latin typeface="楷体_GB2312" pitchFamily="49" charset="-122"/>
                <a:ea typeface="楷体_GB2312" pitchFamily="49" charset="-122"/>
              </a:rPr>
              <a:t>倍或更大的弯曲应力，若路面不平，</a:t>
            </a:r>
            <a:endParaRPr lang="zh-CN" altLang="en-US" sz="3200" dirty="0">
              <a:solidFill>
                <a:schemeClr val="bg1"/>
              </a:solidFill>
              <a:latin typeface="楷体_GB2312" pitchFamily="49" charset="-122"/>
              <a:ea typeface="楷体_GB2312" pitchFamily="49" charset="-122"/>
            </a:endParaRPr>
          </a:p>
          <a:p>
            <a:r>
              <a:rPr lang="zh-CN" altLang="en-US" sz="3200" dirty="0">
                <a:solidFill>
                  <a:schemeClr val="bg1"/>
                </a:solidFill>
                <a:latin typeface="楷体_GB2312" pitchFamily="49" charset="-122"/>
                <a:ea typeface="楷体_GB2312" pitchFamily="49" charset="-122"/>
              </a:rPr>
              <a:t>还将受到扭矩的作用。因此，要求车架</a:t>
            </a:r>
            <a:endParaRPr lang="zh-CN" altLang="en-US" sz="3200" dirty="0">
              <a:solidFill>
                <a:schemeClr val="bg1"/>
              </a:solidFill>
              <a:latin typeface="楷体_GB2312" pitchFamily="49" charset="-122"/>
              <a:ea typeface="楷体_GB2312" pitchFamily="49" charset="-122"/>
            </a:endParaRPr>
          </a:p>
          <a:p>
            <a:r>
              <a:rPr lang="zh-CN" altLang="en-US" sz="3200" dirty="0">
                <a:solidFill>
                  <a:schemeClr val="bg1"/>
                </a:solidFill>
                <a:latin typeface="楷体_GB2312" pitchFamily="49" charset="-122"/>
                <a:ea typeface="楷体_GB2312" pitchFamily="49" charset="-122"/>
              </a:rPr>
              <a:t>强度高、刚度合适；结构简单、重量轻，</a:t>
            </a:r>
            <a:endParaRPr lang="zh-CN" altLang="en-US" sz="3200" dirty="0">
              <a:solidFill>
                <a:schemeClr val="bg1"/>
              </a:solidFill>
              <a:latin typeface="楷体_GB2312" pitchFamily="49" charset="-122"/>
              <a:ea typeface="楷体_GB2312" pitchFamily="49" charset="-122"/>
            </a:endParaRPr>
          </a:p>
          <a:p>
            <a:r>
              <a:rPr lang="zh-CN" altLang="en-US" sz="3200" dirty="0">
                <a:solidFill>
                  <a:schemeClr val="bg1"/>
                </a:solidFill>
                <a:latin typeface="楷体_GB2312" pitchFamily="49" charset="-122"/>
                <a:ea typeface="楷体_GB2312" pitchFamily="49" charset="-122"/>
              </a:rPr>
              <a:t>同时应尽可能降低汽车的重心和获得较</a:t>
            </a:r>
            <a:endParaRPr lang="zh-CN" altLang="en-US" sz="3200" dirty="0">
              <a:solidFill>
                <a:schemeClr val="bg1"/>
              </a:solidFill>
              <a:latin typeface="楷体_GB2312" pitchFamily="49" charset="-122"/>
              <a:ea typeface="楷体_GB2312" pitchFamily="49" charset="-122"/>
            </a:endParaRPr>
          </a:p>
          <a:p>
            <a:r>
              <a:rPr lang="zh-CN" altLang="en-US" sz="3200" dirty="0">
                <a:solidFill>
                  <a:schemeClr val="bg1"/>
                </a:solidFill>
                <a:latin typeface="楷体_GB2312" pitchFamily="49" charset="-122"/>
                <a:ea typeface="楷体_GB2312" pitchFamily="49" charset="-122"/>
              </a:rPr>
              <a:t>大的前轮转向角，以保证汽车行使的稳</a:t>
            </a:r>
            <a:endParaRPr lang="zh-CN" altLang="en-US" sz="3200" dirty="0">
              <a:solidFill>
                <a:schemeClr val="bg1"/>
              </a:solidFill>
              <a:latin typeface="楷体_GB2312" pitchFamily="49" charset="-122"/>
              <a:ea typeface="楷体_GB2312" pitchFamily="49" charset="-122"/>
            </a:endParaRPr>
          </a:p>
          <a:p>
            <a:r>
              <a:rPr lang="zh-CN" altLang="en-US" sz="3200" dirty="0">
                <a:solidFill>
                  <a:schemeClr val="bg1"/>
                </a:solidFill>
                <a:latin typeface="楷体_GB2312" pitchFamily="49" charset="-122"/>
                <a:ea typeface="楷体_GB2312" pitchFamily="49" charset="-122"/>
              </a:rPr>
              <a:t>定性和转向的灵活性。</a:t>
            </a:r>
            <a:endParaRPr lang="zh-CN" altLang="en-US" sz="3200" dirty="0">
              <a:solidFill>
                <a:schemeClr val="bg1"/>
              </a:solidFill>
              <a:latin typeface="楷体_GB2312" pitchFamily="49" charset="-122"/>
              <a:ea typeface="楷体_GB2312" pitchFamily="49" charset="-122"/>
            </a:endParaRPr>
          </a:p>
        </p:txBody>
      </p:sp>
      <p:sp>
        <p:nvSpPr>
          <p:cNvPr id="10" name="文本框 9"/>
          <p:cNvSpPr txBox="1"/>
          <p:nvPr/>
        </p:nvSpPr>
        <p:spPr>
          <a:xfrm>
            <a:off x="3192780" y="619760"/>
            <a:ext cx="3317240" cy="435610"/>
          </a:xfrm>
          <a:prstGeom prst="rect">
            <a:avLst/>
          </a:prstGeom>
          <a:noFill/>
          <a:extLst>
            <a:ext uri="{909E8E84-426E-40DD-AFC4-6F175D3DCCD1}">
              <a14:hiddenFill xmlns:a14="http://schemas.microsoft.com/office/drawing/2010/main">
                <a:solidFill>
                  <a:srgbClr val="8DB5D7"/>
                </a:solidFill>
              </a14:hiddenFill>
            </a:ext>
          </a:extLst>
        </p:spPr>
        <p:txBody>
          <a:bodyPr wrap="square" rtlCol="0">
            <a:spAutoFit/>
          </a:bodyPr>
          <a:lstStyle/>
          <a:p>
            <a:r>
              <a:rPr lang="zh-CN" altLang="en-US" sz="2800" dirty="0">
                <a:solidFill>
                  <a:schemeClr val="bg1"/>
                </a:solidFill>
                <a:latin typeface="微软雅黑 Light" panose="020B0502040204020203" pitchFamily="34" charset="-122"/>
                <a:ea typeface="微软雅黑 Light" panose="020B0502040204020203" pitchFamily="34" charset="-122"/>
              </a:rPr>
              <a:t>车架功用</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grpSp>
        <p:nvGrpSpPr>
          <p:cNvPr id="6" name="组合 5"/>
          <p:cNvGrpSpPr/>
          <p:nvPr/>
        </p:nvGrpSpPr>
        <p:grpSpPr>
          <a:xfrm>
            <a:off x="2119630" y="502920"/>
            <a:ext cx="760730" cy="755015"/>
            <a:chOff x="4629" y="3681"/>
            <a:chExt cx="3090" cy="3090"/>
          </a:xfrm>
        </p:grpSpPr>
        <p:sp>
          <p:nvSpPr>
            <p:cNvPr id="3" name="六边形 2"/>
            <p:cNvSpPr/>
            <p:nvPr/>
          </p:nvSpPr>
          <p:spPr>
            <a:xfrm>
              <a:off x="4629" y="3947"/>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六边形 3"/>
            <p:cNvSpPr/>
            <p:nvPr/>
          </p:nvSpPr>
          <p:spPr>
            <a:xfrm rot="16200000">
              <a:off x="4597" y="3894"/>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1" cstate="print">
              <a:biLevel thresh="25000"/>
              <a:extLst>
                <a:ext uri="{28A0092B-C50C-407E-A947-70E740481C1C}">
                  <a14:useLocalDpi xmlns:a14="http://schemas.microsoft.com/office/drawing/2010/main" val="0"/>
                </a:ext>
              </a:extLst>
            </a:blip>
            <a:stretch>
              <a:fillRect/>
            </a:stretch>
          </p:blipFill>
          <p:spPr>
            <a:xfrm>
              <a:off x="5330" y="4382"/>
              <a:ext cx="1688" cy="1688"/>
            </a:xfrm>
            <a:prstGeom prst="rect">
              <a:avLst/>
            </a:prstGeom>
          </p:spPr>
        </p:pic>
      </p:gr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六边形 1"/>
          <p:cNvSpPr/>
          <p:nvPr/>
        </p:nvSpPr>
        <p:spPr>
          <a:xfrm>
            <a:off x="3728495" y="2630254"/>
            <a:ext cx="1472056" cy="1269014"/>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sp>
        <p:nvSpPr>
          <p:cNvPr id="3" name="六边形 2"/>
          <p:cNvSpPr/>
          <p:nvPr/>
        </p:nvSpPr>
        <p:spPr>
          <a:xfrm rot="16200000">
            <a:off x="3713364" y="2605184"/>
            <a:ext cx="1472056" cy="1269014"/>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cxnSp>
        <p:nvCxnSpPr>
          <p:cNvPr id="5" name="直接连接符 4"/>
          <p:cNvCxnSpPr/>
          <p:nvPr/>
        </p:nvCxnSpPr>
        <p:spPr>
          <a:xfrm>
            <a:off x="5378003" y="2451011"/>
            <a:ext cx="0" cy="1554253"/>
          </a:xfrm>
          <a:prstGeom prst="line">
            <a:avLst/>
          </a:prstGeom>
          <a:ln>
            <a:solidFill>
              <a:schemeClr val="accent1">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a:blip r:embed="rId1">
            <a:biLevel thresh="25000"/>
            <a:extLst>
              <a:ext uri="{28A0092B-C50C-407E-A947-70E740481C1C}">
                <a14:useLocalDpi xmlns:a14="http://schemas.microsoft.com/office/drawing/2010/main" val="0"/>
              </a:ext>
            </a:extLst>
          </a:blip>
          <a:stretch>
            <a:fillRect/>
          </a:stretch>
        </p:blipFill>
        <p:spPr>
          <a:xfrm>
            <a:off x="3968601" y="2784890"/>
            <a:ext cx="959741" cy="959741"/>
          </a:xfrm>
          <a:prstGeom prst="rect">
            <a:avLst/>
          </a:prstGeom>
        </p:spPr>
      </p:pic>
      <p:sp>
        <p:nvSpPr>
          <p:cNvPr id="12" name="文本框 11"/>
          <p:cNvSpPr txBox="1"/>
          <p:nvPr/>
        </p:nvSpPr>
        <p:spPr>
          <a:xfrm>
            <a:off x="5555456" y="2118452"/>
            <a:ext cx="1821992" cy="700405"/>
          </a:xfrm>
          <a:prstGeom prst="rect">
            <a:avLst/>
          </a:prstGeom>
          <a:noFill/>
        </p:spPr>
        <p:txBody>
          <a:bodyPr wrap="square" rtlCol="0">
            <a:spAutoFit/>
          </a:bodyPr>
          <a:lstStyle/>
          <a:p>
            <a:r>
              <a:rPr lang="zh-CN" altLang="en-US" sz="3000" dirty="0">
                <a:solidFill>
                  <a:schemeClr val="bg1"/>
                </a:solidFill>
                <a:latin typeface="微软雅黑 Light" panose="020B0502040204020203" pitchFamily="34" charset="-122"/>
                <a:ea typeface="微软雅黑 Light" panose="020B0502040204020203" pitchFamily="34" charset="-122"/>
              </a:rPr>
              <a:t>项目</a:t>
            </a:r>
            <a:r>
              <a:rPr lang="en-US" altLang="zh-CN" sz="1500" dirty="0">
                <a:solidFill>
                  <a:schemeClr val="bg1"/>
                </a:solidFill>
              </a:rPr>
              <a:t> </a:t>
            </a:r>
            <a:r>
              <a:rPr lang="en-US" altLang="zh-CN" sz="4950" dirty="0">
                <a:solidFill>
                  <a:schemeClr val="bg1"/>
                </a:solidFill>
                <a:latin typeface="Arial Unicode MS" panose="020B0604020202020204" charset="-122"/>
                <a:ea typeface="Arial Unicode MS" panose="020B0604020202020204" charset="-122"/>
                <a:cs typeface="Arial Unicode MS" panose="020B0604020202020204" charset="-122"/>
              </a:rPr>
              <a:t>2</a:t>
            </a:r>
            <a:endParaRPr lang="zh-CN" altLang="en-US" sz="4950" dirty="0">
              <a:solidFill>
                <a:schemeClr val="bg1"/>
              </a:solidFill>
              <a:latin typeface="Arial Unicode MS" panose="020B0604020202020204" charset="-122"/>
              <a:ea typeface="Arial Unicode MS" panose="020B0604020202020204" charset="-122"/>
              <a:cs typeface="Arial Unicode MS" panose="020B0604020202020204" charset="-122"/>
            </a:endParaRPr>
          </a:p>
        </p:txBody>
      </p:sp>
      <p:sp>
        <p:nvSpPr>
          <p:cNvPr id="13" name="矩形 12"/>
          <p:cNvSpPr/>
          <p:nvPr/>
        </p:nvSpPr>
        <p:spPr>
          <a:xfrm>
            <a:off x="5613411" y="2930131"/>
            <a:ext cx="2614042" cy="334473"/>
          </a:xfrm>
          <a:prstGeom prst="rect">
            <a:avLst/>
          </a:prstGeom>
          <a:solidFill>
            <a:schemeClr val="accent1">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sp>
        <p:nvSpPr>
          <p:cNvPr id="14" name="文本框 13"/>
          <p:cNvSpPr txBox="1"/>
          <p:nvPr/>
        </p:nvSpPr>
        <p:spPr>
          <a:xfrm>
            <a:off x="5541804" y="2963069"/>
            <a:ext cx="2830830" cy="349250"/>
          </a:xfrm>
          <a:prstGeom prst="rect">
            <a:avLst/>
          </a:prstGeom>
          <a:noFill/>
        </p:spPr>
        <p:txBody>
          <a:bodyPr wrap="square" rtlCol="0">
            <a:spAutoFit/>
          </a:bodyPr>
          <a:lstStyle/>
          <a:p>
            <a:r>
              <a:rPr lang="zh-CN" altLang="en-US" sz="2100" dirty="0">
                <a:solidFill>
                  <a:schemeClr val="bg1"/>
                </a:solidFill>
                <a:latin typeface="微软雅黑 Light" panose="020B0502040204020203" pitchFamily="34" charset="-122"/>
                <a:ea typeface="微软雅黑 Light" panose="020B0502040204020203" pitchFamily="34" charset="-122"/>
              </a:rPr>
              <a:t>车架的型式和构造</a:t>
            </a:r>
            <a:endParaRPr lang="zh-CN" altLang="en-US" sz="2100" dirty="0">
              <a:solidFill>
                <a:schemeClr val="bg1"/>
              </a:solidFill>
              <a:latin typeface="微软雅黑 Light" panose="020B0502040204020203" pitchFamily="34" charset="-122"/>
              <a:ea typeface="微软雅黑 Light" panose="020B0502040204020203" pitchFamily="34" charset="-122"/>
            </a:endParaRPr>
          </a:p>
        </p:txBody>
      </p:sp>
      <p:sp>
        <p:nvSpPr>
          <p:cNvPr id="15" name="文本框 14"/>
          <p:cNvSpPr txBox="1"/>
          <p:nvPr/>
        </p:nvSpPr>
        <p:spPr>
          <a:xfrm>
            <a:off x="5565115" y="3350219"/>
            <a:ext cx="3168203" cy="968375"/>
          </a:xfrm>
          <a:prstGeom prst="rect">
            <a:avLst/>
          </a:prstGeom>
          <a:noFill/>
        </p:spPr>
        <p:txBody>
          <a:bodyPr wrap="square" rtlCol="0">
            <a:spAutoFit/>
          </a:bodyPr>
          <a:lstStyle/>
          <a:p>
            <a:r>
              <a:rPr lang="zh-CN" altLang="en-US" sz="1500" dirty="0">
                <a:solidFill>
                  <a:schemeClr val="bg1"/>
                </a:solidFill>
                <a:latin typeface="微软雅黑 Light" panose="020B0502040204020203" pitchFamily="34" charset="-122"/>
                <a:ea typeface="微软雅黑 Light" panose="020B0502040204020203" pitchFamily="34" charset="-122"/>
              </a:rPr>
              <a:t>边梁式车架</a:t>
            </a:r>
            <a:endParaRPr lang="zh-CN" altLang="en-US" sz="1500" dirty="0">
              <a:solidFill>
                <a:schemeClr val="bg1"/>
              </a:solidFill>
              <a:latin typeface="微软雅黑 Light" panose="020B0502040204020203" pitchFamily="34" charset="-122"/>
              <a:ea typeface="微软雅黑 Light" panose="020B0502040204020203" pitchFamily="34" charset="-122"/>
            </a:endParaRPr>
          </a:p>
          <a:p>
            <a:r>
              <a:rPr lang="zh-CN" altLang="en-US" sz="1500" dirty="0">
                <a:solidFill>
                  <a:schemeClr val="bg1"/>
                </a:solidFill>
                <a:latin typeface="微软雅黑 Light" panose="020B0502040204020203" pitchFamily="34" charset="-122"/>
                <a:ea typeface="微软雅黑 Light" panose="020B0502040204020203" pitchFamily="34" charset="-122"/>
              </a:rPr>
              <a:t>中梁式车架</a:t>
            </a:r>
            <a:endParaRPr lang="zh-CN" altLang="en-US" sz="1500" dirty="0">
              <a:solidFill>
                <a:schemeClr val="bg1"/>
              </a:solidFill>
              <a:latin typeface="微软雅黑 Light" panose="020B0502040204020203" pitchFamily="34" charset="-122"/>
              <a:ea typeface="微软雅黑 Light" panose="020B0502040204020203" pitchFamily="34" charset="-122"/>
            </a:endParaRPr>
          </a:p>
          <a:p>
            <a:r>
              <a:rPr lang="zh-CN" altLang="en-US" sz="1500" dirty="0">
                <a:solidFill>
                  <a:schemeClr val="bg1"/>
                </a:solidFill>
                <a:latin typeface="微软雅黑 Light" panose="020B0502040204020203" pitchFamily="34" charset="-122"/>
                <a:ea typeface="微软雅黑 Light" panose="020B0502040204020203" pitchFamily="34" charset="-122"/>
              </a:rPr>
              <a:t>综合式车架</a:t>
            </a:r>
            <a:endParaRPr lang="zh-CN" altLang="en-US" sz="1500" dirty="0">
              <a:solidFill>
                <a:schemeClr val="bg1"/>
              </a:solidFill>
              <a:latin typeface="微软雅黑 Light" panose="020B0502040204020203" pitchFamily="34" charset="-122"/>
              <a:ea typeface="微软雅黑 Light" panose="020B0502040204020203" pitchFamily="34" charset="-122"/>
            </a:endParaRPr>
          </a:p>
          <a:p>
            <a:r>
              <a:rPr lang="zh-CN" altLang="en-US" sz="1500" dirty="0">
                <a:solidFill>
                  <a:schemeClr val="bg1"/>
                </a:solidFill>
                <a:latin typeface="微软雅黑 Light" panose="020B0502040204020203" pitchFamily="34" charset="-122"/>
                <a:ea typeface="微软雅黑 Light" panose="020B0502040204020203" pitchFamily="34" charset="-122"/>
              </a:rPr>
              <a:t>无梁式车架</a:t>
            </a:r>
            <a:endParaRPr lang="zh-CN" altLang="en-US" sz="1500" dirty="0">
              <a:solidFill>
                <a:schemeClr val="bg1"/>
              </a:solidFill>
              <a:latin typeface="微软雅黑 Light" panose="020B0502040204020203" pitchFamily="34" charset="-122"/>
              <a:ea typeface="微软雅黑 Light" panose="020B0502040204020203" pitchFamily="34" charset="-122"/>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79202" name="标题 179201"/>
          <p:cNvSpPr>
            <a:spLocks noGrp="1"/>
          </p:cNvSpPr>
          <p:nvPr>
            <p:ph type="title"/>
          </p:nvPr>
        </p:nvSpPr>
        <p:spPr>
          <a:xfrm>
            <a:off x="1981200" y="1066800"/>
            <a:ext cx="8229600" cy="1143000"/>
          </a:xfrm>
        </p:spPr>
        <p:txBody>
          <a:bodyPr anchor="ctr"/>
          <a:p>
            <a:pPr algn="ctr"/>
            <a:r>
              <a:rPr lang="zh-CN" altLang="en-US" sz="3200" dirty="0">
                <a:solidFill>
                  <a:srgbClr val="FF0000"/>
                </a:solidFill>
                <a:latin typeface="黑体" panose="02010609060101010101" charset="-122"/>
              </a:rPr>
              <a:t>边梁式车架</a:t>
            </a:r>
            <a:endParaRPr lang="zh-CN" altLang="en-US" sz="3200" dirty="0">
              <a:solidFill>
                <a:srgbClr val="FF0000"/>
              </a:solidFill>
              <a:latin typeface="黑体" panose="02010609060101010101" charset="-122"/>
            </a:endParaRPr>
          </a:p>
        </p:txBody>
      </p:sp>
      <p:sp>
        <p:nvSpPr>
          <p:cNvPr id="179203" name="文本占位符 179202"/>
          <p:cNvSpPr>
            <a:spLocks noGrp="1"/>
          </p:cNvSpPr>
          <p:nvPr>
            <p:ph type="body" idx="1"/>
          </p:nvPr>
        </p:nvSpPr>
        <p:spPr>
          <a:xfrm>
            <a:off x="2362200" y="2057400"/>
            <a:ext cx="7315200" cy="2286000"/>
          </a:xfrm>
        </p:spPr>
        <p:txBody>
          <a:bodyPr/>
          <a:p>
            <a:r>
              <a:rPr lang="en-US" altLang="zh-CN" sz="3200" dirty="0">
                <a:latin typeface="楷体_GB2312" pitchFamily="49" charset="-122"/>
              </a:rPr>
              <a:t>      </a:t>
            </a:r>
            <a:r>
              <a:rPr lang="zh-CN" altLang="en-US" dirty="0">
                <a:solidFill>
                  <a:schemeClr val="bg1"/>
                </a:solidFill>
                <a:latin typeface="楷体_GB2312" pitchFamily="49" charset="-122"/>
              </a:rPr>
              <a:t>边梁式车架由左、右两根纵梁和若干根横梁组成</a:t>
            </a:r>
            <a:r>
              <a:rPr lang="en-US" altLang="zh-CN" dirty="0">
                <a:solidFill>
                  <a:schemeClr val="bg1"/>
                </a:solidFill>
                <a:latin typeface="楷体_GB2312" pitchFamily="49" charset="-122"/>
              </a:rPr>
              <a:t>,</a:t>
            </a:r>
            <a:r>
              <a:rPr lang="zh-CN" altLang="en-US" dirty="0">
                <a:solidFill>
                  <a:schemeClr val="bg1"/>
                </a:solidFill>
                <a:latin typeface="楷体_GB2312" pitchFamily="49" charset="-122"/>
              </a:rPr>
              <a:t>并通过铆钉或焊接将纵梁和横梁连接成坚固的刚性构架，被广泛应用在货车和特种汽车上。</a:t>
            </a:r>
            <a:endParaRPr lang="zh-CN" altLang="en-US" dirty="0">
              <a:solidFill>
                <a:schemeClr val="bg1"/>
              </a:solidFill>
              <a:latin typeface="楷体_GB2312" pitchFamily="49" charset="-122"/>
            </a:endParaRPr>
          </a:p>
          <a:p>
            <a:endParaRPr lang="zh-CN" altLang="en-US" dirty="0">
              <a:solidFill>
                <a:schemeClr val="bg1"/>
              </a:solidFill>
              <a:latin typeface="楷体_GB2312" pitchFamily="49" charset="-122"/>
            </a:endParaRPr>
          </a:p>
        </p:txBody>
      </p:sp>
      <p:sp>
        <p:nvSpPr>
          <p:cNvPr id="10" name="文本框 9"/>
          <p:cNvSpPr txBox="1"/>
          <p:nvPr/>
        </p:nvSpPr>
        <p:spPr>
          <a:xfrm>
            <a:off x="3192780" y="619760"/>
            <a:ext cx="3652520" cy="435610"/>
          </a:xfrm>
          <a:prstGeom prst="rect">
            <a:avLst/>
          </a:prstGeom>
          <a:noFill/>
          <a:extLst>
            <a:ext uri="{909E8E84-426E-40DD-AFC4-6F175D3DCCD1}">
              <a14:hiddenFill xmlns:a14="http://schemas.microsoft.com/office/drawing/2010/main">
                <a:solidFill>
                  <a:srgbClr val="8DB5D7"/>
                </a:solidFill>
              </a14:hiddenFill>
            </a:ext>
          </a:extLst>
        </p:spPr>
        <p:txBody>
          <a:bodyPr wrap="square" rtlCol="0">
            <a:spAutoFit/>
          </a:bodyPr>
          <a:p>
            <a:r>
              <a:rPr lang="zh-CN" altLang="en-US" sz="2800" dirty="0">
                <a:solidFill>
                  <a:schemeClr val="bg1"/>
                </a:solidFill>
                <a:latin typeface="微软雅黑 Light" panose="020B0502040204020203" pitchFamily="34" charset="-122"/>
                <a:ea typeface="微软雅黑 Light" panose="020B0502040204020203" pitchFamily="34" charset="-122"/>
              </a:rPr>
              <a:t>车架</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grpSp>
        <p:nvGrpSpPr>
          <p:cNvPr id="7" name="组合 6"/>
          <p:cNvGrpSpPr/>
          <p:nvPr/>
        </p:nvGrpSpPr>
        <p:grpSpPr>
          <a:xfrm>
            <a:off x="2119630" y="502920"/>
            <a:ext cx="760976" cy="755259"/>
            <a:chOff x="4629" y="3681"/>
            <a:chExt cx="3091" cy="3091"/>
          </a:xfrm>
        </p:grpSpPr>
        <p:sp>
          <p:nvSpPr>
            <p:cNvPr id="8" name="六边形 7"/>
            <p:cNvSpPr/>
            <p:nvPr/>
          </p:nvSpPr>
          <p:spPr>
            <a:xfrm>
              <a:off x="4629" y="3947"/>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六边形 8"/>
            <p:cNvSpPr/>
            <p:nvPr/>
          </p:nvSpPr>
          <p:spPr>
            <a:xfrm rot="16200000">
              <a:off x="4597" y="3894"/>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pic>
        <p:nvPicPr>
          <p:cNvPr id="16" name="图片 15"/>
          <p:cNvPicPr>
            <a:picLocks noChangeAspect="1"/>
          </p:cNvPicPr>
          <p:nvPr/>
        </p:nvPicPr>
        <p:blipFill>
          <a:blip r:embed="rId1" cstate="print">
            <a:biLevel thresh="25000"/>
            <a:extLst>
              <a:ext uri="{28A0092B-C50C-407E-A947-70E740481C1C}">
                <a14:useLocalDpi xmlns:a14="http://schemas.microsoft.com/office/drawing/2010/main" val="0"/>
              </a:ext>
            </a:extLst>
          </a:blip>
          <a:stretch>
            <a:fillRect/>
          </a:stretch>
        </p:blipFill>
        <p:spPr>
          <a:xfrm>
            <a:off x="2262505" y="645160"/>
            <a:ext cx="474980" cy="470535"/>
          </a:xfrm>
          <a:prstGeom prst="rect">
            <a:avLst/>
          </a:prstGeom>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79202" name="标题 179201"/>
          <p:cNvSpPr>
            <a:spLocks noGrp="1"/>
          </p:cNvSpPr>
          <p:nvPr>
            <p:ph type="title"/>
          </p:nvPr>
        </p:nvSpPr>
        <p:spPr>
          <a:xfrm>
            <a:off x="1981200" y="779780"/>
            <a:ext cx="8229600" cy="1143000"/>
          </a:xfrm>
        </p:spPr>
        <p:txBody>
          <a:bodyPr anchor="ctr"/>
          <a:p>
            <a:pPr algn="ctr"/>
            <a:r>
              <a:rPr lang="zh-CN" altLang="en-US" sz="3200" dirty="0">
                <a:solidFill>
                  <a:srgbClr val="FF0000"/>
                </a:solidFill>
                <a:latin typeface="黑体" panose="02010609060101010101" charset="-122"/>
              </a:rPr>
              <a:t>边梁式车架</a:t>
            </a:r>
            <a:endParaRPr lang="zh-CN" altLang="en-US" sz="3200" dirty="0">
              <a:solidFill>
                <a:srgbClr val="FF0000"/>
              </a:solidFill>
              <a:latin typeface="黑体" panose="02010609060101010101" charset="-122"/>
            </a:endParaRPr>
          </a:p>
        </p:txBody>
      </p:sp>
      <p:sp>
        <p:nvSpPr>
          <p:cNvPr id="179203" name="文本占位符 179202"/>
          <p:cNvSpPr>
            <a:spLocks noGrp="1"/>
          </p:cNvSpPr>
          <p:nvPr>
            <p:ph type="body" idx="1"/>
          </p:nvPr>
        </p:nvSpPr>
        <p:spPr>
          <a:xfrm>
            <a:off x="2421255" y="1602105"/>
            <a:ext cx="7789545" cy="2877820"/>
          </a:xfrm>
        </p:spPr>
        <p:txBody>
          <a:bodyPr/>
          <a:p>
            <a:r>
              <a:rPr lang="en-US" altLang="zh-CN" sz="3200" dirty="0">
                <a:latin typeface="楷体_GB2312" pitchFamily="49" charset="-122"/>
              </a:rPr>
              <a:t>      </a:t>
            </a:r>
            <a:r>
              <a:rPr dirty="0">
                <a:solidFill>
                  <a:schemeClr val="bg1"/>
                </a:solidFill>
                <a:latin typeface="楷体_GB2312" pitchFamily="49" charset="-122"/>
              </a:rPr>
              <a:t>边梁式车架根据汽车总体结构布置的需要，可制成前宽后窄，前窄后宽，前后等宽等形式（见图2－4）。载重汽车大多采用前后等宽式，这是为了简化制造工艺，避免纵梁宽度转折处应力集中，提高车架的使用寿命。</a:t>
            </a:r>
            <a:endParaRPr dirty="0">
              <a:solidFill>
                <a:schemeClr val="bg1"/>
              </a:solidFill>
              <a:latin typeface="楷体_GB2312" pitchFamily="49" charset="-122"/>
            </a:endParaRPr>
          </a:p>
        </p:txBody>
      </p:sp>
      <p:sp>
        <p:nvSpPr>
          <p:cNvPr id="10" name="文本框 9"/>
          <p:cNvSpPr txBox="1"/>
          <p:nvPr/>
        </p:nvSpPr>
        <p:spPr>
          <a:xfrm>
            <a:off x="3192780" y="619760"/>
            <a:ext cx="3652520" cy="435610"/>
          </a:xfrm>
          <a:prstGeom prst="rect">
            <a:avLst/>
          </a:prstGeom>
          <a:noFill/>
          <a:extLst>
            <a:ext uri="{909E8E84-426E-40DD-AFC4-6F175D3DCCD1}">
              <a14:hiddenFill xmlns:a14="http://schemas.microsoft.com/office/drawing/2010/main">
                <a:solidFill>
                  <a:srgbClr val="8DB5D7"/>
                </a:solidFill>
              </a14:hiddenFill>
            </a:ext>
          </a:extLst>
        </p:spPr>
        <p:txBody>
          <a:bodyPr wrap="square" rtlCol="0">
            <a:spAutoFit/>
          </a:bodyPr>
          <a:p>
            <a:r>
              <a:rPr lang="zh-CN" altLang="en-US" sz="2800" dirty="0">
                <a:solidFill>
                  <a:schemeClr val="bg1"/>
                </a:solidFill>
                <a:latin typeface="微软雅黑 Light" panose="020B0502040204020203" pitchFamily="34" charset="-122"/>
                <a:ea typeface="微软雅黑 Light" panose="020B0502040204020203" pitchFamily="34" charset="-122"/>
              </a:rPr>
              <a:t>车架</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grpSp>
        <p:nvGrpSpPr>
          <p:cNvPr id="7" name="组合 6"/>
          <p:cNvGrpSpPr/>
          <p:nvPr/>
        </p:nvGrpSpPr>
        <p:grpSpPr>
          <a:xfrm>
            <a:off x="2119630" y="502920"/>
            <a:ext cx="760976" cy="755259"/>
            <a:chOff x="4629" y="3681"/>
            <a:chExt cx="3091" cy="3091"/>
          </a:xfrm>
        </p:grpSpPr>
        <p:sp>
          <p:nvSpPr>
            <p:cNvPr id="8" name="六边形 7"/>
            <p:cNvSpPr/>
            <p:nvPr/>
          </p:nvSpPr>
          <p:spPr>
            <a:xfrm>
              <a:off x="4629" y="3947"/>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六边形 8"/>
            <p:cNvSpPr/>
            <p:nvPr/>
          </p:nvSpPr>
          <p:spPr>
            <a:xfrm rot="16200000">
              <a:off x="4597" y="3894"/>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pic>
        <p:nvPicPr>
          <p:cNvPr id="16" name="图片 15"/>
          <p:cNvPicPr>
            <a:picLocks noChangeAspect="1"/>
          </p:cNvPicPr>
          <p:nvPr/>
        </p:nvPicPr>
        <p:blipFill>
          <a:blip r:embed="rId1" cstate="print">
            <a:biLevel thresh="25000"/>
            <a:extLst>
              <a:ext uri="{28A0092B-C50C-407E-A947-70E740481C1C}">
                <a14:useLocalDpi xmlns:a14="http://schemas.microsoft.com/office/drawing/2010/main" val="0"/>
              </a:ext>
            </a:extLst>
          </a:blip>
          <a:stretch>
            <a:fillRect/>
          </a:stretch>
        </p:blipFill>
        <p:spPr>
          <a:xfrm>
            <a:off x="2262505" y="645160"/>
            <a:ext cx="474980" cy="470535"/>
          </a:xfrm>
          <a:prstGeom prst="rect">
            <a:avLst/>
          </a:prstGeom>
        </p:spPr>
      </p:pic>
      <p:pic>
        <p:nvPicPr>
          <p:cNvPr id="2" name="图片 1" descr="微信截图_20190701150407"/>
          <p:cNvPicPr>
            <a:picLocks noChangeAspect="1"/>
          </p:cNvPicPr>
          <p:nvPr/>
        </p:nvPicPr>
        <p:blipFill>
          <a:blip r:embed="rId2"/>
          <a:stretch>
            <a:fillRect/>
          </a:stretch>
        </p:blipFill>
        <p:spPr>
          <a:xfrm>
            <a:off x="4198620" y="3907790"/>
            <a:ext cx="4234815" cy="2668905"/>
          </a:xfrm>
          <a:prstGeom prst="rect">
            <a:avLst/>
          </a:prstGeom>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80226" name="标题 180225"/>
          <p:cNvSpPr>
            <a:spLocks noGrp="1"/>
          </p:cNvSpPr>
          <p:nvPr>
            <p:ph type="title"/>
          </p:nvPr>
        </p:nvSpPr>
        <p:spPr>
          <a:xfrm>
            <a:off x="1892300" y="807085"/>
            <a:ext cx="8229600" cy="913765"/>
          </a:xfrm>
        </p:spPr>
        <p:txBody>
          <a:bodyPr anchor="ctr"/>
          <a:p>
            <a:pPr algn="ctr"/>
            <a:r>
              <a:rPr lang="zh-CN" altLang="en-US" sz="3200" dirty="0">
                <a:solidFill>
                  <a:srgbClr val="FF0000"/>
                </a:solidFill>
                <a:latin typeface="黑体" panose="02010609060101010101" charset="-122"/>
              </a:rPr>
              <a:t>中梁式车架</a:t>
            </a:r>
            <a:endParaRPr lang="zh-CN" altLang="en-US" sz="4400">
              <a:latin typeface="黑体" panose="02010609060101010101" charset="-122"/>
            </a:endParaRPr>
          </a:p>
        </p:txBody>
      </p:sp>
      <p:sp>
        <p:nvSpPr>
          <p:cNvPr id="180227" name="文本占位符 180226"/>
          <p:cNvSpPr>
            <a:spLocks noGrp="1"/>
          </p:cNvSpPr>
          <p:nvPr>
            <p:ph type="body" idx="1"/>
          </p:nvPr>
        </p:nvSpPr>
        <p:spPr>
          <a:xfrm>
            <a:off x="1981200" y="1644650"/>
            <a:ext cx="8229600" cy="4525963"/>
          </a:xfrm>
        </p:spPr>
        <p:txBody>
          <a:bodyPr/>
          <a:p>
            <a:r>
              <a:rPr lang="en-US" altLang="zh-CN" sz="3200" dirty="0">
                <a:solidFill>
                  <a:schemeClr val="bg1"/>
                </a:solidFill>
                <a:latin typeface="楷体_GB2312" pitchFamily="49" charset="-122"/>
              </a:rPr>
              <a:t>      </a:t>
            </a:r>
            <a:r>
              <a:rPr lang="zh-CN" altLang="en-US" sz="3200" dirty="0">
                <a:solidFill>
                  <a:schemeClr val="bg1"/>
                </a:solidFill>
                <a:latin typeface="楷体_GB2312" pitchFamily="49" charset="-122"/>
              </a:rPr>
              <a:t>中梁式车架又称脊梁式车架，它是由一根贯穿汽车纵向的中央纵梁和若干根横向悬伸托架构成（图</a:t>
            </a:r>
            <a:r>
              <a:rPr lang="en-US" altLang="zh-CN" sz="3200" dirty="0">
                <a:solidFill>
                  <a:schemeClr val="bg1"/>
                </a:solidFill>
                <a:latin typeface="楷体_GB2312" pitchFamily="49" charset="-122"/>
              </a:rPr>
              <a:t>2</a:t>
            </a:r>
            <a:r>
              <a:rPr lang="zh-CN" altLang="en-US" sz="3200" dirty="0">
                <a:solidFill>
                  <a:schemeClr val="bg1"/>
                </a:solidFill>
                <a:latin typeface="楷体_GB2312" pitchFamily="49" charset="-122"/>
              </a:rPr>
              <a:t>－</a:t>
            </a:r>
            <a:r>
              <a:rPr lang="en-US" altLang="zh-CN" sz="3200" dirty="0">
                <a:solidFill>
                  <a:schemeClr val="bg1"/>
                </a:solidFill>
                <a:latin typeface="楷体_GB2312" pitchFamily="49" charset="-122"/>
              </a:rPr>
              <a:t>5</a:t>
            </a:r>
            <a:r>
              <a:rPr lang="zh-CN" altLang="en-US" sz="3200" dirty="0">
                <a:solidFill>
                  <a:schemeClr val="bg1"/>
                </a:solidFill>
                <a:latin typeface="楷体_GB2312" pitchFamily="49" charset="-122"/>
              </a:rPr>
              <a:t>）。</a:t>
            </a:r>
            <a:endParaRPr lang="zh-CN" altLang="en-US" sz="3200" dirty="0">
              <a:solidFill>
                <a:schemeClr val="bg1"/>
              </a:solidFill>
              <a:latin typeface="楷体_GB2312" pitchFamily="49" charset="-122"/>
            </a:endParaRPr>
          </a:p>
        </p:txBody>
      </p:sp>
      <p:sp>
        <p:nvSpPr>
          <p:cNvPr id="10" name="文本框 9"/>
          <p:cNvSpPr txBox="1"/>
          <p:nvPr/>
        </p:nvSpPr>
        <p:spPr>
          <a:xfrm>
            <a:off x="3192780" y="619760"/>
            <a:ext cx="1889760" cy="435610"/>
          </a:xfrm>
          <a:prstGeom prst="rect">
            <a:avLst/>
          </a:prstGeom>
          <a:noFill/>
          <a:extLst>
            <a:ext uri="{909E8E84-426E-40DD-AFC4-6F175D3DCCD1}">
              <a14:hiddenFill xmlns:a14="http://schemas.microsoft.com/office/drawing/2010/main">
                <a:solidFill>
                  <a:srgbClr val="8DB5D7"/>
                </a:solidFill>
              </a14:hiddenFill>
            </a:ext>
          </a:extLst>
        </p:spPr>
        <p:txBody>
          <a:bodyPr wrap="square" rtlCol="0">
            <a:spAutoFit/>
          </a:bodyPr>
          <a:p>
            <a:r>
              <a:rPr lang="zh-CN" altLang="en-US" sz="2800" dirty="0">
                <a:solidFill>
                  <a:schemeClr val="bg1"/>
                </a:solidFill>
                <a:latin typeface="微软雅黑 Light" panose="020B0502040204020203" pitchFamily="34" charset="-122"/>
                <a:ea typeface="微软雅黑 Light" panose="020B0502040204020203" pitchFamily="34" charset="-122"/>
              </a:rPr>
              <a:t>车架</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grpSp>
        <p:nvGrpSpPr>
          <p:cNvPr id="7" name="组合 6"/>
          <p:cNvGrpSpPr/>
          <p:nvPr/>
        </p:nvGrpSpPr>
        <p:grpSpPr>
          <a:xfrm>
            <a:off x="2119630" y="502920"/>
            <a:ext cx="760976" cy="755259"/>
            <a:chOff x="4629" y="3681"/>
            <a:chExt cx="3091" cy="3091"/>
          </a:xfrm>
        </p:grpSpPr>
        <p:sp>
          <p:nvSpPr>
            <p:cNvPr id="8" name="六边形 7"/>
            <p:cNvSpPr/>
            <p:nvPr/>
          </p:nvSpPr>
          <p:spPr>
            <a:xfrm>
              <a:off x="4629" y="3947"/>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六边形 8"/>
            <p:cNvSpPr/>
            <p:nvPr/>
          </p:nvSpPr>
          <p:spPr>
            <a:xfrm rot="16200000">
              <a:off x="4597" y="3894"/>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pic>
        <p:nvPicPr>
          <p:cNvPr id="16" name="图片 15"/>
          <p:cNvPicPr>
            <a:picLocks noChangeAspect="1"/>
          </p:cNvPicPr>
          <p:nvPr/>
        </p:nvPicPr>
        <p:blipFill>
          <a:blip r:embed="rId1" cstate="print">
            <a:biLevel thresh="25000"/>
            <a:extLst>
              <a:ext uri="{28A0092B-C50C-407E-A947-70E740481C1C}">
                <a14:useLocalDpi xmlns:a14="http://schemas.microsoft.com/office/drawing/2010/main" val="0"/>
              </a:ext>
            </a:extLst>
          </a:blip>
          <a:stretch>
            <a:fillRect/>
          </a:stretch>
        </p:blipFill>
        <p:spPr>
          <a:xfrm>
            <a:off x="2262505" y="645160"/>
            <a:ext cx="474980" cy="470535"/>
          </a:xfrm>
          <a:prstGeom prst="rect">
            <a:avLst/>
          </a:prstGeom>
        </p:spPr>
      </p:pic>
      <p:pic>
        <p:nvPicPr>
          <p:cNvPr id="12" name="图片 11" descr="微信截图_20190701150548"/>
          <p:cNvPicPr>
            <a:picLocks noChangeAspect="1"/>
          </p:cNvPicPr>
          <p:nvPr/>
        </p:nvPicPr>
        <p:blipFill>
          <a:blip r:embed="rId2"/>
          <a:stretch>
            <a:fillRect/>
          </a:stretch>
        </p:blipFill>
        <p:spPr>
          <a:xfrm>
            <a:off x="3690620" y="3261360"/>
            <a:ext cx="4810760" cy="3493770"/>
          </a:xfrm>
          <a:prstGeom prst="rect">
            <a:avLst/>
          </a:prstGeom>
        </p:spPr>
      </p:pic>
    </p:spTree>
  </p:cSld>
  <p:clrMapOvr>
    <a:masterClrMapping/>
  </p:clrMapOvr>
  <p:transition>
    <p:fade/>
  </p:transition>
</p:sld>
</file>

<file path=ppt/tags/tag1.xml><?xml version="1.0" encoding="utf-8"?>
<p:tagLst xmlns:p="http://schemas.openxmlformats.org/presentationml/2006/main">
  <p:tag name="KSO_WM_SLIDE_MODEL_TYPE" val="cover"/>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黑体"/>
        <a:cs typeface=""/>
      </a:majorFont>
      <a:minorFont>
        <a:latin typeface="Arial"/>
        <a:ea typeface="楷体_GB2312"/>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3152</Words>
  <Application>WPS 演示</Application>
  <PresentationFormat>屏幕显示</PresentationFormat>
  <Paragraphs>183</Paragraphs>
  <Slides>32</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32</vt:i4>
      </vt:variant>
    </vt:vector>
  </HeadingPairs>
  <TitlesOfParts>
    <vt:vector size="43" baseType="lpstr">
      <vt:lpstr>Arial</vt:lpstr>
      <vt:lpstr>宋体</vt:lpstr>
      <vt:lpstr>Wingdings</vt:lpstr>
      <vt:lpstr>楷体_GB2312</vt:lpstr>
      <vt:lpstr>新宋体</vt:lpstr>
      <vt:lpstr>微软雅黑 Light</vt:lpstr>
      <vt:lpstr>黑体</vt:lpstr>
      <vt:lpstr>Arial Unicode MS</vt:lpstr>
      <vt:lpstr>微软雅黑</vt:lpstr>
      <vt:lpstr>Calibri</vt:lpstr>
      <vt:lpstr>默认设计模板</vt:lpstr>
      <vt:lpstr>PowerPoint 演示文稿</vt:lpstr>
      <vt:lpstr>PowerPoint 演示文稿</vt:lpstr>
      <vt:lpstr>PowerPoint 演示文稿</vt:lpstr>
      <vt:lpstr>PowerPoint 演示文稿</vt:lpstr>
      <vt:lpstr>PowerPoint 演示文稿</vt:lpstr>
      <vt:lpstr>PowerPoint 演示文稿</vt:lpstr>
      <vt:lpstr>边梁式车架</vt:lpstr>
      <vt:lpstr>边梁式车架</vt:lpstr>
      <vt:lpstr>中梁式车架</vt:lpstr>
      <vt:lpstr>中梁式车架</vt:lpstr>
      <vt:lpstr>综台式车架</vt:lpstr>
      <vt:lpstr>PowerPoint 演示文稿</vt:lpstr>
      <vt:lpstr>PowerPoint 演示文稿</vt:lpstr>
      <vt:lpstr>PowerPoint 演示文稿</vt:lpstr>
      <vt:lpstr>         （2）车架变形的检测</vt:lpstr>
      <vt:lpstr>PowerPoint 演示文稿</vt:lpstr>
      <vt:lpstr>      ③ 纵、横梁垂直度的检测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（3）车架的重铆</vt:lpstr>
      <vt:lpstr>    （4）车架附件的修理</vt:lpstr>
      <vt:lpstr>PowerPoint 演示文稿</vt:lpstr>
    </vt:vector>
  </TitlesOfParts>
  <Company>HEP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hep2</dc:creator>
  <cp:lastModifiedBy>L＇sf</cp:lastModifiedBy>
  <cp:revision>236</cp:revision>
  <dcterms:created xsi:type="dcterms:W3CDTF">2006-04-03T02:40:00Z</dcterms:created>
  <dcterms:modified xsi:type="dcterms:W3CDTF">2019-07-08T02:09:09Z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2052-11.1.0.8767</vt:lpwstr>
  </property>
</Properties>
</file>