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png" ContentType="image/png"/>
  <Default Extension="wdp" ContentType="image/vnd.ms-photo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337" r:id="rId3"/>
    <p:sldId id="299" r:id="rId4"/>
    <p:sldId id="315" r:id="rId5"/>
    <p:sldId id="319" r:id="rId6"/>
    <p:sldId id="321" r:id="rId7"/>
    <p:sldId id="324" r:id="rId8"/>
    <p:sldId id="323" r:id="rId9"/>
    <p:sldId id="325" r:id="rId10"/>
    <p:sldId id="326" r:id="rId11"/>
    <p:sldId id="328" r:id="rId12"/>
    <p:sldId id="327" r:id="rId13"/>
    <p:sldId id="329" r:id="rId14"/>
    <p:sldId id="330" r:id="rId15"/>
    <p:sldId id="331" r:id="rId16"/>
    <p:sldId id="356" r:id="rId17"/>
    <p:sldId id="357" r:id="rId18"/>
    <p:sldId id="333" r:id="rId19"/>
    <p:sldId id="332" r:id="rId20"/>
    <p:sldId id="355" r:id="rId21"/>
    <p:sldId id="271" r:id="rId22"/>
    <p:sldId id="296" r:id="rId23"/>
  </p:sldIdLst>
  <p:sldSz cx="12192000" cy="6858000"/>
  <p:notesSz cx="6858000" cy="9144000"/>
  <p:custDataLst>
    <p:tags r:id="rId28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zhangch" initials="z" lastIdx="1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62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-294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8" Type="http://schemas.openxmlformats.org/officeDocument/2006/relationships/tags" Target="tags/tag63.xml"/><Relationship Id="rId27" Type="http://schemas.openxmlformats.org/officeDocument/2006/relationships/commentAuthors" Target="commentAuthors.xml"/><Relationship Id="rId26" Type="http://schemas.openxmlformats.org/officeDocument/2006/relationships/tableStyles" Target="tableStyles.xml"/><Relationship Id="rId25" Type="http://schemas.openxmlformats.org/officeDocument/2006/relationships/viewProps" Target="viewProps.xml"/><Relationship Id="rId24" Type="http://schemas.openxmlformats.org/officeDocument/2006/relationships/presProps" Target="presProps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8.wmf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image" Target="../media/image7.png"/><Relationship Id="rId8" Type="http://schemas.openxmlformats.org/officeDocument/2006/relationships/image" Target="../media/image5.png"/><Relationship Id="rId7" Type="http://schemas.openxmlformats.org/officeDocument/2006/relationships/image" Target="../media/image4.png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Relationship Id="rId3" Type="http://schemas.microsoft.com/office/2007/relationships/hdphoto" Target="../media/image16.wdp"/><Relationship Id="rId2" Type="http://schemas.openxmlformats.org/officeDocument/2006/relationships/image" Target="../media/image15.png"/><Relationship Id="rId15" Type="http://schemas.openxmlformats.org/officeDocument/2006/relationships/slideLayout" Target="../slideLayouts/slideLayout7.xml"/><Relationship Id="rId14" Type="http://schemas.openxmlformats.org/officeDocument/2006/relationships/image" Target="../media/image18.png"/><Relationship Id="rId13" Type="http://schemas.openxmlformats.org/officeDocument/2006/relationships/image" Target="../media/image17.png"/><Relationship Id="rId12" Type="http://schemas.openxmlformats.org/officeDocument/2006/relationships/image" Target="../media/image12.png"/><Relationship Id="rId11" Type="http://schemas.openxmlformats.org/officeDocument/2006/relationships/image" Target="../media/image11.png"/><Relationship Id="rId10" Type="http://schemas.openxmlformats.org/officeDocument/2006/relationships/image" Target="../media/image6.png"/><Relationship Id="rId1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2.jpeg"/><Relationship Id="rId1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Relationship Id="rId3" Type="http://schemas.openxmlformats.org/officeDocument/2006/relationships/image" Target="../media/image12.png"/><Relationship Id="rId2" Type="http://schemas.openxmlformats.org/officeDocument/2006/relationships/image" Target="../media/image27.png"/><Relationship Id="rId1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9" Type="http://schemas.openxmlformats.org/officeDocument/2006/relationships/image" Target="../media/image34.png"/><Relationship Id="rId8" Type="http://schemas.openxmlformats.org/officeDocument/2006/relationships/image" Target="../media/image33.png"/><Relationship Id="rId7" Type="http://schemas.openxmlformats.org/officeDocument/2006/relationships/image" Target="../media/image32.png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4" Type="http://schemas.openxmlformats.org/officeDocument/2006/relationships/image" Target="../media/image29.png"/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5" Type="http://schemas.openxmlformats.org/officeDocument/2006/relationships/vmlDrawing" Target="../drawings/vmlDrawing1.vml"/><Relationship Id="rId14" Type="http://schemas.openxmlformats.org/officeDocument/2006/relationships/slideLayout" Target="../slideLayouts/slideLayout7.xml"/><Relationship Id="rId13" Type="http://schemas.openxmlformats.org/officeDocument/2006/relationships/image" Target="../media/image37.wmf"/><Relationship Id="rId12" Type="http://schemas.openxmlformats.org/officeDocument/2006/relationships/oleObject" Target="../embeddings/oleObject1.bin"/><Relationship Id="rId11" Type="http://schemas.openxmlformats.org/officeDocument/2006/relationships/image" Target="../media/image36.png"/><Relationship Id="rId10" Type="http://schemas.openxmlformats.org/officeDocument/2006/relationships/image" Target="../media/image35.png"/><Relationship Id="rId1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2.vml"/><Relationship Id="rId4" Type="http://schemas.openxmlformats.org/officeDocument/2006/relationships/slideLayout" Target="../slideLayouts/slideLayout10.xml"/><Relationship Id="rId3" Type="http://schemas.openxmlformats.org/officeDocument/2006/relationships/image" Target="../media/image38.wmf"/><Relationship Id="rId2" Type="http://schemas.openxmlformats.org/officeDocument/2006/relationships/oleObject" Target="../embeddings/oleObject2.bin"/><Relationship Id="rId1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9.png"/><Relationship Id="rId1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hemeOverride" Target="../theme/themeOverride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image" Target="../media/image9.png"/><Relationship Id="rId8" Type="http://schemas.openxmlformats.org/officeDocument/2006/relationships/image" Target="../media/image8.png"/><Relationship Id="rId7" Type="http://schemas.openxmlformats.org/officeDocument/2006/relationships/image" Target="../media/image7.png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3" Type="http://schemas.microsoft.com/office/2007/relationships/hdphoto" Target="../media/image3.wdp"/><Relationship Id="rId2" Type="http://schemas.openxmlformats.org/officeDocument/2006/relationships/image" Target="../media/image2.png"/><Relationship Id="rId15" Type="http://schemas.openxmlformats.org/officeDocument/2006/relationships/slideLayout" Target="../slideLayouts/slideLayout7.xml"/><Relationship Id="rId14" Type="http://schemas.openxmlformats.org/officeDocument/2006/relationships/image" Target="../media/image14.png"/><Relationship Id="rId13" Type="http://schemas.openxmlformats.org/officeDocument/2006/relationships/image" Target="../media/image13.png"/><Relationship Id="rId12" Type="http://schemas.openxmlformats.org/officeDocument/2006/relationships/image" Target="../media/image12.png"/><Relationship Id="rId11" Type="http://schemas.openxmlformats.org/officeDocument/2006/relationships/image" Target="../media/image11.png"/><Relationship Id="rId10" Type="http://schemas.openxmlformats.org/officeDocument/2006/relationships/image" Target="../media/image10.png"/><Relationship Id="rId1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hemeOverride" Target="../theme/themeOverride2.xml"/><Relationship Id="rId1" Type="http://schemas.openxmlformats.org/officeDocument/2006/relationships/image" Target="../media/image1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hemeOverride" Target="../theme/themeOverride3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image" Target="../media/image7.png"/><Relationship Id="rId8" Type="http://schemas.openxmlformats.org/officeDocument/2006/relationships/image" Target="../media/image5.png"/><Relationship Id="rId7" Type="http://schemas.openxmlformats.org/officeDocument/2006/relationships/image" Target="../media/image4.png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Relationship Id="rId3" Type="http://schemas.microsoft.com/office/2007/relationships/hdphoto" Target="../media/image16.wdp"/><Relationship Id="rId2" Type="http://schemas.openxmlformats.org/officeDocument/2006/relationships/image" Target="../media/image15.png"/><Relationship Id="rId15" Type="http://schemas.openxmlformats.org/officeDocument/2006/relationships/slideLayout" Target="../slideLayouts/slideLayout7.xml"/><Relationship Id="rId14" Type="http://schemas.openxmlformats.org/officeDocument/2006/relationships/image" Target="../media/image18.png"/><Relationship Id="rId13" Type="http://schemas.openxmlformats.org/officeDocument/2006/relationships/image" Target="../media/image17.png"/><Relationship Id="rId12" Type="http://schemas.openxmlformats.org/officeDocument/2006/relationships/image" Target="../media/image12.png"/><Relationship Id="rId11" Type="http://schemas.openxmlformats.org/officeDocument/2006/relationships/image" Target="../media/image11.png"/><Relationship Id="rId10" Type="http://schemas.openxmlformats.org/officeDocument/2006/relationships/image" Target="../media/image6.png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21.png"/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2.jpeg"/><Relationship Id="rId1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7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Relationship Id="rId3" Type="http://schemas.openxmlformats.org/officeDocument/2006/relationships/image" Target="../media/image23.png"/><Relationship Id="rId2" Type="http://schemas.openxmlformats.org/officeDocument/2006/relationships/image" Target="../media/image22.jpeg"/><Relationship Id="rId1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7.xml"/><Relationship Id="rId6" Type="http://schemas.openxmlformats.org/officeDocument/2006/relationships/image" Target="../media/image22.jpeg"/><Relationship Id="rId5" Type="http://schemas.openxmlformats.org/officeDocument/2006/relationships/image" Target="../media/image26.png"/><Relationship Id="rId4" Type="http://schemas.openxmlformats.org/officeDocument/2006/relationships/image" Target="../media/image25.png"/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24.png"/><Relationship Id="rId3" Type="http://schemas.openxmlformats.org/officeDocument/2006/relationships/image" Target="../media/image23.png"/><Relationship Id="rId2" Type="http://schemas.openxmlformats.org/officeDocument/2006/relationships/image" Target="../media/image22.jpeg"/><Relationship Id="rId1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2.jpe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/>
        </p:nvGrpSpPr>
        <p:grpSpPr>
          <a:xfrm>
            <a:off x="1427480" y="1153795"/>
            <a:ext cx="7127875" cy="1813184"/>
            <a:chOff x="4539" y="2366"/>
            <a:chExt cx="11225" cy="2855"/>
          </a:xfrm>
        </p:grpSpPr>
        <p:grpSp>
          <p:nvGrpSpPr>
            <p:cNvPr id="119816" name="Group 10"/>
            <p:cNvGrpSpPr/>
            <p:nvPr/>
          </p:nvGrpSpPr>
          <p:grpSpPr>
            <a:xfrm>
              <a:off x="4539" y="2562"/>
              <a:ext cx="11225" cy="2630"/>
              <a:chOff x="3095" y="918"/>
              <a:chExt cx="1976" cy="393"/>
            </a:xfrm>
          </p:grpSpPr>
          <p:sp>
            <p:nvSpPr>
              <p:cNvPr id="119819" name="AutoShape 11"/>
              <p:cNvSpPr/>
              <p:nvPr/>
            </p:nvSpPr>
            <p:spPr>
              <a:xfrm>
                <a:off x="3095" y="934"/>
                <a:ext cx="1975" cy="37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 w="9525">
                <a:noFill/>
              </a:ln>
            </p:spPr>
            <p:txBody>
              <a:bodyPr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03788" name="AutoShape 12"/>
              <p:cNvSpPr>
                <a:spLocks noChangeArrowheads="1"/>
              </p:cNvSpPr>
              <p:nvPr/>
            </p:nvSpPr>
            <p:spPr bwMode="gray">
              <a:xfrm>
                <a:off x="3095" y="918"/>
                <a:ext cx="1976" cy="38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hlink"/>
                  </a:gs>
                  <a:gs pos="100000">
                    <a:schemeClr val="hlink">
                      <a:gamma/>
                      <a:shade val="46275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</a:ln>
              <a:effectLst/>
            </p:spPr>
            <p:txBody>
              <a:bodyPr wrap="none" anchor="ctr"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119821" name="Oval 13"/>
              <p:cNvSpPr/>
              <p:nvPr/>
            </p:nvSpPr>
            <p:spPr>
              <a:xfrm rot="-2566439">
                <a:off x="3111" y="978"/>
                <a:ext cx="143" cy="89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chemeClr val="hlink"/>
                  </a:gs>
                </a:gsLst>
                <a:path path="shape">
                  <a:fillToRect l="50000" t="50000" r="50000" b="50000"/>
                </a:path>
                <a:tileRect/>
              </a:gradFill>
              <a:ln w="9525">
                <a:noFill/>
              </a:ln>
            </p:spPr>
            <p:txBody>
              <a:bodyPr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5" name="文本框 4"/>
            <p:cNvSpPr txBox="1"/>
            <p:nvPr/>
          </p:nvSpPr>
          <p:spPr>
            <a:xfrm>
              <a:off x="5557" y="3127"/>
              <a:ext cx="10002" cy="12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zh-CN" altLang="zh-CN" sz="44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第</a:t>
              </a:r>
              <a:r>
                <a:rPr lang="en-US" altLang="zh-CN" sz="44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             </a:t>
              </a:r>
              <a:r>
                <a:rPr lang="zh-CN" altLang="zh-CN" sz="44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单元</a:t>
              </a:r>
              <a:r>
                <a:rPr lang="en-US" altLang="zh-CN" sz="44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   </a:t>
              </a:r>
              <a:r>
                <a:rPr lang="zh-CN" altLang="en-US" sz="44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函</a:t>
              </a:r>
              <a:r>
                <a:rPr lang="en-US" altLang="zh-CN" sz="44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 </a:t>
              </a:r>
              <a:r>
                <a:rPr lang="zh-CN" altLang="en-US" sz="44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数</a:t>
              </a:r>
              <a:endParaRPr lang="zh-CN" altLang="en-US" sz="44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endParaRPr>
            </a:p>
          </p:txBody>
        </p:sp>
        <p:grpSp>
          <p:nvGrpSpPr>
            <p:cNvPr id="6" name="组合 5"/>
            <p:cNvGrpSpPr/>
            <p:nvPr/>
          </p:nvGrpSpPr>
          <p:grpSpPr>
            <a:xfrm>
              <a:off x="6586" y="2366"/>
              <a:ext cx="3053" cy="2855"/>
              <a:chOff x="1323" y="3685"/>
              <a:chExt cx="3470" cy="3508"/>
            </a:xfrm>
          </p:grpSpPr>
          <p:sp>
            <p:nvSpPr>
              <p:cNvPr id="73738" name="Oval 10"/>
              <p:cNvSpPr>
                <a:spLocks noChangeArrowheads="1"/>
              </p:cNvSpPr>
              <p:nvPr/>
            </p:nvSpPr>
            <p:spPr bwMode="gray">
              <a:xfrm>
                <a:off x="1323" y="3685"/>
                <a:ext cx="3403" cy="3403"/>
              </a:xfrm>
              <a:prstGeom prst="ellipse">
                <a:avLst/>
              </a:prstGeom>
              <a:gradFill rotWithShape="1">
                <a:gsLst>
                  <a:gs pos="0">
                    <a:srgbClr val="99CC00">
                      <a:gamma/>
                      <a:tint val="0"/>
                      <a:invGamma/>
                    </a:srgbClr>
                  </a:gs>
                  <a:gs pos="50000">
                    <a:srgbClr val="99CC00"/>
                  </a:gs>
                  <a:gs pos="100000">
                    <a:srgbClr val="99CC00">
                      <a:gamma/>
                      <a:tint val="0"/>
                      <a:invGamma/>
                    </a:srgbClr>
                  </a:gs>
                </a:gsLst>
                <a:lin ang="2700000" scaled="1"/>
              </a:gradFill>
              <a:ln w="38100" algn="ctr">
                <a:noFill/>
                <a:round/>
              </a:ln>
              <a:effectLst/>
            </p:spPr>
            <p:txBody>
              <a:bodyPr wrap="square" anchor="ctr">
                <a:spAutoFit/>
              </a:bodyPr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73739" name="Oval 11"/>
              <p:cNvSpPr>
                <a:spLocks noChangeArrowheads="1"/>
              </p:cNvSpPr>
              <p:nvPr/>
            </p:nvSpPr>
            <p:spPr bwMode="gray">
              <a:xfrm>
                <a:off x="1390" y="3790"/>
                <a:ext cx="3403" cy="3403"/>
              </a:xfrm>
              <a:prstGeom prst="ellipse">
                <a:avLst/>
              </a:prstGeom>
              <a:gradFill rotWithShape="1">
                <a:gsLst>
                  <a:gs pos="0">
                    <a:srgbClr val="99CC00">
                      <a:alpha val="32001"/>
                    </a:srgbClr>
                  </a:gs>
                  <a:gs pos="100000">
                    <a:srgbClr val="99CC00">
                      <a:gamma/>
                      <a:shade val="0"/>
                      <a:invGamma/>
                      <a:alpha val="89999"/>
                    </a:srgbClr>
                  </a:gs>
                </a:gsLst>
                <a:lin ang="2700000" scaled="1"/>
              </a:gradFill>
              <a:ln w="38100" algn="ctr">
                <a:noFill/>
                <a:round/>
              </a:ln>
              <a:effectLst/>
            </p:spPr>
            <p:txBody>
              <a:bodyPr wrap="square" anchor="ctr">
                <a:spAutoFit/>
              </a:bodyPr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73740" name="Oval 12"/>
              <p:cNvSpPr>
                <a:spLocks noChangeArrowheads="1"/>
              </p:cNvSpPr>
              <p:nvPr/>
            </p:nvSpPr>
            <p:spPr bwMode="gray">
              <a:xfrm>
                <a:off x="1546" y="3908"/>
                <a:ext cx="2958" cy="2958"/>
              </a:xfrm>
              <a:prstGeom prst="ellipse">
                <a:avLst/>
              </a:prstGeom>
              <a:gradFill rotWithShape="1">
                <a:gsLst>
                  <a:gs pos="0">
                    <a:srgbClr val="99CC00">
                      <a:gamma/>
                      <a:shade val="54118"/>
                      <a:invGamma/>
                    </a:srgbClr>
                  </a:gs>
                  <a:gs pos="50000">
                    <a:srgbClr val="99CC00"/>
                  </a:gs>
                  <a:gs pos="100000">
                    <a:srgbClr val="99CC00">
                      <a:gamma/>
                      <a:shade val="54118"/>
                      <a:invGamma/>
                    </a:srgbClr>
                  </a:gs>
                </a:gsLst>
                <a:lin ang="18900000" scaled="1"/>
              </a:gradFill>
              <a:ln w="38100" algn="ctr">
                <a:noFill/>
                <a:round/>
              </a:ln>
              <a:effectLst/>
            </p:spPr>
            <p:txBody>
              <a:bodyPr anchor="ctr">
                <a:spAutoFit/>
              </a:bodyPr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73741" name="Oval 13"/>
              <p:cNvSpPr>
                <a:spLocks noChangeArrowheads="1"/>
              </p:cNvSpPr>
              <p:nvPr/>
            </p:nvSpPr>
            <p:spPr bwMode="gray">
              <a:xfrm>
                <a:off x="1548" y="3913"/>
                <a:ext cx="2958" cy="2958"/>
              </a:xfrm>
              <a:prstGeom prst="ellipse">
                <a:avLst/>
              </a:prstGeom>
              <a:gradFill rotWithShape="1">
                <a:gsLst>
                  <a:gs pos="0">
                    <a:srgbClr val="99CC00">
                      <a:gamma/>
                      <a:shade val="63529"/>
                      <a:invGamma/>
                    </a:srgbClr>
                  </a:gs>
                  <a:gs pos="100000">
                    <a:srgbClr val="99CC00">
                      <a:alpha val="0"/>
                    </a:srgbClr>
                  </a:gs>
                </a:gsLst>
                <a:lin ang="2700000" scaled="1"/>
              </a:gradFill>
              <a:ln w="38100" algn="ctr">
                <a:noFill/>
                <a:round/>
              </a:ln>
              <a:effectLst/>
            </p:spPr>
            <p:txBody>
              <a:bodyPr anchor="ctr">
                <a:spAutoFit/>
              </a:bodyPr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20495" name="Oval 14"/>
              <p:cNvSpPr/>
              <p:nvPr/>
            </p:nvSpPr>
            <p:spPr>
              <a:xfrm>
                <a:off x="1693" y="4055"/>
                <a:ext cx="2663" cy="2663"/>
              </a:xfrm>
              <a:prstGeom prst="ellipse">
                <a:avLst/>
              </a:prstGeom>
              <a:solidFill>
                <a:srgbClr val="333333"/>
              </a:solidFill>
              <a:ln w="38100">
                <a:noFill/>
              </a:ln>
            </p:spPr>
            <p:txBody>
              <a:bodyPr anchor="ctr" anchorCtr="0">
                <a:spAutoFit/>
              </a:bodyPr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0518" name="Oval 16"/>
              <p:cNvSpPr/>
              <p:nvPr/>
            </p:nvSpPr>
            <p:spPr>
              <a:xfrm>
                <a:off x="1736" y="4095"/>
                <a:ext cx="2577" cy="2578"/>
              </a:xfrm>
              <a:prstGeom prst="ellipse">
                <a:avLst/>
              </a:prstGeom>
              <a:gradFill rotWithShape="1">
                <a:gsLst>
                  <a:gs pos="0">
                    <a:srgbClr val="636869"/>
                  </a:gs>
                  <a:gs pos="100000">
                    <a:srgbClr val="D6E1E2"/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0519" name="Oval 17"/>
              <p:cNvSpPr/>
              <p:nvPr/>
            </p:nvSpPr>
            <p:spPr>
              <a:xfrm>
                <a:off x="1768" y="4109"/>
                <a:ext cx="2516" cy="2514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F1F5F5"/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0520" name="Oval 18"/>
              <p:cNvSpPr/>
              <p:nvPr/>
            </p:nvSpPr>
            <p:spPr>
              <a:xfrm>
                <a:off x="1795" y="4134"/>
                <a:ext cx="2392" cy="2349"/>
              </a:xfrm>
              <a:prstGeom prst="ellipse">
                <a:avLst/>
              </a:prstGeom>
              <a:gradFill rotWithShape="1">
                <a:gsLst>
                  <a:gs pos="0">
                    <a:srgbClr val="AAB2B3"/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0521" name="Oval 19"/>
              <p:cNvSpPr/>
              <p:nvPr/>
            </p:nvSpPr>
            <p:spPr>
              <a:xfrm>
                <a:off x="1935" y="4200"/>
                <a:ext cx="2127" cy="1906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D6E1E2">
                      <a:alpha val="37999"/>
                    </a:srgbClr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0507" name="Text Box 38"/>
              <p:cNvSpPr txBox="1"/>
              <p:nvPr/>
            </p:nvSpPr>
            <p:spPr>
              <a:xfrm>
                <a:off x="2400" y="4703"/>
                <a:ext cx="1172" cy="1487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>
                <a:spAutoFit/>
              </a:bodyPr>
              <a:p>
                <a:pPr algn="ctr" eaLnBrk="0" hangingPunct="0"/>
                <a:r>
                  <a:rPr lang="zh-CN" altLang="zh-CN" sz="4400" b="1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三</a:t>
                </a:r>
                <a:endParaRPr lang="zh-CN" altLang="zh-CN" sz="4400" b="1" dirty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</p:grpSp>
      <p:grpSp>
        <p:nvGrpSpPr>
          <p:cNvPr id="9" name="组合 8"/>
          <p:cNvGrpSpPr/>
          <p:nvPr/>
        </p:nvGrpSpPr>
        <p:grpSpPr>
          <a:xfrm>
            <a:off x="3983990" y="3778250"/>
            <a:ext cx="5986780" cy="1188720"/>
            <a:chOff x="6274" y="5950"/>
            <a:chExt cx="9428" cy="1872"/>
          </a:xfrm>
        </p:grpSpPr>
        <p:grpSp>
          <p:nvGrpSpPr>
            <p:cNvPr id="1" name="Group 10"/>
            <p:cNvGrpSpPr/>
            <p:nvPr/>
          </p:nvGrpSpPr>
          <p:grpSpPr>
            <a:xfrm>
              <a:off x="6274" y="5950"/>
              <a:ext cx="9428" cy="1872"/>
              <a:chOff x="3095" y="918"/>
              <a:chExt cx="1976" cy="393"/>
            </a:xfrm>
          </p:grpSpPr>
          <p:sp>
            <p:nvSpPr>
              <p:cNvPr id="2" name="AutoShape 11"/>
              <p:cNvSpPr/>
              <p:nvPr/>
            </p:nvSpPr>
            <p:spPr>
              <a:xfrm>
                <a:off x="3095" y="934"/>
                <a:ext cx="1975" cy="37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 w="9525">
                <a:noFill/>
              </a:ln>
            </p:spPr>
            <p:txBody>
              <a:bodyPr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3" name="AutoShape 12"/>
              <p:cNvSpPr>
                <a:spLocks noChangeArrowheads="1"/>
              </p:cNvSpPr>
              <p:nvPr/>
            </p:nvSpPr>
            <p:spPr bwMode="gray">
              <a:xfrm>
                <a:off x="3095" y="918"/>
                <a:ext cx="1976" cy="38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hlink"/>
                  </a:gs>
                  <a:gs pos="100000">
                    <a:schemeClr val="hlink">
                      <a:gamma/>
                      <a:shade val="46275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</a:ln>
              <a:effectLst/>
            </p:spPr>
            <p:txBody>
              <a:bodyPr wrap="none" anchor="ctr"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4" name="Oval 13"/>
              <p:cNvSpPr/>
              <p:nvPr/>
            </p:nvSpPr>
            <p:spPr>
              <a:xfrm rot="-2566439">
                <a:off x="3111" y="978"/>
                <a:ext cx="143" cy="89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chemeClr val="hlink"/>
                  </a:gs>
                </a:gsLst>
                <a:path path="shape">
                  <a:fillToRect l="50000" t="50000" r="50000" b="50000"/>
                </a:path>
                <a:tileRect/>
              </a:gradFill>
              <a:ln w="9525">
                <a:noFill/>
              </a:ln>
            </p:spPr>
            <p:txBody>
              <a:bodyPr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8" name="文本框 7"/>
            <p:cNvSpPr txBox="1"/>
            <p:nvPr/>
          </p:nvSpPr>
          <p:spPr>
            <a:xfrm>
              <a:off x="7401" y="6317"/>
              <a:ext cx="7870" cy="11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40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3.3    </a:t>
              </a:r>
              <a:r>
                <a:rPr lang="zh-CN" altLang="en-US" sz="40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函数的单调性</a:t>
              </a:r>
              <a:r>
                <a:rPr lang="en-US" altLang="zh-CN" sz="40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 </a:t>
              </a:r>
              <a:endParaRPr lang="en-US" altLang="zh-CN" sz="40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屏幕剪辑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183" b="94083" l="658" r="9736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0084" y="819601"/>
            <a:ext cx="1898077" cy="2110362"/>
          </a:xfrm>
          <a:prstGeom prst="rect">
            <a:avLst/>
          </a:prstGeom>
        </p:spPr>
      </p:pic>
      <p:grpSp>
        <p:nvGrpSpPr>
          <p:cNvPr id="17" name="组合 16"/>
          <p:cNvGrpSpPr/>
          <p:nvPr/>
        </p:nvGrpSpPr>
        <p:grpSpPr>
          <a:xfrm>
            <a:off x="3364114" y="1081269"/>
            <a:ext cx="3784600" cy="2696989"/>
            <a:chOff x="3746500" y="1260475"/>
            <a:chExt cx="3784600" cy="2696989"/>
          </a:xfrm>
        </p:grpSpPr>
        <p:cxnSp>
          <p:nvCxnSpPr>
            <p:cNvPr id="4" name="直接箭头连接符 3"/>
            <p:cNvCxnSpPr/>
            <p:nvPr/>
          </p:nvCxnSpPr>
          <p:spPr>
            <a:xfrm>
              <a:off x="3746500" y="3213100"/>
              <a:ext cx="3784600" cy="0"/>
            </a:xfrm>
            <a:prstGeom prst="straightConnector1">
              <a:avLst/>
            </a:prstGeom>
            <a:ln w="31750"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直接箭头连接符 9"/>
            <p:cNvCxnSpPr/>
            <p:nvPr/>
          </p:nvCxnSpPr>
          <p:spPr>
            <a:xfrm flipV="1">
              <a:off x="5607958" y="1260475"/>
              <a:ext cx="0" cy="2696989"/>
            </a:xfrm>
            <a:prstGeom prst="straightConnector1">
              <a:avLst/>
            </a:prstGeom>
            <a:ln w="31750"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18" name="文本框 17"/>
              <p:cNvSpPr txBox="1"/>
              <p:nvPr/>
            </p:nvSpPr>
            <p:spPr>
              <a:xfrm>
                <a:off x="5256414" y="3112277"/>
                <a:ext cx="320601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3200" i="1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zh-CN" altLang="en-US" sz="3200" dirty="0"/>
              </a:p>
            </p:txBody>
          </p:sp>
        </mc:Choice>
        <mc:Fallback>
          <p:sp>
            <p:nvSpPr>
              <p:cNvPr id="18" name="文本框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6414" y="3112277"/>
                <a:ext cx="320601" cy="492443"/>
              </a:xfrm>
              <a:prstGeom prst="rect">
                <a:avLst/>
              </a:prstGeom>
              <a:blipFill rotWithShape="1">
                <a:blip r:embed="rId4"/>
                <a:stretch>
                  <a:fillRect l="-162" t="-29" r="-12934" b="9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文本框 19"/>
              <p:cNvSpPr txBox="1"/>
              <p:nvPr/>
            </p:nvSpPr>
            <p:spPr>
              <a:xfrm>
                <a:off x="6965395" y="3071324"/>
                <a:ext cx="323422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32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zh-CN" altLang="en-US" sz="3200" dirty="0"/>
              </a:p>
            </p:txBody>
          </p:sp>
        </mc:Choice>
        <mc:Fallback>
          <p:sp>
            <p:nvSpPr>
              <p:cNvPr id="20" name="文本框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65395" y="3071324"/>
                <a:ext cx="323422" cy="492443"/>
              </a:xfrm>
              <a:prstGeom prst="rect">
                <a:avLst/>
              </a:prstGeom>
              <a:blipFill rotWithShape="1">
                <a:blip r:embed="rId5"/>
                <a:stretch>
                  <a:fillRect l="-25" t="-94" r="-11299" b="30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2" name="文本框 21"/>
              <p:cNvSpPr txBox="1"/>
              <p:nvPr/>
            </p:nvSpPr>
            <p:spPr>
              <a:xfrm>
                <a:off x="4885508" y="974801"/>
                <a:ext cx="329193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3200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zh-CN" altLang="en-US" sz="3200" dirty="0"/>
              </a:p>
            </p:txBody>
          </p:sp>
        </mc:Choice>
        <mc:Fallback>
          <p:sp>
            <p:nvSpPr>
              <p:cNvPr id="22" name="文本框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5508" y="974801"/>
                <a:ext cx="329193" cy="492443"/>
              </a:xfrm>
              <a:prstGeom prst="rect">
                <a:avLst/>
              </a:prstGeom>
              <a:blipFill rotWithShape="1">
                <a:blip r:embed="rId6"/>
                <a:stretch>
                  <a:fillRect l="-138" t="-15" r="-11742" b="80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1" name="组合 10"/>
          <p:cNvGrpSpPr/>
          <p:nvPr/>
        </p:nvGrpSpPr>
        <p:grpSpPr>
          <a:xfrm>
            <a:off x="4885508" y="1684464"/>
            <a:ext cx="1159973" cy="1349430"/>
            <a:chOff x="4885508" y="2148649"/>
            <a:chExt cx="1159973" cy="1349430"/>
          </a:xfrm>
        </p:grpSpPr>
        <p:cxnSp>
          <p:nvCxnSpPr>
            <p:cNvPr id="24" name="直接连接符 23"/>
            <p:cNvCxnSpPr/>
            <p:nvPr/>
          </p:nvCxnSpPr>
          <p:spPr>
            <a:xfrm>
              <a:off x="4885508" y="2148649"/>
              <a:ext cx="0" cy="1296785"/>
            </a:xfrm>
            <a:prstGeom prst="line">
              <a:avLst/>
            </a:prstGeom>
            <a:ln w="28575">
              <a:prstDash val="sysDash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直接连接符 24"/>
            <p:cNvCxnSpPr/>
            <p:nvPr/>
          </p:nvCxnSpPr>
          <p:spPr>
            <a:xfrm>
              <a:off x="6045481" y="2893948"/>
              <a:ext cx="0" cy="604131"/>
            </a:xfrm>
            <a:prstGeom prst="line">
              <a:avLst/>
            </a:prstGeom>
            <a:ln w="28575">
              <a:prstDash val="sysDash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组合 11"/>
          <p:cNvGrpSpPr/>
          <p:nvPr/>
        </p:nvGrpSpPr>
        <p:grpSpPr>
          <a:xfrm>
            <a:off x="4657349" y="3058165"/>
            <a:ext cx="1636726" cy="499239"/>
            <a:chOff x="4657349" y="3522350"/>
            <a:chExt cx="1636726" cy="499239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9" name="文本框 28"/>
                <p:cNvSpPr txBox="1"/>
                <p:nvPr/>
              </p:nvSpPr>
              <p:spPr>
                <a:xfrm>
                  <a:off x="4657349" y="3522350"/>
                  <a:ext cx="487698" cy="492443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altLang="zh-CN" sz="32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32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CN" sz="32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zh-CN" altLang="en-US" sz="3200" dirty="0"/>
                </a:p>
              </p:txBody>
            </p:sp>
          </mc:Choice>
          <mc:Fallback>
            <p:sp>
              <p:nvSpPr>
                <p:cNvPr id="29" name="文本框 2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57349" y="3522350"/>
                  <a:ext cx="487698" cy="492443"/>
                </a:xfrm>
                <a:prstGeom prst="rect">
                  <a:avLst/>
                </a:prstGeom>
                <a:blipFill rotWithShape="1">
                  <a:blip r:embed="rId7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31" name="文本框 30"/>
                <p:cNvSpPr txBox="1"/>
                <p:nvPr/>
              </p:nvSpPr>
              <p:spPr>
                <a:xfrm>
                  <a:off x="5796888" y="3529146"/>
                  <a:ext cx="497187" cy="492443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altLang="zh-CN" sz="32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32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CN" sz="32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zh-CN" altLang="en-US" sz="3200" dirty="0"/>
                </a:p>
              </p:txBody>
            </p:sp>
          </mc:Choice>
          <mc:Fallback>
            <p:sp>
              <p:nvSpPr>
                <p:cNvPr id="31" name="文本框 3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96888" y="3529146"/>
                  <a:ext cx="497187" cy="492443"/>
                </a:xfrm>
                <a:prstGeom prst="rect">
                  <a:avLst/>
                </a:prstGeom>
                <a:blipFill rotWithShape="1">
                  <a:blip r:embed="rId8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4" name="组合 13"/>
          <p:cNvGrpSpPr/>
          <p:nvPr/>
        </p:nvGrpSpPr>
        <p:grpSpPr>
          <a:xfrm>
            <a:off x="3934365" y="1682421"/>
            <a:ext cx="3088562" cy="1278723"/>
            <a:chOff x="3934365" y="2146606"/>
            <a:chExt cx="3088562" cy="1278723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34" name="文本框 33"/>
                <p:cNvSpPr txBox="1"/>
                <p:nvPr/>
              </p:nvSpPr>
              <p:spPr>
                <a:xfrm>
                  <a:off x="6184236" y="3040608"/>
                  <a:ext cx="838691" cy="3847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zh-CN" sz="25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US" altLang="zh-CN" sz="25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altLang="zh-CN" sz="25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CN" sz="25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altLang="zh-CN" sz="25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e>
                        </m:d>
                      </m:oMath>
                    </m:oMathPara>
                  </a14:m>
                  <a:endParaRPr lang="zh-CN" altLang="en-US" sz="2500" dirty="0"/>
                </a:p>
              </p:txBody>
            </p:sp>
          </mc:Choice>
          <mc:Fallback>
            <p:sp>
              <p:nvSpPr>
                <p:cNvPr id="34" name="文本框 3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84236" y="3040608"/>
                  <a:ext cx="838691" cy="384721"/>
                </a:xfrm>
                <a:prstGeom prst="rect">
                  <a:avLst/>
                </a:prstGeom>
                <a:blipFill rotWithShape="1">
                  <a:blip r:embed="rId9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33" name="文本框 32"/>
                <p:cNvSpPr txBox="1"/>
                <p:nvPr/>
              </p:nvSpPr>
              <p:spPr>
                <a:xfrm>
                  <a:off x="3934365" y="2146606"/>
                  <a:ext cx="831253" cy="3847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zh-CN" sz="25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US" altLang="zh-CN" sz="25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altLang="zh-CN" sz="25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CN" sz="25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altLang="zh-CN" sz="25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e>
                        </m:d>
                      </m:oMath>
                    </m:oMathPara>
                  </a14:m>
                  <a:endParaRPr lang="zh-CN" altLang="en-US" sz="2500" dirty="0"/>
                </a:p>
              </p:txBody>
            </p:sp>
          </mc:Choice>
          <mc:Fallback>
            <p:sp>
              <p:nvSpPr>
                <p:cNvPr id="33" name="文本框 3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34365" y="2146606"/>
                  <a:ext cx="831253" cy="384721"/>
                </a:xfrm>
                <a:prstGeom prst="rect">
                  <a:avLst/>
                </a:prstGeom>
                <a:blipFill rotWithShape="1">
                  <a:blip r:embed="rId10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35" name="文本框 34"/>
              <p:cNvSpPr txBox="1"/>
              <p:nvPr/>
            </p:nvSpPr>
            <p:spPr>
              <a:xfrm>
                <a:off x="5416714" y="1578215"/>
                <a:ext cx="703526" cy="3847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5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altLang="zh-CN" sz="25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sz="25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lang="zh-CN" altLang="en-US" sz="2500" dirty="0"/>
              </a:p>
            </p:txBody>
          </p:sp>
        </mc:Choice>
        <mc:Fallback>
          <p:sp>
            <p:nvSpPr>
              <p:cNvPr id="35" name="文本框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6714" y="1578215"/>
                <a:ext cx="703526" cy="384721"/>
              </a:xfrm>
              <a:prstGeom prst="rect">
                <a:avLst/>
              </a:prstGeom>
              <a:blipFill rotWithShape="1">
                <a:blip r:embed="rId11"/>
                <a:stretch>
                  <a:fillRect l="-23" t="-62" r="-3053" b="39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6" name="文本框 25"/>
              <p:cNvSpPr txBox="1"/>
              <p:nvPr/>
            </p:nvSpPr>
            <p:spPr>
              <a:xfrm>
                <a:off x="1272971" y="3952446"/>
                <a:ext cx="8608088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如果对于区间上的任意两个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3200" i="1" smtClean="0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</m:ctrlPr>
                      </m:sSubPr>
                      <m:e>
                        <m:r>
                          <a:rPr lang="en-US" altLang="zh-CN" sz="3200" b="0" i="1" smtClean="0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𝑥</m:t>
                        </m:r>
                      </m:e>
                      <m:sub>
                        <m:r>
                          <a:rPr lang="en-US" altLang="zh-CN" sz="3200" b="0" i="1" smtClean="0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1</m:t>
                        </m:r>
                      </m:sub>
                    </m:sSub>
                    <m:r>
                      <a:rPr lang="en-US" altLang="zh-CN" sz="3200" b="0" i="1" smtClean="0">
                        <a:latin typeface="Cambria Math" panose="02040503050406030204" pitchFamily="18" charset="0"/>
                        <a:ea typeface="黑体" panose="02010609060101010101" pitchFamily="49" charset="-122"/>
                      </a:rPr>
                      <m:t>,</m:t>
                    </m:r>
                    <m:sSub>
                      <m:sSubPr>
                        <m:ctrlPr>
                          <a:rPr lang="en-US" altLang="zh-CN" sz="3200" b="0" i="1" smtClean="0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</m:ctrlPr>
                      </m:sSubPr>
                      <m:e>
                        <m:r>
                          <a:rPr lang="en-US" altLang="zh-CN" sz="3200" b="0" i="1" smtClean="0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𝑥</m:t>
                        </m:r>
                      </m:e>
                      <m:sub>
                        <m:r>
                          <a:rPr lang="en-US" altLang="zh-CN" sz="3200" b="0" i="1" smtClean="0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altLang="zh-CN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,</a:t>
                </a:r>
                <a:r>
                  <a:rPr lang="zh-CN" altLang="en-US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当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3200" i="1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</m:ctrlPr>
                      </m:sSubPr>
                      <m:e>
                        <m:r>
                          <a:rPr lang="en-US" altLang="zh-CN" sz="3200" i="1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𝑥</m:t>
                        </m:r>
                      </m:e>
                      <m:sub>
                        <m:r>
                          <a:rPr lang="en-US" altLang="zh-CN" sz="3200" i="1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1</m:t>
                        </m:r>
                      </m:sub>
                    </m:sSub>
                    <m:r>
                      <a:rPr lang="en-US" altLang="zh-CN" sz="3200" b="0" i="1" smtClean="0">
                        <a:latin typeface="Cambria Math" panose="02040503050406030204" pitchFamily="18" charset="0"/>
                        <a:ea typeface="黑体" panose="02010609060101010101" pitchFamily="49" charset="-122"/>
                      </a:rPr>
                      <m:t>&lt;</m:t>
                    </m:r>
                    <m:sSub>
                      <m:sSubPr>
                        <m:ctrlPr>
                          <a:rPr lang="en-US" altLang="zh-CN" sz="3200" i="1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</m:ctrlPr>
                      </m:sSubPr>
                      <m:e>
                        <m:r>
                          <a:rPr lang="en-US" altLang="zh-CN" sz="3200" i="1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𝑥</m:t>
                        </m:r>
                      </m:e>
                      <m:sub>
                        <m:r>
                          <a:rPr lang="en-US" altLang="zh-CN" sz="3200" i="1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2</m:t>
                        </m:r>
                      </m:sub>
                    </m:sSub>
                    <m:r>
                      <a:rPr lang="zh-CN" altLang="en-US" sz="3200" i="1" smtClean="0">
                        <a:latin typeface="Cambria Math" panose="02040503050406030204" pitchFamily="18" charset="0"/>
                        <a:ea typeface="黑体" panose="02010609060101010101" pitchFamily="49" charset="-122"/>
                      </a:rPr>
                      <m:t>时</m:t>
                    </m:r>
                  </m:oMath>
                </a14:m>
                <a:endParaRPr lang="zh-CN" altLang="en-US" sz="3200" dirty="0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</mc:Choice>
        <mc:Fallback>
          <p:sp>
            <p:nvSpPr>
              <p:cNvPr id="26" name="文本框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2971" y="3952446"/>
                <a:ext cx="8608088" cy="584775"/>
              </a:xfrm>
              <a:prstGeom prst="rect">
                <a:avLst/>
              </a:prstGeom>
              <a:blipFill rotWithShape="1">
                <a:blip r:embed="rId12"/>
                <a:stretch>
                  <a:fillRect l="-5" t="-35" r="5" b="2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7" name="文本框 26"/>
              <p:cNvSpPr txBox="1"/>
              <p:nvPr/>
            </p:nvSpPr>
            <p:spPr>
              <a:xfrm>
                <a:off x="3364114" y="4655591"/>
                <a:ext cx="8608088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都有</a:t>
                </a:r>
                <a14:m>
                  <m:oMath xmlns:m="http://schemas.openxmlformats.org/officeDocument/2006/math">
                    <m:r>
                      <a:rPr lang="en-US" altLang="zh-CN" sz="3200" b="0" i="1" smtClean="0">
                        <a:latin typeface="Cambria Math" panose="02040503050406030204" pitchFamily="18" charset="0"/>
                        <a:ea typeface="黑体" panose="02010609060101010101" pitchFamily="49" charset="-122"/>
                      </a:rPr>
                      <m:t>𝑓</m:t>
                    </m:r>
                    <m:d>
                      <m:dPr>
                        <m:ctrlPr>
                          <a:rPr lang="en-US" altLang="zh-CN" sz="3200" b="0" i="1" smtClean="0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CN" sz="3200" b="0" i="1" smtClean="0">
                                <a:latin typeface="Cambria Math" panose="02040503050406030204" pitchFamily="18" charset="0"/>
                                <a:ea typeface="黑体" panose="02010609060101010101" pitchFamily="49" charset="-122"/>
                              </a:rPr>
                            </m:ctrlPr>
                          </m:sSubPr>
                          <m:e>
                            <m:r>
                              <a:rPr lang="en-US" altLang="zh-CN" sz="3200" b="0" i="1" smtClean="0">
                                <a:latin typeface="Cambria Math" panose="02040503050406030204" pitchFamily="18" charset="0"/>
                                <a:ea typeface="黑体" panose="02010609060101010101" pitchFamily="49" charset="-122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CN" sz="3200" b="0" i="1" smtClean="0">
                                <a:latin typeface="Cambria Math" panose="02040503050406030204" pitchFamily="18" charset="0"/>
                                <a:ea typeface="黑体" panose="02010609060101010101" pitchFamily="49" charset="-122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altLang="zh-CN" sz="3200" b="0" i="1" smtClean="0">
                        <a:latin typeface="Cambria Math" panose="02040503050406030204" pitchFamily="18" charset="0"/>
                        <a:ea typeface="黑体" panose="02010609060101010101" pitchFamily="49" charset="-122"/>
                      </a:rPr>
                      <m:t>&gt;</m:t>
                    </m:r>
                    <m:r>
                      <a:rPr lang="en-US" altLang="zh-CN" sz="3200" b="0" i="1" smtClean="0">
                        <a:latin typeface="Cambria Math" panose="02040503050406030204" pitchFamily="18" charset="0"/>
                        <a:ea typeface="黑体" panose="02010609060101010101" pitchFamily="49" charset="-122"/>
                      </a:rPr>
                      <m:t>𝑓</m:t>
                    </m:r>
                    <m:d>
                      <m:dPr>
                        <m:ctrlPr>
                          <a:rPr lang="en-US" altLang="zh-CN" sz="3200" b="0" i="1" smtClean="0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CN" sz="3200" b="0" i="1" smtClean="0">
                                <a:latin typeface="Cambria Math" panose="02040503050406030204" pitchFamily="18" charset="0"/>
                                <a:ea typeface="黑体" panose="02010609060101010101" pitchFamily="49" charset="-122"/>
                              </a:rPr>
                            </m:ctrlPr>
                          </m:sSubPr>
                          <m:e>
                            <m:r>
                              <a:rPr lang="en-US" altLang="zh-CN" sz="3200" b="0" i="1" smtClean="0">
                                <a:latin typeface="Cambria Math" panose="02040503050406030204" pitchFamily="18" charset="0"/>
                                <a:ea typeface="黑体" panose="02010609060101010101" pitchFamily="49" charset="-122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CN" sz="3200" b="0" i="1" smtClean="0">
                                <a:latin typeface="Cambria Math" panose="02040503050406030204" pitchFamily="18" charset="0"/>
                                <a:ea typeface="黑体" panose="02010609060101010101" pitchFamily="49" charset="-122"/>
                              </a:rPr>
                              <m:t>2</m:t>
                            </m:r>
                          </m:sub>
                        </m:sSub>
                      </m:e>
                    </m:d>
                  </m:oMath>
                </a14:m>
                <a:endParaRPr lang="zh-CN" altLang="en-US" sz="3200" dirty="0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</mc:Choice>
        <mc:Fallback>
          <p:sp>
            <p:nvSpPr>
              <p:cNvPr id="27" name="文本框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4114" y="4655591"/>
                <a:ext cx="8608088" cy="584775"/>
              </a:xfrm>
              <a:prstGeom prst="rect">
                <a:avLst/>
              </a:prstGeom>
              <a:blipFill rotWithShape="1">
                <a:blip r:embed="rId13"/>
                <a:stretch>
                  <a:fillRect l="-6" t="-69" r="6" b="59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8" name="文本框 27"/>
              <p:cNvSpPr txBox="1"/>
              <p:nvPr/>
            </p:nvSpPr>
            <p:spPr>
              <a:xfrm>
                <a:off x="685266" y="5526202"/>
                <a:ext cx="10175742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那么就说</a:t>
                </a:r>
                <a14:m>
                  <m:oMath xmlns:m="http://schemas.openxmlformats.org/officeDocument/2006/math">
                    <m:r>
                      <a:rPr lang="en-US" altLang="zh-CN" sz="3200" b="0" i="1" smtClean="0">
                        <a:latin typeface="Cambria Math" panose="02040503050406030204" pitchFamily="18" charset="0"/>
                        <a:ea typeface="黑体" panose="02010609060101010101" pitchFamily="49" charset="-122"/>
                      </a:rPr>
                      <m:t>𝑓</m:t>
                    </m:r>
                    <m:d>
                      <m:dPr>
                        <m:ctrlPr>
                          <a:rPr lang="en-US" altLang="zh-CN" sz="3200" b="0" i="1" smtClean="0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</m:ctrlPr>
                      </m:dPr>
                      <m:e>
                        <m:r>
                          <a:rPr lang="en-US" altLang="zh-CN" sz="3200" b="0" i="1" smtClean="0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𝑥</m:t>
                        </m:r>
                      </m:e>
                    </m:d>
                    <m:r>
                      <a:rPr lang="zh-CN" altLang="en-US" sz="3200" i="1">
                        <a:latin typeface="Cambria Math" panose="02040503050406030204" pitchFamily="18" charset="0"/>
                        <a:ea typeface="黑体" panose="02010609060101010101" pitchFamily="49" charset="-122"/>
                      </a:rPr>
                      <m:t>在</m:t>
                    </m:r>
                  </m:oMath>
                </a14:m>
                <a:r>
                  <a:rPr lang="zh-CN" altLang="en-US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这个区间上是减函数</a:t>
                </a:r>
                <a:r>
                  <a:rPr lang="en-US" altLang="zh-CN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(</a:t>
                </a:r>
                <a:r>
                  <a:rPr lang="zh-CN" altLang="en-US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或单调递减函数</a:t>
                </a:r>
                <a:r>
                  <a:rPr lang="en-US" altLang="zh-CN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).</a:t>
                </a:r>
                <a:endParaRPr lang="zh-CN" altLang="en-US" sz="3200" dirty="0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</mc:Choice>
        <mc:Fallback>
          <p:sp>
            <p:nvSpPr>
              <p:cNvPr id="28" name="文本框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266" y="5526202"/>
                <a:ext cx="10175742" cy="584775"/>
              </a:xfrm>
              <a:prstGeom prst="rect">
                <a:avLst/>
              </a:prstGeom>
              <a:blipFill rotWithShape="1">
                <a:blip r:embed="rId14"/>
                <a:stretch>
                  <a:fillRect l="-1" t="-74" r="6" b="64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文本框 8"/>
          <p:cNvSpPr>
            <a:spLocks noChangeArrowheads="1"/>
          </p:cNvSpPr>
          <p:nvPr/>
        </p:nvSpPr>
        <p:spPr bwMode="auto">
          <a:xfrm>
            <a:off x="93663" y="21929"/>
            <a:ext cx="5892504" cy="879038"/>
          </a:xfrm>
          <a:prstGeom prst="parallelogram">
            <a:avLst>
              <a:gd name="adj" fmla="val 24998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复习概念 加深理解  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5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 animBg="1"/>
      <p:bldP spid="2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文本框 8"/>
          <p:cNvSpPr>
            <a:spLocks noChangeArrowheads="1"/>
          </p:cNvSpPr>
          <p:nvPr/>
        </p:nvSpPr>
        <p:spPr bwMode="auto">
          <a:xfrm>
            <a:off x="93663" y="54314"/>
            <a:ext cx="5514295" cy="879038"/>
          </a:xfrm>
          <a:prstGeom prst="parallelogram">
            <a:avLst>
              <a:gd name="adj" fmla="val 24998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巩固知识 典型例题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pic>
        <p:nvPicPr>
          <p:cNvPr id="19" name="图片 1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77" t="3925" r="1515" b="3499"/>
          <a:stretch>
            <a:fillRect/>
          </a:stretch>
        </p:blipFill>
        <p:spPr>
          <a:xfrm>
            <a:off x="1747947" y="990108"/>
            <a:ext cx="8064500" cy="3317709"/>
          </a:xfrm>
          <a:prstGeom prst="rect">
            <a:avLst/>
          </a:prstGeom>
        </p:spPr>
      </p:pic>
      <p:sp>
        <p:nvSpPr>
          <p:cNvPr id="16" name="文本框 15"/>
          <p:cNvSpPr txBox="1"/>
          <p:nvPr/>
        </p:nvSpPr>
        <p:spPr>
          <a:xfrm>
            <a:off x="2085290" y="4410408"/>
            <a:ext cx="90653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我国的居民消费价格的涨幅从</a:t>
            </a: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</a:rPr>
              <a:t>2004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年的</a:t>
            </a: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</a:rPr>
              <a:t>3.9%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逐渐</a:t>
            </a:r>
            <a:endParaRPr lang="en-US" altLang="zh-CN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1030288" y="4410408"/>
            <a:ext cx="8644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解：</a:t>
            </a:r>
            <a:endParaRPr lang="en-US" altLang="zh-CN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2085290" y="4995183"/>
            <a:ext cx="99177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降低到</a:t>
            </a: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</a:rPr>
              <a:t>2006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年的</a:t>
            </a: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</a:rPr>
              <a:t>1.5%,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然后又逐渐上升到</a:t>
            </a: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</a:rPr>
              <a:t>2008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年</a:t>
            </a: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</a:rPr>
              <a:t>5.9%</a:t>
            </a:r>
            <a:endParaRPr lang="en-US" altLang="zh-CN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822541" y="5812831"/>
            <a:ext cx="54385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从</a:t>
            </a: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</a:rPr>
              <a:t>2004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年到</a:t>
            </a: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</a:rPr>
              <a:t>2006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年是减函数</a:t>
            </a:r>
            <a:endParaRPr lang="en-US" altLang="zh-CN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5877141" y="5784816"/>
            <a:ext cx="54385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从</a:t>
            </a: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</a:rPr>
              <a:t>2006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年到</a:t>
            </a: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</a:rPr>
              <a:t>2008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年是增函数</a:t>
            </a:r>
            <a:endParaRPr lang="en-US" altLang="zh-CN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4" grpId="0"/>
      <p:bldP spid="15" grpId="0"/>
      <p:bldP spid="1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525853" y="2188292"/>
            <a:ext cx="86713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练习：</a:t>
            </a:r>
            <a:endParaRPr lang="zh-CN" altLang="en-US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541225" y="3278034"/>
            <a:ext cx="349457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教材</a:t>
            </a: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</a:rPr>
              <a:t>7</a:t>
            </a: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</a:rPr>
              <a:t>9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页</a:t>
            </a: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</a:rPr>
              <a:t>3</a:t>
            </a:r>
            <a:endParaRPr lang="zh-CN" altLang="en-US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0" name="文本框 8"/>
          <p:cNvSpPr>
            <a:spLocks noChangeArrowheads="1"/>
          </p:cNvSpPr>
          <p:nvPr/>
        </p:nvSpPr>
        <p:spPr bwMode="auto">
          <a:xfrm>
            <a:off x="93663" y="65109"/>
            <a:ext cx="5514295" cy="879038"/>
          </a:xfrm>
          <a:prstGeom prst="parallelogram">
            <a:avLst>
              <a:gd name="adj" fmla="val 24998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练习巩固 深化理解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文本框 2"/>
              <p:cNvSpPr txBox="1"/>
              <p:nvPr/>
            </p:nvSpPr>
            <p:spPr>
              <a:xfrm>
                <a:off x="1081528" y="1142056"/>
                <a:ext cx="1130256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例</a:t>
                </a:r>
                <a:r>
                  <a:rPr lang="en-US" altLang="zh-CN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2 </a:t>
                </a:r>
                <a:r>
                  <a:rPr lang="zh-CN" altLang="en-US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证明函数</a:t>
                </a:r>
                <a14:m>
                  <m:oMath xmlns:m="http://schemas.openxmlformats.org/officeDocument/2006/math">
                    <m:r>
                      <a:rPr lang="en-US" altLang="zh-CN" sz="3200" b="0" i="1" smtClean="0">
                        <a:latin typeface="Cambria Math" panose="02040503050406030204" pitchFamily="18" charset="0"/>
                        <a:ea typeface="黑体" panose="02010609060101010101" pitchFamily="49" charset="-122"/>
                      </a:rPr>
                      <m:t>𝑓</m:t>
                    </m:r>
                    <m:d>
                      <m:dPr>
                        <m:ctrlPr>
                          <a:rPr lang="en-US" altLang="zh-CN" sz="3200" b="0" i="1" smtClean="0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</m:ctrlPr>
                      </m:dPr>
                      <m:e>
                        <m:r>
                          <a:rPr lang="en-US" altLang="zh-CN" sz="3200" b="0" i="1" smtClean="0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𝑥</m:t>
                        </m:r>
                      </m:e>
                    </m:d>
                    <m:r>
                      <a:rPr lang="en-US" altLang="zh-CN" sz="3200" b="0" i="1" smtClean="0">
                        <a:latin typeface="Cambria Math" panose="02040503050406030204" pitchFamily="18" charset="0"/>
                        <a:ea typeface="黑体" panose="02010609060101010101" pitchFamily="49" charset="-122"/>
                      </a:rPr>
                      <m:t>=</m:t>
                    </m:r>
                    <m:r>
                      <a:rPr lang="en-US" altLang="zh-CN" sz="3200" b="0" i="1" smtClean="0">
                        <a:latin typeface="Cambria Math" panose="02040503050406030204" pitchFamily="18" charset="0"/>
                        <a:ea typeface="黑体" panose="02010609060101010101" pitchFamily="49" charset="-122"/>
                      </a:rPr>
                      <m:t>2</m:t>
                    </m:r>
                    <m:r>
                      <a:rPr lang="en-US" altLang="zh-CN" sz="3200" b="0" i="1" smtClean="0">
                        <a:latin typeface="Cambria Math" panose="02040503050406030204" pitchFamily="18" charset="0"/>
                        <a:ea typeface="黑体" panose="02010609060101010101" pitchFamily="49" charset="-122"/>
                      </a:rPr>
                      <m:t>𝑥</m:t>
                    </m:r>
                    <m:r>
                      <a:rPr lang="en-US" altLang="zh-CN" sz="3200" b="0" i="1" smtClean="0">
                        <a:latin typeface="Cambria Math" panose="02040503050406030204" pitchFamily="18" charset="0"/>
                        <a:ea typeface="黑体" panose="02010609060101010101" pitchFamily="49" charset="-122"/>
                      </a:rPr>
                      <m:t>+</m:t>
                    </m:r>
                    <m:r>
                      <a:rPr lang="en-US" altLang="zh-CN" sz="3200" b="0" i="1" smtClean="0">
                        <a:latin typeface="Cambria Math" panose="02040503050406030204" pitchFamily="18" charset="0"/>
                        <a:ea typeface="黑体" panose="02010609060101010101" pitchFamily="49" charset="-122"/>
                      </a:rPr>
                      <m:t>1</m:t>
                    </m:r>
                    <m:r>
                      <a:rPr lang="zh-CN" altLang="en-US" sz="3200" i="1">
                        <a:latin typeface="Cambria Math" panose="02040503050406030204" pitchFamily="18" charset="0"/>
                        <a:ea typeface="黑体" panose="02010609060101010101" pitchFamily="49" charset="-122"/>
                      </a:rPr>
                      <m:t>在</m:t>
                    </m:r>
                    <m:d>
                      <m:dPr>
                        <m:ctrlPr>
                          <a:rPr lang="en-US" altLang="zh-CN" sz="3200" i="1" smtClean="0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</m:ctrlPr>
                      </m:dPr>
                      <m:e>
                        <m:r>
                          <a:rPr lang="en-US" altLang="zh-CN" sz="3200" i="1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−</m:t>
                        </m:r>
                        <m:r>
                          <a:rPr lang="en-US" altLang="zh-CN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∞</m:t>
                        </m:r>
                        <m:r>
                          <a:rPr lang="zh-CN" alt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，</m:t>
                        </m:r>
                        <m:r>
                          <a:rPr lang="en-US" altLang="zh-CN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+∞</m:t>
                        </m:r>
                      </m:e>
                    </m:d>
                  </m:oMath>
                </a14:m>
                <a:r>
                  <a:rPr lang="zh-CN" altLang="en-US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上是增函数</a:t>
                </a:r>
                <a:r>
                  <a:rPr lang="en-US" altLang="zh-CN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.</a:t>
                </a:r>
                <a:endParaRPr lang="zh-CN" altLang="en-US" sz="3200" dirty="0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</mc:Choice>
        <mc:Fallback>
          <p:sp>
            <p:nvSpPr>
              <p:cNvPr id="3" name="文本框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1528" y="1142056"/>
                <a:ext cx="11302560" cy="584775"/>
              </a:xfrm>
              <a:prstGeom prst="rect">
                <a:avLst/>
              </a:prstGeom>
              <a:blipFill rotWithShape="1">
                <a:blip r:embed="rId2"/>
                <a:stretch>
                  <a:fillRect l="-1" t="-56" r="3" b="4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文本框 8"/>
          <p:cNvSpPr>
            <a:spLocks noChangeArrowheads="1"/>
          </p:cNvSpPr>
          <p:nvPr/>
        </p:nvSpPr>
        <p:spPr bwMode="auto">
          <a:xfrm>
            <a:off x="93663" y="43519"/>
            <a:ext cx="5514295" cy="879038"/>
          </a:xfrm>
          <a:prstGeom prst="parallelogram">
            <a:avLst>
              <a:gd name="adj" fmla="val 24998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巩固知识 典型例题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4441866" y="2774186"/>
            <a:ext cx="1072948" cy="58477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定义</a:t>
            </a:r>
            <a:endParaRPr lang="en-US" altLang="zh-CN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5646058" y="2774185"/>
            <a:ext cx="1072948" cy="584775"/>
          </a:xfrm>
          <a:prstGeom prst="rect">
            <a:avLst/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定义</a:t>
            </a:r>
            <a:endParaRPr lang="en-US" altLang="zh-CN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6850250" y="2774185"/>
            <a:ext cx="1072948" cy="584775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定义</a:t>
            </a:r>
            <a:endParaRPr lang="en-US" altLang="zh-CN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grpSp>
        <p:nvGrpSpPr>
          <p:cNvPr id="22" name="组合 21"/>
          <p:cNvGrpSpPr/>
          <p:nvPr/>
        </p:nvGrpSpPr>
        <p:grpSpPr>
          <a:xfrm>
            <a:off x="1081528" y="3671180"/>
            <a:ext cx="11286936" cy="2158531"/>
            <a:chOff x="1081528" y="4297290"/>
            <a:chExt cx="11286936" cy="2158531"/>
          </a:xfr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8" name="文本框 17"/>
                <p:cNvSpPr txBox="1"/>
                <p:nvPr/>
              </p:nvSpPr>
              <p:spPr>
                <a:xfrm>
                  <a:off x="1669233" y="4297290"/>
                  <a:ext cx="8608088" cy="5847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zh-CN" altLang="en-US" sz="3200" dirty="0">
                      <a:latin typeface="黑体" panose="02010609060101010101" pitchFamily="49" charset="-122"/>
                      <a:ea typeface="黑体" panose="02010609060101010101" pitchFamily="49" charset="-122"/>
                    </a:rPr>
                    <a:t>如果对于区间上的任意两个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altLang="zh-CN" sz="3200" i="1" smtClean="0">
                              <a:latin typeface="Cambria Math" panose="02040503050406030204" pitchFamily="18" charset="0"/>
                              <a:ea typeface="黑体" panose="02010609060101010101" pitchFamily="49" charset="-122"/>
                            </a:rPr>
                          </m:ctrlPr>
                        </m:sSubPr>
                        <m:e>
                          <m:r>
                            <a:rPr lang="en-US" altLang="zh-CN" sz="3200" b="0" i="1" smtClean="0">
                              <a:latin typeface="Cambria Math" panose="02040503050406030204" pitchFamily="18" charset="0"/>
                              <a:ea typeface="黑体" panose="02010609060101010101" pitchFamily="49" charset="-122"/>
                            </a:rPr>
                            <m:t>𝑥</m:t>
                          </m:r>
                        </m:e>
                        <m:sub>
                          <m:r>
                            <a:rPr lang="en-US" altLang="zh-CN" sz="3200" b="0" i="1" smtClean="0">
                              <a:latin typeface="Cambria Math" panose="02040503050406030204" pitchFamily="18" charset="0"/>
                              <a:ea typeface="黑体" panose="02010609060101010101" pitchFamily="49" charset="-122"/>
                            </a:rPr>
                            <m:t>1</m:t>
                          </m:r>
                        </m:sub>
                      </m:sSub>
                      <m:r>
                        <a:rPr lang="en-US" altLang="zh-CN" sz="3200" b="0" i="1" smtClean="0">
                          <a:latin typeface="Cambria Math" panose="02040503050406030204" pitchFamily="18" charset="0"/>
                          <a:ea typeface="黑体" panose="02010609060101010101" pitchFamily="49" charset="-122"/>
                        </a:rPr>
                        <m:t>,</m:t>
                      </m:r>
                      <m:sSub>
                        <m:sSubPr>
                          <m:ctrlPr>
                            <a:rPr lang="en-US" altLang="zh-CN" sz="3200" b="0" i="1" smtClean="0">
                              <a:latin typeface="Cambria Math" panose="02040503050406030204" pitchFamily="18" charset="0"/>
                              <a:ea typeface="黑体" panose="02010609060101010101" pitchFamily="49" charset="-122"/>
                            </a:rPr>
                          </m:ctrlPr>
                        </m:sSubPr>
                        <m:e>
                          <m:r>
                            <a:rPr lang="en-US" altLang="zh-CN" sz="3200" b="0" i="1" smtClean="0">
                              <a:latin typeface="Cambria Math" panose="02040503050406030204" pitchFamily="18" charset="0"/>
                              <a:ea typeface="黑体" panose="02010609060101010101" pitchFamily="49" charset="-122"/>
                            </a:rPr>
                            <m:t>𝑥</m:t>
                          </m:r>
                        </m:e>
                        <m:sub>
                          <m:r>
                            <a:rPr lang="en-US" altLang="zh-CN" sz="3200" b="0" i="1" smtClean="0">
                              <a:latin typeface="Cambria Math" panose="02040503050406030204" pitchFamily="18" charset="0"/>
                              <a:ea typeface="黑体" panose="02010609060101010101" pitchFamily="49" charset="-122"/>
                            </a:rPr>
                            <m:t>2</m:t>
                          </m:r>
                        </m:sub>
                      </m:sSub>
                    </m:oMath>
                  </a14:m>
                  <a:r>
                    <a:rPr lang="en-US" altLang="zh-CN" sz="3200" dirty="0">
                      <a:latin typeface="黑体" panose="02010609060101010101" pitchFamily="49" charset="-122"/>
                      <a:ea typeface="黑体" panose="02010609060101010101" pitchFamily="49" charset="-122"/>
                    </a:rPr>
                    <a:t>,</a:t>
                  </a:r>
                  <a:r>
                    <a:rPr lang="zh-CN" altLang="en-US" sz="3200" dirty="0">
                      <a:latin typeface="黑体" panose="02010609060101010101" pitchFamily="49" charset="-122"/>
                      <a:ea typeface="黑体" panose="02010609060101010101" pitchFamily="49" charset="-122"/>
                    </a:rPr>
                    <a:t>当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altLang="zh-CN" sz="3200" i="1">
                              <a:latin typeface="Cambria Math" panose="02040503050406030204" pitchFamily="18" charset="0"/>
                              <a:ea typeface="黑体" panose="02010609060101010101" pitchFamily="49" charset="-122"/>
                            </a:rPr>
                          </m:ctrlPr>
                        </m:sSubPr>
                        <m:e>
                          <m:r>
                            <a:rPr lang="en-US" altLang="zh-CN" sz="3200" i="1">
                              <a:latin typeface="Cambria Math" panose="02040503050406030204" pitchFamily="18" charset="0"/>
                              <a:ea typeface="黑体" panose="02010609060101010101" pitchFamily="49" charset="-122"/>
                            </a:rPr>
                            <m:t>𝑥</m:t>
                          </m:r>
                        </m:e>
                        <m:sub>
                          <m:r>
                            <a:rPr lang="en-US" altLang="zh-CN" sz="3200" i="1">
                              <a:latin typeface="Cambria Math" panose="02040503050406030204" pitchFamily="18" charset="0"/>
                              <a:ea typeface="黑体" panose="02010609060101010101" pitchFamily="49" charset="-122"/>
                            </a:rPr>
                            <m:t>1</m:t>
                          </m:r>
                        </m:sub>
                      </m:sSub>
                      <m:r>
                        <a:rPr lang="en-US" altLang="zh-CN" sz="3200" b="0" i="1" smtClean="0">
                          <a:latin typeface="Cambria Math" panose="02040503050406030204" pitchFamily="18" charset="0"/>
                          <a:ea typeface="黑体" panose="02010609060101010101" pitchFamily="49" charset="-122"/>
                        </a:rPr>
                        <m:t>&lt;</m:t>
                      </m:r>
                      <m:sSub>
                        <m:sSubPr>
                          <m:ctrlPr>
                            <a:rPr lang="en-US" altLang="zh-CN" sz="3200" i="1">
                              <a:latin typeface="Cambria Math" panose="02040503050406030204" pitchFamily="18" charset="0"/>
                              <a:ea typeface="黑体" panose="02010609060101010101" pitchFamily="49" charset="-122"/>
                            </a:rPr>
                          </m:ctrlPr>
                        </m:sSubPr>
                        <m:e>
                          <m:r>
                            <a:rPr lang="en-US" altLang="zh-CN" sz="3200" i="1">
                              <a:latin typeface="Cambria Math" panose="02040503050406030204" pitchFamily="18" charset="0"/>
                              <a:ea typeface="黑体" panose="02010609060101010101" pitchFamily="49" charset="-122"/>
                            </a:rPr>
                            <m:t>𝑥</m:t>
                          </m:r>
                        </m:e>
                        <m:sub>
                          <m:r>
                            <a:rPr lang="en-US" altLang="zh-CN" sz="3200" i="1">
                              <a:latin typeface="Cambria Math" panose="02040503050406030204" pitchFamily="18" charset="0"/>
                              <a:ea typeface="黑体" panose="02010609060101010101" pitchFamily="49" charset="-122"/>
                            </a:rPr>
                            <m:t>2</m:t>
                          </m:r>
                        </m:sub>
                      </m:sSub>
                      <m:r>
                        <a:rPr lang="zh-CN" altLang="en-US" sz="3200" i="1" smtClean="0">
                          <a:latin typeface="Cambria Math" panose="02040503050406030204" pitchFamily="18" charset="0"/>
                          <a:ea typeface="黑体" panose="02010609060101010101" pitchFamily="49" charset="-122"/>
                        </a:rPr>
                        <m:t>时</m:t>
                      </m:r>
                    </m:oMath>
                  </a14:m>
                  <a:endParaRPr lang="zh-CN" altLang="en-US" sz="3200" dirty="0">
                    <a:latin typeface="黑体" panose="02010609060101010101" pitchFamily="49" charset="-122"/>
                    <a:ea typeface="黑体" panose="02010609060101010101" pitchFamily="49" charset="-122"/>
                  </a:endParaRPr>
                </a:p>
              </p:txBody>
            </p:sp>
          </mc:Choice>
          <mc:Fallback>
            <p:sp>
              <p:nvSpPr>
                <p:cNvPr id="18" name="文本框 1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69233" y="4297290"/>
                  <a:ext cx="8608088" cy="584775"/>
                </a:xfrm>
                <a:prstGeom prst="rect">
                  <a:avLst/>
                </a:prstGeom>
                <a:blipFill rotWithShape="1">
                  <a:blip r:embed="rId3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9" name="文本框 18"/>
                <p:cNvSpPr txBox="1"/>
                <p:nvPr/>
              </p:nvSpPr>
              <p:spPr>
                <a:xfrm>
                  <a:off x="3760376" y="5000435"/>
                  <a:ext cx="8608088" cy="5847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zh-CN" altLang="en-US" sz="3200" dirty="0">
                      <a:latin typeface="黑体" panose="02010609060101010101" pitchFamily="49" charset="-122"/>
                      <a:ea typeface="黑体" panose="02010609060101010101" pitchFamily="49" charset="-122"/>
                    </a:rPr>
                    <a:t>都有</a:t>
                  </a:r>
                  <a14:m>
                    <m:oMath xmlns:m="http://schemas.openxmlformats.org/officeDocument/2006/math">
                      <m:r>
                        <a:rPr lang="en-US" altLang="zh-CN" sz="3200" b="0" i="1" smtClean="0">
                          <a:latin typeface="Cambria Math" panose="02040503050406030204" pitchFamily="18" charset="0"/>
                          <a:ea typeface="黑体" panose="02010609060101010101" pitchFamily="49" charset="-122"/>
                        </a:rPr>
                        <m:t>𝑓</m:t>
                      </m:r>
                      <m:d>
                        <m:dPr>
                          <m:ctrlPr>
                            <a:rPr lang="en-US" altLang="zh-CN" sz="3200" b="0" i="1" smtClean="0">
                              <a:latin typeface="Cambria Math" panose="02040503050406030204" pitchFamily="18" charset="0"/>
                              <a:ea typeface="黑体" panose="02010609060101010101" pitchFamily="49" charset="-122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zh-CN" sz="3200" b="0" i="1" smtClean="0">
                                  <a:latin typeface="Cambria Math" panose="02040503050406030204" pitchFamily="18" charset="0"/>
                                  <a:ea typeface="黑体" panose="02010609060101010101" pitchFamily="49" charset="-122"/>
                                </a:rPr>
                              </m:ctrlPr>
                            </m:sSubPr>
                            <m:e>
                              <m:r>
                                <a:rPr lang="en-US" altLang="zh-CN" sz="3200" b="0" i="1" smtClean="0">
                                  <a:latin typeface="Cambria Math" panose="02040503050406030204" pitchFamily="18" charset="0"/>
                                  <a:ea typeface="黑体" panose="02010609060101010101" pitchFamily="49" charset="-122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CN" sz="3200" b="0" i="1" smtClean="0">
                                  <a:latin typeface="Cambria Math" panose="02040503050406030204" pitchFamily="18" charset="0"/>
                                  <a:ea typeface="黑体" panose="02010609060101010101" pitchFamily="49" charset="-122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en-US" altLang="zh-CN" sz="3200" b="0" i="1" smtClean="0">
                          <a:latin typeface="Cambria Math" panose="02040503050406030204" pitchFamily="18" charset="0"/>
                          <a:ea typeface="黑体" panose="02010609060101010101" pitchFamily="49" charset="-122"/>
                        </a:rPr>
                        <m:t>&lt;</m:t>
                      </m:r>
                      <m:r>
                        <a:rPr lang="en-US" altLang="zh-CN" sz="3200" b="0" i="1" smtClean="0">
                          <a:latin typeface="Cambria Math" panose="02040503050406030204" pitchFamily="18" charset="0"/>
                          <a:ea typeface="黑体" panose="02010609060101010101" pitchFamily="49" charset="-122"/>
                        </a:rPr>
                        <m:t>𝑓</m:t>
                      </m:r>
                      <m:d>
                        <m:dPr>
                          <m:ctrlPr>
                            <a:rPr lang="en-US" altLang="zh-CN" sz="3200" b="0" i="1" smtClean="0">
                              <a:latin typeface="Cambria Math" panose="02040503050406030204" pitchFamily="18" charset="0"/>
                              <a:ea typeface="黑体" panose="02010609060101010101" pitchFamily="49" charset="-122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zh-CN" sz="3200" b="0" i="1" smtClean="0">
                                  <a:latin typeface="Cambria Math" panose="02040503050406030204" pitchFamily="18" charset="0"/>
                                  <a:ea typeface="黑体" panose="02010609060101010101" pitchFamily="49" charset="-122"/>
                                </a:rPr>
                              </m:ctrlPr>
                            </m:sSubPr>
                            <m:e>
                              <m:r>
                                <a:rPr lang="en-US" altLang="zh-CN" sz="3200" b="0" i="1" smtClean="0">
                                  <a:latin typeface="Cambria Math" panose="02040503050406030204" pitchFamily="18" charset="0"/>
                                  <a:ea typeface="黑体" panose="02010609060101010101" pitchFamily="49" charset="-122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CN" sz="3200" b="0" i="1" smtClean="0">
                                  <a:latin typeface="Cambria Math" panose="02040503050406030204" pitchFamily="18" charset="0"/>
                                  <a:ea typeface="黑体" panose="02010609060101010101" pitchFamily="49" charset="-122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</m:oMath>
                  </a14:m>
                  <a:endParaRPr lang="zh-CN" altLang="en-US" sz="3200" dirty="0">
                    <a:latin typeface="黑体" panose="02010609060101010101" pitchFamily="49" charset="-122"/>
                    <a:ea typeface="黑体" panose="02010609060101010101" pitchFamily="49" charset="-122"/>
                  </a:endParaRPr>
                </a:p>
              </p:txBody>
            </p:sp>
          </mc:Choice>
          <mc:Fallback>
            <p:sp>
              <p:nvSpPr>
                <p:cNvPr id="19" name="文本框 1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60376" y="5000435"/>
                  <a:ext cx="8608088" cy="584775"/>
                </a:xfrm>
                <a:prstGeom prst="rect">
                  <a:avLst/>
                </a:prstGeom>
                <a:blipFill rotWithShape="1">
                  <a:blip r:embed="rId4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0" name="文本框 19"/>
                <p:cNvSpPr txBox="1"/>
                <p:nvPr/>
              </p:nvSpPr>
              <p:spPr>
                <a:xfrm>
                  <a:off x="1081528" y="5871046"/>
                  <a:ext cx="10175742" cy="5847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zh-CN" altLang="en-US" sz="3200" dirty="0">
                      <a:latin typeface="黑体" panose="02010609060101010101" pitchFamily="49" charset="-122"/>
                      <a:ea typeface="黑体" panose="02010609060101010101" pitchFamily="49" charset="-122"/>
                    </a:rPr>
                    <a:t>那么就说</a:t>
                  </a:r>
                  <a14:m>
                    <m:oMath xmlns:m="http://schemas.openxmlformats.org/officeDocument/2006/math">
                      <m:r>
                        <a:rPr lang="en-US" altLang="zh-CN" sz="3200" b="0" i="1" smtClean="0">
                          <a:latin typeface="Cambria Math" panose="02040503050406030204" pitchFamily="18" charset="0"/>
                          <a:ea typeface="黑体" panose="02010609060101010101" pitchFamily="49" charset="-122"/>
                        </a:rPr>
                        <m:t>𝑓</m:t>
                      </m:r>
                      <m:d>
                        <m:dPr>
                          <m:ctrlPr>
                            <a:rPr lang="en-US" altLang="zh-CN" sz="3200" b="0" i="1" smtClean="0">
                              <a:latin typeface="Cambria Math" panose="02040503050406030204" pitchFamily="18" charset="0"/>
                              <a:ea typeface="黑体" panose="02010609060101010101" pitchFamily="49" charset="-122"/>
                            </a:rPr>
                          </m:ctrlPr>
                        </m:dPr>
                        <m:e>
                          <m:r>
                            <a:rPr lang="en-US" altLang="zh-CN" sz="3200" b="0" i="1" smtClean="0">
                              <a:latin typeface="Cambria Math" panose="02040503050406030204" pitchFamily="18" charset="0"/>
                              <a:ea typeface="黑体" panose="02010609060101010101" pitchFamily="49" charset="-122"/>
                            </a:rPr>
                            <m:t>𝑥</m:t>
                          </m:r>
                        </m:e>
                      </m:d>
                      <m:r>
                        <a:rPr lang="zh-CN" altLang="en-US" sz="3200" i="1">
                          <a:latin typeface="Cambria Math" panose="02040503050406030204" pitchFamily="18" charset="0"/>
                          <a:ea typeface="黑体" panose="02010609060101010101" pitchFamily="49" charset="-122"/>
                        </a:rPr>
                        <m:t>在</m:t>
                      </m:r>
                    </m:oMath>
                  </a14:m>
                  <a:r>
                    <a:rPr lang="zh-CN" altLang="en-US" sz="3200" dirty="0">
                      <a:latin typeface="黑体" panose="02010609060101010101" pitchFamily="49" charset="-122"/>
                      <a:ea typeface="黑体" panose="02010609060101010101" pitchFamily="49" charset="-122"/>
                    </a:rPr>
                    <a:t>这个区间上是增函数</a:t>
                  </a:r>
                  <a:r>
                    <a:rPr lang="en-US" altLang="zh-CN" sz="3200" dirty="0">
                      <a:latin typeface="黑体" panose="02010609060101010101" pitchFamily="49" charset="-122"/>
                      <a:ea typeface="黑体" panose="02010609060101010101" pitchFamily="49" charset="-122"/>
                    </a:rPr>
                    <a:t>(</a:t>
                  </a:r>
                  <a:r>
                    <a:rPr lang="zh-CN" altLang="en-US" sz="3200" dirty="0">
                      <a:latin typeface="黑体" panose="02010609060101010101" pitchFamily="49" charset="-122"/>
                      <a:ea typeface="黑体" panose="02010609060101010101" pitchFamily="49" charset="-122"/>
                    </a:rPr>
                    <a:t>或单调递增函数</a:t>
                  </a:r>
                  <a:r>
                    <a:rPr lang="en-US" altLang="zh-CN" sz="3200" dirty="0">
                      <a:latin typeface="黑体" panose="02010609060101010101" pitchFamily="49" charset="-122"/>
                      <a:ea typeface="黑体" panose="02010609060101010101" pitchFamily="49" charset="-122"/>
                    </a:rPr>
                    <a:t>).</a:t>
                  </a:r>
                  <a:endParaRPr lang="zh-CN" altLang="en-US" sz="3200" dirty="0">
                    <a:latin typeface="黑体" panose="02010609060101010101" pitchFamily="49" charset="-122"/>
                    <a:ea typeface="黑体" panose="02010609060101010101" pitchFamily="49" charset="-122"/>
                  </a:endParaRPr>
                </a:p>
              </p:txBody>
            </p:sp>
          </mc:Choice>
          <mc:Fallback>
            <p:sp>
              <p:nvSpPr>
                <p:cNvPr id="20" name="文本框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81528" y="5871046"/>
                  <a:ext cx="10175742" cy="584775"/>
                </a:xfrm>
                <a:prstGeom prst="rect">
                  <a:avLst/>
                </a:prstGeom>
                <a:blipFill rotWithShape="1">
                  <a:blip r:embed="rId5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1" name="椭圆 20"/>
          <p:cNvSpPr/>
          <p:nvPr/>
        </p:nvSpPr>
        <p:spPr>
          <a:xfrm>
            <a:off x="7650178" y="1908860"/>
            <a:ext cx="4309450" cy="914400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en-US" sz="24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思考：从哪里入手？</a:t>
            </a:r>
            <a:endParaRPr lang="zh-CN" altLang="en-US" sz="24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3" name="圆角矩形 22"/>
          <p:cNvSpPr/>
          <p:nvPr/>
        </p:nvSpPr>
        <p:spPr>
          <a:xfrm>
            <a:off x="2353901" y="2796100"/>
            <a:ext cx="1674891" cy="606582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2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 当然是：</a:t>
            </a:r>
            <a:endParaRPr lang="zh-CN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4" grpId="0" bldLvl="0" animBg="1"/>
      <p:bldP spid="15" grpId="0" bldLvl="0" animBg="1"/>
      <p:bldP spid="16" grpId="0" bldLvl="0" animBg="1"/>
      <p:bldP spid="21" grpId="0" bldLvl="0" animBg="1"/>
      <p:bldP spid="23" grpId="0" bldLvl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文本框 2"/>
              <p:cNvSpPr txBox="1"/>
              <p:nvPr/>
            </p:nvSpPr>
            <p:spPr>
              <a:xfrm>
                <a:off x="458788" y="951230"/>
                <a:ext cx="1130256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例</a:t>
                </a:r>
                <a:r>
                  <a:rPr lang="en-US" altLang="zh-CN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2 </a:t>
                </a:r>
                <a:r>
                  <a:rPr lang="zh-CN" altLang="en-US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证明函数</a:t>
                </a:r>
                <a14:m>
                  <m:oMath xmlns:m="http://schemas.openxmlformats.org/officeDocument/2006/math">
                    <m:r>
                      <a:rPr lang="en-US" altLang="zh-CN" sz="3200" b="0" i="1" smtClean="0">
                        <a:latin typeface="Cambria Math" panose="02040503050406030204" pitchFamily="18" charset="0"/>
                        <a:ea typeface="黑体" panose="02010609060101010101" pitchFamily="49" charset="-122"/>
                      </a:rPr>
                      <m:t>𝑓</m:t>
                    </m:r>
                    <m:d>
                      <m:dPr>
                        <m:ctrlPr>
                          <a:rPr lang="en-US" altLang="zh-CN" sz="3200" b="0" i="1" smtClean="0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</m:ctrlPr>
                      </m:dPr>
                      <m:e>
                        <m:r>
                          <a:rPr lang="en-US" altLang="zh-CN" sz="3200" b="0" i="1" smtClean="0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𝑥</m:t>
                        </m:r>
                      </m:e>
                    </m:d>
                    <m:r>
                      <a:rPr lang="en-US" altLang="zh-CN" sz="3200" b="0" i="1" smtClean="0">
                        <a:latin typeface="Cambria Math" panose="02040503050406030204" pitchFamily="18" charset="0"/>
                        <a:ea typeface="黑体" panose="02010609060101010101" pitchFamily="49" charset="-122"/>
                      </a:rPr>
                      <m:t>=</m:t>
                    </m:r>
                    <m:r>
                      <a:rPr lang="en-US" altLang="zh-CN" sz="3200" b="0" i="1" smtClean="0">
                        <a:latin typeface="Cambria Math" panose="02040503050406030204" pitchFamily="18" charset="0"/>
                        <a:ea typeface="黑体" panose="02010609060101010101" pitchFamily="49" charset="-122"/>
                      </a:rPr>
                      <m:t>2</m:t>
                    </m:r>
                    <m:r>
                      <a:rPr lang="en-US" altLang="zh-CN" sz="3200" b="0" i="1" smtClean="0">
                        <a:latin typeface="Cambria Math" panose="02040503050406030204" pitchFamily="18" charset="0"/>
                        <a:ea typeface="黑体" panose="02010609060101010101" pitchFamily="49" charset="-122"/>
                      </a:rPr>
                      <m:t>𝑥</m:t>
                    </m:r>
                    <m:r>
                      <a:rPr lang="en-US" altLang="zh-CN" sz="3200" b="0" i="1" smtClean="0">
                        <a:latin typeface="Cambria Math" panose="02040503050406030204" pitchFamily="18" charset="0"/>
                        <a:ea typeface="黑体" panose="02010609060101010101" pitchFamily="49" charset="-122"/>
                      </a:rPr>
                      <m:t>+</m:t>
                    </m:r>
                    <m:r>
                      <a:rPr lang="en-US" altLang="zh-CN" sz="3200" b="0" i="1" smtClean="0">
                        <a:latin typeface="Cambria Math" panose="02040503050406030204" pitchFamily="18" charset="0"/>
                        <a:ea typeface="黑体" panose="02010609060101010101" pitchFamily="49" charset="-122"/>
                      </a:rPr>
                      <m:t>1</m:t>
                    </m:r>
                    <m:r>
                      <a:rPr lang="zh-CN" altLang="en-US" sz="3200" i="1">
                        <a:latin typeface="Cambria Math" panose="02040503050406030204" pitchFamily="18" charset="0"/>
                        <a:ea typeface="黑体" panose="02010609060101010101" pitchFamily="49" charset="-122"/>
                      </a:rPr>
                      <m:t>在</m:t>
                    </m:r>
                    <m:d>
                      <m:dPr>
                        <m:ctrlPr>
                          <a:rPr lang="en-US" altLang="zh-CN" sz="3200" i="1" smtClean="0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</m:ctrlPr>
                      </m:dPr>
                      <m:e>
                        <m:r>
                          <a:rPr lang="en-US" altLang="zh-CN" sz="3200" i="1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−</m:t>
                        </m:r>
                        <m:r>
                          <a:rPr lang="en-US" altLang="zh-CN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∞</m:t>
                        </m:r>
                        <m:r>
                          <a:rPr lang="zh-CN" alt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，</m:t>
                        </m:r>
                        <m:r>
                          <a:rPr lang="en-US" altLang="zh-CN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+∞</m:t>
                        </m:r>
                      </m:e>
                    </m:d>
                  </m:oMath>
                </a14:m>
                <a:r>
                  <a:rPr lang="zh-CN" altLang="en-US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上是增函数</a:t>
                </a:r>
                <a:r>
                  <a:rPr lang="en-US" altLang="zh-CN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.</a:t>
                </a:r>
                <a:endParaRPr lang="zh-CN" altLang="en-US" sz="3200" dirty="0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</mc:Choice>
        <mc:Fallback>
          <p:sp>
            <p:nvSpPr>
              <p:cNvPr id="3" name="文本框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788" y="951230"/>
                <a:ext cx="11302560" cy="584775"/>
              </a:xfrm>
              <a:prstGeom prst="rect">
                <a:avLst/>
              </a:prstGeom>
              <a:blipFill rotWithShape="1">
                <a:blip r:embed="rId2"/>
                <a:stretch>
                  <a:fillRect l="-3" r="5" b="98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文本框 8"/>
          <p:cNvSpPr>
            <a:spLocks noChangeArrowheads="1"/>
          </p:cNvSpPr>
          <p:nvPr/>
        </p:nvSpPr>
        <p:spPr bwMode="auto">
          <a:xfrm>
            <a:off x="93663" y="54314"/>
            <a:ext cx="5514295" cy="879038"/>
          </a:xfrm>
          <a:prstGeom prst="parallelogram">
            <a:avLst>
              <a:gd name="adj" fmla="val 24998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巩固知识 典型例题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553712" y="1604652"/>
            <a:ext cx="10652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证明：</a:t>
            </a:r>
            <a:endParaRPr lang="en-US" altLang="zh-CN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9" name="文本框 18"/>
              <p:cNvSpPr txBox="1"/>
              <p:nvPr/>
            </p:nvSpPr>
            <p:spPr>
              <a:xfrm>
                <a:off x="1760212" y="1604651"/>
                <a:ext cx="6526212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设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3200" i="1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</m:ctrlPr>
                      </m:sSubPr>
                      <m:e>
                        <m:r>
                          <a:rPr lang="en-US" altLang="zh-CN" sz="3200" i="1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𝑥</m:t>
                        </m:r>
                      </m:e>
                      <m:sub>
                        <m:r>
                          <a:rPr lang="en-US" altLang="zh-CN" sz="3200" i="1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1</m:t>
                        </m:r>
                      </m:sub>
                    </m:sSub>
                    <m:r>
                      <a:rPr lang="en-US" altLang="zh-CN" sz="3200" i="1">
                        <a:latin typeface="Cambria Math" panose="02040503050406030204" pitchFamily="18" charset="0"/>
                        <a:ea typeface="黑体" panose="02010609060101010101" pitchFamily="49" charset="-122"/>
                      </a:rPr>
                      <m:t>,</m:t>
                    </m:r>
                    <m:sSub>
                      <m:sSubPr>
                        <m:ctrlPr>
                          <a:rPr lang="en-US" altLang="zh-CN" sz="3200" i="1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</m:ctrlPr>
                      </m:sSubPr>
                      <m:e>
                        <m:r>
                          <a:rPr lang="en-US" altLang="zh-CN" sz="3200" i="1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𝑥</m:t>
                        </m:r>
                      </m:e>
                      <m:sub>
                        <m:r>
                          <a:rPr lang="en-US" altLang="zh-CN" sz="3200" i="1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2</m:t>
                        </m:r>
                      </m:sub>
                    </m:sSub>
                    <m:r>
                      <a:rPr lang="en-US" altLang="zh-CN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d>
                      <m:dPr>
                        <m:ctrlPr>
                          <a:rPr lang="en-US" altLang="zh-CN" sz="3200" i="1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</m:ctrlPr>
                      </m:dPr>
                      <m:e>
                        <m:r>
                          <a:rPr lang="en-US" altLang="zh-CN" sz="3200" i="1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−</m:t>
                        </m:r>
                        <m:r>
                          <a:rPr lang="en-US" altLang="zh-CN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∞</m:t>
                        </m:r>
                        <m:r>
                          <a:rPr lang="zh-CN" alt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，</m:t>
                        </m:r>
                        <m:r>
                          <a:rPr lang="en-US" altLang="zh-CN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+∞</m:t>
                        </m:r>
                      </m:e>
                    </m:d>
                  </m:oMath>
                </a14:m>
                <a:r>
                  <a:rPr lang="en-US" altLang="zh-CN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,</a:t>
                </a:r>
                <a:r>
                  <a:rPr lang="zh-CN" altLang="en-US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且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3200" i="1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</m:ctrlPr>
                      </m:sSubPr>
                      <m:e>
                        <m:r>
                          <a:rPr lang="en-US" altLang="zh-CN" sz="3200" i="1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𝑥</m:t>
                        </m:r>
                      </m:e>
                      <m:sub>
                        <m:r>
                          <a:rPr lang="en-US" altLang="zh-CN" sz="3200" i="1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1</m:t>
                        </m:r>
                      </m:sub>
                    </m:sSub>
                    <m:r>
                      <a:rPr lang="en-US" altLang="zh-CN" sz="3200" i="1">
                        <a:latin typeface="Cambria Math" panose="02040503050406030204" pitchFamily="18" charset="0"/>
                        <a:ea typeface="黑体" panose="02010609060101010101" pitchFamily="49" charset="-122"/>
                      </a:rPr>
                      <m:t>&lt;</m:t>
                    </m:r>
                    <m:sSub>
                      <m:sSubPr>
                        <m:ctrlPr>
                          <a:rPr lang="en-US" altLang="zh-CN" sz="3200" i="1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</m:ctrlPr>
                      </m:sSubPr>
                      <m:e>
                        <m:r>
                          <a:rPr lang="en-US" altLang="zh-CN" sz="3200" i="1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𝑥</m:t>
                        </m:r>
                      </m:e>
                      <m:sub>
                        <m:r>
                          <a:rPr lang="en-US" altLang="zh-CN" sz="3200" i="1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altLang="zh-CN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,</a:t>
                </a:r>
                <a:endParaRPr lang="en-US" altLang="zh-CN" sz="3200" dirty="0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</mc:Choice>
        <mc:Fallback>
          <p:sp>
            <p:nvSpPr>
              <p:cNvPr id="19" name="文本框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0212" y="1604651"/>
                <a:ext cx="6526212" cy="584775"/>
              </a:xfrm>
              <a:prstGeom prst="rect">
                <a:avLst/>
              </a:prstGeom>
              <a:blipFill rotWithShape="1">
                <a:blip r:embed="rId3"/>
                <a:stretch>
                  <a:fillRect l="-10" t="-1" r="5" b="99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文本框 22"/>
          <p:cNvSpPr txBox="1"/>
          <p:nvPr/>
        </p:nvSpPr>
        <p:spPr>
          <a:xfrm>
            <a:off x="1533200" y="2316276"/>
            <a:ext cx="65262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那么</a:t>
            </a:r>
            <a:endParaRPr lang="en-US" altLang="zh-CN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4" name="文本框 23"/>
              <p:cNvSpPr txBox="1"/>
              <p:nvPr/>
            </p:nvSpPr>
            <p:spPr>
              <a:xfrm>
                <a:off x="3038830" y="2256189"/>
                <a:ext cx="6526212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zh-CN" sz="3200" i="1" smtClean="0">
                          <a:latin typeface="Cambria Math" panose="02040503050406030204" pitchFamily="18" charset="0"/>
                          <a:ea typeface="黑体" panose="02010609060101010101" pitchFamily="49" charset="-122"/>
                        </a:rPr>
                        <m:t>𝑓</m:t>
                      </m:r>
                      <m:d>
                        <m:dPr>
                          <m:ctrlPr>
                            <a:rPr lang="en-US" altLang="zh-CN" sz="3200" i="1">
                              <a:latin typeface="Cambria Math" panose="02040503050406030204" pitchFamily="18" charset="0"/>
                              <a:ea typeface="黑体" panose="02010609060101010101" pitchFamily="49" charset="-122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zh-CN" sz="3200" i="1" smtClean="0">
                                  <a:latin typeface="Cambria Math" panose="02040503050406030204" pitchFamily="18" charset="0"/>
                                  <a:ea typeface="黑体" panose="02010609060101010101" pitchFamily="49" charset="-122"/>
                                </a:rPr>
                              </m:ctrlPr>
                            </m:sSubPr>
                            <m:e>
                              <m:r>
                                <a:rPr lang="en-US" altLang="zh-CN" sz="3200" b="0" i="1" smtClean="0">
                                  <a:latin typeface="Cambria Math" panose="02040503050406030204" pitchFamily="18" charset="0"/>
                                  <a:ea typeface="黑体" panose="02010609060101010101" pitchFamily="49" charset="-122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CN" sz="3200" b="0" i="1" smtClean="0">
                                  <a:latin typeface="Cambria Math" panose="02040503050406030204" pitchFamily="18" charset="0"/>
                                  <a:ea typeface="黑体" panose="02010609060101010101" pitchFamily="49" charset="-122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en-US" altLang="zh-CN" sz="3200" i="1">
                          <a:latin typeface="Cambria Math" panose="02040503050406030204" pitchFamily="18" charset="0"/>
                          <a:ea typeface="黑体" panose="02010609060101010101" pitchFamily="49" charset="-122"/>
                        </a:rPr>
                        <m:t>=</m:t>
                      </m:r>
                      <m:r>
                        <a:rPr lang="en-US" altLang="zh-CN" sz="3200" i="1">
                          <a:latin typeface="Cambria Math" panose="02040503050406030204" pitchFamily="18" charset="0"/>
                          <a:ea typeface="黑体" panose="02010609060101010101" pitchFamily="49" charset="-122"/>
                        </a:rPr>
                        <m:t>2</m:t>
                      </m:r>
                      <m:sSub>
                        <m:sSubPr>
                          <m:ctrlPr>
                            <a:rPr lang="en-US" altLang="zh-CN" sz="3200" i="1" smtClean="0">
                              <a:latin typeface="Cambria Math" panose="02040503050406030204" pitchFamily="18" charset="0"/>
                              <a:ea typeface="黑体" panose="02010609060101010101" pitchFamily="49" charset="-122"/>
                            </a:rPr>
                          </m:ctrlPr>
                        </m:sSubPr>
                        <m:e>
                          <m:r>
                            <a:rPr lang="en-US" altLang="zh-CN" sz="3200" b="0" i="1" smtClean="0">
                              <a:latin typeface="Cambria Math" panose="02040503050406030204" pitchFamily="18" charset="0"/>
                              <a:ea typeface="黑体" panose="02010609060101010101" pitchFamily="49" charset="-122"/>
                            </a:rPr>
                            <m:t>𝑥</m:t>
                          </m:r>
                        </m:e>
                        <m:sub>
                          <m:r>
                            <a:rPr lang="en-US" altLang="zh-CN" sz="3200" b="0" i="1" smtClean="0">
                              <a:latin typeface="Cambria Math" panose="02040503050406030204" pitchFamily="18" charset="0"/>
                              <a:ea typeface="黑体" panose="02010609060101010101" pitchFamily="49" charset="-122"/>
                            </a:rPr>
                            <m:t>1</m:t>
                          </m:r>
                        </m:sub>
                      </m:sSub>
                      <m:r>
                        <a:rPr lang="en-US" altLang="zh-CN" sz="3200" i="1">
                          <a:latin typeface="Cambria Math" panose="02040503050406030204" pitchFamily="18" charset="0"/>
                          <a:ea typeface="黑体" panose="02010609060101010101" pitchFamily="49" charset="-122"/>
                        </a:rPr>
                        <m:t>+</m:t>
                      </m:r>
                      <m:r>
                        <a:rPr lang="en-US" altLang="zh-CN" sz="3200" i="1">
                          <a:latin typeface="Cambria Math" panose="02040503050406030204" pitchFamily="18" charset="0"/>
                          <a:ea typeface="黑体" panose="02010609060101010101" pitchFamily="49" charset="-122"/>
                        </a:rPr>
                        <m:t>1</m:t>
                      </m:r>
                    </m:oMath>
                  </m:oMathPara>
                </a14:m>
                <a:endParaRPr lang="en-US" altLang="zh-CN" sz="3200" dirty="0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</mc:Choice>
        <mc:Fallback>
          <p:sp>
            <p:nvSpPr>
              <p:cNvPr id="24" name="文本框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38830" y="2256189"/>
                <a:ext cx="6526212" cy="584775"/>
              </a:xfrm>
              <a:prstGeom prst="rect">
                <a:avLst/>
              </a:prstGeom>
              <a:blipFill rotWithShape="1">
                <a:blip r:embed="rId4"/>
                <a:stretch>
                  <a:fillRect l="-5" t="-6" r="1" b="104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5" name="文本框 24"/>
              <p:cNvSpPr txBox="1"/>
              <p:nvPr/>
            </p:nvSpPr>
            <p:spPr>
              <a:xfrm>
                <a:off x="3034968" y="2845249"/>
                <a:ext cx="6526212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zh-CN" sz="3200" i="1" smtClean="0">
                          <a:latin typeface="Cambria Math" panose="02040503050406030204" pitchFamily="18" charset="0"/>
                          <a:ea typeface="黑体" panose="02010609060101010101" pitchFamily="49" charset="-122"/>
                        </a:rPr>
                        <m:t>𝑓</m:t>
                      </m:r>
                      <m:d>
                        <m:dPr>
                          <m:ctrlPr>
                            <a:rPr lang="en-US" altLang="zh-CN" sz="3200" i="1">
                              <a:latin typeface="Cambria Math" panose="02040503050406030204" pitchFamily="18" charset="0"/>
                              <a:ea typeface="黑体" panose="02010609060101010101" pitchFamily="49" charset="-122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zh-CN" sz="3200" i="1" smtClean="0">
                                  <a:latin typeface="Cambria Math" panose="02040503050406030204" pitchFamily="18" charset="0"/>
                                  <a:ea typeface="黑体" panose="02010609060101010101" pitchFamily="49" charset="-122"/>
                                </a:rPr>
                              </m:ctrlPr>
                            </m:sSubPr>
                            <m:e>
                              <m:r>
                                <a:rPr lang="en-US" altLang="zh-CN" sz="3200" b="0" i="1" smtClean="0">
                                  <a:latin typeface="Cambria Math" panose="02040503050406030204" pitchFamily="18" charset="0"/>
                                  <a:ea typeface="黑体" panose="02010609060101010101" pitchFamily="49" charset="-122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CN" sz="3200" b="0" i="1" smtClean="0">
                                  <a:latin typeface="Cambria Math" panose="02040503050406030204" pitchFamily="18" charset="0"/>
                                  <a:ea typeface="黑体" panose="02010609060101010101" pitchFamily="49" charset="-122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n-US" altLang="zh-CN" sz="3200" i="1">
                          <a:latin typeface="Cambria Math" panose="02040503050406030204" pitchFamily="18" charset="0"/>
                          <a:ea typeface="黑体" panose="02010609060101010101" pitchFamily="49" charset="-122"/>
                        </a:rPr>
                        <m:t>=</m:t>
                      </m:r>
                      <m:r>
                        <a:rPr lang="en-US" altLang="zh-CN" sz="3200" i="1">
                          <a:latin typeface="Cambria Math" panose="02040503050406030204" pitchFamily="18" charset="0"/>
                          <a:ea typeface="黑体" panose="02010609060101010101" pitchFamily="49" charset="-122"/>
                        </a:rPr>
                        <m:t>2</m:t>
                      </m:r>
                      <m:sSub>
                        <m:sSubPr>
                          <m:ctrlPr>
                            <a:rPr lang="en-US" altLang="zh-CN" sz="3200" i="1" smtClean="0">
                              <a:latin typeface="Cambria Math" panose="02040503050406030204" pitchFamily="18" charset="0"/>
                              <a:ea typeface="黑体" panose="02010609060101010101" pitchFamily="49" charset="-122"/>
                            </a:rPr>
                          </m:ctrlPr>
                        </m:sSubPr>
                        <m:e>
                          <m:r>
                            <a:rPr lang="en-US" altLang="zh-CN" sz="3200" b="0" i="1" smtClean="0">
                              <a:latin typeface="Cambria Math" panose="02040503050406030204" pitchFamily="18" charset="0"/>
                              <a:ea typeface="黑体" panose="02010609060101010101" pitchFamily="49" charset="-122"/>
                            </a:rPr>
                            <m:t>𝑥</m:t>
                          </m:r>
                        </m:e>
                        <m:sub>
                          <m:r>
                            <a:rPr lang="en-US" altLang="zh-CN" sz="3200" b="0" i="1" smtClean="0">
                              <a:latin typeface="Cambria Math" panose="02040503050406030204" pitchFamily="18" charset="0"/>
                              <a:ea typeface="黑体" panose="02010609060101010101" pitchFamily="49" charset="-122"/>
                            </a:rPr>
                            <m:t>2</m:t>
                          </m:r>
                        </m:sub>
                      </m:sSub>
                      <m:r>
                        <a:rPr lang="en-US" altLang="zh-CN" sz="3200" i="1">
                          <a:latin typeface="Cambria Math" panose="02040503050406030204" pitchFamily="18" charset="0"/>
                          <a:ea typeface="黑体" panose="02010609060101010101" pitchFamily="49" charset="-122"/>
                        </a:rPr>
                        <m:t>+</m:t>
                      </m:r>
                      <m:r>
                        <a:rPr lang="en-US" altLang="zh-CN" sz="3200" i="1">
                          <a:latin typeface="Cambria Math" panose="02040503050406030204" pitchFamily="18" charset="0"/>
                          <a:ea typeface="黑体" panose="02010609060101010101" pitchFamily="49" charset="-122"/>
                        </a:rPr>
                        <m:t>1</m:t>
                      </m:r>
                    </m:oMath>
                  </m:oMathPara>
                </a14:m>
                <a:endParaRPr lang="en-US" altLang="zh-CN" sz="3200" dirty="0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</mc:Choice>
        <mc:Fallback>
          <p:sp>
            <p:nvSpPr>
              <p:cNvPr id="25" name="文本框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34968" y="2845249"/>
                <a:ext cx="6526212" cy="584775"/>
              </a:xfrm>
              <a:prstGeom prst="rect">
                <a:avLst/>
              </a:prstGeom>
              <a:blipFill rotWithShape="1">
                <a:blip r:embed="rId5"/>
                <a:stretch>
                  <a:fillRect l="-5" t="-77" r="10" b="6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6" name="文本框 25"/>
              <p:cNvSpPr txBox="1"/>
              <p:nvPr/>
            </p:nvSpPr>
            <p:spPr>
              <a:xfrm>
                <a:off x="3034968" y="3449939"/>
                <a:ext cx="6526212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zh-CN" sz="3200" i="1">
                          <a:latin typeface="Cambria Math" panose="02040503050406030204" pitchFamily="18" charset="0"/>
                          <a:ea typeface="黑体" panose="02010609060101010101" pitchFamily="49" charset="-122"/>
                        </a:rPr>
                        <m:t>𝑓</m:t>
                      </m:r>
                      <m:d>
                        <m:dPr>
                          <m:ctrlPr>
                            <a:rPr lang="en-US" altLang="zh-CN" sz="3200" i="1">
                              <a:latin typeface="Cambria Math" panose="02040503050406030204" pitchFamily="18" charset="0"/>
                              <a:ea typeface="黑体" panose="02010609060101010101" pitchFamily="49" charset="-122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zh-CN" sz="3200" i="1">
                                  <a:latin typeface="Cambria Math" panose="02040503050406030204" pitchFamily="18" charset="0"/>
                                  <a:ea typeface="黑体" panose="02010609060101010101" pitchFamily="49" charset="-122"/>
                                </a:rPr>
                              </m:ctrlPr>
                            </m:sSubPr>
                            <m:e>
                              <m:r>
                                <a:rPr lang="en-US" altLang="zh-CN" sz="3200" i="1">
                                  <a:latin typeface="Cambria Math" panose="02040503050406030204" pitchFamily="18" charset="0"/>
                                  <a:ea typeface="黑体" panose="02010609060101010101" pitchFamily="49" charset="-122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CN" sz="3200" i="1" smtClean="0">
                                  <a:latin typeface="Cambria Math" panose="02040503050406030204" pitchFamily="18" charset="0"/>
                                  <a:ea typeface="黑体" panose="02010609060101010101" pitchFamily="49" charset="-122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en-US" altLang="zh-CN" sz="3200" i="1" smtClean="0">
                          <a:latin typeface="Cambria Math" panose="02040503050406030204" pitchFamily="18" charset="0"/>
                          <a:ea typeface="黑体" panose="02010609060101010101" pitchFamily="49" charset="-122"/>
                        </a:rPr>
                        <m:t>−</m:t>
                      </m:r>
                      <m:r>
                        <a:rPr lang="en-US" altLang="zh-CN" sz="3200" i="1" smtClean="0">
                          <a:latin typeface="Cambria Math" panose="02040503050406030204" pitchFamily="18" charset="0"/>
                          <a:ea typeface="黑体" panose="02010609060101010101" pitchFamily="49" charset="-122"/>
                        </a:rPr>
                        <m:t>𝑓</m:t>
                      </m:r>
                      <m:d>
                        <m:dPr>
                          <m:ctrlPr>
                            <a:rPr lang="en-US" altLang="zh-CN" sz="3200" i="1">
                              <a:latin typeface="Cambria Math" panose="02040503050406030204" pitchFamily="18" charset="0"/>
                              <a:ea typeface="黑体" panose="02010609060101010101" pitchFamily="49" charset="-122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zh-CN" sz="3200" i="1" smtClean="0">
                                  <a:latin typeface="Cambria Math" panose="02040503050406030204" pitchFamily="18" charset="0"/>
                                  <a:ea typeface="黑体" panose="02010609060101010101" pitchFamily="49" charset="-122"/>
                                </a:rPr>
                              </m:ctrlPr>
                            </m:sSubPr>
                            <m:e>
                              <m:r>
                                <a:rPr lang="en-US" altLang="zh-CN" sz="3200" b="0" i="1" smtClean="0">
                                  <a:latin typeface="Cambria Math" panose="02040503050406030204" pitchFamily="18" charset="0"/>
                                  <a:ea typeface="黑体" panose="02010609060101010101" pitchFamily="49" charset="-122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CN" sz="3200" b="0" i="1" smtClean="0">
                                  <a:latin typeface="Cambria Math" panose="02040503050406030204" pitchFamily="18" charset="0"/>
                                  <a:ea typeface="黑体" panose="02010609060101010101" pitchFamily="49" charset="-122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n-US" altLang="zh-CN" sz="3200" i="1">
                          <a:latin typeface="Cambria Math" panose="02040503050406030204" pitchFamily="18" charset="0"/>
                          <a:ea typeface="黑体" panose="02010609060101010101" pitchFamily="49" charset="-122"/>
                        </a:rPr>
                        <m:t>=</m:t>
                      </m:r>
                      <m:d>
                        <m:dPr>
                          <m:ctrlPr>
                            <a:rPr lang="en-US" altLang="zh-CN" sz="3200" i="1" smtClean="0">
                              <a:latin typeface="Cambria Math" panose="02040503050406030204" pitchFamily="18" charset="0"/>
                              <a:ea typeface="黑体" panose="02010609060101010101" pitchFamily="49" charset="-122"/>
                            </a:rPr>
                          </m:ctrlPr>
                        </m:dPr>
                        <m:e>
                          <m:r>
                            <a:rPr lang="en-US" altLang="zh-CN" sz="3200" i="1">
                              <a:latin typeface="Cambria Math" panose="02040503050406030204" pitchFamily="18" charset="0"/>
                              <a:ea typeface="黑体" panose="02010609060101010101" pitchFamily="49" charset="-122"/>
                            </a:rPr>
                            <m:t>2</m:t>
                          </m:r>
                          <m:sSub>
                            <m:sSubPr>
                              <m:ctrlPr>
                                <a:rPr lang="en-US" altLang="zh-CN" sz="3200" i="1">
                                  <a:latin typeface="Cambria Math" panose="02040503050406030204" pitchFamily="18" charset="0"/>
                                  <a:ea typeface="黑体" panose="02010609060101010101" pitchFamily="49" charset="-122"/>
                                </a:rPr>
                              </m:ctrlPr>
                            </m:sSubPr>
                            <m:e>
                              <m:r>
                                <a:rPr lang="en-US" altLang="zh-CN" sz="3200" i="1">
                                  <a:latin typeface="Cambria Math" panose="02040503050406030204" pitchFamily="18" charset="0"/>
                                  <a:ea typeface="黑体" panose="02010609060101010101" pitchFamily="49" charset="-122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CN" sz="3200" i="1">
                                  <a:latin typeface="Cambria Math" panose="02040503050406030204" pitchFamily="18" charset="0"/>
                                  <a:ea typeface="黑体" panose="02010609060101010101" pitchFamily="49" charset="-122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altLang="zh-CN" sz="3200" i="1">
                              <a:latin typeface="Cambria Math" panose="02040503050406030204" pitchFamily="18" charset="0"/>
                              <a:ea typeface="黑体" panose="02010609060101010101" pitchFamily="49" charset="-122"/>
                            </a:rPr>
                            <m:t>+</m:t>
                          </m:r>
                          <m:r>
                            <a:rPr lang="en-US" altLang="zh-CN" sz="3200" i="1">
                              <a:latin typeface="Cambria Math" panose="02040503050406030204" pitchFamily="18" charset="0"/>
                              <a:ea typeface="黑体" panose="02010609060101010101" pitchFamily="49" charset="-122"/>
                            </a:rPr>
                            <m:t>1</m:t>
                          </m:r>
                        </m:e>
                      </m:d>
                      <m:r>
                        <a:rPr lang="en-US" altLang="zh-CN" sz="3200" i="1">
                          <a:latin typeface="Cambria Math" panose="02040503050406030204" pitchFamily="18" charset="0"/>
                          <a:ea typeface="黑体" panose="02010609060101010101" pitchFamily="49" charset="-122"/>
                        </a:rPr>
                        <m:t>−</m:t>
                      </m:r>
                      <m:d>
                        <m:dPr>
                          <m:ctrlPr>
                            <a:rPr lang="en-US" altLang="zh-CN" sz="3200" i="1" smtClean="0">
                              <a:latin typeface="Cambria Math" panose="02040503050406030204" pitchFamily="18" charset="0"/>
                              <a:ea typeface="黑体" panose="02010609060101010101" pitchFamily="49" charset="-122"/>
                            </a:rPr>
                          </m:ctrlPr>
                        </m:dPr>
                        <m:e>
                          <m:r>
                            <a:rPr lang="en-US" altLang="zh-CN" sz="3200" i="1">
                              <a:latin typeface="Cambria Math" panose="02040503050406030204" pitchFamily="18" charset="0"/>
                              <a:ea typeface="黑体" panose="02010609060101010101" pitchFamily="49" charset="-122"/>
                            </a:rPr>
                            <m:t>2</m:t>
                          </m:r>
                          <m:sSub>
                            <m:sSubPr>
                              <m:ctrlPr>
                                <a:rPr lang="en-US" altLang="zh-CN" sz="3200" i="1">
                                  <a:latin typeface="Cambria Math" panose="02040503050406030204" pitchFamily="18" charset="0"/>
                                  <a:ea typeface="黑体" panose="02010609060101010101" pitchFamily="49" charset="-122"/>
                                </a:rPr>
                              </m:ctrlPr>
                            </m:sSubPr>
                            <m:e>
                              <m:r>
                                <a:rPr lang="en-US" altLang="zh-CN" sz="3200" i="1">
                                  <a:latin typeface="Cambria Math" panose="02040503050406030204" pitchFamily="18" charset="0"/>
                                  <a:ea typeface="黑体" panose="02010609060101010101" pitchFamily="49" charset="-122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CN" sz="3200" i="1">
                                  <a:latin typeface="Cambria Math" panose="02040503050406030204" pitchFamily="18" charset="0"/>
                                  <a:ea typeface="黑体" panose="02010609060101010101" pitchFamily="49" charset="-122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altLang="zh-CN" sz="3200" i="1">
                              <a:latin typeface="Cambria Math" panose="02040503050406030204" pitchFamily="18" charset="0"/>
                              <a:ea typeface="黑体" panose="02010609060101010101" pitchFamily="49" charset="-122"/>
                            </a:rPr>
                            <m:t>+</m:t>
                          </m:r>
                          <m:r>
                            <a:rPr lang="en-US" altLang="zh-CN" sz="3200" i="1">
                              <a:latin typeface="Cambria Math" panose="02040503050406030204" pitchFamily="18" charset="0"/>
                              <a:ea typeface="黑体" panose="02010609060101010101" pitchFamily="49" charset="-122"/>
                            </a:rPr>
                            <m:t>1</m:t>
                          </m:r>
                        </m:e>
                      </m:d>
                    </m:oMath>
                  </m:oMathPara>
                </a14:m>
                <a:endParaRPr lang="en-US" altLang="zh-CN" sz="3200" dirty="0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</mc:Choice>
        <mc:Fallback>
          <p:sp>
            <p:nvSpPr>
              <p:cNvPr id="26" name="文本框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34968" y="3449939"/>
                <a:ext cx="6526212" cy="584775"/>
              </a:xfrm>
              <a:prstGeom prst="rect">
                <a:avLst/>
              </a:prstGeom>
              <a:blipFill rotWithShape="1">
                <a:blip r:embed="rId6"/>
                <a:stretch>
                  <a:fillRect l="-5" t="-106" r="10" b="-7450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8" name="文本框 27"/>
              <p:cNvSpPr txBox="1"/>
              <p:nvPr/>
            </p:nvSpPr>
            <p:spPr>
              <a:xfrm>
                <a:off x="2618863" y="4570583"/>
                <a:ext cx="2308224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altLang="zh-CN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∵</m:t>
                    </m:r>
                    <m:sSub>
                      <m:sSubPr>
                        <m:ctrlPr>
                          <a:rPr lang="en-US" altLang="zh-CN" sz="3200" i="1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</m:ctrlPr>
                      </m:sSubPr>
                      <m:e>
                        <m:r>
                          <a:rPr lang="en-US" altLang="zh-CN" sz="3200" i="1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𝑥</m:t>
                        </m:r>
                      </m:e>
                      <m:sub>
                        <m:r>
                          <a:rPr lang="en-US" altLang="zh-CN" sz="3200" i="1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1</m:t>
                        </m:r>
                      </m:sub>
                    </m:sSub>
                    <m:r>
                      <a:rPr lang="en-US" altLang="zh-CN" sz="3200" i="1">
                        <a:latin typeface="Cambria Math" panose="02040503050406030204" pitchFamily="18" charset="0"/>
                        <a:ea typeface="黑体" panose="02010609060101010101" pitchFamily="49" charset="-122"/>
                      </a:rPr>
                      <m:t>&lt;</m:t>
                    </m:r>
                    <m:sSub>
                      <m:sSubPr>
                        <m:ctrlPr>
                          <a:rPr lang="en-US" altLang="zh-CN" sz="3200" i="1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</m:ctrlPr>
                      </m:sSubPr>
                      <m:e>
                        <m:r>
                          <a:rPr lang="en-US" altLang="zh-CN" sz="3200" i="1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𝑥</m:t>
                        </m:r>
                      </m:e>
                      <m:sub>
                        <m:r>
                          <a:rPr lang="en-US" altLang="zh-CN" sz="3200" i="1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altLang="zh-CN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,</a:t>
                </a:r>
                <a:endParaRPr lang="en-US" altLang="zh-CN" sz="3200" dirty="0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</mc:Choice>
        <mc:Fallback>
          <p:sp>
            <p:nvSpPr>
              <p:cNvPr id="28" name="文本框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8863" y="4570583"/>
                <a:ext cx="2308224" cy="584775"/>
              </a:xfrm>
              <a:prstGeom prst="rect">
                <a:avLst/>
              </a:prstGeom>
              <a:blipFill rotWithShape="1">
                <a:blip r:embed="rId7"/>
                <a:stretch>
                  <a:fillRect l="-5" t="-83" r="5" b="7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9" name="文本框 28"/>
              <p:cNvSpPr txBox="1"/>
              <p:nvPr/>
            </p:nvSpPr>
            <p:spPr>
              <a:xfrm>
                <a:off x="4573942" y="4600062"/>
                <a:ext cx="6526212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altLang="zh-CN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∴</m:t>
                    </m:r>
                    <m:sSub>
                      <m:sSubPr>
                        <m:ctrlPr>
                          <a:rPr lang="en-US" altLang="zh-CN" sz="3200" i="1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</m:ctrlPr>
                      </m:sSubPr>
                      <m:e>
                        <m:r>
                          <a:rPr lang="en-US" altLang="zh-CN" sz="3200" i="1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𝑥</m:t>
                        </m:r>
                      </m:e>
                      <m:sub>
                        <m:r>
                          <a:rPr lang="en-US" altLang="zh-CN" sz="3200" i="1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1</m:t>
                        </m:r>
                      </m:sub>
                    </m:sSub>
                    <m:r>
                      <a:rPr lang="en-US" altLang="zh-CN" sz="3200" i="1">
                        <a:latin typeface="Cambria Math" panose="02040503050406030204" pitchFamily="18" charset="0"/>
                        <a:ea typeface="黑体" panose="02010609060101010101" pitchFamily="49" charset="-122"/>
                      </a:rPr>
                      <m:t>−</m:t>
                    </m:r>
                    <m:sSub>
                      <m:sSubPr>
                        <m:ctrlPr>
                          <a:rPr lang="en-US" altLang="zh-CN" sz="3200" i="1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</m:ctrlPr>
                      </m:sSubPr>
                      <m:e>
                        <m:r>
                          <a:rPr lang="en-US" altLang="zh-CN" sz="3200" i="1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𝑥</m:t>
                        </m:r>
                      </m:e>
                      <m:sub>
                        <m:r>
                          <a:rPr lang="en-US" altLang="zh-CN" sz="3200" i="1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altLang="zh-CN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&lt;0</a:t>
                </a:r>
                <a:endParaRPr lang="en-US" altLang="zh-CN" sz="3200" dirty="0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</mc:Choice>
        <mc:Fallback>
          <p:sp>
            <p:nvSpPr>
              <p:cNvPr id="29" name="文本框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3942" y="4600062"/>
                <a:ext cx="6526212" cy="584775"/>
              </a:xfrm>
              <a:prstGeom prst="rect">
                <a:avLst/>
              </a:prstGeom>
              <a:blipFill rotWithShape="1">
                <a:blip r:embed="rId8"/>
                <a:stretch>
                  <a:fillRect l="-1" t="-21" r="5" b="1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0" name="文本框 29"/>
              <p:cNvSpPr txBox="1"/>
              <p:nvPr/>
            </p:nvSpPr>
            <p:spPr>
              <a:xfrm>
                <a:off x="2618740" y="5113020"/>
                <a:ext cx="5762625" cy="5835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altLang="zh-CN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∴</m:t>
                    </m:r>
                    <m:r>
                      <a:rPr lang="en-US" altLang="zh-CN" sz="3200" i="1">
                        <a:latin typeface="Cambria Math" panose="02040503050406030204" pitchFamily="18" charset="0"/>
                        <a:ea typeface="黑体" panose="02010609060101010101" pitchFamily="49" charset="-122"/>
                      </a:rPr>
                      <m:t>𝑓</m:t>
                    </m:r>
                    <m:d>
                      <m:dPr>
                        <m:ctrlPr>
                          <a:rPr lang="en-US" altLang="zh-CN" sz="3200" i="1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CN" sz="3200" i="1">
                                <a:latin typeface="Cambria Math" panose="02040503050406030204" pitchFamily="18" charset="0"/>
                                <a:ea typeface="黑体" panose="02010609060101010101" pitchFamily="49" charset="-122"/>
                              </a:rPr>
                            </m:ctrlPr>
                          </m:sSubPr>
                          <m:e>
                            <m:r>
                              <a:rPr lang="en-US" altLang="zh-CN" sz="3200" i="1">
                                <a:latin typeface="Cambria Math" panose="02040503050406030204" pitchFamily="18" charset="0"/>
                                <a:ea typeface="黑体" panose="02010609060101010101" pitchFamily="49" charset="-122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CN" sz="3200" i="1" smtClean="0">
                                <a:latin typeface="Cambria Math" panose="02040503050406030204" pitchFamily="18" charset="0"/>
                                <a:ea typeface="黑体" panose="02010609060101010101" pitchFamily="49" charset="-122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altLang="zh-CN" sz="3200" i="1" smtClean="0">
                        <a:latin typeface="Cambria Math" panose="02040503050406030204" pitchFamily="18" charset="0"/>
                        <a:ea typeface="黑体" panose="02010609060101010101" pitchFamily="49" charset="-122"/>
                      </a:rPr>
                      <m:t>−</m:t>
                    </m:r>
                    <m:r>
                      <a:rPr lang="en-US" altLang="zh-CN" sz="3200" i="1" smtClean="0">
                        <a:latin typeface="Cambria Math" panose="02040503050406030204" pitchFamily="18" charset="0"/>
                        <a:ea typeface="黑体" panose="02010609060101010101" pitchFamily="49" charset="-122"/>
                      </a:rPr>
                      <m:t>𝑓</m:t>
                    </m:r>
                    <m:d>
                      <m:dPr>
                        <m:ctrlPr>
                          <a:rPr lang="en-US" altLang="zh-CN" sz="3200" i="1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CN" sz="3200" i="1" smtClean="0">
                                <a:latin typeface="Cambria Math" panose="02040503050406030204" pitchFamily="18" charset="0"/>
                                <a:ea typeface="黑体" panose="02010609060101010101" pitchFamily="49" charset="-122"/>
                              </a:rPr>
                            </m:ctrlPr>
                          </m:sSubPr>
                          <m:e>
                            <m:r>
                              <a:rPr lang="en-US" altLang="zh-CN" sz="3200" b="0" i="1" smtClean="0">
                                <a:latin typeface="Cambria Math" panose="02040503050406030204" pitchFamily="18" charset="0"/>
                                <a:ea typeface="黑体" panose="02010609060101010101" pitchFamily="49" charset="-122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CN" sz="3200" b="0" i="1" smtClean="0">
                                <a:latin typeface="Cambria Math" panose="02040503050406030204" pitchFamily="18" charset="0"/>
                                <a:ea typeface="黑体" panose="02010609060101010101" pitchFamily="49" charset="-122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en-US" altLang="zh-CN" sz="3200" b="0" i="1" smtClean="0">
                        <a:latin typeface="Cambria Math" panose="02040503050406030204" pitchFamily="18" charset="0"/>
                        <a:ea typeface="黑体" panose="02010609060101010101" pitchFamily="49" charset="-122"/>
                      </a:rPr>
                      <m:t>=</m:t>
                    </m:r>
                    <m:r>
                      <a:rPr lang="en-US" altLang="zh-CN" sz="3200" i="1">
                        <a:latin typeface="Cambria Math" panose="02040503050406030204" pitchFamily="18" charset="0"/>
                        <a:ea typeface="黑体" panose="02010609060101010101" pitchFamily="49" charset="-122"/>
                      </a:rPr>
                      <m:t>2</m:t>
                    </m:r>
                    <m:d>
                      <m:dPr>
                        <m:ctrlPr>
                          <a:rPr lang="en-US" altLang="zh-CN" sz="3200" i="1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CN" sz="3200" i="1">
                                <a:latin typeface="Cambria Math" panose="02040503050406030204" pitchFamily="18" charset="0"/>
                                <a:ea typeface="黑体" panose="02010609060101010101" pitchFamily="49" charset="-122"/>
                              </a:rPr>
                            </m:ctrlPr>
                          </m:sSubPr>
                          <m:e>
                            <m:r>
                              <a:rPr lang="en-US" altLang="zh-CN" sz="3200" i="1">
                                <a:latin typeface="Cambria Math" panose="02040503050406030204" pitchFamily="18" charset="0"/>
                                <a:ea typeface="黑体" panose="02010609060101010101" pitchFamily="49" charset="-122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CN" sz="3200" i="1">
                                <a:latin typeface="Cambria Math" panose="02040503050406030204" pitchFamily="18" charset="0"/>
                                <a:ea typeface="黑体" panose="02010609060101010101" pitchFamily="49" charset="-122"/>
                              </a:rPr>
                              <m:t>1</m:t>
                            </m:r>
                          </m:sub>
                        </m:sSub>
                        <m:r>
                          <a:rPr lang="en-US" altLang="zh-CN" sz="3200" i="1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−</m:t>
                        </m:r>
                        <m:sSub>
                          <m:sSubPr>
                            <m:ctrlPr>
                              <a:rPr lang="en-US" altLang="zh-CN" sz="3200" i="1">
                                <a:latin typeface="Cambria Math" panose="02040503050406030204" pitchFamily="18" charset="0"/>
                                <a:ea typeface="黑体" panose="02010609060101010101" pitchFamily="49" charset="-122"/>
                              </a:rPr>
                            </m:ctrlPr>
                          </m:sSubPr>
                          <m:e>
                            <m:r>
                              <a:rPr lang="en-US" altLang="zh-CN" sz="3200" i="1">
                                <a:latin typeface="Cambria Math" panose="02040503050406030204" pitchFamily="18" charset="0"/>
                                <a:ea typeface="黑体" panose="02010609060101010101" pitchFamily="49" charset="-122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CN" sz="3200" i="1">
                                <a:latin typeface="Cambria Math" panose="02040503050406030204" pitchFamily="18" charset="0"/>
                                <a:ea typeface="黑体" panose="02010609060101010101" pitchFamily="49" charset="-122"/>
                              </a:rPr>
                              <m:t>2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altLang="zh-CN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&lt;0</a:t>
                </a:r>
                <a:endParaRPr lang="en-US" altLang="zh-CN" sz="3200" dirty="0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</mc:Choice>
        <mc:Fallback>
          <p:sp>
            <p:nvSpPr>
              <p:cNvPr id="30" name="文本框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8740" y="5113020"/>
                <a:ext cx="5762625" cy="583565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1" name="文本框 30"/>
              <p:cNvSpPr txBox="1"/>
              <p:nvPr/>
            </p:nvSpPr>
            <p:spPr>
              <a:xfrm>
                <a:off x="8199747" y="5155358"/>
                <a:ext cx="5546797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zh-CN" alt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即</m:t>
                    </m:r>
                    <m:r>
                      <a:rPr lang="en-US" altLang="zh-CN" sz="3200" i="1">
                        <a:latin typeface="Cambria Math" panose="02040503050406030204" pitchFamily="18" charset="0"/>
                        <a:ea typeface="黑体" panose="02010609060101010101" pitchFamily="49" charset="-122"/>
                      </a:rPr>
                      <m:t>𝑓</m:t>
                    </m:r>
                    <m:d>
                      <m:dPr>
                        <m:ctrlPr>
                          <a:rPr lang="en-US" altLang="zh-CN" sz="3200" i="1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CN" sz="3200" i="1">
                                <a:latin typeface="Cambria Math" panose="02040503050406030204" pitchFamily="18" charset="0"/>
                                <a:ea typeface="黑体" panose="02010609060101010101" pitchFamily="49" charset="-122"/>
                              </a:rPr>
                            </m:ctrlPr>
                          </m:sSubPr>
                          <m:e>
                            <m:r>
                              <a:rPr lang="en-US" altLang="zh-CN" sz="3200" i="1">
                                <a:latin typeface="Cambria Math" panose="02040503050406030204" pitchFamily="18" charset="0"/>
                                <a:ea typeface="黑体" panose="02010609060101010101" pitchFamily="49" charset="-122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CN" sz="3200" i="1" smtClean="0">
                                <a:latin typeface="Cambria Math" panose="02040503050406030204" pitchFamily="18" charset="0"/>
                                <a:ea typeface="黑体" panose="02010609060101010101" pitchFamily="49" charset="-122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altLang="zh-CN" sz="3200" i="1" smtClean="0">
                        <a:latin typeface="Cambria Math" panose="02040503050406030204" pitchFamily="18" charset="0"/>
                        <a:ea typeface="黑体" panose="02010609060101010101" pitchFamily="49" charset="-122"/>
                      </a:rPr>
                      <m:t>−</m:t>
                    </m:r>
                    <m:r>
                      <a:rPr lang="en-US" altLang="zh-CN" sz="3200" i="1" smtClean="0">
                        <a:latin typeface="Cambria Math" panose="02040503050406030204" pitchFamily="18" charset="0"/>
                        <a:ea typeface="黑体" panose="02010609060101010101" pitchFamily="49" charset="-122"/>
                      </a:rPr>
                      <m:t>𝑓</m:t>
                    </m:r>
                    <m:d>
                      <m:dPr>
                        <m:ctrlPr>
                          <a:rPr lang="en-US" altLang="zh-CN" sz="3200" i="1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CN" sz="3200" i="1" smtClean="0">
                                <a:latin typeface="Cambria Math" panose="02040503050406030204" pitchFamily="18" charset="0"/>
                                <a:ea typeface="黑体" panose="02010609060101010101" pitchFamily="49" charset="-122"/>
                              </a:rPr>
                            </m:ctrlPr>
                          </m:sSubPr>
                          <m:e>
                            <m:r>
                              <a:rPr lang="en-US" altLang="zh-CN" sz="3200" b="0" i="1" smtClean="0">
                                <a:latin typeface="Cambria Math" panose="02040503050406030204" pitchFamily="18" charset="0"/>
                                <a:ea typeface="黑体" panose="02010609060101010101" pitchFamily="49" charset="-122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CN" sz="3200" b="0" i="1" smtClean="0">
                                <a:latin typeface="Cambria Math" panose="02040503050406030204" pitchFamily="18" charset="0"/>
                                <a:ea typeface="黑体" panose="02010609060101010101" pitchFamily="49" charset="-122"/>
                              </a:rPr>
                              <m:t>2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altLang="zh-CN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&lt;0</a:t>
                </a:r>
                <a:endParaRPr lang="en-US" altLang="zh-CN" sz="3200" dirty="0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</mc:Choice>
        <mc:Fallback>
          <p:sp>
            <p:nvSpPr>
              <p:cNvPr id="31" name="文本框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99747" y="5155358"/>
                <a:ext cx="5546797" cy="584775"/>
              </a:xfrm>
              <a:prstGeom prst="rect">
                <a:avLst/>
              </a:prstGeom>
              <a:blipFill rotWithShape="1">
                <a:blip r:embed="rId10"/>
                <a:stretch>
                  <a:fillRect l="-11" t="-73" r="1" b="6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2" name="文本框 31"/>
              <p:cNvSpPr txBox="1"/>
              <p:nvPr/>
            </p:nvSpPr>
            <p:spPr>
              <a:xfrm>
                <a:off x="2022907" y="5696329"/>
                <a:ext cx="9191193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zh-CN" sz="32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∴</m:t>
                      </m:r>
                      <m:r>
                        <m:rPr>
                          <m:nor/>
                        </m:rPr>
                        <a:rPr lang="zh-CN" altLang="en-US" sz="3200" dirty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m:t>函数</m:t>
                      </m:r>
                      <m:r>
                        <a:rPr lang="en-US" altLang="zh-CN" sz="3200" i="1">
                          <a:latin typeface="Cambria Math" panose="02040503050406030204" pitchFamily="18" charset="0"/>
                          <a:ea typeface="黑体" panose="02010609060101010101" pitchFamily="49" charset="-122"/>
                        </a:rPr>
                        <m:t>𝑓</m:t>
                      </m:r>
                      <m:d>
                        <m:dPr>
                          <m:ctrlPr>
                            <a:rPr lang="en-US" altLang="zh-CN" sz="3200" i="1">
                              <a:latin typeface="Cambria Math" panose="02040503050406030204" pitchFamily="18" charset="0"/>
                              <a:ea typeface="黑体" panose="02010609060101010101" pitchFamily="49" charset="-122"/>
                            </a:rPr>
                          </m:ctrlPr>
                        </m:dPr>
                        <m:e>
                          <m:r>
                            <a:rPr lang="en-US" altLang="zh-CN" sz="3200" i="1">
                              <a:latin typeface="Cambria Math" panose="02040503050406030204" pitchFamily="18" charset="0"/>
                              <a:ea typeface="黑体" panose="02010609060101010101" pitchFamily="49" charset="-122"/>
                            </a:rPr>
                            <m:t>𝑥</m:t>
                          </m:r>
                        </m:e>
                      </m:d>
                      <m:r>
                        <a:rPr lang="en-US" altLang="zh-CN" sz="3200" i="1">
                          <a:latin typeface="Cambria Math" panose="02040503050406030204" pitchFamily="18" charset="0"/>
                          <a:ea typeface="黑体" panose="02010609060101010101" pitchFamily="49" charset="-122"/>
                        </a:rPr>
                        <m:t>=</m:t>
                      </m:r>
                      <m:r>
                        <a:rPr lang="en-US" altLang="zh-CN" sz="3200" i="1">
                          <a:latin typeface="Cambria Math" panose="02040503050406030204" pitchFamily="18" charset="0"/>
                          <a:ea typeface="黑体" panose="02010609060101010101" pitchFamily="49" charset="-122"/>
                        </a:rPr>
                        <m:t>2</m:t>
                      </m:r>
                      <m:r>
                        <a:rPr lang="en-US" altLang="zh-CN" sz="3200" i="1">
                          <a:latin typeface="Cambria Math" panose="02040503050406030204" pitchFamily="18" charset="0"/>
                          <a:ea typeface="黑体" panose="02010609060101010101" pitchFamily="49" charset="-122"/>
                        </a:rPr>
                        <m:t>𝑥</m:t>
                      </m:r>
                      <m:r>
                        <a:rPr lang="en-US" altLang="zh-CN" sz="3200" i="1">
                          <a:latin typeface="Cambria Math" panose="02040503050406030204" pitchFamily="18" charset="0"/>
                          <a:ea typeface="黑体" panose="02010609060101010101" pitchFamily="49" charset="-122"/>
                        </a:rPr>
                        <m:t>+</m:t>
                      </m:r>
                      <m:r>
                        <a:rPr lang="en-US" altLang="zh-CN" sz="3200" i="1">
                          <a:latin typeface="Cambria Math" panose="02040503050406030204" pitchFamily="18" charset="0"/>
                          <a:ea typeface="黑体" panose="02010609060101010101" pitchFamily="49" charset="-122"/>
                        </a:rPr>
                        <m:t>1</m:t>
                      </m:r>
                      <m:r>
                        <a:rPr lang="zh-CN" altLang="en-US" sz="3200" i="1">
                          <a:latin typeface="Cambria Math" panose="02040503050406030204" pitchFamily="18" charset="0"/>
                          <a:ea typeface="黑体" panose="02010609060101010101" pitchFamily="49" charset="-122"/>
                        </a:rPr>
                        <m:t>在</m:t>
                      </m:r>
                      <m:d>
                        <m:dPr>
                          <m:ctrlPr>
                            <a:rPr lang="en-US" altLang="zh-CN" sz="3200" i="1">
                              <a:latin typeface="Cambria Math" panose="02040503050406030204" pitchFamily="18" charset="0"/>
                              <a:ea typeface="黑体" panose="02010609060101010101" pitchFamily="49" charset="-122"/>
                            </a:rPr>
                          </m:ctrlPr>
                        </m:dPr>
                        <m:e>
                          <m:r>
                            <a:rPr lang="en-US" altLang="zh-CN" sz="3200" i="1">
                              <a:latin typeface="Cambria Math" panose="02040503050406030204" pitchFamily="18" charset="0"/>
                              <a:ea typeface="黑体" panose="02010609060101010101" pitchFamily="49" charset="-122"/>
                            </a:rPr>
                            <m:t>−</m:t>
                          </m:r>
                          <m:r>
                            <a:rPr lang="en-US" altLang="zh-CN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  <m:r>
                            <a:rPr lang="zh-CN" alt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，</m:t>
                          </m:r>
                          <m:r>
                            <a:rPr lang="en-US" altLang="zh-CN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+∞</m:t>
                          </m:r>
                        </m:e>
                      </m:d>
                      <m:r>
                        <m:rPr>
                          <m:nor/>
                        </m:rPr>
                        <a:rPr lang="zh-CN" altLang="en-US" sz="3200" dirty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m:t>上是增函数</m:t>
                      </m:r>
                      <m:r>
                        <m:rPr>
                          <m:nor/>
                        </m:rPr>
                        <a:rPr lang="en-US" altLang="zh-CN" sz="3200" dirty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m:t>.</m:t>
                      </m:r>
                    </m:oMath>
                  </m:oMathPara>
                </a14:m>
                <a:endParaRPr lang="en-US" altLang="zh-CN" sz="3200" dirty="0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</mc:Choice>
        <mc:Fallback>
          <p:sp>
            <p:nvSpPr>
              <p:cNvPr id="32" name="文本框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2907" y="5696329"/>
                <a:ext cx="9191193" cy="584775"/>
              </a:xfrm>
              <a:prstGeom prst="rect">
                <a:avLst/>
              </a:prstGeom>
              <a:blipFill rotWithShape="1">
                <a:blip r:embed="rId11"/>
                <a:stretch>
                  <a:fillRect l="-5" t="-65" b="5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2" name="对象 21"/>
          <p:cNvGraphicFramePr>
            <a:graphicFrameLocks noChangeAspect="1"/>
          </p:cNvGraphicFramePr>
          <p:nvPr/>
        </p:nvGraphicFramePr>
        <p:xfrm>
          <a:off x="7529861" y="3921531"/>
          <a:ext cx="2031497" cy="6304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Equation" r:id="rId12" imgW="17678400" imgH="5486400" progId="Equation.DSMT4">
                  <p:embed/>
                </p:oleObj>
              </mc:Choice>
              <mc:Fallback>
                <p:oleObj name="Equation" r:id="rId12" imgW="17678400" imgH="5486400" progId="Equation.DSMT4">
                  <p:embed/>
                  <p:pic>
                    <p:nvPicPr>
                      <p:cNvPr id="0" name="图片 1024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7529861" y="3921531"/>
                        <a:ext cx="2031497" cy="63046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 animBg="1"/>
      <p:bldP spid="23" grpId="0"/>
      <p:bldP spid="24" grpId="0" animBg="1"/>
      <p:bldP spid="25" grpId="0" animBg="1"/>
      <p:bldP spid="26" grpId="0" animBg="1"/>
      <p:bldP spid="28" grpId="0" animBg="1"/>
      <p:bldP spid="29" grpId="0" animBg="1"/>
      <p:bldP spid="30" grpId="0" animBg="1"/>
      <p:bldP spid="31" grpId="0" animBg="1"/>
      <p:bldP spid="3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33125" name="文本框 133124"/>
          <p:cNvSpPr txBox="1"/>
          <p:nvPr/>
        </p:nvSpPr>
        <p:spPr>
          <a:xfrm>
            <a:off x="1560513" y="956310"/>
            <a:ext cx="9359900" cy="583565"/>
          </a:xfrm>
          <a:prstGeom prst="rect">
            <a:avLst/>
          </a:prstGeom>
          <a:noFill/>
          <a:ln w="12700">
            <a:noFill/>
          </a:ln>
        </p:spPr>
        <p:txBody>
          <a:bodyPr>
            <a:spAutoFit/>
          </a:bodyPr>
          <a:p>
            <a:r>
              <a:rPr lang="zh-CN" altLang="en-US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例</a:t>
            </a:r>
            <a:r>
              <a:rPr lang="en-US" altLang="zh-CN" sz="3200">
                <a:solidFill>
                  <a:srgbClr val="FF0000"/>
                </a:solidFill>
                <a:latin typeface="Times New Roman" panose="02020603050405020304" pitchFamily="18" charset="0"/>
              </a:rPr>
              <a:t>3</a:t>
            </a:r>
            <a:r>
              <a:rPr lang="en-US" altLang="zh-CN" sz="3200">
                <a:solidFill>
                  <a:schemeClr val="accent2"/>
                </a:solidFill>
                <a:latin typeface="Times New Roman" panose="02020603050405020304" pitchFamily="18" charset="0"/>
              </a:rPr>
              <a:t>     </a:t>
            </a:r>
            <a:r>
              <a:rPr lang="zh-CN" altLang="en-US" sz="3200" dirty="0">
                <a:latin typeface="楷体" panose="02010609060101010101" pitchFamily="49" charset="-122"/>
                <a:ea typeface="楷体" panose="02010609060101010101" pitchFamily="49" charset="-122"/>
              </a:rPr>
              <a:t>证明函数 </a:t>
            </a:r>
            <a:r>
              <a:rPr lang="en-US" altLang="zh-CN" sz="3200" b="0" i="1" err="1">
                <a:latin typeface="Times New Roman" panose="02020603050405020304" pitchFamily="18" charset="0"/>
                <a:ea typeface="楷体" panose="02010609060101010101" pitchFamily="49" charset="-122"/>
              </a:rPr>
              <a:t>f</a:t>
            </a:r>
            <a:r>
              <a:rPr lang="en-US" altLang="zh-CN" sz="3200" b="0" err="1">
                <a:latin typeface="Times New Roman" panose="02020603050405020304" pitchFamily="18" charset="0"/>
                <a:ea typeface="楷体" panose="02010609060101010101" pitchFamily="49" charset="-122"/>
              </a:rPr>
              <a:t>(</a:t>
            </a:r>
            <a:r>
              <a:rPr lang="en-US" altLang="zh-CN" sz="3200" b="0" i="1" err="1">
                <a:latin typeface="Times New Roman" panose="02020603050405020304" pitchFamily="18" charset="0"/>
                <a:ea typeface="楷体" panose="02010609060101010101" pitchFamily="49" charset="-122"/>
              </a:rPr>
              <a:t>x</a:t>
            </a:r>
            <a:r>
              <a:rPr lang="en-US" altLang="zh-CN" sz="3200" b="0">
                <a:latin typeface="Times New Roman" panose="02020603050405020304" pitchFamily="18" charset="0"/>
                <a:ea typeface="楷体" panose="02010609060101010101" pitchFamily="49" charset="-122"/>
              </a:rPr>
              <a:t>) </a:t>
            </a:r>
            <a:r>
              <a:rPr lang="en-US" altLang="zh-CN" sz="3200">
                <a:latin typeface="Times New Roman" panose="02020603050405020304" pitchFamily="18" charset="0"/>
                <a:ea typeface="楷体" panose="02010609060101010101" pitchFamily="49" charset="-122"/>
              </a:rPr>
              <a:t>=</a:t>
            </a:r>
            <a:r>
              <a:rPr lang="en-US" altLang="zh-CN" sz="3200" b="0">
                <a:latin typeface="Times New Roman" panose="02020603050405020304" pitchFamily="18" charset="0"/>
                <a:ea typeface="楷体" panose="02010609060101010101" pitchFamily="49" charset="-122"/>
              </a:rPr>
              <a:t> 3 </a:t>
            </a:r>
            <a:r>
              <a:rPr lang="en-US" altLang="zh-CN" sz="3200" b="0" i="1">
                <a:latin typeface="Times New Roman" panose="02020603050405020304" pitchFamily="18" charset="0"/>
                <a:ea typeface="楷体" panose="02010609060101010101" pitchFamily="49" charset="-122"/>
              </a:rPr>
              <a:t>x</a:t>
            </a:r>
            <a:r>
              <a:rPr lang="zh-CN" altLang="en-US" sz="3200" b="0" dirty="0">
                <a:latin typeface="Times New Roman" panose="02020603050405020304" pitchFamily="18" charset="0"/>
                <a:ea typeface="楷体" panose="02010609060101010101" pitchFamily="49" charset="-122"/>
              </a:rPr>
              <a:t>＋</a:t>
            </a:r>
            <a:r>
              <a:rPr lang="en-US" altLang="zh-CN" sz="3200" b="0">
                <a:latin typeface="Times New Roman" panose="02020603050405020304" pitchFamily="18" charset="0"/>
                <a:ea typeface="楷体" panose="02010609060101010101" pitchFamily="49" charset="-122"/>
              </a:rPr>
              <a:t>2</a:t>
            </a:r>
            <a:r>
              <a:rPr lang="zh-CN" altLang="en-US" sz="3200" dirty="0">
                <a:latin typeface="楷体" panose="02010609060101010101" pitchFamily="49" charset="-122"/>
                <a:ea typeface="楷体" panose="02010609060101010101" pitchFamily="49" charset="-122"/>
              </a:rPr>
              <a:t>在区间</a:t>
            </a:r>
            <a:r>
              <a:rPr lang="en-US" altLang="zh-CN" sz="3200" b="0">
                <a:latin typeface="楷体" panose="02010609060101010101" pitchFamily="49" charset="-122"/>
                <a:ea typeface="楷体" panose="02010609060101010101" pitchFamily="49" charset="-122"/>
              </a:rPr>
              <a:t>R</a:t>
            </a:r>
            <a:r>
              <a:rPr lang="zh-CN" altLang="en-US" sz="3200" dirty="0">
                <a:latin typeface="楷体" panose="02010609060101010101" pitchFamily="49" charset="-122"/>
                <a:ea typeface="楷体" panose="02010609060101010101" pitchFamily="49" charset="-122"/>
              </a:rPr>
              <a:t>上是增函数．</a:t>
            </a:r>
            <a:endParaRPr lang="zh-CN" altLang="en-US" sz="32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33126" name="矩形 133125"/>
          <p:cNvSpPr/>
          <p:nvPr/>
        </p:nvSpPr>
        <p:spPr>
          <a:xfrm>
            <a:off x="2855913" y="1823085"/>
            <a:ext cx="7273925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/>
            <a:r>
              <a:rPr lang="zh-CN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设 </a:t>
            </a:r>
            <a:r>
              <a:rPr lang="en-US" altLang="zh-CN" sz="2800" i="1">
                <a:solidFill>
                  <a:srgbClr val="0000FF"/>
                </a:solidFill>
                <a:latin typeface="Times New Roman" panose="02020603050405020304" pitchFamily="18" charset="0"/>
              </a:rPr>
              <a:t>x</a:t>
            </a:r>
            <a:r>
              <a:rPr lang="en-US" altLang="zh-CN" sz="2800" i="1" baseline="-25000">
                <a:solidFill>
                  <a:srgbClr val="0000FF"/>
                </a:solidFill>
                <a:latin typeface="Times New Roman" panose="02020603050405020304" pitchFamily="18" charset="0"/>
              </a:rPr>
              <a:t>1</a:t>
            </a:r>
            <a:r>
              <a:rPr lang="zh-CN" altLang="en-US" sz="2800" b="0" dirty="0">
                <a:solidFill>
                  <a:srgbClr val="0000FF"/>
                </a:solidFill>
                <a:latin typeface="Times New Roman" panose="02020603050405020304" pitchFamily="18" charset="0"/>
              </a:rPr>
              <a:t>，</a:t>
            </a:r>
            <a:r>
              <a:rPr lang="en-US" altLang="zh-CN" sz="2800" i="1">
                <a:solidFill>
                  <a:srgbClr val="0000FF"/>
                </a:solidFill>
                <a:latin typeface="Times New Roman" panose="02020603050405020304" pitchFamily="18" charset="0"/>
              </a:rPr>
              <a:t>x</a:t>
            </a:r>
            <a:r>
              <a:rPr lang="en-US" altLang="zh-CN" sz="2800" i="1" baseline="-25000">
                <a:solidFill>
                  <a:srgbClr val="0000FF"/>
                </a:solidFill>
                <a:latin typeface="Times New Roman" panose="02020603050405020304" pitchFamily="18" charset="0"/>
              </a:rPr>
              <a:t>2</a:t>
            </a:r>
            <a:r>
              <a:rPr lang="en-US" altLang="zh-CN" sz="28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zh-CN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是 </a:t>
            </a:r>
            <a:r>
              <a:rPr lang="en-US" altLang="zh-CN" sz="2800">
                <a:solidFill>
                  <a:srgbClr val="0000FF"/>
                </a:solidFill>
                <a:latin typeface="Times New Roman" panose="02020603050405020304" pitchFamily="18" charset="0"/>
              </a:rPr>
              <a:t>R</a:t>
            </a:r>
            <a:r>
              <a:rPr lang="zh-CN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上任意两个实数，且</a:t>
            </a:r>
            <a:r>
              <a:rPr lang="en-US" altLang="zh-CN" sz="2800" i="1">
                <a:solidFill>
                  <a:srgbClr val="0000FF"/>
                </a:solidFill>
                <a:latin typeface="Times New Roman" panose="02020603050405020304" pitchFamily="18" charset="0"/>
              </a:rPr>
              <a:t>x</a:t>
            </a:r>
            <a:r>
              <a:rPr lang="en-US" altLang="zh-CN" sz="2800" baseline="-25000">
                <a:solidFill>
                  <a:srgbClr val="0000FF"/>
                </a:solidFill>
                <a:latin typeface="Times New Roman" panose="02020603050405020304" pitchFamily="18" charset="0"/>
              </a:rPr>
              <a:t>1</a:t>
            </a:r>
            <a:r>
              <a:rPr lang="en-US" altLang="zh-CN" sz="2800">
                <a:solidFill>
                  <a:srgbClr val="0000FF"/>
                </a:solidFill>
                <a:latin typeface="Times New Roman" panose="02020603050405020304" pitchFamily="18" charset="0"/>
              </a:rPr>
              <a:t>﹤</a:t>
            </a:r>
            <a:r>
              <a:rPr lang="en-US" altLang="zh-CN" sz="2800" i="1">
                <a:solidFill>
                  <a:srgbClr val="0000FF"/>
                </a:solidFill>
                <a:latin typeface="Times New Roman" panose="02020603050405020304" pitchFamily="18" charset="0"/>
              </a:rPr>
              <a:t>x</a:t>
            </a:r>
            <a:r>
              <a:rPr lang="en-US" altLang="zh-CN" sz="2800" baseline="-25000">
                <a:solidFill>
                  <a:srgbClr val="0000FF"/>
                </a:solidFill>
                <a:latin typeface="Times New Roman" panose="02020603050405020304" pitchFamily="18" charset="0"/>
              </a:rPr>
              <a:t>2</a:t>
            </a:r>
            <a:r>
              <a:rPr lang="en-US" altLang="zh-CN" sz="2800" i="1" baseline="-250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endParaRPr lang="zh-CN" altLang="en-US" sz="2800" i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3127" name="矩形 133126"/>
          <p:cNvSpPr/>
          <p:nvPr/>
        </p:nvSpPr>
        <p:spPr>
          <a:xfrm>
            <a:off x="1847850" y="1823085"/>
            <a:ext cx="1255713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证明：</a:t>
            </a:r>
            <a:endParaRPr lang="zh-CN" altLang="en-US" sz="2800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3128" name="文本框 133127"/>
          <p:cNvSpPr txBox="1"/>
          <p:nvPr/>
        </p:nvSpPr>
        <p:spPr>
          <a:xfrm>
            <a:off x="3287713" y="2399348"/>
            <a:ext cx="7667625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2800" dirty="0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则      </a:t>
            </a:r>
            <a:r>
              <a:rPr lang="en-US" altLang="zh-CN" sz="2800" i="1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f</a:t>
            </a:r>
            <a:r>
              <a:rPr lang="en-US" altLang="zh-CN" sz="2800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(</a:t>
            </a:r>
            <a:r>
              <a:rPr lang="en-US" altLang="zh-CN" sz="2800" i="1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en-US" altLang="zh-CN" sz="2800" baseline="-25000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1</a:t>
            </a:r>
            <a:r>
              <a:rPr lang="en-US" altLang="zh-CN" sz="2800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) </a:t>
            </a:r>
            <a:r>
              <a:rPr lang="en-US" altLang="zh-CN" sz="2800">
                <a:solidFill>
                  <a:srgbClr val="0000FF"/>
                </a:solidFill>
                <a:latin typeface="Times New Roman" panose="02020603050405020304" pitchFamily="18" charset="0"/>
              </a:rPr>
              <a:t>-</a:t>
            </a:r>
            <a:r>
              <a:rPr lang="zh-CN" altLang="en-US" sz="2800" dirty="0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CN" sz="2800" i="1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f</a:t>
            </a:r>
            <a:r>
              <a:rPr lang="en-US" altLang="zh-CN" sz="2800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(</a:t>
            </a:r>
            <a:r>
              <a:rPr lang="en-US" altLang="zh-CN" sz="2800" i="1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en-US" altLang="zh-CN" sz="2800" baseline="-25000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en-US" altLang="zh-CN" sz="2800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) </a:t>
            </a:r>
            <a:r>
              <a:rPr lang="en-US" altLang="zh-CN" sz="2800">
                <a:solidFill>
                  <a:srgbClr val="0000FF"/>
                </a:solidFill>
                <a:latin typeface="Times New Roman" panose="02020603050405020304" pitchFamily="18" charset="0"/>
              </a:rPr>
              <a:t>= </a:t>
            </a:r>
            <a:r>
              <a:rPr lang="en-US" altLang="zh-CN" sz="2800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(</a:t>
            </a:r>
            <a:r>
              <a:rPr lang="en-US" altLang="zh-CN" sz="2800" baseline="-25000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3x1</a:t>
            </a:r>
            <a:r>
              <a:rPr lang="en-US" altLang="zh-CN" sz="2800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+2) </a:t>
            </a:r>
            <a:r>
              <a:rPr lang="en-US" altLang="zh-CN" sz="2800">
                <a:solidFill>
                  <a:srgbClr val="0000FF"/>
                </a:solidFill>
                <a:latin typeface="Times New Roman" panose="02020603050405020304" pitchFamily="18" charset="0"/>
              </a:rPr>
              <a:t>- </a:t>
            </a:r>
            <a:r>
              <a:rPr lang="en-US" altLang="zh-CN" sz="2800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(3</a:t>
            </a:r>
            <a:r>
              <a:rPr lang="en-US" altLang="zh-CN" sz="2800" i="1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en-US" altLang="zh-CN" sz="2800" baseline="-25000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en-US" altLang="zh-CN" sz="2800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+2)</a:t>
            </a:r>
            <a:endParaRPr lang="zh-CN" altLang="en-US" sz="2800" dirty="0">
              <a:solidFill>
                <a:srgbClr val="0000FF"/>
              </a:solidFill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133129" name="文本框 133128"/>
          <p:cNvSpPr txBox="1"/>
          <p:nvPr/>
        </p:nvSpPr>
        <p:spPr>
          <a:xfrm>
            <a:off x="5881688" y="2975610"/>
            <a:ext cx="2519362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CN" sz="2800">
                <a:solidFill>
                  <a:srgbClr val="0000FF"/>
                </a:solidFill>
                <a:latin typeface="Times New Roman" panose="02020603050405020304" pitchFamily="18" charset="0"/>
              </a:rPr>
              <a:t>= 3</a:t>
            </a:r>
            <a:r>
              <a:rPr lang="zh-CN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（</a:t>
            </a:r>
            <a:r>
              <a:rPr lang="en-US" altLang="zh-CN" sz="2800" i="1">
                <a:solidFill>
                  <a:srgbClr val="0000FF"/>
                </a:solidFill>
                <a:latin typeface="Times New Roman" panose="02020603050405020304" pitchFamily="18" charset="0"/>
              </a:rPr>
              <a:t>x</a:t>
            </a:r>
            <a:r>
              <a:rPr lang="en-US" altLang="zh-CN" sz="2800" baseline="-25000">
                <a:solidFill>
                  <a:srgbClr val="0000FF"/>
                </a:solidFill>
                <a:latin typeface="Times New Roman" panose="02020603050405020304" pitchFamily="18" charset="0"/>
              </a:rPr>
              <a:t>1</a:t>
            </a:r>
            <a:r>
              <a:rPr lang="en-US" altLang="zh-CN" sz="2800" i="1">
                <a:solidFill>
                  <a:srgbClr val="0000FF"/>
                </a:solidFill>
                <a:latin typeface="Times New Roman" panose="02020603050405020304" pitchFamily="18" charset="0"/>
              </a:rPr>
              <a:t>-x</a:t>
            </a:r>
            <a:r>
              <a:rPr lang="en-US" altLang="zh-CN" sz="2800" baseline="-25000">
                <a:solidFill>
                  <a:srgbClr val="0000FF"/>
                </a:solidFill>
                <a:latin typeface="Times New Roman" panose="02020603050405020304" pitchFamily="18" charset="0"/>
              </a:rPr>
              <a:t>2</a:t>
            </a:r>
            <a:r>
              <a:rPr lang="zh-CN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）</a:t>
            </a:r>
            <a:endParaRPr lang="zh-CN" altLang="en-US" sz="2800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3130" name="矩形 133129"/>
          <p:cNvSpPr/>
          <p:nvPr/>
        </p:nvSpPr>
        <p:spPr>
          <a:xfrm>
            <a:off x="3216275" y="3551873"/>
            <a:ext cx="5472113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/>
            <a:r>
              <a:rPr lang="zh-CN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由          </a:t>
            </a:r>
            <a:r>
              <a:rPr lang="en-US" altLang="zh-CN" sz="2800" i="1">
                <a:solidFill>
                  <a:srgbClr val="0000FF"/>
                </a:solidFill>
                <a:latin typeface="Times New Roman" panose="02020603050405020304" pitchFamily="18" charset="0"/>
              </a:rPr>
              <a:t>x</a:t>
            </a:r>
            <a:r>
              <a:rPr lang="en-US" altLang="zh-CN" sz="2800" baseline="-25000">
                <a:solidFill>
                  <a:srgbClr val="0000FF"/>
                </a:solidFill>
                <a:latin typeface="Times New Roman" panose="02020603050405020304" pitchFamily="18" charset="0"/>
              </a:rPr>
              <a:t>1</a:t>
            </a:r>
            <a:r>
              <a:rPr lang="en-US" altLang="zh-CN" sz="2800">
                <a:solidFill>
                  <a:srgbClr val="0000FF"/>
                </a:solidFill>
                <a:latin typeface="Times New Roman" panose="02020603050405020304" pitchFamily="18" charset="0"/>
              </a:rPr>
              <a:t>﹤</a:t>
            </a:r>
            <a:r>
              <a:rPr lang="en-US" altLang="zh-CN" sz="2800" i="1">
                <a:solidFill>
                  <a:srgbClr val="0000FF"/>
                </a:solidFill>
                <a:latin typeface="Times New Roman" panose="02020603050405020304" pitchFamily="18" charset="0"/>
              </a:rPr>
              <a:t>x</a:t>
            </a:r>
            <a:r>
              <a:rPr lang="en-US" altLang="zh-CN" sz="2800" baseline="-25000">
                <a:solidFill>
                  <a:srgbClr val="0000FF"/>
                </a:solidFill>
                <a:latin typeface="Times New Roman" panose="02020603050405020304" pitchFamily="18" charset="0"/>
              </a:rPr>
              <a:t>2</a:t>
            </a:r>
            <a:r>
              <a:rPr lang="en-US" altLang="zh-CN" sz="2800" i="1" baseline="-25000">
                <a:solidFill>
                  <a:srgbClr val="0000FF"/>
                </a:solidFill>
                <a:latin typeface="Times New Roman" panose="02020603050405020304" pitchFamily="18" charset="0"/>
              </a:rPr>
              <a:t>  </a:t>
            </a:r>
            <a:r>
              <a:rPr lang="zh-CN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，得 </a:t>
            </a:r>
            <a:r>
              <a:rPr lang="en-US" altLang="zh-CN" sz="2800" i="1">
                <a:solidFill>
                  <a:srgbClr val="0000FF"/>
                </a:solidFill>
                <a:latin typeface="Times New Roman" panose="02020603050405020304" pitchFamily="18" charset="0"/>
              </a:rPr>
              <a:t>x</a:t>
            </a:r>
            <a:r>
              <a:rPr lang="en-US" altLang="zh-CN" sz="2800" baseline="-25000">
                <a:solidFill>
                  <a:srgbClr val="0000FF"/>
                </a:solidFill>
                <a:latin typeface="Times New Roman" panose="02020603050405020304" pitchFamily="18" charset="0"/>
              </a:rPr>
              <a:t>1</a:t>
            </a:r>
            <a:r>
              <a:rPr lang="en-US" altLang="zh-CN" sz="2800" i="1" baseline="-250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zh-CN" sz="2800" i="1">
                <a:solidFill>
                  <a:srgbClr val="0000FF"/>
                </a:solidFill>
                <a:latin typeface="Times New Roman" panose="02020603050405020304" pitchFamily="18" charset="0"/>
              </a:rPr>
              <a:t>- x</a:t>
            </a:r>
            <a:r>
              <a:rPr lang="en-US" altLang="zh-CN" sz="2800" baseline="-25000">
                <a:solidFill>
                  <a:srgbClr val="0000FF"/>
                </a:solidFill>
                <a:latin typeface="Times New Roman" panose="02020603050405020304" pitchFamily="18" charset="0"/>
              </a:rPr>
              <a:t>2</a:t>
            </a:r>
            <a:r>
              <a:rPr lang="en-US" altLang="zh-CN" sz="2800">
                <a:solidFill>
                  <a:srgbClr val="0000FF"/>
                </a:solidFill>
                <a:latin typeface="Times New Roman" panose="02020603050405020304" pitchFamily="18" charset="0"/>
              </a:rPr>
              <a:t>﹤0</a:t>
            </a:r>
            <a:endParaRPr lang="en-US" altLang="zh-CN" sz="280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3131" name="文本框 133130"/>
          <p:cNvSpPr txBox="1"/>
          <p:nvPr/>
        </p:nvSpPr>
        <p:spPr>
          <a:xfrm>
            <a:off x="3143250" y="4199573"/>
            <a:ext cx="511175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于是      </a:t>
            </a:r>
            <a:r>
              <a:rPr lang="en-US" altLang="zh-CN" sz="2800" i="1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f</a:t>
            </a:r>
            <a:r>
              <a:rPr lang="en-US" altLang="zh-CN" sz="2800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(</a:t>
            </a:r>
            <a:r>
              <a:rPr lang="en-US" altLang="zh-CN" sz="2800" i="1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en-US" altLang="zh-CN" sz="2800" baseline="-25000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1</a:t>
            </a:r>
            <a:r>
              <a:rPr lang="en-US" altLang="zh-CN" sz="2800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) </a:t>
            </a:r>
            <a:r>
              <a:rPr lang="en-US" altLang="zh-CN" sz="2800">
                <a:solidFill>
                  <a:srgbClr val="0000FF"/>
                </a:solidFill>
                <a:latin typeface="Times New Roman" panose="02020603050405020304" pitchFamily="18" charset="0"/>
              </a:rPr>
              <a:t>-</a:t>
            </a:r>
            <a:r>
              <a:rPr lang="zh-CN" altLang="en-US" sz="2800" dirty="0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CN" sz="2800" i="1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f</a:t>
            </a:r>
            <a:r>
              <a:rPr lang="en-US" altLang="zh-CN" sz="2800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(</a:t>
            </a:r>
            <a:r>
              <a:rPr lang="en-US" altLang="zh-CN" sz="2800" i="1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en-US" altLang="zh-CN" sz="2800" baseline="-25000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en-US" altLang="zh-CN" sz="2800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) </a:t>
            </a:r>
            <a:r>
              <a:rPr lang="en-US" altLang="zh-CN" sz="2800">
                <a:solidFill>
                  <a:srgbClr val="0000FF"/>
                </a:solidFill>
                <a:latin typeface="Times New Roman" panose="02020603050405020304" pitchFamily="18" charset="0"/>
              </a:rPr>
              <a:t>﹤0</a:t>
            </a:r>
            <a:endParaRPr lang="en-US" altLang="zh-CN" sz="280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3133" name="文本框 133132"/>
          <p:cNvSpPr txBox="1"/>
          <p:nvPr/>
        </p:nvSpPr>
        <p:spPr>
          <a:xfrm>
            <a:off x="3216275" y="4847273"/>
            <a:ext cx="511175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即        </a:t>
            </a:r>
            <a:r>
              <a:rPr lang="en-US" altLang="zh-CN" sz="2800" i="1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f</a:t>
            </a:r>
            <a:r>
              <a:rPr lang="en-US" altLang="zh-CN" sz="2800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(</a:t>
            </a:r>
            <a:r>
              <a:rPr lang="en-US" altLang="zh-CN" sz="2800" i="1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en-US" altLang="zh-CN" sz="2800" baseline="-25000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1</a:t>
            </a:r>
            <a:r>
              <a:rPr lang="en-US" altLang="zh-CN" sz="2800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) </a:t>
            </a:r>
            <a:r>
              <a:rPr lang="en-US" altLang="zh-CN" sz="2800">
                <a:solidFill>
                  <a:srgbClr val="0000FF"/>
                </a:solidFill>
                <a:latin typeface="Times New Roman" panose="02020603050405020304" pitchFamily="18" charset="0"/>
              </a:rPr>
              <a:t>﹤</a:t>
            </a:r>
            <a:r>
              <a:rPr lang="zh-CN" altLang="en-US" sz="2800" dirty="0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CN" sz="2800" i="1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f</a:t>
            </a:r>
            <a:r>
              <a:rPr lang="en-US" altLang="zh-CN" sz="2800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(</a:t>
            </a:r>
            <a:r>
              <a:rPr lang="en-US" altLang="zh-CN" sz="2800" i="1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en-US" altLang="zh-CN" sz="2800" baseline="-25000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en-US" altLang="zh-CN" sz="2800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)</a:t>
            </a:r>
            <a:endParaRPr lang="en-US" altLang="zh-CN" sz="2800">
              <a:solidFill>
                <a:srgbClr val="0000FF"/>
              </a:solidFill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133134" name="文本框 133133"/>
          <p:cNvSpPr txBox="1"/>
          <p:nvPr/>
        </p:nvSpPr>
        <p:spPr>
          <a:xfrm>
            <a:off x="2855913" y="5496560"/>
            <a:ext cx="6696075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2800" dirty="0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所以    </a:t>
            </a:r>
            <a:r>
              <a:rPr lang="en-US" altLang="zh-CN" sz="2800" i="1" err="1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f</a:t>
            </a:r>
            <a:r>
              <a:rPr lang="en-US" altLang="zh-CN" sz="2800" err="1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(</a:t>
            </a:r>
            <a:r>
              <a:rPr lang="en-US" altLang="zh-CN" sz="2800" i="1" err="1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en-US" altLang="zh-CN" sz="2800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)=3</a:t>
            </a:r>
            <a:r>
              <a:rPr lang="en-US" altLang="zh-CN" sz="2800" i="1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en-US" altLang="zh-CN" sz="2800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+2</a:t>
            </a:r>
            <a:r>
              <a:rPr lang="zh-CN" altLang="en-US" sz="2800" dirty="0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在</a:t>
            </a:r>
            <a:r>
              <a:rPr lang="en-US" altLang="zh-CN" sz="2800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R</a:t>
            </a:r>
            <a:r>
              <a:rPr lang="zh-CN" altLang="en-US" sz="2800" dirty="0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上是增函数 </a:t>
            </a:r>
            <a:endParaRPr lang="zh-CN" altLang="en-US" sz="2800" dirty="0">
              <a:solidFill>
                <a:srgbClr val="0000FF"/>
              </a:solidFill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133136" name="文本框 133135"/>
          <p:cNvSpPr txBox="1"/>
          <p:nvPr/>
        </p:nvSpPr>
        <p:spPr>
          <a:xfrm>
            <a:off x="9696450" y="2399348"/>
            <a:ext cx="12954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作差</a:t>
            </a:r>
            <a:endParaRPr lang="zh-CN" altLang="en-US" sz="28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3137" name="文本框 133136"/>
          <p:cNvSpPr txBox="1"/>
          <p:nvPr/>
        </p:nvSpPr>
        <p:spPr>
          <a:xfrm>
            <a:off x="9696450" y="1823085"/>
            <a:ext cx="10795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设值</a:t>
            </a:r>
            <a:endParaRPr lang="zh-CN" altLang="en-US" sz="28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3138" name="文本框 133137"/>
          <p:cNvSpPr txBox="1"/>
          <p:nvPr/>
        </p:nvSpPr>
        <p:spPr>
          <a:xfrm>
            <a:off x="9732963" y="3047048"/>
            <a:ext cx="1258887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变形</a:t>
            </a:r>
            <a:endParaRPr lang="zh-CN" altLang="en-US" sz="28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3139" name="文本框 133138"/>
          <p:cNvSpPr txBox="1"/>
          <p:nvPr/>
        </p:nvSpPr>
        <p:spPr>
          <a:xfrm>
            <a:off x="9767888" y="4272598"/>
            <a:ext cx="1008062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定号</a:t>
            </a:r>
            <a:endParaRPr lang="zh-CN" altLang="en-US" sz="28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3140" name="文本框 133139"/>
          <p:cNvSpPr txBox="1"/>
          <p:nvPr/>
        </p:nvSpPr>
        <p:spPr>
          <a:xfrm>
            <a:off x="9482138" y="5480685"/>
            <a:ext cx="1366837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下结论</a:t>
            </a:r>
            <a:endParaRPr lang="zh-CN" altLang="en-US" sz="28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3142" name="右箭头 133141"/>
          <p:cNvSpPr/>
          <p:nvPr/>
        </p:nvSpPr>
        <p:spPr>
          <a:xfrm>
            <a:off x="9478963" y="2112010"/>
            <a:ext cx="288925" cy="71438"/>
          </a:xfrm>
          <a:prstGeom prst="rightArrow">
            <a:avLst>
              <a:gd name="adj1" fmla="val 50000"/>
              <a:gd name="adj2" fmla="val 101110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 sz="2800"/>
          </a:p>
        </p:txBody>
      </p:sp>
      <p:sp>
        <p:nvSpPr>
          <p:cNvPr id="133143" name="右箭头 133142"/>
          <p:cNvSpPr/>
          <p:nvPr/>
        </p:nvSpPr>
        <p:spPr>
          <a:xfrm>
            <a:off x="8832850" y="2616835"/>
            <a:ext cx="935038" cy="142875"/>
          </a:xfrm>
          <a:prstGeom prst="rightArrow">
            <a:avLst>
              <a:gd name="adj1" fmla="val 50000"/>
              <a:gd name="adj2" fmla="val 163611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 sz="2800"/>
          </a:p>
        </p:txBody>
      </p:sp>
      <p:sp>
        <p:nvSpPr>
          <p:cNvPr id="133144" name="右箭头 133143"/>
          <p:cNvSpPr/>
          <p:nvPr/>
        </p:nvSpPr>
        <p:spPr>
          <a:xfrm>
            <a:off x="8040688" y="3264535"/>
            <a:ext cx="1728787" cy="142875"/>
          </a:xfrm>
          <a:prstGeom prst="rightArrow">
            <a:avLst>
              <a:gd name="adj1" fmla="val 50000"/>
              <a:gd name="adj2" fmla="val 302499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 sz="2800"/>
          </a:p>
        </p:txBody>
      </p:sp>
      <p:sp>
        <p:nvSpPr>
          <p:cNvPr id="133145" name="右大括号 133144"/>
          <p:cNvSpPr/>
          <p:nvPr/>
        </p:nvSpPr>
        <p:spPr>
          <a:xfrm>
            <a:off x="8112125" y="3767773"/>
            <a:ext cx="1296988" cy="1512887"/>
          </a:xfrm>
          <a:prstGeom prst="rightBrace">
            <a:avLst>
              <a:gd name="adj1" fmla="val 9720"/>
              <a:gd name="adj2" fmla="val 50000"/>
            </a:avLst>
          </a:prstGeom>
          <a:noFill/>
          <a:ln w="38100" cap="flat" cmpd="sng">
            <a:solidFill>
              <a:schemeClr val="accent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 sz="2800"/>
          </a:p>
        </p:txBody>
      </p:sp>
      <p:sp>
        <p:nvSpPr>
          <p:cNvPr id="133146" name="右箭头 133145"/>
          <p:cNvSpPr/>
          <p:nvPr/>
        </p:nvSpPr>
        <p:spPr>
          <a:xfrm>
            <a:off x="8040688" y="5783898"/>
            <a:ext cx="1295400" cy="144462"/>
          </a:xfrm>
          <a:prstGeom prst="rightArrow">
            <a:avLst>
              <a:gd name="adj1" fmla="val 50000"/>
              <a:gd name="adj2" fmla="val 224176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 sz="2800"/>
          </a:p>
        </p:txBody>
      </p:sp>
      <p:sp>
        <p:nvSpPr>
          <p:cNvPr id="12" name="文本框 8"/>
          <p:cNvSpPr>
            <a:spLocks noChangeArrowheads="1"/>
          </p:cNvSpPr>
          <p:nvPr/>
        </p:nvSpPr>
        <p:spPr bwMode="auto">
          <a:xfrm>
            <a:off x="93663" y="75904"/>
            <a:ext cx="5514295" cy="879038"/>
          </a:xfrm>
          <a:prstGeom prst="parallelogram">
            <a:avLst>
              <a:gd name="adj" fmla="val 24998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p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巩固知识 典型例题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</p:spTree>
  </p:cSld>
  <p:clrMapOvr>
    <a:masterClrMapping/>
  </p:clrMapOvr>
  <p:transition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3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33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3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3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33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3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3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33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3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3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33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33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3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133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3">
                                            <p:txEl>
                                              <p:charRg st="0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33133">
                                            <p:txEl>
                                              <p:charRg st="0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3133">
                                            <p:txEl>
                                              <p:charRg st="0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133133">
                                            <p:txEl>
                                              <p:charRg st="0" end="2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33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33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133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33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1" dur="500"/>
                                        <p:tgtEl>
                                          <p:spTgt spid="133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33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1" dur="500"/>
                                        <p:tgtEl>
                                          <p:spTgt spid="133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133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1" dur="500"/>
                                        <p:tgtEl>
                                          <p:spTgt spid="133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133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1" dur="500"/>
                                        <p:tgtEl>
                                          <p:spTgt spid="133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133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0">
                                            <p:txEl>
                                              <p:charRg st="0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1" dur="500"/>
                                        <p:tgtEl>
                                          <p:spTgt spid="133140">
                                            <p:txEl>
                                              <p:charRg st="0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26" grpId="0"/>
      <p:bldP spid="133128" grpId="0"/>
      <p:bldP spid="133129" grpId="0"/>
      <p:bldP spid="133130" grpId="0"/>
      <p:bldP spid="133131" grpId="0"/>
      <p:bldP spid="133134" grpId="0"/>
      <p:bldP spid="133136" grpId="0"/>
      <p:bldP spid="133137" grpId="0"/>
      <p:bldP spid="133138" grpId="0"/>
      <p:bldP spid="13313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32100" name="矩形 132099"/>
          <p:cNvSpPr/>
          <p:nvPr/>
        </p:nvSpPr>
        <p:spPr>
          <a:xfrm>
            <a:off x="1847850" y="260350"/>
            <a:ext cx="2232025" cy="792163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  <a:normAutofit/>
          </a:bodyPr>
          <a:p>
            <a:pPr algn="ctr"/>
            <a:r>
              <a:rPr lang="zh-CN" altLang="en-US" sz="3600" b="1">
                <a:ln w="9525" cap="flat" cmpd="sng">
                  <a:solidFill>
                    <a:srgbClr val="CC99FF"/>
                  </a:solidFill>
                  <a:prstDash val="solid"/>
                  <a:headEnd type="none" w="sm" len="sm"/>
                  <a:tailEnd type="none" w="sm" len="sm"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  <a:tileRect/>
                </a:gradFill>
                <a:effectLst>
                  <a:outerShdw dist="53882" dir="2699999" algn="ctr" rotWithShape="0">
                    <a:srgbClr val="9999FF"/>
                  </a:outerShdw>
                </a:effectLst>
                <a:latin typeface="华文新魏" panose="02010800040101010101" charset="-122"/>
                <a:ea typeface="华文新魏" panose="02010800040101010101" charset="-122"/>
              </a:rPr>
              <a:t>我来试试!</a:t>
            </a:r>
            <a:endParaRPr lang="zh-CN" altLang="en-US" sz="3600" b="1">
              <a:ln w="9525" cap="flat" cmpd="sng">
                <a:solidFill>
                  <a:srgbClr val="CC99FF"/>
                </a:solidFill>
                <a:prstDash val="solid"/>
                <a:headEnd type="none" w="sm" len="sm"/>
                <a:tailEnd type="none" w="sm" len="sm"/>
              </a:ln>
              <a:gradFill rotWithShape="0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  <a:tileRect/>
              </a:gradFill>
              <a:effectLst>
                <a:outerShdw dist="53882" dir="2699999" algn="ctr" rotWithShape="0">
                  <a:srgbClr val="9999FF"/>
                </a:outerShdw>
              </a:effectLst>
              <a:latin typeface="华文新魏" panose="02010800040101010101" charset="-122"/>
              <a:ea typeface="华文新魏" panose="02010800040101010101" charset="-122"/>
            </a:endParaRPr>
          </a:p>
        </p:txBody>
      </p:sp>
      <p:sp>
        <p:nvSpPr>
          <p:cNvPr id="132144" name="Text Box 69"/>
          <p:cNvSpPr txBox="1"/>
          <p:nvPr/>
        </p:nvSpPr>
        <p:spPr>
          <a:xfrm>
            <a:off x="2495550" y="1196975"/>
            <a:ext cx="7956550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zh-CN" altLang="en-US" sz="3600" dirty="0">
                <a:latin typeface="楷体" panose="02010609060101010101" pitchFamily="49" charset="-122"/>
                <a:ea typeface="楷体" panose="02010609060101010101" pitchFamily="49" charset="-122"/>
              </a:rPr>
              <a:t>证明函数　　　      在</a:t>
            </a:r>
            <a:r>
              <a:rPr lang="en-US" altLang="zh-CN" sz="3600">
                <a:latin typeface="楷体" panose="02010609060101010101" pitchFamily="49" charset="-122"/>
                <a:ea typeface="楷体" panose="02010609060101010101" pitchFamily="49" charset="-122"/>
              </a:rPr>
              <a:t>R</a:t>
            </a:r>
            <a:r>
              <a:rPr lang="zh-CN" altLang="en-US" sz="3600" dirty="0">
                <a:latin typeface="楷体" panose="02010609060101010101" pitchFamily="49" charset="-122"/>
                <a:ea typeface="楷体" panose="02010609060101010101" pitchFamily="49" charset="-122"/>
              </a:rPr>
              <a:t>上是减函数</a:t>
            </a:r>
            <a:r>
              <a:rPr lang="en-US" altLang="zh-CN" sz="3600">
                <a:latin typeface="楷体" panose="02010609060101010101" pitchFamily="49" charset="-122"/>
                <a:ea typeface="楷体" panose="02010609060101010101" pitchFamily="49" charset="-122"/>
              </a:rPr>
              <a:t>.</a:t>
            </a:r>
            <a:endParaRPr lang="en-US" altLang="zh-CN" sz="360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graphicFrame>
        <p:nvGraphicFramePr>
          <p:cNvPr id="132145" name="Object 23"/>
          <p:cNvGraphicFramePr/>
          <p:nvPr>
            <p:ph idx="4294967295"/>
          </p:nvPr>
        </p:nvGraphicFramePr>
        <p:xfrm>
          <a:off x="4510088" y="1268413"/>
          <a:ext cx="25241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" r:id="rId2" imgW="787400" imgH="190500" progId="Equation.DSMT4">
                  <p:embed/>
                </p:oleObj>
              </mc:Choice>
              <mc:Fallback>
                <p:oleObj name="" r:id="rId2" imgW="787400" imgH="190500" progId="Equation.DSMT4">
                  <p:embed/>
                  <p:pic>
                    <p:nvPicPr>
                      <p:cNvPr id="0" name="图片 3077"/>
                      <p:cNvPicPr/>
                      <p:nvPr/>
                    </p:nvPicPr>
                    <p:blipFill>
                      <a:blip r:embed="rId3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  <a:clrChange>
                          <a:clrFrom>
                            <a:srgbClr val="FFFFFF"/>
                          </a:clrFrom>
                          <a:clrTo>
                            <a:srgbClr val="FFFFFF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4510088" y="1268413"/>
                        <a:ext cx="2524125" cy="609600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2148" name="文本框 132147"/>
          <p:cNvSpPr txBox="1"/>
          <p:nvPr/>
        </p:nvSpPr>
        <p:spPr>
          <a:xfrm>
            <a:off x="2135188" y="1989138"/>
            <a:ext cx="1512887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证明：</a:t>
            </a:r>
            <a:endParaRPr lang="zh-CN" altLang="en-US" sz="2800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2149" name="矩形 132148"/>
          <p:cNvSpPr/>
          <p:nvPr/>
        </p:nvSpPr>
        <p:spPr>
          <a:xfrm>
            <a:off x="3143250" y="2044700"/>
            <a:ext cx="7273925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/>
            <a:r>
              <a:rPr lang="zh-CN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设 </a:t>
            </a:r>
            <a:r>
              <a:rPr lang="en-US" altLang="zh-CN" sz="2800" i="1">
                <a:solidFill>
                  <a:srgbClr val="0000FF"/>
                </a:solidFill>
                <a:latin typeface="Times New Roman" panose="02020603050405020304" pitchFamily="18" charset="0"/>
              </a:rPr>
              <a:t>x</a:t>
            </a:r>
            <a:r>
              <a:rPr lang="en-US" altLang="zh-CN" sz="2800" baseline="-25000">
                <a:solidFill>
                  <a:srgbClr val="0000FF"/>
                </a:solidFill>
                <a:latin typeface="Times New Roman" panose="02020603050405020304" pitchFamily="18" charset="0"/>
              </a:rPr>
              <a:t>1</a:t>
            </a:r>
            <a:r>
              <a:rPr lang="zh-CN" altLang="en-US" sz="2800" b="0" dirty="0">
                <a:solidFill>
                  <a:srgbClr val="0000FF"/>
                </a:solidFill>
                <a:latin typeface="Times New Roman" panose="02020603050405020304" pitchFamily="18" charset="0"/>
              </a:rPr>
              <a:t>，</a:t>
            </a:r>
            <a:r>
              <a:rPr lang="en-US" altLang="zh-CN" sz="2800" i="1">
                <a:solidFill>
                  <a:srgbClr val="0000FF"/>
                </a:solidFill>
                <a:latin typeface="Times New Roman" panose="02020603050405020304" pitchFamily="18" charset="0"/>
              </a:rPr>
              <a:t>x</a:t>
            </a:r>
            <a:r>
              <a:rPr lang="en-US" altLang="zh-CN" sz="2800" baseline="-25000">
                <a:solidFill>
                  <a:srgbClr val="0000FF"/>
                </a:solidFill>
                <a:latin typeface="Times New Roman" panose="02020603050405020304" pitchFamily="18" charset="0"/>
              </a:rPr>
              <a:t>2</a:t>
            </a:r>
            <a:r>
              <a:rPr lang="en-US" altLang="zh-CN" sz="28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zh-CN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是 </a:t>
            </a:r>
            <a:r>
              <a:rPr lang="en-US" altLang="zh-CN" sz="2800">
                <a:solidFill>
                  <a:srgbClr val="0000FF"/>
                </a:solidFill>
                <a:latin typeface="Times New Roman" panose="02020603050405020304" pitchFamily="18" charset="0"/>
              </a:rPr>
              <a:t>R</a:t>
            </a:r>
            <a:r>
              <a:rPr lang="zh-CN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上的任意两个实数，且</a:t>
            </a:r>
            <a:r>
              <a:rPr lang="en-US" altLang="zh-CN" sz="2800" i="1">
                <a:solidFill>
                  <a:srgbClr val="0000FF"/>
                </a:solidFill>
                <a:latin typeface="Times New Roman" panose="02020603050405020304" pitchFamily="18" charset="0"/>
              </a:rPr>
              <a:t>x</a:t>
            </a:r>
            <a:r>
              <a:rPr lang="en-US" altLang="zh-CN" sz="2800" baseline="-25000">
                <a:solidFill>
                  <a:srgbClr val="0000FF"/>
                </a:solidFill>
                <a:latin typeface="Times New Roman" panose="02020603050405020304" pitchFamily="18" charset="0"/>
              </a:rPr>
              <a:t>1</a:t>
            </a:r>
            <a:r>
              <a:rPr lang="en-US" altLang="zh-CN" sz="2800">
                <a:solidFill>
                  <a:srgbClr val="0000FF"/>
                </a:solidFill>
                <a:latin typeface="Times New Roman" panose="02020603050405020304" pitchFamily="18" charset="0"/>
              </a:rPr>
              <a:t>﹤</a:t>
            </a:r>
            <a:r>
              <a:rPr lang="en-US" altLang="zh-CN" sz="2800" i="1">
                <a:solidFill>
                  <a:srgbClr val="0000FF"/>
                </a:solidFill>
                <a:latin typeface="Times New Roman" panose="02020603050405020304" pitchFamily="18" charset="0"/>
              </a:rPr>
              <a:t>x</a:t>
            </a:r>
            <a:r>
              <a:rPr lang="en-US" altLang="zh-CN" sz="2800" baseline="-25000">
                <a:solidFill>
                  <a:srgbClr val="0000FF"/>
                </a:solidFill>
                <a:latin typeface="Times New Roman" panose="02020603050405020304" pitchFamily="18" charset="0"/>
              </a:rPr>
              <a:t>2</a:t>
            </a:r>
            <a:r>
              <a:rPr lang="en-US" altLang="zh-CN" sz="2800" i="1" baseline="-250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endParaRPr lang="zh-CN" altLang="en-US" sz="2800" i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2150" name="文本框 132149"/>
          <p:cNvSpPr txBox="1"/>
          <p:nvPr/>
        </p:nvSpPr>
        <p:spPr>
          <a:xfrm>
            <a:off x="3181350" y="2779713"/>
            <a:ext cx="7667625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2800" dirty="0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则      </a:t>
            </a:r>
            <a:r>
              <a:rPr lang="en-US" altLang="zh-CN" sz="2800" i="1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f</a:t>
            </a:r>
            <a:r>
              <a:rPr lang="en-US" altLang="zh-CN" sz="2800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(</a:t>
            </a:r>
            <a:r>
              <a:rPr lang="en-US" altLang="zh-CN" sz="2800" i="1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en-US" altLang="zh-CN" sz="2800" baseline="-25000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1</a:t>
            </a:r>
            <a:r>
              <a:rPr lang="en-US" altLang="zh-CN" sz="2800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) </a:t>
            </a:r>
            <a:r>
              <a:rPr lang="en-US" altLang="zh-CN" sz="2800">
                <a:solidFill>
                  <a:srgbClr val="0000FF"/>
                </a:solidFill>
                <a:latin typeface="Times New Roman" panose="02020603050405020304" pitchFamily="18" charset="0"/>
              </a:rPr>
              <a:t>-</a:t>
            </a:r>
            <a:r>
              <a:rPr lang="zh-CN" altLang="en-US" sz="2800" dirty="0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CN" sz="2800" i="1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f</a:t>
            </a:r>
            <a:r>
              <a:rPr lang="en-US" altLang="zh-CN" sz="2800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(</a:t>
            </a:r>
            <a:r>
              <a:rPr lang="en-US" altLang="zh-CN" sz="2800" i="1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en-US" altLang="zh-CN" sz="2800" baseline="-25000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en-US" altLang="zh-CN" sz="2800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) </a:t>
            </a:r>
            <a:r>
              <a:rPr lang="en-US" altLang="zh-CN" sz="2800">
                <a:solidFill>
                  <a:srgbClr val="0000FF"/>
                </a:solidFill>
                <a:latin typeface="Times New Roman" panose="02020603050405020304" pitchFamily="18" charset="0"/>
              </a:rPr>
              <a:t>= </a:t>
            </a:r>
            <a:r>
              <a:rPr lang="en-US" altLang="zh-CN" sz="2800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(-2</a:t>
            </a:r>
            <a:r>
              <a:rPr lang="en-US" altLang="zh-CN" sz="2800" i="1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en-US" altLang="zh-CN" sz="2800" baseline="-25000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1</a:t>
            </a:r>
            <a:r>
              <a:rPr lang="en-US" altLang="zh-CN" sz="2800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+3) </a:t>
            </a:r>
            <a:r>
              <a:rPr lang="en-US" altLang="zh-CN" sz="2800">
                <a:solidFill>
                  <a:srgbClr val="0000FF"/>
                </a:solidFill>
                <a:latin typeface="Times New Roman" panose="02020603050405020304" pitchFamily="18" charset="0"/>
              </a:rPr>
              <a:t>- </a:t>
            </a:r>
            <a:r>
              <a:rPr lang="en-US" altLang="zh-CN" sz="2800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(-2</a:t>
            </a:r>
            <a:r>
              <a:rPr lang="en-US" altLang="zh-CN" sz="2800" i="1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en-US" altLang="zh-CN" sz="2800" baseline="-25000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en-US" altLang="zh-CN" sz="2800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+3)</a:t>
            </a:r>
            <a:endParaRPr lang="zh-CN" altLang="en-US" sz="2800" dirty="0">
              <a:solidFill>
                <a:srgbClr val="0000FF"/>
              </a:solidFill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132151" name="文本框 132150"/>
          <p:cNvSpPr txBox="1"/>
          <p:nvPr/>
        </p:nvSpPr>
        <p:spPr>
          <a:xfrm>
            <a:off x="5735638" y="3355975"/>
            <a:ext cx="2519362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CN" sz="2800">
                <a:solidFill>
                  <a:srgbClr val="0000FF"/>
                </a:solidFill>
                <a:latin typeface="Times New Roman" panose="02020603050405020304" pitchFamily="18" charset="0"/>
              </a:rPr>
              <a:t>= -2</a:t>
            </a:r>
            <a:r>
              <a:rPr lang="zh-CN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（</a:t>
            </a:r>
            <a:r>
              <a:rPr lang="en-US" altLang="zh-CN" sz="2800" i="1">
                <a:solidFill>
                  <a:srgbClr val="0000FF"/>
                </a:solidFill>
                <a:latin typeface="Times New Roman" panose="02020603050405020304" pitchFamily="18" charset="0"/>
              </a:rPr>
              <a:t>x</a:t>
            </a:r>
            <a:r>
              <a:rPr lang="en-US" altLang="zh-CN" sz="2800" baseline="-25000">
                <a:solidFill>
                  <a:srgbClr val="0000FF"/>
                </a:solidFill>
                <a:latin typeface="Times New Roman" panose="02020603050405020304" pitchFamily="18" charset="0"/>
              </a:rPr>
              <a:t>1</a:t>
            </a:r>
            <a:r>
              <a:rPr lang="en-US" altLang="zh-CN" sz="2800" i="1">
                <a:solidFill>
                  <a:srgbClr val="0000FF"/>
                </a:solidFill>
                <a:latin typeface="Times New Roman" panose="02020603050405020304" pitchFamily="18" charset="0"/>
              </a:rPr>
              <a:t>-x</a:t>
            </a:r>
            <a:r>
              <a:rPr lang="en-US" altLang="zh-CN" sz="2800" baseline="-25000">
                <a:solidFill>
                  <a:srgbClr val="0000FF"/>
                </a:solidFill>
                <a:latin typeface="Times New Roman" panose="02020603050405020304" pitchFamily="18" charset="0"/>
              </a:rPr>
              <a:t>2</a:t>
            </a:r>
            <a:r>
              <a:rPr lang="zh-CN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）</a:t>
            </a:r>
            <a:endParaRPr lang="zh-CN" altLang="en-US" sz="2800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2152" name="矩形 132151"/>
          <p:cNvSpPr/>
          <p:nvPr/>
        </p:nvSpPr>
        <p:spPr>
          <a:xfrm>
            <a:off x="3143250" y="3917950"/>
            <a:ext cx="5472113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/>
            <a:r>
              <a:rPr lang="zh-CN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由         </a:t>
            </a:r>
            <a:r>
              <a:rPr lang="en-US" altLang="zh-CN" sz="2800" i="1">
                <a:solidFill>
                  <a:srgbClr val="0000FF"/>
                </a:solidFill>
                <a:latin typeface="Times New Roman" panose="02020603050405020304" pitchFamily="18" charset="0"/>
              </a:rPr>
              <a:t>x</a:t>
            </a:r>
            <a:r>
              <a:rPr lang="en-US" altLang="zh-CN" sz="2800" baseline="-25000">
                <a:solidFill>
                  <a:srgbClr val="0000FF"/>
                </a:solidFill>
                <a:latin typeface="Times New Roman" panose="02020603050405020304" pitchFamily="18" charset="0"/>
              </a:rPr>
              <a:t>1</a:t>
            </a:r>
            <a:r>
              <a:rPr lang="en-US" altLang="zh-CN" sz="2800">
                <a:solidFill>
                  <a:srgbClr val="0000FF"/>
                </a:solidFill>
                <a:latin typeface="Times New Roman" panose="02020603050405020304" pitchFamily="18" charset="0"/>
              </a:rPr>
              <a:t>﹤</a:t>
            </a:r>
            <a:r>
              <a:rPr lang="en-US" altLang="zh-CN" sz="2800" i="1">
                <a:solidFill>
                  <a:srgbClr val="0000FF"/>
                </a:solidFill>
                <a:latin typeface="Times New Roman" panose="02020603050405020304" pitchFamily="18" charset="0"/>
              </a:rPr>
              <a:t>x</a:t>
            </a:r>
            <a:r>
              <a:rPr lang="en-US" altLang="zh-CN" sz="2800" baseline="-25000">
                <a:solidFill>
                  <a:srgbClr val="0000FF"/>
                </a:solidFill>
                <a:latin typeface="Times New Roman" panose="02020603050405020304" pitchFamily="18" charset="0"/>
              </a:rPr>
              <a:t>2</a:t>
            </a:r>
            <a:r>
              <a:rPr lang="en-US" altLang="zh-CN" sz="2800" i="1" baseline="-25000">
                <a:solidFill>
                  <a:srgbClr val="0000FF"/>
                </a:solidFill>
                <a:latin typeface="Times New Roman" panose="02020603050405020304" pitchFamily="18" charset="0"/>
              </a:rPr>
              <a:t>  </a:t>
            </a:r>
            <a:r>
              <a:rPr lang="zh-CN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，得 </a:t>
            </a:r>
            <a:r>
              <a:rPr lang="en-US" altLang="zh-CN" sz="2800" i="1">
                <a:solidFill>
                  <a:srgbClr val="0000FF"/>
                </a:solidFill>
                <a:latin typeface="Times New Roman" panose="02020603050405020304" pitchFamily="18" charset="0"/>
              </a:rPr>
              <a:t>x</a:t>
            </a:r>
            <a:r>
              <a:rPr lang="en-US" altLang="zh-CN" sz="2800" baseline="-25000">
                <a:solidFill>
                  <a:srgbClr val="0000FF"/>
                </a:solidFill>
                <a:latin typeface="Times New Roman" panose="02020603050405020304" pitchFamily="18" charset="0"/>
              </a:rPr>
              <a:t>1</a:t>
            </a:r>
            <a:r>
              <a:rPr lang="en-US" altLang="zh-CN" sz="2800" i="1" baseline="-250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zh-CN" sz="2800" i="1">
                <a:solidFill>
                  <a:srgbClr val="0000FF"/>
                </a:solidFill>
                <a:latin typeface="Times New Roman" panose="02020603050405020304" pitchFamily="18" charset="0"/>
              </a:rPr>
              <a:t>- x</a:t>
            </a:r>
            <a:r>
              <a:rPr lang="en-US" altLang="zh-CN" sz="2800" baseline="-25000">
                <a:solidFill>
                  <a:srgbClr val="0000FF"/>
                </a:solidFill>
                <a:latin typeface="Times New Roman" panose="02020603050405020304" pitchFamily="18" charset="0"/>
              </a:rPr>
              <a:t>2</a:t>
            </a:r>
            <a:r>
              <a:rPr lang="en-US" altLang="zh-CN" sz="2800">
                <a:solidFill>
                  <a:srgbClr val="0000FF"/>
                </a:solidFill>
                <a:latin typeface="Times New Roman" panose="02020603050405020304" pitchFamily="18" charset="0"/>
              </a:rPr>
              <a:t>﹤0</a:t>
            </a:r>
            <a:endParaRPr lang="en-US" altLang="zh-CN" sz="280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2153" name="文本框 132152"/>
          <p:cNvSpPr txBox="1"/>
          <p:nvPr/>
        </p:nvSpPr>
        <p:spPr>
          <a:xfrm>
            <a:off x="3000375" y="4579938"/>
            <a:ext cx="511175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于是      </a:t>
            </a:r>
            <a:r>
              <a:rPr lang="en-US" altLang="zh-CN" sz="2800" i="1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f</a:t>
            </a:r>
            <a:r>
              <a:rPr lang="en-US" altLang="zh-CN" sz="2800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(</a:t>
            </a:r>
            <a:r>
              <a:rPr lang="en-US" altLang="zh-CN" sz="2800" i="1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en-US" altLang="zh-CN" sz="2800" baseline="-25000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1</a:t>
            </a:r>
            <a:r>
              <a:rPr lang="en-US" altLang="zh-CN" sz="2800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) </a:t>
            </a:r>
            <a:r>
              <a:rPr lang="en-US" altLang="zh-CN" sz="2800">
                <a:solidFill>
                  <a:srgbClr val="0000FF"/>
                </a:solidFill>
                <a:latin typeface="Times New Roman" panose="02020603050405020304" pitchFamily="18" charset="0"/>
              </a:rPr>
              <a:t>-</a:t>
            </a:r>
            <a:r>
              <a:rPr lang="zh-CN" altLang="en-US" sz="2800" dirty="0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CN" sz="2800" i="1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f</a:t>
            </a:r>
            <a:r>
              <a:rPr lang="en-US" altLang="zh-CN" sz="2800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(</a:t>
            </a:r>
            <a:r>
              <a:rPr lang="en-US" altLang="zh-CN" sz="2800" i="1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en-US" altLang="zh-CN" sz="2800" baseline="-25000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en-US" altLang="zh-CN" sz="2800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) ﹥ </a:t>
            </a:r>
            <a:r>
              <a:rPr lang="en-US" altLang="zh-CN" sz="2800">
                <a:solidFill>
                  <a:srgbClr val="0000FF"/>
                </a:solidFill>
                <a:latin typeface="Times New Roman" panose="02020603050405020304" pitchFamily="18" charset="0"/>
              </a:rPr>
              <a:t>0</a:t>
            </a:r>
            <a:endParaRPr lang="en-US" altLang="zh-CN" sz="280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2154" name="文本框 132153"/>
          <p:cNvSpPr txBox="1"/>
          <p:nvPr/>
        </p:nvSpPr>
        <p:spPr>
          <a:xfrm>
            <a:off x="3143250" y="5229225"/>
            <a:ext cx="511175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即        </a:t>
            </a:r>
            <a:r>
              <a:rPr lang="en-US" altLang="zh-CN" sz="2800" i="1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f</a:t>
            </a:r>
            <a:r>
              <a:rPr lang="en-US" altLang="zh-CN" sz="2800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(</a:t>
            </a:r>
            <a:r>
              <a:rPr lang="en-US" altLang="zh-CN" sz="2800" i="1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en-US" altLang="zh-CN" sz="2800" baseline="-25000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1</a:t>
            </a:r>
            <a:r>
              <a:rPr lang="en-US" altLang="zh-CN" sz="2800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) ﹥</a:t>
            </a:r>
            <a:r>
              <a:rPr lang="en-US" altLang="zh-CN" sz="2800"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CN" sz="2800" i="1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f</a:t>
            </a:r>
            <a:r>
              <a:rPr lang="en-US" altLang="zh-CN" sz="2800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(</a:t>
            </a:r>
            <a:r>
              <a:rPr lang="en-US" altLang="zh-CN" sz="2800" i="1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en-US" altLang="zh-CN" sz="2800" baseline="-25000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en-US" altLang="zh-CN" sz="2800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)</a:t>
            </a:r>
            <a:endParaRPr lang="en-US" altLang="zh-CN" sz="2800">
              <a:solidFill>
                <a:srgbClr val="0000FF"/>
              </a:solidFill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132155" name="文本框 132154"/>
          <p:cNvSpPr txBox="1"/>
          <p:nvPr/>
        </p:nvSpPr>
        <p:spPr>
          <a:xfrm>
            <a:off x="2782888" y="5805488"/>
            <a:ext cx="6696075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2800" dirty="0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所以       </a:t>
            </a:r>
            <a:r>
              <a:rPr lang="en-US" altLang="zh-CN" sz="2800" i="1" err="1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f</a:t>
            </a:r>
            <a:r>
              <a:rPr lang="en-US" altLang="zh-CN" sz="2800" err="1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(</a:t>
            </a:r>
            <a:r>
              <a:rPr lang="en-US" altLang="zh-CN" sz="2800" i="1" err="1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en-US" altLang="zh-CN" sz="2800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)=-2</a:t>
            </a:r>
            <a:r>
              <a:rPr lang="en-US" altLang="zh-CN" sz="2800" i="1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en-US" altLang="zh-CN" sz="2800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+3 </a:t>
            </a:r>
            <a:r>
              <a:rPr lang="zh-CN" altLang="en-US" sz="2800" dirty="0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在</a:t>
            </a:r>
            <a:r>
              <a:rPr lang="en-US" altLang="zh-CN" sz="2800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R</a:t>
            </a:r>
            <a:r>
              <a:rPr lang="zh-CN" altLang="en-US" sz="2800" dirty="0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上是减函数 </a:t>
            </a:r>
            <a:endParaRPr lang="zh-CN" altLang="en-US" sz="2800" dirty="0">
              <a:solidFill>
                <a:srgbClr val="0000FF"/>
              </a:solidFill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</p:spTree>
  </p:cSld>
  <p:clrMapOvr>
    <a:masterClrMapping/>
  </p:clrMapOvr>
  <p:transition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2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2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32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2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2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32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2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2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32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2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2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32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32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2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132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54">
                                            <p:txEl>
                                              <p:charRg st="0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32154">
                                            <p:txEl>
                                              <p:charRg st="0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2154">
                                            <p:txEl>
                                              <p:charRg st="0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132154">
                                            <p:txEl>
                                              <p:charRg st="0" end="2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32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32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132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149" grpId="0"/>
      <p:bldP spid="132150" grpId="0"/>
      <p:bldP spid="132151" grpId="0"/>
      <p:bldP spid="132152" grpId="0"/>
      <p:bldP spid="132153" grpId="0"/>
      <p:bldP spid="13215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43955" y="2631988"/>
            <a:ext cx="22112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试一试：</a:t>
            </a:r>
            <a:endParaRPr lang="zh-CN" altLang="en-US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0" name="文本框 8"/>
          <p:cNvSpPr>
            <a:spLocks noChangeArrowheads="1"/>
          </p:cNvSpPr>
          <p:nvPr/>
        </p:nvSpPr>
        <p:spPr bwMode="auto">
          <a:xfrm>
            <a:off x="93663" y="75904"/>
            <a:ext cx="5514295" cy="879038"/>
          </a:xfrm>
          <a:prstGeom prst="parallelogram">
            <a:avLst>
              <a:gd name="adj" fmla="val 24998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练习巩固 深化理解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文本框 10"/>
              <p:cNvSpPr txBox="1"/>
              <p:nvPr/>
            </p:nvSpPr>
            <p:spPr>
              <a:xfrm>
                <a:off x="889440" y="3503272"/>
                <a:ext cx="11302560" cy="7877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你能判断函数</a:t>
                </a:r>
                <a14:m>
                  <m:oMath xmlns:m="http://schemas.openxmlformats.org/officeDocument/2006/math">
                    <m:r>
                      <a:rPr lang="en-US" altLang="zh-CN" sz="3200" b="0" i="1" smtClean="0">
                        <a:latin typeface="Cambria Math" panose="02040503050406030204" pitchFamily="18" charset="0"/>
                        <a:ea typeface="黑体" panose="02010609060101010101" pitchFamily="49" charset="-122"/>
                      </a:rPr>
                      <m:t>𝑓</m:t>
                    </m:r>
                    <m:d>
                      <m:dPr>
                        <m:ctrlPr>
                          <a:rPr lang="en-US" altLang="zh-CN" sz="3200" b="0" i="1" smtClean="0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</m:ctrlPr>
                      </m:dPr>
                      <m:e>
                        <m:r>
                          <a:rPr lang="en-US" altLang="zh-CN" sz="3200" b="0" i="1" smtClean="0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𝑥</m:t>
                        </m:r>
                      </m:e>
                    </m:d>
                    <m:r>
                      <a:rPr lang="en-US" altLang="zh-CN" sz="3200" i="1">
                        <a:latin typeface="Cambria Math" panose="02040503050406030204" pitchFamily="18" charset="0"/>
                        <a:ea typeface="黑体" panose="02010609060101010101" pitchFamily="49" charset="-122"/>
                      </a:rPr>
                      <m:t>=</m:t>
                    </m:r>
                    <m:f>
                      <m:fPr>
                        <m:ctrlPr>
                          <a:rPr lang="en-US" altLang="zh-CN" sz="3200" i="1" smtClean="0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</m:ctrlPr>
                      </m:fPr>
                      <m:num>
                        <m:r>
                          <a:rPr lang="en-US" altLang="zh-CN" sz="3200" i="1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1</m:t>
                        </m:r>
                      </m:num>
                      <m:den>
                        <m:r>
                          <a:rPr lang="en-US" altLang="zh-CN" sz="3200" b="0" i="1" smtClean="0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𝑥</m:t>
                        </m:r>
                      </m:den>
                    </m:f>
                    <m:r>
                      <a:rPr lang="en-US" altLang="zh-CN" sz="3200" b="0" i="1" smtClean="0">
                        <a:latin typeface="Cambria Math" panose="02040503050406030204" pitchFamily="18" charset="0"/>
                        <a:ea typeface="黑体" panose="02010609060101010101" pitchFamily="49" charset="-122"/>
                      </a:rPr>
                      <m:t>,</m:t>
                    </m:r>
                    <m:r>
                      <a:rPr lang="zh-CN" altLang="en-US" sz="3200" i="1">
                        <a:latin typeface="Cambria Math" panose="02040503050406030204" pitchFamily="18" charset="0"/>
                        <a:ea typeface="黑体" panose="02010609060101010101" pitchFamily="49" charset="-122"/>
                      </a:rPr>
                      <m:t>在</m:t>
                    </m:r>
                    <m:d>
                      <m:dPr>
                        <m:ctrlPr>
                          <a:rPr lang="en-US" altLang="zh-CN" sz="3200" i="1" smtClean="0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</m:ctrlPr>
                      </m:dPr>
                      <m:e>
                        <m:r>
                          <a:rPr lang="en-US" altLang="zh-CN" sz="3200" i="1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−</m:t>
                        </m:r>
                        <m:r>
                          <a:rPr lang="en-US" altLang="zh-CN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∞</m:t>
                        </m:r>
                        <m:r>
                          <a:rPr lang="zh-CN" alt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，</m:t>
                        </m:r>
                        <m:r>
                          <a:rPr lang="en-US" altLang="zh-CN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e>
                    </m:d>
                  </m:oMath>
                </a14:m>
                <a:r>
                  <a:rPr lang="zh-CN" altLang="en-US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上是增函数还是减函数吗？</a:t>
                </a:r>
                <a:endParaRPr lang="zh-CN" altLang="en-US" sz="3200" dirty="0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</mc:Choice>
        <mc:Fallback>
          <p:sp>
            <p:nvSpPr>
              <p:cNvPr id="11" name="文本框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9440" y="3503272"/>
                <a:ext cx="11302560" cy="787716"/>
              </a:xfrm>
              <a:prstGeom prst="rect">
                <a:avLst/>
              </a:prstGeom>
              <a:blipFill rotWithShape="1">
                <a:blip r:embed="rId2"/>
                <a:stretch>
                  <a:fillRect l="-4" t="-78" b="3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525853" y="2199087"/>
            <a:ext cx="86713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练习：</a:t>
            </a:r>
            <a:endParaRPr lang="zh-CN" altLang="en-US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541225" y="3288829"/>
            <a:ext cx="349457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教材</a:t>
            </a: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</a:rPr>
              <a:t>79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页</a:t>
            </a: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</a:rPr>
              <a:t>4</a:t>
            </a:r>
            <a:endParaRPr lang="zh-CN" altLang="en-US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0" name="文本框 8"/>
          <p:cNvSpPr>
            <a:spLocks noChangeArrowheads="1"/>
          </p:cNvSpPr>
          <p:nvPr/>
        </p:nvSpPr>
        <p:spPr bwMode="auto">
          <a:xfrm>
            <a:off x="93663" y="75904"/>
            <a:ext cx="5514295" cy="879038"/>
          </a:xfrm>
          <a:prstGeom prst="parallelogram">
            <a:avLst>
              <a:gd name="adj" fmla="val 24998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练习巩固 深化理解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1507" name="Text Box 3"/>
          <p:cNvSpPr txBox="1"/>
          <p:nvPr/>
        </p:nvSpPr>
        <p:spPr>
          <a:xfrm>
            <a:off x="1774825" y="4149725"/>
            <a:ext cx="8101013" cy="70675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zh-CN" sz="4000">
                <a:latin typeface="宋体" panose="02010600030101010101" pitchFamily="2" charset="-122"/>
              </a:rPr>
              <a:t>3</a:t>
            </a:r>
            <a:r>
              <a:rPr lang="en-US" altLang="zh-CN" sz="3600">
                <a:latin typeface="华文新魏" panose="02010800040101010101" charset="-122"/>
                <a:ea typeface="华文新魏" panose="02010800040101010101" charset="-122"/>
              </a:rPr>
              <a:t>. </a:t>
            </a:r>
            <a:r>
              <a:rPr lang="en-US" altLang="zh-CN" sz="3600" b="0">
                <a:latin typeface="华文新魏" panose="02010800040101010101" charset="-122"/>
                <a:ea typeface="华文新魏" panose="02010800040101010101" charset="-122"/>
              </a:rPr>
              <a:t>(</a:t>
            </a:r>
            <a:r>
              <a:rPr lang="zh-CN" altLang="en-US" sz="3600" dirty="0">
                <a:latin typeface="华文新魏" panose="02010800040101010101" charset="-122"/>
                <a:ea typeface="华文新魏" panose="02010800040101010101" charset="-122"/>
              </a:rPr>
              <a:t>定义法</a:t>
            </a:r>
            <a:r>
              <a:rPr lang="en-US" altLang="zh-CN" sz="3600" b="0">
                <a:latin typeface="华文新魏" panose="02010800040101010101" charset="-122"/>
                <a:ea typeface="华文新魏" panose="02010800040101010101" charset="-122"/>
              </a:rPr>
              <a:t>)</a:t>
            </a:r>
            <a:r>
              <a:rPr lang="zh-CN" altLang="en-US" sz="3600" dirty="0">
                <a:latin typeface="华文新魏" panose="02010800040101010101" charset="-122"/>
                <a:ea typeface="华文新魏" panose="02010800040101010101" charset="-122"/>
              </a:rPr>
              <a:t>证明函数单调性的步骤</a:t>
            </a:r>
            <a:r>
              <a:rPr lang="en-US" altLang="zh-CN" sz="3600">
                <a:latin typeface="华文新魏" panose="02010800040101010101" charset="-122"/>
                <a:ea typeface="华文新魏" panose="02010800040101010101" charset="-122"/>
              </a:rPr>
              <a:t>:</a:t>
            </a:r>
            <a:endParaRPr lang="en-US" altLang="zh-CN" sz="3600">
              <a:latin typeface="华文新魏" panose="02010800040101010101" charset="-122"/>
              <a:ea typeface="华文新魏" panose="02010800040101010101" charset="-122"/>
            </a:endParaRPr>
          </a:p>
        </p:txBody>
      </p:sp>
      <p:sp>
        <p:nvSpPr>
          <p:cNvPr id="139268" name="Text Box 5"/>
          <p:cNvSpPr txBox="1"/>
          <p:nvPr/>
        </p:nvSpPr>
        <p:spPr>
          <a:xfrm>
            <a:off x="1919288" y="4941888"/>
            <a:ext cx="1219200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/>
            <a:r>
              <a:rPr lang="zh-CN" altLang="en-US" sz="3600" dirty="0">
                <a:solidFill>
                  <a:srgbClr val="FF0000"/>
                </a:solidFill>
                <a:latin typeface="Times New Roman" panose="02020603050405020304" pitchFamily="18" charset="0"/>
                <a:ea typeface="华文行楷" panose="02010800040101010101" pitchFamily="2" charset="-122"/>
              </a:rPr>
              <a:t>设值</a:t>
            </a:r>
            <a:endParaRPr lang="zh-CN" altLang="en-US" sz="3600" dirty="0">
              <a:solidFill>
                <a:srgbClr val="FF0000"/>
              </a:solidFill>
              <a:latin typeface="Times New Roman" panose="02020603050405020304" pitchFamily="18" charset="0"/>
              <a:ea typeface="华文行楷" panose="02010800040101010101" pitchFamily="2" charset="-122"/>
            </a:endParaRPr>
          </a:p>
        </p:txBody>
      </p:sp>
      <p:sp>
        <p:nvSpPr>
          <p:cNvPr id="139269" name="Text Box 6"/>
          <p:cNvSpPr txBox="1"/>
          <p:nvPr/>
        </p:nvSpPr>
        <p:spPr>
          <a:xfrm>
            <a:off x="5303838" y="4941888"/>
            <a:ext cx="1512887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/>
            <a:r>
              <a:rPr lang="zh-CN" altLang="en-US" sz="3600" dirty="0">
                <a:solidFill>
                  <a:srgbClr val="FF0000"/>
                </a:solidFill>
                <a:latin typeface="Times New Roman" panose="02020603050405020304" pitchFamily="18" charset="0"/>
                <a:ea typeface="华文行楷" panose="02010800040101010101" pitchFamily="2" charset="-122"/>
              </a:rPr>
              <a:t>变形</a:t>
            </a:r>
            <a:endParaRPr lang="zh-CN" altLang="en-US" sz="3600" dirty="0">
              <a:solidFill>
                <a:srgbClr val="FF0000"/>
              </a:solidFill>
              <a:latin typeface="Times New Roman" panose="02020603050405020304" pitchFamily="18" charset="0"/>
              <a:ea typeface="华文行楷" panose="02010800040101010101" pitchFamily="2" charset="-122"/>
            </a:endParaRPr>
          </a:p>
        </p:txBody>
      </p:sp>
      <p:sp>
        <p:nvSpPr>
          <p:cNvPr id="139270" name="Text Box 7"/>
          <p:cNvSpPr txBox="1"/>
          <p:nvPr/>
        </p:nvSpPr>
        <p:spPr>
          <a:xfrm>
            <a:off x="3384550" y="4941888"/>
            <a:ext cx="2057400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/>
            <a:r>
              <a:rPr lang="zh-CN" altLang="en-US" sz="3600" dirty="0">
                <a:solidFill>
                  <a:srgbClr val="FF0000"/>
                </a:solidFill>
                <a:latin typeface="Times New Roman" panose="02020603050405020304" pitchFamily="18" charset="0"/>
                <a:ea typeface="华文行楷" panose="02010800040101010101" pitchFamily="2" charset="-122"/>
              </a:rPr>
              <a:t>作差</a:t>
            </a:r>
            <a:endParaRPr lang="zh-CN" altLang="en-US" sz="3600" dirty="0">
              <a:solidFill>
                <a:srgbClr val="FF0000"/>
              </a:solidFill>
              <a:latin typeface="Times New Roman" panose="02020603050405020304" pitchFamily="18" charset="0"/>
              <a:ea typeface="华文行楷" panose="02010800040101010101" pitchFamily="2" charset="-122"/>
            </a:endParaRPr>
          </a:p>
        </p:txBody>
      </p:sp>
      <p:sp>
        <p:nvSpPr>
          <p:cNvPr id="139271" name="Text Box 8"/>
          <p:cNvSpPr txBox="1"/>
          <p:nvPr/>
        </p:nvSpPr>
        <p:spPr>
          <a:xfrm>
            <a:off x="8688388" y="4941888"/>
            <a:ext cx="1752600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/>
            <a:r>
              <a:rPr lang="zh-CN" altLang="en-US" sz="3600" dirty="0">
                <a:solidFill>
                  <a:srgbClr val="FF0000"/>
                </a:solidFill>
                <a:latin typeface="Times New Roman" panose="02020603050405020304" pitchFamily="18" charset="0"/>
                <a:ea typeface="华文行楷" panose="02010800040101010101" pitchFamily="2" charset="-122"/>
              </a:rPr>
              <a:t>下结论</a:t>
            </a:r>
            <a:endParaRPr lang="zh-CN" altLang="en-US" sz="3600" dirty="0">
              <a:solidFill>
                <a:srgbClr val="FF0000"/>
              </a:solidFill>
              <a:latin typeface="Times New Roman" panose="02020603050405020304" pitchFamily="18" charset="0"/>
              <a:ea typeface="华文行楷" panose="02010800040101010101" pitchFamily="2" charset="-122"/>
            </a:endParaRPr>
          </a:p>
        </p:txBody>
      </p:sp>
      <p:sp>
        <p:nvSpPr>
          <p:cNvPr id="139272" name="Line 9"/>
          <p:cNvSpPr/>
          <p:nvPr/>
        </p:nvSpPr>
        <p:spPr>
          <a:xfrm flipV="1">
            <a:off x="2889250" y="5322888"/>
            <a:ext cx="609600" cy="0"/>
          </a:xfrm>
          <a:prstGeom prst="line">
            <a:avLst/>
          </a:prstGeom>
          <a:ln w="7620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39273" name="Line 10"/>
          <p:cNvSpPr/>
          <p:nvPr/>
        </p:nvSpPr>
        <p:spPr>
          <a:xfrm flipV="1">
            <a:off x="6456363" y="5300663"/>
            <a:ext cx="609600" cy="0"/>
          </a:xfrm>
          <a:prstGeom prst="line">
            <a:avLst/>
          </a:prstGeom>
          <a:ln w="7620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39274" name="Line 11"/>
          <p:cNvSpPr/>
          <p:nvPr/>
        </p:nvSpPr>
        <p:spPr>
          <a:xfrm flipV="1">
            <a:off x="4511675" y="5300663"/>
            <a:ext cx="720725" cy="0"/>
          </a:xfrm>
          <a:prstGeom prst="line">
            <a:avLst/>
          </a:prstGeom>
          <a:ln w="7620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grpSp>
        <p:nvGrpSpPr>
          <p:cNvPr id="139275" name="Group 12"/>
          <p:cNvGrpSpPr/>
          <p:nvPr/>
        </p:nvGrpSpPr>
        <p:grpSpPr>
          <a:xfrm>
            <a:off x="4222750" y="44450"/>
            <a:ext cx="2449513" cy="792163"/>
            <a:chOff x="1700" y="28"/>
            <a:chExt cx="1634" cy="544"/>
          </a:xfrm>
        </p:grpSpPr>
        <p:sp>
          <p:nvSpPr>
            <p:cNvPr id="139276" name="AutoShape 13"/>
            <p:cNvSpPr/>
            <p:nvPr/>
          </p:nvSpPr>
          <p:spPr>
            <a:xfrm>
              <a:off x="1700" y="28"/>
              <a:ext cx="1634" cy="544"/>
            </a:xfrm>
            <a:prstGeom prst="horizontalScroll">
              <a:avLst>
                <a:gd name="adj" fmla="val 125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 anchorCtr="0"/>
            <a:p>
              <a:pPr eaLnBrk="1" hangingPunct="1">
                <a:spcBef>
                  <a:spcPct val="50000"/>
                </a:spcBef>
              </a:pPr>
              <a:endParaRPr lang="zh-CN" altLang="en-US" sz="2400" i="1" dirty="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39277" name="Text Box 14"/>
            <p:cNvSpPr txBox="1"/>
            <p:nvPr/>
          </p:nvSpPr>
          <p:spPr>
            <a:xfrm>
              <a:off x="1772" y="99"/>
              <a:ext cx="1516" cy="443"/>
            </a:xfrm>
            <a:prstGeom prst="rect">
              <a:avLst/>
            </a:prstGeom>
            <a:solidFill>
              <a:srgbClr val="00FF00"/>
            </a:solidFill>
            <a:ln w="9525">
              <a:noFill/>
            </a:ln>
          </p:spPr>
          <p:txBody>
            <a:bodyPr>
              <a:spAutoFit/>
            </a:bodyPr>
            <a:p>
              <a:pPr algn="ctr" eaLnBrk="1" hangingPunct="1">
                <a:spcBef>
                  <a:spcPct val="50000"/>
                </a:spcBef>
              </a:pPr>
              <a:r>
                <a:rPr lang="zh-CN" altLang="en-US" sz="3600" dirty="0">
                  <a:latin typeface="Arial" panose="020B0604020202020204" pitchFamily="34" charset="0"/>
                  <a:ea typeface="华文行楷" panose="02010800040101010101" pitchFamily="2" charset="-122"/>
                </a:rPr>
                <a:t>课堂小结</a:t>
              </a:r>
              <a:endParaRPr lang="zh-CN" altLang="en-US" sz="3600" dirty="0">
                <a:latin typeface="Arial" panose="020B0604020202020204" pitchFamily="34" charset="0"/>
                <a:ea typeface="华文行楷" panose="02010800040101010101" pitchFamily="2" charset="-122"/>
              </a:endParaRPr>
            </a:p>
          </p:txBody>
        </p:sp>
      </p:grpSp>
      <p:sp>
        <p:nvSpPr>
          <p:cNvPr id="139280" name="Rectangle 17"/>
          <p:cNvSpPr/>
          <p:nvPr/>
        </p:nvSpPr>
        <p:spPr>
          <a:xfrm>
            <a:off x="1774825" y="1773238"/>
            <a:ext cx="6697663" cy="70675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/>
            <a:r>
              <a:rPr lang="en-US" altLang="zh-CN" sz="4000">
                <a:latin typeface="宋体" panose="02010600030101010101" pitchFamily="2" charset="-122"/>
              </a:rPr>
              <a:t>2</a:t>
            </a:r>
            <a:r>
              <a:rPr lang="en-US" altLang="zh-CN" sz="3600">
                <a:latin typeface="华文新魏" panose="02010800040101010101" charset="-122"/>
                <a:ea typeface="华文新魏" panose="02010800040101010101" charset="-122"/>
              </a:rPr>
              <a:t>. </a:t>
            </a:r>
            <a:r>
              <a:rPr lang="zh-CN" altLang="en-US" sz="3600" dirty="0">
                <a:latin typeface="华文新魏" panose="02010800040101010101" charset="-122"/>
                <a:ea typeface="华文新魏" panose="02010800040101010101" charset="-122"/>
              </a:rPr>
              <a:t>图象法判断函数的单调性</a:t>
            </a:r>
            <a:r>
              <a:rPr lang="zh-CN" altLang="en-US" sz="3600" dirty="0">
                <a:latin typeface="宋体" panose="02010600030101010101" pitchFamily="2" charset="-122"/>
              </a:rPr>
              <a:t>：</a:t>
            </a:r>
            <a:endParaRPr lang="zh-CN" altLang="en-US" sz="3600" dirty="0">
              <a:latin typeface="宋体" panose="02010600030101010101" pitchFamily="2" charset="-122"/>
            </a:endParaRPr>
          </a:p>
        </p:txBody>
      </p:sp>
      <p:grpSp>
        <p:nvGrpSpPr>
          <p:cNvPr id="4" name="Group 18"/>
          <p:cNvGrpSpPr/>
          <p:nvPr/>
        </p:nvGrpSpPr>
        <p:grpSpPr>
          <a:xfrm>
            <a:off x="2711450" y="2492375"/>
            <a:ext cx="5976938" cy="1350963"/>
            <a:chOff x="657" y="1026"/>
            <a:chExt cx="3765" cy="851"/>
          </a:xfrm>
        </p:grpSpPr>
        <p:sp>
          <p:nvSpPr>
            <p:cNvPr id="139282" name="Text Box 19"/>
            <p:cNvSpPr txBox="1"/>
            <p:nvPr/>
          </p:nvSpPr>
          <p:spPr>
            <a:xfrm>
              <a:off x="657" y="1026"/>
              <a:ext cx="3765" cy="406"/>
            </a:xfrm>
            <a:prstGeom prst="rect">
              <a:avLst/>
            </a:prstGeom>
            <a:noFill/>
            <a:ln w="57150" cap="rnd" cmpd="sng">
              <a:solidFill>
                <a:schemeClr val="folHlink"/>
              </a:solidFill>
              <a:prstDash val="sysDot"/>
              <a:miter/>
              <a:headEnd type="none" w="med" len="med"/>
              <a:tailEnd type="none" w="med" len="med"/>
            </a:ln>
          </p:spPr>
          <p:txBody>
            <a:bodyPr>
              <a:spAutoFit/>
            </a:bodyPr>
            <a:p>
              <a:pPr eaLnBrk="1" hangingPunct="1">
                <a:spcBef>
                  <a:spcPct val="50000"/>
                </a:spcBef>
              </a:pPr>
              <a:r>
                <a:rPr lang="zh-CN" altLang="en-US" sz="3600" dirty="0">
                  <a:solidFill>
                    <a:srgbClr val="3333FF"/>
                  </a:solidFill>
                  <a:latin typeface="Arial" panose="020B0604020202020204" pitchFamily="34" charset="0"/>
                  <a:ea typeface="隶书" panose="02010509060101010101" pitchFamily="49" charset="-122"/>
                </a:rPr>
                <a:t>增</a:t>
              </a:r>
              <a:r>
                <a:rPr lang="zh-CN" altLang="en-US" sz="3600" dirty="0">
                  <a:solidFill>
                    <a:srgbClr val="FF0000"/>
                  </a:solidFill>
                  <a:latin typeface="Arial" panose="020B0604020202020204" pitchFamily="34" charset="0"/>
                  <a:ea typeface="隶书" panose="02010509060101010101" pitchFamily="49" charset="-122"/>
                </a:rPr>
                <a:t>函数的图象从左到右</a:t>
              </a:r>
              <a:endParaRPr lang="zh-CN" altLang="en-US" sz="3600" dirty="0">
                <a:solidFill>
                  <a:srgbClr val="FF0000"/>
                </a:solidFill>
                <a:latin typeface="Arial" panose="020B0604020202020204" pitchFamily="34" charset="0"/>
                <a:ea typeface="隶书" panose="02010509060101010101" pitchFamily="49" charset="-122"/>
              </a:endParaRPr>
            </a:p>
          </p:txBody>
        </p:sp>
        <p:sp>
          <p:nvSpPr>
            <p:cNvPr id="139283" name="Text Box 20"/>
            <p:cNvSpPr txBox="1"/>
            <p:nvPr/>
          </p:nvSpPr>
          <p:spPr>
            <a:xfrm>
              <a:off x="657" y="1471"/>
              <a:ext cx="3765" cy="406"/>
            </a:xfrm>
            <a:prstGeom prst="rect">
              <a:avLst/>
            </a:prstGeom>
            <a:noFill/>
            <a:ln w="57150" cap="rnd" cmpd="sng">
              <a:solidFill>
                <a:schemeClr val="folHlink"/>
              </a:solidFill>
              <a:prstDash val="sysDot"/>
              <a:miter/>
              <a:headEnd type="none" w="med" len="med"/>
              <a:tailEnd type="none" w="med" len="med"/>
            </a:ln>
          </p:spPr>
          <p:txBody>
            <a:bodyPr>
              <a:spAutoFit/>
            </a:bodyPr>
            <a:p>
              <a:pPr eaLnBrk="1" hangingPunct="1">
                <a:spcBef>
                  <a:spcPct val="50000"/>
                </a:spcBef>
              </a:pPr>
              <a:r>
                <a:rPr lang="zh-CN" altLang="en-US" sz="3600" dirty="0">
                  <a:solidFill>
                    <a:srgbClr val="3333FF"/>
                  </a:solidFill>
                  <a:latin typeface="Arial" panose="020B0604020202020204" pitchFamily="34" charset="0"/>
                  <a:ea typeface="隶书" panose="02010509060101010101" pitchFamily="49" charset="-122"/>
                </a:rPr>
                <a:t>减</a:t>
              </a:r>
              <a:r>
                <a:rPr lang="zh-CN" altLang="en-US" sz="3600" dirty="0">
                  <a:solidFill>
                    <a:srgbClr val="FF0000"/>
                  </a:solidFill>
                  <a:latin typeface="Arial" panose="020B0604020202020204" pitchFamily="34" charset="0"/>
                  <a:ea typeface="隶书" panose="02010509060101010101" pitchFamily="49" charset="-122"/>
                </a:rPr>
                <a:t>函数的图象</a:t>
              </a:r>
              <a:r>
                <a:rPr lang="zh-CN" altLang="en-US" sz="3600" dirty="0">
                  <a:solidFill>
                    <a:srgbClr val="FF0000"/>
                  </a:solidFill>
                  <a:latin typeface="Arial" panose="020B0604020202020204" pitchFamily="34" charset="0"/>
                  <a:ea typeface="华文新魏" panose="02010800040101010101" charset="-122"/>
                </a:rPr>
                <a:t>从左到右</a:t>
              </a:r>
              <a:endParaRPr lang="zh-CN" altLang="en-US" sz="3600" dirty="0">
                <a:solidFill>
                  <a:srgbClr val="FF0000"/>
                </a:solidFill>
                <a:latin typeface="Arial" panose="020B0604020202020204" pitchFamily="34" charset="0"/>
                <a:ea typeface="隶书" panose="02010509060101010101" pitchFamily="49" charset="-122"/>
              </a:endParaRPr>
            </a:p>
          </p:txBody>
        </p:sp>
      </p:grpSp>
      <p:sp>
        <p:nvSpPr>
          <p:cNvPr id="139287" name="Text Box 25"/>
          <p:cNvSpPr txBox="1"/>
          <p:nvPr/>
        </p:nvSpPr>
        <p:spPr>
          <a:xfrm>
            <a:off x="1774825" y="927100"/>
            <a:ext cx="8785225" cy="70675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zh-CN" sz="4000">
                <a:latin typeface="宋体" panose="02010600030101010101" pitchFamily="2" charset="-122"/>
              </a:rPr>
              <a:t>1</a:t>
            </a:r>
            <a:r>
              <a:rPr lang="en-US" altLang="zh-CN" sz="3600">
                <a:latin typeface="华文新魏" panose="02010800040101010101" charset="-122"/>
                <a:ea typeface="华文新魏" panose="02010800040101010101" charset="-122"/>
              </a:rPr>
              <a:t>. </a:t>
            </a:r>
            <a:r>
              <a:rPr lang="zh-CN" altLang="en-US" sz="3600" dirty="0">
                <a:latin typeface="华文新魏" panose="02010800040101010101" charset="-122"/>
                <a:ea typeface="华文新魏" panose="02010800040101010101" charset="-122"/>
              </a:rPr>
              <a:t>增函数、减函数、函数单调性的定义</a:t>
            </a:r>
            <a:r>
              <a:rPr lang="zh-CN" altLang="en-US" sz="3600" dirty="0">
                <a:latin typeface="宋体" panose="02010600030101010101" pitchFamily="2" charset="-122"/>
              </a:rPr>
              <a:t>；</a:t>
            </a:r>
            <a:endParaRPr lang="zh-CN" altLang="en-US" sz="3600" dirty="0">
              <a:latin typeface="宋体" panose="02010600030101010101" pitchFamily="2" charset="-122"/>
            </a:endParaRPr>
          </a:p>
        </p:txBody>
      </p:sp>
      <p:sp>
        <p:nvSpPr>
          <p:cNvPr id="139288" name="Line 26"/>
          <p:cNvSpPr/>
          <p:nvPr/>
        </p:nvSpPr>
        <p:spPr>
          <a:xfrm>
            <a:off x="2640013" y="1628775"/>
            <a:ext cx="5976937" cy="0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1531" name="Rectangle 27"/>
          <p:cNvSpPr/>
          <p:nvPr/>
        </p:nvSpPr>
        <p:spPr>
          <a:xfrm>
            <a:off x="7824788" y="2571750"/>
            <a:ext cx="1800225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zh-CN" altLang="en-US" sz="3600" dirty="0">
                <a:solidFill>
                  <a:srgbClr val="3333FF"/>
                </a:solidFill>
                <a:latin typeface="Arial" panose="020B0604020202020204" pitchFamily="34" charset="0"/>
                <a:ea typeface="隶书" panose="02010509060101010101" pitchFamily="49" charset="-122"/>
              </a:rPr>
              <a:t>上升</a:t>
            </a:r>
            <a:endParaRPr lang="zh-CN" altLang="en-US" sz="3600" dirty="0">
              <a:solidFill>
                <a:srgbClr val="3333FF"/>
              </a:solidFill>
              <a:latin typeface="Arial" panose="020B0604020202020204" pitchFamily="34" charset="0"/>
              <a:ea typeface="隶书" panose="02010509060101010101" pitchFamily="49" charset="-122"/>
            </a:endParaRPr>
          </a:p>
        </p:txBody>
      </p:sp>
      <p:sp>
        <p:nvSpPr>
          <p:cNvPr id="21532" name="Rectangle 28"/>
          <p:cNvSpPr/>
          <p:nvPr/>
        </p:nvSpPr>
        <p:spPr>
          <a:xfrm>
            <a:off x="7824788" y="3249613"/>
            <a:ext cx="1800225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zh-CN" altLang="en-US" sz="3600" dirty="0">
                <a:solidFill>
                  <a:srgbClr val="3333FF"/>
                </a:solidFill>
                <a:latin typeface="Arial" panose="020B0604020202020204" pitchFamily="34" charset="0"/>
                <a:ea typeface="隶书" panose="02010509060101010101" pitchFamily="49" charset="-122"/>
              </a:rPr>
              <a:t>下降</a:t>
            </a:r>
            <a:endParaRPr lang="zh-CN" altLang="en-US" sz="3600" dirty="0">
              <a:solidFill>
                <a:srgbClr val="3333FF"/>
              </a:solidFill>
              <a:latin typeface="Arial" panose="020B0604020202020204" pitchFamily="34" charset="0"/>
              <a:ea typeface="隶书" panose="02010509060101010101" pitchFamily="49" charset="-122"/>
            </a:endParaRPr>
          </a:p>
        </p:txBody>
      </p:sp>
      <p:sp>
        <p:nvSpPr>
          <p:cNvPr id="139292" name="Text Box 6"/>
          <p:cNvSpPr txBox="1"/>
          <p:nvPr/>
        </p:nvSpPr>
        <p:spPr>
          <a:xfrm>
            <a:off x="6959600" y="4941888"/>
            <a:ext cx="1512888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/>
            <a:r>
              <a:rPr lang="zh-CN" altLang="en-US" sz="3600" dirty="0">
                <a:solidFill>
                  <a:srgbClr val="FF0000"/>
                </a:solidFill>
                <a:latin typeface="Times New Roman" panose="02020603050405020304" pitchFamily="18" charset="0"/>
                <a:ea typeface="华文行楷" panose="02010800040101010101" pitchFamily="2" charset="-122"/>
              </a:rPr>
              <a:t>定号</a:t>
            </a:r>
            <a:endParaRPr lang="zh-CN" altLang="en-US" sz="3600" dirty="0">
              <a:solidFill>
                <a:srgbClr val="FF0000"/>
              </a:solidFill>
              <a:latin typeface="Times New Roman" panose="02020603050405020304" pitchFamily="18" charset="0"/>
              <a:ea typeface="华文行楷" panose="02010800040101010101" pitchFamily="2" charset="-122"/>
            </a:endParaRPr>
          </a:p>
        </p:txBody>
      </p:sp>
      <p:sp>
        <p:nvSpPr>
          <p:cNvPr id="139293" name="Line 10"/>
          <p:cNvSpPr/>
          <p:nvPr/>
        </p:nvSpPr>
        <p:spPr>
          <a:xfrm flipV="1">
            <a:off x="8040688" y="5300663"/>
            <a:ext cx="720725" cy="0"/>
          </a:xfrm>
          <a:prstGeom prst="line">
            <a:avLst/>
          </a:prstGeom>
          <a:ln w="7620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39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" dur="500"/>
                                        <p:tgtEl>
                                          <p:spTgt spid="139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5" dur="500"/>
                                        <p:tgtEl>
                                          <p:spTgt spid="139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5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5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5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5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39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9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139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39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39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139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39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39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6" dur="1000"/>
                                        <p:tgtEl>
                                          <p:spTgt spid="139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39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39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3" dur="1000"/>
                                        <p:tgtEl>
                                          <p:spTgt spid="139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9">
                                            <p:txEl>
                                              <p:charRg st="0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39269">
                                            <p:txEl>
                                              <p:charRg st="0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39269">
                                            <p:txEl>
                                              <p:charRg st="0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8" dur="1000"/>
                                        <p:tgtEl>
                                          <p:spTgt spid="139269">
                                            <p:txEl>
                                              <p:charRg st="0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39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39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5" dur="1000"/>
                                        <p:tgtEl>
                                          <p:spTgt spid="139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39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39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0" dur="1000"/>
                                        <p:tgtEl>
                                          <p:spTgt spid="139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39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39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7" dur="1000"/>
                                        <p:tgtEl>
                                          <p:spTgt spid="139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39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39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2" dur="1000"/>
                                        <p:tgtEl>
                                          <p:spTgt spid="139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268" grpId="0"/>
      <p:bldP spid="139270" grpId="0"/>
      <p:bldP spid="139271" grpId="0"/>
      <p:bldP spid="139280" grpId="0"/>
      <p:bldP spid="139287" grpId="0"/>
      <p:bldP spid="21531" grpId="0"/>
      <p:bldP spid="21532" grpId="0"/>
      <p:bldP spid="13929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图片 15" descr="屏幕剪辑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4933" b="89686" l="9787" r="97872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68201">
            <a:off x="3859524" y="906039"/>
            <a:ext cx="2238687" cy="2124371"/>
          </a:xfrm>
          <a:prstGeom prst="rect">
            <a:avLst/>
          </a:prstGeom>
        </p:spPr>
      </p:pic>
      <p:cxnSp>
        <p:nvCxnSpPr>
          <p:cNvPr id="4" name="直接箭头连接符 3"/>
          <p:cNvCxnSpPr/>
          <p:nvPr/>
        </p:nvCxnSpPr>
        <p:spPr>
          <a:xfrm>
            <a:off x="3364114" y="3084343"/>
            <a:ext cx="3784600" cy="0"/>
          </a:xfrm>
          <a:prstGeom prst="straightConnector1">
            <a:avLst/>
          </a:prstGeom>
          <a:ln w="317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直接箭头连接符 9"/>
          <p:cNvCxnSpPr/>
          <p:nvPr/>
        </p:nvCxnSpPr>
        <p:spPr>
          <a:xfrm flipV="1">
            <a:off x="5225572" y="1131718"/>
            <a:ext cx="0" cy="2696989"/>
          </a:xfrm>
          <a:prstGeom prst="straightConnector1">
            <a:avLst/>
          </a:prstGeom>
          <a:ln w="317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40" name="组合 39"/>
          <p:cNvGrpSpPr/>
          <p:nvPr/>
        </p:nvGrpSpPr>
        <p:grpSpPr>
          <a:xfrm>
            <a:off x="4885508" y="1787558"/>
            <a:ext cx="1016528" cy="1296785"/>
            <a:chOff x="4885508" y="2197768"/>
            <a:chExt cx="1016528" cy="1296785"/>
          </a:xfrm>
        </p:grpSpPr>
        <p:cxnSp>
          <p:nvCxnSpPr>
            <p:cNvPr id="24" name="直接连接符 23"/>
            <p:cNvCxnSpPr/>
            <p:nvPr/>
          </p:nvCxnSpPr>
          <p:spPr>
            <a:xfrm>
              <a:off x="5902036" y="2197768"/>
              <a:ext cx="0" cy="1296785"/>
            </a:xfrm>
            <a:prstGeom prst="line">
              <a:avLst/>
            </a:prstGeom>
            <a:ln w="28575">
              <a:prstDash val="sysDash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直接连接符 24"/>
            <p:cNvCxnSpPr/>
            <p:nvPr/>
          </p:nvCxnSpPr>
          <p:spPr>
            <a:xfrm>
              <a:off x="4885508" y="2630662"/>
              <a:ext cx="0" cy="863891"/>
            </a:xfrm>
            <a:prstGeom prst="line">
              <a:avLst/>
            </a:prstGeom>
            <a:ln w="28575">
              <a:prstDash val="sysDash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9" name="组合 38"/>
          <p:cNvGrpSpPr/>
          <p:nvPr/>
        </p:nvGrpSpPr>
        <p:grpSpPr>
          <a:xfrm>
            <a:off x="4657349" y="3108614"/>
            <a:ext cx="1636726" cy="499239"/>
            <a:chOff x="4657349" y="3518824"/>
            <a:chExt cx="1636726" cy="499239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9" name="文本框 28"/>
                <p:cNvSpPr txBox="1"/>
                <p:nvPr/>
              </p:nvSpPr>
              <p:spPr>
                <a:xfrm>
                  <a:off x="4657349" y="3518824"/>
                  <a:ext cx="487698" cy="492443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altLang="zh-CN" sz="32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32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CN" sz="32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zh-CN" altLang="en-US" sz="3200" dirty="0"/>
                </a:p>
              </p:txBody>
            </p:sp>
          </mc:Choice>
          <mc:Fallback>
            <p:sp>
              <p:nvSpPr>
                <p:cNvPr id="29" name="文本框 2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57349" y="3518824"/>
                  <a:ext cx="487698" cy="492443"/>
                </a:xfrm>
                <a:prstGeom prst="rect">
                  <a:avLst/>
                </a:prstGeom>
                <a:blipFill rotWithShape="1">
                  <a:blip r:embed="rId4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31" name="文本框 30"/>
                <p:cNvSpPr txBox="1"/>
                <p:nvPr/>
              </p:nvSpPr>
              <p:spPr>
                <a:xfrm>
                  <a:off x="5796888" y="3525620"/>
                  <a:ext cx="497187" cy="492443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altLang="zh-CN" sz="32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32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CN" sz="32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zh-CN" altLang="en-US" sz="3200" dirty="0"/>
                </a:p>
              </p:txBody>
            </p:sp>
          </mc:Choice>
          <mc:Fallback>
            <p:sp>
              <p:nvSpPr>
                <p:cNvPr id="31" name="文本框 3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96888" y="3525620"/>
                  <a:ext cx="497187" cy="492443"/>
                </a:xfrm>
                <a:prstGeom prst="rect">
                  <a:avLst/>
                </a:prstGeom>
                <a:blipFill rotWithShape="1">
                  <a:blip r:embed="rId5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1" name="组合 40"/>
          <p:cNvGrpSpPr/>
          <p:nvPr/>
        </p:nvGrpSpPr>
        <p:grpSpPr>
          <a:xfrm>
            <a:off x="4203178" y="1233988"/>
            <a:ext cx="1989305" cy="907900"/>
            <a:chOff x="4203178" y="1644198"/>
            <a:chExt cx="1989305" cy="907900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33" name="文本框 32"/>
                <p:cNvSpPr txBox="1"/>
                <p:nvPr/>
              </p:nvSpPr>
              <p:spPr>
                <a:xfrm>
                  <a:off x="4203178" y="2167377"/>
                  <a:ext cx="831253" cy="3847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zh-CN" sz="25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US" altLang="zh-CN" sz="25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altLang="zh-CN" sz="25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CN" sz="25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altLang="zh-CN" sz="25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e>
                        </m:d>
                      </m:oMath>
                    </m:oMathPara>
                  </a14:m>
                  <a:endParaRPr lang="zh-CN" altLang="en-US" sz="2500" dirty="0"/>
                </a:p>
              </p:txBody>
            </p:sp>
          </mc:Choice>
          <mc:Fallback>
            <p:sp>
              <p:nvSpPr>
                <p:cNvPr id="33" name="文本框 3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03178" y="2167377"/>
                  <a:ext cx="831253" cy="384721"/>
                </a:xfrm>
                <a:prstGeom prst="rect">
                  <a:avLst/>
                </a:prstGeom>
                <a:blipFill rotWithShape="1">
                  <a:blip r:embed="rId6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34" name="文本框 33"/>
                <p:cNvSpPr txBox="1"/>
                <p:nvPr/>
              </p:nvSpPr>
              <p:spPr>
                <a:xfrm>
                  <a:off x="5353792" y="1644198"/>
                  <a:ext cx="838691" cy="3847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zh-CN" sz="25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US" altLang="zh-CN" sz="25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altLang="zh-CN" sz="25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CN" sz="25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altLang="zh-CN" sz="25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e>
                        </m:d>
                      </m:oMath>
                    </m:oMathPara>
                  </a14:m>
                  <a:endParaRPr lang="zh-CN" altLang="en-US" sz="2500" dirty="0"/>
                </a:p>
              </p:txBody>
            </p:sp>
          </mc:Choice>
          <mc:Fallback>
            <p:sp>
              <p:nvSpPr>
                <p:cNvPr id="34" name="文本框 3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53792" y="1644198"/>
                  <a:ext cx="838691" cy="384721"/>
                </a:xfrm>
                <a:prstGeom prst="rect">
                  <a:avLst/>
                </a:prstGeom>
                <a:blipFill rotWithShape="1">
                  <a:blip r:embed="rId7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18" name="文本框 17"/>
              <p:cNvSpPr txBox="1"/>
              <p:nvPr/>
            </p:nvSpPr>
            <p:spPr>
              <a:xfrm>
                <a:off x="5256414" y="3162726"/>
                <a:ext cx="320601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3200" i="1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zh-CN" altLang="en-US" sz="3200" dirty="0"/>
              </a:p>
            </p:txBody>
          </p:sp>
        </mc:Choice>
        <mc:Fallback>
          <p:sp>
            <p:nvSpPr>
              <p:cNvPr id="18" name="文本框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6414" y="3162726"/>
                <a:ext cx="320601" cy="492443"/>
              </a:xfrm>
              <a:prstGeom prst="rect">
                <a:avLst/>
              </a:prstGeom>
              <a:blipFill rotWithShape="1">
                <a:blip r:embed="rId8"/>
                <a:stretch>
                  <a:fillRect l="-162" t="-87" r="-12934" b="2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文本框 19"/>
              <p:cNvSpPr txBox="1"/>
              <p:nvPr/>
            </p:nvSpPr>
            <p:spPr>
              <a:xfrm>
                <a:off x="6965395" y="3121773"/>
                <a:ext cx="323422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32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zh-CN" altLang="en-US" sz="3200" dirty="0"/>
              </a:p>
            </p:txBody>
          </p:sp>
        </mc:Choice>
        <mc:Fallback>
          <p:sp>
            <p:nvSpPr>
              <p:cNvPr id="20" name="文本框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65395" y="3121773"/>
                <a:ext cx="323422" cy="492443"/>
              </a:xfrm>
              <a:prstGeom prst="rect">
                <a:avLst/>
              </a:prstGeom>
              <a:blipFill rotWithShape="1">
                <a:blip r:embed="rId9"/>
                <a:stretch>
                  <a:fillRect l="-25" t="-23" r="-11299" b="88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2" name="文本框 21"/>
              <p:cNvSpPr txBox="1"/>
              <p:nvPr/>
            </p:nvSpPr>
            <p:spPr>
              <a:xfrm>
                <a:off x="4885508" y="1025250"/>
                <a:ext cx="329193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3200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zh-CN" altLang="en-US" sz="3200" dirty="0"/>
              </a:p>
            </p:txBody>
          </p:sp>
        </mc:Choice>
        <mc:Fallback>
          <p:sp>
            <p:nvSpPr>
              <p:cNvPr id="22" name="文本框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5508" y="1025250"/>
                <a:ext cx="329193" cy="492443"/>
              </a:xfrm>
              <a:prstGeom prst="rect">
                <a:avLst/>
              </a:prstGeom>
              <a:blipFill rotWithShape="1">
                <a:blip r:embed="rId10"/>
                <a:stretch>
                  <a:fillRect l="-138" t="-73" r="-11742" b="9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5" name="文本框 34"/>
              <p:cNvSpPr txBox="1"/>
              <p:nvPr/>
            </p:nvSpPr>
            <p:spPr>
              <a:xfrm>
                <a:off x="6500837" y="1350192"/>
                <a:ext cx="703526" cy="3847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5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altLang="zh-CN" sz="25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sz="25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lang="zh-CN" altLang="en-US" sz="2500" dirty="0"/>
              </a:p>
            </p:txBody>
          </p:sp>
        </mc:Choice>
        <mc:Fallback>
          <p:sp>
            <p:nvSpPr>
              <p:cNvPr id="35" name="文本框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00837" y="1350192"/>
                <a:ext cx="703526" cy="384721"/>
              </a:xfrm>
              <a:prstGeom prst="rect">
                <a:avLst/>
              </a:prstGeom>
              <a:blipFill rotWithShape="1">
                <a:blip r:embed="rId11"/>
                <a:stretch>
                  <a:fillRect l="-49" t="-47" r="-3028" b="24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7" name="文本框 36"/>
              <p:cNvSpPr txBox="1"/>
              <p:nvPr/>
            </p:nvSpPr>
            <p:spPr>
              <a:xfrm>
                <a:off x="1272971" y="4006421"/>
                <a:ext cx="8608088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如果对于区间上的任意两个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3200" i="1" smtClean="0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</m:ctrlPr>
                      </m:sSubPr>
                      <m:e>
                        <m:r>
                          <a:rPr lang="en-US" altLang="zh-CN" sz="3200" b="0" i="1" smtClean="0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𝑥</m:t>
                        </m:r>
                      </m:e>
                      <m:sub>
                        <m:r>
                          <a:rPr lang="en-US" altLang="zh-CN" sz="3200" b="0" i="1" smtClean="0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1</m:t>
                        </m:r>
                      </m:sub>
                    </m:sSub>
                    <m:r>
                      <a:rPr lang="en-US" altLang="zh-CN" sz="3200" b="0" i="1" smtClean="0">
                        <a:latin typeface="Cambria Math" panose="02040503050406030204" pitchFamily="18" charset="0"/>
                        <a:ea typeface="黑体" panose="02010609060101010101" pitchFamily="49" charset="-122"/>
                      </a:rPr>
                      <m:t>,</m:t>
                    </m:r>
                    <m:sSub>
                      <m:sSubPr>
                        <m:ctrlPr>
                          <a:rPr lang="en-US" altLang="zh-CN" sz="3200" b="0" i="1" smtClean="0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</m:ctrlPr>
                      </m:sSubPr>
                      <m:e>
                        <m:r>
                          <a:rPr lang="en-US" altLang="zh-CN" sz="3200" b="0" i="1" smtClean="0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𝑥</m:t>
                        </m:r>
                      </m:e>
                      <m:sub>
                        <m:r>
                          <a:rPr lang="en-US" altLang="zh-CN" sz="3200" b="0" i="1" smtClean="0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altLang="zh-CN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,</a:t>
                </a:r>
                <a:r>
                  <a:rPr lang="zh-CN" altLang="en-US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当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3200" i="1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</m:ctrlPr>
                      </m:sSubPr>
                      <m:e>
                        <m:r>
                          <a:rPr lang="en-US" altLang="zh-CN" sz="3200" i="1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𝑥</m:t>
                        </m:r>
                      </m:e>
                      <m:sub>
                        <m:r>
                          <a:rPr lang="en-US" altLang="zh-CN" sz="3200" i="1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1</m:t>
                        </m:r>
                      </m:sub>
                    </m:sSub>
                    <m:r>
                      <a:rPr lang="en-US" altLang="zh-CN" sz="3200" b="0" i="1" smtClean="0">
                        <a:latin typeface="Cambria Math" panose="02040503050406030204" pitchFamily="18" charset="0"/>
                        <a:ea typeface="黑体" panose="02010609060101010101" pitchFamily="49" charset="-122"/>
                      </a:rPr>
                      <m:t>&lt;</m:t>
                    </m:r>
                    <m:sSub>
                      <m:sSubPr>
                        <m:ctrlPr>
                          <a:rPr lang="en-US" altLang="zh-CN" sz="3200" i="1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</m:ctrlPr>
                      </m:sSubPr>
                      <m:e>
                        <m:r>
                          <a:rPr lang="en-US" altLang="zh-CN" sz="3200" i="1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𝑥</m:t>
                        </m:r>
                      </m:e>
                      <m:sub>
                        <m:r>
                          <a:rPr lang="en-US" altLang="zh-CN" sz="3200" i="1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2</m:t>
                        </m:r>
                      </m:sub>
                    </m:sSub>
                    <m:r>
                      <a:rPr lang="zh-CN" altLang="en-US" sz="3200" i="1" smtClean="0">
                        <a:latin typeface="Cambria Math" panose="02040503050406030204" pitchFamily="18" charset="0"/>
                        <a:ea typeface="黑体" panose="02010609060101010101" pitchFamily="49" charset="-122"/>
                      </a:rPr>
                      <m:t>时</m:t>
                    </m:r>
                  </m:oMath>
                </a14:m>
                <a:endParaRPr lang="zh-CN" altLang="en-US" sz="3200" dirty="0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</mc:Choice>
        <mc:Fallback>
          <p:sp>
            <p:nvSpPr>
              <p:cNvPr id="37" name="文本框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2971" y="4006421"/>
                <a:ext cx="8608088" cy="584775"/>
              </a:xfrm>
              <a:prstGeom prst="rect">
                <a:avLst/>
              </a:prstGeom>
              <a:blipFill rotWithShape="1">
                <a:blip r:embed="rId12"/>
                <a:stretch>
                  <a:fillRect l="-5" t="-35" r="5" b="2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2" name="文本框 41"/>
              <p:cNvSpPr txBox="1"/>
              <p:nvPr/>
            </p:nvSpPr>
            <p:spPr>
              <a:xfrm>
                <a:off x="3364114" y="4709566"/>
                <a:ext cx="8608088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都有</a:t>
                </a:r>
                <a14:m>
                  <m:oMath xmlns:m="http://schemas.openxmlformats.org/officeDocument/2006/math">
                    <m:r>
                      <a:rPr lang="en-US" altLang="zh-CN" sz="3200" b="0" i="1" smtClean="0">
                        <a:latin typeface="Cambria Math" panose="02040503050406030204" pitchFamily="18" charset="0"/>
                        <a:ea typeface="黑体" panose="02010609060101010101" pitchFamily="49" charset="-122"/>
                      </a:rPr>
                      <m:t>𝑓</m:t>
                    </m:r>
                    <m:d>
                      <m:dPr>
                        <m:ctrlPr>
                          <a:rPr lang="en-US" altLang="zh-CN" sz="3200" b="0" i="1" smtClean="0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CN" sz="3200" b="0" i="1" smtClean="0">
                                <a:latin typeface="Cambria Math" panose="02040503050406030204" pitchFamily="18" charset="0"/>
                                <a:ea typeface="黑体" panose="02010609060101010101" pitchFamily="49" charset="-122"/>
                              </a:rPr>
                            </m:ctrlPr>
                          </m:sSubPr>
                          <m:e>
                            <m:r>
                              <a:rPr lang="en-US" altLang="zh-CN" sz="3200" b="0" i="1" smtClean="0">
                                <a:latin typeface="Cambria Math" panose="02040503050406030204" pitchFamily="18" charset="0"/>
                                <a:ea typeface="黑体" panose="02010609060101010101" pitchFamily="49" charset="-122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CN" sz="3200" b="0" i="1" smtClean="0">
                                <a:latin typeface="Cambria Math" panose="02040503050406030204" pitchFamily="18" charset="0"/>
                                <a:ea typeface="黑体" panose="02010609060101010101" pitchFamily="49" charset="-122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altLang="zh-CN" sz="3200" b="0" i="1" smtClean="0">
                        <a:latin typeface="Cambria Math" panose="02040503050406030204" pitchFamily="18" charset="0"/>
                        <a:ea typeface="黑体" panose="02010609060101010101" pitchFamily="49" charset="-122"/>
                      </a:rPr>
                      <m:t>&lt;</m:t>
                    </m:r>
                    <m:r>
                      <a:rPr lang="en-US" altLang="zh-CN" sz="3200" b="0" i="1" smtClean="0">
                        <a:latin typeface="Cambria Math" panose="02040503050406030204" pitchFamily="18" charset="0"/>
                        <a:ea typeface="黑体" panose="02010609060101010101" pitchFamily="49" charset="-122"/>
                      </a:rPr>
                      <m:t>𝑓</m:t>
                    </m:r>
                    <m:d>
                      <m:dPr>
                        <m:ctrlPr>
                          <a:rPr lang="en-US" altLang="zh-CN" sz="3200" b="0" i="1" smtClean="0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CN" sz="3200" b="0" i="1" smtClean="0">
                                <a:latin typeface="Cambria Math" panose="02040503050406030204" pitchFamily="18" charset="0"/>
                                <a:ea typeface="黑体" panose="02010609060101010101" pitchFamily="49" charset="-122"/>
                              </a:rPr>
                            </m:ctrlPr>
                          </m:sSubPr>
                          <m:e>
                            <m:r>
                              <a:rPr lang="en-US" altLang="zh-CN" sz="3200" b="0" i="1" smtClean="0">
                                <a:latin typeface="Cambria Math" panose="02040503050406030204" pitchFamily="18" charset="0"/>
                                <a:ea typeface="黑体" panose="02010609060101010101" pitchFamily="49" charset="-122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CN" sz="3200" b="0" i="1" smtClean="0">
                                <a:latin typeface="Cambria Math" panose="02040503050406030204" pitchFamily="18" charset="0"/>
                                <a:ea typeface="黑体" panose="02010609060101010101" pitchFamily="49" charset="-122"/>
                              </a:rPr>
                              <m:t>2</m:t>
                            </m:r>
                          </m:sub>
                        </m:sSub>
                      </m:e>
                    </m:d>
                  </m:oMath>
                </a14:m>
                <a:endParaRPr lang="zh-CN" altLang="en-US" sz="3200" dirty="0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</mc:Choice>
        <mc:Fallback>
          <p:sp>
            <p:nvSpPr>
              <p:cNvPr id="42" name="文本框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4114" y="4709566"/>
                <a:ext cx="8608088" cy="584775"/>
              </a:xfrm>
              <a:prstGeom prst="rect">
                <a:avLst/>
              </a:prstGeom>
              <a:blipFill rotWithShape="1">
                <a:blip r:embed="rId13"/>
                <a:stretch>
                  <a:fillRect l="-6" t="-69" r="6" b="59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3" name="文本框 42"/>
              <p:cNvSpPr txBox="1"/>
              <p:nvPr/>
            </p:nvSpPr>
            <p:spPr>
              <a:xfrm>
                <a:off x="685266" y="5580177"/>
                <a:ext cx="10175742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那么就说</a:t>
                </a:r>
                <a14:m>
                  <m:oMath xmlns:m="http://schemas.openxmlformats.org/officeDocument/2006/math">
                    <m:r>
                      <a:rPr lang="en-US" altLang="zh-CN" sz="3200" b="0" i="1" smtClean="0">
                        <a:latin typeface="Cambria Math" panose="02040503050406030204" pitchFamily="18" charset="0"/>
                        <a:ea typeface="黑体" panose="02010609060101010101" pitchFamily="49" charset="-122"/>
                      </a:rPr>
                      <m:t>𝑓</m:t>
                    </m:r>
                    <m:d>
                      <m:dPr>
                        <m:ctrlPr>
                          <a:rPr lang="en-US" altLang="zh-CN" sz="3200" b="0" i="1" smtClean="0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</m:ctrlPr>
                      </m:dPr>
                      <m:e>
                        <m:r>
                          <a:rPr lang="en-US" altLang="zh-CN" sz="3200" b="0" i="1" smtClean="0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𝑥</m:t>
                        </m:r>
                      </m:e>
                    </m:d>
                    <m:r>
                      <a:rPr lang="zh-CN" altLang="en-US" sz="3200" i="1">
                        <a:latin typeface="Cambria Math" panose="02040503050406030204" pitchFamily="18" charset="0"/>
                        <a:ea typeface="黑体" panose="02010609060101010101" pitchFamily="49" charset="-122"/>
                      </a:rPr>
                      <m:t>在</m:t>
                    </m:r>
                  </m:oMath>
                </a14:m>
                <a:r>
                  <a:rPr lang="zh-CN" altLang="en-US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这个区间上是增函数</a:t>
                </a:r>
                <a:r>
                  <a:rPr lang="en-US" altLang="zh-CN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(</a:t>
                </a:r>
                <a:r>
                  <a:rPr lang="zh-CN" altLang="en-US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或单调递增函数</a:t>
                </a:r>
                <a:r>
                  <a:rPr lang="en-US" altLang="zh-CN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).</a:t>
                </a:r>
                <a:endParaRPr lang="zh-CN" altLang="en-US" sz="3200" dirty="0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</mc:Choice>
        <mc:Fallback>
          <p:sp>
            <p:nvSpPr>
              <p:cNvPr id="43" name="文本框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266" y="5580177"/>
                <a:ext cx="10175742" cy="584775"/>
              </a:xfrm>
              <a:prstGeom prst="rect">
                <a:avLst/>
              </a:prstGeom>
              <a:blipFill rotWithShape="1">
                <a:blip r:embed="rId14"/>
                <a:stretch>
                  <a:fillRect l="-1" t="-74" r="6" b="64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4" name="文本框 8"/>
          <p:cNvSpPr>
            <a:spLocks noChangeArrowheads="1"/>
          </p:cNvSpPr>
          <p:nvPr/>
        </p:nvSpPr>
        <p:spPr bwMode="auto">
          <a:xfrm>
            <a:off x="93663" y="54314"/>
            <a:ext cx="5892504" cy="879038"/>
          </a:xfrm>
          <a:prstGeom prst="parallelogram">
            <a:avLst>
              <a:gd name="adj" fmla="val 24998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复习概念 加深理解  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25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5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42" grpId="0" animBg="1"/>
      <p:bldP spid="43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754453" y="1567032"/>
            <a:ext cx="867136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000" dirty="0">
                <a:latin typeface="黑体" panose="02010609060101010101" pitchFamily="49" charset="-122"/>
                <a:ea typeface="黑体" panose="02010609060101010101" pitchFamily="49" charset="-122"/>
              </a:rPr>
              <a:t>小结：</a:t>
            </a:r>
            <a:endParaRPr lang="zh-CN" altLang="en-US" sz="30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071323" y="2467571"/>
            <a:ext cx="867136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000" dirty="0">
                <a:latin typeface="黑体" panose="02010609060101010101" pitchFamily="49" charset="-122"/>
                <a:ea typeface="黑体" panose="02010609060101010101" pitchFamily="49" charset="-122"/>
              </a:rPr>
              <a:t>1.</a:t>
            </a:r>
            <a:r>
              <a:rPr lang="zh-CN" altLang="en-US" sz="3000" dirty="0">
                <a:latin typeface="黑体" panose="02010609060101010101" pitchFamily="49" charset="-122"/>
                <a:ea typeface="黑体" panose="02010609060101010101" pitchFamily="49" charset="-122"/>
              </a:rPr>
              <a:t>本节课学到什么？</a:t>
            </a:r>
            <a:endParaRPr lang="zh-CN" altLang="en-US" sz="30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071324" y="3166478"/>
            <a:ext cx="867136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000" dirty="0">
                <a:latin typeface="黑体" panose="02010609060101010101" pitchFamily="49" charset="-122"/>
                <a:ea typeface="黑体" panose="02010609060101010101" pitchFamily="49" charset="-122"/>
              </a:rPr>
              <a:t>2.</a:t>
            </a:r>
            <a:r>
              <a:rPr lang="zh-CN" altLang="en-US" sz="3000" dirty="0">
                <a:latin typeface="黑体" panose="02010609060101010101" pitchFamily="49" charset="-122"/>
                <a:ea typeface="黑体" panose="02010609060101010101" pitchFamily="49" charset="-122"/>
              </a:rPr>
              <a:t>重点和难点是什么？</a:t>
            </a:r>
            <a:endParaRPr lang="zh-CN" altLang="en-US" sz="30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0" name="文本框 8"/>
          <p:cNvSpPr>
            <a:spLocks noChangeArrowheads="1"/>
          </p:cNvSpPr>
          <p:nvPr/>
        </p:nvSpPr>
        <p:spPr bwMode="auto">
          <a:xfrm>
            <a:off x="93663" y="65109"/>
            <a:ext cx="5514295" cy="879038"/>
          </a:xfrm>
          <a:prstGeom prst="parallelogram">
            <a:avLst>
              <a:gd name="adj" fmla="val 24998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课堂小结 布置作业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pSp>
        <p:nvGrpSpPr>
          <p:cNvPr id="4" name="组合 3"/>
          <p:cNvGrpSpPr/>
          <p:nvPr/>
        </p:nvGrpSpPr>
        <p:grpSpPr>
          <a:xfrm>
            <a:off x="2754452" y="4212407"/>
            <a:ext cx="8988231" cy="1463599"/>
            <a:chOff x="2754452" y="4374332"/>
            <a:chExt cx="8988231" cy="1463599"/>
          </a:xfrm>
        </p:grpSpPr>
        <p:sp>
          <p:nvSpPr>
            <p:cNvPr id="11" name="文本框 10"/>
            <p:cNvSpPr txBox="1"/>
            <p:nvPr/>
          </p:nvSpPr>
          <p:spPr>
            <a:xfrm>
              <a:off x="2754452" y="4374332"/>
              <a:ext cx="86713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3000" dirty="0">
                  <a:latin typeface="黑体" panose="02010609060101010101" pitchFamily="49" charset="-122"/>
                  <a:ea typeface="黑体" panose="02010609060101010101" pitchFamily="49" charset="-122"/>
                </a:rPr>
                <a:t>作业：</a:t>
              </a:r>
              <a:endParaRPr lang="zh-CN" altLang="en-US" sz="3000" dirty="0"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  <p:sp>
          <p:nvSpPr>
            <p:cNvPr id="12" name="文本框 11"/>
            <p:cNvSpPr txBox="1"/>
            <p:nvPr/>
          </p:nvSpPr>
          <p:spPr>
            <a:xfrm>
              <a:off x="3071322" y="5284846"/>
              <a:ext cx="8671361" cy="5530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3000" dirty="0">
                  <a:latin typeface="黑体" panose="02010609060101010101" pitchFamily="49" charset="-122"/>
                  <a:ea typeface="黑体" panose="02010609060101010101" pitchFamily="49" charset="-122"/>
                </a:rPr>
                <a:t>教材</a:t>
              </a:r>
              <a:r>
                <a:rPr lang="en-US" altLang="zh-CN" sz="3000" dirty="0">
                  <a:latin typeface="黑体" panose="02010609060101010101" pitchFamily="49" charset="-122"/>
                  <a:ea typeface="黑体" panose="02010609060101010101" pitchFamily="49" charset="-122"/>
                </a:rPr>
                <a:t>8</a:t>
              </a:r>
              <a:r>
                <a:rPr lang="en-US" altLang="zh-CN" sz="3000" dirty="0">
                  <a:latin typeface="黑体" panose="02010609060101010101" pitchFamily="49" charset="-122"/>
                  <a:ea typeface="黑体" panose="02010609060101010101" pitchFamily="49" charset="-122"/>
                </a:rPr>
                <a:t>0</a:t>
              </a:r>
              <a:r>
                <a:rPr lang="zh-CN" altLang="en-US" sz="3000" dirty="0">
                  <a:latin typeface="黑体" panose="02010609060101010101" pitchFamily="49" charset="-122"/>
                  <a:ea typeface="黑体" panose="02010609060101010101" pitchFamily="49" charset="-122"/>
                </a:rPr>
                <a:t>页习题三</a:t>
              </a:r>
              <a:r>
                <a:rPr lang="en-US" altLang="zh-CN" sz="3000" dirty="0">
                  <a:latin typeface="黑体" panose="02010609060101010101" pitchFamily="49" charset="-122"/>
                  <a:ea typeface="黑体" panose="02010609060101010101" pitchFamily="49" charset="-122"/>
                </a:rPr>
                <a:t> 3</a:t>
              </a:r>
              <a:r>
                <a:rPr lang="zh-CN" altLang="en-US" sz="3000" dirty="0">
                  <a:latin typeface="黑体" panose="02010609060101010101" pitchFamily="49" charset="-122"/>
                  <a:ea typeface="黑体" panose="02010609060101010101" pitchFamily="49" charset="-122"/>
                </a:rPr>
                <a:t>、</a:t>
              </a:r>
              <a:r>
                <a:rPr lang="en-US" altLang="zh-CN" sz="3000" dirty="0">
                  <a:latin typeface="黑体" panose="02010609060101010101" pitchFamily="49" charset="-122"/>
                  <a:ea typeface="黑体" panose="02010609060101010101" pitchFamily="49" charset="-122"/>
                </a:rPr>
                <a:t>4</a:t>
              </a:r>
              <a:endParaRPr lang="zh-CN" altLang="en-US" sz="3000" dirty="0"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等腰三角形 7"/>
          <p:cNvSpPr/>
          <p:nvPr/>
        </p:nvSpPr>
        <p:spPr>
          <a:xfrm rot="3947506">
            <a:off x="2594769" y="1575594"/>
            <a:ext cx="2371725" cy="2243137"/>
          </a:xfrm>
          <a:prstGeom prst="triangle">
            <a:avLst/>
          </a:prstGeom>
          <a:gradFill>
            <a:gsLst>
              <a:gs pos="0">
                <a:srgbClr val="FEE902"/>
              </a:gs>
              <a:gs pos="100000">
                <a:srgbClr val="F7AA35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2" name="圆角矩形 11"/>
          <p:cNvSpPr/>
          <p:nvPr/>
        </p:nvSpPr>
        <p:spPr>
          <a:xfrm rot="1033044">
            <a:off x="2576513" y="3460750"/>
            <a:ext cx="1565275" cy="2009775"/>
          </a:xfrm>
          <a:prstGeom prst="roundRect">
            <a:avLst/>
          </a:prstGeom>
          <a:gradFill>
            <a:gsLst>
              <a:gs pos="100000">
                <a:schemeClr val="bg1">
                  <a:alpha val="7000"/>
                </a:schemeClr>
              </a:gs>
              <a:gs pos="0">
                <a:schemeClr val="bg1">
                  <a:alpha val="30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3" name="圆角矩形 12"/>
          <p:cNvSpPr/>
          <p:nvPr/>
        </p:nvSpPr>
        <p:spPr>
          <a:xfrm rot="2933944">
            <a:off x="4237038" y="2541588"/>
            <a:ext cx="1563687" cy="2008187"/>
          </a:xfrm>
          <a:prstGeom prst="roundRect">
            <a:avLst/>
          </a:prstGeom>
          <a:gradFill>
            <a:gsLst>
              <a:gs pos="0">
                <a:schemeClr val="bg1">
                  <a:alpha val="7000"/>
                </a:schemeClr>
              </a:gs>
              <a:gs pos="100000">
                <a:srgbClr val="1EC5EF">
                  <a:alpha val="47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4" name="直角三角形 13"/>
          <p:cNvSpPr/>
          <p:nvPr/>
        </p:nvSpPr>
        <p:spPr>
          <a:xfrm rot="7258735">
            <a:off x="5258594" y="4045744"/>
            <a:ext cx="1563687" cy="2009775"/>
          </a:xfrm>
          <a:prstGeom prst="rtTriangle">
            <a:avLst/>
          </a:prstGeom>
          <a:gradFill>
            <a:gsLst>
              <a:gs pos="0">
                <a:srgbClr val="1EC5EF">
                  <a:alpha val="59000"/>
                  <a:lumMod val="91000"/>
                </a:srgbClr>
              </a:gs>
              <a:gs pos="100000">
                <a:schemeClr val="bg1">
                  <a:alpha val="22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6" name="圆角矩形 15"/>
          <p:cNvSpPr/>
          <p:nvPr/>
        </p:nvSpPr>
        <p:spPr>
          <a:xfrm rot="1033044">
            <a:off x="7196138" y="4057650"/>
            <a:ext cx="882650" cy="2009775"/>
          </a:xfrm>
          <a:prstGeom prst="roundRect">
            <a:avLst/>
          </a:prstGeom>
          <a:gradFill>
            <a:gsLst>
              <a:gs pos="0">
                <a:srgbClr val="E34671"/>
              </a:gs>
              <a:gs pos="100000">
                <a:srgbClr val="DD8150">
                  <a:alpha val="16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7" name="直角三角形 16"/>
          <p:cNvSpPr/>
          <p:nvPr/>
        </p:nvSpPr>
        <p:spPr>
          <a:xfrm rot="15608339">
            <a:off x="5239544" y="3367881"/>
            <a:ext cx="1279525" cy="1338263"/>
          </a:xfrm>
          <a:prstGeom prst="rtTriangle">
            <a:avLst/>
          </a:prstGeom>
          <a:gradFill>
            <a:gsLst>
              <a:gs pos="0">
                <a:schemeClr val="bg1">
                  <a:alpha val="7000"/>
                </a:schemeClr>
              </a:gs>
              <a:gs pos="100000">
                <a:srgbClr val="01F8FD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8" name="直角三角形 17"/>
          <p:cNvSpPr/>
          <p:nvPr/>
        </p:nvSpPr>
        <p:spPr>
          <a:xfrm rot="6825285">
            <a:off x="4291012" y="3346451"/>
            <a:ext cx="1281113" cy="1338262"/>
          </a:xfrm>
          <a:prstGeom prst="rtTriangle">
            <a:avLst/>
          </a:prstGeom>
          <a:gradFill>
            <a:gsLst>
              <a:gs pos="0">
                <a:schemeClr val="bg1">
                  <a:alpha val="7000"/>
                </a:schemeClr>
              </a:gs>
              <a:gs pos="100000">
                <a:srgbClr val="01F8FD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9" name="直角三角形 18"/>
          <p:cNvSpPr/>
          <p:nvPr/>
        </p:nvSpPr>
        <p:spPr>
          <a:xfrm rot="19920985">
            <a:off x="3463925" y="3703638"/>
            <a:ext cx="1784350" cy="1508125"/>
          </a:xfrm>
          <a:prstGeom prst="rtTriangle">
            <a:avLst/>
          </a:prstGeom>
          <a:gradFill>
            <a:gsLst>
              <a:gs pos="0">
                <a:schemeClr val="bg1">
                  <a:alpha val="7000"/>
                  <a:lumMod val="0"/>
                </a:schemeClr>
              </a:gs>
              <a:gs pos="100000">
                <a:srgbClr val="01F8FD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21" name="直角三角形 20"/>
          <p:cNvSpPr/>
          <p:nvPr/>
        </p:nvSpPr>
        <p:spPr>
          <a:xfrm rot="16043769">
            <a:off x="7345363" y="2341563"/>
            <a:ext cx="1565275" cy="2009775"/>
          </a:xfrm>
          <a:prstGeom prst="rtTriangle">
            <a:avLst/>
          </a:prstGeom>
          <a:gradFill>
            <a:gsLst>
              <a:gs pos="0">
                <a:srgbClr val="FBD40A">
                  <a:alpha val="26000"/>
                </a:srgbClr>
              </a:gs>
              <a:gs pos="100000">
                <a:schemeClr val="bg1">
                  <a:alpha val="22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4111" name="文本框 2"/>
          <p:cNvSpPr txBox="1">
            <a:spLocks noChangeArrowheads="1"/>
          </p:cNvSpPr>
          <p:nvPr/>
        </p:nvSpPr>
        <p:spPr bwMode="auto">
          <a:xfrm>
            <a:off x="5078413" y="3038475"/>
            <a:ext cx="259715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altLang="zh-CN" sz="6000"/>
              <a:t>Thanks</a:t>
            </a:r>
            <a:endParaRPr lang="zh-CN" altLang="en-US" sz="600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屏幕剪辑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183" b="94083" l="658" r="9736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0084" y="927551"/>
            <a:ext cx="1898077" cy="2110362"/>
          </a:xfrm>
          <a:prstGeom prst="rect">
            <a:avLst/>
          </a:prstGeom>
        </p:spPr>
      </p:pic>
      <p:grpSp>
        <p:nvGrpSpPr>
          <p:cNvPr id="17" name="组合 16"/>
          <p:cNvGrpSpPr/>
          <p:nvPr/>
        </p:nvGrpSpPr>
        <p:grpSpPr>
          <a:xfrm>
            <a:off x="3364114" y="1189219"/>
            <a:ext cx="3784600" cy="2696989"/>
            <a:chOff x="3746500" y="1260475"/>
            <a:chExt cx="3784600" cy="2696989"/>
          </a:xfrm>
        </p:grpSpPr>
        <p:cxnSp>
          <p:nvCxnSpPr>
            <p:cNvPr id="4" name="直接箭头连接符 3"/>
            <p:cNvCxnSpPr/>
            <p:nvPr/>
          </p:nvCxnSpPr>
          <p:spPr>
            <a:xfrm>
              <a:off x="3746500" y="3213100"/>
              <a:ext cx="3784600" cy="0"/>
            </a:xfrm>
            <a:prstGeom prst="straightConnector1">
              <a:avLst/>
            </a:prstGeom>
            <a:ln w="31750"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直接箭头连接符 9"/>
            <p:cNvCxnSpPr/>
            <p:nvPr/>
          </p:nvCxnSpPr>
          <p:spPr>
            <a:xfrm flipV="1">
              <a:off x="5607958" y="1260475"/>
              <a:ext cx="0" cy="2696989"/>
            </a:xfrm>
            <a:prstGeom prst="straightConnector1">
              <a:avLst/>
            </a:prstGeom>
            <a:ln w="31750"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18" name="文本框 17"/>
              <p:cNvSpPr txBox="1"/>
              <p:nvPr/>
            </p:nvSpPr>
            <p:spPr>
              <a:xfrm>
                <a:off x="5256414" y="3220227"/>
                <a:ext cx="320601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3200" i="1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zh-CN" altLang="en-US" sz="3200" dirty="0"/>
              </a:p>
            </p:txBody>
          </p:sp>
        </mc:Choice>
        <mc:Fallback>
          <p:sp>
            <p:nvSpPr>
              <p:cNvPr id="18" name="文本框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6414" y="3220227"/>
                <a:ext cx="320601" cy="492443"/>
              </a:xfrm>
              <a:prstGeom prst="rect">
                <a:avLst/>
              </a:prstGeom>
              <a:blipFill rotWithShape="1">
                <a:blip r:embed="rId4"/>
                <a:stretch>
                  <a:fillRect l="-162" t="-29" r="-12934" b="9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文本框 19"/>
              <p:cNvSpPr txBox="1"/>
              <p:nvPr/>
            </p:nvSpPr>
            <p:spPr>
              <a:xfrm>
                <a:off x="6965395" y="3179274"/>
                <a:ext cx="323422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32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zh-CN" altLang="en-US" sz="3200" dirty="0"/>
              </a:p>
            </p:txBody>
          </p:sp>
        </mc:Choice>
        <mc:Fallback>
          <p:sp>
            <p:nvSpPr>
              <p:cNvPr id="20" name="文本框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65395" y="3179274"/>
                <a:ext cx="323422" cy="492443"/>
              </a:xfrm>
              <a:prstGeom prst="rect">
                <a:avLst/>
              </a:prstGeom>
              <a:blipFill rotWithShape="1">
                <a:blip r:embed="rId5"/>
                <a:stretch>
                  <a:fillRect l="-25" t="-94" r="-11299" b="30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2" name="文本框 21"/>
              <p:cNvSpPr txBox="1"/>
              <p:nvPr/>
            </p:nvSpPr>
            <p:spPr>
              <a:xfrm>
                <a:off x="4885508" y="1082751"/>
                <a:ext cx="329193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3200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zh-CN" altLang="en-US" sz="3200" dirty="0"/>
              </a:p>
            </p:txBody>
          </p:sp>
        </mc:Choice>
        <mc:Fallback>
          <p:sp>
            <p:nvSpPr>
              <p:cNvPr id="22" name="文本框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5508" y="1082751"/>
                <a:ext cx="329193" cy="492443"/>
              </a:xfrm>
              <a:prstGeom prst="rect">
                <a:avLst/>
              </a:prstGeom>
              <a:blipFill rotWithShape="1">
                <a:blip r:embed="rId6"/>
                <a:stretch>
                  <a:fillRect l="-138" t="-15" r="-11742" b="80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1" name="组合 10"/>
          <p:cNvGrpSpPr/>
          <p:nvPr/>
        </p:nvGrpSpPr>
        <p:grpSpPr>
          <a:xfrm>
            <a:off x="4885508" y="1792414"/>
            <a:ext cx="1159973" cy="1349430"/>
            <a:chOff x="4885508" y="2148649"/>
            <a:chExt cx="1159973" cy="1349430"/>
          </a:xfrm>
        </p:grpSpPr>
        <p:cxnSp>
          <p:nvCxnSpPr>
            <p:cNvPr id="24" name="直接连接符 23"/>
            <p:cNvCxnSpPr/>
            <p:nvPr/>
          </p:nvCxnSpPr>
          <p:spPr>
            <a:xfrm>
              <a:off x="4885508" y="2148649"/>
              <a:ext cx="0" cy="1296785"/>
            </a:xfrm>
            <a:prstGeom prst="line">
              <a:avLst/>
            </a:prstGeom>
            <a:ln w="28575">
              <a:prstDash val="sysDash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直接连接符 24"/>
            <p:cNvCxnSpPr/>
            <p:nvPr/>
          </p:nvCxnSpPr>
          <p:spPr>
            <a:xfrm>
              <a:off x="6045481" y="2893948"/>
              <a:ext cx="0" cy="604131"/>
            </a:xfrm>
            <a:prstGeom prst="line">
              <a:avLst/>
            </a:prstGeom>
            <a:ln w="28575">
              <a:prstDash val="sysDash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组合 11"/>
          <p:cNvGrpSpPr/>
          <p:nvPr/>
        </p:nvGrpSpPr>
        <p:grpSpPr>
          <a:xfrm>
            <a:off x="4657349" y="3166115"/>
            <a:ext cx="1636726" cy="499239"/>
            <a:chOff x="4657349" y="3522350"/>
            <a:chExt cx="1636726" cy="499239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9" name="文本框 28"/>
                <p:cNvSpPr txBox="1"/>
                <p:nvPr/>
              </p:nvSpPr>
              <p:spPr>
                <a:xfrm>
                  <a:off x="4657349" y="3522350"/>
                  <a:ext cx="487698" cy="492443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altLang="zh-CN" sz="32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32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CN" sz="32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zh-CN" altLang="en-US" sz="3200" dirty="0"/>
                </a:p>
              </p:txBody>
            </p:sp>
          </mc:Choice>
          <mc:Fallback>
            <p:sp>
              <p:nvSpPr>
                <p:cNvPr id="29" name="文本框 2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57349" y="3522350"/>
                  <a:ext cx="487698" cy="492443"/>
                </a:xfrm>
                <a:prstGeom prst="rect">
                  <a:avLst/>
                </a:prstGeom>
                <a:blipFill rotWithShape="1">
                  <a:blip r:embed="rId7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31" name="文本框 30"/>
                <p:cNvSpPr txBox="1"/>
                <p:nvPr/>
              </p:nvSpPr>
              <p:spPr>
                <a:xfrm>
                  <a:off x="5796888" y="3529146"/>
                  <a:ext cx="497187" cy="492443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altLang="zh-CN" sz="32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32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CN" sz="32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zh-CN" altLang="en-US" sz="3200" dirty="0"/>
                </a:p>
              </p:txBody>
            </p:sp>
          </mc:Choice>
          <mc:Fallback>
            <p:sp>
              <p:nvSpPr>
                <p:cNvPr id="31" name="文本框 3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96888" y="3529146"/>
                  <a:ext cx="497187" cy="492443"/>
                </a:xfrm>
                <a:prstGeom prst="rect">
                  <a:avLst/>
                </a:prstGeom>
                <a:blipFill rotWithShape="1">
                  <a:blip r:embed="rId8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4" name="组合 13"/>
          <p:cNvGrpSpPr/>
          <p:nvPr/>
        </p:nvGrpSpPr>
        <p:grpSpPr>
          <a:xfrm>
            <a:off x="3934365" y="1790371"/>
            <a:ext cx="3088562" cy="1278723"/>
            <a:chOff x="3934365" y="2146606"/>
            <a:chExt cx="3088562" cy="1278723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34" name="文本框 33"/>
                <p:cNvSpPr txBox="1"/>
                <p:nvPr/>
              </p:nvSpPr>
              <p:spPr>
                <a:xfrm>
                  <a:off x="6184236" y="3040608"/>
                  <a:ext cx="838691" cy="3847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zh-CN" sz="25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US" altLang="zh-CN" sz="25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altLang="zh-CN" sz="25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CN" sz="25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altLang="zh-CN" sz="25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e>
                        </m:d>
                      </m:oMath>
                    </m:oMathPara>
                  </a14:m>
                  <a:endParaRPr lang="zh-CN" altLang="en-US" sz="2500" dirty="0"/>
                </a:p>
              </p:txBody>
            </p:sp>
          </mc:Choice>
          <mc:Fallback>
            <p:sp>
              <p:nvSpPr>
                <p:cNvPr id="34" name="文本框 3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84236" y="3040608"/>
                  <a:ext cx="838691" cy="384721"/>
                </a:xfrm>
                <a:prstGeom prst="rect">
                  <a:avLst/>
                </a:prstGeom>
                <a:blipFill rotWithShape="1">
                  <a:blip r:embed="rId9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33" name="文本框 32"/>
                <p:cNvSpPr txBox="1"/>
                <p:nvPr/>
              </p:nvSpPr>
              <p:spPr>
                <a:xfrm>
                  <a:off x="3934365" y="2146606"/>
                  <a:ext cx="831253" cy="3847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zh-CN" sz="25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US" altLang="zh-CN" sz="25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altLang="zh-CN" sz="25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CN" sz="25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altLang="zh-CN" sz="25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e>
                        </m:d>
                      </m:oMath>
                    </m:oMathPara>
                  </a14:m>
                  <a:endParaRPr lang="zh-CN" altLang="en-US" sz="2500" dirty="0"/>
                </a:p>
              </p:txBody>
            </p:sp>
          </mc:Choice>
          <mc:Fallback>
            <p:sp>
              <p:nvSpPr>
                <p:cNvPr id="33" name="文本框 3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34365" y="2146606"/>
                  <a:ext cx="831253" cy="384721"/>
                </a:xfrm>
                <a:prstGeom prst="rect">
                  <a:avLst/>
                </a:prstGeom>
                <a:blipFill rotWithShape="1">
                  <a:blip r:embed="rId10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35" name="文本框 34"/>
              <p:cNvSpPr txBox="1"/>
              <p:nvPr/>
            </p:nvSpPr>
            <p:spPr>
              <a:xfrm>
                <a:off x="5416714" y="1686165"/>
                <a:ext cx="703526" cy="3847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5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altLang="zh-CN" sz="25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sz="25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lang="zh-CN" altLang="en-US" sz="2500" dirty="0"/>
              </a:p>
            </p:txBody>
          </p:sp>
        </mc:Choice>
        <mc:Fallback>
          <p:sp>
            <p:nvSpPr>
              <p:cNvPr id="35" name="文本框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6714" y="1686165"/>
                <a:ext cx="703526" cy="384721"/>
              </a:xfrm>
              <a:prstGeom prst="rect">
                <a:avLst/>
              </a:prstGeom>
              <a:blipFill rotWithShape="1">
                <a:blip r:embed="rId11"/>
                <a:stretch>
                  <a:fillRect l="-23" t="-62" r="-3053" b="39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6" name="文本框 25"/>
              <p:cNvSpPr txBox="1"/>
              <p:nvPr/>
            </p:nvSpPr>
            <p:spPr>
              <a:xfrm>
                <a:off x="1272971" y="4060396"/>
                <a:ext cx="8608088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如果对于区间上的任意两个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3200" i="1" smtClean="0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</m:ctrlPr>
                      </m:sSubPr>
                      <m:e>
                        <m:r>
                          <a:rPr lang="en-US" altLang="zh-CN" sz="3200" b="0" i="1" smtClean="0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𝑥</m:t>
                        </m:r>
                      </m:e>
                      <m:sub>
                        <m:r>
                          <a:rPr lang="en-US" altLang="zh-CN" sz="3200" b="0" i="1" smtClean="0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1</m:t>
                        </m:r>
                      </m:sub>
                    </m:sSub>
                    <m:r>
                      <a:rPr lang="en-US" altLang="zh-CN" sz="3200" b="0" i="1" smtClean="0">
                        <a:latin typeface="Cambria Math" panose="02040503050406030204" pitchFamily="18" charset="0"/>
                        <a:ea typeface="黑体" panose="02010609060101010101" pitchFamily="49" charset="-122"/>
                      </a:rPr>
                      <m:t>,</m:t>
                    </m:r>
                    <m:sSub>
                      <m:sSubPr>
                        <m:ctrlPr>
                          <a:rPr lang="en-US" altLang="zh-CN" sz="3200" b="0" i="1" smtClean="0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</m:ctrlPr>
                      </m:sSubPr>
                      <m:e>
                        <m:r>
                          <a:rPr lang="en-US" altLang="zh-CN" sz="3200" b="0" i="1" smtClean="0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𝑥</m:t>
                        </m:r>
                      </m:e>
                      <m:sub>
                        <m:r>
                          <a:rPr lang="en-US" altLang="zh-CN" sz="3200" b="0" i="1" smtClean="0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altLang="zh-CN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,</a:t>
                </a:r>
                <a:r>
                  <a:rPr lang="zh-CN" altLang="en-US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当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3200" i="1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</m:ctrlPr>
                      </m:sSubPr>
                      <m:e>
                        <m:r>
                          <a:rPr lang="en-US" altLang="zh-CN" sz="3200" i="1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𝑥</m:t>
                        </m:r>
                      </m:e>
                      <m:sub>
                        <m:r>
                          <a:rPr lang="en-US" altLang="zh-CN" sz="3200" i="1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1</m:t>
                        </m:r>
                      </m:sub>
                    </m:sSub>
                    <m:r>
                      <a:rPr lang="en-US" altLang="zh-CN" sz="3200" b="0" i="1" smtClean="0">
                        <a:latin typeface="Cambria Math" panose="02040503050406030204" pitchFamily="18" charset="0"/>
                        <a:ea typeface="黑体" panose="02010609060101010101" pitchFamily="49" charset="-122"/>
                      </a:rPr>
                      <m:t>&lt;</m:t>
                    </m:r>
                    <m:sSub>
                      <m:sSubPr>
                        <m:ctrlPr>
                          <a:rPr lang="en-US" altLang="zh-CN" sz="3200" i="1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</m:ctrlPr>
                      </m:sSubPr>
                      <m:e>
                        <m:r>
                          <a:rPr lang="en-US" altLang="zh-CN" sz="3200" i="1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𝑥</m:t>
                        </m:r>
                      </m:e>
                      <m:sub>
                        <m:r>
                          <a:rPr lang="en-US" altLang="zh-CN" sz="3200" i="1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2</m:t>
                        </m:r>
                      </m:sub>
                    </m:sSub>
                    <m:r>
                      <a:rPr lang="zh-CN" altLang="en-US" sz="3200" i="1" smtClean="0">
                        <a:latin typeface="Cambria Math" panose="02040503050406030204" pitchFamily="18" charset="0"/>
                        <a:ea typeface="黑体" panose="02010609060101010101" pitchFamily="49" charset="-122"/>
                      </a:rPr>
                      <m:t>时</m:t>
                    </m:r>
                  </m:oMath>
                </a14:m>
                <a:endParaRPr lang="zh-CN" altLang="en-US" sz="3200" dirty="0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</mc:Choice>
        <mc:Fallback>
          <p:sp>
            <p:nvSpPr>
              <p:cNvPr id="26" name="文本框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2971" y="4060396"/>
                <a:ext cx="8608088" cy="584775"/>
              </a:xfrm>
              <a:prstGeom prst="rect">
                <a:avLst/>
              </a:prstGeom>
              <a:blipFill rotWithShape="1">
                <a:blip r:embed="rId12"/>
                <a:stretch>
                  <a:fillRect l="-5" t="-35" r="5" b="2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7" name="文本框 26"/>
              <p:cNvSpPr txBox="1"/>
              <p:nvPr/>
            </p:nvSpPr>
            <p:spPr>
              <a:xfrm>
                <a:off x="3364114" y="4763541"/>
                <a:ext cx="8608088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都有</a:t>
                </a:r>
                <a14:m>
                  <m:oMath xmlns:m="http://schemas.openxmlformats.org/officeDocument/2006/math">
                    <m:r>
                      <a:rPr lang="en-US" altLang="zh-CN" sz="3200" b="0" i="1" smtClean="0">
                        <a:latin typeface="Cambria Math" panose="02040503050406030204" pitchFamily="18" charset="0"/>
                        <a:ea typeface="黑体" panose="02010609060101010101" pitchFamily="49" charset="-122"/>
                      </a:rPr>
                      <m:t>𝑓</m:t>
                    </m:r>
                    <m:d>
                      <m:dPr>
                        <m:ctrlPr>
                          <a:rPr lang="en-US" altLang="zh-CN" sz="3200" b="0" i="1" smtClean="0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CN" sz="3200" b="0" i="1" smtClean="0">
                                <a:latin typeface="Cambria Math" panose="02040503050406030204" pitchFamily="18" charset="0"/>
                                <a:ea typeface="黑体" panose="02010609060101010101" pitchFamily="49" charset="-122"/>
                              </a:rPr>
                            </m:ctrlPr>
                          </m:sSubPr>
                          <m:e>
                            <m:r>
                              <a:rPr lang="en-US" altLang="zh-CN" sz="3200" b="0" i="1" smtClean="0">
                                <a:latin typeface="Cambria Math" panose="02040503050406030204" pitchFamily="18" charset="0"/>
                                <a:ea typeface="黑体" panose="02010609060101010101" pitchFamily="49" charset="-122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CN" sz="3200" b="0" i="1" smtClean="0">
                                <a:latin typeface="Cambria Math" panose="02040503050406030204" pitchFamily="18" charset="0"/>
                                <a:ea typeface="黑体" panose="02010609060101010101" pitchFamily="49" charset="-122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altLang="zh-CN" sz="3200" b="0" i="1" smtClean="0">
                        <a:latin typeface="Cambria Math" panose="02040503050406030204" pitchFamily="18" charset="0"/>
                        <a:ea typeface="黑体" panose="02010609060101010101" pitchFamily="49" charset="-122"/>
                      </a:rPr>
                      <m:t>&gt;</m:t>
                    </m:r>
                    <m:r>
                      <a:rPr lang="en-US" altLang="zh-CN" sz="3200" b="0" i="1" smtClean="0">
                        <a:latin typeface="Cambria Math" panose="02040503050406030204" pitchFamily="18" charset="0"/>
                        <a:ea typeface="黑体" panose="02010609060101010101" pitchFamily="49" charset="-122"/>
                      </a:rPr>
                      <m:t>𝑓</m:t>
                    </m:r>
                    <m:d>
                      <m:dPr>
                        <m:ctrlPr>
                          <a:rPr lang="en-US" altLang="zh-CN" sz="3200" b="0" i="1" smtClean="0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CN" sz="3200" b="0" i="1" smtClean="0">
                                <a:latin typeface="Cambria Math" panose="02040503050406030204" pitchFamily="18" charset="0"/>
                                <a:ea typeface="黑体" panose="02010609060101010101" pitchFamily="49" charset="-122"/>
                              </a:rPr>
                            </m:ctrlPr>
                          </m:sSubPr>
                          <m:e>
                            <m:r>
                              <a:rPr lang="en-US" altLang="zh-CN" sz="3200" b="0" i="1" smtClean="0">
                                <a:latin typeface="Cambria Math" panose="02040503050406030204" pitchFamily="18" charset="0"/>
                                <a:ea typeface="黑体" panose="02010609060101010101" pitchFamily="49" charset="-122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CN" sz="3200" b="0" i="1" smtClean="0">
                                <a:latin typeface="Cambria Math" panose="02040503050406030204" pitchFamily="18" charset="0"/>
                                <a:ea typeface="黑体" panose="02010609060101010101" pitchFamily="49" charset="-122"/>
                              </a:rPr>
                              <m:t>2</m:t>
                            </m:r>
                          </m:sub>
                        </m:sSub>
                      </m:e>
                    </m:d>
                  </m:oMath>
                </a14:m>
                <a:endParaRPr lang="zh-CN" altLang="en-US" sz="3200" dirty="0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</mc:Choice>
        <mc:Fallback>
          <p:sp>
            <p:nvSpPr>
              <p:cNvPr id="27" name="文本框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4114" y="4763541"/>
                <a:ext cx="8608088" cy="584775"/>
              </a:xfrm>
              <a:prstGeom prst="rect">
                <a:avLst/>
              </a:prstGeom>
              <a:blipFill rotWithShape="1">
                <a:blip r:embed="rId13"/>
                <a:stretch>
                  <a:fillRect l="-6" t="-69" r="6" b="59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8" name="文本框 27"/>
              <p:cNvSpPr txBox="1"/>
              <p:nvPr/>
            </p:nvSpPr>
            <p:spPr>
              <a:xfrm>
                <a:off x="685266" y="5634152"/>
                <a:ext cx="10175742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那么就说</a:t>
                </a:r>
                <a14:m>
                  <m:oMath xmlns:m="http://schemas.openxmlformats.org/officeDocument/2006/math">
                    <m:r>
                      <a:rPr lang="en-US" altLang="zh-CN" sz="3200" b="0" i="1" smtClean="0">
                        <a:latin typeface="Cambria Math" panose="02040503050406030204" pitchFamily="18" charset="0"/>
                        <a:ea typeface="黑体" panose="02010609060101010101" pitchFamily="49" charset="-122"/>
                      </a:rPr>
                      <m:t>𝑓</m:t>
                    </m:r>
                    <m:d>
                      <m:dPr>
                        <m:ctrlPr>
                          <a:rPr lang="en-US" altLang="zh-CN" sz="3200" b="0" i="1" smtClean="0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</m:ctrlPr>
                      </m:dPr>
                      <m:e>
                        <m:r>
                          <a:rPr lang="en-US" altLang="zh-CN" sz="3200" b="0" i="1" smtClean="0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𝑥</m:t>
                        </m:r>
                      </m:e>
                    </m:d>
                    <m:r>
                      <a:rPr lang="zh-CN" altLang="en-US" sz="3200" i="1">
                        <a:latin typeface="Cambria Math" panose="02040503050406030204" pitchFamily="18" charset="0"/>
                        <a:ea typeface="黑体" panose="02010609060101010101" pitchFamily="49" charset="-122"/>
                      </a:rPr>
                      <m:t>在</m:t>
                    </m:r>
                  </m:oMath>
                </a14:m>
                <a:r>
                  <a:rPr lang="zh-CN" altLang="en-US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这个区间上是减函数</a:t>
                </a:r>
                <a:r>
                  <a:rPr lang="en-US" altLang="zh-CN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(</a:t>
                </a:r>
                <a:r>
                  <a:rPr lang="zh-CN" altLang="en-US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或单调递减函数</a:t>
                </a:r>
                <a:r>
                  <a:rPr lang="en-US" altLang="zh-CN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).</a:t>
                </a:r>
                <a:endParaRPr lang="zh-CN" altLang="en-US" sz="3200" dirty="0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</mc:Choice>
        <mc:Fallback>
          <p:sp>
            <p:nvSpPr>
              <p:cNvPr id="28" name="文本框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266" y="5634152"/>
                <a:ext cx="10175742" cy="584775"/>
              </a:xfrm>
              <a:prstGeom prst="rect">
                <a:avLst/>
              </a:prstGeom>
              <a:blipFill rotWithShape="1">
                <a:blip r:embed="rId14"/>
                <a:stretch>
                  <a:fillRect l="-1" t="-74" r="6" b="64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文本框 8"/>
          <p:cNvSpPr>
            <a:spLocks noChangeArrowheads="1"/>
          </p:cNvSpPr>
          <p:nvPr/>
        </p:nvSpPr>
        <p:spPr bwMode="auto">
          <a:xfrm>
            <a:off x="93663" y="54314"/>
            <a:ext cx="5892504" cy="879038"/>
          </a:xfrm>
          <a:prstGeom prst="parallelogram">
            <a:avLst>
              <a:gd name="adj" fmla="val 24998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复习概念 加深理解  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5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 animBg="1"/>
      <p:bldP spid="2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6" name="文本框 25"/>
              <p:cNvSpPr txBox="1"/>
              <p:nvPr/>
            </p:nvSpPr>
            <p:spPr>
              <a:xfrm>
                <a:off x="3511210" y="3480688"/>
                <a:ext cx="507399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altLang="zh-CN" sz="3200" i="1">
                        <a:latin typeface="Cambria Math" panose="02040503050406030204" pitchFamily="18" charset="0"/>
                        <a:ea typeface="黑体" panose="02010609060101010101" pitchFamily="49" charset="-122"/>
                      </a:rPr>
                      <m:t>𝑓</m:t>
                    </m:r>
                    <m:d>
                      <m:dPr>
                        <m:ctrlPr>
                          <a:rPr lang="en-US" altLang="zh-CN" sz="3200" i="1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</m:ctrlPr>
                      </m:dPr>
                      <m:e>
                        <m:r>
                          <a:rPr lang="en-US" altLang="zh-CN" sz="3200" i="1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𝑥</m:t>
                        </m:r>
                      </m:e>
                    </m:d>
                  </m:oMath>
                </a14:m>
                <a:r>
                  <a:rPr lang="zh-CN" altLang="en-US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在这个区间上的</a:t>
                </a:r>
                <a:r>
                  <a:rPr lang="zh-CN" altLang="en-US" sz="3200" dirty="0">
                    <a:solidFill>
                      <a:srgbClr val="FF0000"/>
                    </a:solidFill>
                    <a:latin typeface="黑体" panose="02010609060101010101" pitchFamily="49" charset="-122"/>
                    <a:ea typeface="黑体" panose="02010609060101010101" pitchFamily="49" charset="-122"/>
                  </a:rPr>
                  <a:t>单调性</a:t>
                </a:r>
                <a:endParaRPr lang="zh-CN" altLang="en-US" sz="3200" dirty="0">
                  <a:solidFill>
                    <a:srgbClr val="FF0000"/>
                  </a:solidFill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</mc:Choice>
        <mc:Fallback>
          <p:sp>
            <p:nvSpPr>
              <p:cNvPr id="26" name="文本框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11210" y="3480688"/>
                <a:ext cx="5073990" cy="584775"/>
              </a:xfrm>
              <a:prstGeom prst="rect">
                <a:avLst/>
              </a:prstGeom>
              <a:blipFill rotWithShape="1">
                <a:blip r:embed="rId2"/>
                <a:stretch>
                  <a:fillRect l="-6" t="-43" b="3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8" name="文本框 27"/>
              <p:cNvSpPr txBox="1"/>
              <p:nvPr/>
            </p:nvSpPr>
            <p:spPr>
              <a:xfrm>
                <a:off x="1283156" y="2162086"/>
                <a:ext cx="10175742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函数</a:t>
                </a:r>
                <a14:m>
                  <m:oMath xmlns:m="http://schemas.openxmlformats.org/officeDocument/2006/math">
                    <m:r>
                      <a:rPr lang="en-US" altLang="zh-CN" sz="3200" b="0" i="1" smtClean="0">
                        <a:latin typeface="Cambria Math" panose="02040503050406030204" pitchFamily="18" charset="0"/>
                        <a:ea typeface="黑体" panose="02010609060101010101" pitchFamily="49" charset="-122"/>
                      </a:rPr>
                      <m:t>𝑓</m:t>
                    </m:r>
                    <m:d>
                      <m:dPr>
                        <m:ctrlPr>
                          <a:rPr lang="en-US" altLang="zh-CN" sz="3200" b="0" i="1" smtClean="0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</m:ctrlPr>
                      </m:dPr>
                      <m:e>
                        <m:r>
                          <a:rPr lang="en-US" altLang="zh-CN" sz="3200" b="0" i="1" smtClean="0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𝑥</m:t>
                        </m:r>
                      </m:e>
                    </m:d>
                    <m:r>
                      <a:rPr lang="zh-CN" altLang="en-US" sz="3200" i="1">
                        <a:latin typeface="Cambria Math" panose="02040503050406030204" pitchFamily="18" charset="0"/>
                        <a:ea typeface="黑体" panose="02010609060101010101" pitchFamily="49" charset="-122"/>
                      </a:rPr>
                      <m:t>在</m:t>
                    </m:r>
                  </m:oMath>
                </a14:m>
                <a:r>
                  <a:rPr lang="zh-CN" altLang="en-US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某个区间单调递增或单调递减的性质叫做</a:t>
                </a:r>
                <a:endParaRPr lang="zh-CN" altLang="en-US" sz="3200" dirty="0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</mc:Choice>
        <mc:Fallback>
          <p:sp>
            <p:nvSpPr>
              <p:cNvPr id="28" name="文本框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83156" y="2162086"/>
                <a:ext cx="10175742" cy="584775"/>
              </a:xfrm>
              <a:prstGeom prst="rect">
                <a:avLst/>
              </a:prstGeom>
              <a:blipFill rotWithShape="1">
                <a:blip r:embed="rId3"/>
                <a:stretch>
                  <a:fillRect l="-4" t="-93" r="3" b="8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0" name="文本框 29"/>
              <p:cNvSpPr txBox="1"/>
              <p:nvPr/>
            </p:nvSpPr>
            <p:spPr>
              <a:xfrm>
                <a:off x="3365078" y="4696394"/>
                <a:ext cx="5550322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这个区间叫做</a:t>
                </a:r>
                <a14:m>
                  <m:oMath xmlns:m="http://schemas.openxmlformats.org/officeDocument/2006/math">
                    <m:r>
                      <a:rPr lang="en-US" altLang="zh-CN" sz="3200" i="1">
                        <a:latin typeface="Cambria Math" panose="02040503050406030204" pitchFamily="18" charset="0"/>
                        <a:ea typeface="黑体" panose="02010609060101010101" pitchFamily="49" charset="-122"/>
                      </a:rPr>
                      <m:t>𝑓</m:t>
                    </m:r>
                    <m:d>
                      <m:dPr>
                        <m:ctrlPr>
                          <a:rPr lang="en-US" altLang="zh-CN" sz="3200" i="1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</m:ctrlPr>
                      </m:dPr>
                      <m:e>
                        <m:r>
                          <a:rPr lang="en-US" altLang="zh-CN" sz="3200" i="1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𝑥</m:t>
                        </m:r>
                      </m:e>
                    </m:d>
                  </m:oMath>
                </a14:m>
                <a:r>
                  <a:rPr lang="zh-CN" altLang="en-US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的</a:t>
                </a:r>
                <a:r>
                  <a:rPr lang="zh-CN" altLang="en-US" sz="3200" dirty="0">
                    <a:solidFill>
                      <a:srgbClr val="FF0000"/>
                    </a:solidFill>
                    <a:latin typeface="黑体" panose="02010609060101010101" pitchFamily="49" charset="-122"/>
                    <a:ea typeface="黑体" panose="02010609060101010101" pitchFamily="49" charset="-122"/>
                  </a:rPr>
                  <a:t>单调区间</a:t>
                </a:r>
                <a:endParaRPr lang="zh-CN" altLang="en-US" sz="3200" dirty="0">
                  <a:solidFill>
                    <a:srgbClr val="FF0000"/>
                  </a:solidFill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</mc:Choice>
        <mc:Fallback>
          <p:sp>
            <p:nvSpPr>
              <p:cNvPr id="30" name="文本框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5078" y="4696394"/>
                <a:ext cx="5550322" cy="584775"/>
              </a:xfrm>
              <a:prstGeom prst="rect">
                <a:avLst/>
              </a:prstGeom>
              <a:blipFill rotWithShape="1">
                <a:blip r:embed="rId4"/>
                <a:stretch>
                  <a:fillRect l="-4" t="-97" b="8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文本框 8"/>
          <p:cNvSpPr>
            <a:spLocks noChangeArrowheads="1"/>
          </p:cNvSpPr>
          <p:nvPr/>
        </p:nvSpPr>
        <p:spPr bwMode="auto">
          <a:xfrm>
            <a:off x="93663" y="65109"/>
            <a:ext cx="5892504" cy="879038"/>
          </a:xfrm>
          <a:prstGeom prst="parallelogram">
            <a:avLst>
              <a:gd name="adj" fmla="val 24998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复习概念 加深理解  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2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8" grpId="0" animBg="1"/>
      <p:bldP spid="3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文本框 8"/>
          <p:cNvSpPr>
            <a:spLocks noChangeArrowheads="1"/>
          </p:cNvSpPr>
          <p:nvPr/>
        </p:nvSpPr>
        <p:spPr bwMode="auto">
          <a:xfrm>
            <a:off x="93663" y="65109"/>
            <a:ext cx="5514295" cy="879038"/>
          </a:xfrm>
          <a:prstGeom prst="parallelogram">
            <a:avLst>
              <a:gd name="adj" fmla="val 24998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巩固知识 典型例题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pSp>
        <p:nvGrpSpPr>
          <p:cNvPr id="9" name="组合 8"/>
          <p:cNvGrpSpPr/>
          <p:nvPr/>
        </p:nvGrpSpPr>
        <p:grpSpPr>
          <a:xfrm>
            <a:off x="700528" y="1000620"/>
            <a:ext cx="11302560" cy="2062103"/>
            <a:chOff x="700528" y="1507985"/>
            <a:chExt cx="11302560" cy="2062103"/>
          </a:xfrm>
        </p:grpSpPr>
        <p:sp>
          <p:nvSpPr>
            <p:cNvPr id="3" name="文本框 2"/>
            <p:cNvSpPr txBox="1"/>
            <p:nvPr/>
          </p:nvSpPr>
          <p:spPr>
            <a:xfrm>
              <a:off x="700528" y="1507985"/>
              <a:ext cx="11302560" cy="20621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3200" b="1" dirty="0">
                  <a:latin typeface="黑体" panose="02010609060101010101" pitchFamily="49" charset="-122"/>
                  <a:ea typeface="黑体" panose="02010609060101010101" pitchFamily="49" charset="-122"/>
                </a:rPr>
                <a:t>例</a:t>
              </a:r>
              <a:r>
                <a:rPr lang="en-US" altLang="zh-CN" sz="3200" b="1" dirty="0">
                  <a:latin typeface="黑体" panose="02010609060101010101" pitchFamily="49" charset="-122"/>
                  <a:ea typeface="黑体" panose="02010609060101010101" pitchFamily="49" charset="-122"/>
                </a:rPr>
                <a:t>1 </a:t>
              </a:r>
              <a:r>
                <a:rPr lang="zh-CN" altLang="en-US" sz="3200" dirty="0">
                  <a:latin typeface="黑体" panose="02010609060101010101" pitchFamily="49" charset="-122"/>
                  <a:ea typeface="黑体" panose="02010609060101010101" pitchFamily="49" charset="-122"/>
                </a:rPr>
                <a:t>如图是从</a:t>
              </a:r>
              <a:r>
                <a:rPr lang="en-US" altLang="zh-CN" sz="3200" dirty="0">
                  <a:latin typeface="黑体" panose="02010609060101010101" pitchFamily="49" charset="-122"/>
                  <a:ea typeface="黑体" panose="02010609060101010101" pitchFamily="49" charset="-122"/>
                </a:rPr>
                <a:t>2004</a:t>
              </a:r>
              <a:r>
                <a:rPr lang="zh-CN" altLang="en-US" sz="3200" dirty="0">
                  <a:latin typeface="黑体" panose="02010609060101010101" pitchFamily="49" charset="-122"/>
                  <a:ea typeface="黑体" panose="02010609060101010101" pitchFamily="49" charset="-122"/>
                </a:rPr>
                <a:t>年到</a:t>
              </a:r>
              <a:r>
                <a:rPr lang="en-US" altLang="zh-CN" sz="3200" dirty="0">
                  <a:latin typeface="黑体" panose="02010609060101010101" pitchFamily="49" charset="-122"/>
                  <a:ea typeface="黑体" panose="02010609060101010101" pitchFamily="49" charset="-122"/>
                </a:rPr>
                <a:t>2008</a:t>
              </a:r>
              <a:r>
                <a:rPr lang="zh-CN" altLang="en-US" sz="3200" dirty="0">
                  <a:latin typeface="黑体" panose="02010609060101010101" pitchFamily="49" charset="-122"/>
                  <a:ea typeface="黑体" panose="02010609060101010101" pitchFamily="49" charset="-122"/>
                </a:rPr>
                <a:t>年我国的居民消费价格涨跌幅度图</a:t>
              </a:r>
              <a:r>
                <a:rPr lang="en-US" altLang="zh-CN" sz="3200" dirty="0" smtClean="0">
                  <a:latin typeface="黑体" panose="02010609060101010101" pitchFamily="49" charset="-122"/>
                  <a:ea typeface="黑体" panose="02010609060101010101" pitchFamily="49" charset="-122"/>
                </a:rPr>
                <a:t>.</a:t>
              </a:r>
              <a:r>
                <a:rPr lang="zh-CN" altLang="en-US" sz="3200" dirty="0" smtClean="0">
                  <a:latin typeface="黑体" panose="02010609060101010101" pitchFamily="49" charset="-122"/>
                  <a:ea typeface="黑体" panose="02010609060101010101" pitchFamily="49" charset="-122"/>
                </a:rPr>
                <a:t>根据图中的函数图像，说出我国的居民消费价格涨幅随时间的变化趋势，并指出这个函数的单调性</a:t>
              </a:r>
              <a:r>
                <a:rPr lang="en-US" altLang="zh-CN" sz="3200" dirty="0" smtClean="0">
                  <a:latin typeface="黑体" panose="02010609060101010101" pitchFamily="49" charset="-122"/>
                  <a:ea typeface="黑体" panose="02010609060101010101" pitchFamily="49" charset="-122"/>
                </a:rPr>
                <a:t>.</a:t>
              </a:r>
              <a:endParaRPr lang="zh-CN" altLang="en-US" sz="3200" dirty="0" smtClean="0">
                <a:latin typeface="黑体" panose="02010609060101010101" pitchFamily="49" charset="-122"/>
                <a:ea typeface="黑体" panose="02010609060101010101" pitchFamily="49" charset="-122"/>
              </a:endParaRPr>
            </a:p>
            <a:p>
              <a:endPara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  <p:sp>
          <p:nvSpPr>
            <p:cNvPr id="13" name="文本框 12"/>
            <p:cNvSpPr txBox="1"/>
            <p:nvPr/>
          </p:nvSpPr>
          <p:spPr>
            <a:xfrm>
              <a:off x="1485080" y="2092760"/>
              <a:ext cx="1009732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  <p:pic>
        <p:nvPicPr>
          <p:cNvPr id="4" name="图片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77" t="3925" r="1515" b="3499"/>
          <a:stretch>
            <a:fillRect/>
          </a:stretch>
        </p:blipFill>
        <p:spPr>
          <a:xfrm>
            <a:off x="1866900" y="2899267"/>
            <a:ext cx="8064500" cy="331770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文本框 8"/>
          <p:cNvSpPr>
            <a:spLocks noChangeArrowheads="1"/>
          </p:cNvSpPr>
          <p:nvPr/>
        </p:nvSpPr>
        <p:spPr bwMode="auto">
          <a:xfrm>
            <a:off x="93663" y="43519"/>
            <a:ext cx="5514295" cy="879038"/>
          </a:xfrm>
          <a:prstGeom prst="parallelogram">
            <a:avLst>
              <a:gd name="adj" fmla="val 24998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巩固知识 典型例题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2798175" y="4621940"/>
            <a:ext cx="8644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解：</a:t>
            </a:r>
            <a:endParaRPr lang="en-US" altLang="zh-CN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3564761" y="4621940"/>
            <a:ext cx="57158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从左往右看，单调区间是</a:t>
            </a:r>
            <a:endParaRPr lang="en-US" altLang="zh-CN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pic>
        <p:nvPicPr>
          <p:cNvPr id="19" name="图片 1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77" t="3925" r="1515" b="3499"/>
          <a:stretch>
            <a:fillRect/>
          </a:stretch>
        </p:blipFill>
        <p:spPr>
          <a:xfrm>
            <a:off x="1749399" y="1136867"/>
            <a:ext cx="8064500" cy="3317709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13" name="文本框 12"/>
              <p:cNvSpPr txBox="1"/>
              <p:nvPr/>
            </p:nvSpPr>
            <p:spPr>
              <a:xfrm>
                <a:off x="2716214" y="5348071"/>
                <a:ext cx="318417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altLang="zh-CN" sz="3200" i="1" dirty="0">
                        <a:latin typeface="Cambria Math" panose="02040503050406030204" pitchFamily="18" charset="0"/>
                        <a:ea typeface="黑体" panose="02010609060101010101" pitchFamily="49" charset="-122"/>
                      </a:rPr>
                      <m:t>2</m:t>
                    </m:r>
                  </m:oMath>
                </a14:m>
                <a:r>
                  <a:rPr lang="en-US" altLang="zh-CN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004</a:t>
                </a:r>
                <a:r>
                  <a:rPr lang="zh-CN" altLang="en-US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年到</a:t>
                </a:r>
                <a:r>
                  <a:rPr lang="en-US" altLang="zh-CN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2005</a:t>
                </a:r>
                <a:r>
                  <a:rPr lang="zh-CN" altLang="en-US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年</a:t>
                </a:r>
                <a:endParaRPr lang="en-US" altLang="zh-CN" sz="3200" dirty="0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</mc:Choice>
        <mc:Fallback>
          <p:sp>
            <p:nvSpPr>
              <p:cNvPr id="13" name="文本框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16214" y="5348071"/>
                <a:ext cx="3184171" cy="584775"/>
              </a:xfrm>
              <a:prstGeom prst="rect">
                <a:avLst/>
              </a:prstGeom>
              <a:blipFill rotWithShape="1">
                <a:blip r:embed="rId3"/>
                <a:stretch>
                  <a:fillRect l="-10" t="-17" r="19" b="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文本框 17"/>
              <p:cNvSpPr txBox="1"/>
              <p:nvPr/>
            </p:nvSpPr>
            <p:spPr>
              <a:xfrm>
                <a:off x="5758753" y="5361076"/>
                <a:ext cx="442794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3200" dirty="0">
                    <a:ea typeface="黑体" panose="02010609060101010101" pitchFamily="49" charset="-122"/>
                  </a:rPr>
                  <a:t>,</a:t>
                </a:r>
                <a14:m>
                  <m:oMath xmlns:m="http://schemas.openxmlformats.org/officeDocument/2006/math">
                    <m:r>
                      <a:rPr lang="en-US" altLang="zh-CN" sz="3200" i="1" dirty="0">
                        <a:latin typeface="Cambria Math" panose="02040503050406030204" pitchFamily="18" charset="0"/>
                        <a:ea typeface="黑体" panose="02010609060101010101" pitchFamily="49" charset="-122"/>
                      </a:rPr>
                      <m:t>2</m:t>
                    </m:r>
                    <m:r>
                      <m:rPr>
                        <m:nor/>
                      </m:rPr>
                      <a:rPr lang="en-US" altLang="zh-CN" sz="3200" dirty="0">
                        <a:latin typeface="黑体" panose="02010609060101010101" pitchFamily="49" charset="-122"/>
                        <a:ea typeface="黑体" panose="02010609060101010101" pitchFamily="49" charset="-122"/>
                      </a:rPr>
                      <m:t>00</m:t>
                    </m:r>
                    <m:r>
                      <a:rPr lang="en-US" altLang="zh-CN" sz="3200" i="1" dirty="0">
                        <a:latin typeface="Cambria Math" panose="02040503050406030204" pitchFamily="18" charset="0"/>
                        <a:ea typeface="黑体" panose="02010609060101010101" pitchFamily="49" charset="-122"/>
                      </a:rPr>
                      <m:t>5</m:t>
                    </m:r>
                    <m:r>
                      <m:rPr>
                        <m:nor/>
                      </m:rPr>
                      <a:rPr lang="zh-CN" altLang="en-US" sz="3200" dirty="0">
                        <a:latin typeface="黑体" panose="02010609060101010101" pitchFamily="49" charset="-122"/>
                        <a:ea typeface="黑体" panose="02010609060101010101" pitchFamily="49" charset="-122"/>
                      </a:rPr>
                      <m:t>年到</m:t>
                    </m:r>
                    <m:r>
                      <m:rPr>
                        <m:nor/>
                      </m:rPr>
                      <a:rPr lang="en-US" altLang="zh-CN" sz="3200" dirty="0">
                        <a:latin typeface="黑体" panose="02010609060101010101" pitchFamily="49" charset="-122"/>
                        <a:ea typeface="黑体" panose="02010609060101010101" pitchFamily="49" charset="-122"/>
                      </a:rPr>
                      <m:t>200</m:t>
                    </m:r>
                    <m:r>
                      <a:rPr lang="en-US" altLang="zh-CN" sz="3200" i="1" dirty="0">
                        <a:latin typeface="Cambria Math" panose="02040503050406030204" pitchFamily="18" charset="0"/>
                        <a:ea typeface="黑体" panose="02010609060101010101" pitchFamily="49" charset="-122"/>
                      </a:rPr>
                      <m:t>6</m:t>
                    </m:r>
                    <m:r>
                      <m:rPr>
                        <m:nor/>
                      </m:rPr>
                      <a:rPr lang="zh-CN" altLang="en-US" sz="3200" dirty="0">
                        <a:latin typeface="黑体" panose="02010609060101010101" pitchFamily="49" charset="-122"/>
                        <a:ea typeface="黑体" panose="02010609060101010101" pitchFamily="49" charset="-122"/>
                      </a:rPr>
                      <m:t>年</m:t>
                    </m:r>
                  </m:oMath>
                </a14:m>
                <a:endParaRPr lang="en-US" altLang="zh-CN" sz="3200" dirty="0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</mc:Choice>
        <mc:Fallback>
          <p:sp>
            <p:nvSpPr>
              <p:cNvPr id="18" name="文本框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8753" y="5361076"/>
                <a:ext cx="4427940" cy="584775"/>
              </a:xfrm>
              <a:prstGeom prst="rect">
                <a:avLst/>
              </a:prstGeom>
              <a:blipFill rotWithShape="1">
                <a:blip r:embed="rId4"/>
                <a:stretch>
                  <a:fillRect l="-13" t="-69" r="1" b="59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2" name="文本框 21"/>
              <p:cNvSpPr txBox="1"/>
              <p:nvPr/>
            </p:nvSpPr>
            <p:spPr>
              <a:xfrm>
                <a:off x="2716213" y="5958856"/>
                <a:ext cx="3706460" cy="10772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zh-CN" sz="3200" i="1" dirty="0">
                          <a:latin typeface="Cambria Math" panose="02040503050406030204" pitchFamily="18" charset="0"/>
                          <a:ea typeface="黑体" panose="02010609060101010101" pitchFamily="49" charset="-122"/>
                        </a:rPr>
                        <m:t>2</m:t>
                      </m:r>
                      <m:r>
                        <m:rPr>
                          <m:nor/>
                        </m:rPr>
                        <a:rPr lang="en-US" altLang="zh-CN" sz="3200" dirty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m:t>00</m:t>
                      </m:r>
                      <m:r>
                        <m:rPr>
                          <m:nor/>
                        </m:rPr>
                        <a:rPr lang="en-US" altLang="zh-CN" sz="3200" b="0" i="0" dirty="0" smtClean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m:t>6</m:t>
                      </m:r>
                      <m:r>
                        <m:rPr>
                          <m:nor/>
                        </m:rPr>
                        <a:rPr lang="zh-CN" altLang="en-US" sz="3200" dirty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m:t>年到</m:t>
                      </m:r>
                      <m:r>
                        <m:rPr>
                          <m:nor/>
                        </m:rPr>
                        <a:rPr lang="en-US" altLang="zh-CN" sz="3200" dirty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m:t>200</m:t>
                      </m:r>
                      <m:r>
                        <m:rPr>
                          <m:nor/>
                        </m:rPr>
                        <a:rPr lang="en-US" altLang="zh-CN" sz="3200" b="0" i="0" dirty="0" smtClean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m:t>7</m:t>
                      </m:r>
                      <m:r>
                        <m:rPr>
                          <m:nor/>
                        </m:rPr>
                        <a:rPr lang="zh-CN" altLang="en-US" sz="3200" dirty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m:t>年</m:t>
                      </m:r>
                    </m:oMath>
                  </m:oMathPara>
                </a14:m>
                <a:endParaRPr lang="en-US" altLang="zh-CN" sz="3200" dirty="0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  <a:p>
                <a:endParaRPr lang="en-US" altLang="zh-CN" sz="3200" dirty="0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</mc:Choice>
        <mc:Fallback>
          <p:sp>
            <p:nvSpPr>
              <p:cNvPr id="22" name="文本框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16213" y="5958856"/>
                <a:ext cx="3706460" cy="1077218"/>
              </a:xfrm>
              <a:prstGeom prst="rect">
                <a:avLst/>
              </a:prstGeom>
              <a:blipFill rotWithShape="1">
                <a:blip r:embed="rId5"/>
                <a:stretch>
                  <a:fillRect l="-9" t="-1" r="8" b="2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3" name="文本框 22"/>
              <p:cNvSpPr txBox="1"/>
              <p:nvPr/>
            </p:nvSpPr>
            <p:spPr>
              <a:xfrm>
                <a:off x="5758753" y="5932846"/>
                <a:ext cx="3289300" cy="10772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3200" dirty="0">
                    <a:ea typeface="黑体" panose="02010609060101010101" pitchFamily="49" charset="-122"/>
                  </a:rPr>
                  <a:t>,</a:t>
                </a:r>
                <a14:m>
                  <m:oMath xmlns:m="http://schemas.openxmlformats.org/officeDocument/2006/math">
                    <m:r>
                      <a:rPr lang="en-US" altLang="zh-CN" sz="3200" i="1" dirty="0">
                        <a:latin typeface="Cambria Math" panose="02040503050406030204" pitchFamily="18" charset="0"/>
                        <a:ea typeface="黑体" panose="02010609060101010101" pitchFamily="49" charset="-122"/>
                      </a:rPr>
                      <m:t>2</m:t>
                    </m:r>
                    <m:r>
                      <m:rPr>
                        <m:nor/>
                      </m:rPr>
                      <a:rPr lang="en-US" altLang="zh-CN" sz="3200" dirty="0">
                        <a:latin typeface="黑体" panose="02010609060101010101" pitchFamily="49" charset="-122"/>
                        <a:ea typeface="黑体" panose="02010609060101010101" pitchFamily="49" charset="-122"/>
                      </a:rPr>
                      <m:t>00</m:t>
                    </m:r>
                    <m:r>
                      <m:rPr>
                        <m:nor/>
                      </m:rPr>
                      <a:rPr lang="en-US" altLang="zh-CN" sz="3200" b="0" i="0" dirty="0" smtClean="0">
                        <a:latin typeface="黑体" panose="02010609060101010101" pitchFamily="49" charset="-122"/>
                        <a:ea typeface="黑体" panose="02010609060101010101" pitchFamily="49" charset="-122"/>
                      </a:rPr>
                      <m:t>7</m:t>
                    </m:r>
                    <m:r>
                      <m:rPr>
                        <m:nor/>
                      </m:rPr>
                      <a:rPr lang="zh-CN" altLang="en-US" sz="3200" dirty="0">
                        <a:latin typeface="黑体" panose="02010609060101010101" pitchFamily="49" charset="-122"/>
                        <a:ea typeface="黑体" panose="02010609060101010101" pitchFamily="49" charset="-122"/>
                      </a:rPr>
                      <m:t>年到</m:t>
                    </m:r>
                    <m:r>
                      <m:rPr>
                        <m:nor/>
                      </m:rPr>
                      <a:rPr lang="en-US" altLang="zh-CN" sz="3200" dirty="0">
                        <a:latin typeface="黑体" panose="02010609060101010101" pitchFamily="49" charset="-122"/>
                        <a:ea typeface="黑体" panose="02010609060101010101" pitchFamily="49" charset="-122"/>
                      </a:rPr>
                      <m:t>200</m:t>
                    </m:r>
                    <m:r>
                      <m:rPr>
                        <m:nor/>
                      </m:rPr>
                      <a:rPr lang="en-US" altLang="zh-CN" sz="3200" b="0" i="0" dirty="0" smtClean="0">
                        <a:latin typeface="黑体" panose="02010609060101010101" pitchFamily="49" charset="-122"/>
                        <a:ea typeface="黑体" panose="02010609060101010101" pitchFamily="49" charset="-122"/>
                      </a:rPr>
                      <m:t>8</m:t>
                    </m:r>
                    <m:r>
                      <m:rPr>
                        <m:nor/>
                      </m:rPr>
                      <a:rPr lang="zh-CN" altLang="en-US" sz="3200" dirty="0">
                        <a:latin typeface="黑体" panose="02010609060101010101" pitchFamily="49" charset="-122"/>
                        <a:ea typeface="黑体" panose="02010609060101010101" pitchFamily="49" charset="-122"/>
                      </a:rPr>
                      <m:t>年</m:t>
                    </m:r>
                  </m:oMath>
                </a14:m>
                <a:endParaRPr lang="en-US" altLang="zh-CN" sz="3200" dirty="0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  <a:p>
                <a:endParaRPr lang="en-US" altLang="zh-CN" sz="3200" dirty="0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</mc:Choice>
        <mc:Fallback>
          <p:sp>
            <p:nvSpPr>
              <p:cNvPr id="23" name="文本框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8753" y="5932846"/>
                <a:ext cx="3289300" cy="1077218"/>
              </a:xfrm>
              <a:prstGeom prst="rect">
                <a:avLst/>
              </a:prstGeom>
              <a:blipFill rotWithShape="1">
                <a:blip r:embed="rId6"/>
                <a:stretch>
                  <a:fillRect l="-17" t="-4" r="17" b="28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3" grpId="0" animBg="1"/>
      <p:bldP spid="18" grpId="0" animBg="1"/>
      <p:bldP spid="22" grpId="0" animBg="1"/>
      <p:bldP spid="2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文本框 8"/>
          <p:cNvSpPr>
            <a:spLocks noChangeArrowheads="1"/>
          </p:cNvSpPr>
          <p:nvPr/>
        </p:nvSpPr>
        <p:spPr bwMode="auto">
          <a:xfrm>
            <a:off x="93663" y="21929"/>
            <a:ext cx="5514295" cy="879038"/>
          </a:xfrm>
          <a:prstGeom prst="parallelogram">
            <a:avLst>
              <a:gd name="adj" fmla="val 24998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巩固知识 典型例题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2735325" y="4697392"/>
            <a:ext cx="14613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减</a:t>
            </a:r>
            <a:r>
              <a:rPr lang="zh-CN" altLang="en-US" sz="32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区间：</a:t>
            </a:r>
            <a:endParaRPr lang="en-US" altLang="zh-CN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" name="文本框 13"/>
              <p:cNvSpPr txBox="1"/>
              <p:nvPr/>
            </p:nvSpPr>
            <p:spPr>
              <a:xfrm>
                <a:off x="4778729" y="4718873"/>
                <a:ext cx="318417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altLang="zh-CN" sz="3200" i="1" dirty="0">
                        <a:latin typeface="Cambria Math" panose="02040503050406030204" pitchFamily="18" charset="0"/>
                        <a:ea typeface="黑体" panose="02010609060101010101" pitchFamily="49" charset="-122"/>
                      </a:rPr>
                      <m:t>2</m:t>
                    </m:r>
                  </m:oMath>
                </a14:m>
                <a:r>
                  <a:rPr lang="en-US" altLang="zh-CN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004</a:t>
                </a:r>
                <a:r>
                  <a:rPr lang="zh-CN" altLang="en-US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年到</a:t>
                </a:r>
                <a:r>
                  <a:rPr lang="en-US" altLang="zh-CN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2005</a:t>
                </a:r>
                <a:r>
                  <a:rPr lang="zh-CN" altLang="en-US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年</a:t>
                </a:r>
                <a:endParaRPr lang="en-US" altLang="zh-CN" sz="3200" dirty="0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</mc:Choice>
        <mc:Fallback>
          <p:sp>
            <p:nvSpPr>
              <p:cNvPr id="14" name="文本框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78729" y="4718873"/>
                <a:ext cx="3184171" cy="584775"/>
              </a:xfrm>
              <a:prstGeom prst="rect">
                <a:avLst/>
              </a:prstGeom>
              <a:blipFill rotWithShape="1">
                <a:blip r:embed="rId2"/>
                <a:stretch>
                  <a:fillRect l="-11" t="-32" b="2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文本框 14"/>
              <p:cNvSpPr txBox="1"/>
              <p:nvPr/>
            </p:nvSpPr>
            <p:spPr>
              <a:xfrm>
                <a:off x="7821268" y="4731878"/>
                <a:ext cx="442794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3200" dirty="0">
                    <a:ea typeface="黑体" panose="02010609060101010101" pitchFamily="49" charset="-122"/>
                  </a:rPr>
                  <a:t>,</a:t>
                </a:r>
                <a14:m>
                  <m:oMath xmlns:m="http://schemas.openxmlformats.org/officeDocument/2006/math">
                    <m:r>
                      <a:rPr lang="en-US" altLang="zh-CN" sz="3200" i="1" dirty="0">
                        <a:latin typeface="Cambria Math" panose="02040503050406030204" pitchFamily="18" charset="0"/>
                        <a:ea typeface="黑体" panose="02010609060101010101" pitchFamily="49" charset="-122"/>
                      </a:rPr>
                      <m:t>2</m:t>
                    </m:r>
                    <m:r>
                      <m:rPr>
                        <m:nor/>
                      </m:rPr>
                      <a:rPr lang="en-US" altLang="zh-CN" sz="3200" dirty="0">
                        <a:latin typeface="黑体" panose="02010609060101010101" pitchFamily="49" charset="-122"/>
                        <a:ea typeface="黑体" panose="02010609060101010101" pitchFamily="49" charset="-122"/>
                      </a:rPr>
                      <m:t>00</m:t>
                    </m:r>
                    <m:r>
                      <a:rPr lang="en-US" altLang="zh-CN" sz="3200" i="1" dirty="0">
                        <a:latin typeface="Cambria Math" panose="02040503050406030204" pitchFamily="18" charset="0"/>
                        <a:ea typeface="黑体" panose="02010609060101010101" pitchFamily="49" charset="-122"/>
                      </a:rPr>
                      <m:t>5</m:t>
                    </m:r>
                    <m:r>
                      <m:rPr>
                        <m:nor/>
                      </m:rPr>
                      <a:rPr lang="zh-CN" altLang="en-US" sz="3200" dirty="0">
                        <a:latin typeface="黑体" panose="02010609060101010101" pitchFamily="49" charset="-122"/>
                        <a:ea typeface="黑体" panose="02010609060101010101" pitchFamily="49" charset="-122"/>
                      </a:rPr>
                      <m:t>年到</m:t>
                    </m:r>
                    <m:r>
                      <m:rPr>
                        <m:nor/>
                      </m:rPr>
                      <a:rPr lang="en-US" altLang="zh-CN" sz="3200" dirty="0">
                        <a:latin typeface="黑体" panose="02010609060101010101" pitchFamily="49" charset="-122"/>
                        <a:ea typeface="黑体" panose="02010609060101010101" pitchFamily="49" charset="-122"/>
                      </a:rPr>
                      <m:t>200</m:t>
                    </m:r>
                    <m:r>
                      <a:rPr lang="en-US" altLang="zh-CN" sz="3200" i="1" dirty="0">
                        <a:latin typeface="Cambria Math" panose="02040503050406030204" pitchFamily="18" charset="0"/>
                        <a:ea typeface="黑体" panose="02010609060101010101" pitchFamily="49" charset="-122"/>
                      </a:rPr>
                      <m:t>6</m:t>
                    </m:r>
                    <m:r>
                      <m:rPr>
                        <m:nor/>
                      </m:rPr>
                      <a:rPr lang="zh-CN" altLang="en-US" sz="3200" dirty="0">
                        <a:latin typeface="黑体" panose="02010609060101010101" pitchFamily="49" charset="-122"/>
                        <a:ea typeface="黑体" panose="02010609060101010101" pitchFamily="49" charset="-122"/>
                      </a:rPr>
                      <m:t>年</m:t>
                    </m:r>
                  </m:oMath>
                </a14:m>
                <a:endParaRPr lang="en-US" altLang="zh-CN" sz="3200" dirty="0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</mc:Choice>
        <mc:Fallback>
          <p:sp>
            <p:nvSpPr>
              <p:cNvPr id="15" name="文本框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21268" y="4731878"/>
                <a:ext cx="4427940" cy="584775"/>
              </a:xfrm>
              <a:prstGeom prst="rect">
                <a:avLst/>
              </a:prstGeom>
              <a:blipFill rotWithShape="1">
                <a:blip r:embed="rId3"/>
                <a:stretch>
                  <a:fillRect l="-14" t="-84" r="1" b="74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文本框 19"/>
              <p:cNvSpPr txBox="1"/>
              <p:nvPr/>
            </p:nvSpPr>
            <p:spPr>
              <a:xfrm>
                <a:off x="4778728" y="5329658"/>
                <a:ext cx="3706460" cy="10772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zh-CN" sz="3200" i="1" dirty="0">
                          <a:latin typeface="Cambria Math" panose="02040503050406030204" pitchFamily="18" charset="0"/>
                          <a:ea typeface="黑体" panose="02010609060101010101" pitchFamily="49" charset="-122"/>
                        </a:rPr>
                        <m:t>2</m:t>
                      </m:r>
                      <m:r>
                        <m:rPr>
                          <m:nor/>
                        </m:rPr>
                        <a:rPr lang="en-US" altLang="zh-CN" sz="3200" dirty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m:t>00</m:t>
                      </m:r>
                      <m:r>
                        <m:rPr>
                          <m:nor/>
                        </m:rPr>
                        <a:rPr lang="en-US" altLang="zh-CN" sz="3200" b="0" i="0" dirty="0" smtClean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m:t>6</m:t>
                      </m:r>
                      <m:r>
                        <m:rPr>
                          <m:nor/>
                        </m:rPr>
                        <a:rPr lang="zh-CN" altLang="en-US" sz="3200" dirty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m:t>年到</m:t>
                      </m:r>
                      <m:r>
                        <m:rPr>
                          <m:nor/>
                        </m:rPr>
                        <a:rPr lang="en-US" altLang="zh-CN" sz="3200" dirty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m:t>200</m:t>
                      </m:r>
                      <m:r>
                        <m:rPr>
                          <m:nor/>
                        </m:rPr>
                        <a:rPr lang="en-US" altLang="zh-CN" sz="3200" b="0" i="0" dirty="0" smtClean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m:t>7</m:t>
                      </m:r>
                      <m:r>
                        <m:rPr>
                          <m:nor/>
                        </m:rPr>
                        <a:rPr lang="zh-CN" altLang="en-US" sz="3200" dirty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m:t>年</m:t>
                      </m:r>
                    </m:oMath>
                  </m:oMathPara>
                </a14:m>
                <a:endParaRPr lang="en-US" altLang="zh-CN" sz="3200" dirty="0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  <a:p>
                <a:endParaRPr lang="en-US" altLang="zh-CN" sz="3200" dirty="0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</mc:Choice>
        <mc:Fallback>
          <p:sp>
            <p:nvSpPr>
              <p:cNvPr id="20" name="文本框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78728" y="5329658"/>
                <a:ext cx="3706460" cy="1077218"/>
              </a:xfrm>
              <a:prstGeom prst="rect">
                <a:avLst/>
              </a:prstGeom>
              <a:blipFill rotWithShape="1">
                <a:blip r:embed="rId4"/>
                <a:stretch>
                  <a:fillRect l="-10" t="-10" r="9" b="34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" name="文本框 20"/>
              <p:cNvSpPr txBox="1"/>
              <p:nvPr/>
            </p:nvSpPr>
            <p:spPr>
              <a:xfrm>
                <a:off x="7821268" y="5303648"/>
                <a:ext cx="3289300" cy="10772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3200" dirty="0">
                    <a:ea typeface="黑体" panose="02010609060101010101" pitchFamily="49" charset="-122"/>
                  </a:rPr>
                  <a:t>,</a:t>
                </a:r>
                <a14:m>
                  <m:oMath xmlns:m="http://schemas.openxmlformats.org/officeDocument/2006/math">
                    <m:r>
                      <a:rPr lang="en-US" altLang="zh-CN" sz="3200" i="1" dirty="0">
                        <a:latin typeface="Cambria Math" panose="02040503050406030204" pitchFamily="18" charset="0"/>
                        <a:ea typeface="黑体" panose="02010609060101010101" pitchFamily="49" charset="-122"/>
                      </a:rPr>
                      <m:t>2</m:t>
                    </m:r>
                    <m:r>
                      <m:rPr>
                        <m:nor/>
                      </m:rPr>
                      <a:rPr lang="en-US" altLang="zh-CN" sz="3200" dirty="0">
                        <a:latin typeface="黑体" panose="02010609060101010101" pitchFamily="49" charset="-122"/>
                        <a:ea typeface="黑体" panose="02010609060101010101" pitchFamily="49" charset="-122"/>
                      </a:rPr>
                      <m:t>00</m:t>
                    </m:r>
                    <m:r>
                      <m:rPr>
                        <m:nor/>
                      </m:rPr>
                      <a:rPr lang="en-US" altLang="zh-CN" sz="3200" b="0" i="0" dirty="0" smtClean="0">
                        <a:latin typeface="黑体" panose="02010609060101010101" pitchFamily="49" charset="-122"/>
                        <a:ea typeface="黑体" panose="02010609060101010101" pitchFamily="49" charset="-122"/>
                      </a:rPr>
                      <m:t>7</m:t>
                    </m:r>
                    <m:r>
                      <m:rPr>
                        <m:nor/>
                      </m:rPr>
                      <a:rPr lang="zh-CN" altLang="en-US" sz="3200" dirty="0">
                        <a:latin typeface="黑体" panose="02010609060101010101" pitchFamily="49" charset="-122"/>
                        <a:ea typeface="黑体" panose="02010609060101010101" pitchFamily="49" charset="-122"/>
                      </a:rPr>
                      <m:t>年到</m:t>
                    </m:r>
                    <m:r>
                      <m:rPr>
                        <m:nor/>
                      </m:rPr>
                      <a:rPr lang="en-US" altLang="zh-CN" sz="3200" dirty="0">
                        <a:latin typeface="黑体" panose="02010609060101010101" pitchFamily="49" charset="-122"/>
                        <a:ea typeface="黑体" panose="02010609060101010101" pitchFamily="49" charset="-122"/>
                      </a:rPr>
                      <m:t>200</m:t>
                    </m:r>
                    <m:r>
                      <m:rPr>
                        <m:nor/>
                      </m:rPr>
                      <a:rPr lang="en-US" altLang="zh-CN" sz="3200" b="0" i="0" dirty="0" smtClean="0">
                        <a:latin typeface="黑体" panose="02010609060101010101" pitchFamily="49" charset="-122"/>
                        <a:ea typeface="黑体" panose="02010609060101010101" pitchFamily="49" charset="-122"/>
                      </a:rPr>
                      <m:t>8</m:t>
                    </m:r>
                    <m:r>
                      <m:rPr>
                        <m:nor/>
                      </m:rPr>
                      <a:rPr lang="zh-CN" altLang="en-US" sz="3200" dirty="0">
                        <a:latin typeface="黑体" panose="02010609060101010101" pitchFamily="49" charset="-122"/>
                        <a:ea typeface="黑体" panose="02010609060101010101" pitchFamily="49" charset="-122"/>
                      </a:rPr>
                      <m:t>年</m:t>
                    </m:r>
                  </m:oMath>
                </a14:m>
                <a:endParaRPr lang="en-US" altLang="zh-CN" sz="3200" dirty="0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  <a:p>
                <a:endParaRPr lang="en-US" altLang="zh-CN" sz="3200" dirty="0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</mc:Choice>
        <mc:Fallback>
          <p:sp>
            <p:nvSpPr>
              <p:cNvPr id="21" name="文本框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21268" y="5303648"/>
                <a:ext cx="3289300" cy="1077218"/>
              </a:xfrm>
              <a:prstGeom prst="rect">
                <a:avLst/>
              </a:prstGeom>
              <a:blipFill rotWithShape="1">
                <a:blip r:embed="rId5"/>
                <a:stretch>
                  <a:fillRect l="-18" t="-12" r="18" b="36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9" name="图片 18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77" t="3925" r="1515" b="3499"/>
          <a:stretch>
            <a:fillRect/>
          </a:stretch>
        </p:blipFill>
        <p:spPr>
          <a:xfrm>
            <a:off x="1749399" y="1115277"/>
            <a:ext cx="8064500" cy="3317709"/>
          </a:xfrm>
          <a:prstGeom prst="rect">
            <a:avLst/>
          </a:prstGeom>
        </p:spPr>
      </p:pic>
      <p:sp>
        <p:nvSpPr>
          <p:cNvPr id="28" name="文本框 27"/>
          <p:cNvSpPr txBox="1"/>
          <p:nvPr/>
        </p:nvSpPr>
        <p:spPr>
          <a:xfrm>
            <a:off x="2755478" y="5344245"/>
            <a:ext cx="14613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增</a:t>
            </a:r>
            <a:r>
              <a:rPr lang="zh-CN" altLang="en-US" sz="32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区间：</a:t>
            </a:r>
            <a:endParaRPr lang="en-US" altLang="zh-CN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4" grpId="0" animBg="1"/>
      <p:bldP spid="15" grpId="0" animBg="1"/>
      <p:bldP spid="20" grpId="0" animBg="1"/>
      <p:bldP spid="21" grpId="0" animBg="1"/>
      <p:bldP spid="2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文本框 8"/>
          <p:cNvSpPr>
            <a:spLocks noChangeArrowheads="1"/>
          </p:cNvSpPr>
          <p:nvPr/>
        </p:nvSpPr>
        <p:spPr bwMode="auto">
          <a:xfrm>
            <a:off x="93663" y="32724"/>
            <a:ext cx="5514295" cy="879038"/>
          </a:xfrm>
          <a:prstGeom prst="parallelogram">
            <a:avLst>
              <a:gd name="adj" fmla="val 24998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巩固知识 典型例题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2408347" y="4760071"/>
            <a:ext cx="14613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减区间</a:t>
            </a:r>
            <a:endParaRPr lang="en-US" altLang="zh-CN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pic>
        <p:nvPicPr>
          <p:cNvPr id="19" name="图片 1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77" t="3925" r="1515" b="3499"/>
          <a:stretch>
            <a:fillRect/>
          </a:stretch>
        </p:blipFill>
        <p:spPr>
          <a:xfrm>
            <a:off x="1747947" y="1108853"/>
            <a:ext cx="8064500" cy="3317709"/>
          </a:xfrm>
          <a:prstGeom prst="rect">
            <a:avLst/>
          </a:prstGeom>
        </p:spPr>
      </p:pic>
      <p:sp>
        <p:nvSpPr>
          <p:cNvPr id="13" name="文本框 12"/>
          <p:cNvSpPr txBox="1"/>
          <p:nvPr/>
        </p:nvSpPr>
        <p:spPr>
          <a:xfrm>
            <a:off x="458788" y="5656257"/>
            <a:ext cx="112887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讨论：能否把两个区间合并为</a:t>
            </a: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</a:rPr>
              <a:t>2004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年到</a:t>
            </a: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</a:rPr>
              <a:t>2006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年，理由是什么？</a:t>
            </a:r>
            <a:endParaRPr lang="en-US" altLang="zh-CN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6" name="文本框 15"/>
              <p:cNvSpPr txBox="1"/>
              <p:nvPr/>
            </p:nvSpPr>
            <p:spPr>
              <a:xfrm>
                <a:off x="4015872" y="4749022"/>
                <a:ext cx="318417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altLang="zh-CN" sz="3200" i="1" dirty="0">
                        <a:latin typeface="Cambria Math" panose="02040503050406030204" pitchFamily="18" charset="0"/>
                        <a:ea typeface="黑体" panose="02010609060101010101" pitchFamily="49" charset="-122"/>
                      </a:rPr>
                      <m:t>2</m:t>
                    </m:r>
                  </m:oMath>
                </a14:m>
                <a:r>
                  <a:rPr lang="en-US" altLang="zh-CN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004</a:t>
                </a:r>
                <a:r>
                  <a:rPr lang="zh-CN" altLang="en-US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年到</a:t>
                </a:r>
                <a:r>
                  <a:rPr lang="en-US" altLang="zh-CN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2005</a:t>
                </a:r>
                <a:r>
                  <a:rPr lang="zh-CN" altLang="en-US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年</a:t>
                </a:r>
                <a:endParaRPr lang="en-US" altLang="zh-CN" sz="3200" dirty="0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</mc:Choice>
        <mc:Fallback>
          <p:sp>
            <p:nvSpPr>
              <p:cNvPr id="16" name="文本框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15872" y="4749022"/>
                <a:ext cx="3184171" cy="584775"/>
              </a:xfrm>
              <a:prstGeom prst="rect">
                <a:avLst/>
              </a:prstGeom>
              <a:blipFill rotWithShape="1">
                <a:blip r:embed="rId3"/>
                <a:stretch>
                  <a:fillRect l="-4" t="-84" r="13" b="74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文本框 17"/>
              <p:cNvSpPr txBox="1"/>
              <p:nvPr/>
            </p:nvSpPr>
            <p:spPr>
              <a:xfrm>
                <a:off x="7058411" y="4762027"/>
                <a:ext cx="442794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3200" dirty="0">
                    <a:ea typeface="黑体" panose="02010609060101010101" pitchFamily="49" charset="-122"/>
                  </a:rPr>
                  <a:t>,</a:t>
                </a:r>
                <a14:m>
                  <m:oMath xmlns:m="http://schemas.openxmlformats.org/officeDocument/2006/math">
                    <m:r>
                      <a:rPr lang="en-US" altLang="zh-CN" sz="3200" i="1" dirty="0">
                        <a:latin typeface="Cambria Math" panose="02040503050406030204" pitchFamily="18" charset="0"/>
                        <a:ea typeface="黑体" panose="02010609060101010101" pitchFamily="49" charset="-122"/>
                      </a:rPr>
                      <m:t>2</m:t>
                    </m:r>
                    <m:r>
                      <m:rPr>
                        <m:nor/>
                      </m:rPr>
                      <a:rPr lang="en-US" altLang="zh-CN" sz="3200" dirty="0">
                        <a:latin typeface="黑体" panose="02010609060101010101" pitchFamily="49" charset="-122"/>
                        <a:ea typeface="黑体" panose="02010609060101010101" pitchFamily="49" charset="-122"/>
                      </a:rPr>
                      <m:t>00</m:t>
                    </m:r>
                    <m:r>
                      <a:rPr lang="en-US" altLang="zh-CN" sz="3200" i="1" dirty="0">
                        <a:latin typeface="Cambria Math" panose="02040503050406030204" pitchFamily="18" charset="0"/>
                        <a:ea typeface="黑体" panose="02010609060101010101" pitchFamily="49" charset="-122"/>
                      </a:rPr>
                      <m:t>5</m:t>
                    </m:r>
                    <m:r>
                      <m:rPr>
                        <m:nor/>
                      </m:rPr>
                      <a:rPr lang="zh-CN" altLang="en-US" sz="3200" dirty="0">
                        <a:latin typeface="黑体" panose="02010609060101010101" pitchFamily="49" charset="-122"/>
                        <a:ea typeface="黑体" panose="02010609060101010101" pitchFamily="49" charset="-122"/>
                      </a:rPr>
                      <m:t>年到</m:t>
                    </m:r>
                    <m:r>
                      <m:rPr>
                        <m:nor/>
                      </m:rPr>
                      <a:rPr lang="en-US" altLang="zh-CN" sz="3200" dirty="0">
                        <a:latin typeface="黑体" panose="02010609060101010101" pitchFamily="49" charset="-122"/>
                        <a:ea typeface="黑体" panose="02010609060101010101" pitchFamily="49" charset="-122"/>
                      </a:rPr>
                      <m:t>200</m:t>
                    </m:r>
                    <m:r>
                      <a:rPr lang="en-US" altLang="zh-CN" sz="3200" i="1" dirty="0">
                        <a:latin typeface="Cambria Math" panose="02040503050406030204" pitchFamily="18" charset="0"/>
                        <a:ea typeface="黑体" panose="02010609060101010101" pitchFamily="49" charset="-122"/>
                      </a:rPr>
                      <m:t>6</m:t>
                    </m:r>
                    <m:r>
                      <m:rPr>
                        <m:nor/>
                      </m:rPr>
                      <a:rPr lang="zh-CN" altLang="en-US" sz="3200" dirty="0">
                        <a:latin typeface="黑体" panose="02010609060101010101" pitchFamily="49" charset="-122"/>
                        <a:ea typeface="黑体" panose="02010609060101010101" pitchFamily="49" charset="-122"/>
                      </a:rPr>
                      <m:t>年</m:t>
                    </m:r>
                  </m:oMath>
                </a14:m>
                <a:endParaRPr lang="en-US" altLang="zh-CN" sz="3200" dirty="0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</mc:Choice>
        <mc:Fallback>
          <p:sp>
            <p:nvSpPr>
              <p:cNvPr id="18" name="文本框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58411" y="4762027"/>
                <a:ext cx="4427940" cy="584775"/>
              </a:xfrm>
              <a:prstGeom prst="rect">
                <a:avLst/>
              </a:prstGeom>
              <a:blipFill rotWithShape="1">
                <a:blip r:embed="rId4"/>
                <a:stretch>
                  <a:fillRect l="-9" t="-28" r="11" b="1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椭圆 12"/>
          <p:cNvSpPr/>
          <p:nvPr/>
        </p:nvSpPr>
        <p:spPr>
          <a:xfrm>
            <a:off x="4572000" y="5308812"/>
            <a:ext cx="2353733" cy="104986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600" b="1" dirty="0" smtClean="0">
                <a:solidFill>
                  <a:schemeClr val="bg1">
                    <a:lumMod val="7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定 义</a:t>
            </a:r>
            <a:endParaRPr lang="en-US" altLang="zh-CN" sz="3600" b="1" dirty="0" smtClean="0">
              <a:solidFill>
                <a:schemeClr val="bg1">
                  <a:lumMod val="75000"/>
                </a:schemeClr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ctr"/>
            <a:endParaRPr lang="zh-CN" altLang="en-US" dirty="0"/>
          </a:p>
        </p:txBody>
      </p:sp>
      <p:sp>
        <p:nvSpPr>
          <p:cNvPr id="12" name="文本框 8"/>
          <p:cNvSpPr>
            <a:spLocks noChangeArrowheads="1"/>
          </p:cNvSpPr>
          <p:nvPr/>
        </p:nvSpPr>
        <p:spPr bwMode="auto">
          <a:xfrm>
            <a:off x="93663" y="54314"/>
            <a:ext cx="5514295" cy="879038"/>
          </a:xfrm>
          <a:prstGeom prst="parallelogram">
            <a:avLst>
              <a:gd name="adj" fmla="val 24998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巩固知识 典型例题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pic>
        <p:nvPicPr>
          <p:cNvPr id="19" name="图片 1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77" t="3925" r="1515" b="3499"/>
          <a:stretch>
            <a:fillRect/>
          </a:stretch>
        </p:blipFill>
        <p:spPr>
          <a:xfrm>
            <a:off x="1747947" y="990108"/>
            <a:ext cx="8064500" cy="3317709"/>
          </a:xfrm>
          <a:prstGeom prst="rect">
            <a:avLst/>
          </a:prstGeom>
        </p:spPr>
      </p:pic>
      <p:sp>
        <p:nvSpPr>
          <p:cNvPr id="16" name="文本框 15"/>
          <p:cNvSpPr txBox="1"/>
          <p:nvPr/>
        </p:nvSpPr>
        <p:spPr>
          <a:xfrm>
            <a:off x="2954867" y="4555004"/>
            <a:ext cx="52831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  </a:t>
            </a:r>
            <a:endParaRPr lang="en-US" altLang="zh-CN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4" name="圆角矩形 13"/>
          <p:cNvSpPr/>
          <p:nvPr/>
        </p:nvSpPr>
        <p:spPr>
          <a:xfrm>
            <a:off x="3014133" y="4411345"/>
            <a:ext cx="5579533" cy="753534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200" b="1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问题解决的核心是什么？</a:t>
            </a:r>
            <a:endParaRPr lang="zh-CN" altLang="en-US" sz="3200" b="1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ldLvl="0" animBg="1"/>
      <p:bldP spid="14" grpId="0" bldLvl="0" animBg="1"/>
    </p:bld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commondata" val="eyJoZGlkIjoiOWE5Zjc4Y2VkOTkyZTVhZDZkMzFkODg0MWEwYmZlYTMifQ==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自定义设计方案">
  <a:themeElements>
    <a:clrScheme name="WPS">
      <a:dk1>
        <a:sysClr val="windowText" lastClr="000000"/>
      </a:dk1>
      <a:lt1>
        <a:sysClr val="window" lastClr="FFFFFF"/>
      </a:lt1>
      <a:dk2>
        <a:srgbClr val="0F1423"/>
      </a:dk2>
      <a:lt2>
        <a:srgbClr val="FFFFFF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WPS">
    <a:dk1>
      <a:sysClr val="windowText" lastClr="000000"/>
    </a:dk1>
    <a:lt1>
      <a:sysClr val="window" lastClr="FFFFFF"/>
    </a:lt1>
    <a:dk2>
      <a:srgbClr val="0F1423"/>
    </a:dk2>
    <a:lt2>
      <a:srgbClr val="FFFFFF"/>
    </a:lt2>
    <a:accent1>
      <a:srgbClr val="4874CB"/>
    </a:accent1>
    <a:accent2>
      <a:srgbClr val="EE822F"/>
    </a:accent2>
    <a:accent3>
      <a:srgbClr val="F2BA02"/>
    </a:accent3>
    <a:accent4>
      <a:srgbClr val="75BD42"/>
    </a:accent4>
    <a:accent5>
      <a:srgbClr val="30C0B4"/>
    </a:accent5>
    <a:accent6>
      <a:srgbClr val="E54C5E"/>
    </a:accent6>
    <a:hlink>
      <a:srgbClr val="0026E5"/>
    </a:hlink>
    <a:folHlink>
      <a:srgbClr val="7E1FAD"/>
    </a:folHlink>
  </a:clrScheme>
</a:themeOverride>
</file>

<file path=ppt/theme/themeOverride2.xml><?xml version="1.0" encoding="utf-8"?>
<a:themeOverride xmlns:a="http://schemas.openxmlformats.org/drawingml/2006/main">
  <a:clrScheme name="WPS">
    <a:dk1>
      <a:sysClr val="windowText" lastClr="000000"/>
    </a:dk1>
    <a:lt1>
      <a:sysClr val="window" lastClr="FFFFFF"/>
    </a:lt1>
    <a:dk2>
      <a:srgbClr val="0F1423"/>
    </a:dk2>
    <a:lt2>
      <a:srgbClr val="FFFFFF"/>
    </a:lt2>
    <a:accent1>
      <a:srgbClr val="4874CB"/>
    </a:accent1>
    <a:accent2>
      <a:srgbClr val="EE822F"/>
    </a:accent2>
    <a:accent3>
      <a:srgbClr val="F2BA02"/>
    </a:accent3>
    <a:accent4>
      <a:srgbClr val="75BD42"/>
    </a:accent4>
    <a:accent5>
      <a:srgbClr val="30C0B4"/>
    </a:accent5>
    <a:accent6>
      <a:srgbClr val="E54C5E"/>
    </a:accent6>
    <a:hlink>
      <a:srgbClr val="0026E5"/>
    </a:hlink>
    <a:folHlink>
      <a:srgbClr val="7E1FAD"/>
    </a:folHlink>
  </a:clrScheme>
</a:themeOverride>
</file>

<file path=ppt/theme/themeOverride3.xml><?xml version="1.0" encoding="utf-8"?>
<a:themeOverride xmlns:a="http://schemas.openxmlformats.org/drawingml/2006/main">
  <a:clrScheme name="WPS">
    <a:dk1>
      <a:sysClr val="windowText" lastClr="000000"/>
    </a:dk1>
    <a:lt1>
      <a:sysClr val="window" lastClr="FFFFFF"/>
    </a:lt1>
    <a:dk2>
      <a:srgbClr val="0F1423"/>
    </a:dk2>
    <a:lt2>
      <a:srgbClr val="FFFFFF"/>
    </a:lt2>
    <a:accent1>
      <a:srgbClr val="4874CB"/>
    </a:accent1>
    <a:accent2>
      <a:srgbClr val="EE822F"/>
    </a:accent2>
    <a:accent3>
      <a:srgbClr val="F2BA02"/>
    </a:accent3>
    <a:accent4>
      <a:srgbClr val="75BD42"/>
    </a:accent4>
    <a:accent5>
      <a:srgbClr val="30C0B4"/>
    </a:accent5>
    <a:accent6>
      <a:srgbClr val="E54C5E"/>
    </a:accent6>
    <a:hlink>
      <a:srgbClr val="0026E5"/>
    </a:hlink>
    <a:folHlink>
      <a:srgbClr val="7E1FAD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2090</Words>
  <Application>WPS 演示</Application>
  <PresentationFormat>自定义</PresentationFormat>
  <Paragraphs>308</Paragraphs>
  <Slides>21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20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2</vt:i4>
      </vt:variant>
      <vt:variant>
        <vt:lpstr>幻灯片标题</vt:lpstr>
      </vt:variant>
      <vt:variant>
        <vt:i4>21</vt:i4>
      </vt:variant>
    </vt:vector>
  </HeadingPairs>
  <TitlesOfParts>
    <vt:vector size="44" baseType="lpstr">
      <vt:lpstr>Arial</vt:lpstr>
      <vt:lpstr>宋体</vt:lpstr>
      <vt:lpstr>Wingdings</vt:lpstr>
      <vt:lpstr>Times New Roman</vt:lpstr>
      <vt:lpstr>微软雅黑</vt:lpstr>
      <vt:lpstr>Cambria Math</vt:lpstr>
      <vt:lpstr>黑体</vt:lpstr>
      <vt:lpstr>Tahoma</vt:lpstr>
      <vt:lpstr>华文楷体</vt:lpstr>
      <vt:lpstr>等线</vt:lpstr>
      <vt:lpstr>Arial Unicode MS</vt:lpstr>
      <vt:lpstr>等线 Light</vt:lpstr>
      <vt:lpstr>Calibri Light</vt:lpstr>
      <vt:lpstr>Calibri</vt:lpstr>
      <vt:lpstr>楷体</vt:lpstr>
      <vt:lpstr>Symbol</vt:lpstr>
      <vt:lpstr>华文新魏</vt:lpstr>
      <vt:lpstr>华文行楷</vt:lpstr>
      <vt:lpstr>隶书</vt:lpstr>
      <vt:lpstr>Wingdings</vt:lpstr>
      <vt:lpstr>自定义设计方案</vt:lpstr>
      <vt:lpstr>Equation.DSMT4</vt:lpstr>
      <vt:lpstr>Equation.DSMT4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蔡龙生</dc:creator>
  <cp:lastModifiedBy>天秤座</cp:lastModifiedBy>
  <cp:revision>103</cp:revision>
  <dcterms:created xsi:type="dcterms:W3CDTF">2016-01-19T02:31:00Z</dcterms:created>
  <dcterms:modified xsi:type="dcterms:W3CDTF">2023-10-08T02:43:30Z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D23706E66C3B4EA49FF4C78A00052DDC</vt:lpwstr>
  </property>
  <property fmtid="{D5CDD505-2E9C-101B-9397-08002B2CF9AE}" pid="3" name="KSOProductBuildVer">
    <vt:lpwstr>2052-12.1.0.15374</vt:lpwstr>
  </property>
</Properties>
</file>