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JPG" ContentType="image/.jp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26" r:id="rId3"/>
    <p:sldId id="371" r:id="rId4"/>
    <p:sldId id="374" r:id="rId5"/>
    <p:sldId id="375" r:id="rId6"/>
    <p:sldId id="282" r:id="rId7"/>
    <p:sldId id="307" r:id="rId8"/>
    <p:sldId id="352" r:id="rId9"/>
    <p:sldId id="379" r:id="rId10"/>
    <p:sldId id="271" r:id="rId11"/>
    <p:sldId id="273" r:id="rId12"/>
    <p:sldId id="308" r:id="rId13"/>
    <p:sldId id="309" r:id="rId14"/>
    <p:sldId id="301" r:id="rId15"/>
    <p:sldId id="275" r:id="rId16"/>
    <p:sldId id="278" r:id="rId17"/>
    <p:sldId id="353" r:id="rId18"/>
    <p:sldId id="355" r:id="rId19"/>
    <p:sldId id="303" r:id="rId20"/>
    <p:sldId id="356" r:id="rId21"/>
    <p:sldId id="304" r:id="rId22"/>
    <p:sldId id="310" r:id="rId23"/>
    <p:sldId id="305" r:id="rId24"/>
    <p:sldId id="348" r:id="rId25"/>
    <p:sldId id="279" r:id="rId26"/>
    <p:sldId id="401" r:id="rId27"/>
    <p:sldId id="402" r:id="rId28"/>
    <p:sldId id="398" r:id="rId29"/>
    <p:sldId id="270" r:id="rId30"/>
  </p:sldIdLst>
  <p:sldSz cx="12192000" cy="6858000"/>
  <p:notesSz cx="6858000" cy="9144000"/>
  <p:custDataLst>
    <p:tags r:id="rId35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7" userDrawn="1">
          <p15:clr>
            <a:srgbClr val="A4A3A4"/>
          </p15:clr>
        </p15:guide>
        <p15:guide id="2" pos="379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47E7"/>
    <a:srgbClr val="2E77B7"/>
    <a:srgbClr val="2F9FD5"/>
    <a:srgbClr val="45B2B9"/>
    <a:srgbClr val="279BD4"/>
    <a:srgbClr val="2D9FD4"/>
    <a:srgbClr val="6BC6EB"/>
    <a:srgbClr val="86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9853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-804" y="-72"/>
      </p:cViewPr>
      <p:guideLst>
        <p:guide orient="horz" pos="2207"/>
        <p:guide pos="37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5" Type="http://schemas.openxmlformats.org/officeDocument/2006/relationships/tags" Target="tags/tag64.xml"/><Relationship Id="rId34" Type="http://schemas.openxmlformats.org/officeDocument/2006/relationships/commentAuthors" Target="commentAuthors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image" Target="../media/image4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e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8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4" Type="http://schemas.openxmlformats.org/officeDocument/2006/relationships/image" Target="../media/image65.wmf"/><Relationship Id="rId3" Type="http://schemas.openxmlformats.org/officeDocument/2006/relationships/image" Target="../media/image58.wmf"/><Relationship Id="rId2" Type="http://schemas.openxmlformats.org/officeDocument/2006/relationships/image" Target="../media/image64.wmf"/><Relationship Id="rId1" Type="http://schemas.openxmlformats.org/officeDocument/2006/relationships/image" Target="../media/image51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7" Type="http://schemas.openxmlformats.org/officeDocument/2006/relationships/image" Target="../media/image12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22.wmf"/><Relationship Id="rId8" Type="http://schemas.openxmlformats.org/officeDocument/2006/relationships/image" Target="../media/image21.wmf"/><Relationship Id="rId7" Type="http://schemas.openxmlformats.org/officeDocument/2006/relationships/image" Target="../media/image20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0" Type="http://schemas.openxmlformats.org/officeDocument/2006/relationships/image" Target="../media/image23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7" Type="http://schemas.openxmlformats.org/officeDocument/2006/relationships/image" Target="../media/image30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emf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34.wmf"/><Relationship Id="rId8" Type="http://schemas.openxmlformats.org/officeDocument/2006/relationships/oleObject" Target="../embeddings/oleObject35.bin"/><Relationship Id="rId7" Type="http://schemas.openxmlformats.org/officeDocument/2006/relationships/image" Target="../media/image33.wmf"/><Relationship Id="rId6" Type="http://schemas.openxmlformats.org/officeDocument/2006/relationships/oleObject" Target="../embeddings/oleObject34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3.bin"/><Relationship Id="rId3" Type="http://schemas.openxmlformats.org/officeDocument/2006/relationships/image" Target="../media/image30.wmf"/><Relationship Id="rId2" Type="http://schemas.openxmlformats.org/officeDocument/2006/relationships/oleObject" Target="../embeddings/oleObject32.bin"/><Relationship Id="rId13" Type="http://schemas.openxmlformats.org/officeDocument/2006/relationships/vmlDrawing" Target="../drawings/vmlDrawing6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35.wmf"/><Relationship Id="rId10" Type="http://schemas.openxmlformats.org/officeDocument/2006/relationships/oleObject" Target="../embeddings/oleObject36.bin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7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8.bin"/><Relationship Id="rId3" Type="http://schemas.openxmlformats.org/officeDocument/2006/relationships/image" Target="../media/image36.wmf"/><Relationship Id="rId2" Type="http://schemas.openxmlformats.org/officeDocument/2006/relationships/oleObject" Target="../embeddings/oleObject37.bin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8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8.wmf"/><Relationship Id="rId2" Type="http://schemas.openxmlformats.org/officeDocument/2006/relationships/oleObject" Target="../embeddings/oleObject39.bin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42.wmf"/><Relationship Id="rId8" Type="http://schemas.openxmlformats.org/officeDocument/2006/relationships/oleObject" Target="../embeddings/oleObject43.bin"/><Relationship Id="rId7" Type="http://schemas.openxmlformats.org/officeDocument/2006/relationships/image" Target="../media/image41.wmf"/><Relationship Id="rId6" Type="http://schemas.openxmlformats.org/officeDocument/2006/relationships/oleObject" Target="../embeddings/oleObject42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41.bin"/><Relationship Id="rId3" Type="http://schemas.openxmlformats.org/officeDocument/2006/relationships/image" Target="../media/image39.emf"/><Relationship Id="rId2" Type="http://schemas.openxmlformats.org/officeDocument/2006/relationships/oleObject" Target="../embeddings/oleObject40.bin"/><Relationship Id="rId14" Type="http://schemas.openxmlformats.org/officeDocument/2006/relationships/vmlDrawing" Target="../drawings/vmlDrawing9.vml"/><Relationship Id="rId13" Type="http://schemas.openxmlformats.org/officeDocument/2006/relationships/slideLayout" Target="../slideLayouts/slideLayout1.xml"/><Relationship Id="rId12" Type="http://schemas.openxmlformats.org/officeDocument/2006/relationships/oleObject" Target="../embeddings/oleObject45.bin"/><Relationship Id="rId11" Type="http://schemas.openxmlformats.org/officeDocument/2006/relationships/image" Target="../media/image43.wmf"/><Relationship Id="rId10" Type="http://schemas.openxmlformats.org/officeDocument/2006/relationships/oleObject" Target="../embeddings/oleObject44.bin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0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45.emf"/><Relationship Id="rId4" Type="http://schemas.openxmlformats.org/officeDocument/2006/relationships/oleObject" Target="../embeddings/oleObject47.bin"/><Relationship Id="rId3" Type="http://schemas.openxmlformats.org/officeDocument/2006/relationships/image" Target="../media/image44.emf"/><Relationship Id="rId2" Type="http://schemas.openxmlformats.org/officeDocument/2006/relationships/oleObject" Target="../embeddings/oleObject46.bin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1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6.emf"/><Relationship Id="rId2" Type="http://schemas.openxmlformats.org/officeDocument/2006/relationships/oleObject" Target="../embeddings/oleObject48.bin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50.wmf"/><Relationship Id="rId7" Type="http://schemas.openxmlformats.org/officeDocument/2006/relationships/oleObject" Target="../embeddings/oleObject51.bin"/><Relationship Id="rId6" Type="http://schemas.openxmlformats.org/officeDocument/2006/relationships/image" Target="../media/image49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48.wmf"/><Relationship Id="rId3" Type="http://schemas.openxmlformats.org/officeDocument/2006/relationships/oleObject" Target="../embeddings/oleObject49.bin"/><Relationship Id="rId2" Type="http://schemas.openxmlformats.org/officeDocument/2006/relationships/image" Target="../media/image47.emf"/><Relationship Id="rId10" Type="http://schemas.openxmlformats.org/officeDocument/2006/relationships/vmlDrawing" Target="../drawings/vmlDrawing12.vml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53.wmf"/><Relationship Id="rId7" Type="http://schemas.openxmlformats.org/officeDocument/2006/relationships/oleObject" Target="../embeddings/oleObject55.bin"/><Relationship Id="rId6" Type="http://schemas.openxmlformats.org/officeDocument/2006/relationships/image" Target="../media/image52.wmf"/><Relationship Id="rId5" Type="http://schemas.openxmlformats.org/officeDocument/2006/relationships/oleObject" Target="../embeddings/oleObject54.bin"/><Relationship Id="rId4" Type="http://schemas.openxmlformats.org/officeDocument/2006/relationships/oleObject" Target="../embeddings/oleObject53.bin"/><Relationship Id="rId3" Type="http://schemas.openxmlformats.org/officeDocument/2006/relationships/image" Target="../media/image51.emf"/><Relationship Id="rId2" Type="http://schemas.openxmlformats.org/officeDocument/2006/relationships/oleObject" Target="../embeddings/oleObject52.bin"/><Relationship Id="rId10" Type="http://schemas.openxmlformats.org/officeDocument/2006/relationships/vmlDrawing" Target="../drawings/vmlDrawing13.vml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4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54.wmf"/><Relationship Id="rId2" Type="http://schemas.openxmlformats.org/officeDocument/2006/relationships/oleObject" Target="../embeddings/oleObject56.bin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jpeg"/><Relationship Id="rId2" Type="http://schemas.openxmlformats.org/officeDocument/2006/relationships/tags" Target="../tags/tag63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5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6.wmf"/><Relationship Id="rId4" Type="http://schemas.openxmlformats.org/officeDocument/2006/relationships/oleObject" Target="../embeddings/oleObject58.bin"/><Relationship Id="rId3" Type="http://schemas.openxmlformats.org/officeDocument/2006/relationships/image" Target="../media/image55.emf"/><Relationship Id="rId2" Type="http://schemas.openxmlformats.org/officeDocument/2006/relationships/oleObject" Target="../embeddings/oleObject57.bin"/><Relationship Id="rId1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6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58.wmf"/><Relationship Id="rId3" Type="http://schemas.openxmlformats.org/officeDocument/2006/relationships/oleObject" Target="../embeddings/oleObject59.bin"/><Relationship Id="rId2" Type="http://schemas.openxmlformats.org/officeDocument/2006/relationships/image" Target="../media/image57.emf"/><Relationship Id="rId1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61.wmf"/><Relationship Id="rId7" Type="http://schemas.openxmlformats.org/officeDocument/2006/relationships/oleObject" Target="../embeddings/oleObject64.bin"/><Relationship Id="rId6" Type="http://schemas.openxmlformats.org/officeDocument/2006/relationships/oleObject" Target="../embeddings/oleObject63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62.bin"/><Relationship Id="rId3" Type="http://schemas.openxmlformats.org/officeDocument/2006/relationships/image" Target="../media/image58.wmf"/><Relationship Id="rId2" Type="http://schemas.openxmlformats.org/officeDocument/2006/relationships/oleObject" Target="../embeddings/oleObject61.bin"/><Relationship Id="rId10" Type="http://schemas.openxmlformats.org/officeDocument/2006/relationships/vmlDrawing" Target="../drawings/vmlDrawing17.vml"/><Relationship Id="rId1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8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2.emf"/><Relationship Id="rId2" Type="http://schemas.openxmlformats.org/officeDocument/2006/relationships/oleObject" Target="../embeddings/oleObject65.bin"/><Relationship Id="rId1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9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63.wmf"/><Relationship Id="rId2" Type="http://schemas.openxmlformats.org/officeDocument/2006/relationships/oleObject" Target="../embeddings/oleObject66.bin"/><Relationship Id="rId1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1.bin"/><Relationship Id="rId8" Type="http://schemas.openxmlformats.org/officeDocument/2006/relationships/image" Target="../media/image58.wmf"/><Relationship Id="rId7" Type="http://schemas.openxmlformats.org/officeDocument/2006/relationships/oleObject" Target="../embeddings/oleObject70.bin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9.bin"/><Relationship Id="rId4" Type="http://schemas.openxmlformats.org/officeDocument/2006/relationships/oleObject" Target="../embeddings/oleObject68.bin"/><Relationship Id="rId3" Type="http://schemas.openxmlformats.org/officeDocument/2006/relationships/image" Target="../media/image51.emf"/><Relationship Id="rId2" Type="http://schemas.openxmlformats.org/officeDocument/2006/relationships/oleObject" Target="../embeddings/oleObject67.bin"/><Relationship Id="rId12" Type="http://schemas.openxmlformats.org/officeDocument/2006/relationships/vmlDrawing" Target="../drawings/vmlDrawing20.vml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65.wmf"/><Relationship Id="rId1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5.wmf"/><Relationship Id="rId2" Type="http://schemas.openxmlformats.org/officeDocument/2006/relationships/oleObject" Target="../embeddings/oleObject3.bin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wmf"/><Relationship Id="rId8" Type="http://schemas.openxmlformats.org/officeDocument/2006/relationships/oleObject" Target="../embeddings/oleObject7.bin"/><Relationship Id="rId7" Type="http://schemas.openxmlformats.org/officeDocument/2006/relationships/image" Target="../media/image8.wmf"/><Relationship Id="rId6" Type="http://schemas.openxmlformats.org/officeDocument/2006/relationships/oleObject" Target="../embeddings/oleObject6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Relationship Id="rId3" Type="http://schemas.openxmlformats.org/officeDocument/2006/relationships/image" Target="../media/image6.wmf"/><Relationship Id="rId2" Type="http://schemas.openxmlformats.org/officeDocument/2006/relationships/oleObject" Target="../embeddings/oleObject4.bin"/><Relationship Id="rId19" Type="http://schemas.openxmlformats.org/officeDocument/2006/relationships/vmlDrawing" Target="../drawings/vmlDrawing3.vml"/><Relationship Id="rId18" Type="http://schemas.openxmlformats.org/officeDocument/2006/relationships/slideLayout" Target="../slideLayouts/slideLayout12.xml"/><Relationship Id="rId17" Type="http://schemas.openxmlformats.org/officeDocument/2006/relationships/image" Target="../media/image13.wmf"/><Relationship Id="rId16" Type="http://schemas.openxmlformats.org/officeDocument/2006/relationships/oleObject" Target="../embeddings/oleObject11.bin"/><Relationship Id="rId15" Type="http://schemas.openxmlformats.org/officeDocument/2006/relationships/image" Target="../media/image12.wmf"/><Relationship Id="rId14" Type="http://schemas.openxmlformats.org/officeDocument/2006/relationships/oleObject" Target="../embeddings/oleObject10.bin"/><Relationship Id="rId13" Type="http://schemas.openxmlformats.org/officeDocument/2006/relationships/image" Target="../media/image11.wmf"/><Relationship Id="rId12" Type="http://schemas.openxmlformats.org/officeDocument/2006/relationships/oleObject" Target="../embeddings/oleObject9.bin"/><Relationship Id="rId11" Type="http://schemas.openxmlformats.org/officeDocument/2006/relationships/image" Target="../media/image10.wmf"/><Relationship Id="rId10" Type="http://schemas.openxmlformats.org/officeDocument/2006/relationships/oleObject" Target="../embeddings/oleObject8.bin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oleObject" Target="../embeddings/oleObject15.bin"/><Relationship Id="rId7" Type="http://schemas.openxmlformats.org/officeDocument/2006/relationships/image" Target="../media/image16.wmf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3.bin"/><Relationship Id="rId3" Type="http://schemas.openxmlformats.org/officeDocument/2006/relationships/image" Target="../media/image14.wmf"/><Relationship Id="rId23" Type="http://schemas.openxmlformats.org/officeDocument/2006/relationships/vmlDrawing" Target="../drawings/vmlDrawing4.vml"/><Relationship Id="rId22" Type="http://schemas.openxmlformats.org/officeDocument/2006/relationships/slideLayout" Target="../slideLayouts/slideLayout2.xml"/><Relationship Id="rId21" Type="http://schemas.openxmlformats.org/officeDocument/2006/relationships/image" Target="../media/image23.wmf"/><Relationship Id="rId20" Type="http://schemas.openxmlformats.org/officeDocument/2006/relationships/oleObject" Target="../embeddings/oleObject21.bin"/><Relationship Id="rId2" Type="http://schemas.openxmlformats.org/officeDocument/2006/relationships/oleObject" Target="../embeddings/oleObject12.bin"/><Relationship Id="rId19" Type="http://schemas.openxmlformats.org/officeDocument/2006/relationships/image" Target="../media/image22.wmf"/><Relationship Id="rId18" Type="http://schemas.openxmlformats.org/officeDocument/2006/relationships/oleObject" Target="../embeddings/oleObject20.bin"/><Relationship Id="rId17" Type="http://schemas.openxmlformats.org/officeDocument/2006/relationships/image" Target="../media/image21.wmf"/><Relationship Id="rId16" Type="http://schemas.openxmlformats.org/officeDocument/2006/relationships/oleObject" Target="../embeddings/oleObject19.bin"/><Relationship Id="rId15" Type="http://schemas.openxmlformats.org/officeDocument/2006/relationships/image" Target="../media/image20.wmf"/><Relationship Id="rId14" Type="http://schemas.openxmlformats.org/officeDocument/2006/relationships/oleObject" Target="../embeddings/oleObject18.bin"/><Relationship Id="rId13" Type="http://schemas.openxmlformats.org/officeDocument/2006/relationships/image" Target="../media/image19.wmf"/><Relationship Id="rId12" Type="http://schemas.openxmlformats.org/officeDocument/2006/relationships/oleObject" Target="../embeddings/oleObject17.bin"/><Relationship Id="rId11" Type="http://schemas.openxmlformats.org/officeDocument/2006/relationships/image" Target="../media/image18.wmf"/><Relationship Id="rId10" Type="http://schemas.openxmlformats.org/officeDocument/2006/relationships/oleObject" Target="../embeddings/oleObject16.bin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27.wmf"/><Relationship Id="rId8" Type="http://schemas.openxmlformats.org/officeDocument/2006/relationships/oleObject" Target="../embeddings/oleObject25.bin"/><Relationship Id="rId7" Type="http://schemas.openxmlformats.org/officeDocument/2006/relationships/image" Target="../media/image26.wmf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3.bin"/><Relationship Id="rId3" Type="http://schemas.openxmlformats.org/officeDocument/2006/relationships/image" Target="../media/image24.wmf"/><Relationship Id="rId21" Type="http://schemas.openxmlformats.org/officeDocument/2006/relationships/vmlDrawing" Target="../drawings/vmlDrawing5.vml"/><Relationship Id="rId20" Type="http://schemas.openxmlformats.org/officeDocument/2006/relationships/slideLayout" Target="../slideLayouts/slideLayout1.xml"/><Relationship Id="rId2" Type="http://schemas.openxmlformats.org/officeDocument/2006/relationships/oleObject" Target="../embeddings/oleObject22.bin"/><Relationship Id="rId19" Type="http://schemas.openxmlformats.org/officeDocument/2006/relationships/image" Target="../media/image31.wmf"/><Relationship Id="rId18" Type="http://schemas.openxmlformats.org/officeDocument/2006/relationships/oleObject" Target="../embeddings/oleObject31.bin"/><Relationship Id="rId17" Type="http://schemas.openxmlformats.org/officeDocument/2006/relationships/image" Target="../media/image30.wmf"/><Relationship Id="rId16" Type="http://schemas.openxmlformats.org/officeDocument/2006/relationships/oleObject" Target="../embeddings/oleObject30.bin"/><Relationship Id="rId15" Type="http://schemas.openxmlformats.org/officeDocument/2006/relationships/oleObject" Target="../embeddings/oleObject29.bin"/><Relationship Id="rId14" Type="http://schemas.openxmlformats.org/officeDocument/2006/relationships/oleObject" Target="../embeddings/oleObject28.bin"/><Relationship Id="rId13" Type="http://schemas.openxmlformats.org/officeDocument/2006/relationships/image" Target="../media/image29.wmf"/><Relationship Id="rId12" Type="http://schemas.openxmlformats.org/officeDocument/2006/relationships/oleObject" Target="../embeddings/oleObject27.bin"/><Relationship Id="rId11" Type="http://schemas.openxmlformats.org/officeDocument/2006/relationships/image" Target="../media/image28.wmf"/><Relationship Id="rId10" Type="http://schemas.openxmlformats.org/officeDocument/2006/relationships/oleObject" Target="../embeddings/oleObject26.bin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3983990" y="3778250"/>
            <a:ext cx="5986780" cy="1188720"/>
            <a:chOff x="6274" y="5950"/>
            <a:chExt cx="9428" cy="1872"/>
          </a:xfrm>
        </p:grpSpPr>
        <p:grpSp>
          <p:nvGrpSpPr>
            <p:cNvPr id="1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2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4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" name="文本框 7"/>
            <p:cNvSpPr txBox="1"/>
            <p:nvPr/>
          </p:nvSpPr>
          <p:spPr>
            <a:xfrm>
              <a:off x="7677" y="6367"/>
              <a:ext cx="6751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4.1    </a:t>
              </a:r>
              <a:r>
                <a:rPr lang="zh-CN" altLang="en-US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有理指数幂</a:t>
              </a:r>
              <a:endParaRPr lang="zh-CN" altLang="en-US" sz="4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440055" y="1278255"/>
            <a:ext cx="10764520" cy="1740535"/>
            <a:chOff x="693" y="2013"/>
            <a:chExt cx="16952" cy="2741"/>
          </a:xfrm>
        </p:grpSpPr>
        <p:grpSp>
          <p:nvGrpSpPr>
            <p:cNvPr id="7" name="组合 6"/>
            <p:cNvGrpSpPr/>
            <p:nvPr/>
          </p:nvGrpSpPr>
          <p:grpSpPr>
            <a:xfrm>
              <a:off x="693" y="2013"/>
              <a:ext cx="16953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指数函数与对数函数</a:t>
                </a:r>
                <a:endParaRPr lang="zh-CN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3431" y="2014"/>
              <a:ext cx="2668" cy="2741"/>
              <a:chOff x="1323" y="3685"/>
              <a:chExt cx="3470" cy="3508"/>
            </a:xfrm>
          </p:grpSpPr>
          <p:sp>
            <p:nvSpPr>
              <p:cNvPr id="11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2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3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4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6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Text Box 38"/>
              <p:cNvSpPr txBox="1"/>
              <p:nvPr/>
            </p:nvSpPr>
            <p:spPr>
              <a:xfrm>
                <a:off x="2310" y="4456"/>
                <a:ext cx="1168" cy="15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en-US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四</a:t>
                </a:r>
                <a:endParaRPr lang="zh-CN" altLang="en-US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5128" name="文本框 8"/>
          <p:cNvSpPr/>
          <p:nvPr/>
        </p:nvSpPr>
        <p:spPr>
          <a:xfrm>
            <a:off x="514350" y="44450"/>
            <a:ext cx="2906713" cy="919163"/>
          </a:xfrm>
          <a:prstGeom prst="parallelogram">
            <a:avLst>
              <a:gd name="adj" fmla="val 25020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147" name="圆角矩形 6146"/>
          <p:cNvSpPr>
            <a:spLocks noChangeArrowheads="1"/>
          </p:cNvSpPr>
          <p:nvPr/>
        </p:nvSpPr>
        <p:spPr bwMode="auto">
          <a:xfrm>
            <a:off x="3315018" y="4852988"/>
            <a:ext cx="5832475" cy="576263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F2F2F2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</a:ln>
          <a:effectLst>
            <a:outerShdw dist="135001" dir="2928847" algn="ctr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微软雅黑" panose="020B0503020204020204" pitchFamily="34" charset="-122"/>
              <a:cs typeface="+mn-cs"/>
            </a:endParaRPr>
          </a:p>
        </p:txBody>
      </p:sp>
      <p:grpSp>
        <p:nvGrpSpPr>
          <p:cNvPr id="3" name="组合 3"/>
          <p:cNvGrpSpPr/>
          <p:nvPr/>
        </p:nvGrpSpPr>
        <p:grpSpPr>
          <a:xfrm>
            <a:off x="2422843" y="1630363"/>
            <a:ext cx="6624637" cy="1152525"/>
            <a:chOff x="0" y="0"/>
            <a:chExt cx="10432" cy="1814"/>
          </a:xfrm>
        </p:grpSpPr>
        <p:sp>
          <p:nvSpPr>
            <p:cNvPr id="7175" name="圆角矩形 6148"/>
            <p:cNvSpPr>
              <a:spLocks noChangeArrowheads="1"/>
            </p:cNvSpPr>
            <p:nvPr/>
          </p:nvSpPr>
          <p:spPr bwMode="auto">
            <a:xfrm>
              <a:off x="0" y="0"/>
              <a:ext cx="10432" cy="1814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1" dir="2928847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微软雅黑" panose="020B0503020204020204" pitchFamily="34" charset="-122"/>
                <a:cs typeface="+mn-cs"/>
              </a:endParaRPr>
            </a:p>
          </p:txBody>
        </p:sp>
        <p:grpSp>
          <p:nvGrpSpPr>
            <p:cNvPr id="5144" name="组合 4"/>
            <p:cNvGrpSpPr/>
            <p:nvPr/>
          </p:nvGrpSpPr>
          <p:grpSpPr>
            <a:xfrm>
              <a:off x="2397" y="227"/>
              <a:ext cx="8004" cy="1410"/>
              <a:chOff x="0" y="0"/>
              <a:chExt cx="8004" cy="1410"/>
            </a:xfrm>
          </p:grpSpPr>
          <p:sp>
            <p:nvSpPr>
              <p:cNvPr id="5145" name="文本框 5"/>
              <p:cNvSpPr txBox="1"/>
              <p:nvPr/>
            </p:nvSpPr>
            <p:spPr>
              <a:xfrm>
                <a:off x="0" y="0"/>
                <a:ext cx="8005" cy="141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eaLnBrk="0" hangingPunct="0">
                  <a:lnSpc>
                    <a:spcPct val="120000"/>
                  </a:lnSpc>
                </a:pPr>
                <a:r>
                  <a:rPr lang="zh-CN" altLang="en-US" sz="2200" b="1" dirty="0">
                    <a:solidFill>
                      <a:srgbClr val="4D4D4D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一般地，如果</a:t>
                </a:r>
                <a:r>
                  <a:rPr lang="en-US" altLang="zh-CN" sz="2200" b="1" i="1" dirty="0">
                    <a:solidFill>
                      <a:srgbClr val="4D4D4D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x</a:t>
                </a:r>
                <a:r>
                  <a:rPr lang="en-US" altLang="zh-CN" sz="2200" b="1" i="1" baseline="30000" dirty="0">
                    <a:solidFill>
                      <a:srgbClr val="4D4D4D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n</a:t>
                </a:r>
                <a:r>
                  <a:rPr lang="en-US" altLang="zh-CN" sz="2200" b="1" dirty="0">
                    <a:solidFill>
                      <a:srgbClr val="4D4D4D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=</a:t>
                </a:r>
                <a:r>
                  <a:rPr lang="en-US" altLang="zh-CN" sz="2200" b="1" i="1" dirty="0">
                    <a:solidFill>
                      <a:srgbClr val="4D4D4D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a</a:t>
                </a:r>
                <a:r>
                  <a:rPr lang="en-US" altLang="zh-CN" sz="2200" b="1" dirty="0">
                    <a:solidFill>
                      <a:srgbClr val="4D4D4D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(</a:t>
                </a:r>
                <a:r>
                  <a:rPr lang="en-US" altLang="zh-CN" sz="2200" b="1" i="1" dirty="0">
                    <a:solidFill>
                      <a:srgbClr val="4D4D4D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n</a:t>
                </a:r>
                <a:r>
                  <a:rPr lang="en-US" altLang="zh-CN" sz="2200" b="1" dirty="0">
                    <a:solidFill>
                      <a:srgbClr val="4D4D4D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∈</a:t>
                </a:r>
                <a:r>
                  <a:rPr lang="zh-CN" altLang="en-US" sz="2200" b="1" dirty="0">
                    <a:solidFill>
                      <a:srgbClr val="4D4D4D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 </a:t>
                </a:r>
                <a:r>
                  <a:rPr lang="zh-CN" altLang="en-US" sz="2200" b="1" dirty="0">
                    <a:solidFill>
                      <a:srgbClr val="4D4D4D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 </a:t>
                </a:r>
                <a:r>
                  <a:rPr lang="zh-CN" altLang="en-US" sz="2200" b="1" dirty="0">
                    <a:solidFill>
                      <a:srgbClr val="4D4D4D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且</a:t>
                </a:r>
                <a:r>
                  <a:rPr lang="en-US" altLang="zh-CN" sz="2200" b="1" i="1" dirty="0">
                    <a:solidFill>
                      <a:srgbClr val="4D4D4D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n</a:t>
                </a:r>
                <a:r>
                  <a:rPr lang="en-US" altLang="zh-CN" sz="2200" b="1" dirty="0">
                    <a:solidFill>
                      <a:srgbClr val="4D4D4D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&gt;</a:t>
                </a:r>
                <a:r>
                  <a:rPr lang="en-US" altLang="zh-CN" sz="2200" b="1" dirty="0">
                    <a:solidFill>
                      <a:srgbClr val="4D4D4D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1</a:t>
                </a:r>
                <a:r>
                  <a:rPr lang="en-US" altLang="zh-CN" sz="2200" b="1" dirty="0">
                    <a:solidFill>
                      <a:srgbClr val="4D4D4D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)</a:t>
                </a:r>
                <a:r>
                  <a:rPr lang="zh-CN" altLang="en-US" sz="2200" b="1" dirty="0">
                    <a:solidFill>
                      <a:srgbClr val="4D4D4D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，那么</a:t>
                </a:r>
                <a:endParaRPr lang="zh-CN" altLang="en-US" sz="2200" b="1" dirty="0">
                  <a:solidFill>
                    <a:srgbClr val="4D4D4D"/>
                  </a:solidFill>
                  <a:latin typeface="Arial" panose="020B0604020202020204" pitchFamily="34" charset="0"/>
                  <a:ea typeface="宋体" panose="02010600030101010101" pitchFamily="2" charset="-122"/>
                </a:endParaRPr>
              </a:p>
              <a:p>
                <a:pPr eaLnBrk="0" hangingPunct="0">
                  <a:lnSpc>
                    <a:spcPct val="120000"/>
                  </a:lnSpc>
                </a:pPr>
                <a:r>
                  <a:rPr lang="en-US" altLang="zh-CN" sz="2200" b="1" i="1" dirty="0">
                    <a:solidFill>
                      <a:srgbClr val="4D4D4D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x</a:t>
                </a:r>
                <a:r>
                  <a:rPr lang="zh-CN" altLang="en-US" sz="2200" b="1" dirty="0">
                    <a:solidFill>
                      <a:srgbClr val="4D4D4D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叫做</a:t>
                </a:r>
                <a:r>
                  <a:rPr lang="en-US" altLang="zh-CN" sz="2200" b="1" i="1" dirty="0">
                    <a:solidFill>
                      <a:srgbClr val="4D4D4D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a</a:t>
                </a:r>
                <a:r>
                  <a:rPr lang="zh-CN" altLang="en-US" sz="2200" b="1" dirty="0">
                    <a:solidFill>
                      <a:srgbClr val="4D4D4D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的</a:t>
                </a:r>
                <a:r>
                  <a:rPr lang="zh-CN" altLang="en-US" sz="2200" b="1" u="sng" dirty="0">
                    <a:solidFill>
                      <a:srgbClr val="4D4D4D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     </a:t>
                </a:r>
                <a:r>
                  <a:rPr lang="zh-CN" altLang="en-US" sz="2200" b="1" dirty="0">
                    <a:solidFill>
                      <a:srgbClr val="4D4D4D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次方根．</a:t>
                </a:r>
                <a:endParaRPr lang="zh-CN" altLang="en-US" sz="2200" b="1" dirty="0">
                  <a:solidFill>
                    <a:srgbClr val="4D4D4D"/>
                  </a:solidFill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aphicFrame>
            <p:nvGraphicFramePr>
              <p:cNvPr id="5126" name="对象 6151"/>
              <p:cNvGraphicFramePr/>
              <p:nvPr/>
            </p:nvGraphicFramePr>
            <p:xfrm>
              <a:off x="4296" y="114"/>
              <a:ext cx="453" cy="63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1" name="" r:id="rId2" imgW="217805" imgH="230505" progId="Equation.DSMT4">
                      <p:embed/>
                    </p:oleObj>
                  </mc:Choice>
                  <mc:Fallback>
                    <p:oleObj name="" r:id="rId2" imgW="217805" imgH="230505" progId="Equation.DSMT4">
                      <p:embed/>
                      <p:pic>
                        <p:nvPicPr>
                          <p:cNvPr id="0" name="图片 3080"/>
                          <p:cNvPicPr/>
                          <p:nvPr/>
                        </p:nvPicPr>
                        <p:blipFill>
                          <a:blip r:embed="rId3"/>
                          <a:stretch>
                            <a:fillRect/>
                          </a:stretch>
                        </p:blipFill>
                        <p:spPr>
                          <a:xfrm>
                            <a:off x="4296" y="114"/>
                            <a:ext cx="453" cy="63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5" name="组合 6152"/>
          <p:cNvGrpSpPr/>
          <p:nvPr/>
        </p:nvGrpSpPr>
        <p:grpSpPr>
          <a:xfrm>
            <a:off x="2567305" y="1735138"/>
            <a:ext cx="1276350" cy="942975"/>
            <a:chOff x="0" y="0"/>
            <a:chExt cx="768" cy="746"/>
          </a:xfrm>
        </p:grpSpPr>
        <p:sp>
          <p:nvSpPr>
            <p:cNvPr id="5140" name="圆角矩形 6153"/>
            <p:cNvSpPr/>
            <p:nvPr/>
          </p:nvSpPr>
          <p:spPr>
            <a:xfrm>
              <a:off x="0" y="0"/>
              <a:ext cx="768" cy="746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87C2DA"/>
                </a:gs>
                <a:gs pos="100000">
                  <a:srgbClr val="5AABCC"/>
                </a:gs>
              </a:gsLst>
              <a:lin ang="5400000" scaled="1"/>
              <a:tileRect/>
            </a:gradFill>
            <a:ln w="38100" cap="flat" cmpd="sng">
              <a:solidFill>
                <a:srgbClr val="FFFFFF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 dirty="0">
                <a:latin typeface="Tahoma" panose="020B0604030504040204" pitchFamily="34" charset="0"/>
              </a:endParaRPr>
            </a:p>
          </p:txBody>
        </p:sp>
        <p:sp>
          <p:nvSpPr>
            <p:cNvPr id="5141" name="未知"/>
            <p:cNvSpPr/>
            <p:nvPr/>
          </p:nvSpPr>
          <p:spPr>
            <a:xfrm>
              <a:off x="48" y="48"/>
              <a:ext cx="383" cy="373"/>
            </a:xfrm>
            <a:custGeom>
              <a:avLst/>
              <a:gdLst>
                <a:gd name="txL" fmla="*/ 0 w 596"/>
                <a:gd name="txT" fmla="*/ 0 h 598"/>
                <a:gd name="txR" fmla="*/ 596 w 596"/>
                <a:gd name="txB" fmla="*/ 598 h 598"/>
              </a:gdLst>
              <a:ahLst/>
              <a:cxnLst>
                <a:cxn ang="0">
                  <a:pos x="76" y="0"/>
                </a:cxn>
                <a:cxn ang="0">
                  <a:pos x="0" y="74"/>
                </a:cxn>
                <a:cxn ang="0">
                  <a:pos x="0" y="367"/>
                </a:cxn>
                <a:cxn ang="0">
                  <a:pos x="103" y="109"/>
                </a:cxn>
                <a:cxn ang="0">
                  <a:pos x="379" y="0"/>
                </a:cxn>
                <a:cxn ang="0">
                  <a:pos x="76" y="0"/>
                </a:cxn>
              </a:cxnLst>
              <a:rect l="txL" t="txT" r="txR" b="tx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B9DBE9">
                    <a:alpha val="100000"/>
                  </a:srgbClr>
                </a:gs>
                <a:gs pos="100000">
                  <a:srgbClr val="5AABCC">
                    <a:alpha val="0"/>
                  </a:srgb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6156" name="文本框 6155"/>
            <p:cNvSpPr txBox="1"/>
            <p:nvPr/>
          </p:nvSpPr>
          <p:spPr>
            <a:xfrm>
              <a:off x="52" y="203"/>
              <a:ext cx="659" cy="411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none">
              <a:spAutoFit/>
            </a:bodyPr>
            <a:lstStyle/>
            <a:p>
              <a:pPr marR="0" algn="ctr" defTabSz="914400" eaLnBrk="0" hangingPunct="0"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800" b="1" kern="1200" cap="none" spc="0" normalizeH="0" baseline="0" noProof="1">
                  <a:solidFill>
                    <a:srgbClr val="FFFFFF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概 念 </a:t>
              </a:r>
              <a:endParaRPr kumimoji="0" lang="zh-CN" altLang="en-US" sz="2800" b="1" kern="1200" cap="none" spc="0" normalizeH="0" baseline="0" noProof="1">
                <a:solidFill>
                  <a:srgbClr val="FFFF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6" name="矩形 6157"/>
          <p:cNvSpPr/>
          <p:nvPr/>
        </p:nvSpPr>
        <p:spPr>
          <a:xfrm>
            <a:off x="3359468" y="3386138"/>
            <a:ext cx="5832475" cy="1006475"/>
          </a:xfrm>
          <a:prstGeom prst="rect">
            <a:avLst/>
          </a:prstGeom>
          <a:solidFill>
            <a:srgbClr val="EAEAEA"/>
          </a:solidFill>
          <a:ln w="9525">
            <a:noFill/>
          </a:ln>
        </p:spPr>
        <p:txBody>
          <a:bodyPr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6159" name="棱台 6158"/>
          <p:cNvSpPr/>
          <p:nvPr/>
        </p:nvSpPr>
        <p:spPr>
          <a:xfrm>
            <a:off x="2424430" y="3384550"/>
            <a:ext cx="936625" cy="1006475"/>
          </a:xfrm>
          <a:prstGeom prst="bevel">
            <a:avLst>
              <a:gd name="adj" fmla="val 12500"/>
            </a:avLst>
          </a:prstGeom>
          <a:solidFill>
            <a:srgbClr val="33CCCC">
              <a:alpha val="50195"/>
            </a:srgbClr>
          </a:solidFill>
          <a:ln w="9525">
            <a:noFill/>
          </a:ln>
        </p:spPr>
        <p:txBody>
          <a:bodyPr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6160" name="文本框 6159"/>
          <p:cNvSpPr txBox="1">
            <a:spLocks noChangeArrowheads="1"/>
          </p:cNvSpPr>
          <p:nvPr/>
        </p:nvSpPr>
        <p:spPr bwMode="auto">
          <a:xfrm>
            <a:off x="2495868" y="3527425"/>
            <a:ext cx="89852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ctr">
              <a:spcBef>
                <a:spcPct val="50000"/>
              </a:spcBef>
              <a:buNone/>
            </a:pPr>
            <a:r>
              <a:rPr lang="en-US" altLang="zh-CN" sz="3200" b="1" dirty="0">
                <a:solidFill>
                  <a:schemeClr val="bg1"/>
                </a:solidFill>
                <a:effectDag name="">
                  <a:effect ref="fillLine"/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</a:effectDag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endParaRPr lang="en-US" altLang="zh-CN" sz="3200" b="1" dirty="0">
              <a:solidFill>
                <a:schemeClr val="bg1"/>
              </a:solidFill>
              <a:effectDag name="">
                <a:effect ref="fillLine"/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</a:effectDag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61" name="矩形 6160"/>
          <p:cNvSpPr/>
          <p:nvPr/>
        </p:nvSpPr>
        <p:spPr>
          <a:xfrm>
            <a:off x="3407093" y="3313113"/>
            <a:ext cx="5713413" cy="1116013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当</a:t>
            </a:r>
            <a:r>
              <a:rPr kumimoji="0" lang="en-US" altLang="x-none" sz="2400" b="1" i="1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n</a:t>
            </a:r>
            <a:r>
              <a:rPr kumimoji="0" lang="zh-CN" altLang="en-US" sz="2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为偶数时，</a:t>
            </a:r>
            <a:r>
              <a:rPr kumimoji="0" lang="zh-CN" altLang="en-US" sz="2400" b="1" i="0" u="sng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正数</a:t>
            </a:r>
            <a:r>
              <a:rPr kumimoji="0" lang="en-US" altLang="x-none" sz="2400" b="1" i="1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a</a:t>
            </a:r>
            <a:r>
              <a:rPr kumimoji="0" lang="zh-CN" altLang="en-US" sz="2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的</a:t>
            </a:r>
            <a:r>
              <a:rPr kumimoji="0" lang="en-US" altLang="x-none" sz="2400" b="1" i="1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n</a:t>
            </a:r>
            <a:r>
              <a:rPr kumimoji="0" lang="zh-CN" altLang="en-US" sz="2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次方根有两个,表示为</a:t>
            </a:r>
            <a:r>
              <a:rPr kumimoji="0" lang="zh-CN" altLang="en-US" sz="1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               ．,</a:t>
            </a:r>
            <a:r>
              <a:rPr kumimoji="0" lang="zh-CN" altLang="en-US" sz="2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其中     叫做的</a:t>
            </a:r>
            <a:r>
              <a:rPr kumimoji="0" lang="zh-CN" altLang="en-US" sz="2400" b="1" i="1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</a:t>
            </a:r>
            <a:r>
              <a:rPr kumimoji="0" lang="zh-CN" altLang="en-US" sz="2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次算数根.</a:t>
            </a:r>
            <a:endParaRPr kumimoji="0" lang="zh-CN" altLang="en-US" sz="24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graphicFrame>
        <p:nvGraphicFramePr>
          <p:cNvPr id="6162" name="对象 6161"/>
          <p:cNvGraphicFramePr/>
          <p:nvPr/>
        </p:nvGraphicFramePr>
        <p:xfrm>
          <a:off x="4151630" y="3959225"/>
          <a:ext cx="10795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4" imgW="560070" imgH="229235" progId="Equation.DSMT4">
                  <p:embed/>
                </p:oleObj>
              </mc:Choice>
              <mc:Fallback>
                <p:oleObj name="" r:id="rId4" imgW="560070" imgH="229235" progId="Equation.DSMT4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51630" y="3959225"/>
                        <a:ext cx="1079500" cy="409575"/>
                      </a:xfrm>
                      <a:prstGeom prst="rect">
                        <a:avLst/>
                      </a:prstGeom>
                      <a:noFill/>
                      <a:ln w="28575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2" name="对象 6171"/>
          <p:cNvGraphicFramePr/>
          <p:nvPr/>
        </p:nvGraphicFramePr>
        <p:xfrm>
          <a:off x="5231130" y="2351088"/>
          <a:ext cx="2794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6" imgW="128905" imgH="142240" progId="Equation.DSMT4">
                  <p:embed/>
                </p:oleObj>
              </mc:Choice>
              <mc:Fallback>
                <p:oleObj name="" r:id="rId6" imgW="128905" imgH="142240" progId="Equation.DSMT4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31130" y="2351088"/>
                        <a:ext cx="279400" cy="285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3" name="对象 6172"/>
          <p:cNvGraphicFramePr/>
          <p:nvPr/>
        </p:nvGraphicFramePr>
        <p:xfrm>
          <a:off x="3530918" y="4924425"/>
          <a:ext cx="55435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8" imgW="3086100" imgH="241300" progId="Equation.DSMT4">
                  <p:embed/>
                </p:oleObj>
              </mc:Choice>
              <mc:Fallback>
                <p:oleObj name="" r:id="rId8" imgW="3086100" imgH="241300" progId="Equation.DSMT4">
                  <p:embed/>
                  <p:pic>
                    <p:nvPicPr>
                      <p:cNvPr id="0" name="图片 3103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30918" y="4924425"/>
                        <a:ext cx="5543550" cy="431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5" name="对象 6174"/>
          <p:cNvGraphicFramePr/>
          <p:nvPr/>
        </p:nvGraphicFramePr>
        <p:xfrm>
          <a:off x="5880418" y="3887788"/>
          <a:ext cx="504825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10" imgW="242570" imgH="229870" progId="Equation.DSMT4">
                  <p:embed/>
                </p:oleObj>
              </mc:Choice>
              <mc:Fallback>
                <p:oleObj name="" r:id="rId10" imgW="242570" imgH="229870" progId="Equation.DSMT4">
                  <p:embed/>
                  <p:pic>
                    <p:nvPicPr>
                      <p:cNvPr id="0" name="图片 3102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880418" y="3887788"/>
                        <a:ext cx="504825" cy="5032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0" grpId="0" bldLvl="0"/>
      <p:bldP spid="6161" grpId="0" bldLvl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149" name="文本框 8"/>
          <p:cNvSpPr/>
          <p:nvPr/>
        </p:nvSpPr>
        <p:spPr>
          <a:xfrm>
            <a:off x="514350" y="44450"/>
            <a:ext cx="2906713" cy="919163"/>
          </a:xfrm>
          <a:prstGeom prst="parallelogram">
            <a:avLst>
              <a:gd name="adj" fmla="val 25020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3" name="圆角矩形 2"/>
          <p:cNvSpPr>
            <a:spLocks noChangeArrowheads="1"/>
          </p:cNvSpPr>
          <p:nvPr/>
        </p:nvSpPr>
        <p:spPr bwMode="auto">
          <a:xfrm>
            <a:off x="3657600" y="3088323"/>
            <a:ext cx="5688013" cy="576263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F2F2F2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</a:ln>
          <a:effectLst>
            <a:outerShdw dist="135001" dir="2928847" algn="ctr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163" name="矩形 6162"/>
          <p:cNvSpPr/>
          <p:nvPr/>
        </p:nvSpPr>
        <p:spPr>
          <a:xfrm>
            <a:off x="2757488" y="1819910"/>
            <a:ext cx="6537325" cy="1150938"/>
          </a:xfrm>
          <a:prstGeom prst="rect">
            <a:avLst/>
          </a:prstGeom>
          <a:solidFill>
            <a:srgbClr val="EAEAEA"/>
          </a:solidFill>
          <a:ln w="9525">
            <a:noFill/>
          </a:ln>
        </p:spPr>
        <p:txBody>
          <a:bodyPr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6164" name="棱台 6163"/>
          <p:cNvSpPr/>
          <p:nvPr/>
        </p:nvSpPr>
        <p:spPr>
          <a:xfrm>
            <a:off x="2757488" y="1819910"/>
            <a:ext cx="935037" cy="1152525"/>
          </a:xfrm>
          <a:prstGeom prst="bevel">
            <a:avLst>
              <a:gd name="adj" fmla="val 12500"/>
            </a:avLst>
          </a:prstGeom>
          <a:solidFill>
            <a:srgbClr val="33CCCC">
              <a:alpha val="50195"/>
            </a:srgbClr>
          </a:solidFill>
          <a:ln w="9525">
            <a:noFill/>
          </a:ln>
        </p:spPr>
        <p:txBody>
          <a:bodyPr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6165" name="文本框 6164"/>
          <p:cNvSpPr txBox="1">
            <a:spLocks noChangeArrowheads="1"/>
          </p:cNvSpPr>
          <p:nvPr/>
        </p:nvSpPr>
        <p:spPr bwMode="auto">
          <a:xfrm>
            <a:off x="2684463" y="2097723"/>
            <a:ext cx="89852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ctr">
              <a:spcBef>
                <a:spcPct val="50000"/>
              </a:spcBef>
              <a:buNone/>
            </a:pPr>
            <a:r>
              <a:rPr lang="en-US" altLang="zh-CN" sz="3200" b="1" dirty="0">
                <a:solidFill>
                  <a:schemeClr val="bg1"/>
                </a:solidFill>
                <a:effectDag name="">
                  <a:effect ref="fillLine"/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</a:effectDag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endParaRPr lang="en-US" altLang="zh-CN" sz="3200" b="1" dirty="0">
              <a:solidFill>
                <a:schemeClr val="bg1"/>
              </a:solidFill>
              <a:effectDag name="">
                <a:effect ref="fillLine"/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</a:effectDag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66" name="矩形 6165"/>
          <p:cNvSpPr/>
          <p:nvPr/>
        </p:nvSpPr>
        <p:spPr>
          <a:xfrm>
            <a:off x="3654425" y="1815148"/>
            <a:ext cx="6016625" cy="1116013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当</a:t>
            </a:r>
            <a:r>
              <a:rPr kumimoji="0" lang="en-US" altLang="x-none" sz="2400" b="1" i="1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n</a:t>
            </a:r>
            <a:r>
              <a:rPr kumimoji="0" lang="zh-CN" altLang="en-US" sz="2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为奇数时，</a:t>
            </a:r>
            <a:r>
              <a:rPr kumimoji="0" lang="zh-CN" altLang="en-US" sz="2400" b="1" i="0" u="sng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实数</a:t>
            </a:r>
            <a:r>
              <a:rPr kumimoji="0" lang="en-US" altLang="x-none" sz="2400" b="1" i="1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a</a:t>
            </a:r>
            <a:r>
              <a:rPr kumimoji="0" lang="zh-CN" altLang="en-US" sz="2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的</a:t>
            </a:r>
            <a:r>
              <a:rPr kumimoji="0" lang="en-US" altLang="x-none" sz="2400" b="1" i="1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n</a:t>
            </a:r>
            <a:r>
              <a:rPr kumimoji="0" lang="zh-CN" altLang="en-US" sz="2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次方根只有一个，</a:t>
            </a:r>
            <a:endParaRPr kumimoji="0" lang="zh-CN" altLang="en-US" sz="24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记作 </a:t>
            </a:r>
            <a:r>
              <a:rPr kumimoji="0" lang="zh-CN" altLang="en-US" sz="1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               ．</a:t>
            </a:r>
            <a:r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 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graphicFrame>
        <p:nvGraphicFramePr>
          <p:cNvPr id="6167" name="对象 6166"/>
          <p:cNvGraphicFramePr/>
          <p:nvPr/>
        </p:nvGraphicFramePr>
        <p:xfrm>
          <a:off x="4340225" y="2396173"/>
          <a:ext cx="10795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2" imgW="471170" imgH="229235" progId="Equation.DSMT4">
                  <p:embed/>
                </p:oleObj>
              </mc:Choice>
              <mc:Fallback>
                <p:oleObj name="" r:id="rId2" imgW="471170" imgH="229235" progId="Equation.DSMT4">
                  <p:embed/>
                  <p:pic>
                    <p:nvPicPr>
                      <p:cNvPr id="0" name="图片 310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340225" y="2396173"/>
                        <a:ext cx="1079500" cy="503237"/>
                      </a:xfrm>
                      <a:prstGeom prst="rect">
                        <a:avLst/>
                      </a:prstGeom>
                      <a:noFill/>
                      <a:ln w="28575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8" name="矩形 6167"/>
          <p:cNvSpPr/>
          <p:nvPr/>
        </p:nvSpPr>
        <p:spPr>
          <a:xfrm>
            <a:off x="3633788" y="4420235"/>
            <a:ext cx="5472112" cy="576263"/>
          </a:xfrm>
          <a:prstGeom prst="rect">
            <a:avLst/>
          </a:prstGeom>
          <a:solidFill>
            <a:srgbClr val="EAEAEA"/>
          </a:solidFill>
          <a:ln w="9525">
            <a:noFill/>
          </a:ln>
        </p:spPr>
        <p:txBody>
          <a:bodyPr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6169" name="棱台 6168"/>
          <p:cNvSpPr>
            <a:spLocks noChangeArrowheads="1"/>
          </p:cNvSpPr>
          <p:nvPr/>
        </p:nvSpPr>
        <p:spPr bwMode="auto">
          <a:xfrm>
            <a:off x="2774950" y="4356735"/>
            <a:ext cx="909638" cy="696913"/>
          </a:xfrm>
          <a:prstGeom prst="bevel">
            <a:avLst>
              <a:gd name="adj" fmla="val 12500"/>
            </a:avLst>
          </a:prstGeom>
          <a:solidFill>
            <a:srgbClr val="33CCCC">
              <a:alpha val="50000"/>
            </a:srgbClr>
          </a:solidFill>
          <a:ln w="9525">
            <a:noFill/>
            <a:miter lim="800000"/>
          </a:ln>
        </p:spPr>
        <p:txBody>
          <a:bodyPr wrap="none" anchor="ctr"/>
          <a:p>
            <a:pPr algn="ctr">
              <a:buNone/>
            </a:pPr>
            <a:r>
              <a:rPr lang="zh-CN" altLang="en-US" b="1" dirty="0">
                <a:solidFill>
                  <a:schemeClr val="bg1"/>
                </a:solidFill>
                <a:effectDag name="">
                  <a:effect ref="fillLine"/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</a:effectDag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endParaRPr lang="zh-CN" altLang="en-US" b="1" dirty="0">
              <a:solidFill>
                <a:schemeClr val="bg1"/>
              </a:solidFill>
              <a:effectDag name="">
                <a:effect ref="fillLine"/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</a:effectDag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71" name="文本框 6170"/>
          <p:cNvSpPr txBox="1">
            <a:spLocks noChangeArrowheads="1"/>
          </p:cNvSpPr>
          <p:nvPr/>
        </p:nvSpPr>
        <p:spPr bwMode="auto">
          <a:xfrm>
            <a:off x="2770188" y="4405948"/>
            <a:ext cx="946150" cy="7699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ctr">
              <a:spcBef>
                <a:spcPct val="50000"/>
              </a:spcBef>
              <a:buNone/>
            </a:pPr>
            <a:r>
              <a:rPr lang="en-US" altLang="zh-CN" sz="3200" b="1" dirty="0">
                <a:solidFill>
                  <a:schemeClr val="bg1"/>
                </a:solidFill>
                <a:effectDag name="">
                  <a:effect ref="fillLine"/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</a:effectDag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endParaRPr lang="en-US" altLang="zh-CN" sz="3200" b="1" dirty="0">
              <a:solidFill>
                <a:schemeClr val="bg1"/>
              </a:solidFill>
              <a:effectDag name="">
                <a:effect ref="fillLine"/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</a:effectDag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6174" name="对象 6173"/>
          <p:cNvGraphicFramePr/>
          <p:nvPr/>
        </p:nvGraphicFramePr>
        <p:xfrm>
          <a:off x="3787775" y="3205798"/>
          <a:ext cx="54514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4" imgW="3251200" imgH="241300" progId="Equation.DSMT4">
                  <p:embed/>
                </p:oleObj>
              </mc:Choice>
              <mc:Fallback>
                <p:oleObj name="" r:id="rId4" imgW="3251200" imgH="241300" progId="Equation.DSMT4">
                  <p:embed/>
                  <p:pic>
                    <p:nvPicPr>
                      <p:cNvPr id="0" name="图片 310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87775" y="3205798"/>
                        <a:ext cx="5451475" cy="431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0" name="矩形 6169"/>
          <p:cNvSpPr/>
          <p:nvPr/>
        </p:nvSpPr>
        <p:spPr>
          <a:xfrm>
            <a:off x="3771900" y="4347210"/>
            <a:ext cx="5451475" cy="11461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40000"/>
              </a:lnSpc>
            </a:pP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负数没有偶次方根；零的</a:t>
            </a:r>
            <a:r>
              <a:rPr lang="en-US" altLang="zh-CN" sz="24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n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次方根是零</a:t>
            </a:r>
            <a:r>
              <a:rPr lang="en-US" altLang="zh-CN" sz="2400" b="1" dirty="0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r>
              <a:rPr lang="en-US" altLang="zh-CN" b="1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en-US" altLang="zh-CN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5" grpId="0" bldLvl="0"/>
      <p:bldP spid="6166" grpId="0" bldLvl="0"/>
      <p:bldP spid="6169" grpId="0" bldLvl="0" animBg="1"/>
      <p:bldP spid="6171" grpId="0" bldLvl="0"/>
      <p:bldP spid="6170" grpId="0" bldLvl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172" name="文本框 8"/>
          <p:cNvSpPr/>
          <p:nvPr/>
        </p:nvSpPr>
        <p:spPr>
          <a:xfrm>
            <a:off x="514350" y="44450"/>
            <a:ext cx="2906713" cy="919163"/>
          </a:xfrm>
          <a:prstGeom prst="parallelogram">
            <a:avLst>
              <a:gd name="adj" fmla="val 25020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3" name="组合 7191"/>
          <p:cNvGrpSpPr/>
          <p:nvPr/>
        </p:nvGrpSpPr>
        <p:grpSpPr>
          <a:xfrm>
            <a:off x="782638" y="2119313"/>
            <a:ext cx="9364662" cy="1655762"/>
            <a:chOff x="0" y="0"/>
            <a:chExt cx="3629" cy="635"/>
          </a:xfrm>
        </p:grpSpPr>
        <p:grpSp>
          <p:nvGrpSpPr>
            <p:cNvPr id="7178" name="组合 7192"/>
            <p:cNvGrpSpPr/>
            <p:nvPr/>
          </p:nvGrpSpPr>
          <p:grpSpPr>
            <a:xfrm>
              <a:off x="0" y="0"/>
              <a:ext cx="3629" cy="635"/>
              <a:chOff x="0" y="0"/>
              <a:chExt cx="4491" cy="726"/>
            </a:xfrm>
          </p:grpSpPr>
          <p:sp>
            <p:nvSpPr>
              <p:cNvPr id="9223" name="圆角矩形 7193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491" cy="726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2F2F2"/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1" dir="2928847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pitchFamily="34" charset="0"/>
                  <a:ea typeface="微软雅黑" panose="020B0503020204020204" pitchFamily="34" charset="-122"/>
                  <a:cs typeface="+mn-cs"/>
                </a:endParaRPr>
              </a:p>
            </p:txBody>
          </p:sp>
          <p:grpSp>
            <p:nvGrpSpPr>
              <p:cNvPr id="7180" name="组合 7194"/>
              <p:cNvGrpSpPr/>
              <p:nvPr/>
            </p:nvGrpSpPr>
            <p:grpSpPr>
              <a:xfrm>
                <a:off x="89" y="67"/>
                <a:ext cx="787" cy="594"/>
                <a:chOff x="0" y="0"/>
                <a:chExt cx="768" cy="746"/>
              </a:xfrm>
            </p:grpSpPr>
            <p:sp>
              <p:nvSpPr>
                <p:cNvPr id="7181" name="圆角矩形 7195"/>
                <p:cNvSpPr/>
                <p:nvPr/>
              </p:nvSpPr>
              <p:spPr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FF0000"/>
                </a:solidFill>
                <a:ln w="38100" cap="flat" cmpd="sng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zh-CN" altLang="en-US" dirty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7182" name="未知"/>
                <p:cNvSpPr/>
                <p:nvPr/>
              </p:nvSpPr>
              <p:spPr>
                <a:xfrm>
                  <a:off x="48" y="48"/>
                  <a:ext cx="383" cy="373"/>
                </a:xfrm>
                <a:custGeom>
                  <a:avLst/>
                  <a:gdLst>
                    <a:gd name="txL" fmla="*/ 0 w 596"/>
                    <a:gd name="txT" fmla="*/ 0 h 598"/>
                    <a:gd name="txR" fmla="*/ 596 w 596"/>
                    <a:gd name="txB" fmla="*/ 598 h 598"/>
                  </a:gdLst>
                  <a:ahLst/>
                  <a:cxnLst>
                    <a:cxn ang="0">
                      <a:pos x="76" y="0"/>
                    </a:cxn>
                    <a:cxn ang="0">
                      <a:pos x="0" y="74"/>
                    </a:cxn>
                    <a:cxn ang="0">
                      <a:pos x="0" y="367"/>
                    </a:cxn>
                    <a:cxn ang="0">
                      <a:pos x="103" y="109"/>
                    </a:cxn>
                    <a:cxn ang="0">
                      <a:pos x="379" y="0"/>
                    </a:cxn>
                    <a:cxn ang="0">
                      <a:pos x="76" y="0"/>
                    </a:cxn>
                  </a:cxnLst>
                  <a:rect l="txL" t="txT" r="txR" b="tx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B9DBE9">
                        <a:alpha val="100000"/>
                      </a:srgbClr>
                    </a:gs>
                    <a:gs pos="100000">
                      <a:srgbClr val="5AABCC">
                        <a:alpha val="0"/>
                      </a:srgbClr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7198" name="文本框 7197"/>
                <p:cNvSpPr txBox="1"/>
                <p:nvPr/>
              </p:nvSpPr>
              <p:spPr>
                <a:xfrm>
                  <a:off x="40" y="203"/>
                  <a:ext cx="684" cy="287"/>
                </a:xfrm>
                <a:prstGeom prst="rect">
                  <a:avLst/>
                </a:prstGeom>
                <a:noFill/>
                <a:ln w="9525">
                  <a:noFill/>
                  <a:miter/>
                </a:ln>
              </p:spPr>
              <p:txBody>
                <a:bodyPr>
                  <a:spAutoFit/>
                </a:bodyPr>
                <a:lstStyle/>
                <a:p>
                  <a:pPr marR="0" algn="ctr" defTabSz="914400" eaLnBrk="0" hangingPunct="0">
                    <a:buClrTx/>
                    <a:buSzTx/>
                    <a:buFont typeface="Arial" panose="020B0604020202020204" pitchFamily="34" charset="0"/>
                    <a:buNone/>
                    <a:defRPr/>
                  </a:pPr>
                  <a:r>
                    <a:rPr kumimoji="0" lang="zh-CN" altLang="en-US" sz="2800" b="1" kern="1200" cap="none" spc="0" normalizeH="0" baseline="0" noProof="1">
                      <a:solidFill>
                        <a:srgbClr val="FFFFFF"/>
                      </a:solidFill>
                      <a:effectLst>
                        <a:outerShdw blurRad="38100" dist="38100" dir="2700000">
                          <a:srgbClr val="00000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  <a:cs typeface="+mn-ea"/>
                    </a:rPr>
                    <a:t>归纳</a:t>
                  </a:r>
                  <a:endParaRPr kumimoji="0" lang="zh-CN" altLang="en-US" sz="2800" b="1" kern="1200" cap="none" spc="0" normalizeH="0" baseline="0" noProof="1">
                    <a:solidFill>
                      <a:srgbClr val="FFFFFF"/>
                    </a:solidFill>
                    <a:effectLst>
                      <a:outerShdw blurRad="38100" dist="38100" dir="2700000">
                        <a:srgbClr val="00000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</p:grpSp>
        <p:graphicFrame>
          <p:nvGraphicFramePr>
            <p:cNvPr id="7170" name="对象 7198"/>
            <p:cNvGraphicFramePr>
              <a:graphicFrameLocks noChangeAspect="1"/>
            </p:cNvGraphicFramePr>
            <p:nvPr/>
          </p:nvGraphicFramePr>
          <p:xfrm>
            <a:off x="726" y="45"/>
            <a:ext cx="2903" cy="5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" r:id="rId2" imgW="2818130" imgH="533400" progId="Equation.DSMT4">
                    <p:embed/>
                  </p:oleObj>
                </mc:Choice>
                <mc:Fallback>
                  <p:oleObj name="" r:id="rId2" imgW="2818130" imgH="533400" progId="Equation.DSMT4">
                    <p:embed/>
                    <p:pic>
                      <p:nvPicPr>
                        <p:cNvPr id="0" name="图片 3093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726" y="45"/>
                          <a:ext cx="2903" cy="54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8201" name="文本框 8"/>
          <p:cNvSpPr/>
          <p:nvPr/>
        </p:nvSpPr>
        <p:spPr>
          <a:xfrm>
            <a:off x="514350" y="44450"/>
            <a:ext cx="2906713" cy="919163"/>
          </a:xfrm>
          <a:prstGeom prst="parallelogram">
            <a:avLst>
              <a:gd name="adj" fmla="val 25020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3" name="组合 7170"/>
          <p:cNvGrpSpPr/>
          <p:nvPr/>
        </p:nvGrpSpPr>
        <p:grpSpPr>
          <a:xfrm>
            <a:off x="1486218" y="1237298"/>
            <a:ext cx="7200900" cy="1225550"/>
            <a:chOff x="0" y="0"/>
            <a:chExt cx="4536" cy="772"/>
          </a:xfrm>
        </p:grpSpPr>
        <p:grpSp>
          <p:nvGrpSpPr>
            <p:cNvPr id="8214" name="组合 7171"/>
            <p:cNvGrpSpPr/>
            <p:nvPr/>
          </p:nvGrpSpPr>
          <p:grpSpPr>
            <a:xfrm>
              <a:off x="0" y="46"/>
              <a:ext cx="4491" cy="726"/>
              <a:chOff x="0" y="0"/>
              <a:chExt cx="4491" cy="726"/>
            </a:xfrm>
          </p:grpSpPr>
          <p:sp>
            <p:nvSpPr>
              <p:cNvPr id="10247" name="圆角矩形 7172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491" cy="726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2F2F2"/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1" dir="2928847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pitchFamily="34" charset="0"/>
                  <a:ea typeface="微软雅黑" panose="020B0503020204020204" pitchFamily="34" charset="-122"/>
                  <a:cs typeface="+mn-cs"/>
                </a:endParaRPr>
              </a:p>
            </p:txBody>
          </p:sp>
          <p:grpSp>
            <p:nvGrpSpPr>
              <p:cNvPr id="8216" name="组合 7173"/>
              <p:cNvGrpSpPr/>
              <p:nvPr/>
            </p:nvGrpSpPr>
            <p:grpSpPr>
              <a:xfrm>
                <a:off x="89" y="67"/>
                <a:ext cx="787" cy="594"/>
                <a:chOff x="0" y="0"/>
                <a:chExt cx="768" cy="746"/>
              </a:xfrm>
            </p:grpSpPr>
            <p:sp>
              <p:nvSpPr>
                <p:cNvPr id="8217" name="圆角矩形 7174"/>
                <p:cNvSpPr/>
                <p:nvPr/>
              </p:nvSpPr>
              <p:spPr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rgbClr val="87C2DA"/>
                    </a:gs>
                    <a:gs pos="100000">
                      <a:srgbClr val="5AABCC"/>
                    </a:gs>
                  </a:gsLst>
                  <a:lin ang="5400000" scaled="1"/>
                  <a:tileRect/>
                </a:gradFill>
                <a:ln w="38100" cap="flat" cmpd="sng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zh-CN" altLang="en-US" dirty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8218" name="未知"/>
                <p:cNvSpPr/>
                <p:nvPr/>
              </p:nvSpPr>
              <p:spPr>
                <a:xfrm>
                  <a:off x="48" y="48"/>
                  <a:ext cx="383" cy="373"/>
                </a:xfrm>
                <a:custGeom>
                  <a:avLst/>
                  <a:gdLst>
                    <a:gd name="txL" fmla="*/ 0 w 596"/>
                    <a:gd name="txT" fmla="*/ 0 h 598"/>
                    <a:gd name="txR" fmla="*/ 596 w 596"/>
                    <a:gd name="txB" fmla="*/ 598 h 598"/>
                  </a:gdLst>
                  <a:ahLst/>
                  <a:cxnLst>
                    <a:cxn ang="0">
                      <a:pos x="76" y="0"/>
                    </a:cxn>
                    <a:cxn ang="0">
                      <a:pos x="0" y="74"/>
                    </a:cxn>
                    <a:cxn ang="0">
                      <a:pos x="0" y="367"/>
                    </a:cxn>
                    <a:cxn ang="0">
                      <a:pos x="103" y="109"/>
                    </a:cxn>
                    <a:cxn ang="0">
                      <a:pos x="379" y="0"/>
                    </a:cxn>
                    <a:cxn ang="0">
                      <a:pos x="76" y="0"/>
                    </a:cxn>
                  </a:cxnLst>
                  <a:rect l="txL" t="txT" r="txR" b="tx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B9DBE9">
                        <a:alpha val="100000"/>
                      </a:srgbClr>
                    </a:gs>
                    <a:gs pos="100000">
                      <a:srgbClr val="5AABCC">
                        <a:alpha val="0"/>
                      </a:srgbClr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7177" name="文本框 7176"/>
                <p:cNvSpPr txBox="1"/>
                <p:nvPr/>
              </p:nvSpPr>
              <p:spPr>
                <a:xfrm>
                  <a:off x="45" y="203"/>
                  <a:ext cx="673" cy="411"/>
                </a:xfrm>
                <a:prstGeom prst="rect">
                  <a:avLst/>
                </a:prstGeom>
                <a:noFill/>
                <a:ln w="9525">
                  <a:noFill/>
                  <a:miter/>
                </a:ln>
              </p:spPr>
              <p:txBody>
                <a:bodyPr wrap="none">
                  <a:spAutoFit/>
                </a:bodyPr>
                <a:lstStyle/>
                <a:p>
                  <a:pPr marR="0" algn="ctr" defTabSz="914400" eaLnBrk="0" hangingPunct="0">
                    <a:buClrTx/>
                    <a:buSzTx/>
                    <a:buFont typeface="Arial" panose="020B0604020202020204" pitchFamily="34" charset="0"/>
                    <a:buNone/>
                    <a:defRPr/>
                  </a:pPr>
                  <a:r>
                    <a:rPr kumimoji="0" lang="zh-CN" altLang="en-US" sz="2800" b="1" kern="1200" cap="none" spc="0" normalizeH="0" baseline="0" noProof="1">
                      <a:solidFill>
                        <a:srgbClr val="FFFFFF"/>
                      </a:solidFill>
                      <a:effectLst>
                        <a:outerShdw blurRad="38100" dist="38100" dir="2700000">
                          <a:srgbClr val="00000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  <a:cs typeface="+mn-ea"/>
                    </a:rPr>
                    <a:t>概 念 </a:t>
                  </a:r>
                  <a:endParaRPr kumimoji="0" lang="zh-CN" altLang="en-US" sz="2800" b="1" kern="1200" cap="none" spc="0" normalizeH="0" baseline="0" noProof="1">
                    <a:solidFill>
                      <a:srgbClr val="FFFFFF"/>
                    </a:solidFill>
                    <a:effectLst>
                      <a:outerShdw blurRad="38100" dist="38100" dir="2700000">
                        <a:srgbClr val="00000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</p:grpSp>
        <p:graphicFrame>
          <p:nvGraphicFramePr>
            <p:cNvPr id="8199" name="对象 7177"/>
            <p:cNvGraphicFramePr>
              <a:graphicFrameLocks noChangeAspect="1"/>
            </p:cNvGraphicFramePr>
            <p:nvPr/>
          </p:nvGraphicFramePr>
          <p:xfrm>
            <a:off x="907" y="0"/>
            <a:ext cx="3629" cy="7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" r:id="rId2" imgW="5576570" imgH="633095" progId="Word.Document.8">
                    <p:embed/>
                  </p:oleObj>
                </mc:Choice>
                <mc:Fallback>
                  <p:oleObj name="" r:id="rId2" imgW="5576570" imgH="633095" progId="Word.Document.8">
                    <p:embed/>
                    <p:pic>
                      <p:nvPicPr>
                        <p:cNvPr id="0" name="图片 3094"/>
                        <p:cNvPicPr/>
                        <p:nvPr/>
                      </p:nvPicPr>
                      <p:blipFill>
                        <a:blip r:embed="rId3"/>
                        <a:srcRect r="42287"/>
                        <a:stretch>
                          <a:fillRect/>
                        </a:stretch>
                      </p:blipFill>
                      <p:spPr>
                        <a:xfrm>
                          <a:off x="907" y="0"/>
                          <a:ext cx="3629" cy="72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组合 7179"/>
          <p:cNvGrpSpPr/>
          <p:nvPr/>
        </p:nvGrpSpPr>
        <p:grpSpPr>
          <a:xfrm>
            <a:off x="1486218" y="2901950"/>
            <a:ext cx="8129587" cy="2752725"/>
            <a:chOff x="0" y="0"/>
            <a:chExt cx="4491" cy="1588"/>
          </a:xfrm>
        </p:grpSpPr>
        <p:grpSp>
          <p:nvGrpSpPr>
            <p:cNvPr id="8208" name="组合 7180"/>
            <p:cNvGrpSpPr/>
            <p:nvPr/>
          </p:nvGrpSpPr>
          <p:grpSpPr>
            <a:xfrm>
              <a:off x="0" y="0"/>
              <a:ext cx="4491" cy="1588"/>
              <a:chOff x="0" y="0"/>
              <a:chExt cx="4491" cy="726"/>
            </a:xfrm>
          </p:grpSpPr>
          <p:sp>
            <p:nvSpPr>
              <p:cNvPr id="10255" name="圆角矩形 718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491" cy="726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2F2F2"/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1" dir="2928847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pitchFamily="34" charset="0"/>
                  <a:ea typeface="微软雅黑" panose="020B0503020204020204" pitchFamily="34" charset="-122"/>
                  <a:cs typeface="+mn-cs"/>
                </a:endParaRPr>
              </a:p>
            </p:txBody>
          </p:sp>
          <p:grpSp>
            <p:nvGrpSpPr>
              <p:cNvPr id="8210" name="组合 7182"/>
              <p:cNvGrpSpPr/>
              <p:nvPr/>
            </p:nvGrpSpPr>
            <p:grpSpPr>
              <a:xfrm>
                <a:off x="89" y="67"/>
                <a:ext cx="787" cy="594"/>
                <a:chOff x="0" y="0"/>
                <a:chExt cx="768" cy="746"/>
              </a:xfrm>
            </p:grpSpPr>
            <p:sp>
              <p:nvSpPr>
                <p:cNvPr id="8211" name="圆角矩形 7183"/>
                <p:cNvSpPr/>
                <p:nvPr/>
              </p:nvSpPr>
              <p:spPr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rgbClr val="87C2DA"/>
                    </a:gs>
                    <a:gs pos="100000">
                      <a:srgbClr val="5AABCC"/>
                    </a:gs>
                  </a:gsLst>
                  <a:lin ang="5400000" scaled="1"/>
                  <a:tileRect/>
                </a:gradFill>
                <a:ln w="38100" cap="flat" cmpd="sng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zh-CN" altLang="en-US" dirty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8212" name="未知"/>
                <p:cNvSpPr/>
                <p:nvPr/>
              </p:nvSpPr>
              <p:spPr>
                <a:xfrm>
                  <a:off x="48" y="48"/>
                  <a:ext cx="383" cy="373"/>
                </a:xfrm>
                <a:custGeom>
                  <a:avLst/>
                  <a:gdLst>
                    <a:gd name="txL" fmla="*/ 0 w 596"/>
                    <a:gd name="txT" fmla="*/ 0 h 598"/>
                    <a:gd name="txR" fmla="*/ 596 w 596"/>
                    <a:gd name="txB" fmla="*/ 598 h 598"/>
                  </a:gdLst>
                  <a:ahLst/>
                  <a:cxnLst>
                    <a:cxn ang="0">
                      <a:pos x="76" y="0"/>
                    </a:cxn>
                    <a:cxn ang="0">
                      <a:pos x="0" y="74"/>
                    </a:cxn>
                    <a:cxn ang="0">
                      <a:pos x="0" y="367"/>
                    </a:cxn>
                    <a:cxn ang="0">
                      <a:pos x="103" y="109"/>
                    </a:cxn>
                    <a:cxn ang="0">
                      <a:pos x="379" y="0"/>
                    </a:cxn>
                    <a:cxn ang="0">
                      <a:pos x="76" y="0"/>
                    </a:cxn>
                  </a:cxnLst>
                  <a:rect l="txL" t="txT" r="txR" b="tx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B9DBE9">
                        <a:alpha val="100000"/>
                      </a:srgbClr>
                    </a:gs>
                    <a:gs pos="100000">
                      <a:srgbClr val="5AABCC">
                        <a:alpha val="0"/>
                      </a:srgbClr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7186" name="文本框 7185"/>
                <p:cNvSpPr txBox="1"/>
                <p:nvPr/>
              </p:nvSpPr>
              <p:spPr>
                <a:xfrm>
                  <a:off x="105" y="203"/>
                  <a:ext cx="553" cy="394"/>
                </a:xfrm>
                <a:prstGeom prst="rect">
                  <a:avLst/>
                </a:prstGeom>
                <a:noFill/>
                <a:ln w="9525">
                  <a:noFill/>
                  <a:miter/>
                </a:ln>
              </p:spPr>
              <p:txBody>
                <a:bodyPr>
                  <a:spAutoFit/>
                </a:bodyPr>
                <a:lstStyle/>
                <a:p>
                  <a:pPr marR="0" algn="ctr" defTabSz="914400" eaLnBrk="0" hangingPunct="0">
                    <a:buClrTx/>
                    <a:buSzTx/>
                    <a:buFont typeface="Arial" panose="020B0604020202020204" pitchFamily="34" charset="0"/>
                    <a:buNone/>
                    <a:defRPr/>
                  </a:pPr>
                  <a:r>
                    <a:rPr kumimoji="0" lang="zh-CN" altLang="en-US" sz="3600" b="1" kern="1200" cap="none" spc="0" normalizeH="0" baseline="0" noProof="1">
                      <a:solidFill>
                        <a:srgbClr val="FFFFFF"/>
                      </a:solidFill>
                      <a:effectLst>
                        <a:outerShdw blurRad="38100" dist="38100" dir="2700000">
                          <a:srgbClr val="00000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  <a:cs typeface="+mn-ea"/>
                    </a:rPr>
                    <a:t>性</a:t>
                  </a:r>
                  <a:endParaRPr kumimoji="0" lang="zh-CN" altLang="en-US" sz="3600" b="1" kern="1200" cap="none" spc="0" normalizeH="0" baseline="0" noProof="1">
                    <a:solidFill>
                      <a:srgbClr val="FFFFFF"/>
                    </a:solidFill>
                    <a:effectLst>
                      <a:outerShdw blurRad="38100" dist="38100" dir="2700000">
                        <a:srgbClr val="00000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endParaRPr>
                </a:p>
                <a:p>
                  <a:pPr marR="0" algn="ctr" defTabSz="914400" eaLnBrk="0" hangingPunct="0">
                    <a:buClrTx/>
                    <a:buSzTx/>
                    <a:buFont typeface="Arial" panose="020B0604020202020204" pitchFamily="34" charset="0"/>
                    <a:buNone/>
                    <a:defRPr/>
                  </a:pPr>
                  <a:r>
                    <a:rPr kumimoji="0" lang="zh-CN" altLang="en-US" sz="3600" b="1" kern="1200" cap="none" spc="0" normalizeH="0" baseline="0" noProof="1">
                      <a:solidFill>
                        <a:srgbClr val="FFFFFF"/>
                      </a:solidFill>
                      <a:effectLst>
                        <a:outerShdw blurRad="38100" dist="38100" dir="2700000">
                          <a:srgbClr val="00000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  <a:cs typeface="+mn-ea"/>
                    </a:rPr>
                    <a:t>质</a:t>
                  </a:r>
                  <a:endParaRPr kumimoji="0" lang="zh-CN" altLang="en-US" sz="3600" b="1" kern="1200" cap="none" spc="0" normalizeH="0" baseline="0" noProof="1">
                    <a:solidFill>
                      <a:srgbClr val="FFFFFF"/>
                    </a:solidFill>
                    <a:effectLst>
                      <a:outerShdw blurRad="38100" dist="38100" dir="2700000">
                        <a:srgbClr val="00000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</p:grpSp>
        <p:graphicFrame>
          <p:nvGraphicFramePr>
            <p:cNvPr id="8197" name="对象 7186"/>
            <p:cNvGraphicFramePr>
              <a:graphicFrameLocks noChangeAspect="1"/>
            </p:cNvGraphicFramePr>
            <p:nvPr/>
          </p:nvGraphicFramePr>
          <p:xfrm>
            <a:off x="953" y="90"/>
            <a:ext cx="2279" cy="3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" r:id="rId4" imgW="2208530" imgH="342900" progId="Equation.DSMT4">
                    <p:embed/>
                  </p:oleObj>
                </mc:Choice>
                <mc:Fallback>
                  <p:oleObj name="" r:id="rId4" imgW="2208530" imgH="342900" progId="Equation.DSMT4">
                    <p:embed/>
                    <p:pic>
                      <p:nvPicPr>
                        <p:cNvPr id="0" name="图片 3095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953" y="90"/>
                          <a:ext cx="2279" cy="35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198" name="对象 7187"/>
            <p:cNvGraphicFramePr>
              <a:graphicFrameLocks noChangeAspect="1"/>
            </p:cNvGraphicFramePr>
            <p:nvPr/>
          </p:nvGraphicFramePr>
          <p:xfrm>
            <a:off x="943" y="584"/>
            <a:ext cx="2361" cy="8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0" name="" r:id="rId6" imgW="2413000" imgH="838200" progId="Equation.DSMT4">
                    <p:embed/>
                  </p:oleObj>
                </mc:Choice>
                <mc:Fallback>
                  <p:oleObj name="" r:id="rId6" imgW="2413000" imgH="838200" progId="Equation.DSMT4">
                    <p:embed/>
                    <p:pic>
                      <p:nvPicPr>
                        <p:cNvPr id="0" name="图片 3099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943" y="584"/>
                          <a:ext cx="2361" cy="8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189" name="对象 7188"/>
          <p:cNvGraphicFramePr>
            <a:graphicFrameLocks noChangeAspect="1"/>
          </p:cNvGraphicFramePr>
          <p:nvPr/>
        </p:nvGraphicFramePr>
        <p:xfrm>
          <a:off x="5823268" y="4514850"/>
          <a:ext cx="1871662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8" imgW="1184910" imgH="458470" progId="Equation.DSMT4">
                  <p:embed/>
                </p:oleObj>
              </mc:Choice>
              <mc:Fallback>
                <p:oleObj name="" r:id="rId8" imgW="1184910" imgH="458470" progId="Equation.DSMT4">
                  <p:embed/>
                  <p:pic>
                    <p:nvPicPr>
                      <p:cNvPr id="0" name="图片 3098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823268" y="4514850"/>
                        <a:ext cx="1871662" cy="7270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0" name="对象 7189"/>
          <p:cNvGraphicFramePr>
            <a:graphicFrameLocks noChangeAspect="1"/>
          </p:cNvGraphicFramePr>
          <p:nvPr/>
        </p:nvGraphicFramePr>
        <p:xfrm>
          <a:off x="4939030" y="3170238"/>
          <a:ext cx="3238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10" imgW="128905" imgH="141605" progId="Equation.DSMT4">
                  <p:embed/>
                </p:oleObj>
              </mc:Choice>
              <mc:Fallback>
                <p:oleObj name="" r:id="rId10" imgW="128905" imgH="141605" progId="Equation.DSMT4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939030" y="3170238"/>
                        <a:ext cx="323850" cy="355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1" name="对象 7190"/>
          <p:cNvGraphicFramePr>
            <a:graphicFrameLocks noChangeAspect="1"/>
          </p:cNvGraphicFramePr>
          <p:nvPr/>
        </p:nvGraphicFramePr>
        <p:xfrm>
          <a:off x="6110605" y="3937000"/>
          <a:ext cx="3238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12" imgW="128905" imgH="141605" progId="Equation.DSMT4">
                  <p:embed/>
                </p:oleObj>
              </mc:Choice>
              <mc:Fallback>
                <p:oleObj name="" r:id="rId12" imgW="128905" imgH="141605" progId="Equation.DSMT4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110605" y="3937000"/>
                        <a:ext cx="323850" cy="355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9221" name="文本框 8"/>
          <p:cNvSpPr/>
          <p:nvPr/>
        </p:nvSpPr>
        <p:spPr>
          <a:xfrm>
            <a:off x="514350" y="39370"/>
            <a:ext cx="2906713" cy="919163"/>
          </a:xfrm>
          <a:prstGeom prst="parallelogram">
            <a:avLst>
              <a:gd name="adj" fmla="val 25020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8198" name="对象 8197"/>
          <p:cNvGraphicFramePr>
            <a:graphicFrameLocks noChangeAspect="1"/>
          </p:cNvGraphicFramePr>
          <p:nvPr/>
        </p:nvGraphicFramePr>
        <p:xfrm>
          <a:off x="1557020" y="958850"/>
          <a:ext cx="6132830" cy="1437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2" imgW="6819900" imgH="1200150" progId="Word.Document.8">
                  <p:embed/>
                </p:oleObj>
              </mc:Choice>
              <mc:Fallback>
                <p:oleObj name="" r:id="rId2" imgW="6819900" imgH="1200150" progId="Word.Document.8">
                  <p:embed/>
                  <p:pic>
                    <p:nvPicPr>
                      <p:cNvPr id="0" name="图片 3101"/>
                      <p:cNvPicPr/>
                      <p:nvPr/>
                    </p:nvPicPr>
                    <p:blipFill>
                      <a:blip r:embed="rId3"/>
                      <a:srcRect r="24561"/>
                      <a:stretch>
                        <a:fillRect/>
                      </a:stretch>
                    </p:blipFill>
                    <p:spPr>
                      <a:xfrm>
                        <a:off x="1557020" y="958850"/>
                        <a:ext cx="6132830" cy="143764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对象 8198"/>
          <p:cNvGraphicFramePr>
            <a:graphicFrameLocks noChangeAspect="1"/>
          </p:cNvGraphicFramePr>
          <p:nvPr/>
        </p:nvGraphicFramePr>
        <p:xfrm>
          <a:off x="599440" y="3297555"/>
          <a:ext cx="6685915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4" imgW="6296025" imgH="2009775" progId="Word.Document.8">
                  <p:embed/>
                </p:oleObj>
              </mc:Choice>
              <mc:Fallback>
                <p:oleObj name="" r:id="rId4" imgW="6296025" imgH="2009775" progId="Word.Document.8">
                  <p:embed/>
                  <p:pic>
                    <p:nvPicPr>
                      <p:cNvPr id="0" name="图片 3100"/>
                      <p:cNvPicPr/>
                      <p:nvPr/>
                    </p:nvPicPr>
                    <p:blipFill>
                      <a:blip r:embed="rId5"/>
                      <a:srcRect r="24561"/>
                      <a:stretch>
                        <a:fillRect/>
                      </a:stretch>
                    </p:blipFill>
                    <p:spPr>
                      <a:xfrm>
                        <a:off x="599440" y="3297555"/>
                        <a:ext cx="6685915" cy="2222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44" name="文本框 8"/>
          <p:cNvSpPr/>
          <p:nvPr/>
        </p:nvSpPr>
        <p:spPr>
          <a:xfrm>
            <a:off x="514350" y="28575"/>
            <a:ext cx="2906713" cy="919163"/>
          </a:xfrm>
          <a:prstGeom prst="parallelogram">
            <a:avLst>
              <a:gd name="adj" fmla="val 25020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0249" name="Rectangle 2"/>
          <p:cNvSpPr/>
          <p:nvPr/>
        </p:nvSpPr>
        <p:spPr>
          <a:xfrm>
            <a:off x="3140075" y="1274763"/>
            <a:ext cx="12192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lang="zh-CN" altLang="en-US" dirty="0">
              <a:latin typeface="Tahoma" panose="020B0604030504040204" pitchFamily="34" charset="0"/>
            </a:endParaRPr>
          </a:p>
        </p:txBody>
      </p:sp>
      <p:graphicFrame>
        <p:nvGraphicFramePr>
          <p:cNvPr id="9222" name="对象 9221"/>
          <p:cNvGraphicFramePr>
            <a:graphicFrameLocks noChangeAspect="1"/>
          </p:cNvGraphicFramePr>
          <p:nvPr/>
        </p:nvGraphicFramePr>
        <p:xfrm>
          <a:off x="791845" y="831215"/>
          <a:ext cx="7371715" cy="561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2" imgW="5295900" imgH="2990850" progId="Word.Document.8">
                  <p:embed/>
                </p:oleObj>
              </mc:Choice>
              <mc:Fallback>
                <p:oleObj name="" r:id="rId2" imgW="5295900" imgH="2990850" progId="Word.Document.8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3"/>
                      <a:srcRect r="24561"/>
                      <a:stretch>
                        <a:fillRect/>
                      </a:stretch>
                    </p:blipFill>
                    <p:spPr>
                      <a:xfrm>
                        <a:off x="791845" y="831215"/>
                        <a:ext cx="7371715" cy="5616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1270" name="文本框 8"/>
          <p:cNvSpPr/>
          <p:nvPr/>
        </p:nvSpPr>
        <p:spPr>
          <a:xfrm>
            <a:off x="514350" y="-34925"/>
            <a:ext cx="2816225" cy="989013"/>
          </a:xfrm>
          <a:prstGeom prst="parallelogram">
            <a:avLst>
              <a:gd name="adj" fmla="val 24995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问题引入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11275" name="组合 10243"/>
          <p:cNvGrpSpPr/>
          <p:nvPr/>
        </p:nvGrpSpPr>
        <p:grpSpPr>
          <a:xfrm>
            <a:off x="1538288" y="1536700"/>
            <a:ext cx="6121400" cy="2519363"/>
            <a:chOff x="0" y="0"/>
            <a:chExt cx="3856" cy="1587"/>
          </a:xfrm>
        </p:grpSpPr>
        <p:grpSp>
          <p:nvGrpSpPr>
            <p:cNvPr id="11283" name="组合 10244"/>
            <p:cNvGrpSpPr/>
            <p:nvPr/>
          </p:nvGrpSpPr>
          <p:grpSpPr>
            <a:xfrm>
              <a:off x="0" y="0"/>
              <a:ext cx="3811" cy="1587"/>
              <a:chOff x="0" y="0"/>
              <a:chExt cx="3811" cy="1587"/>
            </a:xfrm>
          </p:grpSpPr>
          <p:sp>
            <p:nvSpPr>
              <p:cNvPr id="11286" name="棱台 10245"/>
              <p:cNvSpPr/>
              <p:nvPr/>
            </p:nvSpPr>
            <p:spPr>
              <a:xfrm>
                <a:off x="318" y="0"/>
                <a:ext cx="3493" cy="1587"/>
              </a:xfrm>
              <a:prstGeom prst="bevel">
                <a:avLst>
                  <a:gd name="adj" fmla="val 1648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4F4F4"/>
                  </a:gs>
                  <a:gs pos="100000">
                    <a:srgbClr val="DDDDDD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zh-CN" altLang="en-US" dirty="0">
                  <a:latin typeface="Tahoma" panose="020B0604030504040204" pitchFamily="34" charset="0"/>
                </a:endParaRPr>
              </a:p>
            </p:txBody>
          </p:sp>
          <p:sp>
            <p:nvSpPr>
              <p:cNvPr id="13320" name="圆角矩形 1024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63" cy="1587"/>
              </a:xfrm>
              <a:prstGeom prst="roundRect">
                <a:avLst>
                  <a:gd name="adj" fmla="val 16667"/>
                </a:avLst>
              </a:prstGeom>
              <a:solidFill>
                <a:srgbClr val="99CCFF"/>
              </a:solidFill>
              <a:ln w="38100">
                <a:solidFill>
                  <a:schemeClr val="bg1"/>
                </a:solidFill>
                <a:round/>
              </a:ln>
              <a:effectLst>
                <a:outerShdw dist="107763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endParaRPr kumimoji="0" lang="zh-CN" altLang="en-US" sz="24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zh-CN" altLang="en-US" sz="2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隶书" panose="02010509060101010101" pitchFamily="49" charset="-122"/>
                    <a:ea typeface="隶书" panose="02010509060101010101" pitchFamily="49" charset="-122"/>
                    <a:cs typeface="+mn-cs"/>
                  </a:rPr>
                  <a:t>问</a:t>
                </a:r>
                <a:endParaRPr kumimoji="0" lang="zh-CN" altLang="en-US" sz="24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endParaRPr kumimoji="0" lang="zh-CN" altLang="en-US" sz="24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zh-CN" altLang="en-US" sz="2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隶书" panose="02010509060101010101" pitchFamily="49" charset="-122"/>
                    <a:ea typeface="隶书" panose="02010509060101010101" pitchFamily="49" charset="-122"/>
                    <a:cs typeface="+mn-cs"/>
                  </a:rPr>
                  <a:t>题</a:t>
                </a:r>
                <a:endParaRPr kumimoji="0" lang="zh-CN" altLang="en-US" sz="24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endParaRPr kumimoji="0" lang="zh-CN" altLang="en-US" sz="24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endParaRPr>
              </a:p>
            </p:txBody>
          </p:sp>
        </p:grpSp>
        <p:sp>
          <p:nvSpPr>
            <p:cNvPr id="11284" name="矩形 10247"/>
            <p:cNvSpPr/>
            <p:nvPr/>
          </p:nvSpPr>
          <p:spPr>
            <a:xfrm>
              <a:off x="454" y="90"/>
              <a:ext cx="101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>
              <a:spAutoFit/>
            </a:bodyPr>
            <a:p>
              <a:r>
                <a:rPr lang="zh-CN" altLang="en-US" sz="2400" b="1" dirty="0">
                  <a:latin typeface="Arial" panose="020B0604020202020204" pitchFamily="34" charset="0"/>
                  <a:ea typeface="宋体" panose="02010600030101010101" pitchFamily="2" charset="-122"/>
                </a:rPr>
                <a:t>计算：      </a:t>
              </a:r>
              <a:endPara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pic>
          <p:nvPicPr>
            <p:cNvPr id="11285" name="图片 1024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54" y="362"/>
              <a:ext cx="3402" cy="1206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0250" name="文本框 10249"/>
          <p:cNvSpPr txBox="1"/>
          <p:nvPr/>
        </p:nvSpPr>
        <p:spPr>
          <a:xfrm>
            <a:off x="2979738" y="2111375"/>
            <a:ext cx="3365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4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</a:t>
            </a:r>
            <a:endParaRPr lang="en-US" altLang="zh-CN" sz="2400" b="1" dirty="0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253" name="文本框 10252"/>
          <p:cNvSpPr txBox="1"/>
          <p:nvPr/>
        </p:nvSpPr>
        <p:spPr>
          <a:xfrm>
            <a:off x="6723063" y="2039938"/>
            <a:ext cx="3365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4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en-US" altLang="zh-CN" sz="2400" b="1" dirty="0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256" name="文本框 10255"/>
          <p:cNvSpPr txBox="1"/>
          <p:nvPr/>
        </p:nvSpPr>
        <p:spPr>
          <a:xfrm>
            <a:off x="5211763" y="3048000"/>
            <a:ext cx="4889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4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25</a:t>
            </a:r>
            <a:endParaRPr lang="en-US" altLang="zh-CN" sz="2400" b="1" dirty="0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5" name="组合 10258"/>
          <p:cNvGrpSpPr/>
          <p:nvPr/>
        </p:nvGrpSpPr>
        <p:grpSpPr>
          <a:xfrm>
            <a:off x="1179513" y="4487863"/>
            <a:ext cx="7416800" cy="809625"/>
            <a:chOff x="0" y="0"/>
            <a:chExt cx="11680" cy="1274"/>
          </a:xfrm>
        </p:grpSpPr>
        <p:sp>
          <p:nvSpPr>
            <p:cNvPr id="11280" name="棱台 10259"/>
            <p:cNvSpPr/>
            <p:nvPr/>
          </p:nvSpPr>
          <p:spPr>
            <a:xfrm>
              <a:off x="114" y="114"/>
              <a:ext cx="11567" cy="1020"/>
            </a:xfrm>
            <a:prstGeom prst="bevel">
              <a:avLst>
                <a:gd name="adj" fmla="val 1648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4F4F4"/>
                </a:gs>
                <a:gs pos="100000">
                  <a:srgbClr val="DDDDDD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zh-CN" altLang="en-US" dirty="0">
                <a:latin typeface="Tahoma" panose="020B0604030504040204" pitchFamily="34" charset="0"/>
              </a:endParaRPr>
            </a:p>
          </p:txBody>
        </p:sp>
        <p:sp>
          <p:nvSpPr>
            <p:cNvPr id="13330" name="圆角矩形 10260"/>
            <p:cNvSpPr>
              <a:spLocks noChangeArrowheads="1"/>
            </p:cNvSpPr>
            <p:nvPr/>
          </p:nvSpPr>
          <p:spPr bwMode="auto">
            <a:xfrm>
              <a:off x="0" y="115"/>
              <a:ext cx="1700" cy="1019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38100">
              <a:solidFill>
                <a:schemeClr val="bg1"/>
              </a:solidFill>
              <a:rou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wrap="none" lIns="90170" tIns="46990" rIns="90170" bIns="46990" anchor="ctr"/>
            <a:lstStyle/>
            <a:p>
              <a:pPr marL="0" marR="0" lvl="0" indent="0" algn="l" defTabSz="91440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隶书" panose="02010509060101010101" pitchFamily="49" charset="-122"/>
                <a:ea typeface="隶书" panose="02010509060101010101" pitchFamily="49" charset="-122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4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思考</a:t>
              </a:r>
              <a:endPara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隶书" panose="02010509060101010101" pitchFamily="49" charset="-122"/>
                <a:ea typeface="隶书" panose="02010509060101010101" pitchFamily="49" charset="-122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隶书" panose="02010509060101010101" pitchFamily="49" charset="-122"/>
                <a:ea typeface="隶书" panose="02010509060101010101" pitchFamily="49" charset="-122"/>
                <a:cs typeface="+mn-cs"/>
              </a:endParaRPr>
            </a:p>
          </p:txBody>
        </p:sp>
        <p:sp>
          <p:nvSpPr>
            <p:cNvPr id="11282" name="矩形 10261"/>
            <p:cNvSpPr/>
            <p:nvPr/>
          </p:nvSpPr>
          <p:spPr>
            <a:xfrm>
              <a:off x="1814" y="340"/>
              <a:ext cx="8278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>
              <a:spAutoFit/>
            </a:bodyPr>
            <a:p>
              <a:r>
                <a:rPr lang="zh-CN" altLang="en-US" sz="2400" b="1" dirty="0">
                  <a:latin typeface="Arial" panose="020B0604020202020204" pitchFamily="34" charset="0"/>
                  <a:ea typeface="宋体" panose="02010600030101010101" pitchFamily="2" charset="-122"/>
                </a:rPr>
                <a:t>将整数指数幂的概念进行推广：     </a:t>
              </a:r>
              <a:endPara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11268" name="对象 10262"/>
            <p:cNvGraphicFramePr>
              <a:graphicFrameLocks noChangeAspect="1"/>
            </p:cNvGraphicFramePr>
            <p:nvPr/>
          </p:nvGraphicFramePr>
          <p:xfrm>
            <a:off x="8504" y="0"/>
            <a:ext cx="2721" cy="1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3" name="" r:id="rId3" imgW="791210" imgH="370205" progId="Equation.DSMT4">
                    <p:embed/>
                  </p:oleObj>
                </mc:Choice>
                <mc:Fallback>
                  <p:oleObj name="" r:id="rId3" imgW="791210" imgH="370205" progId="Equation.DSMT4">
                    <p:embed/>
                    <p:pic>
                      <p:nvPicPr>
                        <p:cNvPr id="0" name="图片 3082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8504" y="0"/>
                          <a:ext cx="2721" cy="127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" name="Object 21"/>
          <p:cNvGraphicFramePr/>
          <p:nvPr/>
        </p:nvGraphicFramePr>
        <p:xfrm>
          <a:off x="4654550" y="1933575"/>
          <a:ext cx="239713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5" imgW="139700" imgH="393700" progId="Equation.DSMT4">
                  <p:embed/>
                </p:oleObj>
              </mc:Choice>
              <mc:Fallback>
                <p:oleObj name="" r:id="rId5" imgW="139700" imgH="393700" progId="Equation.DSMT4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54550" y="1933575"/>
                        <a:ext cx="239713" cy="6746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/>
          <p:nvPr/>
        </p:nvGraphicFramePr>
        <p:xfrm>
          <a:off x="3294063" y="2767013"/>
          <a:ext cx="363537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7" imgW="203200" imgH="393065" progId="Equation.DSMT4">
                  <p:embed/>
                </p:oleObj>
              </mc:Choice>
              <mc:Fallback>
                <p:oleObj name="" r:id="rId7" imgW="203200" imgH="393065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94063" y="2767013"/>
                        <a:ext cx="363537" cy="704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/>
      <p:bldP spid="10253" grpId="0"/>
      <p:bldP spid="1025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146" name="文本框 6145"/>
          <p:cNvSpPr txBox="1"/>
          <p:nvPr/>
        </p:nvSpPr>
        <p:spPr>
          <a:xfrm>
            <a:off x="2351088" y="968375"/>
            <a:ext cx="7416800" cy="15297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lnSpc>
                <a:spcPct val="130000"/>
              </a:lnSpc>
            </a:pPr>
            <a:r>
              <a:rPr lang="en-US" altLang="zh-CN" sz="2400" b="1">
                <a:latin typeface="Times New Roman" panose="02020603050405020304" pitchFamily="18" charset="0"/>
              </a:rPr>
              <a:t>         </a:t>
            </a:r>
            <a:r>
              <a:rPr lang="zh-CN" altLang="en-US" sz="2400" b="1">
                <a:latin typeface="Times New Roman" panose="02020603050405020304" pitchFamily="18" charset="0"/>
              </a:rPr>
              <a:t>我国农业科学家在研究某农作物的生长状况时，得到该农作物生长时间 </a:t>
            </a:r>
            <a:r>
              <a:rPr lang="en-US" altLang="zh-CN" sz="2400" b="1" i="1">
                <a:latin typeface="Times New Roman" panose="02020603050405020304" pitchFamily="18" charset="0"/>
              </a:rPr>
              <a:t>x </a:t>
            </a:r>
            <a:r>
              <a:rPr lang="zh-CN" altLang="en-US" sz="2400" b="1">
                <a:latin typeface="Times New Roman" panose="02020603050405020304" pitchFamily="18" charset="0"/>
              </a:rPr>
              <a:t>周（从第 </a:t>
            </a:r>
            <a:r>
              <a:rPr lang="en-US" altLang="zh-CN" sz="2400" b="1">
                <a:latin typeface="Times New Roman" panose="02020603050405020304" pitchFamily="18" charset="0"/>
              </a:rPr>
              <a:t>1 </a:t>
            </a:r>
            <a:r>
              <a:rPr lang="zh-CN" altLang="en-US" sz="2400" b="1">
                <a:latin typeface="Times New Roman" panose="02020603050405020304" pitchFamily="18" charset="0"/>
              </a:rPr>
              <a:t>周到第 </a:t>
            </a:r>
            <a:r>
              <a:rPr lang="en-US" altLang="zh-CN" sz="2400" b="1">
                <a:latin typeface="Times New Roman" panose="02020603050405020304" pitchFamily="18" charset="0"/>
              </a:rPr>
              <a:t>12 </a:t>
            </a:r>
            <a:r>
              <a:rPr lang="zh-CN" altLang="en-US" sz="2400" b="1">
                <a:latin typeface="Times New Roman" panose="02020603050405020304" pitchFamily="18" charset="0"/>
              </a:rPr>
              <a:t>周）与植株高度  </a:t>
            </a:r>
            <a:r>
              <a:rPr lang="en-US" altLang="zh-CN" sz="2400" b="1" i="1">
                <a:latin typeface="Times New Roman" panose="02020603050405020304" pitchFamily="18" charset="0"/>
              </a:rPr>
              <a:t>y </a:t>
            </a:r>
            <a:r>
              <a:rPr lang="en-US" altLang="zh-CN" sz="2400" b="1">
                <a:latin typeface="Times New Roman" panose="02020603050405020304" pitchFamily="18" charset="0"/>
              </a:rPr>
              <a:t>cm </a:t>
            </a:r>
            <a:r>
              <a:rPr lang="zh-CN" altLang="en-US" sz="2400" b="1">
                <a:latin typeface="Times New Roman" panose="02020603050405020304" pitchFamily="18" charset="0"/>
              </a:rPr>
              <a:t>之间的关系：</a:t>
            </a:r>
            <a:endParaRPr lang="zh-CN" altLang="en-US" sz="2400" b="1">
              <a:latin typeface="Times New Roman" panose="02020603050405020304" pitchFamily="18" charset="0"/>
            </a:endParaRPr>
          </a:p>
        </p:txBody>
      </p:sp>
      <p:grpSp>
        <p:nvGrpSpPr>
          <p:cNvPr id="6147" name="组合 6146"/>
          <p:cNvGrpSpPr/>
          <p:nvPr/>
        </p:nvGrpSpPr>
        <p:grpSpPr>
          <a:xfrm>
            <a:off x="5232400" y="2319338"/>
            <a:ext cx="1368425" cy="804862"/>
            <a:chOff x="0" y="0"/>
            <a:chExt cx="862" cy="507"/>
          </a:xfrm>
        </p:grpSpPr>
        <p:sp>
          <p:nvSpPr>
            <p:cNvPr id="6148" name="文本框 6147"/>
            <p:cNvSpPr txBox="1"/>
            <p:nvPr/>
          </p:nvSpPr>
          <p:spPr>
            <a:xfrm>
              <a:off x="0" y="217"/>
              <a:ext cx="862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en-US" altLang="zh-CN" sz="2400" b="1" i="1">
                  <a:latin typeface="Times New Roman" panose="02020603050405020304" pitchFamily="18" charset="0"/>
                </a:rPr>
                <a:t>y</a:t>
              </a:r>
              <a:r>
                <a:rPr lang="zh-CN" altLang="en-US" sz="2400" b="1">
                  <a:latin typeface="Times New Roman" panose="02020603050405020304" pitchFamily="18" charset="0"/>
                </a:rPr>
                <a:t>＝</a:t>
              </a:r>
              <a:r>
                <a:rPr lang="en-US" altLang="zh-CN" sz="2400" b="1">
                  <a:latin typeface="Times New Roman" panose="02020603050405020304" pitchFamily="18" charset="0"/>
                </a:rPr>
                <a:t>3</a:t>
              </a:r>
              <a:endParaRPr lang="en-US" altLang="zh-CN" sz="2400" b="1">
                <a:latin typeface="Times New Roman" panose="02020603050405020304" pitchFamily="18" charset="0"/>
              </a:endParaRPr>
            </a:p>
          </p:txBody>
        </p:sp>
        <p:grpSp>
          <p:nvGrpSpPr>
            <p:cNvPr id="6149" name="组合 6148"/>
            <p:cNvGrpSpPr/>
            <p:nvPr/>
          </p:nvGrpSpPr>
          <p:grpSpPr>
            <a:xfrm>
              <a:off x="382" y="0"/>
              <a:ext cx="190" cy="410"/>
              <a:chOff x="0" y="0"/>
              <a:chExt cx="190" cy="410"/>
            </a:xfrm>
          </p:grpSpPr>
          <p:sp>
            <p:nvSpPr>
              <p:cNvPr id="6150" name="文本框 6149"/>
              <p:cNvSpPr txBox="1"/>
              <p:nvPr/>
            </p:nvSpPr>
            <p:spPr>
              <a:xfrm>
                <a:off x="8" y="0"/>
                <a:ext cx="182" cy="2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l">
                  <a:spcBef>
                    <a:spcPct val="50000"/>
                  </a:spcBef>
                </a:pPr>
                <a:r>
                  <a:rPr lang="en-US" altLang="zh-CN" b="1" i="1">
                    <a:latin typeface="Times New Roman" panose="02020603050405020304" pitchFamily="18" charset="0"/>
                  </a:rPr>
                  <a:t>x</a:t>
                </a:r>
                <a:endParaRPr lang="en-US" altLang="zh-CN" b="1" i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51" name="直接连接符 6150"/>
              <p:cNvSpPr/>
              <p:nvPr/>
            </p:nvSpPr>
            <p:spPr>
              <a:xfrm>
                <a:off x="35" y="248"/>
                <a:ext cx="136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152" name="文本框 6151"/>
              <p:cNvSpPr txBox="1"/>
              <p:nvPr/>
            </p:nvSpPr>
            <p:spPr>
              <a:xfrm>
                <a:off x="0" y="178"/>
                <a:ext cx="182" cy="2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l">
                  <a:spcBef>
                    <a:spcPct val="50000"/>
                  </a:spcBef>
                </a:pPr>
                <a:r>
                  <a:rPr lang="en-US" altLang="zh-CN" b="1">
                    <a:latin typeface="Times New Roman" panose="02020603050405020304" pitchFamily="18" charset="0"/>
                  </a:rPr>
                  <a:t>4</a:t>
                </a:r>
                <a:endParaRPr lang="en-US" altLang="zh-CN" b="1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6153" name="文本框 6152"/>
          <p:cNvSpPr txBox="1"/>
          <p:nvPr/>
        </p:nvSpPr>
        <p:spPr>
          <a:xfrm>
            <a:off x="4311650" y="3209925"/>
            <a:ext cx="5354638" cy="11245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lnSpc>
                <a:spcPct val="140000"/>
              </a:lnSpc>
            </a:pPr>
            <a:r>
              <a:rPr lang="zh-CN" altLang="en-US" sz="2400" b="1" dirty="0">
                <a:latin typeface="Times New Roman" panose="02020603050405020304" pitchFamily="18" charset="0"/>
              </a:rPr>
              <a:t>当该农作物生长了 4 周，8 周时，</a:t>
            </a:r>
            <a:endParaRPr lang="zh-CN" altLang="en-US" sz="2400" b="1" dirty="0">
              <a:latin typeface="Times New Roman" panose="02020603050405020304" pitchFamily="18" charset="0"/>
            </a:endParaRPr>
          </a:p>
          <a:p>
            <a:pPr algn="l">
              <a:lnSpc>
                <a:spcPct val="140000"/>
              </a:lnSpc>
            </a:pPr>
            <a:r>
              <a:rPr lang="zh-CN" altLang="en-US" sz="2400" b="1" dirty="0">
                <a:latin typeface="Times New Roman" panose="02020603050405020304" pitchFamily="18" charset="0"/>
              </a:rPr>
              <a:t>　植株高度分别是 3 cm，3</a:t>
            </a:r>
            <a:r>
              <a:rPr lang="zh-CN" altLang="en-US" sz="2400" b="1" baseline="30000" dirty="0">
                <a:latin typeface="Times New Roman" panose="02020603050405020304" pitchFamily="18" charset="0"/>
              </a:rPr>
              <a:t>2 </a:t>
            </a:r>
            <a:r>
              <a:rPr lang="zh-CN" altLang="en-US" sz="2400" b="1" dirty="0">
                <a:latin typeface="Times New Roman" panose="02020603050405020304" pitchFamily="18" charset="0"/>
              </a:rPr>
              <a:t>cm </a:t>
            </a:r>
            <a:r>
              <a:rPr lang="zh-CN" altLang="en-US" b="1" dirty="0">
                <a:latin typeface="Arial" panose="020B0604020202020204" pitchFamily="34" charset="0"/>
                <a:sym typeface="Symbol" panose="05050102010706020507" pitchFamily="2" charset="2"/>
              </a:rPr>
              <a:t>．</a:t>
            </a:r>
            <a:endParaRPr lang="zh-CN" altLang="en-US" b="1" dirty="0">
              <a:latin typeface="Arial" panose="020B0604020202020204" pitchFamily="34" charset="0"/>
              <a:sym typeface="Symbol" panose="05050102010706020507" pitchFamily="2" charset="2"/>
            </a:endParaRPr>
          </a:p>
        </p:txBody>
      </p:sp>
      <p:sp>
        <p:nvSpPr>
          <p:cNvPr id="6154" name="文本框 6153"/>
          <p:cNvSpPr txBox="1"/>
          <p:nvPr/>
        </p:nvSpPr>
        <p:spPr>
          <a:xfrm>
            <a:off x="4367213" y="4437063"/>
            <a:ext cx="5116512" cy="11245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lnSpc>
                <a:spcPct val="140000"/>
              </a:lnSpc>
            </a:pPr>
            <a:r>
              <a:rPr lang="zh-CN" altLang="en-US" sz="2400" b="1">
                <a:latin typeface="Times New Roman" panose="02020603050405020304" pitchFamily="18" charset="0"/>
              </a:rPr>
              <a:t>　当该农作物生长了 </a:t>
            </a:r>
            <a:r>
              <a:rPr lang="en-US" altLang="zh-CN" sz="2400" b="1">
                <a:latin typeface="Times New Roman" panose="02020603050405020304" pitchFamily="18" charset="0"/>
              </a:rPr>
              <a:t>1 </a:t>
            </a:r>
            <a:r>
              <a:rPr lang="zh-CN" altLang="en-US" sz="2400" b="1">
                <a:latin typeface="Times New Roman" panose="02020603050405020304" pitchFamily="18" charset="0"/>
              </a:rPr>
              <a:t>周，</a:t>
            </a:r>
            <a:r>
              <a:rPr lang="en-US" altLang="zh-CN" sz="2400" b="1">
                <a:latin typeface="Times New Roman" panose="02020603050405020304" pitchFamily="18" charset="0"/>
              </a:rPr>
              <a:t>5 </a:t>
            </a:r>
            <a:r>
              <a:rPr lang="zh-CN" altLang="en-US" sz="2400" b="1">
                <a:latin typeface="Times New Roman" panose="02020603050405020304" pitchFamily="18" charset="0"/>
              </a:rPr>
              <a:t>周时，植株的高度是多少呢？</a:t>
            </a:r>
            <a:endParaRPr lang="zh-CN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155" name="直接连接符 6154"/>
          <p:cNvSpPr/>
          <p:nvPr/>
        </p:nvSpPr>
        <p:spPr>
          <a:xfrm flipV="1">
            <a:off x="2711450" y="5086350"/>
            <a:ext cx="71438" cy="64928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6" name="直接连接符 6155"/>
          <p:cNvSpPr/>
          <p:nvPr/>
        </p:nvSpPr>
        <p:spPr>
          <a:xfrm flipH="1" flipV="1">
            <a:off x="2424113" y="5013325"/>
            <a:ext cx="287337" cy="5048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7" name="直接连接符 6156"/>
          <p:cNvSpPr/>
          <p:nvPr/>
        </p:nvSpPr>
        <p:spPr>
          <a:xfrm flipV="1">
            <a:off x="2782888" y="4870450"/>
            <a:ext cx="433387" cy="431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8" name="直接连接符 6157"/>
          <p:cNvSpPr/>
          <p:nvPr/>
        </p:nvSpPr>
        <p:spPr>
          <a:xfrm>
            <a:off x="3000375" y="5086350"/>
            <a:ext cx="503238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9" name="直接连接符 6158"/>
          <p:cNvSpPr/>
          <p:nvPr/>
        </p:nvSpPr>
        <p:spPr>
          <a:xfrm flipV="1">
            <a:off x="2495550" y="4365625"/>
            <a:ext cx="0" cy="7207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60" name="直接连接符 6159"/>
          <p:cNvSpPr/>
          <p:nvPr/>
        </p:nvSpPr>
        <p:spPr>
          <a:xfrm flipH="1" flipV="1">
            <a:off x="2782888" y="4149725"/>
            <a:ext cx="288925" cy="7921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61" name="直接连接符 6160"/>
          <p:cNvSpPr/>
          <p:nvPr/>
        </p:nvSpPr>
        <p:spPr>
          <a:xfrm flipV="1">
            <a:off x="2927350" y="4078288"/>
            <a:ext cx="215900" cy="3587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62" name="直接连接符 6161"/>
          <p:cNvSpPr/>
          <p:nvPr/>
        </p:nvSpPr>
        <p:spPr>
          <a:xfrm flipH="1" flipV="1">
            <a:off x="2208213" y="4510088"/>
            <a:ext cx="215900" cy="2159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63" name="直接连接符 6162"/>
          <p:cNvSpPr/>
          <p:nvPr/>
        </p:nvSpPr>
        <p:spPr>
          <a:xfrm flipH="1" flipV="1">
            <a:off x="2351088" y="3933825"/>
            <a:ext cx="431800" cy="2159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64" name="直接连接符 6163"/>
          <p:cNvSpPr/>
          <p:nvPr/>
        </p:nvSpPr>
        <p:spPr>
          <a:xfrm flipV="1">
            <a:off x="2782888" y="3644900"/>
            <a:ext cx="144462" cy="5048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270" name="文本框 8"/>
          <p:cNvSpPr/>
          <p:nvPr/>
        </p:nvSpPr>
        <p:spPr>
          <a:xfrm>
            <a:off x="514350" y="-34925"/>
            <a:ext cx="2816225" cy="989013"/>
          </a:xfrm>
          <a:prstGeom prst="parallelogram">
            <a:avLst>
              <a:gd name="adj" fmla="val 24995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问题引入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3" grpId="0"/>
      <p:bldP spid="615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2295" name="文本框 8"/>
          <p:cNvSpPr/>
          <p:nvPr/>
        </p:nvSpPr>
        <p:spPr>
          <a:xfrm>
            <a:off x="514350" y="44450"/>
            <a:ext cx="2906713" cy="919163"/>
          </a:xfrm>
          <a:prstGeom prst="parallelogram">
            <a:avLst>
              <a:gd name="adj" fmla="val 25020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2300" name="未知"/>
          <p:cNvSpPr/>
          <p:nvPr/>
        </p:nvSpPr>
        <p:spPr>
          <a:xfrm>
            <a:off x="2330450" y="5136833"/>
            <a:ext cx="993775" cy="471487"/>
          </a:xfrm>
          <a:custGeom>
            <a:avLst/>
            <a:gdLst>
              <a:gd name="txL" fmla="*/ 0 w 596"/>
              <a:gd name="txT" fmla="*/ 0 h 598"/>
              <a:gd name="txR" fmla="*/ 596 w 596"/>
              <a:gd name="txB" fmla="*/ 598 h 598"/>
            </a:gdLst>
            <a:ahLst/>
            <a:cxnLst>
              <a:cxn ang="0">
                <a:pos x="196754" y="0"/>
              </a:cxn>
              <a:cxn ang="0">
                <a:pos x="0" y="93036"/>
              </a:cxn>
              <a:cxn ang="0">
                <a:pos x="0" y="464391"/>
              </a:cxn>
              <a:cxn ang="0">
                <a:pos x="268453" y="137189"/>
              </a:cxn>
              <a:cxn ang="0">
                <a:pos x="982103" y="0"/>
              </a:cxn>
              <a:cxn ang="0">
                <a:pos x="196754" y="0"/>
              </a:cxn>
            </a:cxnLst>
            <a:rect l="txL" t="txT" r="txR" b="txB"/>
            <a:pathLst>
              <a:path w="596" h="598">
                <a:moveTo>
                  <a:pt x="118" y="0"/>
                </a:moveTo>
                <a:cubicBezTo>
                  <a:pt x="53" y="0"/>
                  <a:pt x="0" y="53"/>
                  <a:pt x="0" y="118"/>
                </a:cubicBezTo>
                <a:lnTo>
                  <a:pt x="0" y="589"/>
                </a:lnTo>
                <a:cubicBezTo>
                  <a:pt x="27" y="598"/>
                  <a:pt x="12" y="309"/>
                  <a:pt x="161" y="174"/>
                </a:cubicBezTo>
                <a:cubicBezTo>
                  <a:pt x="310" y="39"/>
                  <a:pt x="596" y="29"/>
                  <a:pt x="589" y="0"/>
                </a:cubicBezTo>
                <a:lnTo>
                  <a:pt x="118" y="0"/>
                </a:lnTo>
                <a:close/>
              </a:path>
            </a:pathLst>
          </a:custGeom>
          <a:gradFill rotWithShape="1">
            <a:gsLst>
              <a:gs pos="0">
                <a:srgbClr val="B9DBE9">
                  <a:alpha val="100000"/>
                </a:srgbClr>
              </a:gs>
              <a:gs pos="100000">
                <a:srgbClr val="5AABCC">
                  <a:alpha val="0"/>
                </a:srgbClr>
              </a:gs>
            </a:gsLst>
            <a:lin ang="2700000" scaled="1"/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grpSp>
        <p:nvGrpSpPr>
          <p:cNvPr id="3" name="组合 11289"/>
          <p:cNvGrpSpPr/>
          <p:nvPr/>
        </p:nvGrpSpPr>
        <p:grpSpPr>
          <a:xfrm>
            <a:off x="1258888" y="4970145"/>
            <a:ext cx="7056437" cy="1152525"/>
            <a:chOff x="0" y="0"/>
            <a:chExt cx="11113" cy="1134"/>
          </a:xfrm>
        </p:grpSpPr>
        <p:sp>
          <p:nvSpPr>
            <p:cNvPr id="14359" name="圆角矩形 11290"/>
            <p:cNvSpPr>
              <a:spLocks noChangeArrowheads="1"/>
            </p:cNvSpPr>
            <p:nvPr/>
          </p:nvSpPr>
          <p:spPr bwMode="auto">
            <a:xfrm>
              <a:off x="0" y="0"/>
              <a:ext cx="11113" cy="1134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1" dir="2928847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2327" name="圆角矩形 11291"/>
            <p:cNvSpPr/>
            <p:nvPr/>
          </p:nvSpPr>
          <p:spPr>
            <a:xfrm>
              <a:off x="1" y="0"/>
              <a:ext cx="3141" cy="1134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87C2DA"/>
                </a:gs>
                <a:gs pos="100000">
                  <a:srgbClr val="5AABCC"/>
                </a:gs>
              </a:gsLst>
              <a:lin ang="5400000" scaled="1"/>
              <a:tileRect/>
            </a:gradFill>
            <a:ln w="38100" cap="flat" cmpd="sng">
              <a:solidFill>
                <a:srgbClr val="FFFFFF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 dirty="0">
                <a:latin typeface="Tahoma" panose="020B0604030504040204" pitchFamily="34" charset="0"/>
              </a:endParaRPr>
            </a:p>
          </p:txBody>
        </p:sp>
        <p:sp>
          <p:nvSpPr>
            <p:cNvPr id="11293" name="文本框 11292"/>
            <p:cNvSpPr txBox="1"/>
            <p:nvPr/>
          </p:nvSpPr>
          <p:spPr>
            <a:xfrm>
              <a:off x="270" y="114"/>
              <a:ext cx="2613" cy="9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none">
              <a:spAutoFit/>
            </a:bodyPr>
            <a:lstStyle/>
            <a:p>
              <a:pPr marR="0" algn="ctr" defTabSz="914400" eaLnBrk="0" hangingPunct="0"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5400" b="1" kern="1200" cap="none" spc="0" normalizeH="0" baseline="0" noProof="1">
                  <a:solidFill>
                    <a:srgbClr val="FF0000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注：</a:t>
              </a:r>
              <a:r>
                <a:rPr kumimoji="0" lang="zh-CN" altLang="en-US" sz="2800" b="1" kern="1200" cap="none" spc="0" normalizeH="0" baseline="0" noProof="1">
                  <a:solidFill>
                    <a:srgbClr val="FFFFFF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 </a:t>
              </a:r>
              <a:endParaRPr kumimoji="0" lang="zh-CN" altLang="en-US" sz="2800" b="1" kern="1200" cap="none" spc="0" normalizeH="0" baseline="0" noProof="1">
                <a:solidFill>
                  <a:srgbClr val="FFFF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294" name="文本框 11293"/>
            <p:cNvSpPr txBox="1"/>
            <p:nvPr/>
          </p:nvSpPr>
          <p:spPr>
            <a:xfrm>
              <a:off x="3432" y="114"/>
              <a:ext cx="7104" cy="938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none">
              <a:spAutoFit/>
            </a:bodyPr>
            <a:lstStyle/>
            <a:p>
              <a:pPr marR="0" algn="ctr" defTabSz="914400" eaLnBrk="0" hangingPunct="0"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800" b="1" kern="1200" cap="none" spc="0" normalizeH="0" baseline="0" noProof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微软雅黑" panose="020B0503020204020204" pitchFamily="34" charset="-122"/>
                </a:rPr>
                <a:t>0的正分数指数幂等于0,</a:t>
              </a:r>
              <a:endParaRPr kumimoji="0" lang="zh-CN" altLang="en-US" sz="2800" b="1" kern="1200" cap="none" spc="0" normalizeH="0" baseline="0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  <a:p>
              <a:pPr marR="0" algn="ctr" defTabSz="914400" eaLnBrk="0" hangingPunct="0"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800" b="1" kern="1200" cap="none" spc="0" normalizeH="0" baseline="0" noProof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微软雅黑" panose="020B0503020204020204" pitchFamily="34" charset="-122"/>
                </a:rPr>
                <a:t>0的负分数指数幂没有意义</a:t>
              </a:r>
              <a:r>
                <a:rPr kumimoji="0" lang="en-US" altLang="zh-CN" sz="2800" b="1" kern="1200" cap="none" spc="0" normalizeH="0" baseline="0" noProof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微软雅黑" panose="020B0503020204020204" pitchFamily="34" charset="-122"/>
                </a:rPr>
                <a:t>.</a:t>
              </a:r>
              <a:r>
                <a:rPr kumimoji="0" lang="zh-CN" altLang="en-US" sz="2800" b="1" kern="1200" cap="none" spc="0" normalizeH="0" baseline="0" noProof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微软雅黑" panose="020B0503020204020204" pitchFamily="34" charset="-122"/>
                </a:rPr>
                <a:t> </a:t>
              </a:r>
              <a:endParaRPr kumimoji="0" lang="zh-CN" altLang="en-US" sz="2800" b="1" kern="1200" cap="none" spc="0" normalizeH="0" baseline="0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4" name="组合 11274"/>
          <p:cNvGrpSpPr/>
          <p:nvPr/>
        </p:nvGrpSpPr>
        <p:grpSpPr>
          <a:xfrm>
            <a:off x="5715000" y="993458"/>
            <a:ext cx="4679950" cy="17164050"/>
            <a:chOff x="0" y="0"/>
            <a:chExt cx="7370" cy="27029"/>
          </a:xfrm>
        </p:grpSpPr>
        <p:grpSp>
          <p:nvGrpSpPr>
            <p:cNvPr id="12322" name="组合 11275"/>
            <p:cNvGrpSpPr/>
            <p:nvPr/>
          </p:nvGrpSpPr>
          <p:grpSpPr>
            <a:xfrm>
              <a:off x="0" y="0"/>
              <a:ext cx="7370" cy="2722"/>
              <a:chOff x="0" y="0"/>
              <a:chExt cx="2948" cy="1089"/>
            </a:xfrm>
          </p:grpSpPr>
          <p:sp>
            <p:nvSpPr>
              <p:cNvPr id="12323" name="矩形 11276"/>
              <p:cNvSpPr/>
              <p:nvPr/>
            </p:nvSpPr>
            <p:spPr>
              <a:xfrm>
                <a:off x="110" y="0"/>
                <a:ext cx="2838" cy="1086"/>
              </a:xfrm>
              <a:prstGeom prst="rect">
                <a:avLst/>
              </a:prstGeom>
              <a:solidFill>
                <a:srgbClr val="EAEAEA"/>
              </a:solidFill>
              <a:ln w="9525">
                <a:noFill/>
              </a:ln>
            </p:spPr>
            <p:txBody>
              <a:bodyPr/>
              <a:p>
                <a:endParaRPr lang="zh-CN" altLang="en-US" dirty="0">
                  <a:latin typeface="Tahoma" panose="020B0604030504040204" pitchFamily="34" charset="0"/>
                </a:endParaRPr>
              </a:p>
            </p:txBody>
          </p:sp>
          <p:sp>
            <p:nvSpPr>
              <p:cNvPr id="12324" name="棱台 11277"/>
              <p:cNvSpPr/>
              <p:nvPr/>
            </p:nvSpPr>
            <p:spPr>
              <a:xfrm>
                <a:off x="48" y="0"/>
                <a:ext cx="717" cy="1089"/>
              </a:xfrm>
              <a:prstGeom prst="bevel">
                <a:avLst>
                  <a:gd name="adj" fmla="val 12500"/>
                </a:avLst>
              </a:prstGeom>
              <a:solidFill>
                <a:srgbClr val="33CCCC">
                  <a:alpha val="50195"/>
                </a:srgbClr>
              </a:solidFill>
              <a:ln w="9525">
                <a:noFill/>
              </a:ln>
            </p:spPr>
            <p:txBody>
              <a:bodyPr/>
              <a:p>
                <a:endParaRPr lang="zh-CN" altLang="en-US" dirty="0">
                  <a:latin typeface="Tahoma" panose="020B0604030504040204" pitchFamily="34" charset="0"/>
                </a:endParaRPr>
              </a:p>
            </p:txBody>
          </p:sp>
          <p:sp>
            <p:nvSpPr>
              <p:cNvPr id="14367" name="文本框 11278"/>
              <p:cNvSpPr txBox="1">
                <a:spLocks noChangeArrowheads="1"/>
              </p:cNvSpPr>
              <p:nvPr/>
            </p:nvSpPr>
            <p:spPr bwMode="auto">
              <a:xfrm>
                <a:off x="0" y="227"/>
                <a:ext cx="746" cy="73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marR="0" algn="ctr" defTabSz="914400">
                  <a:spcBef>
                    <a:spcPct val="50000"/>
                  </a:spcBef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zh-CN" altLang="en-US" sz="2800" kern="1200" cap="none" spc="0" normalizeH="0" baseline="0" noProof="0">
                    <a:solidFill>
                      <a:schemeClr val="bg1"/>
                    </a:solidFill>
                    <a:effectDag name="">
                      <a:cont type="tree" name="">
                        <a:effect ref="fillLine"/>
                        <a:outerShdw dist="38100" dir="13500000" algn="br">
                          <a:srgbClr val="FFFFFF"/>
                        </a:outerShdw>
                      </a:cont>
                      <a:cont type="tree" name="">
                        <a:effect ref="fillLine"/>
                        <a:outerShdw dist="38100" dir="2700000" algn="tl">
                          <a:srgbClr val="999999"/>
                        </a:outerShdw>
                      </a:cont>
                      <a:effect ref="fillLine"/>
                    </a:effectDag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rPr>
                  <a:t>说</a:t>
                </a:r>
                <a:endParaRPr kumimoji="0" lang="zh-CN" altLang="en-US" sz="2800" kern="1200" cap="none" spc="0" normalizeH="0" baseline="0" noProof="0">
                  <a:solidFill>
                    <a:schemeClr val="bg1"/>
                  </a:solidFill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  <a:p>
                <a:pPr marR="0" algn="ctr" defTabSz="914400">
                  <a:spcBef>
                    <a:spcPct val="50000"/>
                  </a:spcBef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zh-CN" altLang="en-US" sz="2800" kern="1200" cap="none" spc="0" normalizeH="0" baseline="0" noProof="0">
                    <a:solidFill>
                      <a:schemeClr val="bg1"/>
                    </a:solidFill>
                    <a:effectDag name="">
                      <a:cont type="tree" name="">
                        <a:effect ref="fillLine"/>
                        <a:outerShdw dist="38100" dir="13500000" algn="br">
                          <a:srgbClr val="FFFFFF"/>
                        </a:outerShdw>
                      </a:cont>
                      <a:cont type="tree" name="">
                        <a:effect ref="fillLine"/>
                        <a:outerShdw dist="38100" dir="2700000" algn="tl">
                          <a:srgbClr val="999999"/>
                        </a:outerShdw>
                      </a:cont>
                      <a:effect ref="fillLine"/>
                    </a:effectDag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rPr>
                  <a:t>明</a:t>
                </a:r>
                <a:endParaRPr kumimoji="0" lang="zh-CN" altLang="en-US" sz="2800" kern="1200" cap="none" spc="0" normalizeH="0" baseline="0" noProof="0">
                  <a:solidFill>
                    <a:schemeClr val="bg1"/>
                  </a:solidFill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aphicFrame>
          <p:nvGraphicFramePr>
            <p:cNvPr id="12293" name="对象 11279"/>
            <p:cNvGraphicFramePr>
              <a:graphicFrameLocks noChangeAspect="1"/>
            </p:cNvGraphicFramePr>
            <p:nvPr/>
          </p:nvGraphicFramePr>
          <p:xfrm>
            <a:off x="2042" y="114"/>
            <a:ext cx="5222" cy="269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" r:id="rId2" imgW="5495925" imgH="8248650" progId="Word.Document.8">
                    <p:embed/>
                  </p:oleObj>
                </mc:Choice>
                <mc:Fallback>
                  <p:oleObj name="" r:id="rId2" imgW="5495925" imgH="8248650" progId="Word.Document.8">
                    <p:embed/>
                    <p:pic>
                      <p:nvPicPr>
                        <p:cNvPr id="0" name="图片 3083"/>
                        <p:cNvPicPr/>
                        <p:nvPr/>
                      </p:nvPicPr>
                      <p:blipFill>
                        <a:blip r:embed="rId3"/>
                        <a:srcRect r="71721"/>
                        <a:stretch>
                          <a:fillRect/>
                        </a:stretch>
                      </p:blipFill>
                      <p:spPr>
                        <a:xfrm>
                          <a:off x="2042" y="114"/>
                          <a:ext cx="5222" cy="2691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组合 11294"/>
          <p:cNvGrpSpPr/>
          <p:nvPr/>
        </p:nvGrpSpPr>
        <p:grpSpPr>
          <a:xfrm>
            <a:off x="5715000" y="3082608"/>
            <a:ext cx="4679950" cy="17164050"/>
            <a:chOff x="0" y="0"/>
            <a:chExt cx="7370" cy="27028"/>
          </a:xfrm>
        </p:grpSpPr>
        <p:grpSp>
          <p:nvGrpSpPr>
            <p:cNvPr id="12318" name="组合 11295"/>
            <p:cNvGrpSpPr/>
            <p:nvPr/>
          </p:nvGrpSpPr>
          <p:grpSpPr>
            <a:xfrm>
              <a:off x="0" y="0"/>
              <a:ext cx="7370" cy="2722"/>
              <a:chOff x="0" y="0"/>
              <a:chExt cx="2948" cy="1089"/>
            </a:xfrm>
          </p:grpSpPr>
          <p:sp>
            <p:nvSpPr>
              <p:cNvPr id="12319" name="矩形 11296"/>
              <p:cNvSpPr/>
              <p:nvPr/>
            </p:nvSpPr>
            <p:spPr>
              <a:xfrm>
                <a:off x="110" y="0"/>
                <a:ext cx="2838" cy="1086"/>
              </a:xfrm>
              <a:prstGeom prst="rect">
                <a:avLst/>
              </a:prstGeom>
              <a:solidFill>
                <a:srgbClr val="EAEAEA"/>
              </a:solidFill>
              <a:ln w="9525">
                <a:noFill/>
              </a:ln>
            </p:spPr>
            <p:txBody>
              <a:bodyPr/>
              <a:p>
                <a:endParaRPr lang="zh-CN" altLang="en-US" dirty="0">
                  <a:latin typeface="Tahoma" panose="020B0604030504040204" pitchFamily="34" charset="0"/>
                </a:endParaRPr>
              </a:p>
            </p:txBody>
          </p:sp>
          <p:sp>
            <p:nvSpPr>
              <p:cNvPr id="12320" name="棱台 11297"/>
              <p:cNvSpPr/>
              <p:nvPr/>
            </p:nvSpPr>
            <p:spPr>
              <a:xfrm>
                <a:off x="48" y="0"/>
                <a:ext cx="717" cy="1089"/>
              </a:xfrm>
              <a:prstGeom prst="bevel">
                <a:avLst>
                  <a:gd name="adj" fmla="val 12500"/>
                </a:avLst>
              </a:prstGeom>
              <a:solidFill>
                <a:srgbClr val="33CCCC">
                  <a:alpha val="50195"/>
                </a:srgbClr>
              </a:solidFill>
              <a:ln w="9525">
                <a:noFill/>
              </a:ln>
            </p:spPr>
            <p:txBody>
              <a:bodyPr/>
              <a:p>
                <a:endParaRPr lang="zh-CN" altLang="en-US" dirty="0">
                  <a:latin typeface="Tahoma" panose="020B0604030504040204" pitchFamily="34" charset="0"/>
                </a:endParaRPr>
              </a:p>
            </p:txBody>
          </p:sp>
          <p:sp>
            <p:nvSpPr>
              <p:cNvPr id="14373" name="文本框 11298"/>
              <p:cNvSpPr txBox="1">
                <a:spLocks noChangeArrowheads="1"/>
              </p:cNvSpPr>
              <p:nvPr/>
            </p:nvSpPr>
            <p:spPr bwMode="auto">
              <a:xfrm>
                <a:off x="0" y="227"/>
                <a:ext cx="746" cy="73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marR="0" algn="ctr" defTabSz="914400">
                  <a:spcBef>
                    <a:spcPct val="50000"/>
                  </a:spcBef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zh-CN" altLang="en-US" sz="2800" kern="1200" cap="none" spc="0" normalizeH="0" baseline="0" noProof="0">
                    <a:solidFill>
                      <a:schemeClr val="bg1"/>
                    </a:solidFill>
                    <a:effectDag name="">
                      <a:cont type="tree" name="">
                        <a:effect ref="fillLine"/>
                        <a:outerShdw dist="38100" dir="13500000" algn="br">
                          <a:srgbClr val="FFFFFF"/>
                        </a:outerShdw>
                      </a:cont>
                      <a:cont type="tree" name="">
                        <a:effect ref="fillLine"/>
                        <a:outerShdw dist="38100" dir="2700000" algn="tl">
                          <a:srgbClr val="999999"/>
                        </a:outerShdw>
                      </a:cont>
                      <a:effect ref="fillLine"/>
                    </a:effectDag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rPr>
                  <a:t>说</a:t>
                </a:r>
                <a:endParaRPr kumimoji="0" lang="zh-CN" altLang="en-US" sz="2800" kern="1200" cap="none" spc="0" normalizeH="0" baseline="0" noProof="0">
                  <a:solidFill>
                    <a:schemeClr val="bg1"/>
                  </a:solidFill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  <a:p>
                <a:pPr marR="0" algn="ctr" defTabSz="914400">
                  <a:spcBef>
                    <a:spcPct val="50000"/>
                  </a:spcBef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zh-CN" altLang="en-US" sz="2800" kern="1200" cap="none" spc="0" normalizeH="0" baseline="0" noProof="0">
                    <a:solidFill>
                      <a:schemeClr val="bg1"/>
                    </a:solidFill>
                    <a:effectDag name="">
                      <a:cont type="tree" name="">
                        <a:effect ref="fillLine"/>
                        <a:outerShdw dist="38100" dir="13500000" algn="br">
                          <a:srgbClr val="FFFFFF"/>
                        </a:outerShdw>
                      </a:cont>
                      <a:cont type="tree" name="">
                        <a:effect ref="fillLine"/>
                        <a:outerShdw dist="38100" dir="2700000" algn="tl">
                          <a:srgbClr val="999999"/>
                        </a:outerShdw>
                      </a:cont>
                      <a:effect ref="fillLine"/>
                    </a:effectDag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rPr>
                  <a:t>明</a:t>
                </a:r>
                <a:endParaRPr kumimoji="0" lang="zh-CN" altLang="en-US" sz="2800" kern="1200" cap="none" spc="0" normalizeH="0" baseline="0" noProof="0">
                  <a:solidFill>
                    <a:schemeClr val="bg1"/>
                  </a:solidFill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aphicFrame>
          <p:nvGraphicFramePr>
            <p:cNvPr id="12292" name="对象 11299"/>
            <p:cNvGraphicFramePr>
              <a:graphicFrameLocks noChangeAspect="1"/>
            </p:cNvGraphicFramePr>
            <p:nvPr/>
          </p:nvGraphicFramePr>
          <p:xfrm>
            <a:off x="2042" y="114"/>
            <a:ext cx="5222" cy="269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" r:id="rId4" imgW="5495925" imgH="8248650" progId="Word.Document.8">
                    <p:embed/>
                  </p:oleObj>
                </mc:Choice>
                <mc:Fallback>
                  <p:oleObj name="" r:id="rId4" imgW="5495925" imgH="8248650" progId="Word.Document.8">
                    <p:embed/>
                    <p:pic>
                      <p:nvPicPr>
                        <p:cNvPr id="0" name="图片 3084"/>
                        <p:cNvPicPr/>
                        <p:nvPr/>
                      </p:nvPicPr>
                      <p:blipFill>
                        <a:blip r:embed="rId3"/>
                        <a:srcRect r="71721"/>
                        <a:stretch>
                          <a:fillRect/>
                        </a:stretch>
                      </p:blipFill>
                      <p:spPr>
                        <a:xfrm>
                          <a:off x="2042" y="114"/>
                          <a:ext cx="5222" cy="2691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组合 41"/>
          <p:cNvGrpSpPr/>
          <p:nvPr/>
        </p:nvGrpSpPr>
        <p:grpSpPr>
          <a:xfrm>
            <a:off x="1114425" y="1153795"/>
            <a:ext cx="3455988" cy="1152525"/>
            <a:chOff x="466725" y="1628775"/>
            <a:chExt cx="3455988" cy="1152525"/>
          </a:xfrm>
        </p:grpSpPr>
        <p:grpSp>
          <p:nvGrpSpPr>
            <p:cNvPr id="12312" name="组合 11267"/>
            <p:cNvGrpSpPr/>
            <p:nvPr/>
          </p:nvGrpSpPr>
          <p:grpSpPr>
            <a:xfrm>
              <a:off x="466725" y="1628775"/>
              <a:ext cx="3455988" cy="1152525"/>
              <a:chOff x="0" y="0"/>
              <a:chExt cx="2177" cy="726"/>
            </a:xfrm>
          </p:grpSpPr>
          <p:sp>
            <p:nvSpPr>
              <p:cNvPr id="14343" name="圆角矩形 1126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77" cy="726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2F2F2"/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1" dir="2928847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pitchFamily="34" charset="0"/>
                  <a:ea typeface="微软雅黑" panose="020B0503020204020204" pitchFamily="34" charset="-122"/>
                  <a:cs typeface="+mn-cs"/>
                </a:endParaRPr>
              </a:p>
            </p:txBody>
          </p:sp>
          <p:grpSp>
            <p:nvGrpSpPr>
              <p:cNvPr id="12314" name="组合 11269"/>
              <p:cNvGrpSpPr/>
              <p:nvPr/>
            </p:nvGrpSpPr>
            <p:grpSpPr>
              <a:xfrm>
                <a:off x="91" y="67"/>
                <a:ext cx="804" cy="594"/>
                <a:chOff x="0" y="0"/>
                <a:chExt cx="768" cy="746"/>
              </a:xfrm>
            </p:grpSpPr>
            <p:sp>
              <p:nvSpPr>
                <p:cNvPr id="12315" name="圆角矩形 11270"/>
                <p:cNvSpPr/>
                <p:nvPr/>
              </p:nvSpPr>
              <p:spPr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rgbClr val="87C2DA"/>
                    </a:gs>
                    <a:gs pos="100000">
                      <a:srgbClr val="5AABCC"/>
                    </a:gs>
                  </a:gsLst>
                  <a:lin ang="5400000" scaled="1"/>
                  <a:tileRect/>
                </a:gradFill>
                <a:ln w="38100" cap="flat" cmpd="sng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zh-CN" altLang="en-US" dirty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12316" name="未知"/>
                <p:cNvSpPr/>
                <p:nvPr/>
              </p:nvSpPr>
              <p:spPr>
                <a:xfrm>
                  <a:off x="48" y="48"/>
                  <a:ext cx="383" cy="373"/>
                </a:xfrm>
                <a:custGeom>
                  <a:avLst/>
                  <a:gdLst>
                    <a:gd name="txL" fmla="*/ 0 w 596"/>
                    <a:gd name="txT" fmla="*/ 0 h 598"/>
                    <a:gd name="txR" fmla="*/ 596 w 596"/>
                    <a:gd name="txB" fmla="*/ 598 h 598"/>
                  </a:gdLst>
                  <a:ahLst/>
                  <a:cxnLst>
                    <a:cxn ang="0">
                      <a:pos x="76" y="0"/>
                    </a:cxn>
                    <a:cxn ang="0">
                      <a:pos x="0" y="74"/>
                    </a:cxn>
                    <a:cxn ang="0">
                      <a:pos x="0" y="367"/>
                    </a:cxn>
                    <a:cxn ang="0">
                      <a:pos x="103" y="109"/>
                    </a:cxn>
                    <a:cxn ang="0">
                      <a:pos x="379" y="0"/>
                    </a:cxn>
                    <a:cxn ang="0">
                      <a:pos x="76" y="0"/>
                    </a:cxn>
                  </a:cxnLst>
                  <a:rect l="txL" t="txT" r="txR" b="tx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B9DBE9">
                        <a:alpha val="100000"/>
                      </a:srgbClr>
                    </a:gs>
                    <a:gs pos="100000">
                      <a:srgbClr val="5AABCC">
                        <a:alpha val="0"/>
                      </a:srgbClr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11273" name="文本框 11272"/>
                <p:cNvSpPr txBox="1"/>
                <p:nvPr/>
              </p:nvSpPr>
              <p:spPr>
                <a:xfrm>
                  <a:off x="52" y="203"/>
                  <a:ext cx="659" cy="411"/>
                </a:xfrm>
                <a:prstGeom prst="rect">
                  <a:avLst/>
                </a:prstGeom>
                <a:noFill/>
                <a:ln w="9525">
                  <a:noFill/>
                  <a:miter/>
                </a:ln>
              </p:spPr>
              <p:txBody>
                <a:bodyPr wrap="none">
                  <a:spAutoFit/>
                </a:bodyPr>
                <a:lstStyle/>
                <a:p>
                  <a:pPr marR="0" algn="ctr" defTabSz="914400" eaLnBrk="0" hangingPunct="0">
                    <a:buClrTx/>
                    <a:buSzTx/>
                    <a:buFont typeface="Arial" panose="020B0604020202020204" pitchFamily="34" charset="0"/>
                    <a:buNone/>
                    <a:defRPr/>
                  </a:pPr>
                  <a:r>
                    <a:rPr kumimoji="0" lang="zh-CN" altLang="en-US" sz="2800" b="1" kern="1200" cap="none" spc="0" normalizeH="0" baseline="0" noProof="1">
                      <a:solidFill>
                        <a:srgbClr val="FFFFFF"/>
                      </a:solidFill>
                      <a:effectLst>
                        <a:outerShdw blurRad="38100" dist="38100" dir="2700000">
                          <a:srgbClr val="00000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  <a:cs typeface="+mn-ea"/>
                    </a:rPr>
                    <a:t>概 念 </a:t>
                  </a:r>
                  <a:endParaRPr kumimoji="0" lang="zh-CN" altLang="en-US" sz="2800" b="1" kern="1200" cap="none" spc="0" normalizeH="0" baseline="0" noProof="1">
                    <a:solidFill>
                      <a:srgbClr val="FFFFFF"/>
                    </a:solidFill>
                    <a:effectLst>
                      <a:outerShdw blurRad="38100" dist="38100" dir="2700000">
                        <a:srgbClr val="00000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</p:grpSp>
        <p:graphicFrame>
          <p:nvGraphicFramePr>
            <p:cNvPr id="12291" name="Object 39"/>
            <p:cNvGraphicFramePr/>
            <p:nvPr/>
          </p:nvGraphicFramePr>
          <p:xfrm>
            <a:off x="2112431" y="1845734"/>
            <a:ext cx="1506813" cy="7244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" r:id="rId5" imgW="659765" imgH="317500" progId="Equation.DSMT4">
                    <p:embed/>
                  </p:oleObj>
                </mc:Choice>
                <mc:Fallback>
                  <p:oleObj name="" r:id="rId5" imgW="659765" imgH="317500" progId="Equation.DSMT4">
                    <p:embed/>
                    <p:pic>
                      <p:nvPicPr>
                        <p:cNvPr id="0" name="图片 308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112431" y="1845734"/>
                          <a:ext cx="1506813" cy="72443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组合 42"/>
          <p:cNvGrpSpPr/>
          <p:nvPr/>
        </p:nvGrpSpPr>
        <p:grpSpPr>
          <a:xfrm>
            <a:off x="1114425" y="3242945"/>
            <a:ext cx="3455988" cy="1150938"/>
            <a:chOff x="466725" y="3717925"/>
            <a:chExt cx="3455988" cy="1150965"/>
          </a:xfrm>
        </p:grpSpPr>
        <p:grpSp>
          <p:nvGrpSpPr>
            <p:cNvPr id="12306" name="组合 11281"/>
            <p:cNvGrpSpPr/>
            <p:nvPr/>
          </p:nvGrpSpPr>
          <p:grpSpPr>
            <a:xfrm>
              <a:off x="466725" y="3717925"/>
              <a:ext cx="3455988" cy="1150965"/>
              <a:chOff x="0" y="0"/>
              <a:chExt cx="2177" cy="726"/>
            </a:xfrm>
          </p:grpSpPr>
          <p:sp>
            <p:nvSpPr>
              <p:cNvPr id="14351" name="圆角矩形 11282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77" cy="726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2F2F2"/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1" dir="2928847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pitchFamily="34" charset="0"/>
                  <a:ea typeface="微软雅黑" panose="020B0503020204020204" pitchFamily="34" charset="-122"/>
                  <a:cs typeface="+mn-cs"/>
                </a:endParaRPr>
              </a:p>
            </p:txBody>
          </p:sp>
          <p:grpSp>
            <p:nvGrpSpPr>
              <p:cNvPr id="12308" name="组合 11283"/>
              <p:cNvGrpSpPr/>
              <p:nvPr/>
            </p:nvGrpSpPr>
            <p:grpSpPr>
              <a:xfrm>
                <a:off x="91" y="67"/>
                <a:ext cx="804" cy="594"/>
                <a:chOff x="0" y="0"/>
                <a:chExt cx="768" cy="746"/>
              </a:xfrm>
            </p:grpSpPr>
            <p:sp>
              <p:nvSpPr>
                <p:cNvPr id="12309" name="圆角矩形 11284"/>
                <p:cNvSpPr/>
                <p:nvPr/>
              </p:nvSpPr>
              <p:spPr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rgbClr val="87C2DA"/>
                    </a:gs>
                    <a:gs pos="100000">
                      <a:srgbClr val="5AABCC"/>
                    </a:gs>
                  </a:gsLst>
                  <a:lin ang="5400000" scaled="1"/>
                  <a:tileRect/>
                </a:gradFill>
                <a:ln w="38100" cap="flat" cmpd="sng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zh-CN" altLang="en-US" dirty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12310" name="未知"/>
                <p:cNvSpPr/>
                <p:nvPr/>
              </p:nvSpPr>
              <p:spPr>
                <a:xfrm>
                  <a:off x="48" y="48"/>
                  <a:ext cx="383" cy="373"/>
                </a:xfrm>
                <a:custGeom>
                  <a:avLst/>
                  <a:gdLst>
                    <a:gd name="txL" fmla="*/ 0 w 596"/>
                    <a:gd name="txT" fmla="*/ 0 h 598"/>
                    <a:gd name="txR" fmla="*/ 596 w 596"/>
                    <a:gd name="txB" fmla="*/ 598 h 598"/>
                  </a:gdLst>
                  <a:ahLst/>
                  <a:cxnLst>
                    <a:cxn ang="0">
                      <a:pos x="76" y="0"/>
                    </a:cxn>
                    <a:cxn ang="0">
                      <a:pos x="0" y="74"/>
                    </a:cxn>
                    <a:cxn ang="0">
                      <a:pos x="0" y="367"/>
                    </a:cxn>
                    <a:cxn ang="0">
                      <a:pos x="103" y="109"/>
                    </a:cxn>
                    <a:cxn ang="0">
                      <a:pos x="379" y="0"/>
                    </a:cxn>
                    <a:cxn ang="0">
                      <a:pos x="76" y="0"/>
                    </a:cxn>
                  </a:cxnLst>
                  <a:rect l="txL" t="txT" r="txR" b="tx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B9DBE9">
                        <a:alpha val="100000"/>
                      </a:srgbClr>
                    </a:gs>
                    <a:gs pos="100000">
                      <a:srgbClr val="5AABCC">
                        <a:alpha val="0"/>
                      </a:srgbClr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11287" name="文本框 11286"/>
                <p:cNvSpPr txBox="1"/>
                <p:nvPr/>
              </p:nvSpPr>
              <p:spPr>
                <a:xfrm>
                  <a:off x="52" y="203"/>
                  <a:ext cx="659" cy="411"/>
                </a:xfrm>
                <a:prstGeom prst="rect">
                  <a:avLst/>
                </a:prstGeom>
                <a:noFill/>
                <a:ln w="9525">
                  <a:noFill/>
                  <a:miter/>
                </a:ln>
              </p:spPr>
              <p:txBody>
                <a:bodyPr wrap="none">
                  <a:spAutoFit/>
                </a:bodyPr>
                <a:lstStyle/>
                <a:p>
                  <a:pPr marR="0" algn="ctr" defTabSz="914400" eaLnBrk="0" hangingPunct="0">
                    <a:buClrTx/>
                    <a:buSzTx/>
                    <a:buFont typeface="Arial" panose="020B0604020202020204" pitchFamily="34" charset="0"/>
                    <a:buNone/>
                    <a:defRPr/>
                  </a:pPr>
                  <a:r>
                    <a:rPr kumimoji="0" lang="zh-CN" altLang="en-US" sz="2800" b="1" kern="1200" cap="none" spc="0" normalizeH="0" baseline="0" noProof="1">
                      <a:solidFill>
                        <a:srgbClr val="FFFFFF"/>
                      </a:solidFill>
                      <a:effectLst>
                        <a:outerShdw blurRad="38100" dist="38100" dir="2700000">
                          <a:srgbClr val="00000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  <a:cs typeface="+mn-ea"/>
                    </a:rPr>
                    <a:t>概 念 </a:t>
                  </a:r>
                  <a:endParaRPr kumimoji="0" lang="zh-CN" altLang="en-US" sz="2800" b="1" kern="1200" cap="none" spc="0" normalizeH="0" baseline="0" noProof="1">
                    <a:solidFill>
                      <a:srgbClr val="FFFFFF"/>
                    </a:solidFill>
                    <a:effectLst>
                      <a:outerShdw blurRad="38100" dist="38100" dir="2700000">
                        <a:srgbClr val="00000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</p:grpSp>
        <p:graphicFrame>
          <p:nvGraphicFramePr>
            <p:cNvPr id="12290" name="Object 40"/>
            <p:cNvGraphicFramePr/>
            <p:nvPr/>
          </p:nvGraphicFramePr>
          <p:xfrm>
            <a:off x="2158999" y="3834689"/>
            <a:ext cx="1430868" cy="8881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7" imgW="736600" imgH="457200" progId="Equation.DSMT4">
                    <p:embed/>
                  </p:oleObj>
                </mc:Choice>
                <mc:Fallback>
                  <p:oleObj name="" r:id="rId7" imgW="736600" imgH="457200" progId="Equation.DSMT4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158999" y="3834689"/>
                          <a:ext cx="1430868" cy="88812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2" name="文本框 8"/>
          <p:cNvSpPr/>
          <p:nvPr/>
        </p:nvSpPr>
        <p:spPr>
          <a:xfrm>
            <a:off x="568325" y="-12065"/>
            <a:ext cx="2801938" cy="1027113"/>
          </a:xfrm>
          <a:prstGeom prst="parallelogram">
            <a:avLst>
              <a:gd name="adj" fmla="val 25018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复习回顾</a:t>
            </a:r>
            <a:endParaRPr lang="zh-CN" altLang="en-US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2057" name="矩形 5128"/>
          <p:cNvSpPr/>
          <p:nvPr/>
        </p:nvSpPr>
        <p:spPr>
          <a:xfrm>
            <a:off x="892493" y="1012031"/>
            <a:ext cx="4851400" cy="82359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eaLnBrk="0" hangingPunct="0">
              <a:lnSpc>
                <a:spcPct val="170000"/>
              </a:lnSpc>
            </a:pP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有理数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指数幂的运算性质</a:t>
            </a:r>
            <a:endParaRPr lang="en-US" altLang="zh-CN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0" name="对象 9"/>
          <p:cNvGraphicFramePr/>
          <p:nvPr/>
        </p:nvGraphicFramePr>
        <p:xfrm>
          <a:off x="2800350" y="2130425"/>
          <a:ext cx="5495925" cy="3605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2" imgW="1536700" imgH="1498600" progId="Equation.DSMT4">
                  <p:embed/>
                </p:oleObj>
              </mc:Choice>
              <mc:Fallback>
                <p:oleObj name="" r:id="rId2" imgW="1536700" imgH="1498600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00350" y="2130425"/>
                        <a:ext cx="5495925" cy="3605530"/>
                      </a:xfrm>
                      <a:prstGeom prst="rect">
                        <a:avLst/>
                      </a:prstGeom>
                      <a:noFill/>
                      <a:ln w="38100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9" name="文本框 8"/>
          <p:cNvSpPr/>
          <p:nvPr/>
        </p:nvSpPr>
        <p:spPr>
          <a:xfrm>
            <a:off x="568325" y="-44450"/>
            <a:ext cx="2801938" cy="1027113"/>
          </a:xfrm>
          <a:prstGeom prst="parallelogram">
            <a:avLst>
              <a:gd name="adj" fmla="val 25018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复习回顾</a:t>
            </a:r>
            <a:endParaRPr lang="zh-CN" altLang="en-US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pic>
        <p:nvPicPr>
          <p:cNvPr id="57350" name="图片 57349" descr="%E6%A3%8B%E7%9B%98%2C%E6%A3%8B%E5%AD%9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62" t="19685" r="1181" b="24409"/>
          <a:stretch>
            <a:fillRect/>
          </a:stretch>
        </p:blipFill>
        <p:spPr>
          <a:xfrm>
            <a:off x="6862763" y="4440238"/>
            <a:ext cx="2808287" cy="16668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7351" name="矩形 57350"/>
          <p:cNvSpPr/>
          <p:nvPr/>
        </p:nvSpPr>
        <p:spPr>
          <a:xfrm>
            <a:off x="2278063" y="1187450"/>
            <a:ext cx="6357937" cy="46158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在一个国际象棋棋盘上放一些米粒，</a:t>
            </a:r>
            <a:endParaRPr lang="zh-CN" altLang="en-US" sz="2800" b="1" dirty="0">
              <a:latin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　　第一格放 </a:t>
            </a:r>
            <a:r>
              <a:rPr lang="en-US" altLang="zh-CN" sz="2800" b="1">
                <a:latin typeface="Times New Roman" panose="02020603050405020304" pitchFamily="18" charset="0"/>
              </a:rPr>
              <a:t>1 </a:t>
            </a:r>
            <a:r>
              <a:rPr lang="zh-CN" altLang="en-US" sz="2800" b="1" dirty="0">
                <a:latin typeface="Times New Roman" panose="02020603050405020304" pitchFamily="18" charset="0"/>
              </a:rPr>
              <a:t>粒，</a:t>
            </a:r>
            <a:endParaRPr lang="zh-CN" altLang="en-US" sz="2800" b="1" dirty="0">
              <a:latin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　　第 </a:t>
            </a:r>
            <a:r>
              <a:rPr lang="en-US" altLang="zh-CN" sz="2800" b="1">
                <a:latin typeface="Times New Roman" panose="02020603050405020304" pitchFamily="18" charset="0"/>
              </a:rPr>
              <a:t>2 </a:t>
            </a:r>
            <a:r>
              <a:rPr lang="zh-CN" altLang="en-US" sz="2800" b="1" dirty="0">
                <a:latin typeface="Times New Roman" panose="02020603050405020304" pitchFamily="18" charset="0"/>
              </a:rPr>
              <a:t>格放 </a:t>
            </a:r>
            <a:r>
              <a:rPr lang="en-US" altLang="zh-CN" sz="2800" b="1">
                <a:latin typeface="Times New Roman" panose="02020603050405020304" pitchFamily="18" charset="0"/>
              </a:rPr>
              <a:t>2 </a:t>
            </a:r>
            <a:r>
              <a:rPr lang="zh-CN" altLang="en-US" sz="2800" b="1" dirty="0">
                <a:latin typeface="Times New Roman" panose="02020603050405020304" pitchFamily="18" charset="0"/>
              </a:rPr>
              <a:t>粒，</a:t>
            </a:r>
            <a:endParaRPr lang="zh-CN" altLang="en-US" sz="2800" b="1" dirty="0">
              <a:latin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　　第 </a:t>
            </a:r>
            <a:r>
              <a:rPr lang="en-US" altLang="zh-CN" sz="2800" b="1">
                <a:latin typeface="Times New Roman" panose="02020603050405020304" pitchFamily="18" charset="0"/>
              </a:rPr>
              <a:t>3 </a:t>
            </a:r>
            <a:r>
              <a:rPr lang="zh-CN" altLang="en-US" sz="2800" b="1" dirty="0">
                <a:latin typeface="Times New Roman" panose="02020603050405020304" pitchFamily="18" charset="0"/>
              </a:rPr>
              <a:t>格放 </a:t>
            </a:r>
            <a:r>
              <a:rPr lang="en-US" altLang="zh-CN" sz="2800" b="1">
                <a:latin typeface="Times New Roman" panose="02020603050405020304" pitchFamily="18" charset="0"/>
              </a:rPr>
              <a:t>4 </a:t>
            </a:r>
            <a:r>
              <a:rPr lang="zh-CN" altLang="en-US" sz="2800" b="1" dirty="0">
                <a:latin typeface="Times New Roman" panose="02020603050405020304" pitchFamily="18" charset="0"/>
              </a:rPr>
              <a:t>粒</a:t>
            </a:r>
            <a:endParaRPr lang="zh-CN" altLang="en-US" sz="2800" b="1" dirty="0">
              <a:latin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　　</a:t>
            </a:r>
            <a:r>
              <a:rPr lang="en-US" altLang="zh-CN" sz="2800" b="1">
                <a:latin typeface="Times New Roman" panose="02020603050405020304" pitchFamily="18" charset="0"/>
              </a:rPr>
              <a:t>……</a:t>
            </a:r>
            <a:endParaRPr lang="en-US" altLang="zh-CN" sz="2800" b="1">
              <a:latin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　　一直到第 </a:t>
            </a:r>
            <a:r>
              <a:rPr lang="en-US" altLang="zh-CN" sz="2800" b="1">
                <a:latin typeface="Times New Roman" panose="02020603050405020304" pitchFamily="18" charset="0"/>
              </a:rPr>
              <a:t>64 </a:t>
            </a:r>
            <a:r>
              <a:rPr lang="zh-CN" altLang="en-US" sz="2800" b="1" dirty="0">
                <a:latin typeface="Times New Roman" panose="02020603050405020304" pitchFamily="18" charset="0"/>
              </a:rPr>
              <a:t>格，</a:t>
            </a:r>
            <a:endParaRPr lang="zh-CN" altLang="en-US" sz="2800" b="1" dirty="0">
              <a:latin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那么第 </a:t>
            </a:r>
            <a:r>
              <a:rPr lang="en-US" altLang="zh-CN" sz="2800" b="1">
                <a:latin typeface="Times New Roman" panose="02020603050405020304" pitchFamily="18" charset="0"/>
              </a:rPr>
              <a:t>64 </a:t>
            </a:r>
            <a:r>
              <a:rPr lang="zh-CN" altLang="en-US" sz="2800" b="1" dirty="0">
                <a:latin typeface="Times New Roman" panose="02020603050405020304" pitchFamily="18" charset="0"/>
              </a:rPr>
              <a:t>格应放多少粒米 ？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7351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>
                                            <p:txEl>
                                              <p:charRg st="17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7351">
                                            <p:txEl>
                                              <p:charRg st="17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>
                                            <p:txEl>
                                              <p:charRg st="29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7351">
                                            <p:txEl>
                                              <p:charRg st="29" end="4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>
                                            <p:txEl>
                                              <p:charRg st="43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7351">
                                            <p:txEl>
                                              <p:charRg st="43" end="5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>
                                            <p:txEl>
                                              <p:charRg st="56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7351">
                                            <p:txEl>
                                              <p:charRg st="56" end="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>
                                            <p:txEl>
                                              <p:charRg st="61" end="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7351">
                                            <p:txEl>
                                              <p:charRg st="61" end="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>
                                            <p:txEl>
                                              <p:charRg st="74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7351">
                                            <p:txEl>
                                              <p:charRg st="74" end="9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4341" name="文本框 8"/>
          <p:cNvSpPr/>
          <p:nvPr/>
        </p:nvSpPr>
        <p:spPr>
          <a:xfrm>
            <a:off x="514350" y="28575"/>
            <a:ext cx="2906713" cy="919163"/>
          </a:xfrm>
          <a:prstGeom prst="parallelogram">
            <a:avLst>
              <a:gd name="adj" fmla="val 25020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6389" name="矩形 13315"/>
          <p:cNvSpPr>
            <a:spLocks noChangeArrowheads="1"/>
          </p:cNvSpPr>
          <p:nvPr/>
        </p:nvSpPr>
        <p:spPr bwMode="auto">
          <a:xfrm>
            <a:off x="1116648" y="1308100"/>
            <a:ext cx="8056563" cy="1839913"/>
          </a:xfrm>
          <a:prstGeom prst="rect">
            <a:avLst/>
          </a:prstGeom>
          <a:solidFill>
            <a:schemeClr val="bg1"/>
          </a:solidFill>
          <a:ln w="38100">
            <a:solidFill>
              <a:srgbClr val="5AABCC"/>
            </a:solidFill>
            <a:miter lim="800000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p>
            <a:pPr algn="ctr">
              <a:buNone/>
            </a:pPr>
            <a:r>
              <a:rPr lang="zh-CN" altLang="en-US" sz="2400" b="1" dirty="0">
                <a:solidFill>
                  <a:srgbClr val="5AAB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400" b="1" dirty="0">
              <a:solidFill>
                <a:srgbClr val="5AABCC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6390" name="内容占位符 13317"/>
          <p:cNvGraphicFramePr>
            <a:graphicFrameLocks noGrp="1" noChangeAspect="1"/>
          </p:cNvGraphicFramePr>
          <p:nvPr>
            <p:ph type="subTitle" idx="1"/>
          </p:nvPr>
        </p:nvGraphicFramePr>
        <p:xfrm>
          <a:off x="1468438" y="1463675"/>
          <a:ext cx="788035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2" imgW="5279390" imgH="655320" progId="Word.Document.8">
                  <p:embed/>
                </p:oleObj>
              </mc:Choice>
              <mc:Fallback>
                <p:oleObj name="" r:id="rId2" imgW="5279390" imgH="655320" progId="Word.Document.8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3"/>
                      <a:srcRect r="47220"/>
                      <a:stretch>
                        <a:fillRect/>
                      </a:stretch>
                    </p:blipFill>
                    <p:spPr>
                      <a:xfrm>
                        <a:off x="1468438" y="1463675"/>
                        <a:ext cx="7880350" cy="16383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组合 10"/>
          <p:cNvGrpSpPr/>
          <p:nvPr/>
        </p:nvGrpSpPr>
        <p:grpSpPr>
          <a:xfrm>
            <a:off x="1127125" y="3408363"/>
            <a:ext cx="8054975" cy="1839912"/>
            <a:chOff x="1127125" y="3624263"/>
            <a:chExt cx="8054975" cy="1839912"/>
          </a:xfrm>
        </p:grpSpPr>
        <p:sp>
          <p:nvSpPr>
            <p:cNvPr id="16391" name="矩形 4"/>
            <p:cNvSpPr>
              <a:spLocks noChangeArrowheads="1"/>
            </p:cNvSpPr>
            <p:nvPr/>
          </p:nvSpPr>
          <p:spPr bwMode="auto">
            <a:xfrm>
              <a:off x="1127125" y="3624263"/>
              <a:ext cx="8054975" cy="183991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5AABCC"/>
              </a:solidFill>
              <a:miter lim="800000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p>
              <a:pPr algn="ctr">
                <a:buNone/>
              </a:pPr>
              <a:r>
                <a:rPr lang="zh-CN" altLang="en-US" sz="2400" b="1" dirty="0">
                  <a:solidFill>
                    <a:srgbClr val="5AABCC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 </a:t>
              </a:r>
              <a:endParaRPr lang="zh-CN" altLang="en-US" sz="2400" b="1" dirty="0">
                <a:solidFill>
                  <a:srgbClr val="5AABCC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14339" name="Object 9"/>
            <p:cNvGraphicFramePr/>
            <p:nvPr/>
          </p:nvGraphicFramePr>
          <p:xfrm>
            <a:off x="1623483" y="4081055"/>
            <a:ext cx="6783917" cy="10481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" r:id="rId4" imgW="2959100" imgH="457200" progId="Equation.DSMT4">
                    <p:embed/>
                  </p:oleObj>
                </mc:Choice>
                <mc:Fallback>
                  <p:oleObj name="" r:id="rId4" imgW="2959100" imgH="457200" progId="Equation.DSMT4">
                    <p:embed/>
                    <p:pic>
                      <p:nvPicPr>
                        <p:cNvPr id="0" name="图片 3079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623483" y="4081055"/>
                          <a:ext cx="6783917" cy="104815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ldLvl="0" animBg="1"/>
      <p:bldP spid="16389" grpId="1" bldLvl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5365" name="文本框 8"/>
          <p:cNvSpPr/>
          <p:nvPr/>
        </p:nvSpPr>
        <p:spPr>
          <a:xfrm>
            <a:off x="514350" y="17780"/>
            <a:ext cx="2906713" cy="919163"/>
          </a:xfrm>
          <a:prstGeom prst="parallelogram">
            <a:avLst>
              <a:gd name="adj" fmla="val 25020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3" name="组合 11"/>
          <p:cNvGrpSpPr/>
          <p:nvPr/>
        </p:nvGrpSpPr>
        <p:grpSpPr>
          <a:xfrm>
            <a:off x="1044575" y="1175068"/>
            <a:ext cx="8056563" cy="2068512"/>
            <a:chOff x="1044575" y="1401763"/>
            <a:chExt cx="8056563" cy="2068512"/>
          </a:xfrm>
        </p:grpSpPr>
        <p:sp>
          <p:nvSpPr>
            <p:cNvPr id="17413" name="矩形 13315"/>
            <p:cNvSpPr>
              <a:spLocks noChangeArrowheads="1"/>
            </p:cNvSpPr>
            <p:nvPr/>
          </p:nvSpPr>
          <p:spPr bwMode="auto">
            <a:xfrm>
              <a:off x="1044575" y="1401763"/>
              <a:ext cx="8056563" cy="188595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5AABCC"/>
              </a:solidFill>
              <a:miter lim="800000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p>
              <a:pPr algn="ctr">
                <a:buNone/>
              </a:pPr>
              <a:r>
                <a:rPr lang="zh-CN" altLang="en-US" sz="2400" b="1" dirty="0">
                  <a:solidFill>
                    <a:srgbClr val="5AABCC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 </a:t>
              </a:r>
              <a:endParaRPr lang="zh-CN" altLang="en-US" sz="2400" b="1" dirty="0">
                <a:solidFill>
                  <a:srgbClr val="5AABCC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pic>
          <p:nvPicPr>
            <p:cNvPr id="15374" name="图片 1331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60488" y="1573213"/>
              <a:ext cx="7358062" cy="1897062"/>
            </a:xfrm>
            <a:prstGeom prst="rect">
              <a:avLst/>
            </a:prstGeom>
            <a:noFill/>
            <a:ln w="9525">
              <a:noFill/>
            </a:ln>
          </p:spPr>
        </p:pic>
      </p:grpSp>
      <p:graphicFrame>
        <p:nvGraphicFramePr>
          <p:cNvPr id="15362" name="Object 9"/>
          <p:cNvGraphicFramePr/>
          <p:nvPr/>
        </p:nvGraphicFramePr>
        <p:xfrm>
          <a:off x="5448300" y="2618105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3" imgW="127635" imgH="198755" progId="Equation.DSMT4">
                  <p:embed/>
                </p:oleObj>
              </mc:Choice>
              <mc:Fallback>
                <p:oleObj name="" r:id="rId3" imgW="127635" imgH="198755" progId="Equation.DSMT4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48300" y="2618105"/>
                        <a:ext cx="914400" cy="198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组合 12"/>
          <p:cNvGrpSpPr/>
          <p:nvPr/>
        </p:nvGrpSpPr>
        <p:grpSpPr>
          <a:xfrm>
            <a:off x="1027113" y="3626168"/>
            <a:ext cx="8056562" cy="1841500"/>
            <a:chOff x="973138" y="3852863"/>
            <a:chExt cx="8056562" cy="1841500"/>
          </a:xfrm>
        </p:grpSpPr>
        <p:sp>
          <p:nvSpPr>
            <p:cNvPr id="17415" name="矩形 4"/>
            <p:cNvSpPr>
              <a:spLocks noChangeArrowheads="1"/>
            </p:cNvSpPr>
            <p:nvPr/>
          </p:nvSpPr>
          <p:spPr bwMode="auto">
            <a:xfrm>
              <a:off x="973138" y="3852863"/>
              <a:ext cx="8056562" cy="18415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5AABCC"/>
              </a:solidFill>
              <a:miter lim="800000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p>
              <a:pPr algn="ctr">
                <a:buNone/>
              </a:pPr>
              <a:r>
                <a:rPr lang="zh-CN" altLang="en-US" sz="2400" b="1" dirty="0">
                  <a:solidFill>
                    <a:srgbClr val="5AABCC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 </a:t>
              </a:r>
              <a:endParaRPr lang="zh-CN" altLang="en-US" sz="2400" b="1" dirty="0">
                <a:solidFill>
                  <a:srgbClr val="5AABCC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15363" name="Object 10"/>
            <p:cNvGraphicFramePr/>
            <p:nvPr/>
          </p:nvGraphicFramePr>
          <p:xfrm>
            <a:off x="1373716" y="4453467"/>
            <a:ext cx="6453527" cy="9720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8" name="" r:id="rId5" imgW="3035300" imgH="457200" progId="Equation.DSMT4">
                    <p:embed/>
                  </p:oleObj>
                </mc:Choice>
                <mc:Fallback>
                  <p:oleObj name="" r:id="rId5" imgW="3035300" imgH="457200" progId="Equation.DSMT4">
                    <p:embed/>
                    <p:pic>
                      <p:nvPicPr>
                        <p:cNvPr id="0" name="图片 3087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373716" y="4453467"/>
                          <a:ext cx="6453527" cy="97207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6391" name="文本框 8"/>
          <p:cNvSpPr/>
          <p:nvPr/>
        </p:nvSpPr>
        <p:spPr>
          <a:xfrm>
            <a:off x="514350" y="28575"/>
            <a:ext cx="2906713" cy="919163"/>
          </a:xfrm>
          <a:prstGeom prst="parallelogram">
            <a:avLst>
              <a:gd name="adj" fmla="val 25020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6386" name="Object 9"/>
          <p:cNvGraphicFramePr/>
          <p:nvPr/>
        </p:nvGraphicFramePr>
        <p:xfrm>
          <a:off x="5642610" y="247777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2" imgW="127635" imgH="198755" progId="Equation.DSMT4">
                  <p:embed/>
                </p:oleObj>
              </mc:Choice>
              <mc:Fallback>
                <p:oleObj name="" r:id="rId2" imgW="127635" imgH="198755" progId="Equation.DSMT4">
                  <p:embed/>
                  <p:pic>
                    <p:nvPicPr>
                      <p:cNvPr id="0" name="图片 308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42610" y="2477770"/>
                        <a:ext cx="914400" cy="198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396" name="组合 13"/>
          <p:cNvGrpSpPr/>
          <p:nvPr/>
        </p:nvGrpSpPr>
        <p:grpSpPr>
          <a:xfrm>
            <a:off x="1007110" y="907733"/>
            <a:ext cx="8593138" cy="2284412"/>
            <a:chOff x="812800" y="1274763"/>
            <a:chExt cx="8593138" cy="2284412"/>
          </a:xfrm>
        </p:grpSpPr>
        <p:sp>
          <p:nvSpPr>
            <p:cNvPr id="18437" name="矩形 14339"/>
            <p:cNvSpPr>
              <a:spLocks noChangeArrowheads="1"/>
            </p:cNvSpPr>
            <p:nvPr/>
          </p:nvSpPr>
          <p:spPr bwMode="auto">
            <a:xfrm>
              <a:off x="812800" y="1274763"/>
              <a:ext cx="8593138" cy="228441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5AABCC"/>
              </a:solidFill>
              <a:miter lim="800000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p>
              <a:pPr algn="ctr">
                <a:buNone/>
              </a:pPr>
              <a:r>
                <a:rPr lang="zh-CN" altLang="en-US" sz="2400" b="1" dirty="0">
                  <a:solidFill>
                    <a:srgbClr val="5AABCC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 </a:t>
              </a:r>
              <a:endParaRPr lang="zh-CN" altLang="en-US" sz="2400" b="1" dirty="0">
                <a:solidFill>
                  <a:srgbClr val="5AABCC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16389" name="Object 10"/>
            <p:cNvGraphicFramePr/>
            <p:nvPr/>
          </p:nvGraphicFramePr>
          <p:xfrm>
            <a:off x="1693333" y="1568375"/>
            <a:ext cx="5632450" cy="16092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" r:id="rId4" imgW="2755900" imgH="787400" progId="Equation.DSMT4">
                    <p:embed/>
                  </p:oleObj>
                </mc:Choice>
                <mc:Fallback>
                  <p:oleObj name="" r:id="rId4" imgW="2755900" imgH="787400" progId="Equation.DSMT4">
                    <p:embed/>
                    <p:pic>
                      <p:nvPicPr>
                        <p:cNvPr id="0" name="图片 3088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693333" y="1568375"/>
                          <a:ext cx="5632450" cy="160927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6387" name="Object 11"/>
          <p:cNvGraphicFramePr/>
          <p:nvPr/>
        </p:nvGraphicFramePr>
        <p:xfrm>
          <a:off x="5642610" y="247777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6" imgW="127635" imgH="198755" progId="Equation.DSMT4">
                  <p:embed/>
                </p:oleObj>
              </mc:Choice>
              <mc:Fallback>
                <p:oleObj name="" r:id="rId6" imgW="127635" imgH="198755" progId="Equation.DSMT4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42610" y="2477770"/>
                        <a:ext cx="914400" cy="198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组合 14"/>
          <p:cNvGrpSpPr/>
          <p:nvPr/>
        </p:nvGrpSpPr>
        <p:grpSpPr>
          <a:xfrm>
            <a:off x="992188" y="3339783"/>
            <a:ext cx="8623300" cy="3033712"/>
            <a:chOff x="881063" y="3760788"/>
            <a:chExt cx="8623300" cy="3033712"/>
          </a:xfrm>
        </p:grpSpPr>
        <p:sp>
          <p:nvSpPr>
            <p:cNvPr id="18438" name="矩形 4"/>
            <p:cNvSpPr>
              <a:spLocks noChangeArrowheads="1"/>
            </p:cNvSpPr>
            <p:nvPr/>
          </p:nvSpPr>
          <p:spPr bwMode="auto">
            <a:xfrm>
              <a:off x="881063" y="3760788"/>
              <a:ext cx="8623300" cy="303371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5AABCC"/>
              </a:solidFill>
              <a:miter lim="800000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p>
              <a:pPr algn="ctr">
                <a:buNone/>
              </a:pPr>
              <a:r>
                <a:rPr lang="zh-CN" altLang="en-US" sz="2400" b="1" dirty="0">
                  <a:solidFill>
                    <a:srgbClr val="5AABCC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 </a:t>
              </a:r>
              <a:endParaRPr lang="zh-CN" altLang="en-US" sz="2400" b="1" dirty="0">
                <a:solidFill>
                  <a:srgbClr val="5AABCC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16388" name="Object 12"/>
            <p:cNvGraphicFramePr/>
            <p:nvPr/>
          </p:nvGraphicFramePr>
          <p:xfrm>
            <a:off x="1354667" y="3844528"/>
            <a:ext cx="4326466" cy="27430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2" name="" r:id="rId7" imgW="2463800" imgH="1562100" progId="Equation.DSMT4">
                    <p:embed/>
                  </p:oleObj>
                </mc:Choice>
                <mc:Fallback>
                  <p:oleObj name="" r:id="rId7" imgW="2463800" imgH="1562100" progId="Equation.DSMT4">
                    <p:embed/>
                    <p:pic>
                      <p:nvPicPr>
                        <p:cNvPr id="0" name="图片 3091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354667" y="3844528"/>
                          <a:ext cx="4326466" cy="274306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17410" name="对象 15365"/>
          <p:cNvGraphicFramePr>
            <a:graphicFrameLocks noChangeAspect="1"/>
          </p:cNvGraphicFramePr>
          <p:nvPr/>
        </p:nvGraphicFramePr>
        <p:xfrm>
          <a:off x="1915160" y="893128"/>
          <a:ext cx="6122988" cy="1634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2" imgW="5305425" imgH="8886825" progId="Word.Document.8">
                  <p:embed/>
                </p:oleObj>
              </mc:Choice>
              <mc:Fallback>
                <p:oleObj name="" r:id="rId2" imgW="5305425" imgH="8886825" progId="Word.Document.8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3"/>
                      <a:srcRect r="37167"/>
                      <a:stretch>
                        <a:fillRect/>
                      </a:stretch>
                    </p:blipFill>
                    <p:spPr>
                      <a:xfrm>
                        <a:off x="1915160" y="893128"/>
                        <a:ext cx="6122988" cy="16341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文本框 8"/>
          <p:cNvSpPr/>
          <p:nvPr/>
        </p:nvSpPr>
        <p:spPr>
          <a:xfrm>
            <a:off x="514350" y="39370"/>
            <a:ext cx="2906713" cy="919163"/>
          </a:xfrm>
          <a:prstGeom prst="parallelogram">
            <a:avLst>
              <a:gd name="adj" fmla="val 25020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483" name="文本框 8"/>
          <p:cNvSpPr/>
          <p:nvPr/>
        </p:nvSpPr>
        <p:spPr>
          <a:xfrm>
            <a:off x="514350" y="39370"/>
            <a:ext cx="2906713" cy="919163"/>
          </a:xfrm>
          <a:prstGeom prst="parallelogram">
            <a:avLst>
              <a:gd name="adj" fmla="val 25020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3" name="Group 4"/>
          <p:cNvGrpSpPr/>
          <p:nvPr/>
        </p:nvGrpSpPr>
        <p:grpSpPr>
          <a:xfrm>
            <a:off x="3421063" y="999173"/>
            <a:ext cx="3854450" cy="5273675"/>
            <a:chOff x="0" y="0"/>
            <a:chExt cx="2428" cy="3322"/>
          </a:xfrm>
        </p:grpSpPr>
        <p:grpSp>
          <p:nvGrpSpPr>
            <p:cNvPr id="20489" name="Group 5"/>
            <p:cNvGrpSpPr/>
            <p:nvPr/>
          </p:nvGrpSpPr>
          <p:grpSpPr>
            <a:xfrm>
              <a:off x="46" y="0"/>
              <a:ext cx="2382" cy="3322"/>
              <a:chOff x="0" y="0"/>
              <a:chExt cx="2382" cy="3322"/>
            </a:xfrm>
          </p:grpSpPr>
          <p:sp>
            <p:nvSpPr>
              <p:cNvPr id="20492" name="AutoShape 6"/>
              <p:cNvSpPr/>
              <p:nvPr/>
            </p:nvSpPr>
            <p:spPr>
              <a:xfrm>
                <a:off x="5" y="1246"/>
                <a:ext cx="2333" cy="2076"/>
              </a:xfrm>
              <a:prstGeom prst="roundRect">
                <a:avLst>
                  <a:gd name="adj" fmla="val 7935"/>
                </a:avLst>
              </a:prstGeom>
              <a:gradFill rotWithShape="1">
                <a:gsLst>
                  <a:gs pos="0">
                    <a:srgbClr val="DFDF00"/>
                  </a:gs>
                  <a:gs pos="100000">
                    <a:srgbClr val="FFFF00"/>
                  </a:gs>
                </a:gsLst>
                <a:lin ang="5400000" scaled="1"/>
                <a:tileRect/>
              </a:gradFill>
              <a:ln w="9525">
                <a:noFill/>
              </a:ln>
              <a:effectLst>
                <a:prstShdw prst="shdw12" dir="16200000">
                  <a:srgbClr val="000000">
                    <a:alpha val="50000"/>
                  </a:srgbClr>
                </a:prstShdw>
              </a:effectLst>
            </p:spPr>
            <p:txBody>
              <a:bodyPr wrap="none" anchor="ctr" anchorCtr="0"/>
              <a:p>
                <a:endParaRPr lang="zh-CN" altLang="en-US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0493" name="AutoShape 7"/>
              <p:cNvSpPr/>
              <p:nvPr/>
            </p:nvSpPr>
            <p:spPr>
              <a:xfrm>
                <a:off x="0" y="0"/>
                <a:ext cx="2358" cy="1602"/>
              </a:xfrm>
              <a:prstGeom prst="roundRect">
                <a:avLst>
                  <a:gd name="adj" fmla="val 17509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DCDC00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en-US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0494" name="AutoShape 8"/>
              <p:cNvSpPr/>
              <p:nvPr/>
            </p:nvSpPr>
            <p:spPr>
              <a:xfrm>
                <a:off x="45" y="17"/>
                <a:ext cx="2268" cy="346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FFFFD1"/>
                  </a:gs>
                  <a:gs pos="100000">
                    <a:srgbClr val="FFFF00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en-US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0495" name="Text Box 9"/>
              <p:cNvSpPr txBox="1"/>
              <p:nvPr/>
            </p:nvSpPr>
            <p:spPr>
              <a:xfrm>
                <a:off x="272" y="363"/>
                <a:ext cx="2110" cy="74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lnSpc>
                    <a:spcPct val="150000"/>
                  </a:lnSpc>
                </a:pPr>
                <a:r>
                  <a:rPr lang="zh-CN" altLang="en-US" sz="2400" b="1" dirty="0">
                    <a:latin typeface="Arial" panose="020B0604020202020204" pitchFamily="34" charset="0"/>
                    <a:ea typeface="宋体" panose="02010600030101010101" pitchFamily="2" charset="-122"/>
                  </a:rPr>
                  <a:t>学习了哪些内容？</a:t>
                </a:r>
                <a:endParaRPr lang="zh-CN" altLang="en-US" sz="2400" b="1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400" b="1" dirty="0">
                    <a:latin typeface="Arial" panose="020B0604020202020204" pitchFamily="34" charset="0"/>
                    <a:ea typeface="宋体" panose="02010600030101010101" pitchFamily="2" charset="-122"/>
                  </a:rPr>
                  <a:t>重点和难点各是什么？</a:t>
                </a:r>
                <a:endParaRPr lang="zh-CN" altLang="en-US" sz="2400" b="1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0496" name="AutoShape 10"/>
              <p:cNvSpPr/>
              <p:nvPr/>
            </p:nvSpPr>
            <p:spPr>
              <a:xfrm flipV="1">
                <a:off x="165" y="3062"/>
                <a:ext cx="2001" cy="17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FFFFA4"/>
                  </a:gs>
                  <a:gs pos="100000">
                    <a:srgbClr val="FFFF00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en-US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0490" name="Rectangle 11"/>
            <p:cNvSpPr/>
            <p:nvPr/>
          </p:nvSpPr>
          <p:spPr>
            <a:xfrm>
              <a:off x="0" y="1678"/>
              <a:ext cx="2407" cy="136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>
              <a:spAutoFit/>
            </a:bodyPr>
            <a:p>
              <a:pPr indent="266700">
                <a:lnSpc>
                  <a:spcPct val="190000"/>
                </a:lnSpc>
              </a:pPr>
              <a:r>
                <a:rPr lang="zh-CN" altLang="en-US" sz="2400" b="1" dirty="0">
                  <a:latin typeface="Arial" panose="020B0604020202020204" pitchFamily="34" charset="0"/>
                  <a:ea typeface="宋体" panose="02010600030101010101" pitchFamily="2" charset="-122"/>
                </a:rPr>
                <a:t>采用了怎样的学习方法？</a:t>
              </a:r>
              <a:endPara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  <a:p>
              <a:pPr indent="266700">
                <a:lnSpc>
                  <a:spcPct val="190000"/>
                </a:lnSpc>
              </a:pPr>
              <a:r>
                <a:rPr lang="zh-CN" altLang="en-US" sz="2400" b="1" dirty="0">
                  <a:latin typeface="Arial" panose="020B0604020202020204" pitchFamily="34" charset="0"/>
                  <a:ea typeface="宋体" panose="02010600030101010101" pitchFamily="2" charset="-122"/>
                </a:rPr>
                <a:t>你是如何进行学习的？</a:t>
              </a:r>
              <a:endPara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  <a:p>
              <a:pPr indent="266700">
                <a:lnSpc>
                  <a:spcPct val="190000"/>
                </a:lnSpc>
              </a:pPr>
              <a:r>
                <a:rPr lang="zh-CN" altLang="en-US" sz="2400" b="1" dirty="0">
                  <a:latin typeface="Arial" panose="020B0604020202020204" pitchFamily="34" charset="0"/>
                  <a:ea typeface="宋体" panose="02010600030101010101" pitchFamily="2" charset="-122"/>
                </a:rPr>
                <a:t>你的学习效果如何？</a:t>
              </a:r>
              <a:endPara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0491" name="AutoShape 12"/>
            <p:cNvSpPr/>
            <p:nvPr/>
          </p:nvSpPr>
          <p:spPr>
            <a:xfrm rot="10800000">
              <a:off x="91" y="1180"/>
              <a:ext cx="2268" cy="346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FFFFD1"/>
                </a:gs>
                <a:gs pos="100000">
                  <a:srgbClr val="FFFF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endParaRPr lang="zh-CN" altLang="en-US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3" name="组合 7191"/>
          <p:cNvGrpSpPr/>
          <p:nvPr/>
        </p:nvGrpSpPr>
        <p:grpSpPr>
          <a:xfrm>
            <a:off x="795338" y="2343150"/>
            <a:ext cx="9364662" cy="1655763"/>
            <a:chOff x="0" y="0"/>
            <a:chExt cx="3629" cy="635"/>
          </a:xfrm>
        </p:grpSpPr>
        <p:grpSp>
          <p:nvGrpSpPr>
            <p:cNvPr id="1034" name="组合 7192"/>
            <p:cNvGrpSpPr/>
            <p:nvPr/>
          </p:nvGrpSpPr>
          <p:grpSpPr>
            <a:xfrm>
              <a:off x="0" y="0"/>
              <a:ext cx="3629" cy="635"/>
              <a:chOff x="0" y="0"/>
              <a:chExt cx="4491" cy="726"/>
            </a:xfrm>
          </p:grpSpPr>
          <p:sp>
            <p:nvSpPr>
              <p:cNvPr id="3079" name="圆角矩形 7193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491" cy="726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2F2F2"/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1" dir="2928847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pitchFamily="34" charset="0"/>
                  <a:ea typeface="微软雅黑" panose="020B0503020204020204" pitchFamily="34" charset="-122"/>
                  <a:cs typeface="+mn-cs"/>
                </a:endParaRPr>
              </a:p>
            </p:txBody>
          </p:sp>
          <p:grpSp>
            <p:nvGrpSpPr>
              <p:cNvPr id="1036" name="组合 7194"/>
              <p:cNvGrpSpPr/>
              <p:nvPr/>
            </p:nvGrpSpPr>
            <p:grpSpPr>
              <a:xfrm>
                <a:off x="89" y="67"/>
                <a:ext cx="787" cy="594"/>
                <a:chOff x="0" y="0"/>
                <a:chExt cx="768" cy="746"/>
              </a:xfrm>
            </p:grpSpPr>
            <p:sp>
              <p:nvSpPr>
                <p:cNvPr id="1037" name="圆角矩形 7195"/>
                <p:cNvSpPr/>
                <p:nvPr/>
              </p:nvSpPr>
              <p:spPr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FF0000"/>
                </a:solidFill>
                <a:ln w="38100" cap="flat" cmpd="sng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zh-CN" altLang="en-US" dirty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1038" name="未知"/>
                <p:cNvSpPr/>
                <p:nvPr/>
              </p:nvSpPr>
              <p:spPr>
                <a:xfrm>
                  <a:off x="48" y="48"/>
                  <a:ext cx="383" cy="373"/>
                </a:xfrm>
                <a:custGeom>
                  <a:avLst/>
                  <a:gdLst>
                    <a:gd name="txL" fmla="*/ 0 w 596"/>
                    <a:gd name="txT" fmla="*/ 0 h 598"/>
                    <a:gd name="txR" fmla="*/ 596 w 596"/>
                    <a:gd name="txB" fmla="*/ 598 h 598"/>
                  </a:gdLst>
                  <a:ahLst/>
                  <a:cxnLst>
                    <a:cxn ang="0">
                      <a:pos x="76" y="0"/>
                    </a:cxn>
                    <a:cxn ang="0">
                      <a:pos x="0" y="74"/>
                    </a:cxn>
                    <a:cxn ang="0">
                      <a:pos x="0" y="367"/>
                    </a:cxn>
                    <a:cxn ang="0">
                      <a:pos x="103" y="109"/>
                    </a:cxn>
                    <a:cxn ang="0">
                      <a:pos x="379" y="0"/>
                    </a:cxn>
                    <a:cxn ang="0">
                      <a:pos x="76" y="0"/>
                    </a:cxn>
                  </a:cxnLst>
                  <a:rect l="txL" t="txT" r="txR" b="tx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B9DBE9">
                        <a:alpha val="100000"/>
                      </a:srgbClr>
                    </a:gs>
                    <a:gs pos="100000">
                      <a:srgbClr val="5AABCC">
                        <a:alpha val="0"/>
                      </a:srgbClr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7198" name="文本框 7197"/>
                <p:cNvSpPr txBox="1"/>
                <p:nvPr/>
              </p:nvSpPr>
              <p:spPr>
                <a:xfrm>
                  <a:off x="40" y="203"/>
                  <a:ext cx="684" cy="287"/>
                </a:xfrm>
                <a:prstGeom prst="rect">
                  <a:avLst/>
                </a:prstGeom>
                <a:noFill/>
                <a:ln w="9525">
                  <a:noFill/>
                  <a:miter/>
                </a:ln>
              </p:spPr>
              <p:txBody>
                <a:bodyPr>
                  <a:spAutoFit/>
                </a:bodyPr>
                <a:lstStyle/>
                <a:p>
                  <a:pPr marR="0" algn="ctr" defTabSz="914400" eaLnBrk="0" hangingPunct="0">
                    <a:buClrTx/>
                    <a:buSzTx/>
                    <a:buFont typeface="Arial" panose="020B0604020202020204" pitchFamily="34" charset="0"/>
                    <a:buNone/>
                    <a:defRPr/>
                  </a:pPr>
                  <a:r>
                    <a:rPr kumimoji="0" lang="zh-CN" altLang="en-US" sz="2800" b="1" kern="1200" cap="none" spc="0" normalizeH="0" baseline="0" noProof="1">
                      <a:solidFill>
                        <a:srgbClr val="FFFFFF"/>
                      </a:solidFill>
                      <a:effectLst>
                        <a:outerShdw blurRad="38100" dist="38100" dir="2700000">
                          <a:srgbClr val="00000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  <a:cs typeface="+mn-ea"/>
                    </a:rPr>
                    <a:t>归纳</a:t>
                  </a:r>
                  <a:endParaRPr kumimoji="0" lang="zh-CN" altLang="en-US" sz="2800" b="1" kern="1200" cap="none" spc="0" normalizeH="0" baseline="0" noProof="1">
                    <a:solidFill>
                      <a:srgbClr val="FFFFFF"/>
                    </a:solidFill>
                    <a:effectLst>
                      <a:outerShdw blurRad="38100" dist="38100" dir="2700000">
                        <a:srgbClr val="00000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</p:grpSp>
        <p:graphicFrame>
          <p:nvGraphicFramePr>
            <p:cNvPr id="1026" name="对象 7198"/>
            <p:cNvGraphicFramePr>
              <a:graphicFrameLocks noChangeAspect="1"/>
            </p:cNvGraphicFramePr>
            <p:nvPr/>
          </p:nvGraphicFramePr>
          <p:xfrm>
            <a:off x="726" y="45"/>
            <a:ext cx="2903" cy="5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2" imgW="2818130" imgH="533400" progId="Equation.DSMT4">
                    <p:embed/>
                  </p:oleObj>
                </mc:Choice>
                <mc:Fallback>
                  <p:oleObj name="" r:id="rId2" imgW="2818130" imgH="533400" progId="Equation.DSMT4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726" y="45"/>
                          <a:ext cx="2903" cy="54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483" name="文本框 8"/>
          <p:cNvSpPr/>
          <p:nvPr/>
        </p:nvSpPr>
        <p:spPr>
          <a:xfrm>
            <a:off x="514350" y="39370"/>
            <a:ext cx="2906713" cy="919163"/>
          </a:xfrm>
          <a:prstGeom prst="parallelogram">
            <a:avLst>
              <a:gd name="adj" fmla="val 25020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2061" name="组合 11281"/>
          <p:cNvGrpSpPr/>
          <p:nvPr/>
        </p:nvGrpSpPr>
        <p:grpSpPr>
          <a:xfrm>
            <a:off x="466725" y="3199765"/>
            <a:ext cx="3455988" cy="1150938"/>
            <a:chOff x="0" y="0"/>
            <a:chExt cx="2177" cy="726"/>
          </a:xfrm>
        </p:grpSpPr>
        <p:sp>
          <p:nvSpPr>
            <p:cNvPr id="4111" name="圆角矩形 11282"/>
            <p:cNvSpPr>
              <a:spLocks noChangeArrowheads="1"/>
            </p:cNvSpPr>
            <p:nvPr/>
          </p:nvSpPr>
          <p:spPr bwMode="auto">
            <a:xfrm>
              <a:off x="0" y="0"/>
              <a:ext cx="2177" cy="726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1" dir="2928847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微软雅黑" panose="020B0503020204020204" pitchFamily="34" charset="-122"/>
                <a:cs typeface="+mn-cs"/>
              </a:endParaRPr>
            </a:p>
          </p:txBody>
        </p:sp>
        <p:grpSp>
          <p:nvGrpSpPr>
            <p:cNvPr id="2086" name="组合 11283"/>
            <p:cNvGrpSpPr/>
            <p:nvPr/>
          </p:nvGrpSpPr>
          <p:grpSpPr>
            <a:xfrm>
              <a:off x="91" y="67"/>
              <a:ext cx="804" cy="594"/>
              <a:chOff x="0" y="0"/>
              <a:chExt cx="768" cy="746"/>
            </a:xfrm>
          </p:grpSpPr>
          <p:sp>
            <p:nvSpPr>
              <p:cNvPr id="2087" name="圆角矩形 11284"/>
              <p:cNvSpPr/>
              <p:nvPr/>
            </p:nvSpPr>
            <p:spPr>
              <a:xfrm>
                <a:off x="0" y="0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rgbClr val="87C2DA"/>
                  </a:gs>
                  <a:gs pos="100000">
                    <a:srgbClr val="5AABCC"/>
                  </a:gs>
                </a:gsLst>
                <a:lin ang="5400000" scaled="1"/>
                <a:tileRect/>
              </a:gradFill>
              <a:ln w="38100" cap="flat" cmpd="sng">
                <a:solidFill>
                  <a:srgbClr val="FFFFFF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 dirty="0">
                  <a:latin typeface="Tahoma" panose="020B0604030504040204" pitchFamily="34" charset="0"/>
                </a:endParaRPr>
              </a:p>
            </p:txBody>
          </p:sp>
          <p:sp>
            <p:nvSpPr>
              <p:cNvPr id="2088" name="未知"/>
              <p:cNvSpPr/>
              <p:nvPr/>
            </p:nvSpPr>
            <p:spPr>
              <a:xfrm>
                <a:off x="48" y="48"/>
                <a:ext cx="383" cy="373"/>
              </a:xfrm>
              <a:custGeom>
                <a:avLst/>
                <a:gdLst>
                  <a:gd name="txL" fmla="*/ 0 w 596"/>
                  <a:gd name="txT" fmla="*/ 0 h 598"/>
                  <a:gd name="txR" fmla="*/ 596 w 596"/>
                  <a:gd name="txB" fmla="*/ 598 h 598"/>
                </a:gdLst>
                <a:ahLst/>
                <a:cxnLst>
                  <a:cxn ang="0">
                    <a:pos x="76" y="0"/>
                  </a:cxn>
                  <a:cxn ang="0">
                    <a:pos x="0" y="74"/>
                  </a:cxn>
                  <a:cxn ang="0">
                    <a:pos x="0" y="367"/>
                  </a:cxn>
                  <a:cxn ang="0">
                    <a:pos x="103" y="109"/>
                  </a:cxn>
                  <a:cxn ang="0">
                    <a:pos x="379" y="0"/>
                  </a:cxn>
                  <a:cxn ang="0">
                    <a:pos x="76" y="0"/>
                  </a:cxn>
                </a:cxnLst>
                <a:rect l="txL" t="txT" r="txR" b="tx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B9DBE9">
                      <a:alpha val="100000"/>
                    </a:srgbClr>
                  </a:gs>
                  <a:gs pos="100000">
                    <a:srgbClr val="5AABCC">
                      <a:alpha val="0"/>
                    </a:srgbClr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11287" name="文本框 11286"/>
              <p:cNvSpPr txBox="1"/>
              <p:nvPr/>
            </p:nvSpPr>
            <p:spPr>
              <a:xfrm>
                <a:off x="52" y="203"/>
                <a:ext cx="659" cy="411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none">
                <a:spAutoFit/>
              </a:bodyPr>
              <a:lstStyle/>
              <a:p>
                <a:pPr marR="0" algn="ctr" defTabSz="914400" eaLnBrk="0" hangingPunct="0"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zh-CN" altLang="en-US" sz="2800" b="1" kern="1200" cap="none" spc="0" normalizeH="0" baseline="0" noProof="1">
                    <a:solidFill>
                      <a:srgbClr val="FFFFFF"/>
                    </a:solidFill>
                    <a:effectLst>
                      <a:outerShdw blurRad="38100" dist="38100" dir="2700000">
                        <a:srgbClr val="00000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</a:rPr>
                  <a:t>概 念 </a:t>
                </a:r>
                <a:endParaRPr kumimoji="0" lang="zh-CN" altLang="en-US" sz="2800" b="1" kern="1200" cap="none" spc="0" normalizeH="0" baseline="0" noProof="1">
                  <a:solidFill>
                    <a:srgbClr val="FFFFFF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</p:grpSp>
      <p:sp>
        <p:nvSpPr>
          <p:cNvPr id="2062" name="未知"/>
          <p:cNvSpPr/>
          <p:nvPr/>
        </p:nvSpPr>
        <p:spPr>
          <a:xfrm>
            <a:off x="1682750" y="5093653"/>
            <a:ext cx="993775" cy="471487"/>
          </a:xfrm>
          <a:custGeom>
            <a:avLst/>
            <a:gdLst>
              <a:gd name="txL" fmla="*/ 0 w 596"/>
              <a:gd name="txT" fmla="*/ 0 h 598"/>
              <a:gd name="txR" fmla="*/ 596 w 596"/>
              <a:gd name="txB" fmla="*/ 598 h 598"/>
            </a:gdLst>
            <a:ahLst/>
            <a:cxnLst>
              <a:cxn ang="0">
                <a:pos x="196754" y="0"/>
              </a:cxn>
              <a:cxn ang="0">
                <a:pos x="0" y="93036"/>
              </a:cxn>
              <a:cxn ang="0">
                <a:pos x="0" y="464391"/>
              </a:cxn>
              <a:cxn ang="0">
                <a:pos x="268453" y="137189"/>
              </a:cxn>
              <a:cxn ang="0">
                <a:pos x="982103" y="0"/>
              </a:cxn>
              <a:cxn ang="0">
                <a:pos x="196754" y="0"/>
              </a:cxn>
            </a:cxnLst>
            <a:rect l="txL" t="txT" r="txR" b="txB"/>
            <a:pathLst>
              <a:path w="596" h="598">
                <a:moveTo>
                  <a:pt x="118" y="0"/>
                </a:moveTo>
                <a:cubicBezTo>
                  <a:pt x="53" y="0"/>
                  <a:pt x="0" y="53"/>
                  <a:pt x="0" y="118"/>
                </a:cubicBezTo>
                <a:lnTo>
                  <a:pt x="0" y="589"/>
                </a:lnTo>
                <a:cubicBezTo>
                  <a:pt x="27" y="598"/>
                  <a:pt x="12" y="309"/>
                  <a:pt x="161" y="174"/>
                </a:cubicBezTo>
                <a:cubicBezTo>
                  <a:pt x="310" y="39"/>
                  <a:pt x="596" y="29"/>
                  <a:pt x="589" y="0"/>
                </a:cubicBezTo>
                <a:lnTo>
                  <a:pt x="118" y="0"/>
                </a:lnTo>
                <a:close/>
              </a:path>
            </a:pathLst>
          </a:custGeom>
          <a:gradFill rotWithShape="1">
            <a:gsLst>
              <a:gs pos="0">
                <a:srgbClr val="B9DBE9">
                  <a:alpha val="100000"/>
                </a:srgbClr>
              </a:gs>
              <a:gs pos="100000">
                <a:srgbClr val="5AABCC">
                  <a:alpha val="0"/>
                </a:srgbClr>
              </a:gs>
            </a:gsLst>
            <a:lin ang="2700000" scaled="1"/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grpSp>
        <p:nvGrpSpPr>
          <p:cNvPr id="5" name="组合 11289"/>
          <p:cNvGrpSpPr/>
          <p:nvPr/>
        </p:nvGrpSpPr>
        <p:grpSpPr>
          <a:xfrm>
            <a:off x="1060450" y="4926965"/>
            <a:ext cx="7170738" cy="1152525"/>
            <a:chOff x="-181" y="0"/>
            <a:chExt cx="11294" cy="1134"/>
          </a:xfrm>
        </p:grpSpPr>
        <p:sp>
          <p:nvSpPr>
            <p:cNvPr id="4119" name="圆角矩形 11290"/>
            <p:cNvSpPr>
              <a:spLocks noChangeArrowheads="1"/>
            </p:cNvSpPr>
            <p:nvPr/>
          </p:nvSpPr>
          <p:spPr bwMode="auto">
            <a:xfrm>
              <a:off x="-1" y="0"/>
              <a:ext cx="11114" cy="1134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1" dir="2928847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082" name="圆角矩形 11291"/>
            <p:cNvSpPr/>
            <p:nvPr/>
          </p:nvSpPr>
          <p:spPr>
            <a:xfrm>
              <a:off x="1" y="0"/>
              <a:ext cx="3141" cy="1134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87C2DA"/>
                </a:gs>
                <a:gs pos="100000">
                  <a:srgbClr val="5AABCC"/>
                </a:gs>
              </a:gsLst>
              <a:lin ang="5400000" scaled="1"/>
              <a:tileRect/>
            </a:gradFill>
            <a:ln w="38100" cap="flat" cmpd="sng">
              <a:solidFill>
                <a:srgbClr val="FFFFFF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 dirty="0">
                <a:latin typeface="Tahoma" panose="020B0604030504040204" pitchFamily="34" charset="0"/>
              </a:endParaRPr>
            </a:p>
          </p:txBody>
        </p:sp>
        <p:sp>
          <p:nvSpPr>
            <p:cNvPr id="11293" name="文本框 11292"/>
            <p:cNvSpPr txBox="1"/>
            <p:nvPr/>
          </p:nvSpPr>
          <p:spPr>
            <a:xfrm>
              <a:off x="-181" y="114"/>
              <a:ext cx="3513" cy="9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none">
              <a:spAutoFit/>
            </a:bodyPr>
            <a:lstStyle/>
            <a:p>
              <a:pPr marR="0" algn="ctr" defTabSz="914400" eaLnBrk="0" hangingPunct="0"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5400" b="1" kern="1200" cap="none" spc="0" normalizeH="0" baseline="0" noProof="1">
                  <a:solidFill>
                    <a:srgbClr val="FF0000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   </a:t>
              </a:r>
              <a:r>
                <a:rPr kumimoji="0" lang="zh-CN" altLang="en-US" sz="5400" b="1" kern="1200" cap="none" spc="0" normalizeH="0" baseline="0" noProof="1">
                  <a:solidFill>
                    <a:srgbClr val="FF0000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注：</a:t>
              </a:r>
              <a:r>
                <a:rPr kumimoji="0" lang="zh-CN" altLang="en-US" sz="2800" b="1" kern="1200" cap="none" spc="0" normalizeH="0" baseline="0" noProof="1">
                  <a:solidFill>
                    <a:srgbClr val="FFFFFF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 </a:t>
              </a:r>
              <a:endParaRPr kumimoji="0" lang="zh-CN" altLang="en-US" sz="2800" b="1" kern="1200" cap="none" spc="0" normalizeH="0" baseline="0" noProof="1">
                <a:solidFill>
                  <a:srgbClr val="FFFF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294" name="文本框 11293"/>
            <p:cNvSpPr txBox="1"/>
            <p:nvPr/>
          </p:nvSpPr>
          <p:spPr>
            <a:xfrm>
              <a:off x="3509" y="114"/>
              <a:ext cx="6949" cy="938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none">
              <a:spAutoFit/>
            </a:bodyPr>
            <a:lstStyle/>
            <a:p>
              <a:pPr marR="0" algn="ctr" defTabSz="914400" eaLnBrk="0" hangingPunct="0"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800" b="1" kern="1200" cap="none" spc="0" normalizeH="0" baseline="0" noProof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微软雅黑" panose="020B0503020204020204" pitchFamily="34" charset="-122"/>
                </a:rPr>
                <a:t>0的正分数指数幂等于0,</a:t>
              </a:r>
              <a:endParaRPr kumimoji="0" lang="zh-CN" altLang="en-US" sz="2800" b="1" kern="1200" cap="none" spc="0" normalizeH="0" baseline="0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  <a:p>
              <a:pPr marR="0" algn="ctr" defTabSz="914400" eaLnBrk="0" hangingPunct="0"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800" b="1" kern="1200" cap="none" spc="0" normalizeH="0" baseline="0" noProof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微软雅黑" panose="020B0503020204020204" pitchFamily="34" charset="-122"/>
                </a:rPr>
                <a:t>0的负分数指数幂没有意义</a:t>
              </a:r>
              <a:r>
                <a:rPr kumimoji="0" lang="en-US" altLang="zh-CN" sz="2800" b="1" kern="1200" cap="none" spc="0" normalizeH="0" baseline="0" noProof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微软雅黑" panose="020B0503020204020204" pitchFamily="34" charset="-122"/>
                </a:rPr>
                <a:t>.</a:t>
              </a:r>
              <a:endParaRPr kumimoji="0" lang="en-US" altLang="zh-CN" sz="2800" b="1" kern="1200" cap="none" spc="0" normalizeH="0" baseline="0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6" name="组合 11274"/>
          <p:cNvGrpSpPr/>
          <p:nvPr/>
        </p:nvGrpSpPr>
        <p:grpSpPr>
          <a:xfrm>
            <a:off x="5067300" y="950278"/>
            <a:ext cx="4679950" cy="17164050"/>
            <a:chOff x="0" y="0"/>
            <a:chExt cx="7370" cy="27028"/>
          </a:xfrm>
        </p:grpSpPr>
        <p:grpSp>
          <p:nvGrpSpPr>
            <p:cNvPr id="2077" name="组合 11275"/>
            <p:cNvGrpSpPr/>
            <p:nvPr/>
          </p:nvGrpSpPr>
          <p:grpSpPr>
            <a:xfrm>
              <a:off x="0" y="0"/>
              <a:ext cx="7370" cy="2722"/>
              <a:chOff x="0" y="0"/>
              <a:chExt cx="2948" cy="1089"/>
            </a:xfrm>
          </p:grpSpPr>
          <p:sp>
            <p:nvSpPr>
              <p:cNvPr id="2078" name="矩形 11276"/>
              <p:cNvSpPr/>
              <p:nvPr/>
            </p:nvSpPr>
            <p:spPr>
              <a:xfrm>
                <a:off x="110" y="0"/>
                <a:ext cx="2838" cy="1086"/>
              </a:xfrm>
              <a:prstGeom prst="rect">
                <a:avLst/>
              </a:prstGeom>
              <a:solidFill>
                <a:srgbClr val="EAEAEA"/>
              </a:solidFill>
              <a:ln w="9525">
                <a:noFill/>
              </a:ln>
            </p:spPr>
            <p:txBody>
              <a:bodyPr/>
              <a:p>
                <a:endParaRPr lang="zh-CN" altLang="en-US" dirty="0">
                  <a:latin typeface="Tahoma" panose="020B0604030504040204" pitchFamily="34" charset="0"/>
                </a:endParaRPr>
              </a:p>
            </p:txBody>
          </p:sp>
          <p:sp>
            <p:nvSpPr>
              <p:cNvPr id="2079" name="棱台 11277"/>
              <p:cNvSpPr/>
              <p:nvPr/>
            </p:nvSpPr>
            <p:spPr>
              <a:xfrm>
                <a:off x="48" y="0"/>
                <a:ext cx="717" cy="1089"/>
              </a:xfrm>
              <a:prstGeom prst="bevel">
                <a:avLst>
                  <a:gd name="adj" fmla="val 12500"/>
                </a:avLst>
              </a:prstGeom>
              <a:solidFill>
                <a:srgbClr val="33CCCC">
                  <a:alpha val="50195"/>
                </a:srgbClr>
              </a:solidFill>
              <a:ln w="9525">
                <a:noFill/>
              </a:ln>
            </p:spPr>
            <p:txBody>
              <a:bodyPr/>
              <a:p>
                <a:endParaRPr lang="zh-CN" altLang="en-US" dirty="0">
                  <a:latin typeface="Tahoma" panose="020B0604030504040204" pitchFamily="34" charset="0"/>
                </a:endParaRPr>
              </a:p>
            </p:txBody>
          </p:sp>
          <p:sp>
            <p:nvSpPr>
              <p:cNvPr id="4127" name="文本框 11278"/>
              <p:cNvSpPr txBox="1">
                <a:spLocks noChangeArrowheads="1"/>
              </p:cNvSpPr>
              <p:nvPr/>
            </p:nvSpPr>
            <p:spPr bwMode="auto">
              <a:xfrm>
                <a:off x="0" y="227"/>
                <a:ext cx="746" cy="73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marR="0" algn="ctr" defTabSz="914400">
                  <a:spcBef>
                    <a:spcPct val="50000"/>
                  </a:spcBef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zh-CN" altLang="en-US" sz="2800" kern="1200" cap="none" spc="0" normalizeH="0" baseline="0" noProof="0">
                    <a:solidFill>
                      <a:schemeClr val="bg1"/>
                    </a:solidFill>
                    <a:effectDag name="">
                      <a:cont type="tree" name="">
                        <a:effect ref="fillLine"/>
                        <a:outerShdw dist="38100" dir="13500000" algn="br">
                          <a:srgbClr val="FFFFFF"/>
                        </a:outerShdw>
                      </a:cont>
                      <a:cont type="tree" name="">
                        <a:effect ref="fillLine"/>
                        <a:outerShdw dist="38100" dir="2700000" algn="tl">
                          <a:srgbClr val="999999"/>
                        </a:outerShdw>
                      </a:cont>
                      <a:effect ref="fillLine"/>
                    </a:effectDag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rPr>
                  <a:t>说</a:t>
                </a:r>
                <a:endParaRPr kumimoji="0" lang="zh-CN" altLang="en-US" sz="2800" kern="1200" cap="none" spc="0" normalizeH="0" baseline="0" noProof="0">
                  <a:solidFill>
                    <a:schemeClr val="bg1"/>
                  </a:solidFill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  <a:p>
                <a:pPr marR="0" algn="ctr" defTabSz="914400">
                  <a:spcBef>
                    <a:spcPct val="50000"/>
                  </a:spcBef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zh-CN" altLang="en-US" sz="2800" kern="1200" cap="none" spc="0" normalizeH="0" baseline="0" noProof="0">
                    <a:solidFill>
                      <a:schemeClr val="bg1"/>
                    </a:solidFill>
                    <a:effectDag name="">
                      <a:cont type="tree" name="">
                        <a:effect ref="fillLine"/>
                        <a:outerShdw dist="38100" dir="13500000" algn="br">
                          <a:srgbClr val="FFFFFF"/>
                        </a:outerShdw>
                      </a:cont>
                      <a:cont type="tree" name="">
                        <a:effect ref="fillLine"/>
                        <a:outerShdw dist="38100" dir="2700000" algn="tl">
                          <a:srgbClr val="999999"/>
                        </a:outerShdw>
                      </a:cont>
                      <a:effect ref="fillLine"/>
                    </a:effectDag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rPr>
                  <a:t>明</a:t>
                </a:r>
                <a:endParaRPr kumimoji="0" lang="zh-CN" altLang="en-US" sz="2800" kern="1200" cap="none" spc="0" normalizeH="0" baseline="0" noProof="0">
                  <a:solidFill>
                    <a:schemeClr val="bg1"/>
                  </a:solidFill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aphicFrame>
          <p:nvGraphicFramePr>
            <p:cNvPr id="2054" name="对象 11279"/>
            <p:cNvGraphicFramePr>
              <a:graphicFrameLocks noChangeAspect="1"/>
            </p:cNvGraphicFramePr>
            <p:nvPr/>
          </p:nvGraphicFramePr>
          <p:xfrm>
            <a:off x="2042" y="114"/>
            <a:ext cx="5222" cy="269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2" imgW="5495925" imgH="8248650" progId="Word.Document.8">
                    <p:embed/>
                  </p:oleObj>
                </mc:Choice>
                <mc:Fallback>
                  <p:oleObj name="" r:id="rId2" imgW="5495925" imgH="8248650" progId="Word.Document.8">
                    <p:embed/>
                    <p:pic>
                      <p:nvPicPr>
                        <p:cNvPr id="0" name="图片 3076"/>
                        <p:cNvPicPr/>
                        <p:nvPr/>
                      </p:nvPicPr>
                      <p:blipFill>
                        <a:blip r:embed="rId3"/>
                        <a:srcRect r="71721"/>
                        <a:stretch>
                          <a:fillRect/>
                        </a:stretch>
                      </p:blipFill>
                      <p:spPr>
                        <a:xfrm>
                          <a:off x="2042" y="114"/>
                          <a:ext cx="5222" cy="2691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组合 11294"/>
          <p:cNvGrpSpPr/>
          <p:nvPr/>
        </p:nvGrpSpPr>
        <p:grpSpPr>
          <a:xfrm>
            <a:off x="5067300" y="3039428"/>
            <a:ext cx="4679950" cy="17164050"/>
            <a:chOff x="0" y="0"/>
            <a:chExt cx="7370" cy="27028"/>
          </a:xfrm>
        </p:grpSpPr>
        <p:grpSp>
          <p:nvGrpSpPr>
            <p:cNvPr id="2073" name="组合 11295"/>
            <p:cNvGrpSpPr/>
            <p:nvPr/>
          </p:nvGrpSpPr>
          <p:grpSpPr>
            <a:xfrm>
              <a:off x="0" y="0"/>
              <a:ext cx="7370" cy="2722"/>
              <a:chOff x="0" y="0"/>
              <a:chExt cx="2948" cy="1089"/>
            </a:xfrm>
          </p:grpSpPr>
          <p:sp>
            <p:nvSpPr>
              <p:cNvPr id="2074" name="矩形 11296"/>
              <p:cNvSpPr/>
              <p:nvPr/>
            </p:nvSpPr>
            <p:spPr>
              <a:xfrm>
                <a:off x="110" y="0"/>
                <a:ext cx="2838" cy="1086"/>
              </a:xfrm>
              <a:prstGeom prst="rect">
                <a:avLst/>
              </a:prstGeom>
              <a:solidFill>
                <a:srgbClr val="EAEAEA"/>
              </a:solidFill>
              <a:ln w="9525">
                <a:noFill/>
              </a:ln>
            </p:spPr>
            <p:txBody>
              <a:bodyPr/>
              <a:p>
                <a:endParaRPr lang="zh-CN" altLang="en-US" dirty="0">
                  <a:latin typeface="Tahoma" panose="020B0604030504040204" pitchFamily="34" charset="0"/>
                </a:endParaRPr>
              </a:p>
            </p:txBody>
          </p:sp>
          <p:sp>
            <p:nvSpPr>
              <p:cNvPr id="2075" name="棱台 11297"/>
              <p:cNvSpPr/>
              <p:nvPr/>
            </p:nvSpPr>
            <p:spPr>
              <a:xfrm>
                <a:off x="48" y="0"/>
                <a:ext cx="717" cy="1089"/>
              </a:xfrm>
              <a:prstGeom prst="bevel">
                <a:avLst>
                  <a:gd name="adj" fmla="val 12500"/>
                </a:avLst>
              </a:prstGeom>
              <a:solidFill>
                <a:srgbClr val="33CCCC">
                  <a:alpha val="50195"/>
                </a:srgbClr>
              </a:solidFill>
              <a:ln w="9525">
                <a:noFill/>
              </a:ln>
            </p:spPr>
            <p:txBody>
              <a:bodyPr/>
              <a:p>
                <a:endParaRPr lang="zh-CN" altLang="en-US" dirty="0">
                  <a:latin typeface="Tahoma" panose="020B0604030504040204" pitchFamily="34" charset="0"/>
                </a:endParaRPr>
              </a:p>
            </p:txBody>
          </p:sp>
          <p:sp>
            <p:nvSpPr>
              <p:cNvPr id="4133" name="文本框 11298"/>
              <p:cNvSpPr txBox="1">
                <a:spLocks noChangeArrowheads="1"/>
              </p:cNvSpPr>
              <p:nvPr/>
            </p:nvSpPr>
            <p:spPr bwMode="auto">
              <a:xfrm>
                <a:off x="0" y="227"/>
                <a:ext cx="746" cy="73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marR="0" algn="ctr" defTabSz="914400">
                  <a:spcBef>
                    <a:spcPct val="50000"/>
                  </a:spcBef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zh-CN" altLang="en-US" sz="2800" kern="1200" cap="none" spc="0" normalizeH="0" baseline="0" noProof="0">
                    <a:solidFill>
                      <a:schemeClr val="bg1"/>
                    </a:solidFill>
                    <a:effectDag name="">
                      <a:cont type="tree" name="">
                        <a:effect ref="fillLine"/>
                        <a:outerShdw dist="38100" dir="13500000" algn="br">
                          <a:srgbClr val="FFFFFF"/>
                        </a:outerShdw>
                      </a:cont>
                      <a:cont type="tree" name="">
                        <a:effect ref="fillLine"/>
                        <a:outerShdw dist="38100" dir="2700000" algn="tl">
                          <a:srgbClr val="999999"/>
                        </a:outerShdw>
                      </a:cont>
                      <a:effect ref="fillLine"/>
                    </a:effectDag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rPr>
                  <a:t>说</a:t>
                </a:r>
                <a:endParaRPr kumimoji="0" lang="zh-CN" altLang="en-US" sz="2800" kern="1200" cap="none" spc="0" normalizeH="0" baseline="0" noProof="0">
                  <a:solidFill>
                    <a:schemeClr val="bg1"/>
                  </a:solidFill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  <a:p>
                <a:pPr marR="0" algn="ctr" defTabSz="914400">
                  <a:spcBef>
                    <a:spcPct val="50000"/>
                  </a:spcBef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zh-CN" altLang="en-US" sz="2800" kern="1200" cap="none" spc="0" normalizeH="0" baseline="0" noProof="0">
                    <a:solidFill>
                      <a:schemeClr val="bg1"/>
                    </a:solidFill>
                    <a:effectDag name="">
                      <a:cont type="tree" name="">
                        <a:effect ref="fillLine"/>
                        <a:outerShdw dist="38100" dir="13500000" algn="br">
                          <a:srgbClr val="FFFFFF"/>
                        </a:outerShdw>
                      </a:cont>
                      <a:cont type="tree" name="">
                        <a:effect ref="fillLine"/>
                        <a:outerShdw dist="38100" dir="2700000" algn="tl">
                          <a:srgbClr val="999999"/>
                        </a:outerShdw>
                      </a:cont>
                      <a:effect ref="fillLine"/>
                    </a:effectDag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rPr>
                  <a:t>明</a:t>
                </a:r>
                <a:endParaRPr kumimoji="0" lang="zh-CN" altLang="en-US" sz="2800" kern="1200" cap="none" spc="0" normalizeH="0" baseline="0" noProof="0">
                  <a:solidFill>
                    <a:schemeClr val="bg1"/>
                  </a:solidFill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aphicFrame>
          <p:nvGraphicFramePr>
            <p:cNvPr id="2053" name="对象 11299"/>
            <p:cNvGraphicFramePr>
              <a:graphicFrameLocks noChangeAspect="1"/>
            </p:cNvGraphicFramePr>
            <p:nvPr/>
          </p:nvGraphicFramePr>
          <p:xfrm>
            <a:off x="2042" y="114"/>
            <a:ext cx="5222" cy="269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4" imgW="5495925" imgH="8248650" progId="Word.Document.8">
                    <p:embed/>
                  </p:oleObj>
                </mc:Choice>
                <mc:Fallback>
                  <p:oleObj name="" r:id="rId4" imgW="5495925" imgH="8248650" progId="Word.Document.8">
                    <p:embed/>
                    <p:pic>
                      <p:nvPicPr>
                        <p:cNvPr id="0" name="图片 3077"/>
                        <p:cNvPicPr/>
                        <p:nvPr/>
                      </p:nvPicPr>
                      <p:blipFill>
                        <a:blip r:embed="rId3"/>
                        <a:srcRect r="71721"/>
                        <a:stretch>
                          <a:fillRect/>
                        </a:stretch>
                      </p:blipFill>
                      <p:spPr>
                        <a:xfrm>
                          <a:off x="2042" y="114"/>
                          <a:ext cx="5222" cy="2691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66" name="组合 40"/>
          <p:cNvGrpSpPr/>
          <p:nvPr/>
        </p:nvGrpSpPr>
        <p:grpSpPr>
          <a:xfrm>
            <a:off x="466725" y="1110615"/>
            <a:ext cx="3455988" cy="1152525"/>
            <a:chOff x="466725" y="1628775"/>
            <a:chExt cx="3455988" cy="1152525"/>
          </a:xfrm>
        </p:grpSpPr>
        <p:grpSp>
          <p:nvGrpSpPr>
            <p:cNvPr id="2067" name="组合 11267"/>
            <p:cNvGrpSpPr/>
            <p:nvPr/>
          </p:nvGrpSpPr>
          <p:grpSpPr>
            <a:xfrm>
              <a:off x="466725" y="1628775"/>
              <a:ext cx="3455988" cy="1152525"/>
              <a:chOff x="0" y="0"/>
              <a:chExt cx="2177" cy="726"/>
            </a:xfrm>
          </p:grpSpPr>
          <p:sp>
            <p:nvSpPr>
              <p:cNvPr id="4103" name="圆角矩形 1126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77" cy="726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2F2F2"/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1" dir="2928847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pitchFamily="34" charset="0"/>
                  <a:ea typeface="微软雅黑" panose="020B0503020204020204" pitchFamily="34" charset="-122"/>
                  <a:cs typeface="+mn-cs"/>
                </a:endParaRPr>
              </a:p>
            </p:txBody>
          </p:sp>
          <p:grpSp>
            <p:nvGrpSpPr>
              <p:cNvPr id="2069" name="组合 11269"/>
              <p:cNvGrpSpPr/>
              <p:nvPr/>
            </p:nvGrpSpPr>
            <p:grpSpPr>
              <a:xfrm>
                <a:off x="91" y="67"/>
                <a:ext cx="804" cy="594"/>
                <a:chOff x="0" y="0"/>
                <a:chExt cx="768" cy="746"/>
              </a:xfrm>
            </p:grpSpPr>
            <p:sp>
              <p:nvSpPr>
                <p:cNvPr id="2070" name="圆角矩形 11270"/>
                <p:cNvSpPr/>
                <p:nvPr/>
              </p:nvSpPr>
              <p:spPr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rgbClr val="87C2DA"/>
                    </a:gs>
                    <a:gs pos="100000">
                      <a:srgbClr val="5AABCC"/>
                    </a:gs>
                  </a:gsLst>
                  <a:lin ang="5400000" scaled="1"/>
                  <a:tileRect/>
                </a:gradFill>
                <a:ln w="38100" cap="flat" cmpd="sng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zh-CN" altLang="en-US" dirty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2071" name="未知"/>
                <p:cNvSpPr/>
                <p:nvPr/>
              </p:nvSpPr>
              <p:spPr>
                <a:xfrm>
                  <a:off x="48" y="48"/>
                  <a:ext cx="383" cy="373"/>
                </a:xfrm>
                <a:custGeom>
                  <a:avLst/>
                  <a:gdLst>
                    <a:gd name="txL" fmla="*/ 0 w 596"/>
                    <a:gd name="txT" fmla="*/ 0 h 598"/>
                    <a:gd name="txR" fmla="*/ 596 w 596"/>
                    <a:gd name="txB" fmla="*/ 598 h 598"/>
                  </a:gdLst>
                  <a:ahLst/>
                  <a:cxnLst>
                    <a:cxn ang="0">
                      <a:pos x="76" y="0"/>
                    </a:cxn>
                    <a:cxn ang="0">
                      <a:pos x="0" y="74"/>
                    </a:cxn>
                    <a:cxn ang="0">
                      <a:pos x="0" y="367"/>
                    </a:cxn>
                    <a:cxn ang="0">
                      <a:pos x="103" y="109"/>
                    </a:cxn>
                    <a:cxn ang="0">
                      <a:pos x="379" y="0"/>
                    </a:cxn>
                    <a:cxn ang="0">
                      <a:pos x="76" y="0"/>
                    </a:cxn>
                  </a:cxnLst>
                  <a:rect l="txL" t="txT" r="txR" b="tx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B9DBE9">
                        <a:alpha val="100000"/>
                      </a:srgbClr>
                    </a:gs>
                    <a:gs pos="100000">
                      <a:srgbClr val="5AABCC">
                        <a:alpha val="0"/>
                      </a:srgbClr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11273" name="文本框 11272"/>
                <p:cNvSpPr txBox="1"/>
                <p:nvPr/>
              </p:nvSpPr>
              <p:spPr>
                <a:xfrm>
                  <a:off x="52" y="203"/>
                  <a:ext cx="659" cy="411"/>
                </a:xfrm>
                <a:prstGeom prst="rect">
                  <a:avLst/>
                </a:prstGeom>
                <a:noFill/>
                <a:ln w="9525">
                  <a:noFill/>
                  <a:miter/>
                </a:ln>
              </p:spPr>
              <p:txBody>
                <a:bodyPr wrap="none">
                  <a:spAutoFit/>
                </a:bodyPr>
                <a:lstStyle/>
                <a:p>
                  <a:pPr marR="0" algn="ctr" defTabSz="914400" eaLnBrk="0" hangingPunct="0">
                    <a:buClrTx/>
                    <a:buSzTx/>
                    <a:buFont typeface="Arial" panose="020B0604020202020204" pitchFamily="34" charset="0"/>
                    <a:buNone/>
                    <a:defRPr/>
                  </a:pPr>
                  <a:r>
                    <a:rPr kumimoji="0" lang="zh-CN" altLang="en-US" sz="2800" b="1" kern="1200" cap="none" spc="0" normalizeH="0" baseline="0" noProof="1">
                      <a:solidFill>
                        <a:srgbClr val="FFFFFF"/>
                      </a:solidFill>
                      <a:effectLst>
                        <a:outerShdw blurRad="38100" dist="38100" dir="2700000">
                          <a:srgbClr val="00000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  <a:cs typeface="+mn-ea"/>
                    </a:rPr>
                    <a:t>概 念 </a:t>
                  </a:r>
                  <a:endParaRPr kumimoji="0" lang="zh-CN" altLang="en-US" sz="2800" b="1" kern="1200" cap="none" spc="0" normalizeH="0" baseline="0" noProof="1">
                    <a:solidFill>
                      <a:srgbClr val="FFFFFF"/>
                    </a:solidFill>
                    <a:effectLst>
                      <a:outerShdw blurRad="38100" dist="38100" dir="2700000">
                        <a:srgbClr val="00000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</p:grpSp>
        <p:graphicFrame>
          <p:nvGraphicFramePr>
            <p:cNvPr id="2052" name="Object 39"/>
            <p:cNvGraphicFramePr/>
            <p:nvPr/>
          </p:nvGraphicFramePr>
          <p:xfrm>
            <a:off x="2171700" y="1920591"/>
            <a:ext cx="1333500" cy="6411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" r:id="rId5" imgW="659765" imgH="317500" progId="Equation.DSMT4">
                    <p:embed/>
                  </p:oleObj>
                </mc:Choice>
                <mc:Fallback>
                  <p:oleObj name="" r:id="rId5" imgW="659765" imgH="317500" progId="Equation.DSMT4">
                    <p:embed/>
                    <p:pic>
                      <p:nvPicPr>
                        <p:cNvPr id="0" name="图片 3079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171700" y="1920591"/>
                          <a:ext cx="1333500" cy="64110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050" name="Object 40"/>
          <p:cNvGraphicFramePr/>
          <p:nvPr/>
        </p:nvGraphicFramePr>
        <p:xfrm>
          <a:off x="6134100" y="232664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7" imgW="127635" imgH="198755" progId="Equation.DSMT4">
                  <p:embed/>
                </p:oleObj>
              </mc:Choice>
              <mc:Fallback>
                <p:oleObj name="" r:id="rId7" imgW="127635" imgH="198755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34100" y="2326640"/>
                        <a:ext cx="914400" cy="198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41"/>
          <p:cNvGraphicFramePr/>
          <p:nvPr/>
        </p:nvGraphicFramePr>
        <p:xfrm>
          <a:off x="2024063" y="3360103"/>
          <a:ext cx="1387475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9" imgW="736600" imgH="457200" progId="Equation.DSMT4">
                  <p:embed/>
                </p:oleObj>
              </mc:Choice>
              <mc:Fallback>
                <p:oleObj name="" r:id="rId9" imgW="736600" imgH="457200" progId="Equation.DSMT4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024063" y="3360103"/>
                        <a:ext cx="1387475" cy="8620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3" name="文本框 8"/>
          <p:cNvSpPr/>
          <p:nvPr/>
        </p:nvSpPr>
        <p:spPr>
          <a:xfrm>
            <a:off x="514350" y="39370"/>
            <a:ext cx="2906713" cy="919163"/>
          </a:xfrm>
          <a:prstGeom prst="parallelogram">
            <a:avLst>
              <a:gd name="adj" fmla="val 25020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布置作业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887980" y="1239520"/>
            <a:ext cx="5408613" cy="4759325"/>
            <a:chOff x="4548" y="1952"/>
            <a:chExt cx="8518" cy="7495"/>
          </a:xfrm>
        </p:grpSpPr>
        <p:sp>
          <p:nvSpPr>
            <p:cNvPr id="11266" name="AutoShape 14"/>
            <p:cNvSpPr>
              <a:spLocks noChangeArrowheads="1"/>
            </p:cNvSpPr>
            <p:nvPr/>
          </p:nvSpPr>
          <p:spPr bwMode="auto">
            <a:xfrm>
              <a:off x="4548" y="1952"/>
              <a:ext cx="8435" cy="205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F2F2F2"/>
                </a:gs>
                <a:gs pos="50000">
                  <a:srgbClr val="DDDDDD"/>
                </a:gs>
                <a:gs pos="100000">
                  <a:srgbClr val="F2F2F2"/>
                </a:gs>
              </a:gsLst>
              <a:lin ang="189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>
                <a:defRPr/>
              </a:pPr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11280" name="Group 4"/>
            <p:cNvGrpSpPr/>
            <p:nvPr/>
          </p:nvGrpSpPr>
          <p:grpSpPr bwMode="auto">
            <a:xfrm rot="0">
              <a:off x="4710" y="2095"/>
              <a:ext cx="7278" cy="1765"/>
              <a:chOff x="139" y="80"/>
              <a:chExt cx="2911" cy="706"/>
            </a:xfrm>
          </p:grpSpPr>
          <p:grpSp>
            <p:nvGrpSpPr>
              <p:cNvPr id="11296" name="Group 7"/>
              <p:cNvGrpSpPr/>
              <p:nvPr/>
            </p:nvGrpSpPr>
            <p:grpSpPr bwMode="auto">
              <a:xfrm>
                <a:off x="139" y="80"/>
                <a:ext cx="656" cy="706"/>
                <a:chOff x="76" y="0"/>
                <a:chExt cx="768" cy="746"/>
              </a:xfrm>
            </p:grpSpPr>
            <p:sp>
              <p:nvSpPr>
                <p:cNvPr id="11298" name="AutoShape 8"/>
                <p:cNvSpPr>
                  <a:spLocks noChangeArrowheads="1"/>
                </p:cNvSpPr>
                <p:nvPr/>
              </p:nvSpPr>
              <p:spPr bwMode="auto">
                <a:xfrm>
                  <a:off x="76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rgbClr val="839C9E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8" name="未知"/>
                <p:cNvSpPr>
                  <a:spLocks noChangeArrowheads="1"/>
                </p:cNvSpPr>
                <p:nvPr/>
              </p:nvSpPr>
              <p:spPr bwMode="auto">
                <a:xfrm>
                  <a:off x="95" y="13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alpha val="0"/>
                      </a:schemeClr>
                    </a:gs>
                    <a:gs pos="50000">
                      <a:srgbClr val="DAEEF0"/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189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Font typeface="Arial" panose="020B0604020202020204" pitchFamily="34" charset="0"/>
                    <a:buNone/>
                    <a:defRPr/>
                  </a:pPr>
                  <a:endParaRPr lang="zh-CN" altLang="en-US" smtClean="0"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9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110" y="188"/>
                  <a:ext cx="661" cy="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阅读</a:t>
                  </a:r>
                  <a:endParaRPr lang="zh-CN" altLang="en-US" sz="2800" b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97" name="Text Box 11"/>
              <p:cNvSpPr txBox="1">
                <a:spLocks noChangeArrowheads="1"/>
              </p:cNvSpPr>
              <p:nvPr/>
            </p:nvSpPr>
            <p:spPr bwMode="auto">
              <a:xfrm>
                <a:off x="822" y="255"/>
                <a:ext cx="2228" cy="3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</a:pP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教材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章节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4.2</a:t>
                </a:r>
                <a:endParaRPr lang="en-US" altLang="zh-CN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1" name="Group 12"/>
            <p:cNvGrpSpPr/>
            <p:nvPr/>
          </p:nvGrpSpPr>
          <p:grpSpPr bwMode="auto">
            <a:xfrm rot="0">
              <a:off x="4548" y="4694"/>
              <a:ext cx="8435" cy="2050"/>
              <a:chOff x="0" y="0"/>
              <a:chExt cx="3374" cy="820"/>
            </a:xfrm>
          </p:grpSpPr>
          <p:grpSp>
            <p:nvGrpSpPr>
              <p:cNvPr id="11289" name="Group 13"/>
              <p:cNvGrpSpPr/>
              <p:nvPr/>
            </p:nvGrpSpPr>
            <p:grpSpPr bwMode="auto">
              <a:xfrm>
                <a:off x="0" y="0"/>
                <a:ext cx="3374" cy="820"/>
                <a:chOff x="0" y="0"/>
                <a:chExt cx="4704" cy="820"/>
              </a:xfrm>
            </p:grpSpPr>
            <p:sp>
              <p:nvSpPr>
                <p:cNvPr id="11291" name="AutoShape 1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704" cy="820"/>
                </a:xfrm>
                <a:prstGeom prst="roundRect">
                  <a:avLst>
                    <a:gd name="adj" fmla="val 10889"/>
                  </a:avLst>
                </a:prstGeom>
                <a:gradFill rotWithShape="1">
                  <a:gsLst>
                    <a:gs pos="0">
                      <a:srgbClr val="F2F2F2"/>
                    </a:gs>
                    <a:gs pos="50000">
                      <a:srgbClr val="DDDDDD"/>
                    </a:gs>
                    <a:gs pos="100000">
                      <a:srgbClr val="F2F2F2"/>
                    </a:gs>
                  </a:gsLst>
                  <a:lin ang="18900000" scaled="1"/>
                </a:gradFill>
                <a:ln w="38100">
                  <a:solidFill>
                    <a:srgbClr val="FFFFFF"/>
                  </a:solidFill>
                  <a:round/>
                </a:ln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grpSp>
              <p:nvGrpSpPr>
                <p:cNvPr id="11292" name="Group 15"/>
                <p:cNvGrpSpPr/>
                <p:nvPr/>
              </p:nvGrpSpPr>
              <p:grpSpPr bwMode="auto">
                <a:xfrm>
                  <a:off x="103" y="76"/>
                  <a:ext cx="907" cy="671"/>
                  <a:chOff x="0" y="0"/>
                  <a:chExt cx="768" cy="746"/>
                </a:xfrm>
              </p:grpSpPr>
              <p:sp>
                <p:nvSpPr>
                  <p:cNvPr id="11293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8" cy="746"/>
                  </a:xfrm>
                  <a:prstGeom prst="roundRect">
                    <a:avLst>
                      <a:gd name="adj" fmla="val 11921"/>
                    </a:avLst>
                  </a:prstGeom>
                  <a:gradFill rotWithShape="1">
                    <a:gsLst>
                      <a:gs pos="0">
                        <a:srgbClr val="46B5B5"/>
                      </a:gs>
                      <a:gs pos="100000">
                        <a:schemeClr val="hlink"/>
                      </a:gs>
                    </a:gsLst>
                    <a:lin ang="5400000" scaled="1"/>
                  </a:gradFill>
                  <a:ln w="38100">
                    <a:solidFill>
                      <a:schemeClr val="bg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eaLnBrk="1" hangingPunct="1"/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1294" name="未知"/>
                  <p:cNvSpPr>
                    <a:spLocks noChangeArrowheads="1"/>
                  </p:cNvSpPr>
                  <p:nvPr/>
                </p:nvSpPr>
                <p:spPr bwMode="auto">
                  <a:xfrm>
                    <a:off x="48" y="48"/>
                    <a:ext cx="383" cy="373"/>
                  </a:xfrm>
                  <a:custGeom>
                    <a:avLst/>
                    <a:gdLst>
                      <a:gd name="T0" fmla="*/ 3 w 596"/>
                      <a:gd name="T1" fmla="*/ 0 h 598"/>
                      <a:gd name="T2" fmla="*/ 0 w 596"/>
                      <a:gd name="T3" fmla="*/ 2 h 598"/>
                      <a:gd name="T4" fmla="*/ 0 w 596"/>
                      <a:gd name="T5" fmla="*/ 14 h 598"/>
                      <a:gd name="T6" fmla="*/ 4 w 596"/>
                      <a:gd name="T7" fmla="*/ 4 h 598"/>
                      <a:gd name="T8" fmla="*/ 17 w 596"/>
                      <a:gd name="T9" fmla="*/ 0 h 598"/>
                      <a:gd name="T10" fmla="*/ 3 w 596"/>
                      <a:gd name="T11" fmla="*/ 0 h 59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96"/>
                      <a:gd name="T19" fmla="*/ 0 h 598"/>
                      <a:gd name="T20" fmla="*/ 596 w 596"/>
                      <a:gd name="T21" fmla="*/ 598 h 59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96" h="598">
                        <a:moveTo>
                          <a:pt x="118" y="0"/>
                        </a:moveTo>
                        <a:cubicBezTo>
                          <a:pt x="53" y="0"/>
                          <a:pt x="0" y="53"/>
                          <a:pt x="0" y="118"/>
                        </a:cubicBezTo>
                        <a:lnTo>
                          <a:pt x="0" y="589"/>
                        </a:lnTo>
                        <a:cubicBezTo>
                          <a:pt x="27" y="598"/>
                          <a:pt x="12" y="309"/>
                          <a:pt x="161" y="174"/>
                        </a:cubicBezTo>
                        <a:cubicBezTo>
                          <a:pt x="310" y="39"/>
                          <a:pt x="596" y="29"/>
                          <a:pt x="589" y="0"/>
                        </a:cubicBezTo>
                        <a:lnTo>
                          <a:pt x="118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93D4D4"/>
                      </a:gs>
                      <a:gs pos="100000">
                        <a:schemeClr val="hlink">
                          <a:alpha val="0"/>
                        </a:schemeClr>
                      </a:gs>
                    </a:gsLst>
                    <a:lin ang="18900000" scaled="1"/>
                  </a:gradFill>
                  <a:ln w="9525">
                    <a:noFill/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2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" y="189"/>
                    <a:ext cx="666" cy="36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SzPct val="200000"/>
                      <a:buChar char="•"/>
                      <a:defRPr sz="20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200000"/>
                      <a:buChar char="–"/>
                      <a:defRPr sz="28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200000"/>
                      <a:buChar char="•"/>
                      <a:defRPr sz="16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SzPct val="200000"/>
                      <a:buChar char="–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SzTx/>
                      <a:buFontTx/>
                      <a:buNone/>
                      <a:defRPr/>
                    </a:pPr>
                    <a:r>
                      <a:rPr lang="zh-CN" altLang="en-US" sz="2800" b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书写</a:t>
                    </a:r>
                    <a:endPara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</p:grpSp>
          <p:sp>
            <p:nvSpPr>
              <p:cNvPr id="11290" name="Text Box 19"/>
              <p:cNvSpPr txBox="1">
                <a:spLocks noChangeArrowheads="1"/>
              </p:cNvSpPr>
              <p:nvPr/>
            </p:nvSpPr>
            <p:spPr bwMode="auto">
              <a:xfrm>
                <a:off x="786" y="312"/>
                <a:ext cx="2588" cy="3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教材习题一</a:t>
                </a:r>
                <a:endParaRPr lang="en-US" altLang="zh-CN" sz="2400" b="1" dirty="0" smtClean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2" name="Group 20"/>
            <p:cNvGrpSpPr/>
            <p:nvPr/>
          </p:nvGrpSpPr>
          <p:grpSpPr bwMode="auto">
            <a:xfrm rot="0">
              <a:off x="4548" y="7387"/>
              <a:ext cx="8518" cy="2060"/>
              <a:chOff x="0" y="0"/>
              <a:chExt cx="3407" cy="824"/>
            </a:xfrm>
          </p:grpSpPr>
          <p:sp>
            <p:nvSpPr>
              <p:cNvPr id="11283" name="AutoShape 2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02" cy="820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EEEEEE"/>
                  </a:gs>
                  <a:gs pos="50000">
                    <a:srgbClr val="DDDDDD"/>
                  </a:gs>
                  <a:gs pos="100000">
                    <a:srgbClr val="EEEEEE"/>
                  </a:gs>
                </a:gsLst>
                <a:lin ang="189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11284" name="Group 22"/>
              <p:cNvGrpSpPr/>
              <p:nvPr/>
            </p:nvGrpSpPr>
            <p:grpSpPr bwMode="auto">
              <a:xfrm>
                <a:off x="74" y="76"/>
                <a:ext cx="656" cy="670"/>
                <a:chOff x="0" y="0"/>
                <a:chExt cx="768" cy="746"/>
              </a:xfrm>
            </p:grpSpPr>
            <p:sp>
              <p:nvSpPr>
                <p:cNvPr id="11286" name="AutoShape 2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rgbClr val="BEDF5D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1287" name="未知"/>
                <p:cNvSpPr>
                  <a:spLocks noChangeArrowheads="1"/>
                </p:cNvSpPr>
                <p:nvPr/>
              </p:nvSpPr>
              <p:spPr bwMode="auto">
                <a:xfrm>
                  <a:off x="48" y="48"/>
                  <a:ext cx="383" cy="373"/>
                </a:xfrm>
                <a:custGeom>
                  <a:avLst/>
                  <a:gdLst>
                    <a:gd name="T0" fmla="*/ 3 w 596"/>
                    <a:gd name="T1" fmla="*/ 0 h 598"/>
                    <a:gd name="T2" fmla="*/ 0 w 596"/>
                    <a:gd name="T3" fmla="*/ 2 h 598"/>
                    <a:gd name="T4" fmla="*/ 0 w 596"/>
                    <a:gd name="T5" fmla="*/ 14 h 598"/>
                    <a:gd name="T6" fmla="*/ 4 w 596"/>
                    <a:gd name="T7" fmla="*/ 4 h 598"/>
                    <a:gd name="T8" fmla="*/ 17 w 596"/>
                    <a:gd name="T9" fmla="*/ 0 h 598"/>
                    <a:gd name="T10" fmla="*/ 3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CDE683"/>
                    </a:gs>
                    <a:gs pos="100000">
                      <a:schemeClr val="folHlink">
                        <a:alpha val="0"/>
                      </a:schemeClr>
                    </a:gs>
                  </a:gsLst>
                  <a:lin ang="18900000" scaled="1"/>
                </a:gra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5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50" y="189"/>
                  <a:ext cx="659" cy="36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思考</a:t>
                  </a:r>
                  <a:endParaRPr lang="zh-CN" altLang="en-US" sz="2800" b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85" name="Text Box 26"/>
              <p:cNvSpPr txBox="1">
                <a:spLocks noChangeArrowheads="1"/>
              </p:cNvSpPr>
              <p:nvPr/>
            </p:nvSpPr>
            <p:spPr bwMode="auto">
              <a:xfrm>
                <a:off x="730" y="255"/>
                <a:ext cx="2677" cy="56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寻找有理数指数幂在生活中的应用</a:t>
                </a:r>
                <a:endParaRPr lang="zh-CN" altLang="en-US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</p:grpSp>
      <p:grpSp>
        <p:nvGrpSpPr>
          <p:cNvPr id="11274" name="Group 27"/>
          <p:cNvGrpSpPr/>
          <p:nvPr/>
        </p:nvGrpSpPr>
        <p:grpSpPr bwMode="auto">
          <a:xfrm>
            <a:off x="942975" y="1871028"/>
            <a:ext cx="1293813" cy="2857500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8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8" cy="2008188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8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3" y="3346450"/>
            <a:ext cx="1281113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2545" name="文本框 2"/>
          <p:cNvSpPr txBox="1"/>
          <p:nvPr/>
        </p:nvSpPr>
        <p:spPr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6000" dirty="0">
                <a:latin typeface="Tahoma" panose="020B0604030504040204" pitchFamily="34" charset="0"/>
              </a:rPr>
              <a:t>Thanks</a:t>
            </a:r>
            <a:endParaRPr lang="zh-CN" altLang="en-US" sz="60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1011" name="图片 41010" descr="%E6%A3%8B%E7%9B%98%2C%E6%A3%8B%E5%AD%9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62" t="19685" r="1181" b="24409"/>
          <a:stretch>
            <a:fillRect/>
          </a:stretch>
        </p:blipFill>
        <p:spPr>
          <a:xfrm>
            <a:off x="7021513" y="1117600"/>
            <a:ext cx="2808287" cy="16668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12" name="文本框 41011"/>
          <p:cNvSpPr txBox="1"/>
          <p:nvPr/>
        </p:nvSpPr>
        <p:spPr>
          <a:xfrm>
            <a:off x="2199005" y="982980"/>
            <a:ext cx="1512888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分析：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41013" name="文本框 41012"/>
          <p:cNvSpPr txBox="1"/>
          <p:nvPr/>
        </p:nvSpPr>
        <p:spPr>
          <a:xfrm>
            <a:off x="2903538" y="1754188"/>
            <a:ext cx="360045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sz="2000" b="1" dirty="0">
                <a:latin typeface="Arial" panose="020B0604020202020204" pitchFamily="34" charset="0"/>
              </a:rPr>
              <a:t>第</a:t>
            </a:r>
            <a:r>
              <a:rPr lang="zh-CN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zh-CN" sz="2000" b="1">
                <a:latin typeface="Times New Roman" panose="02020603050405020304" pitchFamily="18" charset="0"/>
              </a:rPr>
              <a:t>2 </a:t>
            </a:r>
            <a:r>
              <a:rPr lang="zh-CN" altLang="en-US" sz="2000" b="1" dirty="0">
                <a:latin typeface="Arial" panose="020B0604020202020204" pitchFamily="34" charset="0"/>
              </a:rPr>
              <a:t>格放的米粒数是</a:t>
            </a:r>
            <a:r>
              <a:rPr lang="zh-CN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zh-CN" sz="2000" b="1">
                <a:latin typeface="Times New Roman" panose="02020603050405020304" pitchFamily="18" charset="0"/>
              </a:rPr>
              <a:t>2</a:t>
            </a:r>
            <a:r>
              <a:rPr lang="zh-CN" altLang="en-US" sz="2000" b="1" dirty="0">
                <a:latin typeface="Arial" panose="020B0604020202020204" pitchFamily="34" charset="0"/>
              </a:rPr>
              <a:t>；</a:t>
            </a:r>
            <a:endParaRPr lang="zh-CN" altLang="en-US" sz="2000" b="1">
              <a:latin typeface="Arial" panose="020B0604020202020204" pitchFamily="34" charset="0"/>
            </a:endParaRPr>
          </a:p>
        </p:txBody>
      </p:sp>
      <p:sp>
        <p:nvSpPr>
          <p:cNvPr id="41016" name="矩形 41015"/>
          <p:cNvSpPr/>
          <p:nvPr/>
        </p:nvSpPr>
        <p:spPr>
          <a:xfrm>
            <a:off x="3205163" y="1387475"/>
            <a:ext cx="264033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zh-CN" altLang="en-US" sz="1800" b="1" dirty="0">
                <a:latin typeface="Arial" panose="020B0604020202020204" pitchFamily="34" charset="0"/>
              </a:rPr>
              <a:t>第</a:t>
            </a:r>
            <a:r>
              <a:rPr lang="zh-CN" altLang="en-US" sz="1800" b="1" dirty="0">
                <a:latin typeface="Times New Roman" panose="02020603050405020304" pitchFamily="18" charset="0"/>
              </a:rPr>
              <a:t> </a:t>
            </a:r>
            <a:r>
              <a:rPr lang="en-US" altLang="zh-CN" sz="1800" b="1">
                <a:latin typeface="Times New Roman" panose="02020603050405020304" pitchFamily="18" charset="0"/>
              </a:rPr>
              <a:t>1 </a:t>
            </a:r>
            <a:r>
              <a:rPr lang="zh-CN" altLang="en-US" sz="1800" b="1" dirty="0">
                <a:latin typeface="Arial" panose="020B0604020202020204" pitchFamily="34" charset="0"/>
              </a:rPr>
              <a:t>格放的米粒数是</a:t>
            </a:r>
            <a:r>
              <a:rPr lang="zh-CN" altLang="en-US" sz="1800" b="1" dirty="0">
                <a:latin typeface="Times New Roman" panose="02020603050405020304" pitchFamily="18" charset="0"/>
              </a:rPr>
              <a:t> </a:t>
            </a:r>
            <a:r>
              <a:rPr lang="en-US" altLang="zh-CN" sz="1800" b="1">
                <a:latin typeface="Times New Roman" panose="02020603050405020304" pitchFamily="18" charset="0"/>
              </a:rPr>
              <a:t>1</a:t>
            </a:r>
            <a:r>
              <a:rPr lang="zh-CN" altLang="en-US" sz="1800" b="1" dirty="0">
                <a:latin typeface="Arial" panose="020B0604020202020204" pitchFamily="34" charset="0"/>
              </a:rPr>
              <a:t>；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41017" name="矩形 41016"/>
          <p:cNvSpPr/>
          <p:nvPr/>
        </p:nvSpPr>
        <p:spPr>
          <a:xfrm>
            <a:off x="2563813" y="5538788"/>
            <a:ext cx="4572000" cy="5530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3000" b="1">
                <a:latin typeface="宋体" panose="02010600030101010101" pitchFamily="2" charset="-122"/>
              </a:rPr>
              <a:t>……</a:t>
            </a:r>
            <a:endParaRPr lang="en-US" altLang="zh-CN" sz="3000" b="1">
              <a:latin typeface="Arial" panose="020B0604020202020204" pitchFamily="34" charset="0"/>
            </a:endParaRPr>
          </a:p>
        </p:txBody>
      </p:sp>
      <p:grpSp>
        <p:nvGrpSpPr>
          <p:cNvPr id="41027" name="组合 41026"/>
          <p:cNvGrpSpPr/>
          <p:nvPr/>
        </p:nvGrpSpPr>
        <p:grpSpPr>
          <a:xfrm>
            <a:off x="2570163" y="3338513"/>
            <a:ext cx="4679950" cy="1074738"/>
            <a:chOff x="659" y="2103"/>
            <a:chExt cx="2948" cy="677"/>
          </a:xfrm>
        </p:grpSpPr>
        <p:sp>
          <p:nvSpPr>
            <p:cNvPr id="41014" name="矩形 41013"/>
            <p:cNvSpPr/>
            <p:nvPr/>
          </p:nvSpPr>
          <p:spPr>
            <a:xfrm>
              <a:off x="659" y="2103"/>
              <a:ext cx="2948" cy="31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/>
              <a:r>
                <a:rPr lang="zh-CN" altLang="en-US" sz="2600" b="1" dirty="0">
                  <a:latin typeface="Arial" panose="020B0604020202020204" pitchFamily="34" charset="0"/>
                </a:rPr>
                <a:t>第</a:t>
              </a:r>
              <a:r>
                <a:rPr lang="en-US" altLang="zh-CN" sz="2600" b="1">
                  <a:latin typeface="Times New Roman" panose="02020603050405020304" pitchFamily="18" charset="0"/>
                </a:rPr>
                <a:t>4</a:t>
              </a:r>
              <a:r>
                <a:rPr lang="zh-CN" altLang="en-US" sz="2600" b="1" dirty="0">
                  <a:latin typeface="Arial" panose="020B0604020202020204" pitchFamily="34" charset="0"/>
                </a:rPr>
                <a:t>格放的米粒数是</a:t>
              </a:r>
              <a:r>
                <a:rPr lang="en-US" altLang="zh-CN" sz="2600" b="1">
                  <a:latin typeface="Times New Roman" panose="02020603050405020304" pitchFamily="18" charset="0"/>
                </a:rPr>
                <a:t>2×2×2</a:t>
              </a:r>
              <a:r>
                <a:rPr lang="zh-CN" altLang="en-US" sz="2600" b="1" dirty="0">
                  <a:latin typeface="Times New Roman" panose="02020603050405020304" pitchFamily="18" charset="0"/>
                </a:rPr>
                <a:t>；</a:t>
              </a:r>
              <a:endParaRPr lang="zh-CN" altLang="en-US" sz="2600" b="1">
                <a:latin typeface="Times New Roman" panose="02020603050405020304" pitchFamily="18" charset="0"/>
              </a:endParaRPr>
            </a:p>
          </p:txBody>
        </p:sp>
        <p:sp>
          <p:nvSpPr>
            <p:cNvPr id="41018" name="左大括号 41017"/>
            <p:cNvSpPr/>
            <p:nvPr/>
          </p:nvSpPr>
          <p:spPr>
            <a:xfrm rot="-5400000">
              <a:off x="2881" y="2059"/>
              <a:ext cx="68" cy="817"/>
            </a:xfrm>
            <a:prstGeom prst="leftBrace">
              <a:avLst>
                <a:gd name="adj1" fmla="val 100122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rot="0" vert="eaVert" wrap="none" anchor="ctr" anchorCtr="0"/>
            <a:p>
              <a:pPr algn="ctr"/>
              <a:endParaRPr sz="1800" b="1" dirty="0">
                <a:latin typeface="Arial" panose="020B0604020202020204" pitchFamily="34" charset="0"/>
              </a:endParaRPr>
            </a:p>
          </p:txBody>
        </p:sp>
        <p:sp>
          <p:nvSpPr>
            <p:cNvPr id="41019" name="文本框 41018"/>
            <p:cNvSpPr txBox="1"/>
            <p:nvPr/>
          </p:nvSpPr>
          <p:spPr>
            <a:xfrm>
              <a:off x="2532" y="2529"/>
              <a:ext cx="771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000" b="1">
                  <a:latin typeface="Times New Roman" panose="02020603050405020304" pitchFamily="18" charset="0"/>
                </a:rPr>
                <a:t>3</a:t>
              </a:r>
              <a:r>
                <a:rPr lang="zh-CN" altLang="en-US" sz="2000" b="1" dirty="0">
                  <a:latin typeface="Times New Roman" panose="02020603050405020304" pitchFamily="18" charset="0"/>
                </a:rPr>
                <a:t>个</a:t>
              </a:r>
              <a:r>
                <a:rPr lang="en-US" altLang="zh-CN" sz="2000" b="1">
                  <a:latin typeface="Times New Roman" panose="02020603050405020304" pitchFamily="18" charset="0"/>
                </a:rPr>
                <a:t>2</a:t>
              </a:r>
              <a:endParaRPr lang="en-US" altLang="zh-CN" sz="20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1020" name="组合 41019"/>
          <p:cNvGrpSpPr/>
          <p:nvPr/>
        </p:nvGrpSpPr>
        <p:grpSpPr>
          <a:xfrm>
            <a:off x="2611438" y="2289175"/>
            <a:ext cx="4572000" cy="873126"/>
            <a:chOff x="2608" y="1434"/>
            <a:chExt cx="2880" cy="550"/>
          </a:xfrm>
        </p:grpSpPr>
        <p:sp>
          <p:nvSpPr>
            <p:cNvPr id="41021" name="矩形 41020"/>
            <p:cNvSpPr/>
            <p:nvPr/>
          </p:nvSpPr>
          <p:spPr>
            <a:xfrm>
              <a:off x="2608" y="1434"/>
              <a:ext cx="2880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/>
              <a:r>
                <a:rPr lang="zh-CN" altLang="en-US" sz="2400" b="1" dirty="0">
                  <a:latin typeface="Arial" panose="020B0604020202020204" pitchFamily="34" charset="0"/>
                </a:rPr>
                <a:t>第</a:t>
              </a:r>
              <a:r>
                <a:rPr lang="zh-CN" altLang="en-US" sz="2400" b="1" dirty="0">
                  <a:latin typeface="Times New Roman" panose="02020603050405020304" pitchFamily="18" charset="0"/>
                </a:rPr>
                <a:t> </a:t>
              </a:r>
              <a:r>
                <a:rPr lang="en-US" altLang="zh-CN" sz="2400" b="1">
                  <a:latin typeface="Times New Roman" panose="02020603050405020304" pitchFamily="18" charset="0"/>
                </a:rPr>
                <a:t>3 </a:t>
              </a:r>
              <a:r>
                <a:rPr lang="zh-CN" altLang="en-US" sz="2400" b="1" dirty="0">
                  <a:latin typeface="Arial" panose="020B0604020202020204" pitchFamily="34" charset="0"/>
                </a:rPr>
                <a:t>格放的米粒数是</a:t>
              </a:r>
              <a:r>
                <a:rPr lang="en-US" altLang="zh-CN" sz="2400" b="1">
                  <a:latin typeface="Times New Roman" panose="02020603050405020304" pitchFamily="18" charset="0"/>
                </a:rPr>
                <a:t>2×2</a:t>
              </a:r>
              <a:r>
                <a:rPr lang="zh-CN" altLang="en-US" sz="2400" b="1" dirty="0">
                  <a:latin typeface="Times New Roman" panose="02020603050405020304" pitchFamily="18" charset="0"/>
                </a:rPr>
                <a:t>；</a:t>
              </a:r>
              <a:endParaRPr lang="zh-CN" altLang="en-US" sz="2400" b="1">
                <a:latin typeface="Times New Roman" panose="02020603050405020304" pitchFamily="18" charset="0"/>
              </a:endParaRPr>
            </a:p>
          </p:txBody>
        </p:sp>
        <p:sp>
          <p:nvSpPr>
            <p:cNvPr id="41022" name="左大括号 41021"/>
            <p:cNvSpPr/>
            <p:nvPr/>
          </p:nvSpPr>
          <p:spPr>
            <a:xfrm rot="-5400000">
              <a:off x="4502" y="1509"/>
              <a:ext cx="68" cy="408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rot="0" vert="eaVert" wrap="none" anchor="ctr" anchorCtr="0"/>
            <a:p>
              <a:pPr algn="ctr"/>
              <a:endParaRPr sz="1800" b="1" dirty="0">
                <a:latin typeface="Arial" panose="020B0604020202020204" pitchFamily="34" charset="0"/>
              </a:endParaRPr>
            </a:p>
          </p:txBody>
        </p:sp>
        <p:sp>
          <p:nvSpPr>
            <p:cNvPr id="41023" name="文本框 41022"/>
            <p:cNvSpPr txBox="1"/>
            <p:nvPr/>
          </p:nvSpPr>
          <p:spPr>
            <a:xfrm>
              <a:off x="4150" y="1752"/>
              <a:ext cx="771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1800" b="1">
                  <a:latin typeface="Times New Roman" panose="02020603050405020304" pitchFamily="18" charset="0"/>
                </a:rPr>
                <a:t>2</a:t>
              </a:r>
              <a:r>
                <a:rPr lang="zh-CN" altLang="en-US" sz="1800" b="1" dirty="0">
                  <a:latin typeface="Times New Roman" panose="02020603050405020304" pitchFamily="18" charset="0"/>
                </a:rPr>
                <a:t>个</a:t>
              </a:r>
              <a:r>
                <a:rPr lang="en-US" altLang="zh-CN" sz="1800" b="1">
                  <a:latin typeface="Times New Roman" panose="02020603050405020304" pitchFamily="18" charset="0"/>
                </a:rPr>
                <a:t>2</a:t>
              </a:r>
              <a:endParaRPr lang="en-US" altLang="zh-CN" sz="18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1028" name="组合 41027"/>
          <p:cNvGrpSpPr/>
          <p:nvPr/>
        </p:nvGrpSpPr>
        <p:grpSpPr>
          <a:xfrm>
            <a:off x="2343150" y="4630738"/>
            <a:ext cx="5975350" cy="1139825"/>
            <a:chOff x="516" y="2917"/>
            <a:chExt cx="3764" cy="718"/>
          </a:xfrm>
        </p:grpSpPr>
        <p:sp>
          <p:nvSpPr>
            <p:cNvPr id="41015" name="矩形 41014"/>
            <p:cNvSpPr/>
            <p:nvPr/>
          </p:nvSpPr>
          <p:spPr>
            <a:xfrm>
              <a:off x="516" y="2917"/>
              <a:ext cx="3764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/>
              <a:r>
                <a:rPr lang="zh-CN" altLang="en-US" sz="2800" b="1" dirty="0">
                  <a:latin typeface="Arial" panose="020B0604020202020204" pitchFamily="34" charset="0"/>
                </a:rPr>
                <a:t>第</a:t>
              </a:r>
              <a:r>
                <a:rPr lang="en-US" altLang="zh-CN" sz="2800" b="1">
                  <a:latin typeface="Times New Roman" panose="02020603050405020304" pitchFamily="18" charset="0"/>
                </a:rPr>
                <a:t>5</a:t>
              </a:r>
              <a:r>
                <a:rPr lang="zh-CN" altLang="en-US" sz="2800" b="1" dirty="0">
                  <a:latin typeface="Arial" panose="020B0604020202020204" pitchFamily="34" charset="0"/>
                </a:rPr>
                <a:t>格放的米粒数是</a:t>
              </a:r>
              <a:r>
                <a:rPr lang="en-US" altLang="zh-CN" sz="2800" b="1">
                  <a:latin typeface="Times New Roman" panose="02020603050405020304" pitchFamily="18" charset="0"/>
                </a:rPr>
                <a:t>2×2×2×2</a:t>
              </a:r>
              <a:r>
                <a:rPr lang="zh-CN" altLang="en-US" sz="2800" b="1" dirty="0">
                  <a:latin typeface="Times New Roman" panose="02020603050405020304" pitchFamily="18" charset="0"/>
                </a:rPr>
                <a:t>；</a:t>
              </a:r>
              <a:endParaRPr lang="zh-CN" altLang="en-US" sz="28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41024" name="左大括号 41023"/>
            <p:cNvSpPr/>
            <p:nvPr/>
          </p:nvSpPr>
          <p:spPr>
            <a:xfrm rot="-5400000">
              <a:off x="2974" y="2718"/>
              <a:ext cx="167" cy="1144"/>
            </a:xfrm>
            <a:prstGeom prst="leftBrace">
              <a:avLst>
                <a:gd name="adj1" fmla="val 57085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rot="0" vert="eaVert" wrap="none" anchor="ctr" anchorCtr="0"/>
            <a:p>
              <a:pPr algn="ctr"/>
              <a:endParaRPr sz="1800" b="1" dirty="0">
                <a:latin typeface="Arial" panose="020B0604020202020204" pitchFamily="34" charset="0"/>
              </a:endParaRPr>
            </a:p>
          </p:txBody>
        </p:sp>
        <p:sp>
          <p:nvSpPr>
            <p:cNvPr id="41025" name="文本框 41024"/>
            <p:cNvSpPr txBox="1"/>
            <p:nvPr/>
          </p:nvSpPr>
          <p:spPr>
            <a:xfrm>
              <a:off x="2626" y="3364"/>
              <a:ext cx="771" cy="27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200" b="1">
                  <a:latin typeface="Times New Roman" panose="02020603050405020304" pitchFamily="18" charset="0"/>
                </a:rPr>
                <a:t>4</a:t>
              </a:r>
              <a:r>
                <a:rPr lang="zh-CN" altLang="en-US" sz="2200" b="1" dirty="0">
                  <a:latin typeface="Times New Roman" panose="02020603050405020304" pitchFamily="18" charset="0"/>
                </a:rPr>
                <a:t>个</a:t>
              </a:r>
              <a:r>
                <a:rPr lang="en-US" altLang="zh-CN" sz="2200" b="1">
                  <a:latin typeface="Times New Roman" panose="02020603050405020304" pitchFamily="18" charset="0"/>
                </a:rPr>
                <a:t>2</a:t>
              </a:r>
              <a:endParaRPr lang="en-US" altLang="zh-CN" sz="2200" b="1">
                <a:latin typeface="Times New Roman" panose="02020603050405020304" pitchFamily="18" charset="0"/>
              </a:endParaRPr>
            </a:p>
          </p:txBody>
        </p:sp>
      </p:grpSp>
      <p:sp>
        <p:nvSpPr>
          <p:cNvPr id="1029" name="文本框 8"/>
          <p:cNvSpPr/>
          <p:nvPr/>
        </p:nvSpPr>
        <p:spPr>
          <a:xfrm>
            <a:off x="568325" y="-44450"/>
            <a:ext cx="2801938" cy="1027113"/>
          </a:xfrm>
          <a:prstGeom prst="parallelogram">
            <a:avLst>
              <a:gd name="adj" fmla="val 25018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复习回顾</a:t>
            </a:r>
            <a:endParaRPr lang="zh-CN" altLang="en-US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1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4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4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4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41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2" grpId="0"/>
      <p:bldP spid="41013" grpId="0"/>
      <p:bldP spid="41016" grpId="0"/>
      <p:bldP spid="410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58384" name="组合 58383"/>
          <p:cNvGrpSpPr/>
          <p:nvPr/>
        </p:nvGrpSpPr>
        <p:grpSpPr>
          <a:xfrm>
            <a:off x="3832225" y="2884488"/>
            <a:ext cx="2246313" cy="655637"/>
            <a:chOff x="1454" y="1817"/>
            <a:chExt cx="1415" cy="413"/>
          </a:xfrm>
        </p:grpSpPr>
        <p:sp>
          <p:nvSpPr>
            <p:cNvPr id="58374" name="左大括号 58373"/>
            <p:cNvSpPr/>
            <p:nvPr/>
          </p:nvSpPr>
          <p:spPr>
            <a:xfrm rot="-5400000">
              <a:off x="2094" y="1177"/>
              <a:ext cx="135" cy="1415"/>
            </a:xfrm>
            <a:prstGeom prst="leftBrace">
              <a:avLst>
                <a:gd name="adj1" fmla="val 87345"/>
                <a:gd name="adj2" fmla="val 50000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8375" name="文本框 58374"/>
            <p:cNvSpPr txBox="1"/>
            <p:nvPr/>
          </p:nvSpPr>
          <p:spPr>
            <a:xfrm>
              <a:off x="1722" y="1960"/>
              <a:ext cx="877" cy="27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ctr"/>
              <a:r>
                <a:rPr lang="en-US" altLang="zh-CN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63 </a:t>
              </a:r>
              <a:r>
                <a:rPr lang="zh-CN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个 </a:t>
              </a:r>
              <a:r>
                <a:rPr lang="en-US" altLang="zh-CN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b="1">
                <a:latin typeface="Arial" panose="020B0604020202020204" pitchFamily="34" charset="0"/>
              </a:endParaRPr>
            </a:p>
          </p:txBody>
        </p:sp>
      </p:grpSp>
      <p:sp>
        <p:nvSpPr>
          <p:cNvPr id="58376" name="下箭头 58375"/>
          <p:cNvSpPr/>
          <p:nvPr/>
        </p:nvSpPr>
        <p:spPr>
          <a:xfrm>
            <a:off x="4341813" y="3606800"/>
            <a:ext cx="1223962" cy="1584325"/>
          </a:xfrm>
          <a:prstGeom prst="downArrow">
            <a:avLst>
              <a:gd name="adj1" fmla="val 50000"/>
              <a:gd name="adj2" fmla="val 32360"/>
            </a:avLst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zh-CN" altLang="en-US" b="1" dirty="0">
                <a:latin typeface="Arial" panose="020B0604020202020204" pitchFamily="34" charset="0"/>
              </a:rPr>
              <a:t>可表示为</a:t>
            </a:r>
            <a:endParaRPr lang="zh-CN" altLang="en-US" b="1" dirty="0">
              <a:latin typeface="Arial" panose="020B0604020202020204" pitchFamily="34" charset="0"/>
            </a:endParaRPr>
          </a:p>
        </p:txBody>
      </p:sp>
      <p:sp>
        <p:nvSpPr>
          <p:cNvPr id="58377" name="文本框 58376"/>
          <p:cNvSpPr txBox="1"/>
          <p:nvPr/>
        </p:nvSpPr>
        <p:spPr>
          <a:xfrm>
            <a:off x="3946525" y="5219700"/>
            <a:ext cx="2016125" cy="8731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algn="ctr"/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zh-CN" sz="2800" b="1" baseline="40000"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  <a:endParaRPr lang="en-US" altLang="zh-CN" sz="2800" b="1" baseline="40000">
              <a:latin typeface="Times New Roman" panose="02020603050405020304" pitchFamily="18" charset="0"/>
            </a:endParaRPr>
          </a:p>
        </p:txBody>
      </p:sp>
      <p:sp>
        <p:nvSpPr>
          <p:cNvPr id="58378" name="矩形 58377"/>
          <p:cNvSpPr/>
          <p:nvPr/>
        </p:nvSpPr>
        <p:spPr>
          <a:xfrm>
            <a:off x="2384425" y="1476693"/>
            <a:ext cx="429450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 anchorCtr="0">
            <a:spAutoFit/>
          </a:bodyPr>
          <a:p>
            <a:pPr algn="l"/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0" hangingPunct="0"/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第 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64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格放的米粒数是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0" hangingPunct="0"/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　　　　	</a:t>
            </a:r>
            <a:endParaRPr lang="zh-CN" altLang="en-US" sz="2800" b="1">
              <a:latin typeface="Arial" panose="020B0604020202020204" pitchFamily="34" charset="0"/>
            </a:endParaRPr>
          </a:p>
        </p:txBody>
      </p:sp>
      <p:pic>
        <p:nvPicPr>
          <p:cNvPr id="58380" name="图片 58379" descr="%E6%A3%8B%E7%9B%98%2C%E6%A3%8B%E5%AD%9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62" t="19685" r="1181" b="24409"/>
          <a:stretch>
            <a:fillRect/>
          </a:stretch>
        </p:blipFill>
        <p:spPr>
          <a:xfrm>
            <a:off x="7023100" y="1119188"/>
            <a:ext cx="2808288" cy="16668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8381" name="文本框 58380"/>
          <p:cNvSpPr txBox="1"/>
          <p:nvPr/>
        </p:nvSpPr>
        <p:spPr>
          <a:xfrm>
            <a:off x="2344738" y="1096963"/>
            <a:ext cx="151288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分析：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58382" name="矩形 58381"/>
          <p:cNvSpPr/>
          <p:nvPr/>
        </p:nvSpPr>
        <p:spPr>
          <a:xfrm>
            <a:off x="3850958" y="2422525"/>
            <a:ext cx="220726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 eaLnBrk="0" hangingPunct="0"/>
            <a:r>
              <a:rPr lang="en-US" altLang="zh-CN" sz="2800" b="1">
                <a:latin typeface="Times New Roman" panose="02020603050405020304" pitchFamily="18" charset="0"/>
              </a:rPr>
              <a:t>2×2×2×</a:t>
            </a:r>
            <a:r>
              <a:rPr lang="en-US" altLang="zh-CN" sz="2800" b="1" baseline="14000">
                <a:latin typeface="Times New Roman" panose="02020603050405020304" pitchFamily="18" charset="0"/>
              </a:rPr>
              <a:t>…</a:t>
            </a:r>
            <a:r>
              <a:rPr lang="en-US" altLang="zh-CN" sz="2800" b="1">
                <a:latin typeface="Times New Roman" panose="02020603050405020304" pitchFamily="18" charset="0"/>
              </a:rPr>
              <a:t>×2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1029" name="文本框 8"/>
          <p:cNvSpPr/>
          <p:nvPr/>
        </p:nvSpPr>
        <p:spPr>
          <a:xfrm>
            <a:off x="568325" y="-44450"/>
            <a:ext cx="2801938" cy="1027113"/>
          </a:xfrm>
          <a:prstGeom prst="parallelogram">
            <a:avLst>
              <a:gd name="adj" fmla="val 25018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复习回顾</a:t>
            </a:r>
            <a:endParaRPr lang="zh-CN" altLang="en-US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6" grpId="0" bldLvl="0" animBg="1"/>
      <p:bldP spid="58377" grpId="0"/>
      <p:bldP spid="58378" grpId="0"/>
      <p:bldP spid="5838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9" name="文本框 8"/>
          <p:cNvSpPr/>
          <p:nvPr/>
        </p:nvSpPr>
        <p:spPr>
          <a:xfrm>
            <a:off x="568325" y="-44450"/>
            <a:ext cx="2801938" cy="1027113"/>
          </a:xfrm>
          <a:prstGeom prst="parallelogram">
            <a:avLst>
              <a:gd name="adj" fmla="val 25018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复习回顾</a:t>
            </a:r>
            <a:endParaRPr lang="zh-CN" altLang="en-US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034" name="矩形 5128"/>
          <p:cNvSpPr/>
          <p:nvPr/>
        </p:nvSpPr>
        <p:spPr>
          <a:xfrm>
            <a:off x="2065338" y="1248728"/>
            <a:ext cx="3687762" cy="8159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eaLnBrk="0" hangingPunct="0">
              <a:lnSpc>
                <a:spcPct val="170000"/>
              </a:lnSpc>
            </a:pP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正整数指数幂的定义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5" name="对象 4"/>
          <p:cNvGraphicFramePr/>
          <p:nvPr/>
        </p:nvGraphicFramePr>
        <p:xfrm>
          <a:off x="3584575" y="2331403"/>
          <a:ext cx="55880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2" imgW="1841500" imgH="228600" progId="Equation.DSMT4">
                  <p:embed/>
                </p:oleObj>
              </mc:Choice>
              <mc:Fallback>
                <p:oleObj name="" r:id="rId2" imgW="1841500" imgH="228600" progId="Equation.DSMT4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84575" y="2331403"/>
                        <a:ext cx="5588000" cy="514350"/>
                      </a:xfrm>
                      <a:prstGeom prst="rect">
                        <a:avLst/>
                      </a:prstGeom>
                      <a:noFill/>
                      <a:ln w="38100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矩形 5128"/>
          <p:cNvSpPr/>
          <p:nvPr/>
        </p:nvSpPr>
        <p:spPr>
          <a:xfrm>
            <a:off x="2028825" y="3048953"/>
            <a:ext cx="4851400" cy="8159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eaLnBrk="0" hangingPunct="0">
              <a:lnSpc>
                <a:spcPct val="170000"/>
              </a:lnSpc>
            </a:pP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负整数、零指数幂的定义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7" name="对象 6"/>
          <p:cNvGraphicFramePr/>
          <p:nvPr/>
        </p:nvGraphicFramePr>
        <p:xfrm>
          <a:off x="3543300" y="4039553"/>
          <a:ext cx="4841875" cy="178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4" imgW="1538605" imgH="661035" progId="Equation.DSMT4">
                  <p:embed/>
                </p:oleObj>
              </mc:Choice>
              <mc:Fallback>
                <p:oleObj name="" r:id="rId4" imgW="1538605" imgH="661035" progId="Equation.DSMT4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43300" y="4039553"/>
                        <a:ext cx="4841875" cy="1785937"/>
                      </a:xfrm>
                      <a:prstGeom prst="rect">
                        <a:avLst/>
                      </a:prstGeom>
                      <a:noFill/>
                      <a:ln w="38100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2" name="文本框 8"/>
          <p:cNvSpPr/>
          <p:nvPr/>
        </p:nvSpPr>
        <p:spPr>
          <a:xfrm>
            <a:off x="568325" y="-12065"/>
            <a:ext cx="2801938" cy="1027113"/>
          </a:xfrm>
          <a:prstGeom prst="parallelogram">
            <a:avLst>
              <a:gd name="adj" fmla="val 25018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复习回顾</a:t>
            </a:r>
            <a:endParaRPr lang="zh-CN" altLang="en-US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2057" name="矩形 5128"/>
          <p:cNvSpPr/>
          <p:nvPr/>
        </p:nvSpPr>
        <p:spPr>
          <a:xfrm>
            <a:off x="892493" y="1015048"/>
            <a:ext cx="4851400" cy="817562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eaLnBrk="0" hangingPunct="0">
              <a:lnSpc>
                <a:spcPct val="170000"/>
              </a:lnSpc>
            </a:pP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整数指数幂的运算性质</a:t>
            </a:r>
            <a:endParaRPr lang="en-US" altLang="zh-CN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0" name="对象 9"/>
          <p:cNvGraphicFramePr/>
          <p:nvPr/>
        </p:nvGraphicFramePr>
        <p:xfrm>
          <a:off x="2835910" y="2366010"/>
          <a:ext cx="6844665" cy="375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2" imgW="4283710" imgH="2947035" progId="Equation.DSMT4">
                  <p:embed/>
                </p:oleObj>
              </mc:Choice>
              <mc:Fallback>
                <p:oleObj name="" r:id="rId2" imgW="4283710" imgH="2947035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35910" y="2366010"/>
                        <a:ext cx="6844665" cy="3752850"/>
                      </a:xfrm>
                      <a:prstGeom prst="rect">
                        <a:avLst/>
                      </a:prstGeom>
                      <a:noFill/>
                      <a:ln w="38100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62467" name="内容占位符 62466"/>
          <p:cNvGraphicFramePr/>
          <p:nvPr>
            <p:ph sz="quarter" idx="1"/>
          </p:nvPr>
        </p:nvGraphicFramePr>
        <p:xfrm>
          <a:off x="2208371" y="1450817"/>
          <a:ext cx="6840220" cy="5304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2" imgW="2032000" imgH="1676400" progId="Equation.DSMT4">
                  <p:embed/>
                </p:oleObj>
              </mc:Choice>
              <mc:Fallback>
                <p:oleObj name="" r:id="rId2" imgW="2032000" imgH="1676400" progId="Equation.DSMT4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08371" y="1450817"/>
                        <a:ext cx="6840220" cy="530415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内容占位符 62468"/>
          <p:cNvGraphicFramePr/>
          <p:nvPr>
            <p:ph sz="quarter" idx="2"/>
          </p:nvPr>
        </p:nvGraphicFramePr>
        <p:xfrm>
          <a:off x="4295775" y="1125538"/>
          <a:ext cx="911225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4" imgW="431800" imgH="584200" progId="Equation.DSMT4">
                  <p:embed/>
                </p:oleObj>
              </mc:Choice>
              <mc:Fallback>
                <p:oleObj name="" r:id="rId4" imgW="431800" imgH="584200" progId="Equation.DSMT4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95775" y="1125538"/>
                        <a:ext cx="911225" cy="12319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内容占位符 62470"/>
          <p:cNvGraphicFramePr/>
          <p:nvPr>
            <p:ph sz="quarter" idx="3"/>
          </p:nvPr>
        </p:nvGraphicFramePr>
        <p:xfrm>
          <a:off x="5448142" y="1052672"/>
          <a:ext cx="1043305" cy="1296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6" imgW="469900" imgH="584200" progId="Equation.DSMT4">
                  <p:embed/>
                </p:oleObj>
              </mc:Choice>
              <mc:Fallback>
                <p:oleObj name="" r:id="rId6" imgW="469900" imgH="584200" progId="Equation.DSMT4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448142" y="1052672"/>
                        <a:ext cx="1043305" cy="129667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3" name="内容占位符 62472"/>
          <p:cNvGraphicFramePr/>
          <p:nvPr>
            <p:ph sz="quarter" idx="4"/>
          </p:nvPr>
        </p:nvGraphicFramePr>
        <p:xfrm>
          <a:off x="6743700" y="1597025"/>
          <a:ext cx="1223963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8" imgW="405765" imgH="177800" progId="Equation.DSMT4">
                  <p:embed/>
                </p:oleObj>
              </mc:Choice>
              <mc:Fallback>
                <p:oleObj name="" r:id="rId8" imgW="405765" imgH="177800" progId="Equation.DSMT4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743700" y="1597025"/>
                        <a:ext cx="1223963" cy="534988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5" name="对象 62474"/>
          <p:cNvGraphicFramePr/>
          <p:nvPr/>
        </p:nvGraphicFramePr>
        <p:xfrm>
          <a:off x="4151313" y="2420938"/>
          <a:ext cx="1223962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10" imgW="393700" imgH="419100" progId="Equation.DSMT4">
                  <p:embed/>
                </p:oleObj>
              </mc:Choice>
              <mc:Fallback>
                <p:oleObj name="" r:id="rId10" imgW="393700" imgH="419100" progId="Equation.DSMT4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151313" y="2420938"/>
                        <a:ext cx="1223962" cy="10048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7" name="对象 62476"/>
          <p:cNvGraphicFramePr/>
          <p:nvPr/>
        </p:nvGraphicFramePr>
        <p:xfrm>
          <a:off x="5519738" y="2411413"/>
          <a:ext cx="1439862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2" imgW="482600" imgH="393700" progId="Equation.DSMT4">
                  <p:embed/>
                </p:oleObj>
              </mc:Choice>
              <mc:Fallback>
                <p:oleObj name="" r:id="rId12" imgW="482600" imgH="393700" progId="Equation.DSMT4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519738" y="2411413"/>
                        <a:ext cx="1439862" cy="9763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8" name="对象 62477"/>
          <p:cNvGraphicFramePr/>
          <p:nvPr/>
        </p:nvGraphicFramePr>
        <p:xfrm>
          <a:off x="4511675" y="3767138"/>
          <a:ext cx="338455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4" imgW="1231265" imgH="228600" progId="Equation.DSMT4">
                  <p:embed/>
                </p:oleObj>
              </mc:Choice>
              <mc:Fallback>
                <p:oleObj name="" r:id="rId14" imgW="1231265" imgH="228600" progId="Equation.DSMT4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511675" y="3767138"/>
                        <a:ext cx="3384550" cy="6286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80" name="对象 62479"/>
          <p:cNvGraphicFramePr/>
          <p:nvPr/>
        </p:nvGraphicFramePr>
        <p:xfrm>
          <a:off x="7824788" y="3716338"/>
          <a:ext cx="223202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16" imgW="774065" imgH="203200" progId="Equation.DSMT4">
                  <p:embed/>
                </p:oleObj>
              </mc:Choice>
              <mc:Fallback>
                <p:oleObj name="" r:id="rId16" imgW="774065" imgH="203200" progId="Equation.DSMT4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824788" y="3716338"/>
                        <a:ext cx="2232025" cy="584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81" name="文本框 62480"/>
          <p:cNvSpPr txBox="1"/>
          <p:nvPr/>
        </p:nvSpPr>
        <p:spPr>
          <a:xfrm>
            <a:off x="4727575" y="5157788"/>
            <a:ext cx="1296988" cy="368300"/>
          </a:xfrm>
          <a:prstGeom prst="rect">
            <a:avLst/>
          </a:prstGeom>
          <a:noFill/>
          <a:ln w="15875">
            <a:noFill/>
          </a:ln>
          <a:effectLst>
            <a:outerShdw dist="35921" dir="2699999" sy="50000" kx="2003315" algn="bl" rotWithShape="0">
              <a:schemeClr val="bg2">
                <a:alpha val="80000"/>
              </a:schemeClr>
            </a:outerShdw>
          </a:effectLst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sz="1800" b="0" dirty="0">
              <a:latin typeface="Arial" panose="020B0604020202020204" pitchFamily="34" charset="0"/>
            </a:endParaRPr>
          </a:p>
        </p:txBody>
      </p:sp>
      <p:sp>
        <p:nvSpPr>
          <p:cNvPr id="62482" name="文本框 62481"/>
          <p:cNvSpPr txBox="1"/>
          <p:nvPr/>
        </p:nvSpPr>
        <p:spPr>
          <a:xfrm>
            <a:off x="4727575" y="5229225"/>
            <a:ext cx="1439863" cy="645160"/>
          </a:xfrm>
          <a:prstGeom prst="rect">
            <a:avLst/>
          </a:prstGeom>
          <a:noFill/>
          <a:ln w="15875">
            <a:noFill/>
          </a:ln>
          <a:effectLst>
            <a:outerShdw dist="35921" dir="2699999" sy="50000" kx="2003315" algn="bl" rotWithShape="0">
              <a:schemeClr val="bg2">
                <a:alpha val="80000"/>
              </a:schemeClr>
            </a:outerShdw>
          </a:effectLst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0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3600" b="0" err="1">
                <a:latin typeface="Arial" panose="020B0604020202020204" pitchFamily="34" charset="0"/>
              </a:rPr>
              <a:t>+</a:t>
            </a:r>
            <a:r>
              <a:rPr lang="en-US" altLang="zh-CN" sz="3600" b="0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altLang="zh-CN" sz="3600" b="0">
              <a:latin typeface="Arial" panose="020B0604020202020204" pitchFamily="34" charset="0"/>
            </a:endParaRPr>
          </a:p>
        </p:txBody>
      </p:sp>
      <p:sp>
        <p:nvSpPr>
          <p:cNvPr id="3077" name="文本框 8"/>
          <p:cNvSpPr/>
          <p:nvPr/>
        </p:nvSpPr>
        <p:spPr>
          <a:xfrm>
            <a:off x="568325" y="-22860"/>
            <a:ext cx="2820988" cy="1055688"/>
          </a:xfrm>
          <a:prstGeom prst="parallelogram">
            <a:avLst>
              <a:gd name="adj" fmla="val 24990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随堂小测</a:t>
            </a:r>
            <a:endParaRPr lang="zh-CN" altLang="en-US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2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24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2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62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24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2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62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2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6147" name="对象 614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673350" y="937578"/>
          <a:ext cx="149225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2" imgW="906145" imgH="434340" progId="Equation.3">
                  <p:embed/>
                </p:oleObj>
              </mc:Choice>
              <mc:Fallback>
                <p:oleObj name="" r:id="rId2" imgW="906145" imgH="434340" progId="Equation.3">
                  <p:embed/>
                  <p:pic>
                    <p:nvPicPr>
                      <p:cNvPr id="0" name="图片 309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73350" y="937578"/>
                        <a:ext cx="1492250" cy="8191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对象 614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663825" y="1723390"/>
          <a:ext cx="1870075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4" imgW="1200150" imgH="446405" progId="Equation.3">
                  <p:embed/>
                </p:oleObj>
              </mc:Choice>
              <mc:Fallback>
                <p:oleObj name="" r:id="rId4" imgW="1200150" imgH="446405" progId="Equation.3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63825" y="1723390"/>
                        <a:ext cx="1870075" cy="833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对象 614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673350" y="2466340"/>
          <a:ext cx="1512888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6" imgW="1072515" imgH="446405" progId="Equation.3">
                  <p:embed/>
                </p:oleObj>
              </mc:Choice>
              <mc:Fallback>
                <p:oleObj name="" r:id="rId6" imgW="1072515" imgH="446405" progId="Equation.3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73350" y="2466340"/>
                        <a:ext cx="1512888" cy="803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对象 614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663825" y="3231515"/>
          <a:ext cx="319087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8" imgW="2095500" imgH="444500" progId="Equation.3">
                  <p:embed/>
                </p:oleObj>
              </mc:Choice>
              <mc:Fallback>
                <p:oleObj name="" r:id="rId8" imgW="2095500" imgH="444500" progId="Equation.3">
                  <p:embed/>
                  <p:pic>
                    <p:nvPicPr>
                      <p:cNvPr id="0" name="图片 3098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63825" y="3231515"/>
                        <a:ext cx="3190875" cy="7715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对象 615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202431" y="1130459"/>
          <a:ext cx="210439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10" imgW="1270000" imgH="228600" progId="Equation.3">
                  <p:embed/>
                </p:oleObj>
              </mc:Choice>
              <mc:Fallback>
                <p:oleObj name="" r:id="rId10" imgW="1270000" imgH="228600" progId="Equation.3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202431" y="1130459"/>
                        <a:ext cx="2104390" cy="403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对象 615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508500" y="1793240"/>
          <a:ext cx="13446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12" imgW="868045" imgH="306070" progId="Equation.3">
                  <p:embed/>
                </p:oleObj>
              </mc:Choice>
              <mc:Fallback>
                <p:oleObj name="" r:id="rId12" imgW="868045" imgH="306070" progId="Equation.3">
                  <p:embed/>
                  <p:pic>
                    <p:nvPicPr>
                      <p:cNvPr id="0" name="图片 3100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508500" y="1793240"/>
                        <a:ext cx="1344613" cy="4762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对象 615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210050" y="2504440"/>
          <a:ext cx="213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14" imgW="1327785" imgH="332105" progId="Equation.3">
                  <p:embed/>
                </p:oleObj>
              </mc:Choice>
              <mc:Fallback>
                <p:oleObj name="" r:id="rId14" imgW="1327785" imgH="332105" progId="Equation.3">
                  <p:embed/>
                  <p:pic>
                    <p:nvPicPr>
                      <p:cNvPr id="0" name="图片 3101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210050" y="2504440"/>
                        <a:ext cx="2133600" cy="533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对象 615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070225" y="3942715"/>
          <a:ext cx="644207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16" imgW="3340100" imgH="330200" progId="Equation.3">
                  <p:embed/>
                </p:oleObj>
              </mc:Choice>
              <mc:Fallback>
                <p:oleObj name="" r:id="rId16" imgW="3340100" imgH="330200" progId="Equation.3">
                  <p:embed/>
                  <p:pic>
                    <p:nvPicPr>
                      <p:cNvPr id="0" name="图片 3102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070225" y="3942715"/>
                        <a:ext cx="6442075" cy="636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对象 615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028950" y="4679315"/>
          <a:ext cx="449580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18" imgW="2286000" imgH="330200" progId="Equation.3">
                  <p:embed/>
                </p:oleObj>
              </mc:Choice>
              <mc:Fallback>
                <p:oleObj name="" r:id="rId18" imgW="2286000" imgH="330200" progId="Equation.3">
                  <p:embed/>
                  <p:pic>
                    <p:nvPicPr>
                      <p:cNvPr id="0" name="图片 3103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028950" y="4679315"/>
                        <a:ext cx="4495800" cy="649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对象 615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2533015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20" imgW="920115" imgH="217170" progId="Equation.3">
                  <p:embed/>
                </p:oleObj>
              </mc:Choice>
              <mc:Fallback>
                <p:oleObj name="" r:id="rId20" imgW="920115" imgH="217170" progId="Equation.3">
                  <p:embed/>
                  <p:pic>
                    <p:nvPicPr>
                      <p:cNvPr id="0" name="图片 3104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638800" y="2533015"/>
                        <a:ext cx="914400" cy="215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文本框 8"/>
          <p:cNvSpPr/>
          <p:nvPr/>
        </p:nvSpPr>
        <p:spPr>
          <a:xfrm>
            <a:off x="568325" y="-22860"/>
            <a:ext cx="2820988" cy="1055688"/>
          </a:xfrm>
          <a:prstGeom prst="parallelogram">
            <a:avLst>
              <a:gd name="adj" fmla="val 24990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随堂小测</a:t>
            </a:r>
            <a:endParaRPr lang="zh-CN" altLang="en-US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棱台 2"/>
          <p:cNvSpPr/>
          <p:nvPr/>
        </p:nvSpPr>
        <p:spPr>
          <a:xfrm>
            <a:off x="1281113" y="5300028"/>
            <a:ext cx="7350125" cy="1174750"/>
          </a:xfrm>
          <a:prstGeom prst="bevel">
            <a:avLst>
              <a:gd name="adj" fmla="val 1648"/>
            </a:avLst>
          </a:prstGeom>
          <a:gradFill rotWithShape="1">
            <a:gsLst>
              <a:gs pos="0">
                <a:srgbClr val="DDDDDD"/>
              </a:gs>
              <a:gs pos="50000">
                <a:srgbClr val="F4F4F4"/>
              </a:gs>
              <a:gs pos="100000">
                <a:srgbClr val="DDDDDD"/>
              </a:gs>
            </a:gsLst>
            <a:lin ang="2700000" scaled="1"/>
            <a:tileRect/>
          </a:gradFill>
          <a:ln w="9525">
            <a:noFill/>
          </a:ln>
        </p:spPr>
        <p:txBody>
          <a:bodyPr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4" name="圆角矩形 3"/>
          <p:cNvSpPr>
            <a:spLocks noChangeArrowheads="1"/>
          </p:cNvSpPr>
          <p:nvPr/>
        </p:nvSpPr>
        <p:spPr bwMode="auto">
          <a:xfrm>
            <a:off x="687388" y="5222240"/>
            <a:ext cx="609600" cy="1317625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38100">
            <a:solidFill>
              <a:schemeClr val="bg1"/>
            </a:solidFill>
            <a:rou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思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考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</p:txBody>
      </p:sp>
      <p:sp>
        <p:nvSpPr>
          <p:cNvPr id="4111" name="文本框 8"/>
          <p:cNvSpPr/>
          <p:nvPr/>
        </p:nvSpPr>
        <p:spPr>
          <a:xfrm>
            <a:off x="514350" y="-34925"/>
            <a:ext cx="2816225" cy="989013"/>
          </a:xfrm>
          <a:prstGeom prst="parallelogram">
            <a:avLst>
              <a:gd name="adj" fmla="val 24995"/>
            </a:avLst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问题引入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16" name="矩形 5128"/>
          <p:cNvSpPr/>
          <p:nvPr/>
        </p:nvSpPr>
        <p:spPr>
          <a:xfrm>
            <a:off x="727075" y="704215"/>
            <a:ext cx="8340725" cy="29908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eaLnBrk="0" hangingPunct="0">
              <a:lnSpc>
                <a:spcPct val="170000"/>
              </a:lnSpc>
            </a:pP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如果</a:t>
            </a:r>
            <a:r>
              <a:rPr lang="zh-CN" altLang="en-US" sz="28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2800" b="1" baseline="30000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=9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，则</a:t>
            </a:r>
            <a:r>
              <a:rPr lang="zh-CN" altLang="en-US" sz="28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zh-CN" altLang="en-US" sz="2800" b="1" u="sng" dirty="0"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；</a:t>
            </a:r>
            <a:r>
              <a:rPr lang="zh-CN" altLang="en-US" sz="28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叫做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9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的</a:t>
            </a:r>
            <a:r>
              <a:rPr lang="zh-CN" altLang="en-US" sz="2800" b="1" u="sng" dirty="0">
                <a:latin typeface="Arial" panose="020B0604020202020204" pitchFamily="34" charset="0"/>
                <a:ea typeface="宋体" panose="02010600030101010101" pitchFamily="2" charset="-122"/>
              </a:rPr>
              <a:t>              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eaLnBrk="0" hangingPunct="0">
              <a:lnSpc>
                <a:spcPct val="170000"/>
              </a:lnSpc>
            </a:pP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如果</a:t>
            </a:r>
            <a:r>
              <a:rPr lang="zh-CN" altLang="en-US" sz="28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2800" b="1" baseline="30000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=5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，则</a:t>
            </a:r>
            <a:r>
              <a:rPr lang="zh-CN" altLang="en-US" sz="28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zh-CN" altLang="en-US" sz="2800" b="1" u="sng" dirty="0"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；</a:t>
            </a:r>
            <a:r>
              <a:rPr lang="zh-CN" altLang="en-US" sz="28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叫做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的</a:t>
            </a:r>
            <a:r>
              <a:rPr lang="zh-CN" altLang="en-US" sz="2800" b="1" u="sng" dirty="0">
                <a:latin typeface="Arial" panose="020B0604020202020204" pitchFamily="34" charset="0"/>
                <a:ea typeface="宋体" panose="02010600030101010101" pitchFamily="2" charset="-122"/>
              </a:rPr>
              <a:t>              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eaLnBrk="0" hangingPunct="0">
              <a:lnSpc>
                <a:spcPct val="170000"/>
              </a:lnSpc>
            </a:pP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如果</a:t>
            </a:r>
            <a:r>
              <a:rPr lang="zh-CN" altLang="en-US" sz="28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2800" b="1" baseline="30000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=8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，则</a:t>
            </a:r>
            <a:r>
              <a:rPr lang="zh-CN" altLang="en-US" sz="28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zh-CN" altLang="en-US" sz="2800" b="1" u="sng" dirty="0"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；</a:t>
            </a:r>
            <a:r>
              <a:rPr lang="zh-CN" altLang="en-US" sz="28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叫做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8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的</a:t>
            </a:r>
            <a:r>
              <a:rPr lang="zh-CN" altLang="en-US" sz="2800" b="1" u="sng" dirty="0">
                <a:latin typeface="Arial" panose="020B0604020202020204" pitchFamily="34" charset="0"/>
                <a:ea typeface="宋体" panose="02010600030101010101" pitchFamily="2" charset="-122"/>
              </a:rPr>
              <a:t>              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eaLnBrk="0" hangingPunct="0">
              <a:lnSpc>
                <a:spcPct val="170000"/>
              </a:lnSpc>
            </a:pP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如果</a:t>
            </a:r>
            <a:r>
              <a:rPr lang="zh-CN" altLang="en-US" sz="28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2800" b="1" baseline="30000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-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8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，则</a:t>
            </a:r>
            <a:r>
              <a:rPr lang="zh-CN" altLang="en-US" sz="28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zh-CN" altLang="en-US" sz="2800" b="1" u="sng" dirty="0"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；</a:t>
            </a:r>
            <a:r>
              <a:rPr lang="zh-CN" altLang="en-US" sz="28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叫做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8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的</a:t>
            </a:r>
            <a:r>
              <a:rPr lang="zh-CN" altLang="en-US" sz="2800" b="1" u="sng" dirty="0">
                <a:latin typeface="Arial" panose="020B0604020202020204" pitchFamily="34" charset="0"/>
                <a:ea typeface="宋体" panose="02010600030101010101" pitchFamily="2" charset="-122"/>
              </a:rPr>
              <a:t>              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5133" name="对象 5132"/>
          <p:cNvGraphicFramePr/>
          <p:nvPr/>
        </p:nvGraphicFramePr>
        <p:xfrm>
          <a:off x="3354388" y="961390"/>
          <a:ext cx="65722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2" imgW="207645" imgH="181610" progId="Equation.DSMT4">
                  <p:embed/>
                </p:oleObj>
              </mc:Choice>
              <mc:Fallback>
                <p:oleObj name="" r:id="rId2" imgW="207645" imgH="181610" progId="Equation.DSMT4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354388" y="961390"/>
                        <a:ext cx="657225" cy="411163"/>
                      </a:xfrm>
                      <a:prstGeom prst="rect">
                        <a:avLst/>
                      </a:prstGeom>
                      <a:noFill/>
                      <a:ln w="38100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对象 5133"/>
          <p:cNvGraphicFramePr/>
          <p:nvPr/>
        </p:nvGraphicFramePr>
        <p:xfrm>
          <a:off x="3311525" y="1663065"/>
          <a:ext cx="68738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4" imgW="321310" imgH="231775" progId="Equation.DSMT4">
                  <p:embed/>
                </p:oleObj>
              </mc:Choice>
              <mc:Fallback>
                <p:oleObj name="" r:id="rId4" imgW="321310" imgH="231775" progId="Equation.DSMT4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11525" y="1663065"/>
                        <a:ext cx="687388" cy="465138"/>
                      </a:xfrm>
                      <a:prstGeom prst="rect">
                        <a:avLst/>
                      </a:prstGeom>
                      <a:noFill/>
                      <a:ln w="38100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对象 5134"/>
          <p:cNvGraphicFramePr/>
          <p:nvPr/>
        </p:nvGraphicFramePr>
        <p:xfrm>
          <a:off x="3430588" y="2380615"/>
          <a:ext cx="547687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6" imgW="130175" imgH="169545" progId="Equation.DSMT4">
                  <p:embed/>
                </p:oleObj>
              </mc:Choice>
              <mc:Fallback>
                <p:oleObj name="" r:id="rId6" imgW="130175" imgH="169545" progId="Equation.DSMT4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30588" y="2380615"/>
                        <a:ext cx="547687" cy="377825"/>
                      </a:xfrm>
                      <a:prstGeom prst="rect">
                        <a:avLst/>
                      </a:prstGeom>
                      <a:noFill/>
                      <a:ln w="38100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对象 5135"/>
          <p:cNvGraphicFramePr/>
          <p:nvPr/>
        </p:nvGraphicFramePr>
        <p:xfrm>
          <a:off x="3573463" y="3133090"/>
          <a:ext cx="5302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8" imgW="207645" imgH="168910" progId="Equation.DSMT4">
                  <p:embed/>
                </p:oleObj>
              </mc:Choice>
              <mc:Fallback>
                <p:oleObj name="" r:id="rId8" imgW="207645" imgH="168910" progId="Equation.DSMT4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73463" y="3133090"/>
                        <a:ext cx="530225" cy="358775"/>
                      </a:xfrm>
                      <a:prstGeom prst="rect">
                        <a:avLst/>
                      </a:prstGeom>
                      <a:noFill/>
                      <a:ln w="38100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对象 5136"/>
          <p:cNvGraphicFramePr/>
          <p:nvPr/>
        </p:nvGraphicFramePr>
        <p:xfrm>
          <a:off x="5959475" y="793115"/>
          <a:ext cx="9842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0" imgW="513715" imgH="217805" progId="Equation.DSMT4">
                  <p:embed/>
                </p:oleObj>
              </mc:Choice>
              <mc:Fallback>
                <p:oleObj name="" r:id="rId10" imgW="513715" imgH="217805" progId="Equation.DSMT4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59475" y="793115"/>
                        <a:ext cx="984250" cy="533400"/>
                      </a:xfrm>
                      <a:prstGeom prst="rect">
                        <a:avLst/>
                      </a:prstGeom>
                      <a:noFill/>
                      <a:ln w="38100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对象 5137"/>
          <p:cNvGraphicFramePr/>
          <p:nvPr/>
        </p:nvGraphicFramePr>
        <p:xfrm>
          <a:off x="6145213" y="3056890"/>
          <a:ext cx="10509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12" imgW="513715" imgH="217805" progId="Equation.DSMT4">
                  <p:embed/>
                </p:oleObj>
              </mc:Choice>
              <mc:Fallback>
                <p:oleObj name="" r:id="rId12" imgW="513715" imgH="217805" progId="Equation.DSMT4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145213" y="3056890"/>
                        <a:ext cx="1050925" cy="460375"/>
                      </a:xfrm>
                      <a:prstGeom prst="rect">
                        <a:avLst/>
                      </a:prstGeom>
                      <a:noFill/>
                      <a:ln w="38100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对象 5138"/>
          <p:cNvGraphicFramePr/>
          <p:nvPr/>
        </p:nvGraphicFramePr>
        <p:xfrm>
          <a:off x="5940425" y="2302828"/>
          <a:ext cx="1096963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4" imgW="513715" imgH="217805" progId="Equation.DSMT4">
                  <p:embed/>
                </p:oleObj>
              </mc:Choice>
              <mc:Fallback>
                <p:oleObj name="" r:id="rId14" imgW="513715" imgH="217805" progId="Equation.DSMT4">
                  <p:embed/>
                  <p:pic>
                    <p:nvPicPr>
                      <p:cNvPr id="0" name="图片 3089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940425" y="2302828"/>
                        <a:ext cx="1096963" cy="477837"/>
                      </a:xfrm>
                      <a:prstGeom prst="rect">
                        <a:avLst/>
                      </a:prstGeom>
                      <a:noFill/>
                      <a:ln w="38100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对象 5139"/>
          <p:cNvGraphicFramePr/>
          <p:nvPr/>
        </p:nvGraphicFramePr>
        <p:xfrm>
          <a:off x="5959475" y="1545590"/>
          <a:ext cx="1122363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5" imgW="513715" imgH="217805" progId="Equation.DSMT4">
                  <p:embed/>
                </p:oleObj>
              </mc:Choice>
              <mc:Fallback>
                <p:oleObj name="" r:id="rId15" imgW="513715" imgH="217805" progId="Equation.DSMT4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59475" y="1545590"/>
                        <a:ext cx="1122363" cy="501650"/>
                      </a:xfrm>
                      <a:prstGeom prst="rect">
                        <a:avLst/>
                      </a:prstGeom>
                      <a:noFill/>
                      <a:ln w="38100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2" name="圆角矩形 5131"/>
          <p:cNvSpPr>
            <a:spLocks noChangeArrowheads="1"/>
          </p:cNvSpPr>
          <p:nvPr/>
        </p:nvSpPr>
        <p:spPr bwMode="auto">
          <a:xfrm>
            <a:off x="698500" y="3723640"/>
            <a:ext cx="608013" cy="1317625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38100">
            <a:solidFill>
              <a:schemeClr val="bg1"/>
            </a:solidFill>
            <a:rou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归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纳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</p:txBody>
      </p:sp>
      <p:sp>
        <p:nvSpPr>
          <p:cNvPr id="5" name="文本框 5122"/>
          <p:cNvSpPr txBox="1"/>
          <p:nvPr/>
        </p:nvSpPr>
        <p:spPr>
          <a:xfrm>
            <a:off x="1533525" y="5390515"/>
            <a:ext cx="6975475" cy="969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lnSpc>
                <a:spcPct val="120000"/>
              </a:lnSpc>
            </a:pP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如果</a:t>
            </a:r>
            <a:r>
              <a:rPr lang="en-US" altLang="zh-CN" sz="24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2400" b="1" i="1" baseline="30000" dirty="0">
                <a:latin typeface="Times New Roman" panose="02020603050405020304" pitchFamily="18" charset="0"/>
                <a:ea typeface="宋体" panose="02010600030101010101" pitchFamily="2" charset="-122"/>
              </a:rPr>
              <a:t>n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en-US" altLang="zh-CN" sz="24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zh-CN" sz="2400" b="1" dirty="0">
                <a:latin typeface="Arial" panose="020B0604020202020204" pitchFamily="34" charset="0"/>
                <a:ea typeface="宋体" panose="02010600030101010101" pitchFamily="2" charset="-122"/>
              </a:rPr>
              <a:t>(</a:t>
            </a:r>
            <a:r>
              <a:rPr lang="en-US" altLang="zh-CN" sz="24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n</a:t>
            </a:r>
            <a:r>
              <a:rPr lang="en-US" altLang="zh-CN" sz="2400" b="1" dirty="0">
                <a:latin typeface="Arial" panose="020B0604020202020204" pitchFamily="34" charset="0"/>
                <a:ea typeface="宋体" panose="02010600030101010101" pitchFamily="2" charset="-122"/>
              </a:rPr>
              <a:t>∈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且</a:t>
            </a:r>
            <a:r>
              <a:rPr lang="en-US" altLang="zh-CN" sz="24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n</a:t>
            </a:r>
            <a:r>
              <a:rPr lang="en-US" altLang="zh-CN" sz="2400" b="1" dirty="0">
                <a:latin typeface="Arial" panose="020B0604020202020204" pitchFamily="34" charset="0"/>
                <a:ea typeface="宋体" panose="02010600030101010101" pitchFamily="2" charset="-122"/>
              </a:rPr>
              <a:t>&gt;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en-US" altLang="zh-CN" sz="2400" b="1" dirty="0">
                <a:latin typeface="Arial" panose="020B0604020202020204" pitchFamily="34" charset="0"/>
                <a:ea typeface="宋体" panose="02010600030101010101" pitchFamily="2" charset="-122"/>
              </a:rPr>
              <a:t>)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，那么</a:t>
            </a:r>
            <a:r>
              <a:rPr lang="en-US" altLang="zh-CN" sz="24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叫做</a:t>
            </a:r>
            <a:r>
              <a:rPr lang="en-US" altLang="zh-CN" sz="24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的</a:t>
            </a:r>
            <a:r>
              <a:rPr lang="zh-CN" altLang="en-US" sz="2400" b="1" u="sng" dirty="0">
                <a:latin typeface="Arial" panose="020B0604020202020204" pitchFamily="34" charset="0"/>
                <a:ea typeface="宋体" panose="02010600030101010101" pitchFamily="2" charset="-122"/>
              </a:rPr>
              <a:t>      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次方根,表示为</a:t>
            </a:r>
            <a:r>
              <a:rPr lang="en-US" altLang="zh-CN" sz="24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24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zh-CN" altLang="en-US" sz="2400" u="sng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2400" b="1" u="sng" dirty="0">
                <a:latin typeface="Arial" panose="020B0604020202020204" pitchFamily="34" charset="0"/>
                <a:ea typeface="宋体" panose="02010600030101010101" pitchFamily="2" charset="-122"/>
              </a:rPr>
              <a:t>              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r>
              <a:rPr lang="zh-CN" altLang="en-US" sz="2400" u="sng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22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2200" u="sng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22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2200" u="sng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22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2200" u="sng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200" u="sng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棱台 4"/>
          <p:cNvSpPr/>
          <p:nvPr/>
        </p:nvSpPr>
        <p:spPr>
          <a:xfrm>
            <a:off x="1392238" y="3882390"/>
            <a:ext cx="10448925" cy="1174750"/>
          </a:xfrm>
          <a:prstGeom prst="bevel">
            <a:avLst>
              <a:gd name="adj" fmla="val 1648"/>
            </a:avLst>
          </a:prstGeom>
          <a:gradFill rotWithShape="1">
            <a:gsLst>
              <a:gs pos="0">
                <a:srgbClr val="DDDDDD"/>
              </a:gs>
              <a:gs pos="50000">
                <a:srgbClr val="F4F4F4"/>
              </a:gs>
              <a:gs pos="100000">
                <a:srgbClr val="DDDDDD"/>
              </a:gs>
            </a:gsLst>
            <a:lin ang="2700000" scaled="1"/>
            <a:tileRect/>
          </a:gradFill>
          <a:ln w="9525">
            <a:noFill/>
          </a:ln>
        </p:spPr>
        <p:txBody>
          <a:bodyPr/>
          <a:p>
            <a:endParaRPr lang="zh-CN" altLang="en-US" dirty="0">
              <a:latin typeface="Tahoma" panose="020B0604030504040204" pitchFamily="34" charset="0"/>
            </a:endParaRPr>
          </a:p>
        </p:txBody>
      </p:sp>
      <p:graphicFrame>
        <p:nvGraphicFramePr>
          <p:cNvPr id="8" name="对象 5123"/>
          <p:cNvGraphicFramePr/>
          <p:nvPr/>
        </p:nvGraphicFramePr>
        <p:xfrm>
          <a:off x="3328988" y="5498465"/>
          <a:ext cx="29527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16" imgW="217805" imgH="230505" progId="Equation.DSMT4">
                  <p:embed/>
                </p:oleObj>
              </mc:Choice>
              <mc:Fallback>
                <p:oleObj name="" r:id="rId16" imgW="217805" imgH="230505" progId="Equation.DSMT4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328988" y="5498465"/>
                        <a:ext cx="295275" cy="4016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/>
          <p:nvPr/>
        </p:nvGraphicFramePr>
        <p:xfrm>
          <a:off x="1489075" y="4057015"/>
          <a:ext cx="10093325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18" imgW="4089400" imgH="558800" progId="Equation.DSMT4">
                  <p:embed/>
                </p:oleObj>
              </mc:Choice>
              <mc:Fallback>
                <p:oleObj name="" r:id="rId18" imgW="4089400" imgH="558800" progId="Equation.DSMT4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489075" y="4057015"/>
                        <a:ext cx="10093325" cy="935038"/>
                      </a:xfrm>
                      <a:prstGeom prst="rect">
                        <a:avLst/>
                      </a:prstGeom>
                      <a:noFill/>
                      <a:ln w="38100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132" grpId="0" bldLvl="0" animBg="1"/>
      <p:bldP spid="5" grpId="0" bldLvl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PLACING_PICTURE_USER_VIEWPORT" val="{&quot;height&quot;:2625,&quot;width&quot;:4422.499212598425}"/>
</p:tagLst>
</file>

<file path=ppt/tags/tag64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1165</Words>
  <Application>WPS 演示</Application>
  <PresentationFormat>自定义</PresentationFormat>
  <Paragraphs>250</Paragraphs>
  <Slides>28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71</vt:i4>
      </vt:variant>
      <vt:variant>
        <vt:lpstr>幻灯片标题</vt:lpstr>
      </vt:variant>
      <vt:variant>
        <vt:i4>28</vt:i4>
      </vt:variant>
    </vt:vector>
  </HeadingPairs>
  <TitlesOfParts>
    <vt:vector size="112" baseType="lpstr">
      <vt:lpstr>Arial</vt:lpstr>
      <vt:lpstr>宋体</vt:lpstr>
      <vt:lpstr>Wingdings</vt:lpstr>
      <vt:lpstr>Tahoma</vt:lpstr>
      <vt:lpstr>微软雅黑</vt:lpstr>
      <vt:lpstr>Times New Roman</vt:lpstr>
      <vt:lpstr>隶书</vt:lpstr>
      <vt:lpstr>Arial Unicode MS</vt:lpstr>
      <vt:lpstr>Calibri</vt:lpstr>
      <vt:lpstr>Symbol</vt:lpstr>
      <vt:lpstr>黑体</vt:lpstr>
      <vt:lpstr>Wingdings</vt:lpstr>
      <vt:lpstr>自定义设计方案</vt:lpstr>
      <vt:lpstr>Equation.DSMT4</vt:lpstr>
      <vt:lpstr>Equation.DSMT4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Word.Document.8</vt:lpstr>
      <vt:lpstr>Equation.DSMT4</vt:lpstr>
      <vt:lpstr>Equation.DSMT4</vt:lpstr>
      <vt:lpstr>Equation.DSMT4</vt:lpstr>
      <vt:lpstr>Equation.DSMT4</vt:lpstr>
      <vt:lpstr>Equation.DSMT4</vt:lpstr>
      <vt:lpstr>Word.Document.8</vt:lpstr>
      <vt:lpstr>Word.Document.8</vt:lpstr>
      <vt:lpstr>Word.Document.8</vt:lpstr>
      <vt:lpstr>Equation.DSMT4</vt:lpstr>
      <vt:lpstr>Equation.DSMT4</vt:lpstr>
      <vt:lpstr>Equation.DSMT4</vt:lpstr>
      <vt:lpstr>Equation.DSMT4</vt:lpstr>
      <vt:lpstr>Word.Document.8</vt:lpstr>
      <vt:lpstr>Word.Document.8</vt:lpstr>
      <vt:lpstr>Equation.DSMT4</vt:lpstr>
      <vt:lpstr>Equation.DSMT4</vt:lpstr>
      <vt:lpstr>Equation.DSMT4</vt:lpstr>
      <vt:lpstr>Word.Document.8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Word.Document.8</vt:lpstr>
      <vt:lpstr>Equation.DSMT4</vt:lpstr>
      <vt:lpstr>Word.Document.8</vt:lpstr>
      <vt:lpstr>Word.Document.8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217</cp:revision>
  <dcterms:created xsi:type="dcterms:W3CDTF">2014-09-09T10:19:00Z</dcterms:created>
  <dcterms:modified xsi:type="dcterms:W3CDTF">2023-10-08T06:03:44Z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62EBE15F815B4C7DA4512F6178C7B6A9</vt:lpwstr>
  </property>
</Properties>
</file>