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310" r:id="rId4"/>
    <p:sldId id="311" r:id="rId5"/>
    <p:sldId id="272" r:id="rId6"/>
    <p:sldId id="312" r:id="rId7"/>
    <p:sldId id="313" r:id="rId9"/>
    <p:sldId id="260" r:id="rId10"/>
    <p:sldId id="281" r:id="rId11"/>
    <p:sldId id="282" r:id="rId12"/>
    <p:sldId id="315" r:id="rId13"/>
    <p:sldId id="317" r:id="rId14"/>
    <p:sldId id="316" r:id="rId15"/>
    <p:sldId id="290" r:id="rId16"/>
    <p:sldId id="318" r:id="rId17"/>
    <p:sldId id="319" r:id="rId18"/>
    <p:sldId id="291" r:id="rId19"/>
    <p:sldId id="321" r:id="rId20"/>
    <p:sldId id="322" r:id="rId21"/>
    <p:sldId id="323" r:id="rId22"/>
    <p:sldId id="262" r:id="rId23"/>
    <p:sldId id="324" r:id="rId24"/>
    <p:sldId id="326" r:id="rId25"/>
    <p:sldId id="325" r:id="rId26"/>
    <p:sldId id="266" r:id="rId27"/>
    <p:sldId id="327" r:id="rId28"/>
    <p:sldId id="328" r:id="rId29"/>
    <p:sldId id="329" r:id="rId30"/>
    <p:sldId id="330" r:id="rId31"/>
    <p:sldId id="305" r:id="rId32"/>
    <p:sldId id="331" r:id="rId33"/>
    <p:sldId id="307" r:id="rId34"/>
    <p:sldId id="308" r:id="rId35"/>
    <p:sldId id="309" r:id="rId36"/>
    <p:sldId id="332" r:id="rId37"/>
    <p:sldId id="333" r:id="rId38"/>
    <p:sldId id="334" r:id="rId39"/>
    <p:sldId id="335" r:id="rId40"/>
    <p:sldId id="304" r:id="rId4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5D6"/>
    <a:srgbClr val="8AB0D1"/>
    <a:srgbClr val="5B9BD5"/>
    <a:srgbClr val="8DB5D7"/>
    <a:srgbClr val="89AFD0"/>
    <a:srgbClr val="DAE3F3"/>
    <a:srgbClr val="DEEBF7"/>
    <a:srgbClr val="9DC3E6"/>
    <a:srgbClr val="939393"/>
    <a:srgbClr val="979A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4" d="100"/>
          <a:sy n="114" d="100"/>
        </p:scale>
        <p:origin x="474" y="108"/>
      </p:cViewPr>
      <p:guideLst>
        <p:guide pos="6448"/>
        <p:guide orient="horz" pos="1304"/>
        <p:guide orient="horz" pos="1208"/>
        <p:guide pos="1051"/>
        <p:guide pos="3840"/>
        <p:guide orient="horz" pos="3891"/>
        <p:guide pos="2053"/>
        <p:guide orient="horz" pos="2018"/>
        <p:guide orient="horz" pos="309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A5924-2CD3-4C99-968B-CFA31031138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3267D-B6D4-4090-92D8-3D4B5133F3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72200" y="1825626"/>
            <a:ext cx="51816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72200" y="4076701"/>
            <a:ext cx="51816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页脚占位符 6"/>
          <p:cNvSpPr>
            <a:spLocks noGrp="1"/>
          </p:cNvSpPr>
          <p:nvPr>
            <p:ph type="ftr" sz="quarter" idx="11"/>
          </p:nvPr>
        </p:nvSpPr>
        <p:spPr/>
        <p:txBody>
          <a:bodyPr/>
          <a:lstStyle/>
          <a:p>
            <a:pPr lvl="0">
              <a:buClr>
                <a:srgbClr val="000000"/>
              </a:buClr>
              <a:buSzPct val="100000"/>
              <a:buNone/>
            </a:pPr>
            <a:r>
              <a:rPr lang="zh-CN" altLang="en-US"/>
              <a:t>汽车底盘构造与维修</a:t>
            </a:r>
            <a:endParaRPr lang="zh-CN" altLang="en-US" sz="2800">
              <a:solidFill>
                <a:srgbClr val="FF6600"/>
              </a:solidFill>
              <a:ea typeface="楷体_GB2312" pitchFamily="49" charset="-122"/>
            </a:endParaRPr>
          </a:p>
        </p:txBody>
      </p:sp>
      <p:sp>
        <p:nvSpPr>
          <p:cNvPr id="8" name="灯片编号占位符 7"/>
          <p:cNvSpPr>
            <a:spLocks noGrp="1"/>
          </p:cNvSpPr>
          <p:nvPr>
            <p:ph type="sldNum" sz="quarter" idx="12"/>
          </p:nvPr>
        </p:nvSpPr>
        <p:spPr/>
        <p:txBody>
          <a:bodyPr/>
          <a:lstStyle/>
          <a:p>
            <a:pPr lvl="0">
              <a:buClr>
                <a:srgbClr val="000000"/>
              </a:buClr>
              <a:buSzPct val="100000"/>
              <a:buNone/>
            </a:pPr>
            <a:fld id="{9A0DB2DC-4C9A-4742-B13C-FB6460FD3503}" type="slidenum">
              <a:rPr lang="zh-CN" altLang="x-none"/>
            </a:fld>
            <a:endParaRPr lang="zh-CN" altLang="x-none"/>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A1ECB9C-8D37-42D5-8E76-7E565F04280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D963945-3B01-4F00-A86C-79CC7D874BB7}" type="slidenum">
              <a:rPr lang="zh-CN" altLang="en-US" smtClean="0"/>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3"/>
          <a:srcRect/>
          <a:stretch>
            <a:fillRect t="-6000" b="-6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1ECB9C-8D37-42D5-8E76-7E565F04280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63945-3B01-4F00-A86C-79CC7D874BB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9.png"/><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48175" y="1607185"/>
            <a:ext cx="3295650" cy="3232785"/>
            <a:chOff x="9940" y="1311"/>
            <a:chExt cx="5190" cy="5091"/>
          </a:xfrm>
        </p:grpSpPr>
        <p:sp>
          <p:nvSpPr>
            <p:cNvPr id="12" name="弧形 11"/>
            <p:cNvSpPr/>
            <p:nvPr/>
          </p:nvSpPr>
          <p:spPr>
            <a:xfrm rot="13266164">
              <a:off x="9992" y="1332"/>
              <a:ext cx="5071" cy="5071"/>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3" name="组合 2"/>
            <p:cNvGrpSpPr/>
            <p:nvPr/>
          </p:nvGrpSpPr>
          <p:grpSpPr>
            <a:xfrm>
              <a:off x="9992" y="1311"/>
              <a:ext cx="5138" cy="5091"/>
              <a:chOff x="7945" y="615"/>
              <a:chExt cx="5138" cy="5091"/>
            </a:xfrm>
          </p:grpSpPr>
          <p:sp>
            <p:nvSpPr>
              <p:cNvPr id="7" name="椭圆 6"/>
              <p:cNvSpPr/>
              <p:nvPr/>
            </p:nvSpPr>
            <p:spPr>
              <a:xfrm>
                <a:off x="9577" y="2242"/>
                <a:ext cx="1859" cy="185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692" y="1456"/>
                <a:ext cx="3579" cy="3579"/>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弧形 8"/>
              <p:cNvSpPr/>
              <p:nvPr/>
            </p:nvSpPr>
            <p:spPr>
              <a:xfrm>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5400000">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弧形 12"/>
              <p:cNvSpPr/>
              <p:nvPr/>
            </p:nvSpPr>
            <p:spPr>
              <a:xfrm rot="12116400">
                <a:off x="8013" y="615"/>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9" name="弧形 18"/>
            <p:cNvSpPr/>
            <p:nvPr/>
          </p:nvSpPr>
          <p:spPr>
            <a:xfrm rot="1647749">
              <a:off x="9940" y="1332"/>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 name="文本框 1"/>
          <p:cNvSpPr txBox="1"/>
          <p:nvPr/>
        </p:nvSpPr>
        <p:spPr>
          <a:xfrm>
            <a:off x="3419475" y="5401945"/>
            <a:ext cx="5430520" cy="768350"/>
          </a:xfrm>
          <a:prstGeom prst="rect">
            <a:avLst/>
          </a:prstGeom>
          <a:solidFill>
            <a:srgbClr val="89AFD0"/>
          </a:solidFill>
        </p:spPr>
        <p:txBody>
          <a:bodyPr wrap="square" rtlCol="0">
            <a:spAutoFit/>
          </a:bodyPr>
          <a:lstStyle/>
          <a:p>
            <a:pPr algn="ctr"/>
            <a:r>
              <a:rPr lang="zh-CN" altLang="en-US" sz="4400" dirty="0">
                <a:solidFill>
                  <a:schemeClr val="bg1"/>
                </a:solidFill>
                <a:latin typeface="微软雅黑 Light" panose="020B0502040204020203" pitchFamily="34" charset="-122"/>
                <a:ea typeface="微软雅黑 Light" panose="020B0502040204020203" pitchFamily="34" charset="-122"/>
              </a:rPr>
              <a:t>汽车传动系</a:t>
            </a:r>
            <a:endParaRPr lang="zh-CN" altLang="en-US" sz="4400" dirty="0">
              <a:solidFill>
                <a:schemeClr val="bg1"/>
              </a:solidFill>
              <a:latin typeface="微软雅黑 Light" panose="020B0502040204020203" pitchFamily="34" charset="-122"/>
              <a:ea typeface="微软雅黑 Light" panose="020B0502040204020203" pitchFamily="34" charset="-122"/>
            </a:endParaRPr>
          </a:p>
        </p:txBody>
      </p:sp>
      <p:sp>
        <p:nvSpPr>
          <p:cNvPr id="22532" name="矩形 22531"/>
          <p:cNvSpPr/>
          <p:nvPr/>
        </p:nvSpPr>
        <p:spPr>
          <a:xfrm>
            <a:off x="3223895" y="402590"/>
            <a:ext cx="5822315" cy="829945"/>
          </a:xfrm>
          <a:prstGeom prst="rect">
            <a:avLst/>
          </a:prstGeom>
          <a:noFill/>
          <a:ln w="9525">
            <a:noFill/>
          </a:ln>
        </p:spPr>
        <p:txBody>
          <a:bodyPr wrap="square">
            <a:spAutoFit/>
          </a:bodyPr>
          <a:lstStyle/>
          <a:p>
            <a:r>
              <a:rPr lang="zh-CN" altLang="en-US" sz="4800" b="1" dirty="0">
                <a:solidFill>
                  <a:schemeClr val="bg1"/>
                </a:solidFill>
                <a:latin typeface="黑体" panose="02010609060101010101" charset="-122"/>
                <a:ea typeface="黑体" panose="02010609060101010101" charset="-122"/>
              </a:rPr>
              <a:t>汽车底盘构造与维修</a:t>
            </a:r>
            <a:endParaRPr lang="zh-CN" altLang="en-US" sz="4800" b="1" dirty="0">
              <a:solidFill>
                <a:schemeClr val="bg1"/>
              </a:solidFill>
              <a:latin typeface="黑体" panose="02010609060101010101" charset="-122"/>
              <a:ea typeface="黑体" panose="02010609060101010101" charset="-122"/>
            </a:endParaRPr>
          </a:p>
        </p:txBody>
      </p:sp>
      <p:sp>
        <p:nvSpPr>
          <p:cNvPr id="14" name="文本框 13"/>
          <p:cNvSpPr txBox="1"/>
          <p:nvPr/>
        </p:nvSpPr>
        <p:spPr>
          <a:xfrm>
            <a:off x="5894705" y="2801620"/>
            <a:ext cx="402590" cy="829945"/>
          </a:xfrm>
          <a:prstGeom prst="rect">
            <a:avLst/>
          </a:prstGeom>
          <a:noFill/>
        </p:spPr>
        <p:txBody>
          <a:bodyPr wrap="square" rtlCol="0">
            <a:spAutoFit/>
          </a:bodyPr>
          <a:lstStyle/>
          <a:p>
            <a:r>
              <a:rPr lang="en-US" altLang="zh-CN" sz="4800" dirty="0">
                <a:solidFill>
                  <a:schemeClr val="bg1"/>
                </a:solidFill>
              </a:rPr>
              <a:t>1</a:t>
            </a:r>
            <a:endParaRPr lang="en-US" altLang="zh-CN" sz="4800" dirty="0">
              <a:solidFill>
                <a:schemeClr val="bg1"/>
              </a:solidFill>
            </a:endParaRPr>
          </a:p>
        </p:txBody>
      </p:sp>
    </p:spTree>
    <p:custDataLst>
      <p:tags r:id="rId1"/>
    </p:custData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基本组成</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
        <p:nvSpPr>
          <p:cNvPr id="28674" name="标题 28673"/>
          <p:cNvSpPr>
            <a:spLocks noGrp="1"/>
          </p:cNvSpPr>
          <p:nvPr>
            <p:ph type="title"/>
          </p:nvPr>
        </p:nvSpPr>
        <p:spPr>
          <a:xfrm>
            <a:off x="1622743" y="1375728"/>
            <a:ext cx="2819400" cy="792162"/>
          </a:xfrm>
        </p:spPr>
        <p:txBody>
          <a:bodyPr anchor="ctr"/>
          <a:lstStyle/>
          <a:p>
            <a:pPr algn="l">
              <a:buSzPct val="100000"/>
              <a:buNone/>
            </a:pPr>
            <a:r>
              <a:rPr lang="en-US" altLang="zh-CN" sz="3200">
                <a:solidFill>
                  <a:schemeClr val="bg1"/>
                </a:solidFill>
                <a:ea typeface="楷体_GB2312" pitchFamily="49" charset="-122"/>
              </a:rPr>
              <a:t>①</a:t>
            </a:r>
            <a:r>
              <a:rPr lang="zh-CN" altLang="en-US" sz="3200">
                <a:solidFill>
                  <a:schemeClr val="bg1"/>
                </a:solidFill>
                <a:ea typeface="楷体_GB2312" pitchFamily="49" charset="-122"/>
              </a:rPr>
              <a:t>主动部分</a:t>
            </a:r>
            <a:endParaRPr lang="zh-CN" altLang="en-US" sz="3200">
              <a:solidFill>
                <a:schemeClr val="bg1"/>
              </a:solidFill>
              <a:ea typeface="楷体_GB2312" pitchFamily="49" charset="-122"/>
            </a:endParaRPr>
          </a:p>
        </p:txBody>
      </p:sp>
      <p:sp>
        <p:nvSpPr>
          <p:cNvPr id="28680" name="文本框 28679"/>
          <p:cNvSpPr txBox="1"/>
          <p:nvPr/>
        </p:nvSpPr>
        <p:spPr>
          <a:xfrm>
            <a:off x="855980" y="2029460"/>
            <a:ext cx="6177915" cy="4523105"/>
          </a:xfrm>
          <a:prstGeom prst="rect">
            <a:avLst/>
          </a:prstGeom>
          <a:noFill/>
          <a:ln w="9525">
            <a:noFill/>
          </a:ln>
        </p:spPr>
        <p:txBody>
          <a:bodyPr wrap="square">
            <a:spAutoFit/>
          </a:bodyPr>
          <a:lstStyle/>
          <a:p>
            <a:pPr algn="just">
              <a:spcBef>
                <a:spcPct val="50000"/>
              </a:spcBef>
              <a:buSzPct val="100000"/>
            </a:pPr>
            <a:r>
              <a:rPr lang="en-US" altLang="zh-CN" sz="3200">
                <a:latin typeface="楷体_GB2312" pitchFamily="49" charset="-122"/>
                <a:ea typeface="楷体_GB2312" pitchFamily="49" charset="-122"/>
              </a:rPr>
              <a:t>    </a:t>
            </a:r>
            <a:r>
              <a:rPr lang="zh-CN" altLang="en-US" sz="3200">
                <a:solidFill>
                  <a:schemeClr val="bg1"/>
                </a:solidFill>
                <a:latin typeface="楷体_GB2312" pitchFamily="49" charset="-122"/>
                <a:ea typeface="楷体_GB2312" pitchFamily="49" charset="-122"/>
              </a:rPr>
              <a:t>组成</a:t>
            </a:r>
            <a:r>
              <a:rPr lang="en-US" altLang="zh-CN" sz="3200">
                <a:solidFill>
                  <a:schemeClr val="bg1"/>
                </a:solidFill>
                <a:latin typeface="楷体_GB2312" pitchFamily="49" charset="-122"/>
                <a:ea typeface="楷体_GB2312" pitchFamily="49" charset="-122"/>
              </a:rPr>
              <a:t>:</a:t>
            </a:r>
            <a:r>
              <a:rPr lang="zh-CN" altLang="en-US" sz="3200">
                <a:solidFill>
                  <a:schemeClr val="bg1"/>
                </a:solidFill>
                <a:latin typeface="楷体_GB2312" pitchFamily="49" charset="-122"/>
                <a:ea typeface="楷体_GB2312" pitchFamily="49" charset="-122"/>
              </a:rPr>
              <a:t>飞轮、压盘、离合器盖</a:t>
            </a:r>
            <a:br>
              <a:rPr lang="zh-CN" altLang="en-US" sz="3200">
                <a:solidFill>
                  <a:schemeClr val="bg1"/>
                </a:solidFill>
                <a:latin typeface="楷体_GB2312" pitchFamily="49" charset="-122"/>
                <a:ea typeface="楷体_GB2312" pitchFamily="49" charset="-122"/>
              </a:rPr>
            </a:br>
            <a:r>
              <a:rPr lang="zh-CN" altLang="en-US" sz="3200">
                <a:solidFill>
                  <a:schemeClr val="bg1"/>
                </a:solidFill>
                <a:latin typeface="楷体_GB2312" pitchFamily="49" charset="-122"/>
                <a:ea typeface="楷体_GB2312" pitchFamily="49" charset="-122"/>
              </a:rPr>
              <a:t>    主动部分由飞轮、压盘和离合器盖等组成，离合器盖用螺钉固定于飞轮的后端面上，压盘通过传动片与离合器盖相连，可作轴向移动，飞轮与曲轴固定在一起，只要曲轴旋转，发动机动力便可通过飞轮、离合器盖带动压盘一起转动。</a:t>
            </a:r>
            <a:r>
              <a:rPr lang="zh-CN" altLang="en-US" sz="3200">
                <a:latin typeface="楷体_GB2312" pitchFamily="49" charset="-122"/>
                <a:ea typeface="楷体_GB2312" pitchFamily="49" charset="-122"/>
              </a:rPr>
              <a:t> </a:t>
            </a:r>
            <a:endParaRPr lang="zh-CN" altLang="en-US" sz="3200">
              <a:latin typeface="楷体_GB2312" pitchFamily="49" charset="-122"/>
              <a:ea typeface="楷体_GB2312" pitchFamily="49" charset="-122"/>
            </a:endParaRPr>
          </a:p>
        </p:txBody>
      </p:sp>
      <p:pic>
        <p:nvPicPr>
          <p:cNvPr id="29702" name="图片 29701" descr="731307712941362.png"/>
          <p:cNvPicPr>
            <a:picLocks noChangeAspect="1"/>
          </p:cNvPicPr>
          <p:nvPr/>
        </p:nvPicPr>
        <p:blipFill>
          <a:blip r:embed="rId2"/>
          <a:srcRect b="7475"/>
          <a:stretch>
            <a:fillRect/>
          </a:stretch>
        </p:blipFill>
        <p:spPr>
          <a:xfrm>
            <a:off x="7272020" y="1376045"/>
            <a:ext cx="4445000" cy="4038600"/>
          </a:xfrm>
          <a:prstGeom prst="rect">
            <a:avLst/>
          </a:prstGeom>
          <a:noFill/>
          <a:ln w="9525">
            <a:noFill/>
          </a:ln>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基本组成</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
        <p:nvSpPr>
          <p:cNvPr id="28674" name="标题 28673"/>
          <p:cNvSpPr>
            <a:spLocks noGrp="1"/>
          </p:cNvSpPr>
          <p:nvPr>
            <p:ph type="title"/>
          </p:nvPr>
        </p:nvSpPr>
        <p:spPr>
          <a:xfrm>
            <a:off x="1622743" y="1375728"/>
            <a:ext cx="2819400" cy="792162"/>
          </a:xfrm>
        </p:spPr>
        <p:txBody>
          <a:bodyPr anchor="ctr"/>
          <a:lstStyle/>
          <a:p>
            <a:pPr algn="l">
              <a:buSzPct val="100000"/>
              <a:buNone/>
            </a:pPr>
            <a:r>
              <a:rPr lang="en-US" altLang="zh-CN" sz="3200">
                <a:solidFill>
                  <a:schemeClr val="bg1"/>
                </a:solidFill>
                <a:ea typeface="楷体_GB2312" pitchFamily="49" charset="-122"/>
              </a:rPr>
              <a:t>①</a:t>
            </a:r>
            <a:r>
              <a:rPr lang="zh-CN" altLang="en-US" sz="3200">
                <a:solidFill>
                  <a:schemeClr val="bg1"/>
                </a:solidFill>
                <a:ea typeface="楷体_GB2312" pitchFamily="49" charset="-122"/>
              </a:rPr>
              <a:t>主动部分</a:t>
            </a:r>
            <a:endParaRPr lang="zh-CN" altLang="en-US" sz="3200">
              <a:solidFill>
                <a:schemeClr val="bg1"/>
              </a:solidFill>
              <a:ea typeface="楷体_GB2312" pitchFamily="49" charset="-122"/>
            </a:endParaRPr>
          </a:p>
        </p:txBody>
      </p:sp>
      <p:sp>
        <p:nvSpPr>
          <p:cNvPr id="28680" name="文本框 28679"/>
          <p:cNvSpPr txBox="1"/>
          <p:nvPr/>
        </p:nvSpPr>
        <p:spPr>
          <a:xfrm>
            <a:off x="855980" y="2029460"/>
            <a:ext cx="6177915" cy="4523105"/>
          </a:xfrm>
          <a:prstGeom prst="rect">
            <a:avLst/>
          </a:prstGeom>
          <a:noFill/>
          <a:ln w="9525">
            <a:noFill/>
          </a:ln>
        </p:spPr>
        <p:txBody>
          <a:bodyPr wrap="square">
            <a:spAutoFit/>
          </a:bodyPr>
          <a:lstStyle/>
          <a:p>
            <a:pPr algn="just">
              <a:spcBef>
                <a:spcPct val="50000"/>
              </a:spcBef>
              <a:buSzPct val="100000"/>
            </a:pPr>
            <a:r>
              <a:rPr lang="en-US" altLang="zh-CN" sz="3200">
                <a:latin typeface="楷体_GB2312" pitchFamily="49" charset="-122"/>
                <a:ea typeface="楷体_GB2312" pitchFamily="49" charset="-122"/>
              </a:rPr>
              <a:t>    </a:t>
            </a:r>
            <a:r>
              <a:rPr lang="zh-CN" altLang="en-US" sz="3200">
                <a:solidFill>
                  <a:schemeClr val="bg1"/>
                </a:solidFill>
                <a:latin typeface="楷体_GB2312" pitchFamily="49" charset="-122"/>
                <a:ea typeface="楷体_GB2312" pitchFamily="49" charset="-122"/>
              </a:rPr>
              <a:t>组成</a:t>
            </a:r>
            <a:r>
              <a:rPr lang="en-US" altLang="zh-CN" sz="3200">
                <a:solidFill>
                  <a:schemeClr val="bg1"/>
                </a:solidFill>
                <a:latin typeface="楷体_GB2312" pitchFamily="49" charset="-122"/>
                <a:ea typeface="楷体_GB2312" pitchFamily="49" charset="-122"/>
              </a:rPr>
              <a:t>:</a:t>
            </a:r>
            <a:r>
              <a:rPr lang="zh-CN" altLang="en-US" sz="3200">
                <a:solidFill>
                  <a:schemeClr val="bg1"/>
                </a:solidFill>
                <a:latin typeface="楷体_GB2312" pitchFamily="49" charset="-122"/>
                <a:ea typeface="楷体_GB2312" pitchFamily="49" charset="-122"/>
              </a:rPr>
              <a:t>飞轮、压盘、离合器盖</a:t>
            </a:r>
            <a:br>
              <a:rPr lang="zh-CN" altLang="en-US" sz="3200">
                <a:solidFill>
                  <a:schemeClr val="bg1"/>
                </a:solidFill>
                <a:latin typeface="楷体_GB2312" pitchFamily="49" charset="-122"/>
                <a:ea typeface="楷体_GB2312" pitchFamily="49" charset="-122"/>
              </a:rPr>
            </a:br>
            <a:r>
              <a:rPr lang="zh-CN" altLang="en-US" sz="3200">
                <a:solidFill>
                  <a:schemeClr val="bg1"/>
                </a:solidFill>
                <a:latin typeface="楷体_GB2312" pitchFamily="49" charset="-122"/>
                <a:ea typeface="楷体_GB2312" pitchFamily="49" charset="-122"/>
              </a:rPr>
              <a:t>    主动部分由飞轮、压盘和离合器盖等组成，离合器盖用螺钉固定于飞轮的后端面上，压盘通过传动片与离合器盖相连，可作轴向移动，飞轮与曲轴固定在一起，只要曲轴旋转，发动机动力便可通过飞轮、离合器盖带动压盘一起转动。</a:t>
            </a:r>
            <a:r>
              <a:rPr lang="zh-CN" altLang="en-US" sz="3200">
                <a:latin typeface="楷体_GB2312" pitchFamily="49" charset="-122"/>
                <a:ea typeface="楷体_GB2312" pitchFamily="49" charset="-122"/>
              </a:rPr>
              <a:t> </a:t>
            </a:r>
            <a:endParaRPr lang="zh-CN" altLang="en-US" sz="3200">
              <a:latin typeface="楷体_GB2312" pitchFamily="49" charset="-122"/>
              <a:ea typeface="楷体_GB2312" pitchFamily="49" charset="-122"/>
            </a:endParaRPr>
          </a:p>
        </p:txBody>
      </p:sp>
      <p:pic>
        <p:nvPicPr>
          <p:cNvPr id="29702" name="图片 29701" descr="731307712941362.png"/>
          <p:cNvPicPr>
            <a:picLocks noChangeAspect="1"/>
          </p:cNvPicPr>
          <p:nvPr/>
        </p:nvPicPr>
        <p:blipFill>
          <a:blip r:embed="rId2"/>
          <a:srcRect b="7475"/>
          <a:stretch>
            <a:fillRect/>
          </a:stretch>
        </p:blipFill>
        <p:spPr>
          <a:xfrm>
            <a:off x="7272020" y="1376045"/>
            <a:ext cx="4445000" cy="4038600"/>
          </a:xfrm>
          <a:prstGeom prst="rect">
            <a:avLst/>
          </a:prstGeom>
          <a:noFill/>
          <a:ln w="9525">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文本框 30726"/>
          <p:cNvSpPr txBox="1"/>
          <p:nvPr/>
        </p:nvSpPr>
        <p:spPr>
          <a:xfrm>
            <a:off x="853440" y="1906270"/>
            <a:ext cx="6118225" cy="2799715"/>
          </a:xfrm>
          <a:prstGeom prst="rect">
            <a:avLst/>
          </a:prstGeom>
          <a:noFill/>
          <a:ln w="9525">
            <a:noFill/>
          </a:ln>
        </p:spPr>
        <p:txBody>
          <a:bodyPr wrap="square">
            <a:spAutoFit/>
          </a:bodyPr>
          <a:lstStyle/>
          <a:p>
            <a:pPr>
              <a:spcBef>
                <a:spcPct val="50000"/>
              </a:spcBef>
              <a:buSzPct val="100000"/>
            </a:pPr>
            <a:r>
              <a:rPr lang="en-US" altLang="zh-CN" sz="3200">
                <a:latin typeface="楷体_GB2312" pitchFamily="49" charset="-122"/>
                <a:ea typeface="楷体_GB2312" pitchFamily="49" charset="-122"/>
              </a:rPr>
              <a:t>    </a:t>
            </a:r>
            <a:r>
              <a:rPr lang="en-US" altLang="zh-CN" sz="3200">
                <a:solidFill>
                  <a:schemeClr val="bg1"/>
                </a:solidFill>
                <a:latin typeface="楷体_GB2312" pitchFamily="49" charset="-122"/>
                <a:ea typeface="楷体_GB2312" pitchFamily="49" charset="-122"/>
              </a:rPr>
              <a:t>②</a:t>
            </a:r>
            <a:r>
              <a:rPr lang="zh-CN" altLang="en-US" sz="3200">
                <a:solidFill>
                  <a:schemeClr val="bg1"/>
                </a:solidFill>
                <a:latin typeface="楷体_GB2312" pitchFamily="49" charset="-122"/>
                <a:ea typeface="楷体_GB2312" pitchFamily="49" charset="-122"/>
              </a:rPr>
              <a:t>从动部分</a:t>
            </a:r>
            <a:endParaRPr lang="zh-CN" altLang="en-US" sz="3200">
              <a:solidFill>
                <a:schemeClr val="bg1"/>
              </a:solidFill>
              <a:latin typeface="楷体_GB2312" pitchFamily="49" charset="-122"/>
              <a:ea typeface="楷体_GB2312" pitchFamily="49" charset="-122"/>
            </a:endParaRPr>
          </a:p>
          <a:p>
            <a:pPr>
              <a:spcBef>
                <a:spcPct val="50000"/>
              </a:spcBef>
              <a:buSzPct val="100000"/>
            </a:pPr>
            <a:r>
              <a:rPr lang="zh-CN" altLang="en-US" sz="3200">
                <a:solidFill>
                  <a:schemeClr val="bg1"/>
                </a:solidFill>
                <a:latin typeface="楷体_GB2312" pitchFamily="49" charset="-122"/>
                <a:ea typeface="楷体_GB2312" pitchFamily="49" charset="-122"/>
              </a:rPr>
              <a:t>    组成</a:t>
            </a:r>
            <a:r>
              <a:rPr lang="en-US" altLang="zh-CN" sz="3200">
                <a:solidFill>
                  <a:schemeClr val="bg1"/>
                </a:solidFill>
                <a:latin typeface="楷体_GB2312" pitchFamily="49" charset="-122"/>
                <a:ea typeface="楷体_GB2312" pitchFamily="49" charset="-122"/>
              </a:rPr>
              <a:t>:</a:t>
            </a:r>
            <a:r>
              <a:rPr lang="zh-CN" altLang="en-US" sz="3200">
                <a:solidFill>
                  <a:schemeClr val="bg1"/>
                </a:solidFill>
                <a:latin typeface="楷体_GB2312" pitchFamily="49" charset="-122"/>
                <a:ea typeface="楷体_GB2312" pitchFamily="49" charset="-122"/>
              </a:rPr>
              <a:t>从动盘、从动轴</a:t>
            </a:r>
            <a:endParaRPr lang="zh-CN" altLang="en-US" sz="3200">
              <a:solidFill>
                <a:schemeClr val="bg1"/>
              </a:solidFill>
              <a:latin typeface="楷体_GB2312" pitchFamily="49" charset="-122"/>
              <a:ea typeface="楷体_GB2312" pitchFamily="49" charset="-122"/>
            </a:endParaRPr>
          </a:p>
          <a:p>
            <a:pPr indent="812800" fontAlgn="auto">
              <a:spcBef>
                <a:spcPts val="0"/>
              </a:spcBef>
              <a:buSzPct val="100000"/>
              <a:extLst>
                <a:ext uri="{35155182-B16C-46BC-9424-99874614C6A1}">
                  <wpsdc:indentchars xmlns:wpsdc="http://www.wps.cn/officeDocument/2017/drawingmlCustomData" val="200" checksum="3877492575"/>
                </a:ext>
              </a:extLst>
            </a:pPr>
            <a:r>
              <a:rPr lang="zh-CN" altLang="en-US" sz="3200">
                <a:solidFill>
                  <a:schemeClr val="bg1"/>
                </a:solidFill>
                <a:latin typeface="楷体_GB2312" pitchFamily="49" charset="-122"/>
                <a:ea typeface="楷体_GB2312" pitchFamily="49" charset="-122"/>
              </a:rPr>
              <a:t>从动部分由从动盘和变速器第一轴组成，变速器第一轴通过轴承支承于曲轴后端中心孔内。</a:t>
            </a:r>
            <a:r>
              <a:rPr lang="zh-CN" altLang="en-US" sz="3200">
                <a:latin typeface="楷体_GB2312" pitchFamily="49" charset="-122"/>
                <a:ea typeface="楷体_GB2312" pitchFamily="49" charset="-122"/>
              </a:rPr>
              <a:t> </a:t>
            </a:r>
            <a:endParaRPr lang="zh-CN" altLang="en-US" sz="3200">
              <a:latin typeface="楷体_GB2312" pitchFamily="49" charset="-122"/>
              <a:ea typeface="楷体_GB2312" pitchFamily="49" charset="-122"/>
            </a:endParaRPr>
          </a:p>
        </p:txBody>
      </p:sp>
      <p:pic>
        <p:nvPicPr>
          <p:cNvPr id="31746" name="图片 31745" descr="101307712941362.png"/>
          <p:cNvPicPr>
            <a:picLocks noChangeAspect="1"/>
          </p:cNvPicPr>
          <p:nvPr/>
        </p:nvPicPr>
        <p:blipFill>
          <a:blip r:embed="rId1"/>
          <a:stretch>
            <a:fillRect/>
          </a:stretch>
        </p:blipFill>
        <p:spPr>
          <a:xfrm>
            <a:off x="7527925" y="3721100"/>
            <a:ext cx="3427730" cy="2811145"/>
          </a:xfrm>
          <a:prstGeom prst="rect">
            <a:avLst/>
          </a:prstGeom>
          <a:noFill/>
          <a:ln w="9525">
            <a:noFill/>
          </a:ln>
        </p:spPr>
      </p:pic>
      <p:pic>
        <p:nvPicPr>
          <p:cNvPr id="31747" name="图片 31746" descr="111307712941362.png"/>
          <p:cNvPicPr>
            <a:picLocks noChangeAspect="1"/>
          </p:cNvPicPr>
          <p:nvPr/>
        </p:nvPicPr>
        <p:blipFill>
          <a:blip r:embed="rId2"/>
          <a:stretch>
            <a:fillRect/>
          </a:stretch>
        </p:blipFill>
        <p:spPr>
          <a:xfrm>
            <a:off x="7527925" y="502920"/>
            <a:ext cx="3357880" cy="2846070"/>
          </a:xfrm>
          <a:prstGeom prst="rect">
            <a:avLst/>
          </a:prstGeom>
          <a:noFill/>
          <a:ln w="9525">
            <a:noFill/>
          </a:ln>
        </p:spPr>
      </p:pic>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基本组成</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基本组成</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
        <p:nvSpPr>
          <p:cNvPr id="32775" name="文本框 32774"/>
          <p:cNvSpPr txBox="1"/>
          <p:nvPr/>
        </p:nvSpPr>
        <p:spPr>
          <a:xfrm>
            <a:off x="1349375" y="1791018"/>
            <a:ext cx="6048375" cy="1076325"/>
          </a:xfrm>
          <a:prstGeom prst="rect">
            <a:avLst/>
          </a:prstGeom>
          <a:noFill/>
          <a:ln w="9525">
            <a:noFill/>
          </a:ln>
        </p:spPr>
        <p:txBody>
          <a:bodyPr>
            <a:spAutoFit/>
          </a:bodyPr>
          <a:lstStyle/>
          <a:p>
            <a:pPr>
              <a:spcBef>
                <a:spcPct val="50000"/>
              </a:spcBef>
              <a:buSzPct val="100000"/>
            </a:pPr>
            <a:r>
              <a:rPr lang="en-US" altLang="zh-CN" sz="3200">
                <a:solidFill>
                  <a:schemeClr val="bg1"/>
                </a:solidFill>
                <a:latin typeface="楷体_GB2312" pitchFamily="49" charset="-122"/>
                <a:ea typeface="楷体_GB2312" pitchFamily="49" charset="-122"/>
              </a:rPr>
              <a:t>  ③</a:t>
            </a:r>
            <a:r>
              <a:rPr lang="zh-CN" altLang="en-US" sz="3200">
                <a:solidFill>
                  <a:schemeClr val="bg1"/>
                </a:solidFill>
                <a:latin typeface="楷体_GB2312" pitchFamily="49" charset="-122"/>
                <a:ea typeface="楷体_GB2312" pitchFamily="49" charset="-122"/>
              </a:rPr>
              <a:t>压紧部分</a:t>
            </a:r>
            <a:br>
              <a:rPr lang="zh-CN" altLang="en-US" sz="3200">
                <a:solidFill>
                  <a:schemeClr val="bg1"/>
                </a:solidFill>
                <a:latin typeface="楷体_GB2312" pitchFamily="49" charset="-122"/>
                <a:ea typeface="楷体_GB2312" pitchFamily="49" charset="-122"/>
              </a:rPr>
            </a:br>
            <a:r>
              <a:rPr lang="zh-CN" altLang="en-US" sz="3200">
                <a:solidFill>
                  <a:schemeClr val="bg1"/>
                </a:solidFill>
                <a:latin typeface="楷体_GB2312" pitchFamily="49" charset="-122"/>
                <a:ea typeface="楷体_GB2312" pitchFamily="49" charset="-122"/>
              </a:rPr>
              <a:t>    组成</a:t>
            </a:r>
            <a:r>
              <a:rPr lang="en-US" altLang="zh-CN" sz="3200">
                <a:solidFill>
                  <a:schemeClr val="bg1"/>
                </a:solidFill>
                <a:latin typeface="楷体_GB2312" pitchFamily="49" charset="-122"/>
                <a:ea typeface="楷体_GB2312" pitchFamily="49" charset="-122"/>
              </a:rPr>
              <a:t>:</a:t>
            </a:r>
            <a:r>
              <a:rPr lang="zh-CN" altLang="en-US" sz="3200">
                <a:solidFill>
                  <a:schemeClr val="bg1"/>
                </a:solidFill>
                <a:latin typeface="楷体_GB2312" pitchFamily="49" charset="-122"/>
                <a:ea typeface="楷体_GB2312" pitchFamily="49" charset="-122"/>
              </a:rPr>
              <a:t>膜片或螺旋弹簧</a:t>
            </a:r>
            <a:endParaRPr lang="zh-CN" altLang="en-US" sz="3200">
              <a:solidFill>
                <a:schemeClr val="bg1"/>
              </a:solidFill>
              <a:latin typeface="楷体_GB2312" pitchFamily="49" charset="-122"/>
              <a:ea typeface="楷体_GB2312" pitchFamily="49" charset="-122"/>
            </a:endParaRPr>
          </a:p>
        </p:txBody>
      </p:sp>
      <p:sp>
        <p:nvSpPr>
          <p:cNvPr id="32776" name="文本框 32775"/>
          <p:cNvSpPr txBox="1"/>
          <p:nvPr/>
        </p:nvSpPr>
        <p:spPr>
          <a:xfrm>
            <a:off x="1349375" y="2867660"/>
            <a:ext cx="5158105" cy="2553335"/>
          </a:xfrm>
          <a:prstGeom prst="rect">
            <a:avLst/>
          </a:prstGeom>
          <a:noFill/>
          <a:ln w="9525">
            <a:noFill/>
          </a:ln>
        </p:spPr>
        <p:txBody>
          <a:bodyPr wrap="square">
            <a:spAutoFit/>
          </a:bodyPr>
          <a:lstStyle/>
          <a:p>
            <a:pPr indent="812800" fontAlgn="auto">
              <a:spcBef>
                <a:spcPts val="0"/>
              </a:spcBef>
              <a:buSzPct val="100000"/>
              <a:extLst>
                <a:ext uri="{35155182-B16C-46BC-9424-99874614C6A1}">
                  <wpsdc:indentchars xmlns:wpsdc="http://www.wps.cn/officeDocument/2017/drawingmlCustomData" val="200" checksum="3877492575"/>
                </a:ext>
              </a:extLst>
            </a:pPr>
            <a:r>
              <a:rPr lang="zh-CN" altLang="en-US" sz="3200">
                <a:solidFill>
                  <a:schemeClr val="bg1"/>
                </a:solidFill>
                <a:latin typeface="楷体_GB2312" pitchFamily="49" charset="-122"/>
                <a:ea typeface="楷体_GB2312" pitchFamily="49" charset="-122"/>
              </a:rPr>
              <a:t>压紧装置由膜片弹簧或若干螺旋弹簧组成，安装于压盘与离合器盖之间，沿周向均匀分布，把压盘、飞轮、从动盘相互压紧。 </a:t>
            </a:r>
            <a:endParaRPr lang="zh-CN" altLang="en-US" sz="3200">
              <a:solidFill>
                <a:schemeClr val="bg1"/>
              </a:solidFill>
              <a:latin typeface="楷体_GB2312" pitchFamily="49" charset="-122"/>
              <a:ea typeface="楷体_GB2312" pitchFamily="49" charset="-122"/>
            </a:endParaRPr>
          </a:p>
        </p:txBody>
      </p:sp>
      <p:pic>
        <p:nvPicPr>
          <p:cNvPr id="32777" name="图片 32776" descr="201307712941362.png"/>
          <p:cNvPicPr>
            <a:picLocks noChangeAspect="1"/>
          </p:cNvPicPr>
          <p:nvPr/>
        </p:nvPicPr>
        <p:blipFill>
          <a:blip r:embed="rId2"/>
          <a:stretch>
            <a:fillRect/>
          </a:stretch>
        </p:blipFill>
        <p:spPr>
          <a:xfrm>
            <a:off x="6931343" y="1832928"/>
            <a:ext cx="4219575" cy="3495675"/>
          </a:xfrm>
          <a:prstGeom prst="rect">
            <a:avLst/>
          </a:prstGeom>
          <a:noFill/>
          <a:ln w="9525">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基本组成</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
        <p:nvSpPr>
          <p:cNvPr id="32775" name="文本框 32774"/>
          <p:cNvSpPr txBox="1"/>
          <p:nvPr/>
        </p:nvSpPr>
        <p:spPr>
          <a:xfrm>
            <a:off x="1834515" y="1403985"/>
            <a:ext cx="8107045" cy="4523105"/>
          </a:xfrm>
          <a:prstGeom prst="rect">
            <a:avLst/>
          </a:prstGeom>
          <a:noFill/>
          <a:ln w="9525">
            <a:noFill/>
          </a:ln>
        </p:spPr>
        <p:txBody>
          <a:bodyPr wrap="square">
            <a:spAutoFit/>
          </a:bodyPr>
          <a:lstStyle/>
          <a:p>
            <a:pPr fontAlgn="auto">
              <a:spcBef>
                <a:spcPts val="0"/>
              </a:spcBef>
              <a:buSzPct val="100000"/>
            </a:pPr>
            <a:r>
              <a:rPr sz="3200">
                <a:solidFill>
                  <a:schemeClr val="bg1"/>
                </a:solidFill>
                <a:latin typeface="楷体_GB2312" pitchFamily="49" charset="-122"/>
                <a:ea typeface="楷体_GB2312" pitchFamily="49" charset="-122"/>
              </a:rPr>
              <a:t>④操纵机构</a:t>
            </a:r>
            <a:endParaRPr sz="3200">
              <a:solidFill>
                <a:schemeClr val="bg1"/>
              </a:solidFill>
              <a:latin typeface="楷体_GB2312" pitchFamily="49" charset="-122"/>
              <a:ea typeface="楷体_GB2312" pitchFamily="49" charset="-122"/>
            </a:endParaRPr>
          </a:p>
          <a:p>
            <a:pPr indent="812800" fontAlgn="auto">
              <a:spcBef>
                <a:spcPts val="0"/>
              </a:spcBef>
              <a:buSzPct val="100000"/>
              <a:extLst>
                <a:ext uri="{35155182-B16C-46BC-9424-99874614C6A1}">
                  <wpsdc:indentchars xmlns:wpsdc="http://www.wps.cn/officeDocument/2017/drawingmlCustomData" val="200" checksum="3877492575"/>
                </a:ext>
              </a:extLst>
            </a:pPr>
            <a:r>
              <a:rPr sz="3200">
                <a:solidFill>
                  <a:schemeClr val="bg1"/>
                </a:solidFill>
                <a:latin typeface="楷体_GB2312" pitchFamily="49" charset="-122"/>
                <a:ea typeface="楷体_GB2312" pitchFamily="49" charset="-122"/>
              </a:rPr>
              <a:t>组成:分离杠杆、浮动支承、踏板、回位弹簧拉杆调节叉、分离叉、分离轴承</a:t>
            </a:r>
            <a:r>
              <a:rPr lang="zh-CN" sz="3200">
                <a:solidFill>
                  <a:schemeClr val="bg1"/>
                </a:solidFill>
                <a:latin typeface="楷体_GB2312" pitchFamily="49" charset="-122"/>
                <a:ea typeface="楷体_GB2312" pitchFamily="49" charset="-122"/>
              </a:rPr>
              <a:t>。</a:t>
            </a:r>
            <a:endParaRPr lang="zh-CN" sz="3200">
              <a:solidFill>
                <a:schemeClr val="bg1"/>
              </a:solidFill>
              <a:latin typeface="楷体_GB2312" pitchFamily="49" charset="-122"/>
              <a:ea typeface="楷体_GB2312" pitchFamily="49" charset="-122"/>
            </a:endParaRPr>
          </a:p>
          <a:p>
            <a:pPr indent="812800" fontAlgn="auto">
              <a:spcBef>
                <a:spcPts val="0"/>
              </a:spcBef>
              <a:buSzPct val="100000"/>
              <a:extLst>
                <a:ext uri="{35155182-B16C-46BC-9424-99874614C6A1}">
                  <wpsdc:indentchars xmlns:wpsdc="http://www.wps.cn/officeDocument/2017/drawingmlCustomData" val="200" checksum="3877492575"/>
                </a:ext>
              </a:extLst>
            </a:pPr>
            <a:r>
              <a:rPr lang="zh-CN" sz="3200">
                <a:solidFill>
                  <a:schemeClr val="bg1"/>
                </a:solidFill>
                <a:latin typeface="楷体_GB2312" pitchFamily="49" charset="-122"/>
                <a:ea typeface="楷体_GB2312" pitchFamily="49" charset="-122"/>
              </a:rPr>
              <a:t>操纵机构由分离杠杆、弹簧、踏板、拉杆、调节叉、回位弹簧、分离叉、分离轴承等组成，分离杠杆中部铰接于离合器盖的支架上，内端则铰接于压盘上，通过弹簧的作用消除因分离杠杆支承处存在间隙而前后晃动产生的噪声.</a:t>
            </a:r>
            <a:endParaRPr lang="zh-CN" sz="3200">
              <a:solidFill>
                <a:schemeClr val="bg1"/>
              </a:solidFill>
              <a:latin typeface="楷体_GB2312" pitchFamily="49" charset="-122"/>
              <a:ea typeface="楷体_GB2312" pitchFamily="49" charset="-122"/>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基本组成</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
        <p:nvSpPr>
          <p:cNvPr id="32775" name="文本框 32774"/>
          <p:cNvSpPr txBox="1"/>
          <p:nvPr/>
        </p:nvSpPr>
        <p:spPr>
          <a:xfrm>
            <a:off x="1668780" y="1370965"/>
            <a:ext cx="4776470" cy="4523105"/>
          </a:xfrm>
          <a:prstGeom prst="rect">
            <a:avLst/>
          </a:prstGeom>
          <a:noFill/>
          <a:ln w="9525">
            <a:noFill/>
          </a:ln>
        </p:spPr>
        <p:txBody>
          <a:bodyPr wrap="square">
            <a:spAutoFit/>
          </a:bodyPr>
          <a:lstStyle/>
          <a:p>
            <a:pPr fontAlgn="auto">
              <a:spcBef>
                <a:spcPts val="0"/>
              </a:spcBef>
              <a:buSzPct val="100000"/>
            </a:pPr>
            <a:r>
              <a:rPr sz="3200">
                <a:solidFill>
                  <a:schemeClr val="bg1"/>
                </a:solidFill>
                <a:latin typeface="楷体_GB2312" pitchFamily="49" charset="-122"/>
                <a:ea typeface="楷体_GB2312" pitchFamily="49" charset="-122"/>
              </a:rPr>
              <a:t>④操纵机构</a:t>
            </a:r>
            <a:endParaRPr sz="3200">
              <a:solidFill>
                <a:schemeClr val="bg1"/>
              </a:solidFill>
              <a:latin typeface="楷体_GB2312" pitchFamily="49" charset="-122"/>
              <a:ea typeface="楷体_GB2312" pitchFamily="49" charset="-122"/>
            </a:endParaRPr>
          </a:p>
          <a:p>
            <a:pPr indent="812800" fontAlgn="auto">
              <a:spcBef>
                <a:spcPts val="0"/>
              </a:spcBef>
              <a:buSzPct val="100000"/>
              <a:extLst>
                <a:ext uri="{35155182-B16C-46BC-9424-99874614C6A1}">
                  <wpsdc:indentchars xmlns:wpsdc="http://www.wps.cn/officeDocument/2017/drawingmlCustomData" val="200" checksum="3877492575"/>
                </a:ext>
              </a:extLst>
            </a:pPr>
            <a:r>
              <a:rPr lang="zh-CN" sz="3200">
                <a:solidFill>
                  <a:schemeClr val="bg1"/>
                </a:solidFill>
                <a:latin typeface="楷体_GB2312" pitchFamily="49" charset="-122"/>
                <a:ea typeface="楷体_GB2312" pitchFamily="49" charset="-122"/>
              </a:rPr>
              <a:t>分离轴承压装在分离套筒上，分离套筒装在变速器第一轴承盖上，分离叉是中部带支点的杠杆，拉动分离叉下端便可通过分离轴承、分离杠杆向后拉动压盘，从而解除压盘对从动盘的压力。</a:t>
            </a:r>
            <a:endParaRPr lang="zh-CN" sz="3200">
              <a:solidFill>
                <a:schemeClr val="bg1"/>
              </a:solidFill>
              <a:latin typeface="楷体_GB2312" pitchFamily="49" charset="-122"/>
              <a:ea typeface="楷体_GB2312" pitchFamily="49" charset="-122"/>
            </a:endParaRPr>
          </a:p>
        </p:txBody>
      </p:sp>
      <p:pic>
        <p:nvPicPr>
          <p:cNvPr id="2" name="图片 1" descr="1111307712941362.png"/>
          <p:cNvPicPr>
            <a:picLocks noChangeAspect="1"/>
          </p:cNvPicPr>
          <p:nvPr/>
        </p:nvPicPr>
        <p:blipFill>
          <a:blip r:embed="rId2"/>
          <a:srcRect l="6542" r="11175"/>
          <a:stretch>
            <a:fillRect/>
          </a:stretch>
        </p:blipFill>
        <p:spPr>
          <a:xfrm>
            <a:off x="6445250" y="1463675"/>
            <a:ext cx="5391150" cy="4337050"/>
          </a:xfrm>
          <a:prstGeom prst="rect">
            <a:avLst/>
          </a:prstGeom>
          <a:noFill/>
          <a:ln w="9525">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4055" name="图片 514054"/>
          <p:cNvPicPr>
            <a:picLocks noChangeAspect="1"/>
          </p:cNvPicPr>
          <p:nvPr/>
        </p:nvPicPr>
        <p:blipFill>
          <a:blip r:embed="rId1"/>
          <a:stretch>
            <a:fillRect/>
          </a:stretch>
        </p:blipFill>
        <p:spPr>
          <a:xfrm>
            <a:off x="2441575" y="1382395"/>
            <a:ext cx="8001635" cy="5372735"/>
          </a:xfrm>
          <a:prstGeom prst="rect">
            <a:avLst/>
          </a:prstGeom>
          <a:noFill/>
          <a:ln w="0">
            <a:noFill/>
          </a:ln>
        </p:spPr>
      </p:pic>
      <p:sp>
        <p:nvSpPr>
          <p:cNvPr id="11" name="文本框 10"/>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工作原理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2" name="组合 11"/>
          <p:cNvGrpSpPr/>
          <p:nvPr/>
        </p:nvGrpSpPr>
        <p:grpSpPr>
          <a:xfrm>
            <a:off x="595630" y="502920"/>
            <a:ext cx="760976" cy="755259"/>
            <a:chOff x="4629" y="3681"/>
            <a:chExt cx="3091" cy="3091"/>
          </a:xfrm>
        </p:grpSpPr>
        <p:sp>
          <p:nvSpPr>
            <p:cNvPr id="13" name="六边形 12"/>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514055"/>
                                        </p:tgtEl>
                                        <p:attrNameLst>
                                          <p:attrName>style.visibility</p:attrName>
                                        </p:attrNameLst>
                                      </p:cBhvr>
                                      <p:to>
                                        <p:strVal val="visible"/>
                                      </p:to>
                                    </p:set>
                                    <p:animEffect transition="in" filter="checkerboard(across)">
                                      <p:cBhvr>
                                        <p:cTn id="7" dur="500"/>
                                        <p:tgtEl>
                                          <p:spTgt spid="514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36865"/>
          <p:cNvSpPr>
            <a:spLocks noGrp="1"/>
          </p:cNvSpPr>
          <p:nvPr>
            <p:ph type="title"/>
          </p:nvPr>
        </p:nvSpPr>
        <p:spPr>
          <a:xfrm>
            <a:off x="1751965" y="1457960"/>
            <a:ext cx="6357938" cy="566738"/>
          </a:xfrm>
        </p:spPr>
        <p:txBody>
          <a:bodyPr anchor="ctr"/>
          <a:lstStyle/>
          <a:p>
            <a:pPr algn="l">
              <a:buSzPct val="100000"/>
              <a:buNone/>
            </a:pPr>
            <a:r>
              <a:rPr lang="en-US" altLang="zh-CN" sz="3200">
                <a:solidFill>
                  <a:schemeClr val="bg1"/>
                </a:solidFill>
                <a:latin typeface="楷体_GB2312" pitchFamily="49" charset="-122"/>
                <a:ea typeface="楷体_GB2312" pitchFamily="49" charset="-122"/>
              </a:rPr>
              <a:t>①</a:t>
            </a:r>
            <a:r>
              <a:rPr lang="zh-CN" altLang="en-US" sz="3200">
                <a:solidFill>
                  <a:schemeClr val="bg1"/>
                </a:solidFill>
                <a:latin typeface="楷体_GB2312" pitchFamily="49" charset="-122"/>
                <a:ea typeface="楷体_GB2312" pitchFamily="49" charset="-122"/>
              </a:rPr>
              <a:t>离合器接合</a:t>
            </a:r>
            <a:endParaRPr lang="zh-CN" altLang="en-US" sz="3200">
              <a:solidFill>
                <a:schemeClr val="bg1"/>
              </a:solidFill>
              <a:latin typeface="楷体_GB2312" pitchFamily="49" charset="-122"/>
              <a:ea typeface="楷体_GB2312" pitchFamily="49" charset="-122"/>
            </a:endParaRPr>
          </a:p>
        </p:txBody>
      </p:sp>
      <p:sp>
        <p:nvSpPr>
          <p:cNvPr id="5" name="文本占位符 4"/>
          <p:cNvSpPr>
            <a:spLocks noGrp="1"/>
          </p:cNvSpPr>
          <p:nvPr>
            <p:ph type="body" idx="1"/>
          </p:nvPr>
        </p:nvSpPr>
        <p:spPr>
          <a:xfrm>
            <a:off x="1439545" y="2025015"/>
            <a:ext cx="6464935" cy="4399915"/>
          </a:xfrm>
        </p:spPr>
        <p:txBody>
          <a:bodyPr wrap="square" lIns="0" rIns="0">
            <a:spAutoFit/>
          </a:bodyPr>
          <a:lstStyle/>
          <a:p>
            <a:pPr marL="0" indent="711200" fontAlgn="auto">
              <a:lnSpc>
                <a:spcPct val="100000"/>
              </a:lnSpc>
              <a:buSzPct val="100000"/>
              <a:buNone/>
              <a:extLst>
                <a:ext uri="{35155182-B16C-46BC-9424-99874614C6A1}">
                  <wpsdc:indentchars xmlns:wpsdc="http://www.wps.cn/officeDocument/2017/drawingmlCustomData" val="200" checksum="3773799597"/>
                </a:ext>
              </a:extLst>
            </a:pPr>
            <a:r>
              <a:rPr lang="zh-CN" altLang="en-US">
                <a:solidFill>
                  <a:schemeClr val="bg1"/>
                </a:solidFill>
                <a:latin typeface="楷体_GB2312" pitchFamily="49" charset="-122"/>
              </a:rPr>
              <a:t>当发动机工作时，</a:t>
            </a:r>
            <a:r>
              <a:rPr lang="zh-CN" altLang="en-US">
                <a:solidFill>
                  <a:srgbClr val="FF0000"/>
                </a:solidFill>
                <a:latin typeface="楷体_GB2312" pitchFamily="49" charset="-122"/>
              </a:rPr>
              <a:t>飞轮</a:t>
            </a:r>
            <a:r>
              <a:rPr lang="zh-CN" altLang="en-US">
                <a:solidFill>
                  <a:schemeClr val="bg1"/>
                </a:solidFill>
                <a:latin typeface="楷体_GB2312" pitchFamily="49" charset="-122"/>
              </a:rPr>
              <a:t>带动</a:t>
            </a:r>
            <a:r>
              <a:rPr lang="zh-CN" altLang="en-US">
                <a:solidFill>
                  <a:srgbClr val="FF0000"/>
                </a:solidFill>
                <a:latin typeface="楷体_GB2312" pitchFamily="49" charset="-122"/>
              </a:rPr>
              <a:t>离合器主动部分</a:t>
            </a:r>
            <a:r>
              <a:rPr lang="zh-CN" altLang="en-US">
                <a:solidFill>
                  <a:schemeClr val="bg1"/>
                </a:solidFill>
                <a:latin typeface="楷体_GB2312" pitchFamily="49" charset="-122"/>
              </a:rPr>
              <a:t>压盘、离合器盖一起</a:t>
            </a:r>
            <a:r>
              <a:rPr lang="zh-CN" altLang="en-US">
                <a:solidFill>
                  <a:srgbClr val="FF0000"/>
                </a:solidFill>
                <a:latin typeface="楷体_GB2312" pitchFamily="49" charset="-122"/>
              </a:rPr>
              <a:t>旋转</a:t>
            </a:r>
            <a:r>
              <a:rPr lang="zh-CN" altLang="en-US">
                <a:solidFill>
                  <a:schemeClr val="bg1"/>
                </a:solidFill>
                <a:latin typeface="楷体_GB2312" pitchFamily="49" charset="-122"/>
              </a:rPr>
              <a:t>。由于在</a:t>
            </a:r>
            <a:r>
              <a:rPr lang="zh-CN" altLang="en-US">
                <a:solidFill>
                  <a:srgbClr val="FF0000"/>
                </a:solidFill>
                <a:latin typeface="楷体_GB2312" pitchFamily="49" charset="-122"/>
              </a:rPr>
              <a:t>压紧弹簧</a:t>
            </a:r>
            <a:r>
              <a:rPr lang="zh-CN" altLang="en-US">
                <a:solidFill>
                  <a:schemeClr val="bg1"/>
                </a:solidFill>
                <a:latin typeface="楷体_GB2312" pitchFamily="49" charset="-122"/>
              </a:rPr>
              <a:t>的作用下，压盘和从动盘被紧压在飞轮上，而使</a:t>
            </a:r>
            <a:r>
              <a:rPr lang="zh-CN" altLang="en-US">
                <a:solidFill>
                  <a:srgbClr val="FF0000"/>
                </a:solidFill>
                <a:latin typeface="楷体_GB2312" pitchFamily="49" charset="-122"/>
              </a:rPr>
              <a:t>从动盘</a:t>
            </a:r>
            <a:r>
              <a:rPr lang="zh-CN" altLang="en-US">
                <a:solidFill>
                  <a:schemeClr val="bg1"/>
                </a:solidFill>
                <a:latin typeface="楷体_GB2312" pitchFamily="49" charset="-122"/>
              </a:rPr>
              <a:t>结合面与飞轮、压盘</a:t>
            </a:r>
            <a:r>
              <a:rPr lang="zh-CN" altLang="en-US">
                <a:solidFill>
                  <a:srgbClr val="FF0000"/>
                </a:solidFill>
                <a:latin typeface="楷体_GB2312" pitchFamily="49" charset="-122"/>
              </a:rPr>
              <a:t>产生摩擦力矩</a:t>
            </a:r>
            <a:r>
              <a:rPr lang="zh-CN" altLang="en-US">
                <a:solidFill>
                  <a:schemeClr val="bg1"/>
                </a:solidFill>
                <a:latin typeface="楷体_GB2312" pitchFamily="49" charset="-122"/>
              </a:rPr>
              <a:t>，并通过从动盘带动</a:t>
            </a:r>
            <a:r>
              <a:rPr lang="zh-CN" altLang="en-US">
                <a:solidFill>
                  <a:srgbClr val="FF0000"/>
                </a:solidFill>
                <a:latin typeface="楷体_GB2312" pitchFamily="49" charset="-122"/>
              </a:rPr>
              <a:t>变速器第一轴</a:t>
            </a:r>
            <a:r>
              <a:rPr lang="zh-CN" altLang="en-US">
                <a:solidFill>
                  <a:schemeClr val="bg1"/>
                </a:solidFill>
                <a:latin typeface="楷体_GB2312" pitchFamily="49" charset="-122"/>
              </a:rPr>
              <a:t>一起旋转，发动机的动力便传给了变速器。当从动盘与飞轮、压盘间的摩擦力矩</a:t>
            </a:r>
            <a:r>
              <a:rPr lang="zh-CN" altLang="en-US">
                <a:solidFill>
                  <a:srgbClr val="FF0000"/>
                </a:solidFill>
                <a:latin typeface="楷体_GB2312" pitchFamily="49" charset="-122"/>
              </a:rPr>
              <a:t>大于</a:t>
            </a:r>
            <a:r>
              <a:rPr lang="zh-CN" altLang="en-US">
                <a:solidFill>
                  <a:schemeClr val="bg1"/>
                </a:solidFill>
                <a:latin typeface="楷体_GB2312" pitchFamily="49" charset="-122"/>
              </a:rPr>
              <a:t>发动机的输出扭矩，从动盘与飞轮</a:t>
            </a:r>
            <a:r>
              <a:rPr lang="zh-CN" altLang="en-US">
                <a:solidFill>
                  <a:srgbClr val="FF0000"/>
                </a:solidFill>
                <a:latin typeface="楷体_GB2312" pitchFamily="49" charset="-122"/>
              </a:rPr>
              <a:t>等速转动</a:t>
            </a:r>
            <a:r>
              <a:rPr lang="zh-CN" altLang="en-US">
                <a:solidFill>
                  <a:schemeClr val="bg1"/>
                </a:solidFill>
                <a:latin typeface="楷体_GB2312" pitchFamily="49" charset="-122"/>
              </a:rPr>
              <a:t>，扭矩正常输出；反之，从动盘与飞轮间产生</a:t>
            </a:r>
            <a:r>
              <a:rPr lang="zh-CN" altLang="en-US">
                <a:solidFill>
                  <a:srgbClr val="FF0000"/>
                </a:solidFill>
                <a:latin typeface="楷体_GB2312" pitchFamily="49" charset="-122"/>
              </a:rPr>
              <a:t>滑转</a:t>
            </a:r>
            <a:r>
              <a:rPr lang="zh-CN" altLang="en-US">
                <a:solidFill>
                  <a:schemeClr val="bg1"/>
                </a:solidFill>
                <a:latin typeface="楷体_GB2312" pitchFamily="49" charset="-122"/>
              </a:rPr>
              <a:t>。 </a:t>
            </a:r>
            <a:endParaRPr lang="zh-CN" altLang="en-US">
              <a:solidFill>
                <a:schemeClr val="bg1"/>
              </a:solidFill>
              <a:latin typeface="楷体_GB2312" pitchFamily="49" charset="-122"/>
            </a:endParaRPr>
          </a:p>
        </p:txBody>
      </p:sp>
      <p:pic>
        <p:nvPicPr>
          <p:cNvPr id="37895" name="图片 37894" descr="171307712941362.png"/>
          <p:cNvPicPr>
            <a:picLocks noChangeAspect="1"/>
          </p:cNvPicPr>
          <p:nvPr/>
        </p:nvPicPr>
        <p:blipFill>
          <a:blip r:embed="rId1"/>
          <a:srcRect r="65732"/>
          <a:stretch>
            <a:fillRect/>
          </a:stretch>
        </p:blipFill>
        <p:spPr>
          <a:xfrm>
            <a:off x="8359775" y="773430"/>
            <a:ext cx="2322195" cy="2780665"/>
          </a:xfrm>
          <a:prstGeom prst="rect">
            <a:avLst/>
          </a:prstGeom>
          <a:noFill/>
          <a:ln w="9525">
            <a:noFill/>
          </a:ln>
        </p:spPr>
      </p:pic>
      <p:pic>
        <p:nvPicPr>
          <p:cNvPr id="6" name="图片 5" descr="171307712941362.png"/>
          <p:cNvPicPr>
            <a:picLocks noChangeAspect="1"/>
          </p:cNvPicPr>
          <p:nvPr/>
        </p:nvPicPr>
        <p:blipFill>
          <a:blip r:embed="rId1"/>
          <a:srcRect l="34945" r="30625"/>
          <a:stretch>
            <a:fillRect/>
          </a:stretch>
        </p:blipFill>
        <p:spPr>
          <a:xfrm>
            <a:off x="8359775" y="3378835"/>
            <a:ext cx="2322195" cy="3046095"/>
          </a:xfrm>
          <a:prstGeom prst="rect">
            <a:avLst/>
          </a:prstGeom>
          <a:noFill/>
          <a:ln w="9525">
            <a:noFill/>
          </a:ln>
        </p:spPr>
      </p:pic>
      <p:sp>
        <p:nvSpPr>
          <p:cNvPr id="11" name="文本框 10"/>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工作原理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2" name="组合 11"/>
          <p:cNvGrpSpPr/>
          <p:nvPr/>
        </p:nvGrpSpPr>
        <p:grpSpPr>
          <a:xfrm>
            <a:off x="595630" y="502920"/>
            <a:ext cx="760976" cy="755259"/>
            <a:chOff x="4629" y="3681"/>
            <a:chExt cx="3091" cy="3091"/>
          </a:xfrm>
        </p:grpSpPr>
        <p:sp>
          <p:nvSpPr>
            <p:cNvPr id="13" name="六边形 12"/>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36865"/>
          <p:cNvSpPr>
            <a:spLocks noGrp="1"/>
          </p:cNvSpPr>
          <p:nvPr>
            <p:ph type="title"/>
          </p:nvPr>
        </p:nvSpPr>
        <p:spPr>
          <a:xfrm>
            <a:off x="1751965" y="1657985"/>
            <a:ext cx="6357938" cy="566738"/>
          </a:xfrm>
        </p:spPr>
        <p:txBody>
          <a:bodyPr anchor="ctr"/>
          <a:lstStyle/>
          <a:p>
            <a:pPr algn="l">
              <a:buSzPct val="100000"/>
              <a:buNone/>
            </a:pPr>
            <a:r>
              <a:rPr lang="zh-CN" altLang="en-US" sz="3200" dirty="0">
                <a:solidFill>
                  <a:schemeClr val="bg1"/>
                </a:solidFill>
                <a:latin typeface="楷体_GB2312" pitchFamily="49" charset="-122"/>
                <a:ea typeface="楷体_GB2312" pitchFamily="49" charset="-122"/>
              </a:rPr>
              <a:t>②离合器分离</a:t>
            </a:r>
            <a:endParaRPr lang="zh-CN" altLang="en-US" sz="3200" dirty="0">
              <a:solidFill>
                <a:schemeClr val="bg1"/>
              </a:solidFill>
              <a:latin typeface="楷体_GB2312" pitchFamily="49" charset="-122"/>
              <a:ea typeface="楷体_GB2312" pitchFamily="49" charset="-122"/>
            </a:endParaRPr>
          </a:p>
        </p:txBody>
      </p:sp>
      <p:sp>
        <p:nvSpPr>
          <p:cNvPr id="5" name="文本占位符 4"/>
          <p:cNvSpPr>
            <a:spLocks noGrp="1"/>
          </p:cNvSpPr>
          <p:nvPr>
            <p:ph type="body" idx="1"/>
          </p:nvPr>
        </p:nvSpPr>
        <p:spPr>
          <a:xfrm>
            <a:off x="1439545" y="2225040"/>
            <a:ext cx="6423025" cy="2245360"/>
          </a:xfrm>
        </p:spPr>
        <p:txBody>
          <a:bodyPr wrap="square" lIns="0" rIns="0">
            <a:spAutoFit/>
          </a:bodyPr>
          <a:lstStyle/>
          <a:p>
            <a:pPr marL="0" indent="711200" fontAlgn="auto">
              <a:lnSpc>
                <a:spcPct val="100000"/>
              </a:lnSpc>
              <a:buSzPct val="100000"/>
              <a:buNone/>
              <a:extLst>
                <a:ext uri="{35155182-B16C-46BC-9424-99874614C6A1}">
                  <wpsdc:indentchars xmlns:wpsdc="http://www.wps.cn/officeDocument/2017/drawingmlCustomData" val="200" checksum="3773799597"/>
                </a:ext>
              </a:extLst>
            </a:pPr>
            <a:r>
              <a:rPr lang="zh-CN" altLang="en-US" dirty="0">
                <a:solidFill>
                  <a:schemeClr val="bg1"/>
                </a:solidFill>
                <a:latin typeface="楷体_GB2312" pitchFamily="49" charset="-122"/>
              </a:rPr>
              <a:t>当驾驶员踩下踏板时，通过</a:t>
            </a:r>
            <a:r>
              <a:rPr lang="zh-CN" altLang="en-US" dirty="0">
                <a:solidFill>
                  <a:srgbClr val="FF0000"/>
                </a:solidFill>
                <a:latin typeface="楷体_GB2312" pitchFamily="49" charset="-122"/>
              </a:rPr>
              <a:t>联动件</a:t>
            </a:r>
            <a:r>
              <a:rPr lang="zh-CN" altLang="en-US" dirty="0">
                <a:solidFill>
                  <a:schemeClr val="bg1"/>
                </a:solidFill>
                <a:latin typeface="楷体_GB2312" pitchFamily="49" charset="-122"/>
              </a:rPr>
              <a:t>。使分离轴承前移，压在</a:t>
            </a:r>
            <a:r>
              <a:rPr lang="zh-CN" altLang="en-US" dirty="0">
                <a:solidFill>
                  <a:srgbClr val="FF0000"/>
                </a:solidFill>
                <a:latin typeface="楷体_GB2312" pitchFamily="49" charset="-122"/>
              </a:rPr>
              <a:t>分离杠杆</a:t>
            </a:r>
            <a:r>
              <a:rPr lang="zh-CN" altLang="en-US" dirty="0">
                <a:solidFill>
                  <a:schemeClr val="bg1"/>
                </a:solidFill>
                <a:latin typeface="楷体_GB2312" pitchFamily="49" charset="-122"/>
              </a:rPr>
              <a:t>上，使压盘产生一个向后的</a:t>
            </a:r>
            <a:r>
              <a:rPr lang="zh-CN" altLang="en-US" dirty="0">
                <a:solidFill>
                  <a:srgbClr val="FF0000"/>
                </a:solidFill>
                <a:latin typeface="楷体_GB2312" pitchFamily="49" charset="-122"/>
              </a:rPr>
              <a:t>拉力</a:t>
            </a:r>
            <a:r>
              <a:rPr lang="zh-CN" altLang="en-US" dirty="0">
                <a:solidFill>
                  <a:schemeClr val="bg1"/>
                </a:solidFill>
                <a:latin typeface="楷体_GB2312" pitchFamily="49" charset="-122"/>
              </a:rPr>
              <a:t>，当</a:t>
            </a:r>
            <a:r>
              <a:rPr lang="zh-CN" altLang="en-US" dirty="0">
                <a:solidFill>
                  <a:srgbClr val="FF0000"/>
                </a:solidFill>
                <a:latin typeface="楷体_GB2312" pitchFamily="49" charset="-122"/>
              </a:rPr>
              <a:t>大于</a:t>
            </a:r>
            <a:r>
              <a:rPr lang="zh-CN" altLang="en-US" dirty="0">
                <a:solidFill>
                  <a:schemeClr val="bg1"/>
                </a:solidFill>
                <a:latin typeface="楷体_GB2312" pitchFamily="49" charset="-122"/>
              </a:rPr>
              <a:t>压紧弹簧的弹力时，从动盘与飞轮、压盘</a:t>
            </a:r>
            <a:r>
              <a:rPr lang="zh-CN" altLang="en-US" dirty="0">
                <a:solidFill>
                  <a:srgbClr val="FF0000"/>
                </a:solidFill>
                <a:latin typeface="楷体_GB2312" pitchFamily="49" charset="-122"/>
              </a:rPr>
              <a:t>脱离接触，</a:t>
            </a:r>
            <a:r>
              <a:rPr lang="zh-CN" altLang="en-US" dirty="0">
                <a:solidFill>
                  <a:schemeClr val="bg1"/>
                </a:solidFill>
                <a:latin typeface="楷体_GB2312" pitchFamily="49" charset="-122"/>
              </a:rPr>
              <a:t>发动机则</a:t>
            </a:r>
            <a:r>
              <a:rPr lang="zh-CN" altLang="en-US" dirty="0">
                <a:solidFill>
                  <a:srgbClr val="FF0000"/>
                </a:solidFill>
                <a:latin typeface="楷体_GB2312" pitchFamily="49" charset="-122"/>
              </a:rPr>
              <a:t>停止</a:t>
            </a:r>
            <a:r>
              <a:rPr lang="zh-CN" altLang="en-US" dirty="0">
                <a:solidFill>
                  <a:schemeClr val="bg1"/>
                </a:solidFill>
                <a:latin typeface="楷体_GB2312" pitchFamily="49" charset="-122"/>
              </a:rPr>
              <a:t>向变速器输出动力。 </a:t>
            </a:r>
            <a:endParaRPr lang="zh-CN" altLang="en-US" dirty="0">
              <a:solidFill>
                <a:schemeClr val="bg1"/>
              </a:solidFill>
              <a:latin typeface="楷体_GB2312" pitchFamily="49" charset="-122"/>
            </a:endParaRPr>
          </a:p>
        </p:txBody>
      </p:sp>
      <p:pic>
        <p:nvPicPr>
          <p:cNvPr id="38920" name="图片 38919" descr="171307712941362.png"/>
          <p:cNvPicPr>
            <a:picLocks noChangeAspect="1"/>
          </p:cNvPicPr>
          <p:nvPr/>
        </p:nvPicPr>
        <p:blipFill>
          <a:blip r:embed="rId1"/>
          <a:srcRect l="69080"/>
          <a:stretch>
            <a:fillRect/>
          </a:stretch>
        </p:blipFill>
        <p:spPr>
          <a:xfrm>
            <a:off x="8319627" y="1331152"/>
            <a:ext cx="3013899" cy="3430847"/>
          </a:xfrm>
          <a:prstGeom prst="rect">
            <a:avLst/>
          </a:prstGeom>
          <a:noFill/>
          <a:ln w="9525">
            <a:noFill/>
          </a:ln>
        </p:spPr>
      </p:pic>
      <p:sp>
        <p:nvSpPr>
          <p:cNvPr id="13" name="文本框 12"/>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工作原理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4" name="组合 13"/>
          <p:cNvGrpSpPr/>
          <p:nvPr/>
        </p:nvGrpSpPr>
        <p:grpSpPr>
          <a:xfrm>
            <a:off x="595630" y="502920"/>
            <a:ext cx="760976" cy="755259"/>
            <a:chOff x="4629" y="3681"/>
            <a:chExt cx="3091" cy="3091"/>
          </a:xfrm>
        </p:grpSpPr>
        <p:sp>
          <p:nvSpPr>
            <p:cNvPr id="15" name="六边形 14"/>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六边形 15"/>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7" name="图片 16"/>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36865"/>
          <p:cNvSpPr>
            <a:spLocks noGrp="1"/>
          </p:cNvSpPr>
          <p:nvPr>
            <p:ph type="title"/>
          </p:nvPr>
        </p:nvSpPr>
        <p:spPr>
          <a:xfrm>
            <a:off x="1751965" y="1657985"/>
            <a:ext cx="6357938" cy="566738"/>
          </a:xfrm>
        </p:spPr>
        <p:txBody>
          <a:bodyPr anchor="ctr"/>
          <a:lstStyle/>
          <a:p>
            <a:pPr algn="l">
              <a:buSzPct val="100000"/>
              <a:buNone/>
            </a:pPr>
            <a:r>
              <a:rPr lang="zh-CN" altLang="en-US" sz="3200" dirty="0">
                <a:solidFill>
                  <a:schemeClr val="bg1"/>
                </a:solidFill>
                <a:latin typeface="楷体_GB2312" pitchFamily="49" charset="-122"/>
                <a:ea typeface="楷体_GB2312" pitchFamily="49" charset="-122"/>
              </a:rPr>
              <a:t>③汽车起步</a:t>
            </a:r>
            <a:endParaRPr lang="zh-CN" altLang="en-US" sz="3200" dirty="0">
              <a:solidFill>
                <a:schemeClr val="bg1"/>
              </a:solidFill>
              <a:latin typeface="楷体_GB2312" pitchFamily="49" charset="-122"/>
              <a:ea typeface="楷体_GB2312" pitchFamily="49" charset="-122"/>
            </a:endParaRPr>
          </a:p>
        </p:txBody>
      </p:sp>
      <p:sp>
        <p:nvSpPr>
          <p:cNvPr id="5" name="文本占位符 4"/>
          <p:cNvSpPr>
            <a:spLocks noGrp="1"/>
          </p:cNvSpPr>
          <p:nvPr>
            <p:ph type="body" idx="1"/>
          </p:nvPr>
        </p:nvSpPr>
        <p:spPr>
          <a:xfrm>
            <a:off x="1439545" y="2225040"/>
            <a:ext cx="7687677" cy="2677656"/>
          </a:xfrm>
        </p:spPr>
        <p:txBody>
          <a:bodyPr wrap="square" lIns="0" rIns="0">
            <a:spAutoFit/>
          </a:bodyPr>
          <a:lstStyle/>
          <a:p>
            <a:pPr marL="0" indent="711200" fontAlgn="auto">
              <a:lnSpc>
                <a:spcPct val="100000"/>
              </a:lnSpc>
              <a:buSzPct val="100000"/>
              <a:buNone/>
              <a:extLst>
                <a:ext uri="{35155182-B16C-46BC-9424-99874614C6A1}">
                  <wpsdc:indentchars xmlns:wpsdc="http://www.wps.cn/officeDocument/2017/drawingmlCustomData" val="200" checksum="3773799597"/>
                </a:ext>
              </a:extLst>
            </a:pPr>
            <a:r>
              <a:rPr lang="zh-CN" altLang="en-US" dirty="0">
                <a:solidFill>
                  <a:schemeClr val="bg1"/>
                </a:solidFill>
                <a:latin typeface="楷体_GB2312" pitchFamily="49" charset="-122"/>
              </a:rPr>
              <a:t>当缓慢</a:t>
            </a:r>
            <a:r>
              <a:rPr lang="zh-CN" altLang="en-US" dirty="0">
                <a:solidFill>
                  <a:srgbClr val="FF0000"/>
                </a:solidFill>
                <a:latin typeface="楷体_GB2312" pitchFamily="49" charset="-122"/>
              </a:rPr>
              <a:t>放松踏板</a:t>
            </a:r>
            <a:r>
              <a:rPr lang="zh-CN" altLang="en-US" dirty="0">
                <a:solidFill>
                  <a:schemeClr val="bg1"/>
                </a:solidFill>
                <a:latin typeface="楷体_GB2312" pitchFamily="49" charset="-122"/>
              </a:rPr>
              <a:t>时，通过联动件作用在压盘上的</a:t>
            </a:r>
            <a:r>
              <a:rPr lang="zh-CN" altLang="en-US" dirty="0">
                <a:solidFill>
                  <a:srgbClr val="FF0000"/>
                </a:solidFill>
                <a:latin typeface="楷体_GB2312" pitchFamily="49" charset="-122"/>
              </a:rPr>
              <a:t>拉力</a:t>
            </a:r>
            <a:r>
              <a:rPr lang="zh-CN" altLang="en-US" dirty="0">
                <a:solidFill>
                  <a:schemeClr val="bg1"/>
                </a:solidFill>
                <a:latin typeface="楷体_GB2312" pitchFamily="49" charset="-122"/>
              </a:rPr>
              <a:t>逐渐减小，在压紧弹簧的作用下，从动盘与飞轮、压盘</a:t>
            </a:r>
            <a:r>
              <a:rPr lang="zh-CN" altLang="en-US" dirty="0">
                <a:solidFill>
                  <a:srgbClr val="FF0000"/>
                </a:solidFill>
                <a:latin typeface="楷体_GB2312" pitchFamily="49" charset="-122"/>
              </a:rPr>
              <a:t>接合程度</a:t>
            </a:r>
            <a:r>
              <a:rPr lang="zh-CN" altLang="en-US" dirty="0">
                <a:solidFill>
                  <a:schemeClr val="bg1"/>
                </a:solidFill>
                <a:latin typeface="楷体_GB2312" pitchFamily="49" charset="-122"/>
              </a:rPr>
              <a:t>逐渐增加，其</a:t>
            </a:r>
            <a:r>
              <a:rPr lang="zh-CN" altLang="en-US" dirty="0">
                <a:solidFill>
                  <a:srgbClr val="FF0000"/>
                </a:solidFill>
                <a:latin typeface="楷体_GB2312" pitchFamily="49" charset="-122"/>
              </a:rPr>
              <a:t>摩擦力矩</a:t>
            </a:r>
            <a:r>
              <a:rPr lang="zh-CN" altLang="en-US" dirty="0">
                <a:solidFill>
                  <a:schemeClr val="bg1"/>
                </a:solidFill>
                <a:latin typeface="楷体_GB2312" pitchFamily="49" charset="-122"/>
              </a:rPr>
              <a:t>逐渐</a:t>
            </a:r>
            <a:r>
              <a:rPr lang="zh-CN" altLang="en-US" dirty="0">
                <a:solidFill>
                  <a:srgbClr val="FF0000"/>
                </a:solidFill>
                <a:latin typeface="楷体_GB2312" pitchFamily="49" charset="-122"/>
              </a:rPr>
              <a:t>增大</a:t>
            </a:r>
            <a:r>
              <a:rPr lang="zh-CN" altLang="en-US" dirty="0">
                <a:solidFill>
                  <a:schemeClr val="bg1"/>
                </a:solidFill>
                <a:latin typeface="楷体_GB2312" pitchFamily="49" charset="-122"/>
              </a:rPr>
              <a:t>，当</a:t>
            </a:r>
            <a:r>
              <a:rPr lang="zh-CN" altLang="en-US" dirty="0">
                <a:solidFill>
                  <a:srgbClr val="FF0000"/>
                </a:solidFill>
                <a:latin typeface="楷体_GB2312" pitchFamily="49" charset="-122"/>
              </a:rPr>
              <a:t>大于</a:t>
            </a:r>
            <a:r>
              <a:rPr lang="zh-CN" altLang="en-US" dirty="0">
                <a:solidFill>
                  <a:schemeClr val="bg1"/>
                </a:solidFill>
                <a:latin typeface="楷体_GB2312" pitchFamily="49" charset="-122"/>
              </a:rPr>
              <a:t>汽车通过传动系统作用在从动盘上的阻力扭矩时，从动盘便与飞轮</a:t>
            </a:r>
            <a:r>
              <a:rPr lang="zh-CN" altLang="en-US" dirty="0">
                <a:solidFill>
                  <a:srgbClr val="FF0000"/>
                </a:solidFill>
                <a:latin typeface="楷体_GB2312" pitchFamily="49" charset="-122"/>
              </a:rPr>
              <a:t>等速转动</a:t>
            </a:r>
            <a:r>
              <a:rPr lang="zh-CN" altLang="en-US" dirty="0">
                <a:solidFill>
                  <a:schemeClr val="bg1"/>
                </a:solidFill>
                <a:latin typeface="楷体_GB2312" pitchFamily="49" charset="-122"/>
              </a:rPr>
              <a:t>汽车起步。</a:t>
            </a:r>
            <a:endParaRPr lang="zh-CN" altLang="en-US" dirty="0">
              <a:solidFill>
                <a:schemeClr val="bg1"/>
              </a:solidFill>
              <a:latin typeface="楷体_GB2312" pitchFamily="49" charset="-122"/>
            </a:endParaRPr>
          </a:p>
        </p:txBody>
      </p:sp>
      <p:sp>
        <p:nvSpPr>
          <p:cNvPr id="11" name="文本框 10"/>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工作原理</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2" name="组合 11"/>
          <p:cNvGrpSpPr/>
          <p:nvPr/>
        </p:nvGrpSpPr>
        <p:grpSpPr>
          <a:xfrm>
            <a:off x="595630" y="502920"/>
            <a:ext cx="760976" cy="755259"/>
            <a:chOff x="4629" y="3681"/>
            <a:chExt cx="3091" cy="3091"/>
          </a:xfrm>
        </p:grpSpPr>
        <p:sp>
          <p:nvSpPr>
            <p:cNvPr id="13" name="六边形 12"/>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48175" y="1399540"/>
            <a:ext cx="3295650" cy="3232785"/>
            <a:chOff x="9940" y="1311"/>
            <a:chExt cx="5190" cy="5091"/>
          </a:xfrm>
        </p:grpSpPr>
        <p:sp>
          <p:nvSpPr>
            <p:cNvPr id="12" name="弧形 11"/>
            <p:cNvSpPr/>
            <p:nvPr/>
          </p:nvSpPr>
          <p:spPr>
            <a:xfrm rot="13266164">
              <a:off x="9992" y="1332"/>
              <a:ext cx="5071" cy="5071"/>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5" name="组合 4"/>
            <p:cNvGrpSpPr/>
            <p:nvPr/>
          </p:nvGrpSpPr>
          <p:grpSpPr>
            <a:xfrm>
              <a:off x="9992" y="1311"/>
              <a:ext cx="5138" cy="5091"/>
              <a:chOff x="7945" y="615"/>
              <a:chExt cx="5138" cy="5091"/>
            </a:xfrm>
          </p:grpSpPr>
          <p:sp>
            <p:nvSpPr>
              <p:cNvPr id="7" name="椭圆 6"/>
              <p:cNvSpPr/>
              <p:nvPr/>
            </p:nvSpPr>
            <p:spPr>
              <a:xfrm>
                <a:off x="9577" y="2242"/>
                <a:ext cx="1859" cy="1859"/>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8692" y="1456"/>
                <a:ext cx="3579" cy="3579"/>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弧形 8"/>
              <p:cNvSpPr/>
              <p:nvPr/>
            </p:nvSpPr>
            <p:spPr>
              <a:xfrm>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5400000">
                <a:off x="7945" y="636"/>
                <a:ext cx="5071" cy="5071"/>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弧形 12"/>
              <p:cNvSpPr/>
              <p:nvPr/>
            </p:nvSpPr>
            <p:spPr>
              <a:xfrm rot="12116400">
                <a:off x="8013" y="615"/>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9" name="弧形 18"/>
            <p:cNvSpPr/>
            <p:nvPr/>
          </p:nvSpPr>
          <p:spPr>
            <a:xfrm rot="1647749">
              <a:off x="9940" y="1332"/>
              <a:ext cx="5071" cy="5071"/>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6" name="文本框 5"/>
          <p:cNvSpPr txBox="1"/>
          <p:nvPr/>
        </p:nvSpPr>
        <p:spPr>
          <a:xfrm>
            <a:off x="3419475" y="5194300"/>
            <a:ext cx="5430520" cy="768350"/>
          </a:xfrm>
          <a:prstGeom prst="rect">
            <a:avLst/>
          </a:prstGeom>
          <a:solidFill>
            <a:srgbClr val="89AFD0"/>
          </a:solidFill>
        </p:spPr>
        <p:txBody>
          <a:bodyPr wrap="square" rtlCol="0">
            <a:spAutoFit/>
          </a:bodyPr>
          <a:lstStyle/>
          <a:p>
            <a:pPr algn="ctr"/>
            <a:r>
              <a:rPr lang="zh-CN" altLang="en-US" sz="4400" dirty="0">
                <a:solidFill>
                  <a:schemeClr val="bg1"/>
                </a:solidFill>
                <a:latin typeface="微软雅黑 Light" panose="020B0502040204020203" pitchFamily="34" charset="-122"/>
                <a:ea typeface="微软雅黑 Light" panose="020B0502040204020203" pitchFamily="34" charset="-122"/>
              </a:rPr>
              <a:t>离合器</a:t>
            </a:r>
            <a:endParaRPr lang="zh-CN" altLang="en-US" sz="4400" dirty="0">
              <a:solidFill>
                <a:schemeClr val="bg1"/>
              </a:solidFill>
              <a:latin typeface="微软雅黑 Light" panose="020B0502040204020203" pitchFamily="34" charset="-122"/>
              <a:ea typeface="微软雅黑 Light" panose="020B0502040204020203" pitchFamily="34" charset="-122"/>
            </a:endParaRPr>
          </a:p>
        </p:txBody>
      </p:sp>
      <p:sp>
        <p:nvSpPr>
          <p:cNvPr id="14" name="文本框 13"/>
          <p:cNvSpPr txBox="1"/>
          <p:nvPr/>
        </p:nvSpPr>
        <p:spPr>
          <a:xfrm>
            <a:off x="5674360" y="2611755"/>
            <a:ext cx="1023620" cy="768350"/>
          </a:xfrm>
          <a:prstGeom prst="rect">
            <a:avLst/>
          </a:prstGeom>
          <a:noFill/>
        </p:spPr>
        <p:txBody>
          <a:bodyPr wrap="square" rtlCol="0">
            <a:spAutoFit/>
          </a:bodyPr>
          <a:lstStyle/>
          <a:p>
            <a:r>
              <a:rPr lang="en-US" altLang="zh-CN" sz="4400">
                <a:solidFill>
                  <a:schemeClr val="bg1"/>
                </a:solidFill>
              </a:rPr>
              <a:t>1.2</a:t>
            </a:r>
            <a:endParaRPr lang="en-US" altLang="zh-CN" sz="4400" dirty="0">
              <a:solidFill>
                <a:schemeClr val="bg1"/>
              </a:solidFill>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2939326" y="2364005"/>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2919152" y="2330578"/>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5138670" y="2125015"/>
            <a:ext cx="0" cy="2072337"/>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3405110" y="2692563"/>
            <a:ext cx="1030970" cy="1030970"/>
          </a:xfrm>
          <a:prstGeom prst="rect">
            <a:avLst/>
          </a:prstGeom>
        </p:spPr>
      </p:pic>
      <p:sp>
        <p:nvSpPr>
          <p:cNvPr id="9" name="文本框 15"/>
          <p:cNvSpPr txBox="1"/>
          <p:nvPr/>
        </p:nvSpPr>
        <p:spPr>
          <a:xfrm>
            <a:off x="5375274" y="1727706"/>
            <a:ext cx="2429322"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4000" dirty="0">
                <a:solidFill>
                  <a:schemeClr val="bg1"/>
                </a:solidFill>
                <a:latin typeface="微软雅黑 Light" panose="020B0502040204020203" pitchFamily="34" charset="-122"/>
                <a:ea typeface="微软雅黑 Light" panose="020B0502040204020203" pitchFamily="34" charset="-122"/>
              </a:rPr>
              <a:t>项目</a:t>
            </a:r>
            <a:r>
              <a:rPr lang="en-US" altLang="zh-CN" dirty="0">
                <a:solidFill>
                  <a:schemeClr val="bg1"/>
                </a:solidFill>
              </a:rPr>
              <a:t> </a:t>
            </a:r>
            <a:r>
              <a:rPr lang="en-US" altLang="zh-CN"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3</a:t>
            </a:r>
            <a:endParaRPr lang="zh-CN" altLang="en-US"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0" name="矩形 9"/>
          <p:cNvSpPr/>
          <p:nvPr/>
        </p:nvSpPr>
        <p:spPr>
          <a:xfrm>
            <a:off x="5452548" y="2809944"/>
            <a:ext cx="3485389" cy="445964"/>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 name="文本框 17"/>
          <p:cNvSpPr txBox="1"/>
          <p:nvPr/>
        </p:nvSpPr>
        <p:spPr>
          <a:xfrm>
            <a:off x="5452549" y="2758446"/>
            <a:ext cx="3290255" cy="5219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dirty="0">
                <a:solidFill>
                  <a:schemeClr val="bg1"/>
                </a:solidFill>
                <a:latin typeface="微软雅黑 Light" panose="020B0502040204020203" pitchFamily="34" charset="-122"/>
                <a:ea typeface="微软雅黑 Light" panose="020B0502040204020203" pitchFamily="34" charset="-122"/>
              </a:rPr>
              <a:t>典型离合器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12" name="文本框 10"/>
          <p:cNvSpPr txBox="1"/>
          <p:nvPr/>
        </p:nvSpPr>
        <p:spPr>
          <a:xfrm>
            <a:off x="5387975" y="3370073"/>
            <a:ext cx="5067300" cy="92333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bg1"/>
                </a:solidFill>
                <a:latin typeface="微软雅黑 Light" panose="020B0502040204020203" pitchFamily="34" charset="-122"/>
                <a:ea typeface="微软雅黑 Light" panose="020B0502040204020203" pitchFamily="34" charset="-122"/>
              </a:rPr>
              <a:t>膜片式弹簧离合器</a:t>
            </a:r>
            <a:endParaRPr lang="en-US" altLang="zh-CN"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多簧式离合器</a:t>
            </a:r>
            <a:endParaRPr lang="en-US" altLang="zh-CN"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中央弹簧式离合器</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spTree>
  </p:cSld>
  <p:clrMapOvr>
    <a:overrideClrMapping bg1="lt1" tx1="dk1" bg2="lt2" tx2="dk2" accent1="accent1" accent2="accent2" accent3="accent3" accent4="accent4" accent5="accent5" accent6="accent6" hlink="hlink" folHlink="folHlink"/>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膜片式弹簧离合器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0250" y="619125"/>
            <a:ext cx="464185" cy="507365"/>
          </a:xfrm>
          <a:prstGeom prst="rect">
            <a:avLst/>
          </a:prstGeom>
        </p:spPr>
      </p:pic>
      <p:pic>
        <p:nvPicPr>
          <p:cNvPr id="17" name="图片 16" descr="图片包含 文字&#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393" y="1385615"/>
            <a:ext cx="6625213" cy="4727802"/>
          </a:xfrm>
          <a:prstGeom prst="rect">
            <a:avLst/>
          </a:prstGeom>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多簧式离合器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0250" y="619125"/>
            <a:ext cx="464185" cy="507365"/>
          </a:xfrm>
          <a:prstGeom prst="rect">
            <a:avLst/>
          </a:prstGeom>
        </p:spPr>
      </p:pic>
      <p:pic>
        <p:nvPicPr>
          <p:cNvPr id="3" name="图片 2" descr="图片包含 文字, 地图&#10;&#10;描述已自动生成"/>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803" y="1600909"/>
            <a:ext cx="7636874" cy="4637331"/>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中央弹簧式离合器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0250" y="619125"/>
            <a:ext cx="464185" cy="507365"/>
          </a:xfrm>
          <a:prstGeom prst="rect">
            <a:avLst/>
          </a:prstGeom>
        </p:spPr>
      </p:pic>
      <p:pic>
        <p:nvPicPr>
          <p:cNvPr id="11" name="图片 10" descr="1661307712941362.png"/>
          <p:cNvPicPr>
            <a:picLocks noChangeAspect="1"/>
          </p:cNvPicPr>
          <p:nvPr/>
        </p:nvPicPr>
        <p:blipFill>
          <a:blip r:embed="rId2"/>
          <a:stretch>
            <a:fillRect/>
          </a:stretch>
        </p:blipFill>
        <p:spPr>
          <a:xfrm>
            <a:off x="2603500" y="1460500"/>
            <a:ext cx="6985000" cy="4597400"/>
          </a:xfrm>
          <a:prstGeom prst="rect">
            <a:avLst/>
          </a:prstGeom>
          <a:noFill/>
          <a:ln w="9525">
            <a:noFill/>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2939326" y="2364005"/>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2919152" y="2330578"/>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5138670" y="2125015"/>
            <a:ext cx="0" cy="2072337"/>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3491078" y="2777057"/>
            <a:ext cx="861981" cy="861981"/>
          </a:xfrm>
          <a:prstGeom prst="rect">
            <a:avLst/>
          </a:prstGeom>
        </p:spPr>
      </p:pic>
      <p:sp>
        <p:nvSpPr>
          <p:cNvPr id="12" name="文本框 11"/>
          <p:cNvSpPr txBox="1"/>
          <p:nvPr/>
        </p:nvSpPr>
        <p:spPr>
          <a:xfrm>
            <a:off x="5375274" y="1641218"/>
            <a:ext cx="2429322" cy="1107996"/>
          </a:xfrm>
          <a:prstGeom prst="rect">
            <a:avLst/>
          </a:prstGeom>
          <a:noFill/>
        </p:spPr>
        <p:txBody>
          <a:bodyPr wrap="square" rtlCol="0">
            <a:spAutoFit/>
          </a:bodyPr>
          <a:lstStyle/>
          <a:p>
            <a:r>
              <a:rPr lang="zh-CN" altLang="en-US" sz="4000" dirty="0">
                <a:solidFill>
                  <a:schemeClr val="bg1"/>
                </a:solidFill>
                <a:latin typeface="微软雅黑 Light" panose="020B0502040204020203" pitchFamily="34" charset="-122"/>
                <a:ea typeface="微软雅黑 Light" panose="020B0502040204020203" pitchFamily="34" charset="-122"/>
              </a:rPr>
              <a:t>项目</a:t>
            </a:r>
            <a:r>
              <a:rPr lang="en-US" altLang="zh-CN" dirty="0">
                <a:solidFill>
                  <a:schemeClr val="bg1"/>
                </a:solidFill>
              </a:rPr>
              <a:t> </a:t>
            </a:r>
            <a:r>
              <a:rPr lang="en-US" altLang="zh-CN"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4</a:t>
            </a:r>
            <a:endParaRPr lang="zh-CN" altLang="en-US"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12"/>
          <p:cNvSpPr/>
          <p:nvPr/>
        </p:nvSpPr>
        <p:spPr>
          <a:xfrm>
            <a:off x="5452548" y="2723456"/>
            <a:ext cx="3485389" cy="445964"/>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452549" y="2671958"/>
            <a:ext cx="329025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离合器操纵结构</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5388154" y="3283573"/>
            <a:ext cx="4224271" cy="646331"/>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操纵结构作用</a:t>
            </a:r>
            <a:endParaRPr lang="en-US" altLang="zh-CN"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操纵结构种类</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操纵机构的作用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60622" y="678004"/>
            <a:ext cx="430991" cy="430991"/>
          </a:xfrm>
          <a:prstGeom prst="rect">
            <a:avLst/>
          </a:prstGeom>
        </p:spPr>
      </p:pic>
      <p:pic>
        <p:nvPicPr>
          <p:cNvPr id="13" name="图片 12" descr="451307712941362.png"/>
          <p:cNvPicPr>
            <a:picLocks noChangeAspect="1"/>
          </p:cNvPicPr>
          <p:nvPr/>
        </p:nvPicPr>
        <p:blipFill>
          <a:blip r:embed="rId2"/>
          <a:stretch>
            <a:fillRect/>
          </a:stretch>
        </p:blipFill>
        <p:spPr>
          <a:xfrm>
            <a:off x="6713878" y="1772398"/>
            <a:ext cx="4421188" cy="3678238"/>
          </a:xfrm>
          <a:prstGeom prst="rect">
            <a:avLst/>
          </a:prstGeom>
          <a:noFill/>
          <a:ln w="9525">
            <a:noFill/>
          </a:ln>
        </p:spPr>
      </p:pic>
      <p:sp>
        <p:nvSpPr>
          <p:cNvPr id="14" name="文本占位符 46082"/>
          <p:cNvSpPr>
            <a:spLocks noGrp="1"/>
          </p:cNvSpPr>
          <p:nvPr/>
        </p:nvSpPr>
        <p:spPr>
          <a:xfrm>
            <a:off x="1974804" y="1912711"/>
            <a:ext cx="4324396" cy="3816350"/>
          </a:xfrm>
          <a:prstGeom prst="rect">
            <a:avLst/>
          </a:prstGeom>
          <a:noFill/>
          <a:ln w="9525">
            <a:noFill/>
          </a:ln>
        </p:spPr>
        <p:txBody>
          <a:bodyPr lIns="0" tIns="0" rIns="0" bIns="0"/>
          <a:lstStyle>
            <a:lvl1pPr marL="342900" lvl="0" indent="-342900" algn="l" rtl="0" eaLnBrk="1" fontAlgn="base" latinLnBrk="0" hangingPunct="1">
              <a:lnSpc>
                <a:spcPct val="100000"/>
              </a:lnSpc>
              <a:spcBef>
                <a:spcPct val="20000"/>
              </a:spcBef>
              <a:spcAft>
                <a:spcPct val="0"/>
              </a:spcAft>
              <a:buSzPct val="100000"/>
              <a:buNone/>
              <a:defRPr sz="3200" u="none" kern="1200" baseline="0">
                <a:solidFill>
                  <a:schemeClr val="tx1"/>
                </a:solidFill>
                <a:latin typeface="+mn-lt"/>
                <a:ea typeface="+mn-ea"/>
                <a:cs typeface="+mn-cs"/>
              </a:defRPr>
            </a:lvl1pPr>
            <a:lvl2pPr marL="742950" lvl="1" indent="-285750" algn="l" rtl="0" eaLnBrk="1" fontAlgn="base" latinLnBrk="0" hangingPunct="1">
              <a:lnSpc>
                <a:spcPct val="100000"/>
              </a:lnSpc>
              <a:spcBef>
                <a:spcPct val="20000"/>
              </a:spcBef>
              <a:spcAft>
                <a:spcPct val="0"/>
              </a:spcAft>
              <a:buSzPct val="100000"/>
              <a:buNone/>
              <a:defRPr sz="2800" u="none" kern="1200" baseline="0">
                <a:solidFill>
                  <a:schemeClr val="tx1"/>
                </a:solidFill>
                <a:latin typeface="Arial" panose="020B0604020202020204" pitchFamily="34" charset="0"/>
                <a:ea typeface="宋体" panose="02010600030101010101" pitchFamily="2" charset="-122"/>
                <a:cs typeface="+mn-cs"/>
              </a:defRPr>
            </a:lvl2pPr>
            <a:lvl3pPr marL="1143000" lvl="2" indent="-228600" algn="l" rtl="0" eaLnBrk="1" fontAlgn="base" latinLnBrk="0" hangingPunct="1">
              <a:lnSpc>
                <a:spcPct val="100000"/>
              </a:lnSpc>
              <a:spcBef>
                <a:spcPct val="20000"/>
              </a:spcBef>
              <a:spcAft>
                <a:spcPct val="0"/>
              </a:spcAft>
              <a:buSzPct val="100000"/>
              <a:buFontTx/>
              <a:buChar char="•"/>
              <a:defRPr sz="2400" u="none" kern="1200" baseline="0">
                <a:solidFill>
                  <a:schemeClr val="tx1"/>
                </a:solidFill>
                <a:latin typeface="Arial" panose="020B0604020202020204" pitchFamily="34" charset="0"/>
                <a:ea typeface="宋体" panose="02010600030101010101" pitchFamily="2" charset="-122"/>
                <a:cs typeface="+mn-cs"/>
              </a:defRPr>
            </a:lvl3pPr>
            <a:lvl4pPr marL="1600200" lvl="3" indent="-228600" algn="l" rtl="0" eaLnBrk="1" fontAlgn="base" latinLnBrk="0" hangingPunct="1">
              <a:lnSpc>
                <a:spcPct val="100000"/>
              </a:lnSpc>
              <a:spcBef>
                <a:spcPct val="20000"/>
              </a:spcBef>
              <a:spcAft>
                <a:spcPct val="0"/>
              </a:spcAft>
              <a:buSzPct val="100000"/>
              <a:buFontTx/>
              <a:buChar char="–"/>
              <a:defRPr sz="2000" u="none" kern="1200" baseline="0">
                <a:solidFill>
                  <a:schemeClr val="tx1"/>
                </a:solidFill>
                <a:latin typeface="Arial" panose="020B0604020202020204" pitchFamily="34" charset="0"/>
                <a:ea typeface="宋体" panose="02010600030101010101" pitchFamily="2" charset="-122"/>
                <a:cs typeface="+mn-cs"/>
              </a:defRPr>
            </a:lvl4pPr>
            <a:lvl5pPr marL="2057400" lvl="4" indent="-228600" algn="l" rtl="0" eaLnBrk="1" fontAlgn="base" latinLnBrk="0" hangingPunct="1">
              <a:lnSpc>
                <a:spcPct val="100000"/>
              </a:lnSpc>
              <a:spcBef>
                <a:spcPct val="20000"/>
              </a:spcBef>
              <a:spcAft>
                <a:spcPct val="0"/>
              </a:spcAft>
              <a:buSzPct val="100000"/>
              <a:buFontTx/>
              <a:buChar char="»"/>
              <a:defRPr sz="2000" u="none" kern="1200" baseline="0">
                <a:solidFill>
                  <a:schemeClr val="tx1"/>
                </a:solidFill>
                <a:latin typeface="Arial" panose="020B0604020202020204" pitchFamily="34" charset="0"/>
                <a:ea typeface="宋体" panose="02010600030101010101" pitchFamily="2" charset="-122"/>
                <a:cs typeface="+mn-cs"/>
              </a:defRPr>
            </a:lvl5pPr>
            <a:lvl6pPr marL="2514600" lvl="5" indent="-228600" algn="l" rtl="0" eaLnBrk="1" fontAlgn="base" latinLnBrk="0" hangingPunct="1">
              <a:lnSpc>
                <a:spcPct val="100000"/>
              </a:lnSpc>
              <a:spcBef>
                <a:spcPct val="20000"/>
              </a:spcBef>
              <a:spcAft>
                <a:spcPct val="0"/>
              </a:spcAft>
              <a:buClrTx/>
              <a:buSzPct val="100000"/>
              <a:buFontTx/>
              <a:buChar char="»"/>
              <a:defRPr sz="2000" u="none" kern="1200" baseline="0">
                <a:solidFill>
                  <a:schemeClr val="tx1"/>
                </a:solidFill>
                <a:latin typeface="Arial" panose="020B0604020202020204" pitchFamily="34" charset="0"/>
                <a:ea typeface="宋体" panose="02010600030101010101" pitchFamily="2" charset="-122"/>
                <a:cs typeface="+mn-cs"/>
              </a:defRPr>
            </a:lvl6pPr>
            <a:lvl7pPr marL="2971800" lvl="6" indent="-228600" algn="l" rtl="0" eaLnBrk="1" fontAlgn="base" latinLnBrk="0" hangingPunct="1">
              <a:lnSpc>
                <a:spcPct val="100000"/>
              </a:lnSpc>
              <a:spcBef>
                <a:spcPct val="20000"/>
              </a:spcBef>
              <a:spcAft>
                <a:spcPct val="0"/>
              </a:spcAft>
              <a:buClrTx/>
              <a:buSzPct val="100000"/>
              <a:buFontTx/>
              <a:buChar char="»"/>
              <a:defRPr sz="2000" u="none" kern="1200" baseline="0">
                <a:solidFill>
                  <a:schemeClr val="tx1"/>
                </a:solidFill>
                <a:latin typeface="Arial" panose="020B0604020202020204" pitchFamily="34" charset="0"/>
                <a:ea typeface="宋体" panose="02010600030101010101" pitchFamily="2" charset="-122"/>
                <a:cs typeface="+mn-cs"/>
              </a:defRPr>
            </a:lvl7pPr>
            <a:lvl8pPr marL="3429000" lvl="7" indent="-228600" algn="l" rtl="0" eaLnBrk="1" fontAlgn="base" latinLnBrk="0" hangingPunct="1">
              <a:lnSpc>
                <a:spcPct val="100000"/>
              </a:lnSpc>
              <a:spcBef>
                <a:spcPct val="20000"/>
              </a:spcBef>
              <a:spcAft>
                <a:spcPct val="0"/>
              </a:spcAft>
              <a:buClrTx/>
              <a:buSzPct val="100000"/>
              <a:buFontTx/>
              <a:buChar char="»"/>
              <a:defRPr sz="2000" u="none" kern="1200" baseline="0">
                <a:solidFill>
                  <a:schemeClr val="tx1"/>
                </a:solidFill>
                <a:latin typeface="Arial" panose="020B0604020202020204" pitchFamily="34" charset="0"/>
                <a:ea typeface="宋体" panose="02010600030101010101" pitchFamily="2" charset="-122"/>
                <a:cs typeface="+mn-cs"/>
              </a:defRPr>
            </a:lvl8pPr>
            <a:lvl9pPr marL="3886200" lvl="8" indent="-228600" algn="l" rtl="0" eaLnBrk="1" fontAlgn="base" latinLnBrk="0" hangingPunct="1">
              <a:lnSpc>
                <a:spcPct val="100000"/>
              </a:lnSpc>
              <a:spcBef>
                <a:spcPct val="20000"/>
              </a:spcBef>
              <a:spcAft>
                <a:spcPct val="0"/>
              </a:spcAft>
              <a:buClrTx/>
              <a:buSzPct val="100000"/>
              <a:buFontTx/>
              <a:buChar char="»"/>
              <a:defRPr sz="2000" u="none" kern="1200" baseline="0">
                <a:solidFill>
                  <a:schemeClr val="tx1"/>
                </a:solidFill>
                <a:latin typeface="Arial" panose="020B0604020202020204" pitchFamily="34" charset="0"/>
                <a:ea typeface="宋体" panose="02010600030101010101" pitchFamily="2" charset="-122"/>
                <a:cs typeface="+mn-cs"/>
              </a:defRPr>
            </a:lvl9pPr>
          </a:lstStyle>
          <a:p>
            <a:pPr marL="0" indent="-533400" algn="just">
              <a:buSzPct val="100000"/>
              <a:buNone/>
            </a:pPr>
            <a:r>
              <a:rPr lang="en-US" altLang="zh-CN" dirty="0">
                <a:solidFill>
                  <a:schemeClr val="bg1"/>
                </a:solidFill>
                <a:latin typeface="楷体_GB2312" pitchFamily="49" charset="-122"/>
              </a:rPr>
              <a:t>       </a:t>
            </a:r>
            <a:r>
              <a:rPr lang="zh-CN" altLang="en-US" dirty="0">
                <a:solidFill>
                  <a:schemeClr val="bg1"/>
                </a:solidFill>
                <a:latin typeface="楷体_GB2312" pitchFamily="49" charset="-122"/>
              </a:rPr>
              <a:t>使离合器迅速彻底分离适应换档需要；并使之柔和接合以满足汽车平稳起步的需要。</a:t>
            </a:r>
            <a:endParaRPr lang="zh-CN" altLang="en-US" dirty="0">
              <a:solidFill>
                <a:schemeClr val="bg1"/>
              </a:solidFill>
              <a:latin typeface="楷体_GB2312" pitchFamily="49" charset="-122"/>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操纵机构的种类</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60622" y="678004"/>
            <a:ext cx="430991" cy="430991"/>
          </a:xfrm>
          <a:prstGeom prst="rect">
            <a:avLst/>
          </a:prstGeom>
        </p:spPr>
      </p:pic>
      <p:sp>
        <p:nvSpPr>
          <p:cNvPr id="11" name="标题 47105"/>
          <p:cNvSpPr>
            <a:spLocks noGrp="1"/>
          </p:cNvSpPr>
          <p:nvPr/>
        </p:nvSpPr>
        <p:spPr>
          <a:xfrm>
            <a:off x="1477038" y="1108995"/>
            <a:ext cx="7772400" cy="1079500"/>
          </a:xfrm>
          <a:prstGeom prst="rect">
            <a:avLst/>
          </a:prstGeom>
          <a:noFill/>
          <a:ln w="9525">
            <a:noFill/>
          </a:ln>
        </p:spPr>
        <p:txBody>
          <a:bodyPr anchor="ctr"/>
          <a:lstStyle>
            <a:lvl1pPr marL="0" lvl="0" indent="0" algn="ctr" rtl="0" eaLnBrk="1" fontAlgn="base" latinLnBrk="0" hangingPunct="1">
              <a:lnSpc>
                <a:spcPct val="100000"/>
              </a:lnSpc>
              <a:spcBef>
                <a:spcPct val="0"/>
              </a:spcBef>
              <a:spcAft>
                <a:spcPct val="0"/>
              </a:spcAft>
              <a:buSzPct val="100000"/>
              <a:buNone/>
              <a:defRPr sz="4500" u="none" kern="1200" baseline="0">
                <a:solidFill>
                  <a:schemeClr val="tx1"/>
                </a:solidFill>
                <a:latin typeface="+mj-lt"/>
                <a:ea typeface="+mj-ea"/>
                <a:cs typeface="+mj-cs"/>
              </a:defRPr>
            </a:lvl1pPr>
          </a:lstStyle>
          <a:p>
            <a:pPr algn="l">
              <a:buClrTx/>
              <a:buSzPct val="100000"/>
              <a:buFontTx/>
            </a:pPr>
            <a:r>
              <a:rPr lang="en-US" altLang="zh-CN" sz="2800" kern="1200" baseline="0" dirty="0">
                <a:solidFill>
                  <a:schemeClr val="bg1"/>
                </a:solidFill>
                <a:latin typeface="Arial" panose="020B0604020202020204" pitchFamily="34" charset="0"/>
                <a:ea typeface="楷体_GB2312" pitchFamily="49" charset="-122"/>
              </a:rPr>
              <a:t>①</a:t>
            </a:r>
            <a:r>
              <a:rPr lang="zh-CN" altLang="en-US" sz="2800" kern="1200" baseline="0" dirty="0">
                <a:solidFill>
                  <a:schemeClr val="bg1"/>
                </a:solidFill>
                <a:latin typeface="楷体_GB2312" pitchFamily="49" charset="-122"/>
                <a:ea typeface="楷体_GB2312" pitchFamily="49" charset="-122"/>
              </a:rPr>
              <a:t>机械式操纵机构（杆件式）</a:t>
            </a:r>
            <a:endParaRPr lang="zh-CN" altLang="en-US" sz="2800" kern="1200" baseline="0" dirty="0">
              <a:solidFill>
                <a:schemeClr val="bg1"/>
              </a:solidFill>
              <a:latin typeface="楷体_GB2312" pitchFamily="49" charset="-122"/>
              <a:ea typeface="楷体_GB2312" pitchFamily="49" charset="-122"/>
            </a:endParaRPr>
          </a:p>
        </p:txBody>
      </p:sp>
      <p:sp>
        <p:nvSpPr>
          <p:cNvPr id="15" name="文本框 47110"/>
          <p:cNvSpPr txBox="1"/>
          <p:nvPr/>
        </p:nvSpPr>
        <p:spPr>
          <a:xfrm>
            <a:off x="976117" y="1885424"/>
            <a:ext cx="7088140" cy="5816977"/>
          </a:xfrm>
          <a:prstGeom prst="rect">
            <a:avLst/>
          </a:prstGeom>
          <a:noFill/>
          <a:ln w="9525">
            <a:noFill/>
          </a:ln>
        </p:spPr>
        <p:txBody>
          <a:bodyPr wrap="square">
            <a:spAutoFit/>
          </a:bodyPr>
          <a:lstStyle>
            <a:lvl1pPr marL="0" lvl="0"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mn-lt"/>
                <a:ea typeface="+mn-ea"/>
                <a:cs typeface="+mn-cs"/>
              </a:defRPr>
            </a:lvl1pPr>
            <a:lvl2pPr marL="457200" lvl="1"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9pPr>
          </a:lstStyle>
          <a:p>
            <a:pPr indent="720090">
              <a:buSzPct val="100000"/>
            </a:pPr>
            <a:r>
              <a:rPr lang="zh-CN" altLang="en-US" sz="2800" dirty="0">
                <a:solidFill>
                  <a:schemeClr val="bg1"/>
                </a:solidFill>
                <a:latin typeface="楷体_GB2312" pitchFamily="49" charset="-122"/>
                <a:ea typeface="楷体_GB2312" pitchFamily="49" charset="-122"/>
              </a:rPr>
              <a:t>杠杆式操纵机构由</a:t>
            </a:r>
            <a:r>
              <a:rPr lang="zh-CN" altLang="en-US" sz="2800" dirty="0">
                <a:solidFill>
                  <a:srgbClr val="FF0000"/>
                </a:solidFill>
                <a:latin typeface="楷体_GB2312" pitchFamily="49" charset="-122"/>
                <a:ea typeface="楷体_GB2312" pitchFamily="49" charset="-122"/>
              </a:rPr>
              <a:t>踏板、回位弹簧、拉杆调节叉、分离叉、分离轴承</a:t>
            </a:r>
            <a:r>
              <a:rPr lang="zh-CN" altLang="en-US" sz="2800" dirty="0">
                <a:solidFill>
                  <a:schemeClr val="bg1"/>
                </a:solidFill>
                <a:latin typeface="楷体_GB2312" pitchFamily="49" charset="-122"/>
                <a:ea typeface="楷体_GB2312" pitchFamily="49" charset="-122"/>
              </a:rPr>
              <a:t>等组成。当踩下离合器踏板时，使踏板轴转动并带动调节叉向后运动，分离叉在调节叉的作用下，以球头销为支点通过分离轴承将离合器的分离杠杆外端向前推，内端向后拉，使离合器分离；当放松踏板时，在回位弹簧作用下，各部件回位，离合器重新接合。</a:t>
            </a:r>
            <a:endParaRPr lang="en-US" altLang="zh-CN" sz="2800" dirty="0">
              <a:solidFill>
                <a:schemeClr val="bg1"/>
              </a:solidFill>
              <a:latin typeface="楷体_GB2312" pitchFamily="49" charset="-122"/>
              <a:ea typeface="楷体_GB2312" pitchFamily="49" charset="-122"/>
            </a:endParaRPr>
          </a:p>
          <a:p>
            <a:pPr indent="720090"/>
            <a:r>
              <a:rPr lang="zh-CN" altLang="en-US" sz="2800" dirty="0">
                <a:solidFill>
                  <a:schemeClr val="bg1"/>
                </a:solidFill>
                <a:latin typeface="楷体_GB2312" pitchFamily="49" charset="-122"/>
                <a:ea typeface="楷体_GB2312" pitchFamily="49" charset="-122"/>
              </a:rPr>
              <a:t>优点：结构简单，工作可靠，但杠杆间的铰接多，中间磨损大，当车身和车架发生变形时，影响其正常工作。</a:t>
            </a:r>
            <a:endParaRPr lang="zh-CN" altLang="en-US" sz="2800" dirty="0">
              <a:solidFill>
                <a:schemeClr val="bg1"/>
              </a:solidFill>
              <a:latin typeface="楷体_GB2312" pitchFamily="49" charset="-122"/>
              <a:ea typeface="楷体_GB2312" pitchFamily="49" charset="-122"/>
            </a:endParaRPr>
          </a:p>
          <a:p>
            <a:pPr>
              <a:buSzPct val="100000"/>
            </a:pPr>
            <a:endParaRPr lang="zh-CN" altLang="en-US" sz="3200" dirty="0">
              <a:solidFill>
                <a:schemeClr val="bg1"/>
              </a:solidFill>
              <a:latin typeface="楷体_GB2312" pitchFamily="49" charset="-122"/>
              <a:ea typeface="楷体_GB2312" pitchFamily="49" charset="-122"/>
            </a:endParaRPr>
          </a:p>
          <a:p>
            <a:pPr>
              <a:buSzPct val="100000"/>
            </a:pPr>
            <a:r>
              <a:rPr lang="zh-CN" altLang="en-US" sz="3200" dirty="0">
                <a:latin typeface="楷体_GB2312" pitchFamily="49" charset="-122"/>
                <a:ea typeface="楷体_GB2312" pitchFamily="49" charset="-122"/>
              </a:rPr>
              <a:t>     </a:t>
            </a:r>
            <a:endParaRPr lang="zh-CN" altLang="en-US" sz="3200" dirty="0">
              <a:latin typeface="楷体_GB2312" pitchFamily="49" charset="-122"/>
              <a:ea typeface="楷体_GB2312" pitchFamily="49" charset="-122"/>
            </a:endParaRPr>
          </a:p>
        </p:txBody>
      </p:sp>
      <p:pic>
        <p:nvPicPr>
          <p:cNvPr id="16" name="图片 15" descr="31307712941362.jpg"/>
          <p:cNvPicPr>
            <a:picLocks noChangeAspect="1"/>
          </p:cNvPicPr>
          <p:nvPr/>
        </p:nvPicPr>
        <p:blipFill>
          <a:blip r:embed="rId2"/>
          <a:srcRect l="17708" t="7213" r="15347" b="9052"/>
          <a:stretch>
            <a:fillRect/>
          </a:stretch>
        </p:blipFill>
        <p:spPr>
          <a:xfrm>
            <a:off x="8064257" y="1885424"/>
            <a:ext cx="3858220" cy="3863581"/>
          </a:xfrm>
          <a:prstGeom prst="rect">
            <a:avLst/>
          </a:prstGeom>
          <a:noFill/>
          <a:ln w="9525">
            <a:no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操纵机构的种类</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2" name="图片 11"/>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60622" y="678004"/>
            <a:ext cx="430991" cy="430991"/>
          </a:xfrm>
          <a:prstGeom prst="rect">
            <a:avLst/>
          </a:prstGeom>
        </p:spPr>
      </p:pic>
      <p:sp>
        <p:nvSpPr>
          <p:cNvPr id="11" name="标题 47105"/>
          <p:cNvSpPr>
            <a:spLocks noGrp="1"/>
          </p:cNvSpPr>
          <p:nvPr/>
        </p:nvSpPr>
        <p:spPr>
          <a:xfrm>
            <a:off x="1477038" y="1108995"/>
            <a:ext cx="7772400" cy="1079500"/>
          </a:xfrm>
          <a:prstGeom prst="rect">
            <a:avLst/>
          </a:prstGeom>
          <a:noFill/>
          <a:ln w="9525">
            <a:noFill/>
          </a:ln>
        </p:spPr>
        <p:txBody>
          <a:bodyPr anchor="ctr"/>
          <a:lstStyle>
            <a:lvl1pPr marL="0" lvl="0" indent="0" algn="ctr" rtl="0" eaLnBrk="1" fontAlgn="base" latinLnBrk="0" hangingPunct="1">
              <a:lnSpc>
                <a:spcPct val="100000"/>
              </a:lnSpc>
              <a:spcBef>
                <a:spcPct val="0"/>
              </a:spcBef>
              <a:spcAft>
                <a:spcPct val="0"/>
              </a:spcAft>
              <a:buSzPct val="100000"/>
              <a:buNone/>
              <a:defRPr sz="4500" u="none" kern="1200" baseline="0">
                <a:solidFill>
                  <a:schemeClr val="tx1"/>
                </a:solidFill>
                <a:latin typeface="+mj-lt"/>
                <a:ea typeface="+mj-ea"/>
                <a:cs typeface="+mj-cs"/>
              </a:defRPr>
            </a:lvl1pPr>
          </a:lstStyle>
          <a:p>
            <a:pPr algn="l"/>
            <a:r>
              <a:rPr lang="zh-CN" altLang="en-US" sz="2800" dirty="0">
                <a:solidFill>
                  <a:schemeClr val="bg1"/>
                </a:solidFill>
                <a:latin typeface="Arial" panose="020B0604020202020204" pitchFamily="34" charset="0"/>
                <a:ea typeface="楷体_GB2312" pitchFamily="49" charset="-122"/>
              </a:rPr>
              <a:t>②</a:t>
            </a:r>
            <a:r>
              <a:rPr lang="en-US" altLang="zh-CN" sz="2800" dirty="0">
                <a:solidFill>
                  <a:schemeClr val="bg1"/>
                </a:solidFill>
                <a:latin typeface="Arial" panose="020B0604020202020204" pitchFamily="34" charset="0"/>
                <a:ea typeface="楷体_GB2312" pitchFamily="49" charset="-122"/>
              </a:rPr>
              <a:t> </a:t>
            </a:r>
            <a:r>
              <a:rPr lang="zh-CN" altLang="en-US" sz="2800" dirty="0">
                <a:solidFill>
                  <a:schemeClr val="bg1"/>
                </a:solidFill>
                <a:latin typeface="楷体_GB2312" pitchFamily="49" charset="-122"/>
                <a:ea typeface="楷体_GB2312" pitchFamily="49" charset="-122"/>
              </a:rPr>
              <a:t>液压式操纵机构</a:t>
            </a:r>
            <a:endParaRPr lang="zh-CN" altLang="en-US" sz="2800" kern="1200" baseline="0" dirty="0">
              <a:solidFill>
                <a:schemeClr val="bg1"/>
              </a:solidFill>
              <a:latin typeface="楷体_GB2312" pitchFamily="49" charset="-122"/>
              <a:ea typeface="楷体_GB2312" pitchFamily="49" charset="-122"/>
            </a:endParaRPr>
          </a:p>
        </p:txBody>
      </p:sp>
      <p:sp>
        <p:nvSpPr>
          <p:cNvPr id="15" name="文本框 47110"/>
          <p:cNvSpPr txBox="1"/>
          <p:nvPr/>
        </p:nvSpPr>
        <p:spPr>
          <a:xfrm>
            <a:off x="968241" y="1857359"/>
            <a:ext cx="5384798" cy="5386090"/>
          </a:xfrm>
          <a:prstGeom prst="rect">
            <a:avLst/>
          </a:prstGeom>
          <a:noFill/>
          <a:ln w="9525">
            <a:noFill/>
          </a:ln>
        </p:spPr>
        <p:txBody>
          <a:bodyPr wrap="square">
            <a:spAutoFit/>
          </a:bodyPr>
          <a:lstStyle>
            <a:lvl1pPr marL="0" lvl="0"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mn-lt"/>
                <a:ea typeface="+mn-ea"/>
                <a:cs typeface="+mn-cs"/>
              </a:defRPr>
            </a:lvl1pPr>
            <a:lvl2pPr marL="457200" lvl="1"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rtl="0" eaLnBrk="1" fontAlgn="base" latinLnBrk="0" hangingPunct="1">
              <a:lnSpc>
                <a:spcPct val="100000"/>
              </a:lnSpc>
              <a:spcBef>
                <a:spcPct val="0"/>
              </a:spcBef>
              <a:spcAft>
                <a:spcPct val="0"/>
              </a:spcAft>
              <a:buClr>
                <a:srgbClr val="000000"/>
              </a:buClr>
              <a:buSzPct val="100000"/>
              <a:buNone/>
              <a:defRPr sz="1800" u="none" kern="1200" baseline="0">
                <a:solidFill>
                  <a:schemeClr val="tx1"/>
                </a:solidFill>
                <a:latin typeface="Arial" panose="020B0604020202020204" pitchFamily="34" charset="0"/>
                <a:ea typeface="宋体" panose="02010600030101010101" pitchFamily="2" charset="-122"/>
                <a:cs typeface="+mn-cs"/>
              </a:defRPr>
            </a:lvl9pPr>
          </a:lstStyle>
          <a:p>
            <a:pPr indent="720090"/>
            <a:r>
              <a:rPr lang="zh-CN" altLang="en-US" sz="2800" dirty="0">
                <a:solidFill>
                  <a:schemeClr val="bg1"/>
                </a:solidFill>
                <a:latin typeface="楷体_GB2312" pitchFamily="49" charset="-122"/>
                <a:ea typeface="楷体_GB2312" pitchFamily="49" charset="-122"/>
              </a:rPr>
              <a:t>液压式操纵机构由</a:t>
            </a:r>
            <a:r>
              <a:rPr lang="zh-CN" altLang="en-US" sz="2800" dirty="0">
                <a:solidFill>
                  <a:srgbClr val="FF0000"/>
                </a:solidFill>
                <a:latin typeface="楷体_GB2312" pitchFamily="49" charset="-122"/>
                <a:ea typeface="楷体_GB2312" pitchFamily="49" charset="-122"/>
              </a:rPr>
              <a:t>踏板、主缸、储液罐、工作缸、分离板、分离轴承、助力弹簧及管路系统</a:t>
            </a:r>
            <a:r>
              <a:rPr lang="zh-CN" altLang="en-US" sz="2800" dirty="0">
                <a:solidFill>
                  <a:schemeClr val="bg1"/>
                </a:solidFill>
                <a:latin typeface="楷体_GB2312" pitchFamily="49" charset="-122"/>
                <a:ea typeface="楷体_GB2312" pitchFamily="49" charset="-122"/>
              </a:rPr>
              <a:t>等所组成。</a:t>
            </a:r>
            <a:endParaRPr lang="zh-CN" altLang="en-US" sz="2800" dirty="0">
              <a:solidFill>
                <a:schemeClr val="bg1"/>
              </a:solidFill>
              <a:latin typeface="楷体_GB2312" pitchFamily="49" charset="-122"/>
              <a:ea typeface="楷体_GB2312" pitchFamily="49" charset="-122"/>
            </a:endParaRPr>
          </a:p>
          <a:p>
            <a:pPr indent="720090"/>
            <a:r>
              <a:rPr lang="zh-CN" altLang="en-US" sz="2800" dirty="0">
                <a:solidFill>
                  <a:schemeClr val="bg1"/>
                </a:solidFill>
                <a:latin typeface="楷体_GB2312" pitchFamily="49" charset="-122"/>
                <a:ea typeface="楷体_GB2312" pitchFamily="49" charset="-122"/>
              </a:rPr>
              <a:t>优点：摩擦阻力小、重量轻、操纵轻便、接合柔和、布置方便、不受车身车架变形的影响；另外由于采用了吊挂式踏板，提高了车身内的密封性，因此应用较为广泛。</a:t>
            </a:r>
            <a:endParaRPr lang="zh-CN" altLang="en-US" sz="2800" dirty="0">
              <a:solidFill>
                <a:schemeClr val="bg1"/>
              </a:solidFill>
              <a:latin typeface="楷体_GB2312" pitchFamily="49" charset="-122"/>
              <a:ea typeface="楷体_GB2312" pitchFamily="49" charset="-122"/>
            </a:endParaRPr>
          </a:p>
          <a:p>
            <a:pPr>
              <a:buSzPct val="100000"/>
            </a:pPr>
            <a:endParaRPr lang="zh-CN" altLang="en-US" sz="3200" dirty="0">
              <a:solidFill>
                <a:schemeClr val="bg1"/>
              </a:solidFill>
              <a:latin typeface="楷体_GB2312" pitchFamily="49" charset="-122"/>
              <a:ea typeface="楷体_GB2312" pitchFamily="49" charset="-122"/>
            </a:endParaRPr>
          </a:p>
          <a:p>
            <a:pPr>
              <a:buSzPct val="100000"/>
            </a:pPr>
            <a:r>
              <a:rPr lang="zh-CN" altLang="en-US" sz="3200" dirty="0">
                <a:latin typeface="楷体_GB2312" pitchFamily="49" charset="-122"/>
                <a:ea typeface="楷体_GB2312" pitchFamily="49" charset="-122"/>
              </a:rPr>
              <a:t>     </a:t>
            </a:r>
            <a:endParaRPr lang="zh-CN" altLang="en-US" sz="3200" dirty="0">
              <a:latin typeface="楷体_GB2312" pitchFamily="49" charset="-122"/>
              <a:ea typeface="楷体_GB2312" pitchFamily="49" charset="-122"/>
            </a:endParaRPr>
          </a:p>
        </p:txBody>
      </p:sp>
      <p:pic>
        <p:nvPicPr>
          <p:cNvPr id="13" name="图片 12" descr="431307712941362.png"/>
          <p:cNvPicPr>
            <a:picLocks noChangeAspect="1"/>
          </p:cNvPicPr>
          <p:nvPr/>
        </p:nvPicPr>
        <p:blipFill rotWithShape="1">
          <a:blip r:embed="rId2"/>
          <a:srcRect b="13572"/>
          <a:stretch>
            <a:fillRect/>
          </a:stretch>
        </p:blipFill>
        <p:spPr>
          <a:xfrm>
            <a:off x="6353039" y="1890094"/>
            <a:ext cx="5384797" cy="3891646"/>
          </a:xfrm>
          <a:prstGeom prst="rect">
            <a:avLst/>
          </a:prstGeom>
          <a:noFill/>
          <a:ln w="9525">
            <a:noFill/>
          </a:ln>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2939326" y="2364005"/>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2919152" y="2330578"/>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5138670" y="2125015"/>
            <a:ext cx="0" cy="2072337"/>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357187" y="2593910"/>
            <a:ext cx="1134546" cy="1134546"/>
          </a:xfrm>
          <a:prstGeom prst="rect">
            <a:avLst/>
          </a:prstGeom>
        </p:spPr>
      </p:pic>
      <p:sp>
        <p:nvSpPr>
          <p:cNvPr id="12" name="文本框 11"/>
          <p:cNvSpPr txBox="1"/>
          <p:nvPr/>
        </p:nvSpPr>
        <p:spPr>
          <a:xfrm>
            <a:off x="5375274" y="2276218"/>
            <a:ext cx="2429322" cy="1107996"/>
          </a:xfrm>
          <a:prstGeom prst="rect">
            <a:avLst/>
          </a:prstGeom>
          <a:noFill/>
        </p:spPr>
        <p:txBody>
          <a:bodyPr wrap="square" rtlCol="0">
            <a:spAutoFit/>
          </a:bodyPr>
          <a:lstStyle/>
          <a:p>
            <a:r>
              <a:rPr lang="zh-CN" altLang="en-US" sz="4000" dirty="0">
                <a:solidFill>
                  <a:schemeClr val="bg1"/>
                </a:solidFill>
                <a:latin typeface="微软雅黑 Light" panose="020B0502040204020203" pitchFamily="34" charset="-122"/>
                <a:ea typeface="微软雅黑 Light" panose="020B0502040204020203" pitchFamily="34" charset="-122"/>
              </a:rPr>
              <a:t>项目</a:t>
            </a:r>
            <a:r>
              <a:rPr lang="en-US" altLang="zh-CN" dirty="0">
                <a:solidFill>
                  <a:schemeClr val="bg1"/>
                </a:solidFill>
              </a:rPr>
              <a:t> </a:t>
            </a:r>
            <a:r>
              <a:rPr lang="en-US" altLang="zh-CN"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5</a:t>
            </a:r>
            <a:endParaRPr lang="zh-CN" altLang="en-US"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4" name="文本框 13"/>
          <p:cNvSpPr txBox="1"/>
          <p:nvPr/>
        </p:nvSpPr>
        <p:spPr>
          <a:xfrm>
            <a:off x="5452549" y="3306958"/>
            <a:ext cx="3290255" cy="523220"/>
          </a:xfrm>
          <a:prstGeom prst="rect">
            <a:avLst/>
          </a:prstGeom>
          <a:solidFill>
            <a:srgbClr val="8CB5D6"/>
          </a:solid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离合器常见故障</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文本占位符 52226"/>
          <p:cNvSpPr>
            <a:spLocks noGrp="1"/>
          </p:cNvSpPr>
          <p:nvPr>
            <p:ph type="body" idx="1"/>
          </p:nvPr>
        </p:nvSpPr>
        <p:spPr>
          <a:xfrm>
            <a:off x="1668780" y="1717676"/>
            <a:ext cx="7437120" cy="3730624"/>
          </a:xfrm>
        </p:spPr>
        <p:txBody>
          <a:bodyPr>
            <a:normAutofit/>
          </a:bodyPr>
          <a:lstStyle/>
          <a:p>
            <a:pPr>
              <a:lnSpc>
                <a:spcPct val="150000"/>
              </a:lnSpc>
              <a:buSzPct val="100000"/>
              <a:buFont typeface="Wingdings" panose="05000000000000000000" pitchFamily="2" charset="2"/>
              <a:buChar char="Ø"/>
            </a:pPr>
            <a:r>
              <a:rPr lang="zh-CN" altLang="en-US" sz="3600" dirty="0">
                <a:solidFill>
                  <a:schemeClr val="bg1"/>
                </a:solidFill>
                <a:latin typeface="楷体_GB2312" pitchFamily="49" charset="-122"/>
              </a:rPr>
              <a:t>离合器打滑</a:t>
            </a:r>
            <a:endParaRPr lang="zh-CN" altLang="en-US" sz="3600" dirty="0">
              <a:solidFill>
                <a:schemeClr val="bg1"/>
              </a:solidFill>
              <a:latin typeface="楷体_GB2312" pitchFamily="49" charset="-122"/>
            </a:endParaRPr>
          </a:p>
          <a:p>
            <a:pPr>
              <a:lnSpc>
                <a:spcPct val="150000"/>
              </a:lnSpc>
              <a:buSzPct val="100000"/>
              <a:buFont typeface="Wingdings" panose="05000000000000000000" pitchFamily="2" charset="2"/>
              <a:buChar char="Ø"/>
            </a:pPr>
            <a:r>
              <a:rPr lang="zh-CN" altLang="en-US" sz="3600" dirty="0">
                <a:solidFill>
                  <a:schemeClr val="bg1"/>
                </a:solidFill>
                <a:latin typeface="楷体_GB2312" pitchFamily="49" charset="-122"/>
              </a:rPr>
              <a:t>离合器分离不彻底</a:t>
            </a:r>
            <a:endParaRPr lang="zh-CN" altLang="en-US" sz="3600" dirty="0">
              <a:solidFill>
                <a:schemeClr val="bg1"/>
              </a:solidFill>
              <a:latin typeface="楷体_GB2312" pitchFamily="49" charset="-122"/>
            </a:endParaRPr>
          </a:p>
          <a:p>
            <a:pPr>
              <a:lnSpc>
                <a:spcPct val="150000"/>
              </a:lnSpc>
              <a:buSzPct val="100000"/>
              <a:buFont typeface="Wingdings" panose="05000000000000000000" pitchFamily="2" charset="2"/>
              <a:buChar char="Ø"/>
            </a:pPr>
            <a:r>
              <a:rPr lang="zh-CN" altLang="en-US" sz="3600" dirty="0">
                <a:solidFill>
                  <a:schemeClr val="bg1"/>
                </a:solidFill>
                <a:latin typeface="楷体_GB2312" pitchFamily="49" charset="-122"/>
              </a:rPr>
              <a:t>离合器发响</a:t>
            </a:r>
            <a:endParaRPr lang="zh-CN" altLang="en-US" sz="3600" dirty="0">
              <a:solidFill>
                <a:schemeClr val="bg1"/>
              </a:solidFill>
              <a:latin typeface="楷体_GB2312" pitchFamily="49" charset="-122"/>
            </a:endParaRPr>
          </a:p>
          <a:p>
            <a:pPr>
              <a:lnSpc>
                <a:spcPct val="150000"/>
              </a:lnSpc>
              <a:buSzPct val="100000"/>
              <a:buFont typeface="Wingdings" panose="05000000000000000000" pitchFamily="2" charset="2"/>
              <a:buChar char="Ø"/>
            </a:pPr>
            <a:r>
              <a:rPr lang="zh-CN" altLang="en-US" sz="3600" dirty="0">
                <a:solidFill>
                  <a:schemeClr val="bg1"/>
                </a:solidFill>
                <a:latin typeface="楷体_GB2312" pitchFamily="49" charset="-122"/>
              </a:rPr>
              <a:t>起步时离合器发抖</a:t>
            </a:r>
            <a:endParaRPr lang="zh-CN" altLang="en-US" sz="3600" dirty="0">
              <a:solidFill>
                <a:schemeClr val="bg1"/>
              </a:solidFill>
              <a:latin typeface="楷体_GB2312" pitchFamily="49" charset="-122"/>
            </a:endParaRPr>
          </a:p>
        </p:txBody>
      </p:sp>
      <p:sp>
        <p:nvSpPr>
          <p:cNvPr id="12" name="文本框 11"/>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离合器常见故障</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3" name="组合 12"/>
          <p:cNvGrpSpPr/>
          <p:nvPr/>
        </p:nvGrpSpPr>
        <p:grpSpPr>
          <a:xfrm>
            <a:off x="595630" y="502920"/>
            <a:ext cx="760976" cy="755259"/>
            <a:chOff x="4629" y="3681"/>
            <a:chExt cx="3091" cy="3091"/>
          </a:xfrm>
        </p:grpSpPr>
        <p:sp>
          <p:nvSpPr>
            <p:cNvPr id="14" name="六边形 13"/>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六边形 14"/>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60622" y="678004"/>
            <a:ext cx="430991" cy="430991"/>
          </a:xfrm>
          <a:prstGeom prst="rect">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2939326" y="2364005"/>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2919152" y="2330578"/>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5138670" y="2125015"/>
            <a:ext cx="0" cy="2072337"/>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5375274" y="1641218"/>
            <a:ext cx="2429322" cy="1107996"/>
          </a:xfrm>
          <a:prstGeom prst="rect">
            <a:avLst/>
          </a:prstGeom>
          <a:noFill/>
        </p:spPr>
        <p:txBody>
          <a:bodyPr wrap="square" rtlCol="0">
            <a:spAutoFit/>
          </a:bodyPr>
          <a:lstStyle/>
          <a:p>
            <a:r>
              <a:rPr lang="zh-CN" altLang="en-US" sz="4000" dirty="0">
                <a:solidFill>
                  <a:schemeClr val="bg1"/>
                </a:solidFill>
                <a:latin typeface="微软雅黑 Light" panose="020B0502040204020203" pitchFamily="34" charset="-122"/>
                <a:ea typeface="微软雅黑 Light" panose="020B0502040204020203" pitchFamily="34" charset="-122"/>
              </a:rPr>
              <a:t>项目</a:t>
            </a:r>
            <a:r>
              <a:rPr lang="en-US" altLang="zh-CN" dirty="0">
                <a:solidFill>
                  <a:schemeClr val="bg1"/>
                </a:solidFill>
              </a:rPr>
              <a:t> </a:t>
            </a:r>
            <a:r>
              <a:rPr lang="en-US" altLang="zh-CN"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9" name="矩形 8"/>
          <p:cNvSpPr/>
          <p:nvPr/>
        </p:nvSpPr>
        <p:spPr>
          <a:xfrm>
            <a:off x="5452548" y="2723456"/>
            <a:ext cx="3485389" cy="445964"/>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452549" y="2671958"/>
            <a:ext cx="3290255" cy="52197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离合器概述</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11" name="文本框 10"/>
          <p:cNvSpPr txBox="1"/>
          <p:nvPr/>
        </p:nvSpPr>
        <p:spPr>
          <a:xfrm>
            <a:off x="5452924" y="3297543"/>
            <a:ext cx="4224271" cy="922020"/>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离合器功用</a:t>
            </a:r>
            <a:endParaRPr lang="zh-CN" altLang="en-US"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离合器性能要求</a:t>
            </a:r>
            <a:endParaRPr lang="zh-CN" altLang="en-US"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离合器形式</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pic>
        <p:nvPicPr>
          <p:cNvPr id="4" name="图片 3"/>
          <p:cNvPicPr>
            <a:picLocks noChangeAspect="1"/>
          </p:cNvPicPr>
          <p:nvPr/>
        </p:nvPicPr>
        <p:blipFill>
          <a:blip r:embed="rId1">
            <a:biLevel thresh="25000"/>
            <a:extLst>
              <a:ext uri="{28A0092B-C50C-407E-A947-70E740481C1C}">
                <a14:useLocalDpi xmlns:a14="http://schemas.microsoft.com/office/drawing/2010/main" val="0"/>
              </a:ext>
            </a:extLst>
          </a:blip>
          <a:stretch>
            <a:fillRect/>
          </a:stretch>
        </p:blipFill>
        <p:spPr>
          <a:xfrm>
            <a:off x="3384708" y="2640599"/>
            <a:ext cx="1071975" cy="1071975"/>
          </a:xfrm>
          <a:prstGeom prst="rect">
            <a:avLst/>
          </a:prstGeom>
        </p:spPr>
      </p:pic>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2939326" y="2364005"/>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2919152" y="2330578"/>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5138670" y="2125015"/>
            <a:ext cx="0" cy="2072337"/>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335921" y="2600112"/>
            <a:ext cx="1134556" cy="1134556"/>
          </a:xfrm>
          <a:prstGeom prst="rect">
            <a:avLst/>
          </a:prstGeom>
        </p:spPr>
      </p:pic>
      <p:sp>
        <p:nvSpPr>
          <p:cNvPr id="12" name="文本框 11"/>
          <p:cNvSpPr txBox="1"/>
          <p:nvPr/>
        </p:nvSpPr>
        <p:spPr>
          <a:xfrm>
            <a:off x="5375274" y="1641218"/>
            <a:ext cx="2429322" cy="1107996"/>
          </a:xfrm>
          <a:prstGeom prst="rect">
            <a:avLst/>
          </a:prstGeom>
          <a:noFill/>
        </p:spPr>
        <p:txBody>
          <a:bodyPr wrap="square" rtlCol="0">
            <a:spAutoFit/>
          </a:bodyPr>
          <a:lstStyle/>
          <a:p>
            <a:r>
              <a:rPr lang="zh-CN" altLang="en-US" sz="4000" dirty="0">
                <a:solidFill>
                  <a:schemeClr val="bg1"/>
                </a:solidFill>
                <a:latin typeface="微软雅黑 Light" panose="020B0502040204020203" pitchFamily="34" charset="-122"/>
                <a:ea typeface="微软雅黑 Light" panose="020B0502040204020203" pitchFamily="34" charset="-122"/>
              </a:rPr>
              <a:t>项目</a:t>
            </a:r>
            <a:r>
              <a:rPr lang="en-US" altLang="zh-CN" dirty="0">
                <a:solidFill>
                  <a:schemeClr val="bg1"/>
                </a:solidFill>
              </a:rPr>
              <a:t> </a:t>
            </a:r>
            <a:r>
              <a:rPr lang="en-US" altLang="zh-CN"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6</a:t>
            </a:r>
            <a:endParaRPr lang="zh-CN" altLang="en-US"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12"/>
          <p:cNvSpPr/>
          <p:nvPr/>
        </p:nvSpPr>
        <p:spPr>
          <a:xfrm>
            <a:off x="5452548" y="2723456"/>
            <a:ext cx="3485389" cy="445964"/>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452549" y="2671958"/>
            <a:ext cx="3290255" cy="52322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离合器维修与调整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5388154" y="3283573"/>
            <a:ext cx="4224271" cy="923330"/>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离合器分解</a:t>
            </a:r>
            <a:endParaRPr lang="en-US" altLang="zh-CN"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主要机件检查</a:t>
            </a:r>
            <a:endParaRPr lang="en-US" altLang="zh-CN"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离合器装复</a:t>
            </a:r>
            <a:endParaRPr lang="en-US" altLang="zh-CN"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离合器分解图</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595630" y="502920"/>
            <a:ext cx="760976" cy="755259"/>
            <a:chOff x="4629" y="3681"/>
            <a:chExt cx="3091" cy="3091"/>
          </a:xfrm>
        </p:grpSpPr>
        <p:sp>
          <p:nvSpPr>
            <p:cNvPr id="6" name="六边形 5"/>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60622" y="678004"/>
            <a:ext cx="430991" cy="430991"/>
          </a:xfrm>
          <a:prstGeom prst="rect">
            <a:avLst/>
          </a:prstGeom>
        </p:spPr>
      </p:pic>
      <p:pic>
        <p:nvPicPr>
          <p:cNvPr id="9" name="图片 8"/>
          <p:cNvPicPr>
            <a:picLocks noChangeAspect="1"/>
          </p:cNvPicPr>
          <p:nvPr/>
        </p:nvPicPr>
        <p:blipFill>
          <a:blip r:embed="rId2"/>
          <a:stretch>
            <a:fillRect/>
          </a:stretch>
        </p:blipFill>
        <p:spPr>
          <a:xfrm>
            <a:off x="760622" y="1368268"/>
            <a:ext cx="5263515" cy="5342890"/>
          </a:xfrm>
          <a:prstGeom prst="rect">
            <a:avLst/>
          </a:prstGeom>
          <a:noFill/>
          <a:ln w="0">
            <a:noFill/>
          </a:ln>
        </p:spPr>
      </p:pic>
      <p:pic>
        <p:nvPicPr>
          <p:cNvPr id="10" name="图片 9"/>
          <p:cNvPicPr>
            <a:picLocks noChangeAspect="1"/>
          </p:cNvPicPr>
          <p:nvPr/>
        </p:nvPicPr>
        <p:blipFill>
          <a:blip r:embed="rId3"/>
          <a:stretch>
            <a:fillRect/>
          </a:stretch>
        </p:blipFill>
        <p:spPr>
          <a:xfrm>
            <a:off x="6322967" y="1368268"/>
            <a:ext cx="5367339" cy="4781618"/>
          </a:xfrm>
          <a:prstGeom prst="rect">
            <a:avLst/>
          </a:prstGeom>
          <a:noFill/>
          <a:ln w="0">
            <a:noFill/>
          </a:ln>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3" name="图片 55302" descr="121307712941362.png"/>
          <p:cNvPicPr>
            <a:picLocks noChangeAspect="1"/>
          </p:cNvPicPr>
          <p:nvPr/>
        </p:nvPicPr>
        <p:blipFill>
          <a:blip r:embed="rId1"/>
          <a:stretch>
            <a:fillRect/>
          </a:stretch>
        </p:blipFill>
        <p:spPr>
          <a:xfrm>
            <a:off x="3563189" y="1516376"/>
            <a:ext cx="5065621" cy="4721864"/>
          </a:xfrm>
          <a:prstGeom prst="rect">
            <a:avLst/>
          </a:prstGeom>
          <a:noFill/>
          <a:ln w="9525">
            <a:noFill/>
          </a:ln>
        </p:spPr>
      </p:pic>
      <p:sp>
        <p:nvSpPr>
          <p:cNvPr id="9" name="文本框 8"/>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主要机件检查</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0" name="组合 9"/>
          <p:cNvGrpSpPr/>
          <p:nvPr/>
        </p:nvGrpSpPr>
        <p:grpSpPr>
          <a:xfrm>
            <a:off x="595630" y="502920"/>
            <a:ext cx="760976" cy="755259"/>
            <a:chOff x="4629" y="3681"/>
            <a:chExt cx="3091" cy="3091"/>
          </a:xfrm>
        </p:grpSpPr>
        <p:sp>
          <p:nvSpPr>
            <p:cNvPr id="11" name="六边形 10"/>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0622" y="678004"/>
            <a:ext cx="430991" cy="430991"/>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图片 56321" descr="211307712941362.png"/>
          <p:cNvPicPr>
            <a:picLocks noChangeAspect="1"/>
          </p:cNvPicPr>
          <p:nvPr/>
        </p:nvPicPr>
        <p:blipFill>
          <a:blip r:embed="rId1"/>
          <a:stretch>
            <a:fillRect/>
          </a:stretch>
        </p:blipFill>
        <p:spPr>
          <a:xfrm>
            <a:off x="2894331" y="1362682"/>
            <a:ext cx="6121400" cy="5159375"/>
          </a:xfrm>
          <a:prstGeom prst="rect">
            <a:avLst/>
          </a:prstGeom>
          <a:noFill/>
          <a:ln w="9525">
            <a:noFill/>
          </a:ln>
        </p:spPr>
      </p:pic>
      <p:sp>
        <p:nvSpPr>
          <p:cNvPr id="4" name="文本框 3"/>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主要机件检查</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595630" y="502920"/>
            <a:ext cx="760976" cy="755259"/>
            <a:chOff x="4629" y="3681"/>
            <a:chExt cx="3091" cy="3091"/>
          </a:xfrm>
        </p:grpSpPr>
        <p:sp>
          <p:nvSpPr>
            <p:cNvPr id="6" name="六边形 5"/>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0622" y="678004"/>
            <a:ext cx="430991" cy="430991"/>
          </a:xfrm>
          <a:prstGeom prst="rect">
            <a:avLst/>
          </a:prstGeo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图片 57345" descr="271307712941362.png"/>
          <p:cNvPicPr>
            <a:picLocks noChangeAspect="1"/>
          </p:cNvPicPr>
          <p:nvPr/>
        </p:nvPicPr>
        <p:blipFill>
          <a:blip r:embed="rId1"/>
          <a:stretch>
            <a:fillRect/>
          </a:stretch>
        </p:blipFill>
        <p:spPr>
          <a:xfrm>
            <a:off x="2868977" y="1222241"/>
            <a:ext cx="6192837" cy="5191125"/>
          </a:xfrm>
          <a:prstGeom prst="rect">
            <a:avLst/>
          </a:prstGeom>
          <a:noFill/>
          <a:ln w="9525">
            <a:noFill/>
          </a:ln>
        </p:spPr>
      </p:pic>
      <p:sp>
        <p:nvSpPr>
          <p:cNvPr id="4" name="文本框 3"/>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主要机件检查</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595630" y="502920"/>
            <a:ext cx="760976" cy="755259"/>
            <a:chOff x="4629" y="3681"/>
            <a:chExt cx="3091" cy="3091"/>
          </a:xfrm>
        </p:grpSpPr>
        <p:sp>
          <p:nvSpPr>
            <p:cNvPr id="6" name="六边形 5"/>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0622" y="678004"/>
            <a:ext cx="430991" cy="430991"/>
          </a:xfrm>
          <a:prstGeom prst="rect">
            <a:avLst/>
          </a:prstGeom>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5" name="图片 58374" descr="281307712941362.png"/>
          <p:cNvPicPr>
            <a:picLocks noChangeAspect="1"/>
          </p:cNvPicPr>
          <p:nvPr/>
        </p:nvPicPr>
        <p:blipFill>
          <a:blip r:embed="rId1"/>
          <a:stretch>
            <a:fillRect/>
          </a:stretch>
        </p:blipFill>
        <p:spPr>
          <a:xfrm>
            <a:off x="3432175" y="1484314"/>
            <a:ext cx="5111750" cy="4529137"/>
          </a:xfrm>
          <a:prstGeom prst="rect">
            <a:avLst/>
          </a:prstGeom>
          <a:noFill/>
          <a:ln w="9525">
            <a:noFill/>
          </a:ln>
        </p:spPr>
      </p:pic>
      <p:sp>
        <p:nvSpPr>
          <p:cNvPr id="11" name="文本框 10"/>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离合器装复</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12" name="组合 11"/>
          <p:cNvGrpSpPr/>
          <p:nvPr/>
        </p:nvGrpSpPr>
        <p:grpSpPr>
          <a:xfrm>
            <a:off x="595630" y="502920"/>
            <a:ext cx="760976" cy="755259"/>
            <a:chOff x="4629" y="3681"/>
            <a:chExt cx="3091" cy="3091"/>
          </a:xfrm>
        </p:grpSpPr>
        <p:sp>
          <p:nvSpPr>
            <p:cNvPr id="13" name="六边形 12"/>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六边形 13"/>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0622" y="678004"/>
            <a:ext cx="430991" cy="430991"/>
          </a:xfrm>
          <a:prstGeom prst="rect">
            <a:avLst/>
          </a:prstGeom>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图片 59393" descr="1671307712941362.png"/>
          <p:cNvPicPr>
            <a:picLocks noChangeAspect="1"/>
          </p:cNvPicPr>
          <p:nvPr/>
        </p:nvPicPr>
        <p:blipFill rotWithShape="1">
          <a:blip r:embed="rId1"/>
          <a:srcRect t="11856"/>
          <a:stretch>
            <a:fillRect/>
          </a:stretch>
        </p:blipFill>
        <p:spPr>
          <a:xfrm>
            <a:off x="3379788" y="1511300"/>
            <a:ext cx="5432424" cy="4980556"/>
          </a:xfrm>
          <a:prstGeom prst="rect">
            <a:avLst/>
          </a:prstGeom>
          <a:noFill/>
          <a:ln w="9525">
            <a:noFill/>
          </a:ln>
        </p:spPr>
      </p:pic>
      <p:sp>
        <p:nvSpPr>
          <p:cNvPr id="4" name="文本框 3"/>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离合器装复</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595630" y="502920"/>
            <a:ext cx="760976" cy="755259"/>
            <a:chOff x="4629" y="3681"/>
            <a:chExt cx="3091" cy="3091"/>
          </a:xfrm>
        </p:grpSpPr>
        <p:sp>
          <p:nvSpPr>
            <p:cNvPr id="6" name="六边形 5"/>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760622" y="678004"/>
            <a:ext cx="430991" cy="430991"/>
          </a:xfrm>
          <a:prstGeom prst="rect">
            <a:avLst/>
          </a:prstGeom>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668780" y="619760"/>
            <a:ext cx="482346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离合器调整</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5" name="组合 4"/>
          <p:cNvGrpSpPr/>
          <p:nvPr/>
        </p:nvGrpSpPr>
        <p:grpSpPr>
          <a:xfrm>
            <a:off x="595630" y="502920"/>
            <a:ext cx="760976" cy="755259"/>
            <a:chOff x="4629" y="3681"/>
            <a:chExt cx="3091" cy="3091"/>
          </a:xfrm>
        </p:grpSpPr>
        <p:sp>
          <p:nvSpPr>
            <p:cNvPr id="6" name="六边形 5"/>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六边形 6"/>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760622" y="678004"/>
            <a:ext cx="430991" cy="430991"/>
          </a:xfrm>
          <a:prstGeom prst="rect">
            <a:avLst/>
          </a:prstGeom>
        </p:spPr>
      </p:pic>
      <p:pic>
        <p:nvPicPr>
          <p:cNvPr id="9" name="图片 8"/>
          <p:cNvPicPr>
            <a:picLocks noChangeAspect="1"/>
          </p:cNvPicPr>
          <p:nvPr/>
        </p:nvPicPr>
        <p:blipFill>
          <a:blip r:embed="rId2"/>
          <a:stretch>
            <a:fillRect/>
          </a:stretch>
        </p:blipFill>
        <p:spPr>
          <a:xfrm>
            <a:off x="3863181" y="1311275"/>
            <a:ext cx="4465638" cy="4235450"/>
          </a:xfrm>
          <a:prstGeom prst="rect">
            <a:avLst/>
          </a:prstGeom>
          <a:noFill/>
          <a:ln w="0">
            <a:noFill/>
          </a:ln>
        </p:spPr>
      </p:pic>
      <p:sp>
        <p:nvSpPr>
          <p:cNvPr id="2" name="文本框 1"/>
          <p:cNvSpPr txBox="1"/>
          <p:nvPr/>
        </p:nvSpPr>
        <p:spPr>
          <a:xfrm>
            <a:off x="3873500" y="5740400"/>
            <a:ext cx="4445000" cy="461665"/>
          </a:xfrm>
          <a:prstGeom prst="rect">
            <a:avLst/>
          </a:prstGeom>
          <a:noFill/>
        </p:spPr>
        <p:txBody>
          <a:bodyPr wrap="square" rtlCol="0">
            <a:spAutoFit/>
          </a:bodyPr>
          <a:lstStyle/>
          <a:p>
            <a:pPr algn="ctr"/>
            <a:r>
              <a:rPr lang="zh-CN" altLang="en-US" sz="2400" dirty="0">
                <a:solidFill>
                  <a:schemeClr val="bg1"/>
                </a:solidFill>
              </a:rPr>
              <a:t>测量离合器分离点的距离</a:t>
            </a:r>
            <a:endParaRPr lang="zh-CN" altLang="en-US" sz="2400" dirty="0">
              <a:solidFill>
                <a:schemeClr val="bg1"/>
              </a:solidFil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p:nvPr/>
        </p:nvSpPr>
        <p:spPr>
          <a:xfrm>
            <a:off x="5505053" y="2934664"/>
            <a:ext cx="1180340" cy="1180340"/>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4942743" y="2435475"/>
            <a:ext cx="2272382" cy="2272382"/>
          </a:xfrm>
          <a:prstGeom prst="ellipse">
            <a:avLst/>
          </a:prstGeom>
          <a:noFill/>
          <a:ln w="1079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弧形 8"/>
          <p:cNvSpPr/>
          <p:nvPr/>
        </p:nvSpPr>
        <p:spPr>
          <a:xfrm>
            <a:off x="4468795" y="1914695"/>
            <a:ext cx="3220278" cy="3220278"/>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弧形 9"/>
          <p:cNvSpPr/>
          <p:nvPr/>
        </p:nvSpPr>
        <p:spPr>
          <a:xfrm rot="5400000">
            <a:off x="4468795" y="1914695"/>
            <a:ext cx="3220278" cy="3220278"/>
          </a:xfrm>
          <a:prstGeom prst="arc">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2" name="弧形 11"/>
          <p:cNvSpPr/>
          <p:nvPr/>
        </p:nvSpPr>
        <p:spPr>
          <a:xfrm rot="13266164">
            <a:off x="4468794" y="1914694"/>
            <a:ext cx="3220278" cy="3220278"/>
          </a:xfrm>
          <a:prstGeom prst="arc">
            <a:avLst/>
          </a:prstGeom>
          <a:noFill/>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弧形 12"/>
          <p:cNvSpPr/>
          <p:nvPr/>
        </p:nvSpPr>
        <p:spPr>
          <a:xfrm rot="12116400">
            <a:off x="4511588" y="1901442"/>
            <a:ext cx="3220278" cy="3220278"/>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文本框 13"/>
          <p:cNvSpPr txBox="1"/>
          <p:nvPr/>
        </p:nvSpPr>
        <p:spPr>
          <a:xfrm>
            <a:off x="5739834" y="3003749"/>
            <a:ext cx="678197" cy="1015663"/>
          </a:xfrm>
          <a:prstGeom prst="rect">
            <a:avLst/>
          </a:prstGeom>
          <a:noFill/>
        </p:spPr>
        <p:txBody>
          <a:bodyPr wrap="square" rtlCol="0">
            <a:spAutoFit/>
          </a:bodyPr>
          <a:lstStyle/>
          <a:p>
            <a:pPr algn="ctr"/>
            <a:r>
              <a:rPr lang="zh-CN" altLang="en-US" sz="6000" b="1" dirty="0">
                <a:solidFill>
                  <a:schemeClr val="bg1"/>
                </a:solidFill>
                <a:latin typeface="微软雅黑" panose="020B0503020204020204" charset="-122"/>
                <a:ea typeface="微软雅黑" panose="020B0503020204020204" charset="-122"/>
              </a:rPr>
              <a:t>谢</a:t>
            </a:r>
            <a:endParaRPr lang="zh-CN" altLang="en-US" sz="6000" b="1" dirty="0">
              <a:solidFill>
                <a:schemeClr val="bg1"/>
              </a:solidFill>
              <a:latin typeface="微软雅黑" panose="020B0503020204020204" charset="-122"/>
              <a:ea typeface="微软雅黑" panose="020B0503020204020204" charset="-122"/>
            </a:endParaRPr>
          </a:p>
        </p:txBody>
      </p:sp>
      <p:sp>
        <p:nvSpPr>
          <p:cNvPr id="19" name="弧形 18"/>
          <p:cNvSpPr/>
          <p:nvPr/>
        </p:nvSpPr>
        <p:spPr>
          <a:xfrm rot="1647749">
            <a:off x="4435477" y="1914694"/>
            <a:ext cx="3220278" cy="3220278"/>
          </a:xfrm>
          <a:prstGeom prst="arc">
            <a:avLst>
              <a:gd name="adj1" fmla="val 20031419"/>
              <a:gd name="adj2" fmla="val 21373488"/>
            </a:avLst>
          </a:prstGeom>
          <a:noFill/>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离合器功用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595630" y="502920"/>
            <a:ext cx="760730" cy="755015"/>
            <a:chOff x="4629" y="3681"/>
            <a:chExt cx="3090" cy="3090"/>
          </a:xfrm>
        </p:grpSpPr>
        <p:sp>
          <p:nvSpPr>
            <p:cNvPr id="2" name="六边形 1"/>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5330" y="4382"/>
              <a:ext cx="1688" cy="1688"/>
            </a:xfrm>
            <a:prstGeom prst="rect">
              <a:avLst/>
            </a:prstGeom>
          </p:spPr>
        </p:pic>
      </p:grpSp>
      <p:sp>
        <p:nvSpPr>
          <p:cNvPr id="6146" name="Rectangle 6"/>
          <p:cNvSpPr/>
          <p:nvPr/>
        </p:nvSpPr>
        <p:spPr>
          <a:xfrm>
            <a:off x="1668780" y="1424940"/>
            <a:ext cx="7665085" cy="4028440"/>
          </a:xfrm>
          <a:prstGeom prst="rect">
            <a:avLst/>
          </a:prstGeom>
          <a:noFill/>
          <a:ln w="9525">
            <a:noFill/>
          </a:ln>
        </p:spPr>
        <p:txBody>
          <a:bodyPr wrap="square">
            <a:spAutoFit/>
          </a:bodyPr>
          <a:lstStyle/>
          <a:p>
            <a:pPr marL="457200" indent="-457200">
              <a:lnSpc>
                <a:spcPct val="160000"/>
              </a:lnSpc>
              <a:buClr>
                <a:srgbClr val="FFC000"/>
              </a:buClr>
              <a:buFont typeface="Wingdings" panose="05000000000000000000" charset="0"/>
              <a:buChar char="l"/>
            </a:pPr>
            <a:r>
              <a:rPr sz="3200" b="1" dirty="0">
                <a:solidFill>
                  <a:schemeClr val="bg1"/>
                </a:solidFill>
                <a:latin typeface="宋体" panose="02010600030101010101" pitchFamily="2" charset="-122"/>
                <a:sym typeface="+mn-ea"/>
              </a:rPr>
              <a:t>使发动机与传动系逐渐接合，</a:t>
            </a:r>
            <a:r>
              <a:rPr sz="3200" b="1" dirty="0">
                <a:solidFill>
                  <a:srgbClr val="FF0000"/>
                </a:solidFill>
                <a:latin typeface="宋体" panose="02010600030101010101" pitchFamily="2" charset="-122"/>
                <a:sym typeface="+mn-ea"/>
              </a:rPr>
              <a:t>保证汽车平稳起步</a:t>
            </a:r>
            <a:r>
              <a:rPr sz="3200" b="1" dirty="0">
                <a:solidFill>
                  <a:schemeClr val="bg1"/>
                </a:solidFill>
                <a:latin typeface="宋体" panose="02010600030101010101" pitchFamily="2" charset="-122"/>
                <a:sym typeface="+mn-ea"/>
              </a:rPr>
              <a:t>；</a:t>
            </a:r>
            <a:endParaRPr sz="32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3200" b="1" dirty="0">
                <a:solidFill>
                  <a:schemeClr val="bg1"/>
                </a:solidFill>
                <a:latin typeface="宋体" panose="02010600030101010101" pitchFamily="2" charset="-122"/>
                <a:sym typeface="+mn-ea"/>
              </a:rPr>
              <a:t>暂时切断发动机的动力传动，保证</a:t>
            </a:r>
            <a:r>
              <a:rPr sz="3200" b="1" dirty="0">
                <a:solidFill>
                  <a:srgbClr val="FF0000"/>
                </a:solidFill>
                <a:latin typeface="宋体" panose="02010600030101010101" pitchFamily="2" charset="-122"/>
                <a:sym typeface="+mn-ea"/>
              </a:rPr>
              <a:t>变速器换挡平顺</a:t>
            </a:r>
            <a:r>
              <a:rPr sz="3200" b="1" dirty="0">
                <a:solidFill>
                  <a:schemeClr val="bg1"/>
                </a:solidFill>
                <a:latin typeface="宋体" panose="02010600030101010101" pitchFamily="2" charset="-122"/>
                <a:sym typeface="+mn-ea"/>
              </a:rPr>
              <a:t>；</a:t>
            </a:r>
            <a:endParaRPr sz="32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3200" b="1" dirty="0">
                <a:solidFill>
                  <a:schemeClr val="bg1"/>
                </a:solidFill>
                <a:latin typeface="宋体" panose="02010600030101010101" pitchFamily="2" charset="-122"/>
                <a:sym typeface="+mn-ea"/>
              </a:rPr>
              <a:t>限制所传递的转矩，</a:t>
            </a:r>
            <a:r>
              <a:rPr sz="3200" b="1" dirty="0">
                <a:solidFill>
                  <a:srgbClr val="FF0000"/>
                </a:solidFill>
                <a:latin typeface="宋体" panose="02010600030101010101" pitchFamily="2" charset="-122"/>
                <a:sym typeface="+mn-ea"/>
              </a:rPr>
              <a:t>防止传动系过载</a:t>
            </a:r>
            <a:r>
              <a:rPr sz="2800" b="1" dirty="0">
                <a:solidFill>
                  <a:schemeClr val="bg1"/>
                </a:solidFill>
                <a:latin typeface="宋体" panose="02010600030101010101" pitchFamily="2" charset="-122"/>
                <a:sym typeface="+mn-ea"/>
              </a:rPr>
              <a:t>。</a:t>
            </a:r>
            <a:endParaRPr sz="2800" b="1" dirty="0">
              <a:solidFill>
                <a:schemeClr val="bg1"/>
              </a:solidFill>
              <a:latin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500"/>
                                        <p:tgtEl>
                                          <p:spTgt spid="61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3386455"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离合器性能要求</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595630" y="502920"/>
            <a:ext cx="760730" cy="755015"/>
            <a:chOff x="4629" y="3681"/>
            <a:chExt cx="3090" cy="3090"/>
          </a:xfrm>
        </p:grpSpPr>
        <p:sp>
          <p:nvSpPr>
            <p:cNvPr id="2" name="六边形 1"/>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5330" y="4382"/>
              <a:ext cx="1688" cy="1688"/>
            </a:xfrm>
            <a:prstGeom prst="rect">
              <a:avLst/>
            </a:prstGeom>
          </p:spPr>
        </p:pic>
      </p:grpSp>
      <p:sp>
        <p:nvSpPr>
          <p:cNvPr id="6146" name="Rectangle 6"/>
          <p:cNvSpPr/>
          <p:nvPr/>
        </p:nvSpPr>
        <p:spPr>
          <a:xfrm>
            <a:off x="1668780" y="1424940"/>
            <a:ext cx="10843895" cy="4227195"/>
          </a:xfrm>
          <a:prstGeom prst="rect">
            <a:avLst/>
          </a:prstGeom>
          <a:noFill/>
          <a:ln w="9525">
            <a:noFill/>
          </a:ln>
        </p:spPr>
        <p:txBody>
          <a:bodyPr wrap="square">
            <a:spAutoFit/>
          </a:bodyPr>
          <a:lstStyle/>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能可靠地传递发动机的最大扭矩，而不打滑。</a:t>
            </a:r>
            <a:endParaRPr sz="28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保证发动机与传动系结合平顺、柔和。</a:t>
            </a:r>
            <a:endParaRPr sz="28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保证发动机与传动系分离迅速、彻底。</a:t>
            </a:r>
            <a:endParaRPr sz="28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从动部分的转动惯量要尽可能小，以减少换挡时齿轮的冲击。</a:t>
            </a:r>
            <a:endParaRPr sz="28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具有良好的热稳定性，保证离合器工作可靠。</a:t>
            </a:r>
            <a:endParaRPr sz="28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操纵轻便、结构简单、维修方便。</a:t>
            </a:r>
            <a:endParaRPr sz="2800" b="1" dirty="0">
              <a:solidFill>
                <a:schemeClr val="bg1"/>
              </a:solidFill>
              <a:latin typeface="宋体" panose="02010600030101010101" pitchFamily="2" charset="-122"/>
              <a:sym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xEl>
                                              <p:pRg st="1" end="1"/>
                                            </p:txEl>
                                          </p:spTgt>
                                        </p:tgtEl>
                                        <p:attrNameLst>
                                          <p:attrName>style.visibility</p:attrName>
                                        </p:attrNameLst>
                                      </p:cBhvr>
                                      <p:to>
                                        <p:strVal val="visible"/>
                                      </p:to>
                                    </p:set>
                                    <p:animEffect transition="in" filter="fade">
                                      <p:cBhvr>
                                        <p:cTn id="12" dur="500"/>
                                        <p:tgtEl>
                                          <p:spTgt spid="61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6">
                                            <p:txEl>
                                              <p:pRg st="2" end="2"/>
                                            </p:txEl>
                                          </p:spTgt>
                                        </p:tgtEl>
                                        <p:attrNameLst>
                                          <p:attrName>style.visibility</p:attrName>
                                        </p:attrNameLst>
                                      </p:cBhvr>
                                      <p:to>
                                        <p:strVal val="visible"/>
                                      </p:to>
                                    </p:set>
                                    <p:animEffect transition="in" filter="fade">
                                      <p:cBhvr>
                                        <p:cTn id="17" dur="500"/>
                                        <p:tgtEl>
                                          <p:spTgt spid="61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146">
                                            <p:txEl>
                                              <p:pRg st="3" end="3"/>
                                            </p:txEl>
                                          </p:spTgt>
                                        </p:tgtEl>
                                        <p:attrNameLst>
                                          <p:attrName>style.visibility</p:attrName>
                                        </p:attrNameLst>
                                      </p:cBhvr>
                                      <p:to>
                                        <p:strVal val="visible"/>
                                      </p:to>
                                    </p:set>
                                    <p:animEffect transition="in" filter="fade">
                                      <p:cBhvr>
                                        <p:cTn id="22" dur="500"/>
                                        <p:tgtEl>
                                          <p:spTgt spid="61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146">
                                            <p:txEl>
                                              <p:pRg st="4" end="4"/>
                                            </p:txEl>
                                          </p:spTgt>
                                        </p:tgtEl>
                                        <p:attrNameLst>
                                          <p:attrName>style.visibility</p:attrName>
                                        </p:attrNameLst>
                                      </p:cBhvr>
                                      <p:to>
                                        <p:strVal val="visible"/>
                                      </p:to>
                                    </p:set>
                                    <p:animEffect transition="in" filter="fade">
                                      <p:cBhvr>
                                        <p:cTn id="27" dur="500"/>
                                        <p:tgtEl>
                                          <p:spTgt spid="614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146">
                                            <p:txEl>
                                              <p:pRg st="5" end="5"/>
                                            </p:txEl>
                                          </p:spTgt>
                                        </p:tgtEl>
                                        <p:attrNameLst>
                                          <p:attrName>style.visibility</p:attrName>
                                        </p:attrNameLst>
                                      </p:cBhvr>
                                      <p:to>
                                        <p:strVal val="visible"/>
                                      </p:to>
                                    </p:set>
                                    <p:animEffect transition="in" filter="fade">
                                      <p:cBhvr>
                                        <p:cTn id="32" dur="500"/>
                                        <p:tgtEl>
                                          <p:spTgt spid="61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3386455"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离合器形式</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6" name="组合 5"/>
          <p:cNvGrpSpPr/>
          <p:nvPr/>
        </p:nvGrpSpPr>
        <p:grpSpPr>
          <a:xfrm>
            <a:off x="595630" y="502920"/>
            <a:ext cx="760730" cy="755015"/>
            <a:chOff x="4629" y="3681"/>
            <a:chExt cx="3090" cy="3090"/>
          </a:xfrm>
        </p:grpSpPr>
        <p:sp>
          <p:nvSpPr>
            <p:cNvPr id="2" name="六边形 1"/>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5330" y="4382"/>
              <a:ext cx="1688" cy="1688"/>
            </a:xfrm>
            <a:prstGeom prst="rect">
              <a:avLst/>
            </a:prstGeom>
          </p:spPr>
        </p:pic>
      </p:grpSp>
      <p:sp>
        <p:nvSpPr>
          <p:cNvPr id="6146" name="Rectangle 6"/>
          <p:cNvSpPr/>
          <p:nvPr/>
        </p:nvSpPr>
        <p:spPr>
          <a:xfrm>
            <a:off x="1668780" y="1424940"/>
            <a:ext cx="10843895" cy="2159000"/>
          </a:xfrm>
          <a:prstGeom prst="rect">
            <a:avLst/>
          </a:prstGeom>
          <a:noFill/>
          <a:ln w="9525">
            <a:noFill/>
          </a:ln>
        </p:spPr>
        <p:txBody>
          <a:bodyPr wrap="square">
            <a:spAutoFit/>
          </a:bodyPr>
          <a:lstStyle/>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摩擦式离合器</a:t>
            </a:r>
            <a:endParaRPr sz="28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液力式离合器</a:t>
            </a:r>
            <a:endParaRPr sz="2800" b="1" dirty="0">
              <a:solidFill>
                <a:schemeClr val="bg1"/>
              </a:solidFill>
              <a:latin typeface="宋体" panose="02010600030101010101" pitchFamily="2" charset="-122"/>
              <a:sym typeface="+mn-ea"/>
            </a:endParaRPr>
          </a:p>
          <a:p>
            <a:pPr marL="457200" indent="-457200">
              <a:lnSpc>
                <a:spcPct val="160000"/>
              </a:lnSpc>
              <a:buClr>
                <a:srgbClr val="FFC000"/>
              </a:buClr>
              <a:buFont typeface="Wingdings" panose="05000000000000000000" charset="0"/>
              <a:buChar char="l"/>
            </a:pPr>
            <a:r>
              <a:rPr sz="2800" b="1" dirty="0">
                <a:solidFill>
                  <a:schemeClr val="bg1"/>
                </a:solidFill>
                <a:latin typeface="宋体" panose="02010600030101010101" pitchFamily="2" charset="-122"/>
                <a:sym typeface="+mn-ea"/>
              </a:rPr>
              <a:t>电磁式离合器</a:t>
            </a:r>
            <a:endParaRPr sz="2800" b="1" dirty="0">
              <a:solidFill>
                <a:schemeClr val="bg1"/>
              </a:solidFill>
              <a:latin typeface="宋体" panose="02010600030101010101" pitchFamily="2" charset="-122"/>
              <a:sym typeface="+mn-ea"/>
            </a:endParaRPr>
          </a:p>
        </p:txBody>
      </p:sp>
      <p:pic>
        <p:nvPicPr>
          <p:cNvPr id="27651" name="图片 27650" descr="31307712941362.jpg"/>
          <p:cNvPicPr>
            <a:picLocks noChangeAspect="1"/>
          </p:cNvPicPr>
          <p:nvPr/>
        </p:nvPicPr>
        <p:blipFill>
          <a:blip r:embed="rId2"/>
          <a:srcRect l="17708" t="7213" r="15347" b="9052"/>
          <a:stretch>
            <a:fillRect/>
          </a:stretch>
        </p:blipFill>
        <p:spPr>
          <a:xfrm>
            <a:off x="5962650" y="1424623"/>
            <a:ext cx="4970463" cy="4662487"/>
          </a:xfrm>
          <a:prstGeom prst="rect">
            <a:avLst/>
          </a:prstGeom>
          <a:noFill/>
          <a:ln w="9525">
            <a:noFill/>
          </a:ln>
        </p:spPr>
      </p:pic>
      <p:pic>
        <p:nvPicPr>
          <p:cNvPr id="5" name="图片 4" descr="u=1258667511,1284510345&amp;fm=173&amp;app=25&amp;f=JPEG"/>
          <p:cNvPicPr>
            <a:picLocks noChangeAspect="1"/>
          </p:cNvPicPr>
          <p:nvPr/>
        </p:nvPicPr>
        <p:blipFill>
          <a:blip r:embed="rId3"/>
          <a:stretch>
            <a:fillRect/>
          </a:stretch>
        </p:blipFill>
        <p:spPr>
          <a:xfrm>
            <a:off x="5436235" y="1424940"/>
            <a:ext cx="6023610" cy="2092960"/>
          </a:xfrm>
          <a:prstGeom prst="rect">
            <a:avLst/>
          </a:prstGeom>
        </p:spPr>
      </p:pic>
      <p:pic>
        <p:nvPicPr>
          <p:cNvPr id="7" name="图片 6" descr="微信截图_20190628094631"/>
          <p:cNvPicPr>
            <a:picLocks noChangeAspect="1"/>
          </p:cNvPicPr>
          <p:nvPr/>
        </p:nvPicPr>
        <p:blipFill>
          <a:blip r:embed="rId4"/>
          <a:stretch>
            <a:fillRect/>
          </a:stretch>
        </p:blipFill>
        <p:spPr>
          <a:xfrm>
            <a:off x="5962650" y="1424940"/>
            <a:ext cx="4924425" cy="280987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xEl>
                                              <p:pRg st="0" end="0"/>
                                            </p:txEl>
                                          </p:spTgt>
                                        </p:tgtEl>
                                        <p:attrNameLst>
                                          <p:attrName>style.visibility</p:attrName>
                                        </p:attrNameLst>
                                      </p:cBhvr>
                                      <p:to>
                                        <p:strVal val="visible"/>
                                      </p:to>
                                    </p:set>
                                    <p:animEffect transition="in" filter="fade">
                                      <p:cBhvr>
                                        <p:cTn id="7" dur="500"/>
                                        <p:tgtEl>
                                          <p:spTgt spid="614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651"/>
                                        </p:tgtEl>
                                        <p:attrNameLst>
                                          <p:attrName>style.visibility</p:attrName>
                                        </p:attrNameLst>
                                      </p:cBhvr>
                                      <p:to>
                                        <p:strVal val="visible"/>
                                      </p:to>
                                    </p:set>
                                    <p:animEffect transition="in" filter="fade">
                                      <p:cBhvr>
                                        <p:cTn id="11" dur="500"/>
                                        <p:tgtEl>
                                          <p:spTgt spid="2765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nodeType="clickEffect">
                                  <p:stCondLst>
                                    <p:cond delay="0"/>
                                  </p:stCondLst>
                                  <p:childTnLst>
                                    <p:animEffect transition="out" filter="wipe(down)">
                                      <p:cBhvr>
                                        <p:cTn id="15" dur="500"/>
                                        <p:tgtEl>
                                          <p:spTgt spid="27651"/>
                                        </p:tgtEl>
                                      </p:cBhvr>
                                    </p:animEffect>
                                    <p:set>
                                      <p:cBhvr>
                                        <p:cTn id="16" dur="1" fill="hold">
                                          <p:stCondLst>
                                            <p:cond delay="499"/>
                                          </p:stCondLst>
                                        </p:cTn>
                                        <p:tgtEl>
                                          <p:spTgt spid="2765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146">
                                            <p:txEl>
                                              <p:pRg st="1" end="1"/>
                                            </p:txEl>
                                          </p:spTgt>
                                        </p:tgtEl>
                                        <p:attrNameLst>
                                          <p:attrName>style.visibility</p:attrName>
                                        </p:attrNameLst>
                                      </p:cBhvr>
                                      <p:to>
                                        <p:strVal val="visible"/>
                                      </p:to>
                                    </p:set>
                                    <p:animEffect transition="in" filter="fade">
                                      <p:cBhvr>
                                        <p:cTn id="21" dur="500"/>
                                        <p:tgtEl>
                                          <p:spTgt spid="6146">
                                            <p:txEl>
                                              <p:pRg st="1" end="1"/>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xit" presetSubtype="4" fill="hold" nodeType="clickEffect">
                                  <p:stCondLst>
                                    <p:cond delay="0"/>
                                  </p:stCondLst>
                                  <p:childTnLst>
                                    <p:animEffect transition="out" filter="wipe(down)">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146">
                                            <p:txEl>
                                              <p:pRg st="2" end="2"/>
                                            </p:txEl>
                                          </p:spTgt>
                                        </p:tgtEl>
                                        <p:attrNameLst>
                                          <p:attrName>style.visibility</p:attrName>
                                        </p:attrNameLst>
                                      </p:cBhvr>
                                      <p:to>
                                        <p:strVal val="visible"/>
                                      </p:to>
                                    </p:set>
                                    <p:animEffect transition="in" filter="fade">
                                      <p:cBhvr>
                                        <p:cTn id="35" dur="500"/>
                                        <p:tgtEl>
                                          <p:spTgt spid="6146">
                                            <p:txEl>
                                              <p:pRg st="2" end="2"/>
                                            </p:txEl>
                                          </p:spTgt>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六边形 1"/>
          <p:cNvSpPr/>
          <p:nvPr/>
        </p:nvSpPr>
        <p:spPr>
          <a:xfrm>
            <a:off x="2939326" y="2364005"/>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六边形 2"/>
          <p:cNvSpPr/>
          <p:nvPr/>
        </p:nvSpPr>
        <p:spPr>
          <a:xfrm rot="16200000">
            <a:off x="2919152" y="2330578"/>
            <a:ext cx="1962741" cy="1692018"/>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5138670" y="2125015"/>
            <a:ext cx="0" cy="2072337"/>
          </a:xfrm>
          <a:prstGeom prst="line">
            <a:avLst/>
          </a:prstGeom>
          <a:ln>
            <a:solidFill>
              <a:schemeClr val="accent1">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1">
            <a:biLevel thresh="25000"/>
            <a:extLst>
              <a:ext uri="{28A0092B-C50C-407E-A947-70E740481C1C}">
                <a14:useLocalDpi xmlns:a14="http://schemas.microsoft.com/office/drawing/2010/main" val="0"/>
              </a:ext>
            </a:extLst>
          </a:blip>
          <a:stretch>
            <a:fillRect/>
          </a:stretch>
        </p:blipFill>
        <p:spPr>
          <a:xfrm>
            <a:off x="3259468" y="2570187"/>
            <a:ext cx="1279654" cy="1279654"/>
          </a:xfrm>
          <a:prstGeom prst="rect">
            <a:avLst/>
          </a:prstGeom>
        </p:spPr>
      </p:pic>
      <p:sp>
        <p:nvSpPr>
          <p:cNvPr id="12" name="文本框 11"/>
          <p:cNvSpPr txBox="1"/>
          <p:nvPr/>
        </p:nvSpPr>
        <p:spPr>
          <a:xfrm>
            <a:off x="5375274" y="1681603"/>
            <a:ext cx="2429322" cy="1107996"/>
          </a:xfrm>
          <a:prstGeom prst="rect">
            <a:avLst/>
          </a:prstGeom>
          <a:noFill/>
        </p:spPr>
        <p:txBody>
          <a:bodyPr wrap="square" rtlCol="0">
            <a:spAutoFit/>
          </a:bodyPr>
          <a:lstStyle/>
          <a:p>
            <a:r>
              <a:rPr lang="zh-CN" altLang="en-US" sz="4000" dirty="0">
                <a:solidFill>
                  <a:schemeClr val="bg1"/>
                </a:solidFill>
                <a:latin typeface="微软雅黑 Light" panose="020B0502040204020203" pitchFamily="34" charset="-122"/>
                <a:ea typeface="微软雅黑 Light" panose="020B0502040204020203" pitchFamily="34" charset="-122"/>
              </a:rPr>
              <a:t>项目</a:t>
            </a:r>
            <a:r>
              <a:rPr lang="en-US" altLang="zh-CN" dirty="0">
                <a:solidFill>
                  <a:schemeClr val="bg1"/>
                </a:solidFill>
              </a:rPr>
              <a:t> </a:t>
            </a:r>
            <a:r>
              <a:rPr lang="en-US" altLang="zh-CN"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66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12"/>
          <p:cNvSpPr/>
          <p:nvPr/>
        </p:nvSpPr>
        <p:spPr>
          <a:xfrm>
            <a:off x="5452548" y="2763841"/>
            <a:ext cx="3485389" cy="445964"/>
          </a:xfrm>
          <a:prstGeom prst="rect">
            <a:avLst/>
          </a:prstGeom>
          <a:solidFill>
            <a:schemeClr val="accent1">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5452745" y="2712085"/>
            <a:ext cx="3774440" cy="521970"/>
          </a:xfrm>
          <a:prstGeom prst="rect">
            <a:avLst/>
          </a:prstGeom>
          <a:noFill/>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摩擦式离合器</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sp>
        <p:nvSpPr>
          <p:cNvPr id="15" name="文本框 14"/>
          <p:cNvSpPr txBox="1"/>
          <p:nvPr/>
        </p:nvSpPr>
        <p:spPr>
          <a:xfrm>
            <a:off x="5388154" y="3323958"/>
            <a:ext cx="4224271" cy="922020"/>
          </a:xfrm>
          <a:prstGeom prst="rect">
            <a:avLst/>
          </a:prstGeom>
          <a:noFill/>
        </p:spPr>
        <p:txBody>
          <a:bodyPr wrap="square" rtlCol="0">
            <a:spAutoFit/>
          </a:bodyPr>
          <a:lstStyle/>
          <a:p>
            <a:r>
              <a:rPr lang="zh-CN" altLang="en-US" dirty="0">
                <a:solidFill>
                  <a:schemeClr val="bg1"/>
                </a:solidFill>
                <a:latin typeface="微软雅黑 Light" panose="020B0502040204020203" pitchFamily="34" charset="-122"/>
                <a:ea typeface="微软雅黑 Light" panose="020B0502040204020203" pitchFamily="34" charset="-122"/>
              </a:rPr>
              <a:t>分类</a:t>
            </a:r>
            <a:endParaRPr lang="en-US" altLang="zh-CN"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基本组成</a:t>
            </a:r>
            <a:endParaRPr lang="zh-CN" altLang="en-US" dirty="0">
              <a:solidFill>
                <a:schemeClr val="bg1"/>
              </a:solidFill>
              <a:latin typeface="微软雅黑 Light" panose="020B0502040204020203" pitchFamily="34" charset="-122"/>
              <a:ea typeface="微软雅黑 Light" panose="020B0502040204020203" pitchFamily="34" charset="-122"/>
            </a:endParaRPr>
          </a:p>
          <a:p>
            <a:r>
              <a:rPr lang="zh-CN" altLang="en-US" dirty="0">
                <a:solidFill>
                  <a:schemeClr val="bg1"/>
                </a:solidFill>
                <a:latin typeface="微软雅黑 Light" panose="020B0502040204020203" pitchFamily="34" charset="-122"/>
                <a:ea typeface="微软雅黑 Light" panose="020B0502040204020203" pitchFamily="34" charset="-122"/>
              </a:rPr>
              <a:t>工作原理</a:t>
            </a:r>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分类</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sp>
        <p:nvSpPr>
          <p:cNvPr id="21" name="内容占位符 2" descr="Rectangle: Click to edit Master text styles&#10;Second level&#10;Third level&#10;Fourth level&#10;Fifth level"/>
          <p:cNvSpPr>
            <a:spLocks noGrp="1"/>
          </p:cNvSpPr>
          <p:nvPr>
            <p:ph idx="1"/>
          </p:nvPr>
        </p:nvSpPr>
        <p:spPr>
          <a:xfrm>
            <a:off x="1668780" y="1677670"/>
            <a:ext cx="8973820" cy="4114800"/>
          </a:xfrm>
        </p:spPr>
        <p:txBody>
          <a:bodyPr vert="horz" wrap="square" lIns="91440" tIns="45720" rIns="91440" bIns="45720" anchor="t"/>
          <a:lstStyle/>
          <a:p>
            <a:pPr>
              <a:lnSpc>
                <a:spcPct val="150000"/>
              </a:lnSpc>
              <a:buFont typeface="Wingdings" panose="05000000000000000000" pitchFamily="2" charset="2"/>
              <a:buChar char="Ø"/>
            </a:pPr>
            <a:r>
              <a:rPr lang="zh-CN" altLang="en-US" sz="3200" dirty="0">
                <a:solidFill>
                  <a:schemeClr val="bg1"/>
                </a:solidFill>
              </a:rPr>
              <a:t>按从动盘的数目分：单片式；双片式</a:t>
            </a:r>
            <a:endParaRPr lang="en-US" altLang="zh-CN" sz="3200" dirty="0">
              <a:solidFill>
                <a:schemeClr val="bg1"/>
              </a:solidFill>
            </a:endParaRPr>
          </a:p>
          <a:p>
            <a:pPr>
              <a:lnSpc>
                <a:spcPct val="150000"/>
              </a:lnSpc>
              <a:buFont typeface="Wingdings" panose="05000000000000000000" pitchFamily="2" charset="2"/>
              <a:buChar char="Ø"/>
            </a:pPr>
            <a:r>
              <a:rPr lang="zh-CN" altLang="en-US" sz="3200" dirty="0">
                <a:solidFill>
                  <a:schemeClr val="bg1"/>
                </a:solidFill>
              </a:rPr>
              <a:t>按压紧弹簧的型式分：膜片弹簧式；多簧式；   中央弹簧式</a:t>
            </a:r>
            <a:endParaRPr lang="en-US" altLang="zh-CN" sz="3200" dirty="0">
              <a:solidFill>
                <a:schemeClr val="bg1"/>
              </a:solidFill>
            </a:endParaRPr>
          </a:p>
          <a:p>
            <a:pPr>
              <a:lnSpc>
                <a:spcPct val="150000"/>
              </a:lnSpc>
              <a:buFont typeface="Wingdings" panose="05000000000000000000" pitchFamily="2" charset="2"/>
              <a:buChar char="Ø"/>
            </a:pPr>
            <a:r>
              <a:rPr lang="zh-CN" altLang="en-US" sz="3200" dirty="0">
                <a:solidFill>
                  <a:schemeClr val="bg1"/>
                </a:solidFill>
              </a:rPr>
              <a:t>按操纵方式分：机械式、液压式、气压式</a:t>
            </a:r>
            <a:endParaRPr lang="en-US" altLang="zh-CN" sz="2000" dirty="0">
              <a:solidFill>
                <a:srgbClr val="0000FF"/>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668780" y="619760"/>
            <a:ext cx="2487930" cy="521970"/>
          </a:xfrm>
          <a:prstGeom prst="rect">
            <a:avLst/>
          </a:prstGeom>
          <a:noFill/>
          <a:extLst>
            <a:ext uri="{909E8E84-426E-40DD-AFC4-6F175D3DCCD1}">
              <a14:hiddenFill xmlns:a14="http://schemas.microsoft.com/office/drawing/2010/main">
                <a:solidFill>
                  <a:srgbClr val="8DB5D7"/>
                </a:solidFill>
              </a14:hiddenFill>
            </a:ext>
          </a:extLst>
        </p:spPr>
        <p:txBody>
          <a:bodyPr wrap="square" rtlCol="0">
            <a:spAutoFit/>
          </a:bodyPr>
          <a:lstStyle/>
          <a:p>
            <a:r>
              <a:rPr lang="zh-CN" altLang="en-US" sz="2800" dirty="0">
                <a:solidFill>
                  <a:schemeClr val="bg1"/>
                </a:solidFill>
                <a:latin typeface="微软雅黑 Light" panose="020B0502040204020203" pitchFamily="34" charset="-122"/>
                <a:ea typeface="微软雅黑 Light" panose="020B0502040204020203" pitchFamily="34" charset="-122"/>
              </a:rPr>
              <a:t>基本组成</a:t>
            </a:r>
            <a:endParaRPr lang="zh-CN" altLang="en-US" sz="2800" dirty="0">
              <a:solidFill>
                <a:schemeClr val="bg1"/>
              </a:solidFill>
              <a:latin typeface="微软雅黑 Light" panose="020B0502040204020203" pitchFamily="34" charset="-122"/>
              <a:ea typeface="微软雅黑 Light" panose="020B0502040204020203" pitchFamily="34" charset="-122"/>
            </a:endParaRPr>
          </a:p>
        </p:txBody>
      </p:sp>
      <p:grpSp>
        <p:nvGrpSpPr>
          <p:cNvPr id="7" name="组合 6"/>
          <p:cNvGrpSpPr/>
          <p:nvPr/>
        </p:nvGrpSpPr>
        <p:grpSpPr>
          <a:xfrm>
            <a:off x="595630" y="502920"/>
            <a:ext cx="760976" cy="755259"/>
            <a:chOff x="4629" y="3681"/>
            <a:chExt cx="3091" cy="3091"/>
          </a:xfrm>
        </p:grpSpPr>
        <p:sp>
          <p:nvSpPr>
            <p:cNvPr id="8" name="六边形 7"/>
            <p:cNvSpPr/>
            <p:nvPr/>
          </p:nvSpPr>
          <p:spPr>
            <a:xfrm>
              <a:off x="4629" y="3947"/>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六边形 8"/>
            <p:cNvSpPr/>
            <p:nvPr/>
          </p:nvSpPr>
          <p:spPr>
            <a:xfrm rot="16200000">
              <a:off x="4597" y="3894"/>
              <a:ext cx="3091" cy="2665"/>
            </a:xfrm>
            <a:prstGeom prst="hexagon">
              <a:avLst/>
            </a:prstGeom>
            <a:noFill/>
            <a:ln w="19050">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6" name="图片 15"/>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738505" y="645160"/>
            <a:ext cx="474980" cy="470535"/>
          </a:xfrm>
          <a:prstGeom prst="rect">
            <a:avLst/>
          </a:prstGeom>
        </p:spPr>
      </p:pic>
      <p:pic>
        <p:nvPicPr>
          <p:cNvPr id="532487" name="图片 532486"/>
          <p:cNvPicPr>
            <a:picLocks noChangeAspect="1"/>
          </p:cNvPicPr>
          <p:nvPr/>
        </p:nvPicPr>
        <p:blipFill>
          <a:blip r:embed="rId2"/>
          <a:stretch>
            <a:fillRect/>
          </a:stretch>
        </p:blipFill>
        <p:spPr>
          <a:xfrm>
            <a:off x="2943860" y="1257935"/>
            <a:ext cx="6746875" cy="5232400"/>
          </a:xfrm>
          <a:prstGeom prst="rect">
            <a:avLst/>
          </a:prstGeom>
          <a:noFill/>
          <a:ln w="0">
            <a:noFill/>
          </a:ln>
        </p:spPr>
      </p:pic>
    </p:spTree>
  </p:cSld>
  <p:clrMapOvr>
    <a:masterClrMapping/>
  </p:clrMapOvr>
  <p:transition>
    <p:fade/>
  </p:transition>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2007</Words>
  <Application>WPS 演示</Application>
  <PresentationFormat>宽屏</PresentationFormat>
  <Paragraphs>190</Paragraphs>
  <Slides>38</Slides>
  <Notes>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38</vt:i4>
      </vt:variant>
    </vt:vector>
  </HeadingPairs>
  <TitlesOfParts>
    <vt:vector size="51" baseType="lpstr">
      <vt:lpstr>Arial</vt:lpstr>
      <vt:lpstr>宋体</vt:lpstr>
      <vt:lpstr>Wingdings</vt:lpstr>
      <vt:lpstr>楷体_GB2312</vt:lpstr>
      <vt:lpstr>新宋体</vt:lpstr>
      <vt:lpstr>微软雅黑 Light</vt:lpstr>
      <vt:lpstr>黑体</vt:lpstr>
      <vt:lpstr>Arial Unicode MS</vt:lpstr>
      <vt:lpstr>Wingdings</vt:lpstr>
      <vt:lpstr>Calibri</vt:lpstr>
      <vt:lpstr>微软雅黑</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①主动部分</vt:lpstr>
      <vt:lpstr>①主动部分</vt:lpstr>
      <vt:lpstr>PowerPoint 演示文稿</vt:lpstr>
      <vt:lpstr>PowerPoint 演示文稿</vt:lpstr>
      <vt:lpstr>PowerPoint 演示文稿</vt:lpstr>
      <vt:lpstr>PowerPoint 演示文稿</vt:lpstr>
      <vt:lpstr>PowerPoint 演示文稿</vt:lpstr>
      <vt:lpstr>①离合器接合</vt:lpstr>
      <vt:lpstr>②离合器分离</vt:lpstr>
      <vt:lpstr>③汽车起步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张安然</dc:creator>
  <cp:lastModifiedBy>L＇sf</cp:lastModifiedBy>
  <cp:revision>50</cp:revision>
  <dcterms:created xsi:type="dcterms:W3CDTF">2014-10-22T06:49:00Z</dcterms:created>
  <dcterms:modified xsi:type="dcterms:W3CDTF">2019-07-08T01:54:27Z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2052-11.1.0.8767</vt:lpwstr>
  </property>
</Properties>
</file>