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3"/>
    <p:sldId id="310" r:id="rId4"/>
    <p:sldId id="271" r:id="rId5"/>
    <p:sldId id="272" r:id="rId6"/>
    <p:sldId id="273" r:id="rId7"/>
    <p:sldId id="275" r:id="rId8"/>
    <p:sldId id="302" r:id="rId9"/>
    <p:sldId id="281" r:id="rId10"/>
    <p:sldId id="282" r:id="rId11"/>
    <p:sldId id="284" r:id="rId12"/>
    <p:sldId id="283" r:id="rId13"/>
    <p:sldId id="285" r:id="rId14"/>
    <p:sldId id="280" r:id="rId15"/>
    <p:sldId id="270" r:id="rId16"/>
  </p:sldIdLst>
  <p:sldSz cx="12192000" cy="6858000"/>
  <p:notesSz cx="6858000" cy="9144000"/>
  <p:custDataLst>
    <p:tags r:id="rId21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63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173DE495-5C15-41E3-A86E-5905A0705F44}" type="presOf" srcId="{253CDDB7-BB96-4003-BBC7-42D80477E21E}" destId="{1CBD4569-6870-42B2-A9DD-217728E10514}" srcOrd="0" destOrd="0" presId="urn:microsoft.com/office/officeart/2005/8/layout/process4"/>
    <dgm:cxn modelId="{AAC808F2-BD6D-4084-908B-25246FF381A7}" type="presOf" srcId="{471AD50B-B3B8-4AC5-A612-BA2FED03CC32}" destId="{4B9A3AFB-121F-4379-8524-D58120764772}" srcOrd="0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F3CC56C4-63A4-40BE-9E2F-ADB7E9409E7B}" type="presOf" srcId="{5892AFDF-AA56-4437-A5D0-69B8CDEC0A33}" destId="{C1A68B1A-3D49-4ACA-A2E3-B498B7BABEE6}" srcOrd="1" destOrd="0" presId="urn:microsoft.com/office/officeart/2005/8/layout/process4"/>
    <dgm:cxn modelId="{43BACFF2-CC16-486E-9D37-844C634513B5}" type="presOf" srcId="{686DB3D4-1AAC-4388-8C5D-57B9D632F429}" destId="{808B7BA2-19FB-4C63-91A2-98D343C57F7C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C9D07535-B21D-42C8-A652-477CACF375EE}" type="presOf" srcId="{5897881D-4100-495D-8EA6-7E6C1A52B6D7}" destId="{26E760D4-5974-4810-8717-4B8FC2236871}" srcOrd="0" destOrd="0" presId="urn:microsoft.com/office/officeart/2005/8/layout/process4"/>
    <dgm:cxn modelId="{A01B866B-99C9-41FD-91F2-41CF359C0672}" type="presOf" srcId="{E582E736-2870-4E96-BED8-4CE0CF67995B}" destId="{B4406A72-DDFE-449E-A8CB-60482EBA02AE}" srcOrd="1" destOrd="0" presId="urn:microsoft.com/office/officeart/2005/8/layout/process4"/>
    <dgm:cxn modelId="{DC145C3F-D61C-4BC8-A400-DDC46CFEB295}" type="presOf" srcId="{686DB3D4-1AAC-4388-8C5D-57B9D632F429}" destId="{98C4E39E-10F3-4D03-A868-BC96ECF27A11}" srcOrd="1" destOrd="0" presId="urn:microsoft.com/office/officeart/2005/8/layout/process4"/>
    <dgm:cxn modelId="{97DA32C6-E413-4EAE-B7E2-0876D2C643C6}" type="presOf" srcId="{5892AFDF-AA56-4437-A5D0-69B8CDEC0A33}" destId="{4A3841E5-E850-4768-BCEB-156462614172}" srcOrd="0" destOrd="0" presId="urn:microsoft.com/office/officeart/2005/8/layout/process4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40F60D40-C845-410B-BDF9-4B62512D76BB}" type="presOf" srcId="{4806D80E-8775-43C4-B227-0063AC4D5040}" destId="{53C0BA43-2DD6-40C9-A155-197C1C9388C9}" srcOrd="0" destOrd="0" presId="urn:microsoft.com/office/officeart/2005/8/layout/process4"/>
    <dgm:cxn modelId="{A220E1E6-7EA9-46F1-9CFB-EA2D0C131818}" type="presOf" srcId="{E582E736-2870-4E96-BED8-4CE0CF67995B}" destId="{5EE99884-9E2E-4FE6-A5D8-6ACA831E9755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68BC0871-08EC-4E22-9FF2-CB540540FB4A}" type="presOf" srcId="{E233382C-9E75-4914-8328-34E1623ACCCF}" destId="{00129A5A-6583-48B0-96FB-05AE29122BAC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22D5B9A3-C408-49E9-B166-F8FB964ED7AD}" type="presOf" srcId="{85183C90-3A16-41C4-896D-820917BB9D79}" destId="{D2B5C53B-EC74-48AE-90BF-B3B941F46D4C}" srcOrd="0" destOrd="0" presId="urn:microsoft.com/office/officeart/2005/8/layout/process4"/>
    <dgm:cxn modelId="{8E845736-ED71-438E-88E8-2B469E341841}" type="presOf" srcId="{7BB27145-B151-47E8-A861-66402183E3A0}" destId="{01AC5AF5-8D67-4CBC-A1A3-F0577FDBF38E}" srcOrd="0" destOrd="0" presId="urn:microsoft.com/office/officeart/2005/8/layout/process4"/>
    <dgm:cxn modelId="{3FD5A0EE-9226-4EDE-AA2B-7421A1880E59}" type="presParOf" srcId="{53C0BA43-2DD6-40C9-A155-197C1C9388C9}" destId="{7867D93A-4E93-4750-9905-E110B49D7C0C}" srcOrd="0" destOrd="0" presId="urn:microsoft.com/office/officeart/2005/8/layout/process4"/>
    <dgm:cxn modelId="{4CE25A09-09F0-482D-8294-E062242F854E}" type="presParOf" srcId="{7867D93A-4E93-4750-9905-E110B49D7C0C}" destId="{808B7BA2-19FB-4C63-91A2-98D343C57F7C}" srcOrd="0" destOrd="0" presId="urn:microsoft.com/office/officeart/2005/8/layout/process4"/>
    <dgm:cxn modelId="{BF708023-4383-4C49-A09F-0259F914E3F2}" type="presParOf" srcId="{7867D93A-4E93-4750-9905-E110B49D7C0C}" destId="{98C4E39E-10F3-4D03-A868-BC96ECF27A11}" srcOrd="1" destOrd="0" presId="urn:microsoft.com/office/officeart/2005/8/layout/process4"/>
    <dgm:cxn modelId="{C67FF5C3-E77D-4164-A096-C1F72C8B07F5}" type="presParOf" srcId="{7867D93A-4E93-4750-9905-E110B49D7C0C}" destId="{15956C15-0725-455D-BF0E-2053741ACB11}" srcOrd="2" destOrd="0" presId="urn:microsoft.com/office/officeart/2005/8/layout/process4"/>
    <dgm:cxn modelId="{A3E4E306-FAA0-46AB-A7EB-4F1CE3673A10}" type="presParOf" srcId="{15956C15-0725-455D-BF0E-2053741ACB11}" destId="{01AC5AF5-8D67-4CBC-A1A3-F0577FDBF38E}" srcOrd="0" destOrd="0" presId="urn:microsoft.com/office/officeart/2005/8/layout/process4"/>
    <dgm:cxn modelId="{A771725C-69F7-4EB3-B487-EF6E236844E5}" type="presParOf" srcId="{15956C15-0725-455D-BF0E-2053741ACB11}" destId="{1CBD4569-6870-42B2-A9DD-217728E10514}" srcOrd="1" destOrd="0" presId="urn:microsoft.com/office/officeart/2005/8/layout/process4"/>
    <dgm:cxn modelId="{ABFCDF0C-9436-4AC0-8AC7-1704E03625BE}" type="presParOf" srcId="{53C0BA43-2DD6-40C9-A155-197C1C9388C9}" destId="{ADF88A39-752C-46E4-A362-B1CE22C74F39}" srcOrd="1" destOrd="0" presId="urn:microsoft.com/office/officeart/2005/8/layout/process4"/>
    <dgm:cxn modelId="{1E67A3C1-49CA-465A-8CD5-8207531D8771}" type="presParOf" srcId="{53C0BA43-2DD6-40C9-A155-197C1C9388C9}" destId="{592A0256-7C4E-445C-BEB9-E59A4A32736C}" srcOrd="2" destOrd="0" presId="urn:microsoft.com/office/officeart/2005/8/layout/process4"/>
    <dgm:cxn modelId="{F75E48DC-D02C-48ED-A975-DF92074D5937}" type="presParOf" srcId="{592A0256-7C4E-445C-BEB9-E59A4A32736C}" destId="{5EE99884-9E2E-4FE6-A5D8-6ACA831E9755}" srcOrd="0" destOrd="0" presId="urn:microsoft.com/office/officeart/2005/8/layout/process4"/>
    <dgm:cxn modelId="{224BE77F-8A12-4E3F-9E16-3D250CBAEF2A}" type="presParOf" srcId="{592A0256-7C4E-445C-BEB9-E59A4A32736C}" destId="{B4406A72-DDFE-449E-A8CB-60482EBA02AE}" srcOrd="1" destOrd="0" presId="urn:microsoft.com/office/officeart/2005/8/layout/process4"/>
    <dgm:cxn modelId="{69D87189-53B9-4EB6-921F-D086323DC08D}" type="presParOf" srcId="{592A0256-7C4E-445C-BEB9-E59A4A32736C}" destId="{282800D4-5028-4E8C-94BA-9CE910ECF6E5}" srcOrd="2" destOrd="0" presId="urn:microsoft.com/office/officeart/2005/8/layout/process4"/>
    <dgm:cxn modelId="{6CAFF0EB-04C5-44BA-BA47-4EBC3A9EA3C4}" type="presParOf" srcId="{282800D4-5028-4E8C-94BA-9CE910ECF6E5}" destId="{D2B5C53B-EC74-48AE-90BF-B3B941F46D4C}" srcOrd="0" destOrd="0" presId="urn:microsoft.com/office/officeart/2005/8/layout/process4"/>
    <dgm:cxn modelId="{F839608A-355A-4BE8-85E1-3CF5F00EFCC0}" type="presParOf" srcId="{282800D4-5028-4E8C-94BA-9CE910ECF6E5}" destId="{00129A5A-6583-48B0-96FB-05AE29122BAC}" srcOrd="1" destOrd="0" presId="urn:microsoft.com/office/officeart/2005/8/layout/process4"/>
    <dgm:cxn modelId="{BD7C0F2A-D043-48FC-AF75-DA3AAC469A46}" type="presParOf" srcId="{53C0BA43-2DD6-40C9-A155-197C1C9388C9}" destId="{2E0806B2-1229-45F3-B1CC-E2D0D8F513D5}" srcOrd="3" destOrd="0" presId="urn:microsoft.com/office/officeart/2005/8/layout/process4"/>
    <dgm:cxn modelId="{91BF2110-E55D-4918-BBB8-E65B772796C8}" type="presParOf" srcId="{53C0BA43-2DD6-40C9-A155-197C1C9388C9}" destId="{B0259C26-5767-40FE-BA56-97FAF65E7950}" srcOrd="4" destOrd="0" presId="urn:microsoft.com/office/officeart/2005/8/layout/process4"/>
    <dgm:cxn modelId="{982CD35C-2DA1-43E8-8FA9-C6FAD7D64B92}" type="presParOf" srcId="{B0259C26-5767-40FE-BA56-97FAF65E7950}" destId="{4A3841E5-E850-4768-BCEB-156462614172}" srcOrd="0" destOrd="0" presId="urn:microsoft.com/office/officeart/2005/8/layout/process4"/>
    <dgm:cxn modelId="{6907E441-064C-461F-BC3B-E5D3AEB0171A}" type="presParOf" srcId="{B0259C26-5767-40FE-BA56-97FAF65E7950}" destId="{C1A68B1A-3D49-4ACA-A2E3-B498B7BABEE6}" srcOrd="1" destOrd="0" presId="urn:microsoft.com/office/officeart/2005/8/layout/process4"/>
    <dgm:cxn modelId="{FBCC4D3B-0FBE-4E66-A647-CAC21A5C5CDC}" type="presParOf" srcId="{B0259C26-5767-40FE-BA56-97FAF65E7950}" destId="{5D5B5423-C58C-441F-A07A-E10BC6BAA87C}" srcOrd="2" destOrd="0" presId="urn:microsoft.com/office/officeart/2005/8/layout/process4"/>
    <dgm:cxn modelId="{0386C879-6103-4F3C-864C-7A72B9139F53}" type="presParOf" srcId="{5D5B5423-C58C-441F-A07A-E10BC6BAA87C}" destId="{4B9A3AFB-121F-4379-8524-D58120764772}" srcOrd="0" destOrd="0" presId="urn:microsoft.com/office/officeart/2005/8/layout/process4"/>
    <dgm:cxn modelId="{58C14D67-E7CF-493B-8797-45E428FE1C3B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image" Target="../media/image10.wmf"/><Relationship Id="rId7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1" Type="http://schemas.openxmlformats.org/officeDocument/2006/relationships/image" Target="../media/image13.wmf"/><Relationship Id="rId10" Type="http://schemas.openxmlformats.org/officeDocument/2006/relationships/image" Target="../media/image12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image" Target="../media/image42.wmf"/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48.wmf"/><Relationship Id="rId5" Type="http://schemas.openxmlformats.org/officeDocument/2006/relationships/image" Target="../media/image37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image" Target="../media/image57.wmf"/><Relationship Id="rId7" Type="http://schemas.openxmlformats.org/officeDocument/2006/relationships/image" Target="../media/image56.wmf"/><Relationship Id="rId6" Type="http://schemas.openxmlformats.org/officeDocument/2006/relationships/image" Target="../media/image55.wmf"/><Relationship Id="rId5" Type="http://schemas.openxmlformats.org/officeDocument/2006/relationships/image" Target="../media/image37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oleObject" Target="../embeddings/oleObject45.bin"/><Relationship Id="rId7" Type="http://schemas.openxmlformats.org/officeDocument/2006/relationships/image" Target="../media/image46.wmf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3.bin"/><Relationship Id="rId3" Type="http://schemas.openxmlformats.org/officeDocument/2006/relationships/image" Target="../media/image44.wmf"/><Relationship Id="rId2" Type="http://schemas.openxmlformats.org/officeDocument/2006/relationships/oleObject" Target="../embeddings/oleObject42.bin"/><Relationship Id="rId19" Type="http://schemas.openxmlformats.org/officeDocument/2006/relationships/vmlDrawing" Target="../drawings/vmlDrawing7.v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50.wmf"/><Relationship Id="rId16" Type="http://schemas.openxmlformats.org/officeDocument/2006/relationships/oleObject" Target="../embeddings/oleObject49.bin"/><Relationship Id="rId15" Type="http://schemas.openxmlformats.org/officeDocument/2006/relationships/image" Target="../media/image49.wmf"/><Relationship Id="rId14" Type="http://schemas.openxmlformats.org/officeDocument/2006/relationships/oleObject" Target="../embeddings/oleObject48.bin"/><Relationship Id="rId13" Type="http://schemas.openxmlformats.org/officeDocument/2006/relationships/image" Target="../media/image48.wmf"/><Relationship Id="rId12" Type="http://schemas.openxmlformats.org/officeDocument/2006/relationships/oleObject" Target="../embeddings/oleObject47.bin"/><Relationship Id="rId11" Type="http://schemas.openxmlformats.org/officeDocument/2006/relationships/image" Target="../media/image37.wmf"/><Relationship Id="rId10" Type="http://schemas.openxmlformats.org/officeDocument/2006/relationships/oleObject" Target="../embeddings/oleObject46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oleObject" Target="../embeddings/oleObject53.bin"/><Relationship Id="rId7" Type="http://schemas.openxmlformats.org/officeDocument/2006/relationships/image" Target="../media/image53.wmf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1.bin"/><Relationship Id="rId3" Type="http://schemas.openxmlformats.org/officeDocument/2006/relationships/image" Target="../media/image51.wmf"/><Relationship Id="rId21" Type="http://schemas.openxmlformats.org/officeDocument/2006/relationships/vmlDrawing" Target="../drawings/vmlDrawing8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50.bin"/><Relationship Id="rId19" Type="http://schemas.openxmlformats.org/officeDocument/2006/relationships/image" Target="../media/image58.wmf"/><Relationship Id="rId18" Type="http://schemas.openxmlformats.org/officeDocument/2006/relationships/oleObject" Target="../embeddings/oleObject58.bin"/><Relationship Id="rId17" Type="http://schemas.openxmlformats.org/officeDocument/2006/relationships/image" Target="../media/image57.wmf"/><Relationship Id="rId16" Type="http://schemas.openxmlformats.org/officeDocument/2006/relationships/oleObject" Target="../embeddings/oleObject57.bin"/><Relationship Id="rId15" Type="http://schemas.openxmlformats.org/officeDocument/2006/relationships/image" Target="../media/image56.wmf"/><Relationship Id="rId14" Type="http://schemas.openxmlformats.org/officeDocument/2006/relationships/oleObject" Target="../embeddings/oleObject56.bin"/><Relationship Id="rId13" Type="http://schemas.openxmlformats.org/officeDocument/2006/relationships/image" Target="../media/image55.wmf"/><Relationship Id="rId12" Type="http://schemas.openxmlformats.org/officeDocument/2006/relationships/oleObject" Target="../embeddings/oleObject55.bin"/><Relationship Id="rId11" Type="http://schemas.openxmlformats.org/officeDocument/2006/relationships/image" Target="../media/image37.wmf"/><Relationship Id="rId10" Type="http://schemas.openxmlformats.org/officeDocument/2006/relationships/oleObject" Target="../embeddings/oleObject54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3.wmf"/><Relationship Id="rId25" Type="http://schemas.openxmlformats.org/officeDocument/2006/relationships/vmlDrawing" Target="../drawings/vmlDrawing1.vml"/><Relationship Id="rId24" Type="http://schemas.openxmlformats.org/officeDocument/2006/relationships/slideLayout" Target="../slideLayouts/slideLayout1.xml"/><Relationship Id="rId23" Type="http://schemas.openxmlformats.org/officeDocument/2006/relationships/image" Target="../media/image13.wmf"/><Relationship Id="rId22" Type="http://schemas.openxmlformats.org/officeDocument/2006/relationships/oleObject" Target="../embeddings/oleObject11.bin"/><Relationship Id="rId21" Type="http://schemas.openxmlformats.org/officeDocument/2006/relationships/image" Target="../media/image12.wmf"/><Relationship Id="rId20" Type="http://schemas.openxmlformats.org/officeDocument/2006/relationships/oleObject" Target="../embeddings/oleObject10.bin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1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0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9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8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5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3" Type="http://schemas.openxmlformats.org/officeDocument/2006/relationships/image" Target="../media/image14.wmf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23.wmf"/><Relationship Id="rId20" Type="http://schemas.openxmlformats.org/officeDocument/2006/relationships/oleObject" Target="../embeddings/oleObject21.bin"/><Relationship Id="rId2" Type="http://schemas.openxmlformats.org/officeDocument/2006/relationships/oleObject" Target="../embeddings/oleObject12.bin"/><Relationship Id="rId19" Type="http://schemas.openxmlformats.org/officeDocument/2006/relationships/image" Target="../media/image22.wmf"/><Relationship Id="rId18" Type="http://schemas.openxmlformats.org/officeDocument/2006/relationships/oleObject" Target="../embeddings/oleObject20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19.bin"/><Relationship Id="rId15" Type="http://schemas.openxmlformats.org/officeDocument/2006/relationships/image" Target="../media/image20.wmf"/><Relationship Id="rId14" Type="http://schemas.openxmlformats.org/officeDocument/2006/relationships/oleObject" Target="../embeddings/oleObject18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oleObject" Target="../embeddings/oleObject27.bin"/><Relationship Id="rId7" Type="http://schemas.openxmlformats.org/officeDocument/2006/relationships/image" Target="../media/image28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5.bin"/><Relationship Id="rId3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oleObject" Target="../embeddings/oleObject31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3" Type="http://schemas.openxmlformats.org/officeDocument/2006/relationships/vmlDrawing" Target="../drawings/vmlDrawing5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34.wmf"/><Relationship Id="rId10" Type="http://schemas.openxmlformats.org/officeDocument/2006/relationships/oleObject" Target="../embeddings/oleObject32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36.bin"/><Relationship Id="rId7" Type="http://schemas.openxmlformats.org/officeDocument/2006/relationships/image" Target="../media/image37.wmf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4.bin"/><Relationship Id="rId3" Type="http://schemas.openxmlformats.org/officeDocument/2006/relationships/image" Target="../media/image35.wmf"/><Relationship Id="rId21" Type="http://schemas.openxmlformats.org/officeDocument/2006/relationships/vmlDrawing" Target="../drawings/vmlDrawing6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33.bin"/><Relationship Id="rId19" Type="http://schemas.openxmlformats.org/officeDocument/2006/relationships/image" Target="../media/image43.wmf"/><Relationship Id="rId18" Type="http://schemas.openxmlformats.org/officeDocument/2006/relationships/oleObject" Target="../embeddings/oleObject41.bin"/><Relationship Id="rId17" Type="http://schemas.openxmlformats.org/officeDocument/2006/relationships/image" Target="../media/image42.wmf"/><Relationship Id="rId16" Type="http://schemas.openxmlformats.org/officeDocument/2006/relationships/oleObject" Target="../embeddings/oleObject40.bin"/><Relationship Id="rId15" Type="http://schemas.openxmlformats.org/officeDocument/2006/relationships/image" Target="../media/image41.wmf"/><Relationship Id="rId14" Type="http://schemas.openxmlformats.org/officeDocument/2006/relationships/oleObject" Target="../embeddings/oleObject39.bin"/><Relationship Id="rId13" Type="http://schemas.openxmlformats.org/officeDocument/2006/relationships/image" Target="../media/image40.wmf"/><Relationship Id="rId12" Type="http://schemas.openxmlformats.org/officeDocument/2006/relationships/oleObject" Target="../embeddings/oleObject38.bin"/><Relationship Id="rId11" Type="http://schemas.openxmlformats.org/officeDocument/2006/relationships/image" Target="../media/image39.wmf"/><Relationship Id="rId10" Type="http://schemas.openxmlformats.org/officeDocument/2006/relationships/oleObject" Target="../embeddings/oleObject37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2796540" y="3722370"/>
            <a:ext cx="8802370" cy="1188720"/>
            <a:chOff x="6274" y="5950"/>
            <a:chExt cx="9580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222" y="6368"/>
              <a:ext cx="863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4.6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指数函数、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对数函数的应用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96170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251046" y="947989"/>
          <a:ext cx="9810250" cy="1797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92659200" imgH="17068800" progId="Equation.3">
                  <p:embed/>
                </p:oleObj>
              </mc:Choice>
              <mc:Fallback>
                <p:oleObj name="公式" r:id="rId2" imgW="92659200" imgH="1706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1046" y="947989"/>
                        <a:ext cx="9810250" cy="179720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450975" y="2861945"/>
          <a:ext cx="67024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68884800" imgH="5486400" progId="Equation.DSMT4">
                  <p:embed/>
                </p:oleObj>
              </mc:Choice>
              <mc:Fallback>
                <p:oleObj name="Equation" r:id="rId4" imgW="68884800" imgH="5486400" progId="Equation.DSMT4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50975" y="2861945"/>
                        <a:ext cx="6702425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79600" y="3408045"/>
          <a:ext cx="37528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7185600" imgH="5486400" progId="Equation.DSMT4">
                  <p:embed/>
                </p:oleObj>
              </mc:Choice>
              <mc:Fallback>
                <p:oleObj name="Equation" r:id="rId6" imgW="37185600" imgH="5486400" progId="Equation.DSMT4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79600" y="3408045"/>
                        <a:ext cx="3752850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87538" y="3811270"/>
          <a:ext cx="19081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8897600" imgH="9448800" progId="Equation.DSMT4">
                  <p:embed/>
                </p:oleObj>
              </mc:Choice>
              <mc:Fallback>
                <p:oleObj name="Equation" r:id="rId8" imgW="18897600" imgH="9448800" progId="Equation.DSMT4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87538" y="3811270"/>
                        <a:ext cx="1908175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89374" y="4601541"/>
          <a:ext cx="3413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33832800" imgH="4876800" progId="Equation.3">
                  <p:embed/>
                </p:oleObj>
              </mc:Choice>
              <mc:Fallback>
                <p:oleObj name="公式" r:id="rId10" imgW="33832800" imgH="4876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89374" y="4601541"/>
                        <a:ext cx="3413125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5048250" y="4382770"/>
          <a:ext cx="22764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22555200" imgH="9448800" progId="Equation.DSMT4">
                  <p:embed/>
                </p:oleObj>
              </mc:Choice>
              <mc:Fallback>
                <p:oleObj name="Equation" r:id="rId12" imgW="22555200" imgH="9448800" progId="Equation.DSMT4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48250" y="4382770"/>
                        <a:ext cx="2276475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1824038" y="4882833"/>
          <a:ext cx="2586037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25603200" imgH="14325600" progId="Equation.DSMT4">
                  <p:embed/>
                </p:oleObj>
              </mc:Choice>
              <mc:Fallback>
                <p:oleObj name="Equation" r:id="rId14" imgW="25603200" imgH="14325600" progId="Equation.DSMT4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24038" y="4882833"/>
                        <a:ext cx="2586037" cy="1343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015171" y="5285597"/>
          <a:ext cx="469423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公式" r:id="rId16" imgW="50292000" imgH="10972800" progId="Equation.3">
                  <p:embed/>
                </p:oleObj>
              </mc:Choice>
              <mc:Fallback>
                <p:oleObj name="公式" r:id="rId16" imgW="50292000" imgH="10972800" progId="Equation.3">
                  <p:embed/>
                  <p:pic>
                    <p:nvPicPr>
                      <p:cNvPr id="0" name="图片 615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15171" y="5285597"/>
                        <a:ext cx="4694238" cy="1028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1568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138238" y="1017270"/>
          <a:ext cx="9233429" cy="1624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2" imgW="94792800" imgH="16764000" progId="Equation.DSMT4">
                  <p:embed/>
                </p:oleObj>
              </mc:Choice>
              <mc:Fallback>
                <p:oleObj name="Equation" r:id="rId2" imgW="94792800" imgH="16764000" progId="Equation.DSMT4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8238" y="1017270"/>
                        <a:ext cx="9233429" cy="162410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88750" y="2881865"/>
          <a:ext cx="4803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49377600" imgH="5181600" progId="Equation.3">
                  <p:embed/>
                </p:oleObj>
              </mc:Choice>
              <mc:Fallback>
                <p:oleObj name="公式" r:id="rId4" imgW="49377600" imgH="51816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8750" y="2881865"/>
                        <a:ext cx="4803775" cy="485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89138" y="3373120"/>
          <a:ext cx="20002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9812000" imgH="5486400" progId="Equation.DSMT4">
                  <p:embed/>
                </p:oleObj>
              </mc:Choice>
              <mc:Fallback>
                <p:oleObj name="Equation" r:id="rId6" imgW="19812000" imgH="5486400" progId="Equation.DSMT4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9138" y="3373120"/>
                        <a:ext cx="2000250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1525" y="3992245"/>
          <a:ext cx="16017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5849600" imgH="5181600" progId="Equation.DSMT4">
                  <p:embed/>
                </p:oleObj>
              </mc:Choice>
              <mc:Fallback>
                <p:oleObj name="Equation" r:id="rId8" imgW="15849600" imgH="5181600" progId="Equation.DSMT4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41525" y="3992245"/>
                        <a:ext cx="1601788" cy="485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89374" y="4655516"/>
          <a:ext cx="3413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33832800" imgH="4876800" progId="Equation.3">
                  <p:embed/>
                </p:oleObj>
              </mc:Choice>
              <mc:Fallback>
                <p:oleObj name="公式" r:id="rId10" imgW="33832800" imgH="4876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89374" y="4655516"/>
                        <a:ext cx="3413125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5062538" y="4622483"/>
          <a:ext cx="22161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21945600" imgH="5486400" progId="Equation.DSMT4">
                  <p:embed/>
                </p:oleObj>
              </mc:Choice>
              <mc:Fallback>
                <p:oleObj name="Equation" r:id="rId12" imgW="21945600" imgH="5486400" progId="Equation.DSMT4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62538" y="4622483"/>
                        <a:ext cx="2216150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1779588" y="5195570"/>
          <a:ext cx="471011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46634400" imgH="10058400" progId="Equation.DSMT4">
                  <p:embed/>
                </p:oleObj>
              </mc:Choice>
              <mc:Fallback>
                <p:oleObj name="Equation" r:id="rId14" imgW="46634400" imgH="10058400" progId="Equation.DSMT4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79588" y="5195570"/>
                        <a:ext cx="4710112" cy="942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220136" y="5748420"/>
          <a:ext cx="5575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59740800" imgH="4876800" progId="Equation.3">
                  <p:embed/>
                </p:oleObj>
              </mc:Choice>
              <mc:Fallback>
                <p:oleObj name="公式" r:id="rId16" imgW="59740800" imgH="4876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20136" y="5748420"/>
                        <a:ext cx="55753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103938" y="2779395"/>
          <a:ext cx="24606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24384000" imgH="5486400" progId="Equation.DSMT4">
                  <p:embed/>
                </p:oleObj>
              </mc:Choice>
              <mc:Fallback>
                <p:oleObj name="Equation" r:id="rId18" imgW="24384000" imgH="5486400" progId="Equation.DSMT4">
                  <p:embed/>
                  <p:pic>
                    <p:nvPicPr>
                      <p:cNvPr id="0" name="图片 717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03938" y="2779395"/>
                        <a:ext cx="2460625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77656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239520"/>
            <a:ext cx="5400675" cy="4752975"/>
            <a:chOff x="4548" y="1952"/>
            <a:chExt cx="8505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952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10" y="2095"/>
              <a:ext cx="7278" cy="1765"/>
              <a:chOff x="139" y="80"/>
              <a:chExt cx="291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39" y="80"/>
                <a:ext cx="656" cy="706"/>
                <a:chOff x="76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6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95" y="13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0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28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第四章归纳与小结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94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习题六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87"/>
              <a:ext cx="8505" cy="2050"/>
              <a:chOff x="0" y="0"/>
              <a:chExt cx="3402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58" y="164"/>
                <a:ext cx="2500" cy="57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寻找指数函数、对数函数在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生活中的应用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7102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131" y="21686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131" y="4332446"/>
            <a:ext cx="792163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2931" y="22448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4831" y="429910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75" y="329660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0950" y="329025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6950" y="1528128"/>
            <a:ext cx="3743325" cy="374491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3550" y="1586865"/>
            <a:ext cx="360363" cy="360363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8988" y="3242628"/>
            <a:ext cx="360362" cy="360362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2588" y="4785678"/>
            <a:ext cx="360362" cy="360362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88" y="1566228"/>
            <a:ext cx="360362" cy="360362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2313" y="3242628"/>
            <a:ext cx="360362" cy="360362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50" y="4842828"/>
            <a:ext cx="360363" cy="360362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5950" y="248380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0713" y="249015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2950" y="2610803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5488" y="2583815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088" y="2694940"/>
            <a:ext cx="1522412" cy="1522413"/>
            <a:chOff x="2416" y="1878"/>
            <a:chExt cx="959" cy="959"/>
          </a:xfrm>
        </p:grpSpPr>
        <p:sp>
          <p:nvSpPr>
            <p:cNvPr id="22557" name="Oval 32"/>
            <p:cNvSpPr/>
            <p:nvPr/>
          </p:nvSpPr>
          <p:spPr>
            <a:xfrm>
              <a:off x="2416" y="1878"/>
              <a:ext cx="959" cy="95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545" y="4743450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0670" y="319500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情境引入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029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288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90" y="313594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19480" y="474059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60960"/>
            <a:ext cx="7811810" cy="872192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指数函数、对数函数的应用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19457" name="Picture 1" descr="C:\Users\Administrator\Desktop\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116" y="1693482"/>
            <a:ext cx="3849329" cy="316215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97855" y="5115116"/>
            <a:ext cx="337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沃伦</a:t>
            </a:r>
            <a:r>
              <a:rPr lang="en-US" altLang="zh-CN" dirty="0" smtClean="0"/>
              <a:t>·</a:t>
            </a:r>
            <a:r>
              <a:rPr lang="zh-CN" altLang="en-US" dirty="0" smtClean="0"/>
              <a:t>巴菲特（</a:t>
            </a:r>
            <a:r>
              <a:rPr lang="en-US" dirty="0" smtClean="0"/>
              <a:t>Warren Buffett）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71646" y="2076956"/>
            <a:ext cx="5958354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2008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月，在福布斯全球财富排行榜上，</a:t>
            </a:r>
            <a:r>
              <a:rPr lang="en-US" altLang="zh-CN" sz="2400" dirty="0" smtClean="0"/>
              <a:t>77</a:t>
            </a:r>
            <a:r>
              <a:rPr lang="zh-CN" altLang="en-US" sz="2400" dirty="0" smtClean="0"/>
              <a:t>岁的美国人沃伦</a:t>
            </a:r>
            <a:r>
              <a:rPr lang="en-US" altLang="zh-CN" sz="2400" dirty="0" smtClean="0"/>
              <a:t>·</a:t>
            </a:r>
            <a:r>
              <a:rPr lang="zh-CN" altLang="en-US" sz="2400" dirty="0" smtClean="0"/>
              <a:t>巴菲特成为了全球首富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而在</a:t>
            </a:r>
            <a:r>
              <a:rPr lang="en-US" altLang="zh-CN" sz="2400" dirty="0" smtClean="0"/>
              <a:t>1962</a:t>
            </a:r>
            <a:r>
              <a:rPr lang="zh-CN" altLang="en-US" sz="2400" dirty="0" smtClean="0"/>
              <a:t>年，巴菲特的个人资产仅有</a:t>
            </a:r>
            <a:r>
              <a:rPr lang="en-US" altLang="zh-CN" sz="2400" dirty="0" smtClean="0"/>
              <a:t>100</a:t>
            </a:r>
            <a:r>
              <a:rPr lang="zh-CN" altLang="en-US" sz="2400" dirty="0" smtClean="0"/>
              <a:t>万美元</a:t>
            </a:r>
            <a:r>
              <a:rPr lang="en-US" altLang="zh-CN" sz="2400" dirty="0" smtClean="0"/>
              <a:t>.46</a:t>
            </a:r>
            <a:r>
              <a:rPr lang="zh-CN" altLang="en-US" sz="2400" dirty="0" smtClean="0"/>
              <a:t>年来，他依靠在股票、外汇等市场上的投资，平均年增长率约达</a:t>
            </a:r>
            <a:r>
              <a:rPr lang="en-US" altLang="zh-CN" sz="2400" dirty="0" smtClean="0"/>
              <a:t>27.11%</a:t>
            </a:r>
            <a:r>
              <a:rPr lang="zh-CN" altLang="en-US" sz="2400" dirty="0" smtClean="0"/>
              <a:t>，到</a:t>
            </a:r>
            <a:r>
              <a:rPr lang="en-US" altLang="zh-CN" sz="2400" dirty="0" smtClean="0"/>
              <a:t>2008</a:t>
            </a:r>
            <a:r>
              <a:rPr lang="zh-CN" altLang="en-US" sz="2400" dirty="0" smtClean="0"/>
              <a:t>年，作为全球首富的巴菲特究竟拥有多少资产呢？</a:t>
            </a:r>
            <a:endParaRPr lang="zh-CN" altLang="en-US" sz="2400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130" name="AutoShape 5"/>
          <p:cNvSpPr>
            <a:spLocks noChangeArrowheads="1"/>
          </p:cNvSpPr>
          <p:nvPr/>
        </p:nvSpPr>
        <p:spPr bwMode="auto">
          <a:xfrm>
            <a:off x="1150374" y="2734086"/>
            <a:ext cx="10132142" cy="3421624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66FFFF"/>
              </a:gs>
              <a:gs pos="50000">
                <a:srgbClr val="C7FFFF"/>
              </a:gs>
              <a:gs pos="100000">
                <a:srgbClr val="66FFFF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lnSpc>
                <a:spcPct val="120000"/>
              </a:lnSpc>
              <a:defRPr/>
            </a:pPr>
            <a:endParaRPr lang="zh-CN" altLang="en-US" sz="2000" b="1" dirty="0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0885" y="934796"/>
            <a:ext cx="9837181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2008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月，在福布斯全球财富排行榜上，</a:t>
            </a:r>
            <a:r>
              <a:rPr lang="en-US" altLang="zh-CN" sz="2400" dirty="0" smtClean="0"/>
              <a:t>77</a:t>
            </a:r>
            <a:r>
              <a:rPr lang="zh-CN" altLang="en-US" sz="2400" dirty="0" smtClean="0"/>
              <a:t>岁的美国人沃伦</a:t>
            </a:r>
            <a:r>
              <a:rPr lang="en-US" altLang="zh-CN" sz="2400" dirty="0" smtClean="0"/>
              <a:t>·</a:t>
            </a:r>
            <a:r>
              <a:rPr lang="zh-CN" altLang="en-US" sz="2400" dirty="0" smtClean="0"/>
              <a:t>巴菲特成为了全球首富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而在</a:t>
            </a:r>
            <a:r>
              <a:rPr lang="en-US" altLang="zh-CN" sz="2400" dirty="0" smtClean="0"/>
              <a:t>1962</a:t>
            </a:r>
            <a:r>
              <a:rPr lang="zh-CN" altLang="en-US" sz="2400" dirty="0" smtClean="0"/>
              <a:t>年，巴菲特的个人资产仅有</a:t>
            </a:r>
            <a:r>
              <a:rPr lang="en-US" altLang="zh-CN" sz="2400" dirty="0" smtClean="0"/>
              <a:t>100</a:t>
            </a:r>
            <a:r>
              <a:rPr lang="zh-CN" altLang="en-US" sz="2400" dirty="0" smtClean="0"/>
              <a:t>万美元</a:t>
            </a:r>
            <a:r>
              <a:rPr lang="en-US" altLang="zh-CN" sz="2400" dirty="0" smtClean="0"/>
              <a:t>.46</a:t>
            </a:r>
            <a:r>
              <a:rPr lang="zh-CN" altLang="en-US" sz="2400" dirty="0" smtClean="0"/>
              <a:t>年来，他依靠在股票、外汇等市场上的投资，平均年增长率约达</a:t>
            </a:r>
            <a:r>
              <a:rPr lang="en-US" altLang="zh-CN" sz="2400" dirty="0" smtClean="0"/>
              <a:t>27.11%</a:t>
            </a:r>
            <a:r>
              <a:rPr lang="zh-CN" altLang="en-US" sz="2400" dirty="0" smtClean="0"/>
              <a:t>，到</a:t>
            </a:r>
            <a:r>
              <a:rPr lang="en-US" altLang="zh-CN" sz="2400" dirty="0" smtClean="0"/>
              <a:t>2008</a:t>
            </a:r>
            <a:r>
              <a:rPr lang="zh-CN" altLang="en-US" sz="2400" dirty="0" smtClean="0"/>
              <a:t>年，作为全球首富的巴菲特究竟拥有多少资产呢？</a:t>
            </a:r>
            <a:endParaRPr lang="zh-CN" altLang="en-US" sz="2400" dirty="0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386356" y="3126017"/>
          <a:ext cx="372535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51816000" imgH="4876800" progId="Equation.3">
                  <p:embed/>
                </p:oleObj>
              </mc:Choice>
              <mc:Fallback>
                <p:oleObj name="公式" r:id="rId2" imgW="51816000" imgH="48768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6356" y="3126017"/>
                        <a:ext cx="3725352" cy="3254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5159072" y="3126248"/>
          <a:ext cx="22129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30784800" imgH="5181600" progId="Equation.3">
                  <p:embed/>
                </p:oleObj>
              </mc:Choice>
              <mc:Fallback>
                <p:oleObj name="公式" r:id="rId4" imgW="30784800" imgH="51816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59072" y="3126248"/>
                        <a:ext cx="2212975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389981" y="3652583"/>
          <a:ext cx="6352919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6" imgW="89306400" imgH="4876800" progId="Equation.3">
                  <p:embed/>
                </p:oleObj>
              </mc:Choice>
              <mc:Fallback>
                <p:oleObj name="公式" r:id="rId6" imgW="89306400" imgH="48768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89981" y="3652583"/>
                        <a:ext cx="6352919" cy="325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7709967" y="3661696"/>
          <a:ext cx="326548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公式" r:id="rId8" imgW="45415200" imgH="4876800" progId="Equation.3">
                  <p:embed/>
                </p:oleObj>
              </mc:Choice>
              <mc:Fallback>
                <p:oleObj name="公式" r:id="rId8" imgW="45415200" imgH="4876800" progId="Equation.3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09967" y="3661696"/>
                        <a:ext cx="3265487" cy="325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7722933" y="3979196"/>
          <a:ext cx="2324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0" imgW="32308800" imgH="5486400" progId="Equation.3">
                  <p:embed/>
                </p:oleObj>
              </mc:Choice>
              <mc:Fallback>
                <p:oleObj name="公式" r:id="rId10" imgW="32308800" imgH="54864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22933" y="3979196"/>
                        <a:ext cx="2324100" cy="366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404938" y="4349750"/>
          <a:ext cx="6548437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2" imgW="92049600" imgH="5486400" progId="Equation.3">
                  <p:embed/>
                </p:oleObj>
              </mc:Choice>
              <mc:Fallback>
                <p:oleObj name="公式" r:id="rId12" imgW="92049600" imgH="54864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04938" y="4349750"/>
                        <a:ext cx="6548437" cy="366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7875588" y="4343400"/>
          <a:ext cx="33972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公式" r:id="rId14" imgW="47244000" imgH="5486400" progId="Equation.3">
                  <p:embed/>
                </p:oleObj>
              </mc:Choice>
              <mc:Fallback>
                <p:oleObj name="公式" r:id="rId14" imgW="47244000" imgH="5486400" progId="Equation.3">
                  <p:embed/>
                  <p:pic>
                    <p:nvPicPr>
                      <p:cNvPr id="0" name="图片 103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75588" y="4343400"/>
                        <a:ext cx="3397250" cy="366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7923416" y="4696542"/>
          <a:ext cx="2324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公式" r:id="rId16" imgW="32308800" imgH="5486400" progId="Equation.3">
                  <p:embed/>
                </p:oleObj>
              </mc:Choice>
              <mc:Fallback>
                <p:oleObj name="公式" r:id="rId16" imgW="32308800" imgH="5486400" progId="Equation.3">
                  <p:embed/>
                  <p:pic>
                    <p:nvPicPr>
                      <p:cNvPr id="0" name="图片 103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923416" y="4696542"/>
                        <a:ext cx="2324100" cy="366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438360" y="5583238"/>
          <a:ext cx="39909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公式" r:id="rId18" imgW="56083200" imgH="5486400" progId="Equation.3">
                  <p:embed/>
                </p:oleObj>
              </mc:Choice>
              <mc:Fallback>
                <p:oleObj name="公式" r:id="rId18" imgW="56083200" imgH="5486400" progId="Equation.3">
                  <p:embed/>
                  <p:pic>
                    <p:nvPicPr>
                      <p:cNvPr id="0" name="图片 103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38360" y="5583238"/>
                        <a:ext cx="3990975" cy="366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563840" y="5108575"/>
          <a:ext cx="707410" cy="225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公式" r:id="rId20" imgW="7620000" imgH="1828800" progId="Equation.3">
                  <p:embed/>
                </p:oleObj>
              </mc:Choice>
              <mc:Fallback>
                <p:oleObj name="公式" r:id="rId20" imgW="7620000" imgH="1828800" progId="Equation.3">
                  <p:embed/>
                  <p:pic>
                    <p:nvPicPr>
                      <p:cNvPr id="0" name="图片 1033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63840" y="5108575"/>
                        <a:ext cx="707410" cy="2252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5416974" y="5608638"/>
          <a:ext cx="14239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公式" r:id="rId22" imgW="19812000" imgH="4876800" progId="Equation.3">
                  <p:embed/>
                </p:oleObj>
              </mc:Choice>
              <mc:Fallback>
                <p:oleObj name="公式" r:id="rId22" imgW="19812000" imgH="4876800" progId="Equation.3">
                  <p:embed/>
                  <p:pic>
                    <p:nvPicPr>
                      <p:cNvPr id="0" name="图片 103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416974" y="5608638"/>
                        <a:ext cx="1423988" cy="327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689100" y="1792004"/>
            <a:ext cx="8398797" cy="361335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3996659" y="3134100"/>
          <a:ext cx="3643006" cy="75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26822400" imgH="5486400" progId="Equation.3">
                  <p:embed/>
                </p:oleObj>
              </mc:Choice>
              <mc:Fallback>
                <p:oleObj name="公式" r:id="rId2" imgW="26822400" imgH="54864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96659" y="3134100"/>
                        <a:ext cx="3643006" cy="752168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027539" y="4328703"/>
          <a:ext cx="1060237" cy="407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11887200" imgH="4876800" progId="Equation.3">
                  <p:embed/>
                </p:oleObj>
              </mc:Choice>
              <mc:Fallback>
                <p:oleObj name="公式" r:id="rId4" imgW="11887200" imgH="48768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27539" y="4328703"/>
                        <a:ext cx="1060237" cy="4077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83443" y="4343453"/>
          <a:ext cx="1006446" cy="387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11887200" imgH="4876800" progId="Equation.3">
                  <p:embed/>
                </p:oleObj>
              </mc:Choice>
              <mc:Fallback>
                <p:oleObj name="公式" r:id="rId6" imgW="11887200" imgH="48768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83443" y="4343453"/>
                        <a:ext cx="1006446" cy="3870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313592" y="3158406"/>
          <a:ext cx="67151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7924800" imgH="4876800" progId="Equation.3">
                  <p:embed/>
                </p:oleObj>
              </mc:Choice>
              <mc:Fallback>
                <p:oleObj name="公式" r:id="rId8" imgW="7924800" imgH="48768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13592" y="3158406"/>
                        <a:ext cx="671513" cy="387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409734" y="2121024"/>
          <a:ext cx="6969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0" imgW="8229600" imgH="4572000" progId="Equation.3">
                  <p:embed/>
                </p:oleObj>
              </mc:Choice>
              <mc:Fallback>
                <p:oleObj name="公式" r:id="rId10" imgW="8229600" imgH="45720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09734" y="2121024"/>
                        <a:ext cx="696912" cy="3635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直接箭头连接符 14"/>
          <p:cNvCxnSpPr/>
          <p:nvPr/>
        </p:nvCxnSpPr>
        <p:spPr>
          <a:xfrm rot="5400000">
            <a:off x="4291781" y="4019007"/>
            <a:ext cx="38345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rot="5400000">
            <a:off x="6258233" y="4023924"/>
            <a:ext cx="38345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7624916" y="3355328"/>
            <a:ext cx="648934" cy="1475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rot="5400000" flipH="1" flipV="1">
            <a:off x="5405282" y="2778479"/>
            <a:ext cx="595646" cy="903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4273502" y="4791567"/>
          <a:ext cx="3810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公式" r:id="rId12" imgW="4267200" imgH="4267200" progId="Equation.3">
                  <p:embed/>
                </p:oleObj>
              </mc:Choice>
              <mc:Fallback>
                <p:oleObj name="公式" r:id="rId12" imgW="4267200" imgH="4267200" progId="Equation.3">
                  <p:embed/>
                  <p:pic>
                    <p:nvPicPr>
                      <p:cNvPr id="0" name="图片 205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73502" y="4791567"/>
                        <a:ext cx="381000" cy="357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31156" y="4769536"/>
          <a:ext cx="3254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公式" r:id="rId14" imgW="3657600" imgH="3962400" progId="Equation.3">
                  <p:embed/>
                </p:oleObj>
              </mc:Choice>
              <mc:Fallback>
                <p:oleObj name="公式" r:id="rId14" imgW="3657600" imgH="3962400" progId="Equation.3">
                  <p:embed/>
                  <p:pic>
                    <p:nvPicPr>
                      <p:cNvPr id="0" name="图片 205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331156" y="4769536"/>
                        <a:ext cx="325438" cy="331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9174163" y="3231709"/>
          <a:ext cx="271462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公式" r:id="rId16" imgW="3048000" imgH="3352800" progId="Equation.3">
                  <p:embed/>
                </p:oleObj>
              </mc:Choice>
              <mc:Fallback>
                <p:oleObj name="公式" r:id="rId16" imgW="3048000" imgH="3352800" progId="Equation.3">
                  <p:embed/>
                  <p:pic>
                    <p:nvPicPr>
                      <p:cNvPr id="0" name="图片 205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174163" y="3231709"/>
                        <a:ext cx="271462" cy="280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119482" y="2188976"/>
          <a:ext cx="300037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公式" r:id="rId18" imgW="3352800" imgH="3962400" progId="Equation.3">
                  <p:embed/>
                </p:oleObj>
              </mc:Choice>
              <mc:Fallback>
                <p:oleObj name="公式" r:id="rId18" imgW="3352800" imgH="3962400" progId="Equation.3">
                  <p:embed/>
                  <p:pic>
                    <p:nvPicPr>
                      <p:cNvPr id="0" name="图片 205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19482" y="2188976"/>
                        <a:ext cx="300037" cy="331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507237" y="5611847"/>
            <a:ext cx="772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实际问题中，我们常常会遇到有关增长率的问题</a:t>
            </a:r>
            <a:endParaRPr lang="zh-CN" altLang="en-US" sz="2800" dirty="0"/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172917" y="936593"/>
          <a:ext cx="3513154" cy="790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公式" r:id="rId20" imgW="20726400" imgH="5486400" progId="Equation.3">
                  <p:embed/>
                </p:oleObj>
              </mc:Choice>
              <mc:Fallback>
                <p:oleObj name="公式" r:id="rId20" imgW="20726400" imgH="5486400" progId="Equation.3">
                  <p:embed/>
                  <p:pic>
                    <p:nvPicPr>
                      <p:cNvPr id="0" name="图片 205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172917" y="936593"/>
                        <a:ext cx="3513154" cy="790064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866140" y="949325"/>
            <a:ext cx="10706735" cy="312864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例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1  </a:t>
            </a:r>
            <a:r>
              <a:rPr lang="zh-CN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城镇化是现代化的必由之路，是我国最大的内需潜力</a:t>
            </a:r>
            <a:endParaRPr lang="zh-CN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和发展动能所在，对全面建设社会主义现代化国家意义重</a:t>
            </a:r>
            <a:endParaRPr lang="zh-CN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大。《中华人民共和国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2017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年国民经济和社会发展统计公</a:t>
            </a:r>
            <a:endParaRPr lang="zh-CN" altLang="en-US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报</a:t>
            </a:r>
            <a:r>
              <a:rPr lang="zh-CN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》显示，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2017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年末城镇常住人口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81347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万人，比去年末</a:t>
            </a:r>
            <a:endParaRPr lang="zh-CN" altLang="en-US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提高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1.17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个百分点，如果按此速度增长，那么到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2035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年</a:t>
            </a:r>
            <a:endParaRPr lang="zh-CN" altLang="en-US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末，我国城镇常住人口大约为多少？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(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精确到万人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)</a:t>
            </a:r>
            <a:endParaRPr lang="en-US" altLang="zh-CN" sz="3200" b="1" dirty="0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5939" y="4235742"/>
            <a:ext cx="10954385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解：设今后城镇常住人口平均增长率为</a:t>
            </a:r>
            <a:r>
              <a:rPr lang="en-US" altLang="zh-CN" sz="2800" dirty="0" smtClean="0"/>
              <a:t>1.17%</a:t>
            </a:r>
            <a:r>
              <a:rPr lang="zh-CN" altLang="en-US" sz="2800" dirty="0" smtClean="0"/>
              <a:t>，从</a:t>
            </a:r>
            <a:r>
              <a:rPr lang="en-US" altLang="zh-CN" sz="2800" dirty="0" smtClean="0"/>
              <a:t>2017</a:t>
            </a:r>
            <a:r>
              <a:rPr lang="zh-CN" altLang="en-US" sz="2800" dirty="0" smtClean="0"/>
              <a:t>年末到</a:t>
            </a:r>
            <a:r>
              <a:rPr lang="en-US" altLang="zh-CN" sz="2800" dirty="0" smtClean="0"/>
              <a:t>2035</a:t>
            </a:r>
            <a:r>
              <a:rPr lang="zh-CN" altLang="en-US" sz="2800" dirty="0" smtClean="0"/>
              <a:t>年</a:t>
            </a:r>
            <a:endParaRPr lang="zh-CN" altLang="en-US" sz="2800" dirty="0" smtClean="0"/>
          </a:p>
          <a:p>
            <a:r>
              <a:rPr lang="zh-CN" altLang="en-US" sz="2800" dirty="0" smtClean="0"/>
              <a:t>共</a:t>
            </a:r>
            <a:r>
              <a:rPr lang="en-US" altLang="zh-CN" sz="2800" dirty="0" smtClean="0"/>
              <a:t>18</a:t>
            </a:r>
            <a:r>
              <a:rPr lang="zh-CN" altLang="en-US" sz="2800" dirty="0" smtClean="0"/>
              <a:t>年，</a:t>
            </a:r>
            <a:endParaRPr lang="zh-CN" altLang="en-US" sz="2800" dirty="0"/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266190" y="5884545"/>
          <a:ext cx="8174355" cy="49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3213100" imgH="203200" progId="Equation.3">
                  <p:embed/>
                </p:oleObj>
              </mc:Choice>
              <mc:Fallback>
                <p:oleObj name="公式" r:id="rId2" imgW="3213100" imgH="2032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66190" y="5884545"/>
                        <a:ext cx="8174355" cy="4940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359853" y="5270500"/>
          <a:ext cx="742188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4" imgW="3009900" imgH="203200" progId="Equation.3">
                  <p:embed/>
                </p:oleObj>
              </mc:Choice>
              <mc:Fallback>
                <p:oleObj name="公式" r:id="rId4" imgW="3009900" imgH="2032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59853" y="5270500"/>
                        <a:ext cx="7421880" cy="532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1109663" y="1905635"/>
          <a:ext cx="7884160" cy="1050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3098800" imgH="431800" progId="Equation.3">
                  <p:embed/>
                </p:oleObj>
              </mc:Choice>
              <mc:Fallback>
                <p:oleObj name="公式" r:id="rId2" imgW="3098800" imgH="4318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9663" y="1905635"/>
                        <a:ext cx="7884160" cy="10502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109663" y="1073150"/>
          <a:ext cx="742188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4" imgW="3009900" imgH="203200" progId="Equation.3">
                  <p:embed/>
                </p:oleObj>
              </mc:Choice>
              <mc:Fallback>
                <p:oleObj name="公式" r:id="rId4" imgW="3009900" imgH="2032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9663" y="1073150"/>
                        <a:ext cx="7421880" cy="532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457450" y="3327400"/>
            <a:ext cx="6400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109663" y="4870133"/>
          <a:ext cx="6139180" cy="525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公式" r:id="rId6" imgW="2413000" imgH="215900" progId="Equation.3">
                  <p:embed/>
                </p:oleObj>
              </mc:Choice>
              <mc:Fallback>
                <p:oleObj name="公式" r:id="rId6" imgW="2413000" imgH="2159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09663" y="4870133"/>
                        <a:ext cx="6139180" cy="5251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1109663" y="3883660"/>
          <a:ext cx="873760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公式" r:id="rId8" imgW="3543300" imgH="203200" progId="Equation.3">
                  <p:embed/>
                </p:oleObj>
              </mc:Choice>
              <mc:Fallback>
                <p:oleObj name="公式" r:id="rId8" imgW="3543300" imgH="2032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09663" y="3883660"/>
                        <a:ext cx="8737600" cy="532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2" y="1067436"/>
            <a:ext cx="10869101" cy="2146812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例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2  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若某种储蓄按复利计算利率，本金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a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元，每期利率为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r,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本利和为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y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，存期为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x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，写出本利和随存期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x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变化的函数关系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式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.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如果存入本金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1000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元，每期利率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8%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，试计算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5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期后的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本利和是多少？（精确到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0.01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）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83134" y="3420734"/>
            <a:ext cx="6888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解：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本利和随存期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变化的函数关系式为：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7918844" y="3417930"/>
          <a:ext cx="19065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18897600" imgH="5486400" progId="Equation.3">
                  <p:embed/>
                </p:oleObj>
              </mc:Choice>
              <mc:Fallback>
                <p:oleObj name="公式" r:id="rId2" imgW="18897600" imgH="54864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18844" y="3417930"/>
                        <a:ext cx="1906587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311275" y="4097973"/>
          <a:ext cx="56880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56388000" imgH="4876800" progId="Equation.DSMT4">
                  <p:embed/>
                </p:oleObj>
              </mc:Choice>
              <mc:Fallback>
                <p:oleObj name="Equation" r:id="rId4" imgW="56388000" imgH="4876800" progId="Equation.DSMT4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1275" y="4097973"/>
                        <a:ext cx="5688013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192289" y="4639177"/>
          <a:ext cx="27051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26822400" imgH="5486400" progId="Equation.3">
                  <p:embed/>
                </p:oleObj>
              </mc:Choice>
              <mc:Fallback>
                <p:oleObj name="公式" r:id="rId6" imgW="26822400" imgH="54864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92289" y="4639177"/>
                        <a:ext cx="2705100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840288" y="4659948"/>
          <a:ext cx="37512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37185600" imgH="4876800" progId="Equation.DSMT4">
                  <p:embed/>
                </p:oleObj>
              </mc:Choice>
              <mc:Fallback>
                <p:oleObj name="Equation" r:id="rId8" imgW="37185600" imgH="4876800" progId="Equation.DSMT4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840288" y="4659948"/>
                        <a:ext cx="3751262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416583" y="5150025"/>
          <a:ext cx="734218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0" imgW="79857600" imgH="10972800" progId="Equation.3">
                  <p:embed/>
                </p:oleObj>
              </mc:Choice>
              <mc:Fallback>
                <p:oleObj name="公式" r:id="rId10" imgW="79857600" imgH="10972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16583" y="5150025"/>
                        <a:ext cx="7342188" cy="1028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955230"/>
            <a:ext cx="10706868" cy="1955082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例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3  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某工厂今年年利润收入为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1000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万元，如果年利润收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入平均增长率为</a:t>
            </a:r>
            <a:r>
              <a:rPr lang="en-US" altLang="zh-CN" sz="3200" b="1" dirty="0" smtClean="0">
                <a:solidFill>
                  <a:srgbClr val="FFFF99"/>
                </a:solidFill>
                <a:ea typeface="楷体_GB2312" pitchFamily="1" charset="-122"/>
              </a:rPr>
              <a:t>6%</a:t>
            </a: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，那么几年后它的年利润收入可以翻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FF99"/>
                </a:solidFill>
                <a:ea typeface="楷体_GB2312" pitchFamily="1" charset="-122"/>
              </a:rPr>
              <a:t>两番？</a:t>
            </a:r>
            <a:endParaRPr lang="en-US" altLang="zh-CN" sz="3200" b="1" dirty="0" smtClean="0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20902" y="3102041"/>
            <a:ext cx="6712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解：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设经过</a:t>
            </a:r>
            <a:r>
              <a:rPr lang="en-US" altLang="zh-CN" sz="2800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年后工厂年利润收入为</a:t>
            </a:r>
            <a:r>
              <a:rPr lang="en-US" altLang="zh-CN" sz="2800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843088" y="3749993"/>
          <a:ext cx="27066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26822400" imgH="5486400" progId="Equation.3">
                  <p:embed/>
                </p:oleObj>
              </mc:Choice>
              <mc:Fallback>
                <p:oleObj name="公式" r:id="rId2" imgW="26822400" imgH="54864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43088" y="3749993"/>
                        <a:ext cx="2706687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4536687" y="3816462"/>
          <a:ext cx="12303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2192000" imgH="4267200" progId="Equation.3">
                  <p:embed/>
                </p:oleObj>
              </mc:Choice>
              <mc:Fallback>
                <p:oleObj name="公式" r:id="rId4" imgW="12192000" imgH="42672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36687" y="3816462"/>
                        <a:ext cx="1230313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829672" y="4339220"/>
          <a:ext cx="3413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33832800" imgH="4876800" progId="Equation.3">
                  <p:embed/>
                </p:oleObj>
              </mc:Choice>
              <mc:Fallback>
                <p:oleObj name="公式" r:id="rId6" imgW="33832800" imgH="4876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29672" y="4339220"/>
                        <a:ext cx="3413125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5893307" y="3738421"/>
          <a:ext cx="17224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17068800" imgH="4876800" progId="Equation.3">
                  <p:embed/>
                </p:oleObj>
              </mc:Choice>
              <mc:Fallback>
                <p:oleObj name="公式" r:id="rId8" imgW="17068800" imgH="4876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93307" y="3738421"/>
                        <a:ext cx="1722438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5103811" y="4285707"/>
          <a:ext cx="21224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21031200" imgH="5486400" progId="Equation.3">
                  <p:embed/>
                </p:oleObj>
              </mc:Choice>
              <mc:Fallback>
                <p:oleObj name="公式" r:id="rId10" imgW="21031200" imgH="54864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03811" y="4285707"/>
                        <a:ext cx="2122487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878073" y="4859970"/>
          <a:ext cx="4603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4572000" imgH="4876800" progId="Equation.3">
                  <p:embed/>
                </p:oleObj>
              </mc:Choice>
              <mc:Fallback>
                <p:oleObj name="公式" r:id="rId12" imgW="4572000" imgH="48768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78073" y="4859970"/>
                        <a:ext cx="460375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2412540" y="4854541"/>
          <a:ext cx="218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4" imgW="21640800" imgH="4876800" progId="Equation.3">
                  <p:embed/>
                </p:oleObj>
              </mc:Choice>
              <mc:Fallback>
                <p:oleObj name="公式" r:id="rId14" imgW="21640800" imgH="48768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12540" y="4854541"/>
                        <a:ext cx="21844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1855204" y="5329967"/>
          <a:ext cx="489108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48463200" imgH="10058400" progId="Equation.3">
                  <p:embed/>
                </p:oleObj>
              </mc:Choice>
              <mc:Fallback>
                <p:oleObj name="公式" r:id="rId16" imgW="48463200" imgH="100584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55204" y="5329967"/>
                        <a:ext cx="4891088" cy="942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6690150" y="5310905"/>
          <a:ext cx="423842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18" imgW="45415200" imgH="10363200" progId="Equation.3">
                  <p:embed/>
                </p:oleObj>
              </mc:Choice>
              <mc:Fallback>
                <p:oleObj name="公式" r:id="rId18" imgW="45415200" imgH="103632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690150" y="5310905"/>
                        <a:ext cx="4238420" cy="971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869</Words>
  <Application>WPS 演示</Application>
  <PresentationFormat>自定义</PresentationFormat>
  <Paragraphs>90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58</vt:i4>
      </vt:variant>
      <vt:variant>
        <vt:lpstr>幻灯片标题</vt:lpstr>
      </vt:variant>
      <vt:variant>
        <vt:i4>14</vt:i4>
      </vt:variant>
    </vt:vector>
  </HeadingPairs>
  <TitlesOfParts>
    <vt:vector size="85" baseType="lpstr">
      <vt:lpstr>Arial</vt:lpstr>
      <vt:lpstr>宋体</vt:lpstr>
      <vt:lpstr>Wingdings</vt:lpstr>
      <vt:lpstr>Tahoma</vt:lpstr>
      <vt:lpstr>微软雅黑</vt:lpstr>
      <vt:lpstr>楷体_GB2312</vt:lpstr>
      <vt:lpstr>新宋体</vt:lpstr>
      <vt:lpstr>Times New Roman</vt:lpstr>
      <vt:lpstr>黑体</vt:lpstr>
      <vt:lpstr>Arial Unicode MS</vt:lpstr>
      <vt:lpstr>Calibri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Equation.3</vt:lpstr>
      <vt:lpstr>Equation.3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200</cp:revision>
  <dcterms:created xsi:type="dcterms:W3CDTF">2014-09-09T10:19:00Z</dcterms:created>
  <dcterms:modified xsi:type="dcterms:W3CDTF">2023-10-08T06:09:04Z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E7248BFA27AA41B28950DC910553543B</vt:lpwstr>
  </property>
</Properties>
</file>