
<file path=[Content_Types].xml><?xml version="1.0" encoding="utf-8"?>
<Types xmlns="http://schemas.openxmlformats.org/package/2006/content-types"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60" r:id="rId3"/>
    <p:sldId id="261" r:id="rId4"/>
    <p:sldId id="262" r:id="rId5"/>
    <p:sldId id="263" r:id="rId6"/>
    <p:sldId id="281" r:id="rId7"/>
    <p:sldId id="282" r:id="rId8"/>
    <p:sldId id="265" r:id="rId9"/>
    <p:sldId id="283" r:id="rId10"/>
    <p:sldId id="284" r:id="rId11"/>
    <p:sldId id="285" r:id="rId12"/>
    <p:sldId id="266" r:id="rId13"/>
    <p:sldId id="286" r:id="rId14"/>
    <p:sldId id="287" r:id="rId15"/>
    <p:sldId id="267" r:id="rId16"/>
    <p:sldId id="288" r:id="rId17"/>
    <p:sldId id="289" r:id="rId18"/>
    <p:sldId id="296" r:id="rId19"/>
    <p:sldId id="313" r:id="rId20"/>
    <p:sldId id="314" r:id="rId21"/>
    <p:sldId id="303" r:id="rId22"/>
    <p:sldId id="301" r:id="rId23"/>
    <p:sldId id="302" r:id="rId24"/>
    <p:sldId id="317" r:id="rId25"/>
    <p:sldId id="318" r:id="rId26"/>
    <p:sldId id="309" r:id="rId27"/>
    <p:sldId id="315" r:id="rId28"/>
    <p:sldId id="316" r:id="rId29"/>
    <p:sldId id="264" r:id="rId30"/>
    <p:sldId id="278" r:id="rId31"/>
    <p:sldId id="280" r:id="rId32"/>
  </p:sldIdLst>
  <p:sldSz cx="12192000" cy="6858000" type="screen16x9"/>
  <p:notesSz cx="6858000" cy="9144000"/>
  <p:custDataLst>
    <p:tags r:id="rId3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gs" Target="tags/tag64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notesMaster" Target="notesMasters/notesMaster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tags" Target="../tags/tag6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emf"/><Relationship Id="rId1" Type="http://schemas.openxmlformats.org/officeDocument/2006/relationships/package" Target="../embeddings/Document1.docx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emf"/><Relationship Id="rId1" Type="http://schemas.openxmlformats.org/officeDocument/2006/relationships/package" Target="../embeddings/Document2.docx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7.emf"/><Relationship Id="rId3" Type="http://schemas.openxmlformats.org/officeDocument/2006/relationships/package" Target="../embeddings/Document4.docx"/><Relationship Id="rId2" Type="http://schemas.openxmlformats.org/officeDocument/2006/relationships/image" Target="../media/image6.emf"/><Relationship Id="rId1" Type="http://schemas.openxmlformats.org/officeDocument/2006/relationships/package" Target="../embeddings/Document3.docx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wmf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0.wmf"/><Relationship Id="rId3" Type="http://schemas.openxmlformats.org/officeDocument/2006/relationships/image" Target="../media/image12.jpeg"/><Relationship Id="rId2" Type="http://schemas.openxmlformats.org/officeDocument/2006/relationships/image" Target="../media/image11.wmf"/><Relationship Id="rId1" Type="http://schemas.openxmlformats.org/officeDocument/2006/relationships/oleObject" Target="../embeddings/oleObject3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.bin"/><Relationship Id="rId8" Type="http://schemas.openxmlformats.org/officeDocument/2006/relationships/image" Target="../media/image16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13.wmf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7.wmf"/><Relationship Id="rId1" Type="http://schemas.openxmlformats.org/officeDocument/2006/relationships/oleObject" Target="../embeddings/oleObject4.bin"/></Relationships>
</file>

<file path=ppt/slides/_rels/slide2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9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427480" y="1153795"/>
            <a:ext cx="7127875" cy="1813184"/>
            <a:chOff x="4539" y="2366"/>
            <a:chExt cx="11225" cy="2855"/>
          </a:xfrm>
        </p:grpSpPr>
        <p:grpSp>
          <p:nvGrpSpPr>
            <p:cNvPr id="119816" name="Group 10"/>
            <p:cNvGrpSpPr/>
            <p:nvPr/>
          </p:nvGrpSpPr>
          <p:grpSpPr>
            <a:xfrm>
              <a:off x="4539" y="2562"/>
              <a:ext cx="11225" cy="2630"/>
              <a:chOff x="3095" y="918"/>
              <a:chExt cx="1976" cy="393"/>
            </a:xfrm>
          </p:grpSpPr>
          <p:sp>
            <p:nvSpPr>
              <p:cNvPr id="119819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3788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19821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" name="文本框 4"/>
            <p:cNvSpPr txBox="1"/>
            <p:nvPr/>
          </p:nvSpPr>
          <p:spPr>
            <a:xfrm>
              <a:off x="5557" y="3127"/>
              <a:ext cx="10002" cy="1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第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      </a:t>
              </a:r>
              <a:r>
                <a:rPr lang="zh-CN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单元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集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合</a:t>
              </a:r>
              <a:endParaRPr lang="zh-CN" altLang="en-US" sz="4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6586" y="2366"/>
              <a:ext cx="3053" cy="2855"/>
              <a:chOff x="1323" y="3685"/>
              <a:chExt cx="3470" cy="3508"/>
            </a:xfrm>
          </p:grpSpPr>
          <p:sp>
            <p:nvSpPr>
              <p:cNvPr id="73738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39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40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41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20495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18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19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20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21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07" name="Text Box 38"/>
              <p:cNvSpPr txBox="1"/>
              <p:nvPr/>
            </p:nvSpPr>
            <p:spPr>
              <a:xfrm>
                <a:off x="2400" y="4703"/>
                <a:ext cx="1172" cy="14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一</a:t>
                </a:r>
                <a:endParaRPr lang="zh-CN" altLang="en-US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9" name="组合 8"/>
          <p:cNvGrpSpPr/>
          <p:nvPr/>
        </p:nvGrpSpPr>
        <p:grpSpPr>
          <a:xfrm>
            <a:off x="3983990" y="3778250"/>
            <a:ext cx="59867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095" y="6367"/>
              <a:ext cx="8009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1.3  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集合之间的关系</a:t>
              </a:r>
              <a:endParaRPr lang="en-US" altLang="zh-CN" sz="40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380111" cy="891663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深化理解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227580" y="2278380"/>
            <a:ext cx="858456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练习：用适当的符号（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∈,</a:t>
            </a:r>
            <a:r>
              <a:rPr lang="en-US" altLang="zh-CN" sz="3200" b="1" i="1" dirty="0">
                <a:latin typeface="Times New Roman" panose="02020603050405020304" charset="0"/>
                <a:ea typeface="黑体" panose="02010609060101010101" charset="-122"/>
                <a:sym typeface="+mn-ea"/>
              </a:rPr>
              <a:t>∉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,=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）填空：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69585" y="3594100"/>
            <a:ext cx="485203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(8)(1,0)___{(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1,0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)}.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118360" y="3510280"/>
            <a:ext cx="2978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(7)-2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____</a:t>
            </a:r>
            <a:r>
              <a:rPr lang="en-US" sz="3200" b="1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Z</a:t>
            </a:r>
            <a:r>
              <a:rPr lang="zh-CN" altLang="en-US" sz="3200" b="1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  <a:endParaRPr lang="en-US" altLang="zh-CN" sz="3200" b="1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68897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类比联想 探究性质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13164" y="1763425"/>
            <a:ext cx="8894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类比实数的大小关系，完成下表：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88065" y="2851150"/>
          <a:ext cx="11280662" cy="2459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0331"/>
                <a:gridCol w="5640331"/>
              </a:tblGrid>
              <a:tr h="720725">
                <a:tc>
                  <a:txBody>
                    <a:bodyPr/>
                    <a:p>
                      <a:pPr algn="ctr"/>
                      <a:r>
                        <a:rPr lang="zh-CN" altLang="en-US" sz="2000" dirty="0" smtClean="0">
                          <a:latin typeface="黑体" panose="02010609060101010101" charset="-122"/>
                          <a:ea typeface="黑体" panose="02010609060101010101" charset="-122"/>
                        </a:rPr>
                        <a:t>实  数</a:t>
                      </a:r>
                      <a:endParaRPr lang="zh-CN" altLang="en-US" sz="2000" dirty="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p>
                      <a:pPr algn="ctr"/>
                      <a:r>
                        <a:rPr lang="zh-CN" altLang="en-US" sz="2000" dirty="0" smtClean="0">
                          <a:latin typeface="黑体" panose="02010609060101010101" charset="-122"/>
                          <a:ea typeface="黑体" panose="02010609060101010101" charset="-122"/>
                        </a:rPr>
                        <a:t>集  合</a:t>
                      </a:r>
                      <a:endParaRPr lang="zh-CN" altLang="en-US" sz="2000" dirty="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/>
                </a:tc>
              </a:tr>
              <a:tr h="720725">
                <a:tc>
                  <a:txBody>
                    <a:bodyPr/>
                    <a:p>
                      <a:endParaRPr lang="zh-CN"/>
                    </a:p>
                  </a:txBody>
                  <a:tcPr anchor="ctr" anchorCtr="1">
                    <a:blipFill>
                      <a:blip r:embed="rId2"/>
                      <a:stretch>
                        <a:fillRect l="-108" t="-101695" r="-100432" b="-144068"/>
                      </a:stretch>
                    </a:blip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000" dirty="0">
                          <a:latin typeface="黑体" panose="02010609060101010101" charset="-122"/>
                          <a:ea typeface="黑体" panose="02010609060101010101" charset="-122"/>
                        </a:rPr>
                        <a:t>对于集合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A</a:t>
                      </a:r>
                      <a:r>
                        <a:rPr lang="en-US" altLang="zh-CN" sz="2000" dirty="0">
                          <a:latin typeface="黑体" panose="02010609060101010101" charset="-122"/>
                          <a:ea typeface="黑体" panose="02010609060101010101" charset="-122"/>
                        </a:rPr>
                        <a:t>,</a:t>
                      </a:r>
                      <a:r>
                        <a:rPr lang="zh-CN" altLang="en-US" sz="2000" dirty="0">
                          <a:latin typeface="黑体" panose="02010609060101010101" charset="-122"/>
                          <a:ea typeface="黑体" panose="02010609060101010101" charset="-122"/>
                        </a:rPr>
                        <a:t>有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A</a:t>
                      </a:r>
                      <a:r>
                        <a:rPr lang="en-US" altLang="zh-CN" sz="2000">
                          <a:latin typeface="黑体" panose="02010609060101010101" charset="-122"/>
                          <a:ea typeface="黑体" panose="02010609060101010101" charset="-122"/>
                          <a:sym typeface="微软雅黑" panose="020B0503020204020204" charset="-122"/>
                        </a:rPr>
                        <a:t>⊆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  <a:sym typeface="微软雅黑" panose="020B0503020204020204" charset="-122"/>
                        </a:rPr>
                        <a:t>A</a:t>
                      </a:r>
                      <a:endParaRPr lang="zh-CN" altLang="en-US" sz="2000" dirty="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/>
                </a:tc>
              </a:tr>
              <a:tr h="1018516">
                <a:tc>
                  <a:txBody>
                    <a:bodyPr/>
                    <a:p>
                      <a:endParaRPr lang="zh-CN"/>
                    </a:p>
                  </a:txBody>
                  <a:tcPr anchor="ctr" anchorCtr="1">
                    <a:blipFill>
                      <a:blip r:embed="rId2"/>
                      <a:stretch>
                        <a:fillRect l="-108" t="-141667" r="-100432" b="-1190"/>
                      </a:stretch>
                    </a:blip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000" dirty="0">
                          <a:latin typeface="黑体" panose="02010609060101010101" charset="-122"/>
                          <a:ea typeface="黑体" panose="02010609060101010101" charset="-122"/>
                        </a:rPr>
                        <a:t>对于集合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A</a:t>
                      </a:r>
                      <a:r>
                        <a:rPr lang="en-US" altLang="zh-CN" sz="2000" dirty="0">
                          <a:latin typeface="黑体" panose="02010609060101010101" charset="-122"/>
                          <a:ea typeface="黑体" panose="02010609060101010101" charset="-122"/>
                        </a:rPr>
                        <a:t>,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B</a:t>
                      </a:r>
                      <a:r>
                        <a:rPr lang="en-US" altLang="zh-CN" sz="2000" dirty="0">
                          <a:latin typeface="黑体" panose="02010609060101010101" charset="-122"/>
                          <a:ea typeface="黑体" panose="02010609060101010101" charset="-122"/>
                        </a:rPr>
                        <a:t>,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C</a:t>
                      </a:r>
                      <a:r>
                        <a:rPr lang="en-US" altLang="zh-CN" sz="2000" dirty="0">
                          <a:latin typeface="黑体" panose="02010609060101010101" charset="-122"/>
                          <a:ea typeface="黑体" panose="02010609060101010101" charset="-122"/>
                        </a:rPr>
                        <a:t>,</a:t>
                      </a:r>
                      <a:r>
                        <a:rPr lang="zh-CN" altLang="en-US" sz="2000" dirty="0">
                          <a:latin typeface="黑体" panose="02010609060101010101" charset="-122"/>
                          <a:ea typeface="黑体" panose="02010609060101010101" charset="-122"/>
                        </a:rPr>
                        <a:t>如果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</a:rPr>
                        <a:t>A</a:t>
                      </a:r>
                      <a:r>
                        <a:rPr lang="en-US" altLang="zh-CN" sz="2000">
                          <a:latin typeface="黑体" panose="02010609060101010101" charset="-122"/>
                          <a:ea typeface="黑体" panose="02010609060101010101" charset="-122"/>
                          <a:sym typeface="微软雅黑" panose="020B0503020204020204" charset="-122"/>
                        </a:rPr>
                        <a:t>⊆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  <a:sym typeface="微软雅黑" panose="020B0503020204020204" charset="-122"/>
                        </a:rPr>
                        <a:t>B</a:t>
                      </a:r>
                      <a:r>
                        <a:rPr lang="en-US" altLang="zh-CN" sz="2000">
                          <a:latin typeface="黑体" panose="02010609060101010101" charset="-122"/>
                          <a:ea typeface="黑体" panose="02010609060101010101" charset="-122"/>
                          <a:sym typeface="微软雅黑" panose="020B0503020204020204" charset="-122"/>
                        </a:rPr>
                        <a:t>,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  <a:sym typeface="微软雅黑" panose="020B0503020204020204" charset="-122"/>
                        </a:rPr>
                        <a:t>B</a:t>
                      </a:r>
                      <a:r>
                        <a:rPr lang="en-US" altLang="zh-CN" sz="2000">
                          <a:latin typeface="黑体" panose="02010609060101010101" charset="-122"/>
                          <a:ea typeface="黑体" panose="02010609060101010101" charset="-122"/>
                          <a:sym typeface="微软雅黑" panose="020B0503020204020204" charset="-122"/>
                        </a:rPr>
                        <a:t>⊆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  <a:sym typeface="微软雅黑" panose="020B0503020204020204" charset="-122"/>
                        </a:rPr>
                        <a:t>C</a:t>
                      </a:r>
                      <a:r>
                        <a:rPr lang="en-US" altLang="zh-CN" sz="2000">
                          <a:latin typeface="黑体" panose="02010609060101010101" charset="-122"/>
                          <a:ea typeface="黑体" panose="02010609060101010101" charset="-122"/>
                          <a:sym typeface="微软雅黑" panose="020B0503020204020204" charset="-122"/>
                        </a:rPr>
                        <a:t>,</a:t>
                      </a:r>
                      <a:r>
                        <a:rPr lang="zh-CN" altLang="en-US" sz="2000">
                          <a:latin typeface="黑体" panose="02010609060101010101" charset="-122"/>
                          <a:ea typeface="黑体" panose="02010609060101010101" charset="-122"/>
                          <a:sym typeface="微软雅黑" panose="020B0503020204020204" charset="-122"/>
                        </a:rPr>
                        <a:t>那么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  <a:sym typeface="微软雅黑" panose="020B0503020204020204" charset="-122"/>
                        </a:rPr>
                        <a:t>A</a:t>
                      </a:r>
                      <a:r>
                        <a:rPr lang="en-US" altLang="zh-CN" sz="2000">
                          <a:latin typeface="黑体" panose="02010609060101010101" charset="-122"/>
                          <a:ea typeface="黑体" panose="02010609060101010101" charset="-122"/>
                          <a:sym typeface="微软雅黑" panose="020B0503020204020204" charset="-122"/>
                        </a:rPr>
                        <a:t>⊆</a:t>
                      </a:r>
                      <a:r>
                        <a:rPr lang="en-US" altLang="zh-CN" sz="2000" i="1" dirty="0">
                          <a:latin typeface="Times New Roman" panose="02020603050405020304" charset="0"/>
                          <a:ea typeface="黑体" panose="02010609060101010101" charset="-122"/>
                          <a:cs typeface="Times New Roman" panose="02020603050405020304" charset="0"/>
                          <a:sym typeface="微软雅黑" panose="020B0503020204020204" charset="-122"/>
                        </a:rPr>
                        <a:t>C</a:t>
                      </a:r>
                      <a:endParaRPr lang="en-US" altLang="zh-CN" sz="2000" dirty="0">
                        <a:latin typeface="黑体" panose="02010609060101010101" charset="-122"/>
                        <a:ea typeface="黑体" panose="02010609060101010101" charset="-122"/>
                        <a:sym typeface="微软雅黑" panose="020B0503020204020204" charset="-122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68897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类比联想 探究性质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07771" y="2423345"/>
            <a:ext cx="8894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我们规定：空集是任何集合的子集。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86430" y="3500120"/>
            <a:ext cx="72339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对于任何集合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，都有 </a:t>
            </a:r>
            <a:r>
              <a:rPr lang="en-US" altLang="zh-CN" sz="3600" b="1" dirty="0">
                <a:latin typeface="黑体" panose="02010609060101010101" charset="-122"/>
                <a:ea typeface="黑体" panose="02010609060101010101" charset="-122"/>
              </a:rPr>
              <a:t>∅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⊆ 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A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。</a:t>
            </a:r>
            <a:endParaRPr lang="zh-CN" altLang="en-US" sz="3200" b="1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68897" y="9144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类比联想 探究性质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79121" y="2423345"/>
            <a:ext cx="8894618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显然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,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空集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是任何非空集合的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真子集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.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602230" y="3432386"/>
            <a:ext cx="72339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对于任何非空集合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，都有</a:t>
            </a:r>
            <a:r>
              <a:rPr lang="en-US" altLang="zh-CN" sz="3600" b="1" dirty="0">
                <a:latin typeface="黑体" panose="02010609060101010101" charset="-122"/>
                <a:ea typeface="黑体" panose="02010609060101010101" charset="-122"/>
              </a:rPr>
              <a:t>∅ 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微软雅黑" panose="020B0503020204020204" charset="-122"/>
              </a:rPr>
              <a:t>A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.</a:t>
            </a:r>
            <a:endParaRPr lang="zh-CN" altLang="en-US" sz="3200" b="1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727656" y="3615268"/>
            <a:ext cx="244133" cy="360892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10001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90171" y="1883595"/>
            <a:ext cx="889461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例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  写出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集合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={-1,0,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1}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的所有子集和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真子集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.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77670" y="2960370"/>
            <a:ext cx="913511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分析：集合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的任意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个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,2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个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,3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个元素组成的集合及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      空集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,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都是集合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子集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.</a:t>
            </a:r>
            <a:endParaRPr lang="zh-CN" altLang="en-US" sz="3200" b="1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10001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418802" y="2423583"/>
            <a:ext cx="10570210" cy="113728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00000"/>
              </a:lnSpc>
            </a:pP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解：集合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的所有子集是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    </a:t>
            </a:r>
            <a:r>
              <a:rPr lang="en-US" altLang="zh-CN" sz="3600" b="1" dirty="0">
                <a:latin typeface="黑体" panose="02010609060101010101" charset="-122"/>
                <a:ea typeface="黑体" panose="02010609060101010101" charset="-122"/>
              </a:rPr>
              <a:t>∅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,{-1},{0},{1},{-1,0},{-1,1},{0,-1},{-1,0,1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}.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64441" y="1560380"/>
            <a:ext cx="889461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例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1  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写出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集合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={-1,0,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1}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的所有子集和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真子集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.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45665" y="3886200"/>
            <a:ext cx="9220835" cy="10763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00000"/>
              </a:lnSpc>
            </a:pPr>
            <a:r>
              <a:rPr lang="zh-CN" altLang="zh-CN" sz="3200" dirty="0">
                <a:latin typeface="黑体" panose="02010609060101010101" charset="-122"/>
                <a:ea typeface="黑体" panose="02010609060101010101" charset="-122"/>
              </a:rPr>
              <a:t>集合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的所有真子集是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  <a:p>
            <a:pPr>
              <a:lnSpc>
                <a:spcPct val="100000"/>
              </a:lnSpc>
            </a:pPr>
            <a:r>
              <a:rPr lang="en-US" altLang="zh-CN" sz="3200" b="1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∅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,{-1},{0},{1},{-1,0},{-1,1},{0,-1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}.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49836" y="2649405"/>
            <a:ext cx="889461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练习：写出集合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={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</a:rPr>
              <a:t>s,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</a:rPr>
              <a:t>t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</a:rPr>
              <a:t>}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的所有子集和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</a:rPr>
              <a:t>真子集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</a:rPr>
              <a:t>.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5" name="图片 4" descr="235072-13061120264246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-48895" y="4702810"/>
            <a:ext cx="2279650" cy="1922145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8"/>
          <p:cNvSpPr>
            <a:spLocks noGrp="1"/>
          </p:cNvSpPr>
          <p:nvPr/>
        </p:nvSpPr>
        <p:spPr>
          <a:xfrm>
            <a:off x="885825" y="1104900"/>
            <a:ext cx="5440045" cy="6000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ctr" anchorCtr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b="1" dirty="0">
                <a:solidFill>
                  <a:srgbClr val="FF0000"/>
                </a:solidFill>
              </a:rPr>
              <a:t>重要结论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/>
        </p:nvSpPr>
        <p:spPr>
          <a:xfrm>
            <a:off x="457200" y="1981200"/>
            <a:ext cx="11516360" cy="3886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99CC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99CC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Font typeface="Wingdings" panose="05000000000000000000" pitchFamily="2" charset="2"/>
              <a:buChar char="§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Font typeface="Wingdings" panose="05000000000000000000" pitchFamily="2" charset="2"/>
              <a:buChar char="§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Font typeface="Wingdings" panose="05000000000000000000" pitchFamily="2" charset="2"/>
              <a:buChar char="§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Font typeface="Wingdings" panose="05000000000000000000" pitchFamily="2" charset="2"/>
              <a:buChar char="§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Font typeface="Wingdings" panose="05000000000000000000" pitchFamily="2" charset="2"/>
              <a:buChar char="§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buClr>
                <a:srgbClr val="00007D"/>
              </a:buClr>
              <a:buSzPct val="75000"/>
              <a:buFont typeface="Wingdings" panose="05000000000000000000" pitchFamily="2" charset="2"/>
            </a:pPr>
            <a:r>
              <a:rPr lang="zh-CN" altLang="en-US" sz="4000" b="1" dirty="0">
                <a:solidFill>
                  <a:srgbClr val="000000"/>
                </a:solidFill>
              </a:rPr>
              <a:t>结论：含</a:t>
            </a:r>
            <a:r>
              <a:rPr lang="en-US" altLang="zh-CN" sz="40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n</a:t>
            </a:r>
            <a:r>
              <a:rPr lang="zh-CN" altLang="en-US" sz="4000" b="1" dirty="0">
                <a:solidFill>
                  <a:srgbClr val="000000"/>
                </a:solidFill>
              </a:rPr>
              <a:t>个元素的集合的所有子集的个数是</a:t>
            </a:r>
            <a:r>
              <a:rPr lang="en-US" altLang="zh-CN" sz="3200" b="1" dirty="0">
                <a:solidFill>
                  <a:srgbClr val="000000"/>
                </a:solidFill>
                <a:cs typeface="+mn-ea"/>
              </a:rPr>
              <a:t>2</a:t>
            </a:r>
            <a:r>
              <a:rPr lang="en-US" altLang="zh-CN" sz="4000" b="1" i="1" baseline="30000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n</a:t>
            </a:r>
            <a:r>
              <a:rPr lang="zh-CN" altLang="en-US" sz="4000" b="1" dirty="0">
                <a:solidFill>
                  <a:srgbClr val="000000"/>
                </a:solidFill>
              </a:rPr>
              <a:t>，</a:t>
            </a:r>
            <a:endParaRPr lang="zh-CN" altLang="en-US" sz="40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buClr>
                <a:srgbClr val="00007D"/>
              </a:buClr>
              <a:buSzPct val="75000"/>
              <a:buFont typeface="Wingdings" panose="05000000000000000000" pitchFamily="2" charset="2"/>
            </a:pPr>
            <a:r>
              <a:rPr lang="zh-CN" altLang="en-US" sz="4000" b="1" dirty="0">
                <a:solidFill>
                  <a:srgbClr val="000000"/>
                </a:solidFill>
              </a:rPr>
              <a:t>所有真子集的个数是</a:t>
            </a:r>
            <a:r>
              <a:rPr lang="en-US" altLang="zh-CN" b="1" dirty="0">
                <a:solidFill>
                  <a:srgbClr val="000000"/>
                </a:solidFill>
              </a:rPr>
              <a:t>2</a:t>
            </a:r>
            <a:r>
              <a:rPr lang="en-US" altLang="zh-CN" sz="4000" b="1" i="1" baseline="30000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n</a:t>
            </a:r>
            <a:r>
              <a:rPr lang="en-US" altLang="zh-CN" sz="4000" b="1" dirty="0">
                <a:solidFill>
                  <a:srgbClr val="000000"/>
                </a:solidFill>
              </a:rPr>
              <a:t>-1</a:t>
            </a:r>
            <a:r>
              <a:rPr lang="zh-CN" altLang="en-US" sz="4000" b="1" dirty="0">
                <a:solidFill>
                  <a:srgbClr val="000000"/>
                </a:solidFill>
              </a:rPr>
              <a:t>，非空真子集数为</a:t>
            </a:r>
            <a:r>
              <a:rPr lang="en-US" altLang="zh-CN" sz="3200" b="1" dirty="0">
                <a:solidFill>
                  <a:srgbClr val="000000"/>
                </a:solidFill>
                <a:cs typeface="+mn-ea"/>
              </a:rPr>
              <a:t>2</a:t>
            </a:r>
            <a:r>
              <a:rPr lang="en-US" altLang="zh-CN" sz="4000" b="1" i="1" baseline="30000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n</a:t>
            </a:r>
            <a:r>
              <a:rPr lang="en-US" altLang="zh-CN" sz="4000" b="1" dirty="0">
                <a:solidFill>
                  <a:srgbClr val="000000"/>
                </a:solidFill>
              </a:rPr>
              <a:t>-</a:t>
            </a:r>
            <a:r>
              <a:rPr lang="en-US" altLang="zh-CN" sz="3200" b="1" dirty="0">
                <a:solidFill>
                  <a:srgbClr val="000000"/>
                </a:solidFill>
                <a:cs typeface="+mn-ea"/>
              </a:rPr>
              <a:t>2</a:t>
            </a:r>
            <a:r>
              <a:rPr lang="en-US" altLang="zh-CN" sz="4000" b="1" dirty="0">
                <a:solidFill>
                  <a:srgbClr val="000000"/>
                </a:solidFill>
              </a:rPr>
              <a:t>.</a:t>
            </a:r>
            <a:endParaRPr lang="en-US" altLang="zh-CN" sz="4000" b="1" dirty="0">
              <a:solidFill>
                <a:srgbClr val="000000"/>
              </a:solidFill>
            </a:endParaRPr>
          </a:p>
        </p:txBody>
      </p:sp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1524000" y="444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77154" name="Object 2"/>
          <p:cNvGraphicFramePr>
            <a:graphicFrameLocks noChangeAspect="1"/>
          </p:cNvGraphicFramePr>
          <p:nvPr/>
        </p:nvGraphicFramePr>
        <p:xfrm>
          <a:off x="1959769" y="2536666"/>
          <a:ext cx="8274050" cy="1783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13" name="文档" r:id="rId1" imgW="8277225" imgH="1790700" progId="Word.Document.12">
                  <p:embed/>
                </p:oleObj>
              </mc:Choice>
              <mc:Fallback>
                <p:oleObj name="文档" r:id="rId1" imgW="8277225" imgH="1790700" progId="Word.Document.12">
                  <p:embed/>
                  <p:pic>
                    <p:nvPicPr>
                      <p:cNvPr id="0" name="图片 9011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959769" y="2536666"/>
                        <a:ext cx="8274050" cy="17830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1524000" y="444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78178" name="Object 2"/>
          <p:cNvGraphicFramePr>
            <a:graphicFrameLocks noChangeAspect="1"/>
          </p:cNvGraphicFramePr>
          <p:nvPr/>
        </p:nvGraphicFramePr>
        <p:xfrm>
          <a:off x="1959769" y="2534761"/>
          <a:ext cx="8274050" cy="1786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37" name="文档" r:id="rId1" imgW="8277225" imgH="1790700" progId="Word.Document.12">
                  <p:embed/>
                </p:oleObj>
              </mc:Choice>
              <mc:Fallback>
                <p:oleObj name="文档" r:id="rId1" imgW="8277225" imgH="1790700" progId="Word.Document.12">
                  <p:embed/>
                  <p:pic>
                    <p:nvPicPr>
                      <p:cNvPr id="0" name="图片 9113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959769" y="2534761"/>
                        <a:ext cx="8274050" cy="178689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-1381125" y="1219200"/>
            <a:ext cx="8806180" cy="4431030"/>
            <a:chOff x="-2175" y="1920"/>
            <a:chExt cx="13868" cy="6978"/>
          </a:xfrm>
        </p:grpSpPr>
        <p:sp>
          <p:nvSpPr>
            <p:cNvPr id="94210" name="AutoShape 2"/>
            <p:cNvSpPr>
              <a:spLocks noChangeArrowheads="1"/>
            </p:cNvSpPr>
            <p:nvPr/>
          </p:nvSpPr>
          <p:spPr bwMode="ltGray">
            <a:xfrm rot="5400000">
              <a:off x="-1582" y="2573"/>
              <a:ext cx="5520" cy="5655"/>
            </a:xfrm>
            <a:custGeom>
              <a:avLst/>
              <a:gdLst>
                <a:gd name="G0" fmla="+- 64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64"/>
                <a:gd name="G18" fmla="*/ 64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64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64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5368 w 21600"/>
                <a:gd name="T15" fmla="*/ 10800 h 21600"/>
                <a:gd name="T16" fmla="*/ 10800 w 21600"/>
                <a:gd name="T17" fmla="*/ 10736 h 21600"/>
                <a:gd name="T18" fmla="*/ 16232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736" y="10800"/>
                  </a:moveTo>
                  <a:cubicBezTo>
                    <a:pt x="10736" y="10764"/>
                    <a:pt x="10764" y="10736"/>
                    <a:pt x="10800" y="10736"/>
                  </a:cubicBezTo>
                  <a:cubicBezTo>
                    <a:pt x="10835" y="10735"/>
                    <a:pt x="10863" y="10764"/>
                    <a:pt x="10864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BBE0E3"/>
                </a:gs>
                <a:gs pos="100000">
                  <a:srgbClr val="BBE0E3">
                    <a:gamma/>
                    <a:tint val="45490"/>
                    <a:invGamma/>
                  </a:srgbClr>
                </a:gs>
              </a:gsLst>
              <a:lin ang="540000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charset="-122"/>
              </a:endParaRPr>
            </a:p>
          </p:txBody>
        </p:sp>
        <p:sp>
          <p:nvSpPr>
            <p:cNvPr id="94211" name="AutoShape 3"/>
            <p:cNvSpPr>
              <a:spLocks noChangeArrowheads="1"/>
            </p:cNvSpPr>
            <p:nvPr/>
          </p:nvSpPr>
          <p:spPr bwMode="gray">
            <a:xfrm rot="5400000">
              <a:off x="-2175" y="1920"/>
              <a:ext cx="6978" cy="6978"/>
            </a:xfrm>
            <a:custGeom>
              <a:avLst/>
              <a:gdLst>
                <a:gd name="G0" fmla="+- 10478 0 0"/>
                <a:gd name="G1" fmla="+- -11739500 0 0"/>
                <a:gd name="G2" fmla="+- 0 0 -11739500"/>
                <a:gd name="T0" fmla="*/ 0 256 1"/>
                <a:gd name="T1" fmla="*/ 180 256 1"/>
                <a:gd name="G3" fmla="+- -11739500 T0 T1"/>
                <a:gd name="T2" fmla="*/ 0 256 1"/>
                <a:gd name="T3" fmla="*/ 90 256 1"/>
                <a:gd name="G4" fmla="+- -11739500 T2 T3"/>
                <a:gd name="G5" fmla="*/ G4 2 1"/>
                <a:gd name="T4" fmla="*/ 90 256 1"/>
                <a:gd name="T5" fmla="*/ 0 256 1"/>
                <a:gd name="G6" fmla="+- -11739500 T4 T5"/>
                <a:gd name="G7" fmla="*/ G6 2 1"/>
                <a:gd name="G8" fmla="abs -1173950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0478"/>
                <a:gd name="G18" fmla="*/ 10478 1 2"/>
                <a:gd name="G19" fmla="+- G18 5400 0"/>
                <a:gd name="G20" fmla="cos G19 -11739500"/>
                <a:gd name="G21" fmla="sin G19 -11739500"/>
                <a:gd name="G22" fmla="+- G20 10800 0"/>
                <a:gd name="G23" fmla="+- G21 10800 0"/>
                <a:gd name="G24" fmla="+- 10800 0 G20"/>
                <a:gd name="G25" fmla="+- 10478 10800 0"/>
                <a:gd name="G26" fmla="?: G9 G17 G25"/>
                <a:gd name="G27" fmla="?: G9 0 21600"/>
                <a:gd name="G28" fmla="cos 10800 -11739500"/>
                <a:gd name="G29" fmla="sin 10800 -11739500"/>
                <a:gd name="G30" fmla="sin 10478 -11739500"/>
                <a:gd name="G31" fmla="+- G28 10800 0"/>
                <a:gd name="G32" fmla="+- G29 10800 0"/>
                <a:gd name="G33" fmla="+- G30 10800 0"/>
                <a:gd name="G34" fmla="?: G4 0 G31"/>
                <a:gd name="G35" fmla="?: -11739500 G34 0"/>
                <a:gd name="G36" fmla="?: G6 G35 G31"/>
                <a:gd name="G37" fmla="+- 21600 0 G36"/>
                <a:gd name="G38" fmla="?: G4 0 G33"/>
                <a:gd name="G39" fmla="?: -1173950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62 w 21600"/>
                <a:gd name="T15" fmla="*/ 10638 h 21600"/>
                <a:gd name="T16" fmla="*/ 10800 w 21600"/>
                <a:gd name="T17" fmla="*/ 322 h 21600"/>
                <a:gd name="T18" fmla="*/ 21438 w 21600"/>
                <a:gd name="T19" fmla="*/ 10638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23" y="10641"/>
                  </a:moveTo>
                  <a:cubicBezTo>
                    <a:pt x="410" y="4916"/>
                    <a:pt x="5075" y="321"/>
                    <a:pt x="10800" y="322"/>
                  </a:cubicBezTo>
                  <a:cubicBezTo>
                    <a:pt x="16524" y="322"/>
                    <a:pt x="21189" y="4916"/>
                    <a:pt x="21276" y="10641"/>
                  </a:cubicBezTo>
                  <a:lnTo>
                    <a:pt x="21598" y="10636"/>
                  </a:lnTo>
                  <a:cubicBezTo>
                    <a:pt x="21509" y="4736"/>
                    <a:pt x="16700" y="-1"/>
                    <a:pt x="10799" y="0"/>
                  </a:cubicBezTo>
                  <a:cubicBezTo>
                    <a:pt x="4899" y="0"/>
                    <a:pt x="90" y="4736"/>
                    <a:pt x="1" y="10636"/>
                  </a:cubicBez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50000">
                  <a:srgbClr val="FFFFFF">
                    <a:alpha val="0"/>
                  </a:srgbClr>
                </a:gs>
                <a:gs pos="100000">
                  <a:srgbClr val="00CCFF"/>
                </a:gs>
              </a:gsLst>
              <a:lin ang="540000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charset="-122"/>
              </a:endParaRPr>
            </a:p>
          </p:txBody>
        </p:sp>
        <p:grpSp>
          <p:nvGrpSpPr>
            <p:cNvPr id="35848" name="Group 5"/>
            <p:cNvGrpSpPr/>
            <p:nvPr/>
          </p:nvGrpSpPr>
          <p:grpSpPr>
            <a:xfrm>
              <a:off x="4280" y="5070"/>
              <a:ext cx="790" cy="790"/>
              <a:chOff x="1583" y="1494"/>
              <a:chExt cx="526" cy="526"/>
            </a:xfrm>
          </p:grpSpPr>
          <p:sp>
            <p:nvSpPr>
              <p:cNvPr id="35888" name="Oval 6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9" name="Oval 7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90" name="Oval 8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91" name="Oval 9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92" name="Oval 10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5850" name="Group 12"/>
            <p:cNvGrpSpPr/>
            <p:nvPr/>
          </p:nvGrpSpPr>
          <p:grpSpPr>
            <a:xfrm>
              <a:off x="4145" y="3925"/>
              <a:ext cx="790" cy="790"/>
              <a:chOff x="1583" y="1494"/>
              <a:chExt cx="526" cy="526"/>
            </a:xfrm>
          </p:grpSpPr>
          <p:sp>
            <p:nvSpPr>
              <p:cNvPr id="35883" name="Oval 13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4" name="Oval 14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5" name="Oval 15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6" name="Oval 16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7" name="Oval 17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5851" name="AutoShape 18"/>
            <p:cNvSpPr/>
            <p:nvPr/>
          </p:nvSpPr>
          <p:spPr>
            <a:xfrm>
              <a:off x="4093" y="2753"/>
              <a:ext cx="7600" cy="83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BE0E3"/>
                </a:gs>
                <a:gs pos="100000">
                  <a:srgbClr val="FFFFFF">
                    <a:alpha val="0"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grpSp>
          <p:nvGrpSpPr>
            <p:cNvPr id="35852" name="Group 19"/>
            <p:cNvGrpSpPr/>
            <p:nvPr/>
          </p:nvGrpSpPr>
          <p:grpSpPr>
            <a:xfrm>
              <a:off x="3510" y="2778"/>
              <a:ext cx="790" cy="790"/>
              <a:chOff x="1583" y="1494"/>
              <a:chExt cx="526" cy="526"/>
            </a:xfrm>
          </p:grpSpPr>
          <p:sp>
            <p:nvSpPr>
              <p:cNvPr id="35878" name="Oval 20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9" name="Oval 21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0" name="Oval 22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1" name="Oval 23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82" name="Oval 24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5854" name="Group 26"/>
            <p:cNvGrpSpPr/>
            <p:nvPr/>
          </p:nvGrpSpPr>
          <p:grpSpPr>
            <a:xfrm>
              <a:off x="4145" y="6215"/>
              <a:ext cx="790" cy="790"/>
              <a:chOff x="1583" y="1494"/>
              <a:chExt cx="526" cy="526"/>
            </a:xfrm>
          </p:grpSpPr>
          <p:sp>
            <p:nvSpPr>
              <p:cNvPr id="35873" name="Oval 27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4" name="Oval 28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5" name="Oval 29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6" name="Oval 30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7" name="Oval 31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5855" name="AutoShape 32"/>
            <p:cNvSpPr/>
            <p:nvPr/>
          </p:nvSpPr>
          <p:spPr>
            <a:xfrm>
              <a:off x="4020" y="7335"/>
              <a:ext cx="7603" cy="83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BE0E3"/>
                </a:gs>
                <a:gs pos="100000">
                  <a:srgbClr val="FFFFFF">
                    <a:alpha val="0"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grpSp>
          <p:nvGrpSpPr>
            <p:cNvPr id="35856" name="Group 33"/>
            <p:cNvGrpSpPr/>
            <p:nvPr/>
          </p:nvGrpSpPr>
          <p:grpSpPr>
            <a:xfrm>
              <a:off x="3438" y="7363"/>
              <a:ext cx="790" cy="790"/>
              <a:chOff x="1583" y="1494"/>
              <a:chExt cx="526" cy="526"/>
            </a:xfrm>
          </p:grpSpPr>
          <p:sp>
            <p:nvSpPr>
              <p:cNvPr id="35868" name="Oval 34"/>
              <p:cNvSpPr/>
              <p:nvPr/>
            </p:nvSpPr>
            <p:spPr>
              <a:xfrm>
                <a:off x="1583" y="1494"/>
                <a:ext cx="526" cy="526"/>
              </a:xfrm>
              <a:prstGeom prst="ellipse">
                <a:avLst/>
              </a:prstGeom>
              <a:solidFill>
                <a:srgbClr val="BBE0E3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69" name="Oval 35"/>
              <p:cNvSpPr/>
              <p:nvPr/>
            </p:nvSpPr>
            <p:spPr>
              <a:xfrm>
                <a:off x="1634" y="1547"/>
                <a:ext cx="425" cy="425"/>
              </a:xfrm>
              <a:prstGeom prst="ellipse">
                <a:avLst/>
              </a:prstGeom>
              <a:gradFill rotWithShape="1">
                <a:gsLst>
                  <a:gs pos="0">
                    <a:srgbClr val="10E470"/>
                  </a:gs>
                  <a:gs pos="100000">
                    <a:srgbClr val="098340"/>
                  </a:gs>
                </a:gsLst>
                <a:path path="rect">
                  <a:fillToRect l="100000" t="10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0" name="Oval 36"/>
              <p:cNvSpPr/>
              <p:nvPr/>
            </p:nvSpPr>
            <p:spPr>
              <a:xfrm>
                <a:off x="1642" y="15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85001"/>
                    </a:srgbClr>
                  </a:gs>
                  <a:gs pos="100000">
                    <a:srgbClr val="A2A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1" name="Oval 37"/>
              <p:cNvSpPr/>
              <p:nvPr/>
            </p:nvSpPr>
            <p:spPr>
              <a:xfrm>
                <a:off x="1652" y="1582"/>
                <a:ext cx="265" cy="2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E9940B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72" name="Oval 38"/>
              <p:cNvSpPr/>
              <p:nvPr/>
            </p:nvSpPr>
            <p:spPr>
              <a:xfrm>
                <a:off x="1659" y="1571"/>
                <a:ext cx="366" cy="366"/>
              </a:xfrm>
              <a:prstGeom prst="ellipse">
                <a:avLst/>
              </a:prstGeom>
              <a:gradFill rotWithShape="1">
                <a:gsLst>
                  <a:gs pos="0">
                    <a:srgbClr val="FFFF00">
                      <a:alpha val="0"/>
                    </a:srgbClr>
                  </a:gs>
                  <a:gs pos="100000">
                    <a:srgbClr val="C2C2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94247" name="Text Box 39"/>
            <p:cNvSpPr txBox="1">
              <a:spLocks noChangeArrowheads="1"/>
            </p:cNvSpPr>
            <p:nvPr/>
          </p:nvSpPr>
          <p:spPr bwMode="white">
            <a:xfrm>
              <a:off x="1488" y="4033"/>
              <a:ext cx="2217" cy="2470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none">
              <a:spAutoFit/>
            </a:bodyPr>
            <a:p>
              <a:pPr marR="0" algn="r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3200" b="1" kern="1200" cap="none" spc="0" normalizeH="0" baseline="0" noProof="0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集合之</a:t>
              </a:r>
              <a:endParaRPr kumimoji="0" lang="zh-CN" altLang="en-US" sz="3200" b="1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  <a:p>
              <a:pPr marR="0" algn="r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3200" b="1" kern="1200" cap="none" spc="0" normalizeH="0" baseline="0" noProof="0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间的关</a:t>
              </a:r>
              <a:endParaRPr kumimoji="0" lang="zh-CN" altLang="en-US" sz="3200" b="1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  <a:p>
              <a:pPr marR="0" algn="l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3200" b="1" kern="1200" cap="none" spc="0" normalizeH="0" baseline="0" noProof="0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系</a:t>
              </a:r>
              <a:endParaRPr kumimoji="0" lang="zh-CN" altLang="en-US" sz="3200" b="1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35858" name="Text Box 40"/>
            <p:cNvSpPr txBox="1"/>
            <p:nvPr/>
          </p:nvSpPr>
          <p:spPr>
            <a:xfrm>
              <a:off x="3635" y="2863"/>
              <a:ext cx="490" cy="57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859" name="Text Box 41"/>
            <p:cNvSpPr txBox="1"/>
            <p:nvPr/>
          </p:nvSpPr>
          <p:spPr>
            <a:xfrm>
              <a:off x="4290" y="4035"/>
              <a:ext cx="490" cy="57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860" name="Text Box 42"/>
            <p:cNvSpPr txBox="1"/>
            <p:nvPr/>
          </p:nvSpPr>
          <p:spPr>
            <a:xfrm>
              <a:off x="4425" y="5178"/>
              <a:ext cx="490" cy="57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861" name="Text Box 43"/>
            <p:cNvSpPr txBox="1"/>
            <p:nvPr/>
          </p:nvSpPr>
          <p:spPr>
            <a:xfrm>
              <a:off x="4290" y="6325"/>
              <a:ext cx="490" cy="57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862" name="Text Box 44"/>
            <p:cNvSpPr txBox="1"/>
            <p:nvPr/>
          </p:nvSpPr>
          <p:spPr>
            <a:xfrm>
              <a:off x="3570" y="7475"/>
              <a:ext cx="490" cy="57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lang="en-US" altLang="zh-CN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  <a:endParaRPr lang="en-US" altLang="zh-CN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4253" name="Text Box 45"/>
            <p:cNvSpPr txBox="1">
              <a:spLocks noChangeArrowheads="1"/>
            </p:cNvSpPr>
            <p:nvPr/>
          </p:nvSpPr>
          <p:spPr bwMode="black">
            <a:xfrm>
              <a:off x="4425" y="2739"/>
              <a:ext cx="5880" cy="822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marR="0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28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复习提问</a:t>
              </a:r>
              <a:r>
                <a:rPr kumimoji="0" lang="en-US" altLang="zh-CN" sz="28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 </a:t>
              </a:r>
              <a:r>
                <a:rPr kumimoji="0" lang="zh-CN" altLang="en-US" sz="28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</a:rPr>
                <a:t>深化理解</a:t>
              </a:r>
              <a:endParaRPr kumimoji="0" lang="zh-CN" altLang="en-US" sz="2800" b="1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94254" name="Text Box 46"/>
            <p:cNvSpPr txBox="1">
              <a:spLocks noChangeArrowheads="1"/>
            </p:cNvSpPr>
            <p:nvPr/>
          </p:nvSpPr>
          <p:spPr bwMode="black">
            <a:xfrm>
              <a:off x="4891" y="3877"/>
              <a:ext cx="5880" cy="822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lvl="0" algn="l" eaLnBrk="0" hangingPunct="0">
                <a:buClrTx/>
                <a:buSzTx/>
                <a:buFontTx/>
                <a:defRPr/>
              </a:pP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类比联想 探究性质</a:t>
              </a:r>
              <a:endParaRPr lang="zh-CN" altLang="en-US" sz="2800" b="1" noProof="0"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+mn-ea"/>
              </a:endParaRPr>
            </a:p>
          </p:txBody>
        </p:sp>
        <p:sp>
          <p:nvSpPr>
            <p:cNvPr id="94255" name="Text Box 47"/>
            <p:cNvSpPr txBox="1">
              <a:spLocks noChangeArrowheads="1"/>
            </p:cNvSpPr>
            <p:nvPr/>
          </p:nvSpPr>
          <p:spPr bwMode="black">
            <a:xfrm>
              <a:off x="5058" y="5070"/>
              <a:ext cx="5880" cy="822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lvl="0" algn="l" eaLnBrk="0" hangingPunct="0">
                <a:buClrTx/>
                <a:buSzTx/>
                <a:buFontTx/>
                <a:defRPr/>
              </a:pP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巩固知识 典型例题</a:t>
              </a:r>
              <a:endParaRPr lang="zh-CN" altLang="en-US" sz="2800" b="1" noProof="0"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+mn-ea"/>
              </a:endParaRPr>
            </a:p>
          </p:txBody>
        </p:sp>
        <p:sp>
          <p:nvSpPr>
            <p:cNvPr id="94256" name="Text Box 48"/>
            <p:cNvSpPr txBox="1">
              <a:spLocks noChangeArrowheads="1"/>
            </p:cNvSpPr>
            <p:nvPr/>
          </p:nvSpPr>
          <p:spPr bwMode="black">
            <a:xfrm>
              <a:off x="4249" y="7369"/>
              <a:ext cx="5880" cy="580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lvl="0" algn="l" eaLnBrk="0" hangingPunct="0">
                <a:buClrTx/>
                <a:buSzTx/>
                <a:buFontTx/>
                <a:defRPr/>
              </a:pP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课堂小结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 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布置作业</a:t>
              </a:r>
              <a:endParaRPr lang="zh-CN" altLang="en-US" sz="2800" b="1" noProof="0"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+mn-ea"/>
              </a:endParaRPr>
            </a:p>
          </p:txBody>
        </p:sp>
        <p:sp>
          <p:nvSpPr>
            <p:cNvPr id="94257" name="Text Box 49"/>
            <p:cNvSpPr txBox="1">
              <a:spLocks noChangeArrowheads="1"/>
            </p:cNvSpPr>
            <p:nvPr/>
          </p:nvSpPr>
          <p:spPr bwMode="black">
            <a:xfrm>
              <a:off x="4973" y="6158"/>
              <a:ext cx="5880" cy="822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  <p:txBody>
            <a:bodyPr>
              <a:spAutoFit/>
            </a:bodyPr>
            <a:p>
              <a:pPr lvl="0" algn="l" eaLnBrk="0" hangingPunct="0">
                <a:buClrTx/>
                <a:buSzTx/>
                <a:buFontTx/>
                <a:defRPr/>
              </a:pP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运用知识</a:t>
              </a:r>
              <a:r>
                <a:rPr lang="zh-CN" altLang="en-US" sz="28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rPr>
                <a:t> 强化练习</a:t>
              </a:r>
              <a:endParaRPr lang="zh-CN" altLang="en-US" sz="2800" b="1" noProof="0"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+mn-ea"/>
              </a:endParaRPr>
            </a:p>
          </p:txBody>
        </p:sp>
      </p:grpSp>
    </p:spTree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1524000" y="444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73058" name="Object 2"/>
          <p:cNvGraphicFramePr>
            <a:graphicFrameLocks noChangeAspect="1"/>
          </p:cNvGraphicFramePr>
          <p:nvPr/>
        </p:nvGraphicFramePr>
        <p:xfrm>
          <a:off x="2138839" y="1440815"/>
          <a:ext cx="8274050" cy="1294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17" name="文档" r:id="rId1" imgW="8277225" imgH="1295400" progId="Word.Document.12">
                  <p:embed/>
                </p:oleObj>
              </mc:Choice>
              <mc:Fallback>
                <p:oleObj name="文档" r:id="rId1" imgW="8277225" imgH="1295400" progId="Word.Document.12">
                  <p:embed/>
                  <p:pic>
                    <p:nvPicPr>
                      <p:cNvPr id="0" name="图片 860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38839" y="1440815"/>
                        <a:ext cx="8274050" cy="12941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组合 9"/>
          <p:cNvGrpSpPr/>
          <p:nvPr/>
        </p:nvGrpSpPr>
        <p:grpSpPr>
          <a:xfrm>
            <a:off x="1082040" y="981075"/>
            <a:ext cx="1193165" cy="1169035"/>
            <a:chOff x="6840" y="6790"/>
            <a:chExt cx="2400" cy="2395"/>
          </a:xfrm>
        </p:grpSpPr>
        <p:sp>
          <p:nvSpPr>
            <p:cNvPr id="106510" name="Oval 14"/>
            <p:cNvSpPr>
              <a:spLocks noChangeArrowheads="1"/>
            </p:cNvSpPr>
            <p:nvPr/>
          </p:nvSpPr>
          <p:spPr bwMode="gray">
            <a:xfrm>
              <a:off x="6840" y="6790"/>
              <a:ext cx="2400" cy="2395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009999">
                    <a:gamma/>
                    <a:shade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106511" name="Freeform 15"/>
            <p:cNvSpPr/>
            <p:nvPr/>
          </p:nvSpPr>
          <p:spPr bwMode="gray">
            <a:xfrm>
              <a:off x="7116" y="6830"/>
              <a:ext cx="1850" cy="902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009999">
                    <a:gamma/>
                    <a:tint val="0"/>
                    <a:invGamma/>
                  </a:srgbClr>
                </a:gs>
                <a:gs pos="100000">
                  <a:srgbClr val="009999"/>
                </a:gs>
              </a:gsLst>
              <a:lin ang="5400000" scaled="1"/>
            </a:gradFill>
            <a:ln w="0">
              <a:noFill/>
              <a:prstDash val="solid"/>
              <a:round/>
            </a:ln>
            <a:effectLst/>
          </p:spPr>
          <p:txBody>
            <a:bodyPr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9" name="Text Box 16"/>
            <p:cNvSpPr txBox="1">
              <a:spLocks noChangeArrowheads="1"/>
            </p:cNvSpPr>
            <p:nvPr/>
          </p:nvSpPr>
          <p:spPr bwMode="gray">
            <a:xfrm>
              <a:off x="6960" y="7453"/>
              <a:ext cx="2160" cy="132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p>
              <a:pPr marR="0" algn="ctr" defTabSz="914400" eaLnBrk="0" hangingPunct="0">
                <a:buClrTx/>
                <a:buSzTx/>
                <a:buFontTx/>
                <a:buNone/>
                <a:defRPr/>
              </a:pPr>
              <a:r>
                <a:rPr lang="zh-CN" altLang="en-US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例</a:t>
              </a:r>
              <a:r>
                <a:rPr lang="en-US" altLang="zh-CN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1</a:t>
              </a:r>
              <a:endParaRPr kumimoji="0" lang="en-US" altLang="zh-CN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  <a:cs typeface="+mn-ea"/>
                <a:sym typeface="+mn-ea"/>
              </a:endParaRPr>
            </a:p>
          </p:txBody>
        </p:sp>
      </p:grpSp>
      <p:graphicFrame>
        <p:nvGraphicFramePr>
          <p:cNvPr id="174082" name="Object 2"/>
          <p:cNvGraphicFramePr>
            <a:graphicFrameLocks noChangeAspect="1"/>
          </p:cNvGraphicFramePr>
          <p:nvPr/>
        </p:nvGraphicFramePr>
        <p:xfrm>
          <a:off x="1959134" y="3037523"/>
          <a:ext cx="8274050" cy="3496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1" name="文档" r:id="rId3" imgW="8277225" imgH="3505200" progId="Word.Document.12">
                  <p:embed/>
                </p:oleObj>
              </mc:Choice>
              <mc:Fallback>
                <p:oleObj name="文档" r:id="rId3" imgW="8277225" imgH="3505200" progId="Word.Document.12">
                  <p:embed/>
                  <p:pic>
                    <p:nvPicPr>
                      <p:cNvPr id="0" name="图片 8704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9134" y="3037523"/>
                        <a:ext cx="8274050" cy="34969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Text Box 2"/>
          <p:cNvSpPr txBox="1"/>
          <p:nvPr/>
        </p:nvSpPr>
        <p:spPr>
          <a:xfrm>
            <a:off x="922746" y="1256251"/>
            <a:ext cx="10346449" cy="1863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80000"/>
              </a:lnSpc>
            </a:pP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     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　已知集合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=[-2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5]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=[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-6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2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-1]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，若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⊆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，求实数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的取值范围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.	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1090295" y="1236345"/>
            <a:ext cx="1193165" cy="1169035"/>
            <a:chOff x="6840" y="6790"/>
            <a:chExt cx="2400" cy="2395"/>
          </a:xfrm>
        </p:grpSpPr>
        <p:sp>
          <p:nvSpPr>
            <p:cNvPr id="106510" name="Oval 14"/>
            <p:cNvSpPr>
              <a:spLocks noChangeArrowheads="1"/>
            </p:cNvSpPr>
            <p:nvPr/>
          </p:nvSpPr>
          <p:spPr bwMode="gray">
            <a:xfrm>
              <a:off x="6840" y="6790"/>
              <a:ext cx="2400" cy="2395"/>
            </a:xfrm>
            <a:prstGeom prst="ellipse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009999">
                    <a:gamma/>
                    <a:shade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106511" name="Freeform 15"/>
            <p:cNvSpPr/>
            <p:nvPr/>
          </p:nvSpPr>
          <p:spPr bwMode="gray">
            <a:xfrm>
              <a:off x="7116" y="6830"/>
              <a:ext cx="1850" cy="902"/>
            </a:xfrm>
            <a:custGeom>
              <a:avLst/>
              <a:gdLst/>
              <a:ahLst/>
              <a:cxnLst>
                <a:cxn ang="0">
                  <a:pos x="1301" y="401"/>
                </a:cxn>
                <a:cxn ang="0">
                  <a:pos x="1317" y="442"/>
                </a:cxn>
                <a:cxn ang="0">
                  <a:pos x="1321" y="481"/>
                </a:cxn>
                <a:cxn ang="0">
                  <a:pos x="1315" y="516"/>
                </a:cxn>
                <a:cxn ang="0">
                  <a:pos x="1298" y="550"/>
                </a:cxn>
                <a:cxn ang="0">
                  <a:pos x="1272" y="579"/>
                </a:cxn>
                <a:cxn ang="0">
                  <a:pos x="1239" y="604"/>
                </a:cxn>
                <a:cxn ang="0">
                  <a:pos x="1196" y="628"/>
                </a:cxn>
                <a:cxn ang="0">
                  <a:pos x="1147" y="649"/>
                </a:cxn>
                <a:cxn ang="0">
                  <a:pos x="1092" y="667"/>
                </a:cxn>
                <a:cxn ang="0">
                  <a:pos x="1031" y="683"/>
                </a:cxn>
                <a:cxn ang="0">
                  <a:pos x="967" y="694"/>
                </a:cxn>
                <a:cxn ang="0">
                  <a:pos x="896" y="704"/>
                </a:cxn>
                <a:cxn ang="0">
                  <a:pos x="824" y="710"/>
                </a:cxn>
                <a:cxn ang="0">
                  <a:pos x="795" y="712"/>
                </a:cxn>
                <a:cxn ang="0">
                  <a:pos x="476" y="712"/>
                </a:cxn>
                <a:cxn ang="0">
                  <a:pos x="472" y="712"/>
                </a:cxn>
                <a:cxn ang="0">
                  <a:pos x="409" y="708"/>
                </a:cxn>
                <a:cxn ang="0">
                  <a:pos x="348" y="704"/>
                </a:cxn>
                <a:cxn ang="0">
                  <a:pos x="290" y="696"/>
                </a:cxn>
                <a:cxn ang="0">
                  <a:pos x="235" y="689"/>
                </a:cxn>
                <a:cxn ang="0">
                  <a:pos x="186" y="677"/>
                </a:cxn>
                <a:cxn ang="0">
                  <a:pos x="141" y="663"/>
                </a:cxn>
                <a:cxn ang="0">
                  <a:pos x="102" y="648"/>
                </a:cxn>
                <a:cxn ang="0">
                  <a:pos x="67" y="630"/>
                </a:cxn>
                <a:cxn ang="0">
                  <a:pos x="39" y="608"/>
                </a:cxn>
                <a:cxn ang="0">
                  <a:pos x="18" y="583"/>
                </a:cxn>
                <a:cxn ang="0">
                  <a:pos x="6" y="554"/>
                </a:cxn>
                <a:cxn ang="0">
                  <a:pos x="0" y="524"/>
                </a:cxn>
                <a:cxn ang="0">
                  <a:pos x="0" y="520"/>
                </a:cxn>
                <a:cxn ang="0">
                  <a:pos x="4" y="487"/>
                </a:cxn>
                <a:cxn ang="0">
                  <a:pos x="16" y="446"/>
                </a:cxn>
                <a:cxn ang="0">
                  <a:pos x="51" y="370"/>
                </a:cxn>
                <a:cxn ang="0">
                  <a:pos x="94" y="299"/>
                </a:cxn>
                <a:cxn ang="0">
                  <a:pos x="147" y="235"/>
                </a:cxn>
                <a:cxn ang="0">
                  <a:pos x="204" y="176"/>
                </a:cxn>
                <a:cxn ang="0">
                  <a:pos x="270" y="125"/>
                </a:cxn>
                <a:cxn ang="0">
                  <a:pos x="341" y="82"/>
                </a:cxn>
                <a:cxn ang="0">
                  <a:pos x="415" y="47"/>
                </a:cxn>
                <a:cxn ang="0">
                  <a:pos x="497" y="21"/>
                </a:cxn>
                <a:cxn ang="0">
                  <a:pos x="581" y="6"/>
                </a:cxn>
                <a:cxn ang="0">
                  <a:pos x="667" y="0"/>
                </a:cxn>
                <a:cxn ang="0">
                  <a:pos x="667" y="0"/>
                </a:cxn>
                <a:cxn ang="0">
                  <a:pos x="759" y="6"/>
                </a:cxn>
                <a:cxn ang="0">
                  <a:pos x="847" y="23"/>
                </a:cxn>
                <a:cxn ang="0">
                  <a:pos x="932" y="53"/>
                </a:cxn>
                <a:cxn ang="0">
                  <a:pos x="1010" y="90"/>
                </a:cxn>
                <a:cxn ang="0">
                  <a:pos x="1082" y="137"/>
                </a:cxn>
                <a:cxn ang="0">
                  <a:pos x="1149" y="194"/>
                </a:cxn>
                <a:cxn ang="0">
                  <a:pos x="1208" y="256"/>
                </a:cxn>
                <a:cxn ang="0">
                  <a:pos x="1258" y="325"/>
                </a:cxn>
                <a:cxn ang="0">
                  <a:pos x="1301" y="401"/>
                </a:cxn>
                <a:cxn ang="0">
                  <a:pos x="1301" y="401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009999">
                    <a:gamma/>
                    <a:tint val="0"/>
                    <a:invGamma/>
                  </a:srgbClr>
                </a:gs>
                <a:gs pos="100000">
                  <a:srgbClr val="009999"/>
                </a:gs>
              </a:gsLst>
              <a:lin ang="5400000" scaled="1"/>
            </a:gradFill>
            <a:ln w="0">
              <a:noFill/>
              <a:prstDash val="solid"/>
              <a:round/>
            </a:ln>
            <a:effectLst/>
          </p:spPr>
          <p:txBody>
            <a:bodyPr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endParaRPr>
            </a:p>
          </p:txBody>
        </p:sp>
        <p:sp>
          <p:nvSpPr>
            <p:cNvPr id="9" name="Text Box 16"/>
            <p:cNvSpPr txBox="1">
              <a:spLocks noChangeArrowheads="1"/>
            </p:cNvSpPr>
            <p:nvPr/>
          </p:nvSpPr>
          <p:spPr bwMode="gray">
            <a:xfrm>
              <a:off x="6960" y="7453"/>
              <a:ext cx="2160" cy="132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p>
              <a:pPr marR="0" algn="ctr" defTabSz="914400" eaLnBrk="0" hangingPunct="0">
                <a:buClrTx/>
                <a:buSzTx/>
                <a:buFontTx/>
                <a:buNone/>
                <a:defRPr/>
              </a:pPr>
              <a:r>
                <a:rPr lang="zh-CN" altLang="en-US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例</a:t>
              </a:r>
              <a:r>
                <a:rPr lang="en-US" altLang="zh-CN" sz="3600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sym typeface="+mn-ea"/>
                </a:rPr>
                <a:t>2</a:t>
              </a:r>
              <a:endParaRPr kumimoji="0" lang="en-US" altLang="zh-CN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  <a:cs typeface="+mn-ea"/>
                <a:sym typeface="+mn-ea"/>
              </a:endParaRPr>
            </a:p>
          </p:txBody>
        </p:sp>
      </p:grpSp>
      <p:sp>
        <p:nvSpPr>
          <p:cNvPr id="66562" name="Text Box 2"/>
          <p:cNvSpPr txBox="1"/>
          <p:nvPr/>
        </p:nvSpPr>
        <p:spPr>
          <a:xfrm>
            <a:off x="855436" y="3336511"/>
            <a:ext cx="10346449" cy="1863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80000"/>
              </a:lnSpc>
              <a:buNone/>
            </a:pP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</a:rPr>
              <a:t>解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楷体_GB2312" pitchFamily="49" charset="-122"/>
              </a:rPr>
              <a:t>: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(1)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当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=∅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时，有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-6&gt;2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-1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  <a:p>
            <a:pPr eaLnBrk="1" hangingPunct="1">
              <a:lnSpc>
                <a:spcPct val="180000"/>
              </a:lnSpc>
              <a:buNone/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则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&lt;-5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，此时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⊆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成立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.</a:t>
            </a:r>
            <a:endParaRPr lang="en-US" altLang="zh-CN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</p:txBody>
      </p:sp>
      <p:sp>
        <p:nvSpPr>
          <p:cNvPr id="4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30555" y="1031875"/>
            <a:ext cx="6007735" cy="156845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fontAlgn="auto">
              <a:lnSpc>
                <a:spcPct val="300000"/>
              </a:lnSpc>
              <a:buNone/>
            </a:pP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(2)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当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≠∅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时，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⊆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  <a:sym typeface="+mn-ea"/>
              </a:rPr>
              <a:t>A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，此时满足</a:t>
            </a:r>
            <a:endParaRPr lang="zh-CN" altLang="en-US" sz="3200"/>
          </a:p>
        </p:txBody>
      </p:sp>
      <p:graphicFrame>
        <p:nvGraphicFramePr>
          <p:cNvPr id="11266" name="Object 3"/>
          <p:cNvGraphicFramePr>
            <a:graphicFrameLocks noChangeAspect="1"/>
          </p:cNvGraphicFramePr>
          <p:nvPr/>
        </p:nvGraphicFramePr>
        <p:xfrm>
          <a:off x="6822565" y="1162124"/>
          <a:ext cx="2533015" cy="172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2108200" imgH="1435100" progId="Equation.DSMT4">
                  <p:embed/>
                </p:oleObj>
              </mc:Choice>
              <mc:Fallback>
                <p:oleObj name="" r:id="rId1" imgW="2108200" imgH="14351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822565" y="1162124"/>
                        <a:ext cx="2533015" cy="17240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316355" y="3594735"/>
            <a:ext cx="99568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解得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  <a:sym typeface="+mn-ea"/>
            </a:endParaRPr>
          </a:p>
        </p:txBody>
      </p:sp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2265875" y="3025813"/>
          <a:ext cx="1570355" cy="1722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1308100" imgH="1435100" progId="Equation.DSMT4">
                  <p:embed/>
                </p:oleObj>
              </mc:Choice>
              <mc:Fallback>
                <p:oleObj name="" r:id="rId3" imgW="1308100" imgH="14351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65875" y="3025813"/>
                        <a:ext cx="1570355" cy="17221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4667250" y="3702685"/>
            <a:ext cx="445008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此不等式组的解集为∅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.</a:t>
            </a:r>
            <a:endParaRPr lang="zh-CN" altLang="en-US" sz="3200"/>
          </a:p>
        </p:txBody>
      </p:sp>
      <p:sp>
        <p:nvSpPr>
          <p:cNvPr id="7" name="文本框 6"/>
          <p:cNvSpPr txBox="1"/>
          <p:nvPr/>
        </p:nvSpPr>
        <p:spPr>
          <a:xfrm>
            <a:off x="1066800" y="4885055"/>
            <a:ext cx="872172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300000"/>
              </a:lnSpc>
              <a:buNone/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由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(1)(2)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知，实数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m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的取值范围是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(-</a:t>
            </a:r>
            <a:r>
              <a:rPr lang="en-US" altLang="zh-CN" sz="3200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∞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  <a:sym typeface="+mn-ea"/>
              </a:rPr>
              <a:t>-5).</a:t>
            </a:r>
            <a:endParaRPr lang="zh-CN" altLang="en-US" sz="3200"/>
          </a:p>
        </p:txBody>
      </p:sp>
      <p:sp>
        <p:nvSpPr>
          <p:cNvPr id="4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4" name="Text Box 2"/>
          <p:cNvSpPr txBox="1"/>
          <p:nvPr/>
        </p:nvSpPr>
        <p:spPr>
          <a:xfrm>
            <a:off x="539841" y="2714846"/>
            <a:ext cx="11419202" cy="1863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80000"/>
              </a:lnSpc>
            </a:pP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1.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已知集合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=(-3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4)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=[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-1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+1)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，且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   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.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求实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 eaLnBrk="1" hangingPunct="1">
              <a:lnSpc>
                <a:spcPct val="180000"/>
              </a:lnSpc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数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</a:rPr>
              <a:t>的取值范围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</a:rPr>
              <a:t>.</a:t>
            </a:r>
            <a:endParaRPr lang="en-US" altLang="zh-CN" sz="3200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grpSp>
        <p:nvGrpSpPr>
          <p:cNvPr id="4" name="Group 30"/>
          <p:cNvGrpSpPr/>
          <p:nvPr/>
        </p:nvGrpSpPr>
        <p:grpSpPr>
          <a:xfrm>
            <a:off x="2209800" y="1161733"/>
            <a:ext cx="7467600" cy="646113"/>
            <a:chOff x="432" y="2256"/>
            <a:chExt cx="4704" cy="407"/>
          </a:xfrm>
        </p:grpSpPr>
        <p:sp>
          <p:nvSpPr>
            <p:cNvPr id="20485" name="Rectangle 18"/>
            <p:cNvSpPr/>
            <p:nvPr/>
          </p:nvSpPr>
          <p:spPr>
            <a:xfrm>
              <a:off x="465" y="2256"/>
              <a:ext cx="4671" cy="406"/>
            </a:xfrm>
            <a:prstGeom prst="rect">
              <a:avLst/>
            </a:prstGeom>
            <a:solidFill>
              <a:schemeClr val="bg1"/>
            </a:solidFill>
            <a:ln w="57150" cap="flat" cmpd="sng">
              <a:solidFill>
                <a:srgbClr val="CC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zh-CN" altLang="en-US" sz="3600" dirty="0">
                  <a:solidFill>
                    <a:srgbClr val="FF0000"/>
                  </a:solidFill>
                  <a:latin typeface="Times New Roman" panose="02020603050405020304" charset="0"/>
                </a:rPr>
                <a:t>练一练</a:t>
              </a:r>
              <a:endParaRPr lang="zh-CN" altLang="en-US" sz="3600" dirty="0">
                <a:solidFill>
                  <a:srgbClr val="FF0000"/>
                </a:solidFill>
                <a:latin typeface="Times New Roman" panose="02020603050405020304" charset="0"/>
              </a:endParaRPr>
            </a:p>
          </p:txBody>
        </p:sp>
        <p:sp>
          <p:nvSpPr>
            <p:cNvPr id="20486" name="Rectangle 29"/>
            <p:cNvSpPr/>
            <p:nvPr/>
          </p:nvSpPr>
          <p:spPr>
            <a:xfrm>
              <a:off x="432" y="2257"/>
              <a:ext cx="489" cy="4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endParaRPr lang="zh-CN" altLang="en-US" sz="3600" dirty="0">
                <a:solidFill>
                  <a:srgbClr val="FF0000"/>
                </a:solidFill>
                <a:latin typeface="Times New Roman" panose="02020603050405020304" charset="0"/>
                <a:ea typeface="迷你简长艺" pitchFamily="49" charset="-122"/>
              </a:endParaRPr>
            </a:p>
          </p:txBody>
        </p:sp>
      </p:grpSp>
      <p:pic>
        <p:nvPicPr>
          <p:cNvPr id="11275" name="Picture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11870" y="3151505"/>
            <a:ext cx="389255" cy="3892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5" name="Text Box 2"/>
          <p:cNvSpPr txBox="1"/>
          <p:nvPr/>
        </p:nvSpPr>
        <p:spPr>
          <a:xfrm>
            <a:off x="789396" y="994631"/>
            <a:ext cx="11887936" cy="2749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80000"/>
              </a:lnSpc>
            </a:pP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【</a:t>
            </a:r>
            <a:r>
              <a:rPr lang="zh-CN" altLang="en-US" sz="3200" dirty="0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解析</a:t>
            </a: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】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因为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B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   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，画出数轴，观察可知   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  <a:p>
            <a:pPr eaLnBrk="1" hangingPunct="1">
              <a:lnSpc>
                <a:spcPct val="180000"/>
              </a:lnSpc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解得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-2&lt;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m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≤3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  <a:p>
            <a:pPr eaLnBrk="1" hangingPunct="1">
              <a:lnSpc>
                <a:spcPct val="180000"/>
              </a:lnSpc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综上，实数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m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的取值范围为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(-2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3].</a:t>
            </a:r>
            <a:endParaRPr lang="en-US" altLang="zh-CN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8904594" y="1242336"/>
          <a:ext cx="1798720" cy="10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" imgW="1497965" imgH="862965" progId="Equation.DSMT4">
                  <p:embed/>
                </p:oleObj>
              </mc:Choice>
              <mc:Fallback>
                <p:oleObj name="" r:id="rId1" imgW="1497965" imgH="862965" progId="Equation.DSMT4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904594" y="1242336"/>
                        <a:ext cx="1798720" cy="1036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7" name="19sxax1.jpg" descr="说明: id:2147499429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3456" y="3776549"/>
            <a:ext cx="5655297" cy="24084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5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5700" y="1458595"/>
            <a:ext cx="400050" cy="400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859155" y="2421255"/>
            <a:ext cx="979614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lnSpc>
                <a:spcPct val="18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2.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已知集合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</a:t>
            </a:r>
            <a:r>
              <a:rPr lang="en-US" altLang="zh-CN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={2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，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x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，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</a:t>
            </a:r>
            <a:r>
              <a:rPr lang="en-US" altLang="zh-CN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}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，</a:t>
            </a:r>
            <a:r>
              <a:rPr lang="en-US" altLang="zh-CN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B={2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x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，</a:t>
            </a:r>
            <a:r>
              <a:rPr lang="en-US" altLang="zh-CN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，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</a:t>
            </a:r>
            <a:r>
              <a:rPr lang="en-US" altLang="zh-CN" sz="2800" baseline="300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2</a:t>
            </a:r>
            <a:r>
              <a:rPr lang="en-US" altLang="zh-CN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}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，</a:t>
            </a:r>
            <a:endParaRPr lang="zh-CN" altLang="en-US" sz="2800" dirty="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 eaLnBrk="1" hangingPunct="1">
              <a:lnSpc>
                <a:spcPct val="180000"/>
              </a:lnSpc>
            </a:pP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且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</a:t>
            </a:r>
            <a:r>
              <a:rPr lang="en-US" altLang="zh-CN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=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，求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x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，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</a:t>
            </a:r>
            <a:r>
              <a:rPr lang="zh-CN" altLang="en-US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的值</a:t>
            </a:r>
            <a:r>
              <a:rPr lang="en-US" altLang="zh-CN" sz="2800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.</a:t>
            </a:r>
            <a:endParaRPr lang="zh-CN" altLang="en-US" sz="2800"/>
          </a:p>
        </p:txBody>
      </p:sp>
      <p:sp>
        <p:nvSpPr>
          <p:cNvPr id="6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23" name="Text Box 2"/>
          <p:cNvSpPr txBox="1"/>
          <p:nvPr/>
        </p:nvSpPr>
        <p:spPr>
          <a:xfrm>
            <a:off x="789396" y="994631"/>
            <a:ext cx="10346449" cy="32905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210000"/>
              </a:lnSpc>
            </a:pP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【</a:t>
            </a:r>
            <a:r>
              <a:rPr lang="zh-CN" altLang="en-US" sz="3200" dirty="0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解析</a:t>
            </a: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  <a:ea typeface="楷体_GB2312" pitchFamily="49" charset="-122"/>
              </a:rPr>
              <a:t>】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因为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=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B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，所以集合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A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与集合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B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中的元素相同，所以   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  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 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      或   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  <a:p>
            <a:pPr eaLnBrk="1" hangingPunct="1">
              <a:lnSpc>
                <a:spcPct val="230000"/>
              </a:lnSpc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解得        或       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 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或 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2006961" y="2318901"/>
          <a:ext cx="1310931" cy="1097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" imgW="1092200" imgH="914400" progId="Equation.DSMT4">
                  <p:embed/>
                </p:oleObj>
              </mc:Choice>
              <mc:Fallback>
                <p:oleObj name="" r:id="rId1" imgW="1092200" imgH="914400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06961" y="2318901"/>
                        <a:ext cx="1310931" cy="1097524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4"/>
          <p:cNvGraphicFramePr>
            <a:graphicFrameLocks noChangeAspect="1"/>
          </p:cNvGraphicFramePr>
          <p:nvPr/>
        </p:nvGraphicFramePr>
        <p:xfrm>
          <a:off x="4297280" y="2307468"/>
          <a:ext cx="1310931" cy="1097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3" imgW="1092200" imgH="914400" progId="Equation.DSMT4">
                  <p:embed/>
                </p:oleObj>
              </mc:Choice>
              <mc:Fallback>
                <p:oleObj name="" r:id="rId3" imgW="1092200" imgH="9144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97280" y="2307468"/>
                        <a:ext cx="1310931" cy="1097524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/>
        </p:nvGraphicFramePr>
        <p:xfrm>
          <a:off x="1987907" y="3553615"/>
          <a:ext cx="1082281" cy="10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5" imgW="901065" imgH="862965" progId="Equation.DSMT4">
                  <p:embed/>
                </p:oleObj>
              </mc:Choice>
              <mc:Fallback>
                <p:oleObj name="" r:id="rId5" imgW="901065" imgH="862965" progId="Equation.DSMT4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87907" y="3553615"/>
                        <a:ext cx="1082281" cy="1036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6"/>
          <p:cNvGraphicFramePr>
            <a:graphicFrameLocks noChangeAspect="1"/>
          </p:cNvGraphicFramePr>
          <p:nvPr/>
        </p:nvGraphicFramePr>
        <p:xfrm>
          <a:off x="4101022" y="3603156"/>
          <a:ext cx="1082281" cy="10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7" imgW="901065" imgH="862965" progId="Equation.DSMT4">
                  <p:embed/>
                </p:oleObj>
              </mc:Choice>
              <mc:Fallback>
                <p:oleObj name="" r:id="rId7" imgW="901065" imgH="862965" progId="Equation.DSMT4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01022" y="3603156"/>
                        <a:ext cx="1082281" cy="1036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7"/>
          <p:cNvGraphicFramePr>
            <a:graphicFrameLocks noChangeAspect="1"/>
          </p:cNvGraphicFramePr>
          <p:nvPr/>
        </p:nvGraphicFramePr>
        <p:xfrm>
          <a:off x="6035026" y="3294478"/>
          <a:ext cx="1173741" cy="1890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9" imgW="977900" imgH="1574800" progId="Equation.DSMT4">
                  <p:embed/>
                </p:oleObj>
              </mc:Choice>
              <mc:Fallback>
                <p:oleObj name="" r:id="rId9" imgW="977900" imgH="1574800" progId="Equation.DSMT4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35026" y="3294478"/>
                        <a:ext cx="1173741" cy="18901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4" name="Text Box 2"/>
          <p:cNvSpPr txBox="1"/>
          <p:nvPr/>
        </p:nvSpPr>
        <p:spPr>
          <a:xfrm>
            <a:off x="789396" y="994631"/>
            <a:ext cx="11800287" cy="2749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80000"/>
              </a:lnSpc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验证得，当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x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=0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y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=0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时，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A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={2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0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0}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这与集合元素的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  <a:p>
            <a:pPr eaLnBrk="1" hangingPunct="1">
              <a:lnSpc>
                <a:spcPct val="180000"/>
              </a:lnSpc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互异性相矛盾，舍去</a:t>
            </a:r>
            <a:r>
              <a:rPr lang="en-US" altLang="zh-CN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.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所以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x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，</a:t>
            </a: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charset="0"/>
                <a:ea typeface="楷体_GB2312" pitchFamily="49" charset="-122"/>
                <a:cs typeface="Times New Roman" panose="02020603050405020304" charset="0"/>
              </a:rPr>
              <a:t>y</a:t>
            </a: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的取值为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  <a:p>
            <a:pPr eaLnBrk="1" hangingPunct="1">
              <a:lnSpc>
                <a:spcPct val="180000"/>
              </a:lnSpc>
            </a:pPr>
            <a:r>
              <a:rPr lang="zh-CN" altLang="en-US" sz="3200" dirty="0">
                <a:solidFill>
                  <a:srgbClr val="000000"/>
                </a:solidFill>
                <a:latin typeface="宋体" panose="02010600030101010101" pitchFamily="2" charset="-122"/>
                <a:ea typeface="楷体_GB2312" pitchFamily="49" charset="-122"/>
              </a:rPr>
              <a:t>或 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楷体_GB2312" pitchFamily="49" charset="-122"/>
            </a:endParaRPr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8195858" y="1999447"/>
          <a:ext cx="1036550" cy="10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" imgW="862965" imgH="862965" progId="Equation.DSMT4">
                  <p:embed/>
                </p:oleObj>
              </mc:Choice>
              <mc:Fallback>
                <p:oleObj name="" r:id="rId1" imgW="862965" imgH="862965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195858" y="1999447"/>
                        <a:ext cx="1036550" cy="1036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1522984" y="2924826"/>
          <a:ext cx="1158497" cy="1890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3" imgW="965200" imgH="1574800" progId="Equation.DSMT4">
                  <p:embed/>
                </p:oleObj>
              </mc:Choice>
              <mc:Fallback>
                <p:oleObj name="" r:id="rId3" imgW="965200" imgH="1574800" progId="Equation.DSMT4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2984" y="2924826"/>
                        <a:ext cx="1158497" cy="18901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文本框 8"/>
          <p:cNvSpPr>
            <a:spLocks noChangeArrowheads="1"/>
          </p:cNvSpPr>
          <p:nvPr/>
        </p:nvSpPr>
        <p:spPr bwMode="auto">
          <a:xfrm>
            <a:off x="-111442" y="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运用知识 强化练习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90487" y="11303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课堂小结 布置作业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pic>
        <p:nvPicPr>
          <p:cNvPr id="3" name="图片 2" descr="235072-13061120264246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-48895" y="4735195"/>
            <a:ext cx="2279650" cy="192214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395345" y="3903345"/>
            <a:ext cx="704977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说一说本节课的学习方法！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51380" y="2814320"/>
            <a:ext cx="792988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小结：说一说本节课的收获和体会！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90487" y="113030"/>
            <a:ext cx="5499541" cy="91928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课堂小结 布置作业</a:t>
            </a:r>
            <a:endParaRPr lang="zh-CN" altLang="en-US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03170" y="2802890"/>
            <a:ext cx="69869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作业：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P15 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习题三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A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组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4,5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；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B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组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1,2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5" name="图片 4" descr="235072-13061120264246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-90170" y="4620895"/>
            <a:ext cx="2279650" cy="1922145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446139" cy="89032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algn="l"/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深化理解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07185" y="2479040"/>
            <a:ext cx="889444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什么是子集？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32380" y="3604895"/>
            <a:ext cx="738314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（文字语言、符号语言、图形语言）</a:t>
            </a:r>
            <a:endParaRPr lang="zh-CN" altLang="en-US" sz="32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/>
            <a:endParaRPr lang="zh-CN" altLang="en-US" noProof="1">
              <a:cs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4111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6000"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reflection blurRad="6350" stA="60000" endA="900" endPos="60000" dist="29997" dir="5400000" sy="-100000" algn="bl" rotWithShape="0"/>
                </a:effectLst>
              </a:rPr>
              <a:t>Thanks</a:t>
            </a:r>
            <a:endParaRPr lang="en-US" altLang="zh-CN" sz="6000"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>
                <a:reflection blurRad="6350" stA="60000" endA="900" endPos="60000" dist="29997" dir="5400000" sy="-100000" algn="bl" rotWithShape="0"/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1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446139" cy="89032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algn="l"/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深化理解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538345" y="2489200"/>
            <a:ext cx="367538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什么是真子集？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99740" y="3608705"/>
            <a:ext cx="646176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</a:rPr>
              <a:t>（子集与真子集的区别与联系）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446139" cy="89032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algn="l"/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深化理解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077335" y="2740660"/>
            <a:ext cx="4144010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3200" dirty="0">
                <a:latin typeface="黑体" panose="02010609060101010101" charset="-122"/>
                <a:ea typeface="黑体" panose="02010609060101010101" charset="-122"/>
              </a:rPr>
              <a:t>试比较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∈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与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⊆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的区别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446139" cy="89032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algn="l"/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深化理解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5230" y="2740660"/>
            <a:ext cx="104565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3200" dirty="0">
                <a:latin typeface="黑体" panose="02010609060101010101" charset="-122"/>
                <a:ea typeface="黑体" panose="02010609060101010101" charset="-122"/>
              </a:rPr>
              <a:t>试比较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</a:rPr>
              <a:t>{0}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与</a:t>
            </a:r>
            <a:r>
              <a:rPr lang="zh-CN" altLang="en-US" sz="3200" b="1" dirty="0">
                <a:latin typeface="Times New Roman" panose="02020603050405020304" charset="0"/>
                <a:ea typeface="黑体" panose="02010609060101010101" charset="-122"/>
                <a:sym typeface="+mn-ea"/>
              </a:rPr>
              <a:t> </a:t>
            </a:r>
            <a:r>
              <a:rPr lang="en-US" altLang="zh-CN" sz="4000" b="1" dirty="0">
                <a:latin typeface="Times New Roman" panose="02020603050405020304" charset="0"/>
                <a:ea typeface="黑体" panose="02010609060101010101" charset="-122"/>
                <a:sym typeface="+mn-ea"/>
              </a:rPr>
              <a:t>∅</a:t>
            </a:r>
            <a:r>
              <a:rPr lang="zh-CN" altLang="en-US" sz="3200" b="1" dirty="0">
                <a:latin typeface="Times New Roman" panose="02020603050405020304" charset="0"/>
                <a:ea typeface="黑体" panose="02010609060101010101" charset="-122"/>
                <a:sym typeface="+mn-ea"/>
              </a:rPr>
              <a:t>（空集：不含任何元素的集合）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的区别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446139" cy="89032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algn="l"/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深化理解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227580" y="2278380"/>
            <a:ext cx="858456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练习：用适当的符号（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∈,</a:t>
            </a:r>
            <a:r>
              <a:rPr lang="en-US" altLang="zh-CN" sz="3200" b="1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∉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,=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）填空：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74005" y="3594100"/>
            <a:ext cx="543369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2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）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d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____{</a:t>
            </a:r>
            <a:r>
              <a:rPr lang="en-US" altLang="zh-CN" sz="3200" i="1" dirty="0" err="1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a</a:t>
            </a:r>
            <a:r>
              <a:rPr lang="en-US" sz="3200" dirty="0" err="1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,</a:t>
            </a:r>
            <a:r>
              <a:rPr lang="en-US" altLang="zh-CN" sz="3200" i="1" dirty="0" err="1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b</a:t>
            </a:r>
            <a:r>
              <a:rPr lang="en-US" sz="3200" dirty="0" err="1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,</a:t>
            </a:r>
            <a:r>
              <a:rPr lang="en-US" altLang="zh-CN" sz="3200" i="1" dirty="0" err="1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c</a:t>
            </a:r>
            <a:r>
              <a:rPr lang="en-US" sz="3200" dirty="0" err="1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,</a:t>
            </a:r>
            <a:r>
              <a:rPr lang="en-US" altLang="zh-CN" sz="3200" i="1" dirty="0" err="1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d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}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；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76450" y="3510280"/>
            <a:ext cx="263779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(1)0____</a:t>
            </a:r>
            <a:r>
              <a:rPr lang="en-US" altLang="zh-CN" sz="3600" b="1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∅</a:t>
            </a:r>
            <a:r>
              <a:rPr lang="zh-CN" altLang="en-US" sz="3600" b="1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；</a:t>
            </a:r>
            <a:r>
              <a:rPr lang="en-US" altLang="zh-CN" sz="3600" b="1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 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446139" cy="89032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algn="l"/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深化理解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227580" y="2278380"/>
            <a:ext cx="858456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练习：用适当的符号（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∈,</a:t>
            </a:r>
            <a:r>
              <a:rPr lang="en-US" altLang="zh-CN" sz="3200" b="1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∉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,=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）填空：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653405" y="3594100"/>
            <a:ext cx="543369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4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）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3____{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|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zh-CN" altLang="en-US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²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-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9=0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}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；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45590" y="3510280"/>
            <a:ext cx="411289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(3){0}____{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|</a:t>
            </a:r>
            <a:r>
              <a:rPr lang="en-US" altLang="zh-CN" sz="3200" i="1" dirty="0">
                <a:latin typeface="Times New Roman" panose="02020603050405020304" charset="0"/>
                <a:ea typeface="黑体" panose="02010609060101010101" charset="-122"/>
                <a:sym typeface="微软雅黑" panose="020B0503020204020204" charset="-122"/>
              </a:rPr>
              <a:t>x 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=0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}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；</a:t>
            </a:r>
            <a:r>
              <a:rPr lang="en-US" altLang="zh-CN" sz="3600" b="1" dirty="0" smtClean="0"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 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  <a:sym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8"/>
          <p:cNvSpPr>
            <a:spLocks noChangeArrowheads="1"/>
          </p:cNvSpPr>
          <p:nvPr/>
        </p:nvSpPr>
        <p:spPr bwMode="auto">
          <a:xfrm>
            <a:off x="-82867" y="53975"/>
            <a:ext cx="5446139" cy="890321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algn="l"/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复习提问 </a:t>
            </a:r>
            <a:r>
              <a:rPr lang="zh-CN" altLang="en-US" sz="4000" i="1" dirty="0">
                <a:solidFill>
                  <a:srgbClr val="3B3838"/>
                </a:solidFill>
                <a:latin typeface="微软雅黑" panose="020B0503020204020204" charset="-122"/>
                <a:sym typeface="Tahoma" panose="020B0604030504040204" pitchFamily="34" charset="0"/>
              </a:rPr>
              <a:t>深化理解</a:t>
            </a:r>
            <a:endParaRPr lang="en-US" altLang="zh-CN" sz="4000" i="1" dirty="0">
              <a:solidFill>
                <a:srgbClr val="3B3838"/>
              </a:solidFill>
              <a:latin typeface="微软雅黑" panose="020B0503020204020204" charset="-122"/>
              <a:sym typeface="Tahoma" panose="020B060403050404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27580" y="2278380"/>
            <a:ext cx="858456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练习：用适当的符号（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∈,</a:t>
            </a:r>
            <a:r>
              <a:rPr lang="en-US" altLang="zh-CN" sz="3200" b="1" i="1" dirty="0">
                <a:latin typeface="Times New Roman" panose="02020603050405020304" charset="0"/>
                <a:ea typeface="黑体" panose="02010609060101010101" charset="-122"/>
                <a:sym typeface="+mn-ea"/>
              </a:rPr>
              <a:t>∉</a:t>
            </a:r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,=</a:t>
            </a:r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）填空：</a:t>
            </a:r>
            <a:endParaRPr lang="zh-CN" altLang="en-US" sz="3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22545" y="3594100"/>
            <a:ext cx="5433695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(6){1,2,4,5}___{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4,1,3,2</a:t>
            </a:r>
            <a:r>
              <a:rPr lang="en-US" altLang="zh-CN" sz="3200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}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24990" y="3510280"/>
            <a:ext cx="297815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(5)</a:t>
            </a:r>
            <a:r>
              <a:rPr lang="en-US" sz="3200" i="1" dirty="0">
                <a:latin typeface="Times New Roman" panose="02020603050405020304" charset="0"/>
                <a:ea typeface="黑体" panose="02010609060101010101" charset="-122"/>
                <a:sym typeface="+mn-ea"/>
              </a:rPr>
              <a:t>c</a:t>
            </a:r>
            <a:r>
              <a:rPr lang="en-US" sz="3200" dirty="0">
                <a:latin typeface="黑体" panose="02010609060101010101" charset="-122"/>
                <a:ea typeface="黑体" panose="02010609060101010101" charset="-122"/>
                <a:sym typeface="+mn-ea"/>
              </a:rPr>
              <a:t>____{</a:t>
            </a:r>
            <a:r>
              <a:rPr lang="en-US" altLang="zh-CN" sz="3200" i="1" dirty="0" err="1">
                <a:latin typeface="Times New Roman" panose="02020603050405020304" charset="0"/>
                <a:ea typeface="黑体" panose="02010609060101010101" charset="-122"/>
                <a:sym typeface="+mn-ea"/>
              </a:rPr>
              <a:t>a,b</a:t>
            </a:r>
            <a:r>
              <a:rPr lang="en-US" sz="3200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}</a:t>
            </a:r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  <a:r>
              <a:rPr lang="en-US" altLang="zh-CN" sz="3600" b="1" dirty="0" smtClean="0"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endParaRPr lang="en-US" altLang="zh-CN" sz="3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TABLE_BEAUTIFY" val="smartTable{8c00060b-9742-4744-a055-6e0f5309140c}"/>
</p:tagLst>
</file>

<file path=ppt/tags/tag64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1487</Words>
  <Application>WPS 演示</Application>
  <PresentationFormat/>
  <Paragraphs>203</Paragraphs>
  <Slides>30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14</vt:i4>
      </vt:variant>
      <vt:variant>
        <vt:lpstr>幻灯片标题</vt:lpstr>
      </vt:variant>
      <vt:variant>
        <vt:i4>30</vt:i4>
      </vt:variant>
    </vt:vector>
  </HeadingPairs>
  <TitlesOfParts>
    <vt:vector size="59" baseType="lpstr">
      <vt:lpstr>Arial</vt:lpstr>
      <vt:lpstr>宋体</vt:lpstr>
      <vt:lpstr>Wingdings</vt:lpstr>
      <vt:lpstr>微软雅黑</vt:lpstr>
      <vt:lpstr>Tahoma</vt:lpstr>
      <vt:lpstr>黑体</vt:lpstr>
      <vt:lpstr>Times New Roman</vt:lpstr>
      <vt:lpstr>Arial Unicode MS</vt:lpstr>
      <vt:lpstr>Calibri Light</vt:lpstr>
      <vt:lpstr>Calibri</vt:lpstr>
      <vt:lpstr>楷体_GB2312</vt:lpstr>
      <vt:lpstr>新宋体</vt:lpstr>
      <vt:lpstr>迷你简长艺</vt:lpstr>
      <vt:lpstr>Wingdings</vt:lpstr>
      <vt:lpstr>自定义设计方案</vt:lpstr>
      <vt:lpstr>Word.Document.12</vt:lpstr>
      <vt:lpstr>Word.Document.12</vt:lpstr>
      <vt:lpstr>Word.Document.12</vt:lpstr>
      <vt:lpstr>Word.Document.12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NX651J</dc:creator>
  <cp:lastModifiedBy>天秤座</cp:lastModifiedBy>
  <cp:revision>12</cp:revision>
  <dcterms:created xsi:type="dcterms:W3CDTF">2021-07-06T20:53:00Z</dcterms:created>
  <dcterms:modified xsi:type="dcterms:W3CDTF">2023-10-07T08:16:52Z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717DBA38F60049F7B0F997A16E5CF006</vt:lpwstr>
  </property>
</Properties>
</file>