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354" r:id="rId4"/>
    <p:sldId id="316" r:id="rId5"/>
    <p:sldId id="379" r:id="rId6"/>
    <p:sldId id="271" r:id="rId7"/>
    <p:sldId id="287" r:id="rId8"/>
    <p:sldId id="289" r:id="rId9"/>
    <p:sldId id="288" r:id="rId10"/>
    <p:sldId id="290" r:id="rId11"/>
    <p:sldId id="272" r:id="rId12"/>
    <p:sldId id="291" r:id="rId13"/>
    <p:sldId id="292" r:id="rId14"/>
    <p:sldId id="293" r:id="rId15"/>
    <p:sldId id="284" r:id="rId16"/>
    <p:sldId id="273" r:id="rId17"/>
    <p:sldId id="285" r:id="rId18"/>
    <p:sldId id="286" r:id="rId19"/>
    <p:sldId id="374" r:id="rId20"/>
    <p:sldId id="275" r:id="rId21"/>
    <p:sldId id="276" r:id="rId22"/>
    <p:sldId id="294" r:id="rId23"/>
    <p:sldId id="270" r:id="rId24"/>
  </p:sldIdLst>
  <p:sldSz cx="12192000" cy="6858000"/>
  <p:notesSz cx="6858000" cy="9144000"/>
  <p:custDataLst>
    <p:tags r:id="rId29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Tahoma" panose="020B0604030504040204" pitchFamily="34" charset="0"/>
        <a:ea typeface="微软雅黑" panose="020B0503020204020204" pitchFamily="34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Tahoma" panose="020B0604030504040204" pitchFamily="34" charset="0"/>
        <a:ea typeface="微软雅黑" panose="020B0503020204020204" pitchFamily="34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Tahoma" panose="020B0604030504040204" pitchFamily="34" charset="0"/>
        <a:ea typeface="微软雅黑" panose="020B0503020204020204" pitchFamily="34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Tahoma" panose="020B0604030504040204" pitchFamily="34" charset="0"/>
        <a:ea typeface="微软雅黑" panose="020B0503020204020204" pitchFamily="34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Tahoma" panose="020B0604030504040204" pitchFamily="34" charset="0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微软雅黑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微软雅黑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微软雅黑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微软雅黑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1" userDrawn="1">
          <p15:clr>
            <a:srgbClr val="A4A3A4"/>
          </p15:clr>
        </p15:guide>
        <p15:guide id="2" pos="380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hangch" initials="z" lastIdx="1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77B7"/>
    <a:srgbClr val="2F9FD5"/>
    <a:srgbClr val="45B2B9"/>
    <a:srgbClr val="279BD4"/>
    <a:srgbClr val="2D9FD4"/>
    <a:srgbClr val="6BC6EB"/>
    <a:srgbClr val="86F5FB"/>
    <a:srgbClr val="F47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53" autoAdjust="0"/>
    <p:restoredTop sz="94660" autoAdjust="0"/>
  </p:normalViewPr>
  <p:slideViewPr>
    <p:cSldViewPr snapToGrid="0">
      <p:cViewPr varScale="1">
        <p:scale>
          <a:sx n="112" d="100"/>
          <a:sy n="112" d="100"/>
        </p:scale>
        <p:origin x="-804" y="-72"/>
      </p:cViewPr>
      <p:guideLst>
        <p:guide orient="horz" pos="2121"/>
        <p:guide pos="38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4" cy="72004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gs" Target="tags/tag1.xml"/><Relationship Id="rId28" Type="http://schemas.openxmlformats.org/officeDocument/2006/relationships/commentAuthors" Target="commentAuthors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2"/>
          </p:nvPr>
        </p:nvSpPr>
        <p:spPr>
          <a:xfrm>
            <a:off x="812800" y="6245225"/>
            <a:ext cx="2641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5225"/>
            <a:ext cx="2641600" cy="476250"/>
          </a:xfrm>
          <a:prstGeom prst="rect">
            <a:avLst/>
          </a:prstGeom>
        </p:spPr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2"/>
          </p:nvPr>
        </p:nvSpPr>
        <p:spPr>
          <a:xfrm>
            <a:off x="812800" y="6245225"/>
            <a:ext cx="2641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5225"/>
            <a:ext cx="2641600" cy="476250"/>
          </a:xfrm>
          <a:prstGeom prst="rect">
            <a:avLst/>
          </a:prstGeom>
        </p:spPr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4" Type="http://schemas.openxmlformats.org/officeDocument/2006/relationships/theme" Target="../theme/theme1.xml"/><Relationship Id="rId23" Type="http://schemas.openxmlformats.org/officeDocument/2006/relationships/slideLayout" Target="../slideLayouts/slideLayout23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0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88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  <a:ea typeface="+mn-ea"/>
        </a:defRPr>
      </a:lvl2pPr>
      <a:lvl3pPr marL="1304925" indent="-39560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  <a:ea typeface="+mn-ea"/>
        </a:defRPr>
      </a:lvl3pPr>
      <a:lvl4pPr marL="1694180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94230" indent="-398780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551430" indent="-398780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3008630" indent="-398780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65830" indent="-398780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923030" indent="-398780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9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10.xml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11.xml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12.xml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13.xml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14.xml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15.xml"/><Relationship Id="rId1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16.xml"/><Relationship Id="rId1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hemeOverride" Target="../theme/themeOverride1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18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1.xml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19.xml"/><Relationship Id="rId1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hemeOverride" Target="../theme/themeOverride20.xml"/><Relationship Id="rId2" Type="http://schemas.openxmlformats.org/officeDocument/2006/relationships/image" Target="../media/image3.jpeg"/><Relationship Id="rId1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2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3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4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5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6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7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8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1427480" y="1153795"/>
            <a:ext cx="7127875" cy="1813184"/>
            <a:chOff x="4539" y="2366"/>
            <a:chExt cx="11225" cy="2855"/>
          </a:xfrm>
        </p:grpSpPr>
        <p:grpSp>
          <p:nvGrpSpPr>
            <p:cNvPr id="119816" name="Group 10"/>
            <p:cNvGrpSpPr/>
            <p:nvPr/>
          </p:nvGrpSpPr>
          <p:grpSpPr>
            <a:xfrm>
              <a:off x="4539" y="2562"/>
              <a:ext cx="11225" cy="2630"/>
              <a:chOff x="3095" y="918"/>
              <a:chExt cx="1976" cy="393"/>
            </a:xfrm>
          </p:grpSpPr>
          <p:sp>
            <p:nvSpPr>
              <p:cNvPr id="119819" name="AutoShape 11"/>
              <p:cNvSpPr/>
              <p:nvPr/>
            </p:nvSpPr>
            <p:spPr>
              <a:xfrm>
                <a:off x="3095" y="934"/>
                <a:ext cx="1975" cy="37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</a:ln>
            </p:spPr>
            <p:txBody>
              <a:bodyPr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3788" name="AutoShape 12"/>
              <p:cNvSpPr>
                <a:spLocks noChangeArrowheads="1"/>
              </p:cNvSpPr>
              <p:nvPr/>
            </p:nvSpPr>
            <p:spPr bwMode="gray">
              <a:xfrm>
                <a:off x="3095" y="918"/>
                <a:ext cx="1976" cy="38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</a:ln>
              <a:effectLst/>
            </p:spPr>
            <p:txBody>
              <a:bodyPr wrap="none" anchor="ctr"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119821" name="Oval 13"/>
              <p:cNvSpPr/>
              <p:nvPr/>
            </p:nvSpPr>
            <p:spPr>
              <a:xfrm rot="-2566439">
                <a:off x="3111" y="978"/>
                <a:ext cx="143" cy="89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hlink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5" name="文本框 4"/>
            <p:cNvSpPr txBox="1"/>
            <p:nvPr/>
          </p:nvSpPr>
          <p:spPr>
            <a:xfrm>
              <a:off x="5557" y="3127"/>
              <a:ext cx="10002" cy="1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zh-CN" sz="44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第</a:t>
              </a:r>
              <a:r>
                <a:rPr lang="en-US" altLang="zh-CN" sz="44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             </a:t>
              </a:r>
              <a:r>
                <a:rPr lang="zh-CN" altLang="zh-CN" sz="44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单元</a:t>
              </a:r>
              <a:r>
                <a:rPr lang="en-US" altLang="zh-CN" sz="44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   </a:t>
              </a:r>
              <a:r>
                <a:rPr lang="zh-CN" altLang="en-US" sz="44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集</a:t>
              </a:r>
              <a:r>
                <a:rPr lang="en-US" altLang="zh-CN" sz="44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 </a:t>
              </a:r>
              <a:r>
                <a:rPr lang="zh-CN" altLang="en-US" sz="44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合</a:t>
              </a:r>
              <a:endParaRPr lang="zh-CN" altLang="en-US" sz="4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6586" y="2366"/>
              <a:ext cx="3053" cy="2855"/>
              <a:chOff x="1323" y="3685"/>
              <a:chExt cx="3470" cy="3508"/>
            </a:xfrm>
          </p:grpSpPr>
          <p:sp>
            <p:nvSpPr>
              <p:cNvPr id="73738" name="Oval 10"/>
              <p:cNvSpPr>
                <a:spLocks noChangeArrowheads="1"/>
              </p:cNvSpPr>
              <p:nvPr/>
            </p:nvSpPr>
            <p:spPr bwMode="gray">
              <a:xfrm>
                <a:off x="1323" y="3685"/>
                <a:ext cx="3403" cy="3403"/>
              </a:xfrm>
              <a:prstGeom prst="ellipse">
                <a:avLst/>
              </a:prstGeom>
              <a:gradFill rotWithShape="1">
                <a:gsLst>
                  <a:gs pos="0">
                    <a:srgbClr val="99CC00">
                      <a:gamma/>
                      <a:tint val="0"/>
                      <a:invGamma/>
                    </a:srgbClr>
                  </a:gs>
                  <a:gs pos="50000">
                    <a:srgbClr val="99CC00"/>
                  </a:gs>
                  <a:gs pos="100000">
                    <a:srgbClr val="99CC00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 w="38100" algn="ctr">
                <a:noFill/>
                <a:round/>
              </a:ln>
              <a:effectLst/>
            </p:spPr>
            <p:txBody>
              <a:bodyPr wrap="square" anchor="ctr">
                <a:spAutoFit/>
              </a:bodyPr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73739" name="Oval 11"/>
              <p:cNvSpPr>
                <a:spLocks noChangeArrowheads="1"/>
              </p:cNvSpPr>
              <p:nvPr/>
            </p:nvSpPr>
            <p:spPr bwMode="gray">
              <a:xfrm>
                <a:off x="1390" y="3790"/>
                <a:ext cx="3403" cy="3403"/>
              </a:xfrm>
              <a:prstGeom prst="ellipse">
                <a:avLst/>
              </a:prstGeom>
              <a:gradFill rotWithShape="1">
                <a:gsLst>
                  <a:gs pos="0">
                    <a:srgbClr val="99CC00">
                      <a:alpha val="32001"/>
                    </a:srgbClr>
                  </a:gs>
                  <a:gs pos="100000">
                    <a:srgbClr val="99CC00">
                      <a:gamma/>
                      <a:shade val="0"/>
                      <a:invGamma/>
                      <a:alpha val="89999"/>
                    </a:srgbClr>
                  </a:gs>
                </a:gsLst>
                <a:lin ang="2700000" scaled="1"/>
              </a:gradFill>
              <a:ln w="38100" algn="ctr">
                <a:noFill/>
                <a:round/>
              </a:ln>
              <a:effectLst/>
            </p:spPr>
            <p:txBody>
              <a:bodyPr wrap="square" anchor="ctr">
                <a:spAutoFit/>
              </a:bodyPr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73740" name="Oval 12"/>
              <p:cNvSpPr>
                <a:spLocks noChangeArrowheads="1"/>
              </p:cNvSpPr>
              <p:nvPr/>
            </p:nvSpPr>
            <p:spPr bwMode="gray">
              <a:xfrm>
                <a:off x="1546" y="3908"/>
                <a:ext cx="2958" cy="2958"/>
              </a:xfrm>
              <a:prstGeom prst="ellipse">
                <a:avLst/>
              </a:prstGeom>
              <a:gradFill rotWithShape="1">
                <a:gsLst>
                  <a:gs pos="0">
                    <a:srgbClr val="99CC00">
                      <a:gamma/>
                      <a:shade val="54118"/>
                      <a:invGamma/>
                    </a:srgbClr>
                  </a:gs>
                  <a:gs pos="50000">
                    <a:srgbClr val="99CC00"/>
                  </a:gs>
                  <a:gs pos="100000">
                    <a:srgbClr val="99CC00">
                      <a:gamma/>
                      <a:shade val="54118"/>
                      <a:invGamma/>
                    </a:srgbClr>
                  </a:gs>
                </a:gsLst>
                <a:lin ang="18900000" scaled="1"/>
              </a:gradFill>
              <a:ln w="38100" algn="ctr">
                <a:noFill/>
                <a:round/>
              </a:ln>
              <a:effectLst/>
            </p:spPr>
            <p:txBody>
              <a:bodyPr anchor="ctr">
                <a:spAutoFit/>
              </a:bodyPr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73741" name="Oval 13"/>
              <p:cNvSpPr>
                <a:spLocks noChangeArrowheads="1"/>
              </p:cNvSpPr>
              <p:nvPr/>
            </p:nvSpPr>
            <p:spPr bwMode="gray">
              <a:xfrm>
                <a:off x="1548" y="3913"/>
                <a:ext cx="2958" cy="2958"/>
              </a:xfrm>
              <a:prstGeom prst="ellipse">
                <a:avLst/>
              </a:prstGeom>
              <a:gradFill rotWithShape="1">
                <a:gsLst>
                  <a:gs pos="0">
                    <a:srgbClr val="99CC00">
                      <a:gamma/>
                      <a:shade val="63529"/>
                      <a:invGamma/>
                    </a:srgbClr>
                  </a:gs>
                  <a:gs pos="100000">
                    <a:srgbClr val="99CC00">
                      <a:alpha val="0"/>
                    </a:srgbClr>
                  </a:gs>
                </a:gsLst>
                <a:lin ang="2700000" scaled="1"/>
              </a:gradFill>
              <a:ln w="38100" algn="ctr">
                <a:noFill/>
                <a:round/>
              </a:ln>
              <a:effectLst/>
            </p:spPr>
            <p:txBody>
              <a:bodyPr anchor="ctr">
                <a:spAutoFit/>
              </a:bodyPr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20495" name="Oval 14"/>
              <p:cNvSpPr/>
              <p:nvPr/>
            </p:nvSpPr>
            <p:spPr>
              <a:xfrm>
                <a:off x="1693" y="4055"/>
                <a:ext cx="2663" cy="2663"/>
              </a:xfrm>
              <a:prstGeom prst="ellipse">
                <a:avLst/>
              </a:prstGeom>
              <a:solidFill>
                <a:srgbClr val="333333"/>
              </a:solidFill>
              <a:ln w="38100">
                <a:noFill/>
              </a:ln>
            </p:spPr>
            <p:txBody>
              <a:bodyPr anchor="ctr" anchorCtr="0">
                <a:spAutoFit/>
              </a:bodyPr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518" name="Oval 16"/>
              <p:cNvSpPr/>
              <p:nvPr/>
            </p:nvSpPr>
            <p:spPr>
              <a:xfrm>
                <a:off x="1736" y="4095"/>
                <a:ext cx="2577" cy="2578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519" name="Oval 17"/>
              <p:cNvSpPr/>
              <p:nvPr/>
            </p:nvSpPr>
            <p:spPr>
              <a:xfrm>
                <a:off x="1768" y="4109"/>
                <a:ext cx="2516" cy="2514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520" name="Oval 18"/>
              <p:cNvSpPr/>
              <p:nvPr/>
            </p:nvSpPr>
            <p:spPr>
              <a:xfrm>
                <a:off x="1795" y="4134"/>
                <a:ext cx="2392" cy="234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521" name="Oval 19"/>
              <p:cNvSpPr/>
              <p:nvPr/>
            </p:nvSpPr>
            <p:spPr>
              <a:xfrm>
                <a:off x="1935" y="4200"/>
                <a:ext cx="2127" cy="190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507" name="Text Box 38"/>
              <p:cNvSpPr txBox="1"/>
              <p:nvPr/>
            </p:nvSpPr>
            <p:spPr>
              <a:xfrm>
                <a:off x="2400" y="4703"/>
                <a:ext cx="1172" cy="148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p>
                <a:pPr algn="ctr" eaLnBrk="0" hangingPunct="0"/>
                <a:r>
                  <a:rPr lang="zh-CN" altLang="en-US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一</a:t>
                </a:r>
                <a:endParaRPr lang="zh-CN" altLang="en-US" sz="44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9" name="组合 8"/>
          <p:cNvGrpSpPr/>
          <p:nvPr/>
        </p:nvGrpSpPr>
        <p:grpSpPr>
          <a:xfrm>
            <a:off x="3983990" y="3778250"/>
            <a:ext cx="6417310" cy="1188720"/>
            <a:chOff x="6274" y="5950"/>
            <a:chExt cx="10106" cy="1872"/>
          </a:xfrm>
        </p:grpSpPr>
        <p:grpSp>
          <p:nvGrpSpPr>
            <p:cNvPr id="2" name="Group 10"/>
            <p:cNvGrpSpPr/>
            <p:nvPr/>
          </p:nvGrpSpPr>
          <p:grpSpPr>
            <a:xfrm>
              <a:off x="6274" y="5950"/>
              <a:ext cx="9428" cy="1872"/>
              <a:chOff x="3095" y="918"/>
              <a:chExt cx="1976" cy="393"/>
            </a:xfrm>
          </p:grpSpPr>
          <p:sp>
            <p:nvSpPr>
              <p:cNvPr id="3" name="AutoShape 11"/>
              <p:cNvSpPr/>
              <p:nvPr/>
            </p:nvSpPr>
            <p:spPr>
              <a:xfrm>
                <a:off x="3095" y="934"/>
                <a:ext cx="1975" cy="37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</a:ln>
            </p:spPr>
            <p:txBody>
              <a:bodyPr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" name="AutoShape 12"/>
              <p:cNvSpPr>
                <a:spLocks noChangeArrowheads="1"/>
              </p:cNvSpPr>
              <p:nvPr/>
            </p:nvSpPr>
            <p:spPr bwMode="gray">
              <a:xfrm>
                <a:off x="3095" y="918"/>
                <a:ext cx="1976" cy="38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</a:ln>
              <a:effectLst/>
            </p:spPr>
            <p:txBody>
              <a:bodyPr wrap="none" anchor="ctr"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8" name="Oval 13"/>
              <p:cNvSpPr/>
              <p:nvPr/>
            </p:nvSpPr>
            <p:spPr>
              <a:xfrm rot="-2566439">
                <a:off x="3111" y="978"/>
                <a:ext cx="143" cy="89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hlink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0" name="文本框 9"/>
            <p:cNvSpPr txBox="1"/>
            <p:nvPr/>
          </p:nvSpPr>
          <p:spPr>
            <a:xfrm>
              <a:off x="8371" y="6368"/>
              <a:ext cx="8009" cy="1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4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1.4.1    </a:t>
              </a:r>
              <a:r>
                <a:rPr lang="zh-CN" altLang="zh-CN" sz="4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并</a:t>
              </a:r>
              <a:r>
                <a:rPr lang="en-US" altLang="zh-CN" sz="4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 </a:t>
              </a:r>
              <a:r>
                <a:rPr lang="zh-CN" altLang="zh-CN" sz="4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集</a:t>
              </a:r>
              <a:endParaRPr lang="zh-CN" altLang="zh-CN" sz="4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 bwMode="auto"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文本框 8"/>
          <p:cNvSpPr>
            <a:spLocks noChangeArrowheads="1"/>
          </p:cNvSpPr>
          <p:nvPr/>
        </p:nvSpPr>
        <p:spPr bwMode="auto">
          <a:xfrm>
            <a:off x="-82867" y="-178435"/>
            <a:ext cx="5499541" cy="919281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归纳概括 形成概念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108835" y="1810808"/>
            <a:ext cx="799719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latinLnBrk="0" hangingPunct="1">
              <a:lnSpc>
                <a:spcPct val="150000"/>
              </a:lnSpc>
            </a:pPr>
            <a:r>
              <a:rPr lang="zh-CN" altLang="en-US" sz="3200" dirty="0" smtClean="0">
                <a:latin typeface="黑体" panose="02010609060101010101" charset="-122"/>
                <a:ea typeface="黑体" panose="02010609060101010101" charset="-122"/>
              </a:rPr>
              <a:t>    一般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地，对于两个集合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A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与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B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，由所有属于集合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A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或属于集合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B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的元素组成的集合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</a:rPr>
              <a:t>,</a:t>
            </a:r>
            <a:r>
              <a:rPr lang="zh-CN" altLang="en-US" sz="3200" dirty="0" smtClean="0">
                <a:latin typeface="黑体" panose="02010609060101010101" charset="-122"/>
                <a:ea typeface="黑体" panose="02010609060101010101" charset="-122"/>
              </a:rPr>
              <a:t>叫做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A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与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B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的并集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</a:rPr>
              <a:t>.</a:t>
            </a:r>
            <a:endParaRPr lang="en-US" altLang="zh-CN" sz="320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680078" y="1991343"/>
            <a:ext cx="1415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并集：</a:t>
            </a:r>
            <a:endParaRPr lang="zh-CN" altLang="en-US" sz="3200" dirty="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 bwMode="auto"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044357" y="1525676"/>
            <a:ext cx="1415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bg1">
                    <a:lumMod val="6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并集：</a:t>
            </a:r>
            <a:endParaRPr lang="zh-CN" altLang="en-US" sz="3200" dirty="0">
              <a:solidFill>
                <a:schemeClr val="bg1">
                  <a:lumMod val="65000"/>
                </a:scheme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054225" y="2197100"/>
            <a:ext cx="799719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一般地，对于两个集合</a:t>
            </a:r>
            <a:r>
              <a:rPr lang="en-US" altLang="zh-CN" sz="3200" i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A</a:t>
            </a:r>
            <a:r>
              <a:rPr lang="zh-CN" altLang="en-US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与</a:t>
            </a:r>
            <a:r>
              <a:rPr lang="en-US" altLang="zh-CN" sz="3200" i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B</a:t>
            </a:r>
            <a:r>
              <a:rPr lang="zh-CN" altLang="en-US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，由所有属于集合</a:t>
            </a:r>
            <a:r>
              <a:rPr lang="en-US" altLang="zh-CN" sz="3200" i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A</a:t>
            </a:r>
            <a:r>
              <a:rPr lang="zh-CN" altLang="en-US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或属于集合</a:t>
            </a:r>
            <a:r>
              <a:rPr lang="en-US" altLang="zh-CN" sz="3200" i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B</a:t>
            </a:r>
            <a:r>
              <a:rPr lang="zh-CN" altLang="en-US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的元素组成的集合</a:t>
            </a:r>
            <a:r>
              <a:rPr lang="en-US" altLang="zh-CN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,</a:t>
            </a:r>
            <a:r>
              <a:rPr lang="zh-CN" altLang="en-US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叫做</a:t>
            </a:r>
            <a:r>
              <a:rPr lang="en-US" altLang="zh-CN" sz="3200" i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A</a:t>
            </a:r>
            <a:r>
              <a:rPr lang="zh-CN" altLang="en-US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与</a:t>
            </a:r>
            <a:r>
              <a:rPr lang="en-US" altLang="zh-CN" sz="3200" i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B</a:t>
            </a:r>
            <a:r>
              <a:rPr lang="zh-CN" altLang="en-US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的并集</a:t>
            </a:r>
            <a:r>
              <a:rPr lang="en-US" altLang="zh-CN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.</a:t>
            </a:r>
            <a:endParaRPr lang="en-US" altLang="zh-CN" sz="3200" dirty="0">
              <a:solidFill>
                <a:schemeClr val="bg1">
                  <a:lumMod val="75000"/>
                </a:scheme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071370" y="3964940"/>
            <a:ext cx="42379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记做</a:t>
            </a:r>
            <a:r>
              <a:rPr lang="en-US" altLang="zh-CN" sz="3200" i="1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∪</a:t>
            </a:r>
            <a:r>
              <a:rPr lang="en-US" altLang="zh-CN" sz="3200" i="1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B</a:t>
            </a:r>
            <a:endParaRPr lang="en-US" altLang="zh-CN" sz="3200" i="1" dirty="0">
              <a:solidFill>
                <a:schemeClr val="tx1"/>
              </a:solidFill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  <p:sp>
        <p:nvSpPr>
          <p:cNvPr id="3" name="文本框 8"/>
          <p:cNvSpPr>
            <a:spLocks noChangeArrowheads="1"/>
          </p:cNvSpPr>
          <p:nvPr/>
        </p:nvSpPr>
        <p:spPr bwMode="auto">
          <a:xfrm>
            <a:off x="-82867" y="-178435"/>
            <a:ext cx="5499541" cy="919281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归纳概括 形成概念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 bwMode="auto"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044357" y="1525676"/>
            <a:ext cx="1415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bg1">
                    <a:lumMod val="6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并集：</a:t>
            </a:r>
            <a:endParaRPr lang="zh-CN" altLang="en-US" sz="3200" dirty="0">
              <a:solidFill>
                <a:schemeClr val="bg1">
                  <a:lumMod val="65000"/>
                </a:scheme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054225" y="2197100"/>
            <a:ext cx="799719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一般地，对于两个集合</a:t>
            </a:r>
            <a:r>
              <a:rPr lang="en-US" altLang="zh-CN" sz="3200" i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A</a:t>
            </a:r>
            <a:r>
              <a:rPr lang="zh-CN" altLang="en-US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与</a:t>
            </a:r>
            <a:r>
              <a:rPr lang="en-US" altLang="zh-CN" sz="3200" i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B</a:t>
            </a:r>
            <a:r>
              <a:rPr lang="zh-CN" altLang="en-US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，由所有属于集合</a:t>
            </a:r>
            <a:r>
              <a:rPr lang="en-US" altLang="zh-CN" sz="3200" i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A</a:t>
            </a:r>
            <a:r>
              <a:rPr lang="zh-CN" altLang="en-US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或属于集合</a:t>
            </a:r>
            <a:r>
              <a:rPr lang="en-US" altLang="zh-CN" sz="3200" i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B</a:t>
            </a:r>
            <a:r>
              <a:rPr lang="zh-CN" altLang="en-US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的元素组成的集合</a:t>
            </a:r>
            <a:r>
              <a:rPr lang="en-US" altLang="zh-CN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,</a:t>
            </a:r>
            <a:r>
              <a:rPr lang="zh-CN" altLang="en-US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叫做</a:t>
            </a:r>
            <a:r>
              <a:rPr lang="en-US" altLang="zh-CN" sz="3200" i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A</a:t>
            </a:r>
            <a:r>
              <a:rPr lang="zh-CN" altLang="en-US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与</a:t>
            </a:r>
            <a:r>
              <a:rPr lang="en-US" altLang="zh-CN" sz="3200" i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B</a:t>
            </a:r>
            <a:r>
              <a:rPr lang="zh-CN" altLang="en-US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的并集</a:t>
            </a:r>
            <a:r>
              <a:rPr lang="en-US" altLang="zh-CN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.</a:t>
            </a:r>
            <a:endParaRPr lang="en-US" altLang="zh-CN" sz="3200" dirty="0">
              <a:solidFill>
                <a:schemeClr val="bg1">
                  <a:lumMod val="75000"/>
                </a:scheme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071370" y="3964940"/>
            <a:ext cx="826198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记做</a:t>
            </a:r>
            <a:r>
              <a:rPr lang="en-US" altLang="zh-CN" sz="3200" i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A</a:t>
            </a:r>
            <a:r>
              <a:rPr lang="en-US" altLang="zh-CN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∪</a:t>
            </a:r>
            <a:r>
              <a:rPr lang="en-US" altLang="zh-CN" sz="3200" i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B</a:t>
            </a:r>
            <a:r>
              <a:rPr lang="zh-CN" altLang="en-US" sz="3200" dirty="0" smtClean="0">
                <a:solidFill>
                  <a:schemeClr val="bg1">
                    <a:lumMod val="6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，</a:t>
            </a:r>
            <a:r>
              <a:rPr lang="zh-CN" altLang="en-US" sz="3200" dirty="0" smtClean="0">
                <a:latin typeface="黑体" panose="02010609060101010101" charset="-122"/>
                <a:ea typeface="黑体" panose="02010609060101010101" charset="-122"/>
              </a:rPr>
              <a:t>读做“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A</a:t>
            </a:r>
            <a:r>
              <a:rPr lang="zh-CN" altLang="en-US" sz="3200" dirty="0" smtClean="0">
                <a:latin typeface="黑体" panose="02010609060101010101" charset="-122"/>
                <a:ea typeface="黑体" panose="02010609060101010101" charset="-122"/>
              </a:rPr>
              <a:t>并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B</a:t>
            </a:r>
            <a:r>
              <a:rPr lang="zh-CN" altLang="en-US" sz="3200" dirty="0" smtClean="0">
                <a:latin typeface="黑体" panose="02010609060101010101" charset="-122"/>
                <a:ea typeface="黑体" panose="02010609060101010101" charset="-122"/>
              </a:rPr>
              <a:t>”或“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A</a:t>
            </a:r>
            <a:r>
              <a:rPr lang="zh-CN" altLang="en-US" sz="3200" dirty="0" smtClean="0">
                <a:latin typeface="黑体" panose="02010609060101010101" charset="-122"/>
                <a:ea typeface="黑体" panose="02010609060101010101" charset="-122"/>
              </a:rPr>
              <a:t>与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B</a:t>
            </a:r>
            <a:r>
              <a:rPr lang="zh-CN" altLang="en-US" sz="3200" dirty="0" smtClean="0">
                <a:latin typeface="黑体" panose="02010609060101010101" charset="-122"/>
                <a:ea typeface="黑体" panose="02010609060101010101" charset="-122"/>
              </a:rPr>
              <a:t>的并集”</a:t>
            </a:r>
            <a:r>
              <a:rPr lang="en-US" altLang="zh-CN" sz="3200" dirty="0" smtClean="0">
                <a:latin typeface="黑体" panose="02010609060101010101" charset="-122"/>
                <a:ea typeface="黑体" panose="02010609060101010101" charset="-122"/>
              </a:rPr>
              <a:t>.</a:t>
            </a:r>
            <a:endParaRPr lang="zh-CN" altLang="en-US" sz="3200" dirty="0" smtClean="0">
              <a:latin typeface="黑体" panose="02010609060101010101" charset="-122"/>
              <a:ea typeface="黑体" panose="02010609060101010101" charset="-122"/>
            </a:endParaRPr>
          </a:p>
          <a:p>
            <a:endParaRPr lang="en-US" altLang="zh-CN" sz="3200" dirty="0">
              <a:solidFill>
                <a:schemeClr val="bg1">
                  <a:lumMod val="65000"/>
                </a:scheme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框 8"/>
          <p:cNvSpPr>
            <a:spLocks noChangeArrowheads="1"/>
          </p:cNvSpPr>
          <p:nvPr/>
        </p:nvSpPr>
        <p:spPr bwMode="auto">
          <a:xfrm>
            <a:off x="-82867" y="-178435"/>
            <a:ext cx="5499541" cy="919281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归纳概括 形成概念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 bwMode="auto"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044357" y="1525676"/>
            <a:ext cx="1415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bg1">
                    <a:lumMod val="6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并集：</a:t>
            </a:r>
            <a:endParaRPr lang="zh-CN" altLang="en-US" sz="3200" dirty="0">
              <a:solidFill>
                <a:schemeClr val="bg1">
                  <a:lumMod val="65000"/>
                </a:scheme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054225" y="2197100"/>
            <a:ext cx="799719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一般地，对于两个集合</a:t>
            </a:r>
            <a:r>
              <a:rPr lang="en-US" altLang="zh-CN" sz="3200" i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A</a:t>
            </a:r>
            <a:r>
              <a:rPr lang="zh-CN" altLang="en-US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与</a:t>
            </a:r>
            <a:r>
              <a:rPr lang="en-US" altLang="zh-CN" sz="3200" i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B</a:t>
            </a:r>
            <a:r>
              <a:rPr lang="zh-CN" altLang="en-US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，由所有属于集合</a:t>
            </a:r>
            <a:r>
              <a:rPr lang="en-US" altLang="zh-CN" sz="3200" i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A</a:t>
            </a:r>
            <a:r>
              <a:rPr lang="zh-CN" altLang="en-US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或属于集合</a:t>
            </a:r>
            <a:r>
              <a:rPr lang="en-US" altLang="zh-CN" sz="3200" i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B</a:t>
            </a:r>
            <a:r>
              <a:rPr lang="zh-CN" altLang="en-US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的元素组成的集合</a:t>
            </a:r>
            <a:r>
              <a:rPr lang="en-US" altLang="zh-CN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,</a:t>
            </a:r>
            <a:r>
              <a:rPr lang="zh-CN" altLang="en-US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叫做</a:t>
            </a:r>
            <a:r>
              <a:rPr lang="en-US" altLang="zh-CN" sz="3200" i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A</a:t>
            </a:r>
            <a:r>
              <a:rPr lang="zh-CN" altLang="en-US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与</a:t>
            </a:r>
            <a:r>
              <a:rPr lang="en-US" altLang="zh-CN" sz="3200" i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B</a:t>
            </a:r>
            <a:r>
              <a:rPr lang="zh-CN" altLang="en-US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的并集</a:t>
            </a:r>
            <a:r>
              <a:rPr lang="en-US" altLang="zh-CN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.</a:t>
            </a:r>
            <a:endParaRPr lang="en-US" altLang="zh-CN" sz="3200" dirty="0">
              <a:solidFill>
                <a:schemeClr val="bg1">
                  <a:lumMod val="75000"/>
                </a:scheme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071370" y="3964940"/>
            <a:ext cx="806323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记做</a:t>
            </a:r>
            <a:r>
              <a:rPr lang="en-US" altLang="zh-CN" sz="3200" i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A</a:t>
            </a:r>
            <a:r>
              <a:rPr lang="en-US" altLang="zh-CN" sz="3200" dirty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∪</a:t>
            </a:r>
            <a:r>
              <a:rPr lang="en-US" altLang="zh-CN" sz="3200" i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B</a:t>
            </a:r>
            <a:r>
              <a:rPr lang="en-US" altLang="zh-CN" sz="3200" dirty="0" smtClean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,</a:t>
            </a:r>
            <a:r>
              <a:rPr lang="zh-CN" altLang="en-US" sz="3200" dirty="0" smtClean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读做“</a:t>
            </a:r>
            <a:r>
              <a:rPr lang="en-US" altLang="zh-CN" sz="3200" i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A</a:t>
            </a:r>
            <a:r>
              <a:rPr lang="zh-CN" altLang="en-US" sz="3200" dirty="0" smtClean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并</a:t>
            </a:r>
            <a:r>
              <a:rPr lang="en-US" altLang="zh-CN" sz="3200" i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B</a:t>
            </a:r>
            <a:r>
              <a:rPr lang="zh-CN" altLang="en-US" sz="3200" dirty="0" smtClean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”或“</a:t>
            </a:r>
            <a:r>
              <a:rPr lang="en-US" altLang="zh-CN" sz="3200" i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A</a:t>
            </a:r>
            <a:r>
              <a:rPr lang="zh-CN" altLang="en-US" sz="3200" dirty="0" smtClean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与</a:t>
            </a:r>
            <a:r>
              <a:rPr lang="en-US" altLang="zh-CN" sz="3200" i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B</a:t>
            </a:r>
            <a:r>
              <a:rPr lang="zh-CN" altLang="en-US" sz="3200" dirty="0" smtClean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的并集”</a:t>
            </a:r>
            <a:r>
              <a:rPr lang="en-US" altLang="zh-CN" sz="3200" dirty="0" smtClean="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.</a:t>
            </a:r>
            <a:endParaRPr lang="zh-CN" altLang="en-US" sz="3200" dirty="0" smtClean="0">
              <a:solidFill>
                <a:schemeClr val="bg1">
                  <a:lumMod val="65000"/>
                </a:scheme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endParaRPr lang="en-US" altLang="zh-CN" sz="3200" dirty="0">
              <a:solidFill>
                <a:schemeClr val="bg1">
                  <a:lumMod val="65000"/>
                </a:scheme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056406" y="4970821"/>
            <a:ext cx="7162842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32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符号表示</a:t>
            </a:r>
            <a:r>
              <a:rPr lang="en-US" altLang="zh-CN" sz="3200" i="1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∪</a:t>
            </a:r>
            <a:r>
              <a:rPr lang="en-US" altLang="zh-CN" sz="3200" i="1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={</a:t>
            </a:r>
            <a:r>
              <a:rPr lang="en-US" sz="3200" i="1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x </a:t>
            </a:r>
            <a:r>
              <a:rPr lang="en-US" altLang="zh-CN" sz="32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|</a:t>
            </a:r>
            <a:r>
              <a:rPr lang="en-US" sz="3200" i="1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x </a:t>
            </a:r>
            <a:r>
              <a:rPr lang="en-US" altLang="zh-CN" sz="32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∈</a:t>
            </a:r>
            <a:r>
              <a:rPr lang="en-US" altLang="zh-CN" sz="3200" i="1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A</a:t>
            </a:r>
            <a:r>
              <a:rPr lang="zh-CN" altLang="en-US" sz="32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或</a:t>
            </a:r>
            <a:r>
              <a:rPr lang="en-US" sz="3200" i="1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x </a:t>
            </a:r>
            <a:r>
              <a:rPr lang="en-US" altLang="zh-CN" sz="32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∈</a:t>
            </a:r>
            <a:r>
              <a:rPr lang="en-US" altLang="zh-CN" sz="3200" i="1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B</a:t>
            </a:r>
            <a:r>
              <a:rPr lang="en-US" altLang="zh-CN" sz="3200" dirty="0" smtClean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}.</a:t>
            </a:r>
            <a:endParaRPr lang="en-US" altLang="zh-CN" sz="3200" dirty="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sym typeface="+mn-ea"/>
            </a:endParaRPr>
          </a:p>
        </p:txBody>
      </p:sp>
      <p:sp>
        <p:nvSpPr>
          <p:cNvPr id="3" name="文本框 8"/>
          <p:cNvSpPr>
            <a:spLocks noChangeArrowheads="1"/>
          </p:cNvSpPr>
          <p:nvPr/>
        </p:nvSpPr>
        <p:spPr bwMode="auto">
          <a:xfrm>
            <a:off x="-82867" y="-178435"/>
            <a:ext cx="5499541" cy="919281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归纳概括 形成概念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 bwMode="auto"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5364001" y="1702228"/>
            <a:ext cx="7162842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</a:rPr>
              <a:t>(1)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属于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A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不属于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B</a:t>
            </a:r>
            <a:r>
              <a:rPr lang="zh-CN" altLang="en-US" sz="3200" dirty="0" smtClean="0">
                <a:latin typeface="黑体" panose="02010609060101010101" charset="-122"/>
                <a:ea typeface="黑体" panose="02010609060101010101" charset="-122"/>
              </a:rPr>
              <a:t>；</a:t>
            </a:r>
            <a:endParaRPr lang="zh-CN" altLang="en-US" sz="320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177415" y="1675130"/>
            <a:ext cx="275018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</a:rPr>
              <a:t>“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或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</a:rPr>
              <a:t>”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的含义：</a:t>
            </a:r>
            <a:endParaRPr lang="zh-CN" altLang="en-US" sz="3200" dirty="0">
              <a:latin typeface="黑体" panose="02010609060101010101" charset="-122"/>
              <a:ea typeface="黑体" panose="02010609060101010101" charset="-122"/>
            </a:endParaRPr>
          </a:p>
          <a:p>
            <a:endParaRPr lang="en-US" sz="3200" i="1" dirty="0">
              <a:latin typeface="Times New Roman" panose="02020603050405020304" charset="0"/>
              <a:ea typeface="黑体" panose="02010609060101010101" charset="-122"/>
              <a:sym typeface="+mn-ea"/>
            </a:endParaRPr>
          </a:p>
          <a:p>
            <a:r>
              <a:rPr lang="en-US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(</a:t>
            </a:r>
            <a:r>
              <a:rPr lang="en-US" sz="3200" i="1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x 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∈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A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或</a:t>
            </a:r>
            <a:r>
              <a:rPr lang="en-US" sz="3200" i="1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x 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∈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B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)</a:t>
            </a:r>
            <a:endParaRPr lang="zh-CN" altLang="en-US" sz="320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364001" y="2504504"/>
            <a:ext cx="7162842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</a:rPr>
              <a:t>(2)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属于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B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不属于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A</a:t>
            </a:r>
            <a:r>
              <a:rPr lang="zh-CN" altLang="en-US" sz="3200" dirty="0" smtClean="0">
                <a:latin typeface="黑体" panose="02010609060101010101" charset="-122"/>
                <a:ea typeface="黑体" panose="02010609060101010101" charset="-122"/>
              </a:rPr>
              <a:t>；</a:t>
            </a:r>
            <a:endParaRPr lang="zh-CN" altLang="en-US" sz="320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364001" y="3306780"/>
            <a:ext cx="7162842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</a:rPr>
              <a:t>(3)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既属于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A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又属于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B</a:t>
            </a:r>
            <a:r>
              <a:rPr lang="en-US" altLang="zh-CN" sz="3200" dirty="0" smtClean="0">
                <a:latin typeface="黑体" panose="02010609060101010101" charset="-122"/>
                <a:ea typeface="黑体" panose="02010609060101010101" charset="-122"/>
              </a:rPr>
              <a:t>.</a:t>
            </a:r>
            <a:endParaRPr lang="zh-CN" altLang="en-US" sz="3200" dirty="0">
              <a:latin typeface="黑体" panose="02010609060101010101" charset="-122"/>
              <a:ea typeface="黑体" panose="02010609060101010101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8623715" y="4190191"/>
            <a:ext cx="1846385" cy="1895110"/>
            <a:chOff x="8400195" y="4190191"/>
            <a:chExt cx="1846385" cy="1895110"/>
          </a:xfrm>
        </p:grpSpPr>
        <p:sp>
          <p:nvSpPr>
            <p:cNvPr id="22" name="椭圆 21"/>
            <p:cNvSpPr/>
            <p:nvPr/>
          </p:nvSpPr>
          <p:spPr>
            <a:xfrm>
              <a:off x="8400195" y="4238916"/>
              <a:ext cx="1846385" cy="1846385"/>
            </a:xfrm>
            <a:prstGeom prst="ellipse">
              <a:avLst/>
            </a:prstGeom>
            <a:pattFill prst="wdUpDiag">
              <a:fgClr>
                <a:schemeClr val="accent1"/>
              </a:fgClr>
              <a:bgClr>
                <a:schemeClr val="bg1"/>
              </a:bgClr>
            </a:patt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椭圆 25"/>
            <p:cNvSpPr/>
            <p:nvPr/>
          </p:nvSpPr>
          <p:spPr>
            <a:xfrm>
              <a:off x="8910070" y="4683809"/>
              <a:ext cx="1078523" cy="1078523"/>
            </a:xfrm>
            <a:prstGeom prst="ellipse">
              <a:avLst/>
            </a:prstGeom>
            <a:pattFill prst="wdUpDiag">
              <a:fgClr>
                <a:schemeClr val="accent1"/>
              </a:fgClr>
              <a:bgClr>
                <a:schemeClr val="bg1"/>
              </a:bgClr>
            </a:patt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9102423" y="4190191"/>
              <a:ext cx="745309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i="1" dirty="0">
                  <a:latin typeface="Times New Roman" panose="02020603050405020304" charset="0"/>
                  <a:ea typeface="黑体" panose="02010609060101010101" charset="-122"/>
                  <a:cs typeface="Times New Roman" panose="02020603050405020304" charset="0"/>
                </a:rPr>
                <a:t>A</a:t>
              </a:r>
              <a:endPara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9265386" y="4845456"/>
              <a:ext cx="745309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i="1" dirty="0">
                  <a:latin typeface="Times New Roman" panose="02020603050405020304" charset="0"/>
                  <a:ea typeface="黑体" panose="02010609060101010101" charset="-122"/>
                  <a:cs typeface="Times New Roman" panose="02020603050405020304" charset="0"/>
                </a:rPr>
                <a:t>B</a:t>
              </a:r>
              <a:endPara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4326255" y="4263682"/>
            <a:ext cx="3293922" cy="1846385"/>
            <a:chOff x="4114800" y="4238917"/>
            <a:chExt cx="3293922" cy="1846385"/>
          </a:xfrm>
        </p:grpSpPr>
        <p:sp>
          <p:nvSpPr>
            <p:cNvPr id="15" name="椭圆 14"/>
            <p:cNvSpPr/>
            <p:nvPr/>
          </p:nvSpPr>
          <p:spPr>
            <a:xfrm>
              <a:off x="4114800" y="4238917"/>
              <a:ext cx="1846385" cy="1846385"/>
            </a:xfrm>
            <a:prstGeom prst="ellipse">
              <a:avLst/>
            </a:prstGeom>
            <a:pattFill prst="wdUpDiag">
              <a:fgClr>
                <a:schemeClr val="accent1"/>
              </a:fgClr>
              <a:bgClr>
                <a:schemeClr val="bg1"/>
              </a:bgClr>
            </a:patt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椭圆 24"/>
            <p:cNvSpPr/>
            <p:nvPr/>
          </p:nvSpPr>
          <p:spPr>
            <a:xfrm>
              <a:off x="6330199" y="4769276"/>
              <a:ext cx="1078523" cy="1078523"/>
            </a:xfrm>
            <a:prstGeom prst="ellipse">
              <a:avLst/>
            </a:prstGeom>
            <a:pattFill prst="wdUpDiag">
              <a:fgClr>
                <a:schemeClr val="accent1"/>
              </a:fgClr>
              <a:bgClr>
                <a:schemeClr val="bg1"/>
              </a:bgClr>
            </a:patt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4833186" y="4750287"/>
              <a:ext cx="745309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i="1" dirty="0">
                  <a:latin typeface="Times New Roman" panose="02020603050405020304" charset="0"/>
                  <a:ea typeface="黑体" panose="02010609060101010101" charset="-122"/>
                  <a:cs typeface="Times New Roman" panose="02020603050405020304" charset="0"/>
                </a:rPr>
                <a:t>A</a:t>
              </a:r>
              <a:endPara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6663413" y="4942859"/>
              <a:ext cx="745309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i="1" dirty="0">
                  <a:latin typeface="Times New Roman" panose="02020603050405020304" charset="0"/>
                  <a:ea typeface="黑体" panose="02010609060101010101" charset="-122"/>
                  <a:cs typeface="Times New Roman" panose="02020603050405020304" charset="0"/>
                </a:rPr>
                <a:t>B</a:t>
              </a:r>
              <a:endPara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177567" y="4238917"/>
            <a:ext cx="2541934" cy="1846384"/>
            <a:chOff x="954047" y="4238917"/>
            <a:chExt cx="2541934" cy="1846384"/>
          </a:xfrm>
        </p:grpSpPr>
        <p:grpSp>
          <p:nvGrpSpPr>
            <p:cNvPr id="13" name="组合 12"/>
            <p:cNvGrpSpPr/>
            <p:nvPr/>
          </p:nvGrpSpPr>
          <p:grpSpPr>
            <a:xfrm>
              <a:off x="954047" y="4238917"/>
              <a:ext cx="2283608" cy="1846384"/>
              <a:chOff x="775504" y="4676172"/>
              <a:chExt cx="2087602" cy="1608882"/>
            </a:xfrm>
            <a:pattFill prst="wdUpDiag">
              <a:fgClr>
                <a:schemeClr val="accent1"/>
              </a:fgClr>
              <a:bgClr>
                <a:schemeClr val="bg1"/>
              </a:bgClr>
            </a:pattFill>
          </p:grpSpPr>
          <p:sp>
            <p:nvSpPr>
              <p:cNvPr id="18" name="任意多边形 17"/>
              <p:cNvSpPr/>
              <p:nvPr/>
            </p:nvSpPr>
            <p:spPr>
              <a:xfrm>
                <a:off x="1939330" y="5177401"/>
                <a:ext cx="445056" cy="893944"/>
              </a:xfrm>
              <a:custGeom>
                <a:avLst/>
                <a:gdLst>
                  <a:gd name="connsiteX0" fmla="*/ 385467 w 445056"/>
                  <a:gd name="connsiteY0" fmla="*/ 0 h 893944"/>
                  <a:gd name="connsiteX1" fmla="*/ 408890 w 445056"/>
                  <a:gd name="connsiteY1" fmla="*/ 63996 h 893944"/>
                  <a:gd name="connsiteX2" fmla="*/ 445056 w 445056"/>
                  <a:gd name="connsiteY2" fmla="*/ 303212 h 893944"/>
                  <a:gd name="connsiteX3" fmla="*/ 209440 w 445056"/>
                  <a:gd name="connsiteY3" fmla="*/ 872037 h 893944"/>
                  <a:gd name="connsiteX4" fmla="*/ 182888 w 445056"/>
                  <a:gd name="connsiteY4" fmla="*/ 893944 h 893944"/>
                  <a:gd name="connsiteX5" fmla="*/ 135284 w 445056"/>
                  <a:gd name="connsiteY5" fmla="*/ 851129 h 893944"/>
                  <a:gd name="connsiteX6" fmla="*/ 0 w 445056"/>
                  <a:gd name="connsiteY6" fmla="*/ 495101 h 893944"/>
                  <a:gd name="connsiteX7" fmla="*/ 368801 w 445056"/>
                  <a:gd name="connsiteY7" fmla="*/ 1831 h 893944"/>
                  <a:gd name="connsiteX8" fmla="*/ 385467 w 445056"/>
                  <a:gd name="connsiteY8" fmla="*/ 0 h 8939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45056" h="893944">
                    <a:moveTo>
                      <a:pt x="385467" y="0"/>
                    </a:moveTo>
                    <a:lnTo>
                      <a:pt x="408890" y="63996"/>
                    </a:lnTo>
                    <a:cubicBezTo>
                      <a:pt x="432394" y="139565"/>
                      <a:pt x="445056" y="219910"/>
                      <a:pt x="445056" y="303212"/>
                    </a:cubicBezTo>
                    <a:cubicBezTo>
                      <a:pt x="445056" y="525352"/>
                      <a:pt x="355016" y="726462"/>
                      <a:pt x="209440" y="872037"/>
                    </a:cubicBezTo>
                    <a:lnTo>
                      <a:pt x="182888" y="893944"/>
                    </a:lnTo>
                    <a:lnTo>
                      <a:pt x="135284" y="851129"/>
                    </a:lnTo>
                    <a:cubicBezTo>
                      <a:pt x="51699" y="760013"/>
                      <a:pt x="0" y="634139"/>
                      <a:pt x="0" y="495101"/>
                    </a:cubicBezTo>
                    <a:cubicBezTo>
                      <a:pt x="0" y="251786"/>
                      <a:pt x="158327" y="48781"/>
                      <a:pt x="368801" y="1831"/>
                    </a:cubicBezTo>
                    <a:lnTo>
                      <a:pt x="385467" y="0"/>
                    </a:lnTo>
                    <a:close/>
                  </a:path>
                </a:pathLst>
              </a:custGeom>
              <a:grpFill/>
              <a:ln w="38100">
                <a:solidFill>
                  <a:schemeClr val="accent1">
                    <a:shade val="50000"/>
                  </a:schemeClr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grpSp>
            <p:nvGrpSpPr>
              <p:cNvPr id="7" name="组合 6"/>
              <p:cNvGrpSpPr/>
              <p:nvPr/>
            </p:nvGrpSpPr>
            <p:grpSpPr>
              <a:xfrm>
                <a:off x="775504" y="4676172"/>
                <a:ext cx="2087602" cy="1608882"/>
                <a:chOff x="775504" y="4676172"/>
                <a:chExt cx="2087602" cy="1608882"/>
              </a:xfrm>
              <a:grpFill/>
            </p:grpSpPr>
            <p:sp>
              <p:nvSpPr>
                <p:cNvPr id="17" name="任意多边形 16"/>
                <p:cNvSpPr/>
                <p:nvPr/>
              </p:nvSpPr>
              <p:spPr>
                <a:xfrm>
                  <a:off x="775504" y="4676172"/>
                  <a:ext cx="1549293" cy="1608882"/>
                </a:xfrm>
                <a:custGeom>
                  <a:avLst/>
                  <a:gdLst>
                    <a:gd name="connsiteX0" fmla="*/ 804441 w 1549293"/>
                    <a:gd name="connsiteY0" fmla="*/ 0 h 1608882"/>
                    <a:gd name="connsiteX1" fmla="*/ 1545665 w 1549293"/>
                    <a:gd name="connsiteY1" fmla="*/ 491316 h 1608882"/>
                    <a:gd name="connsiteX2" fmla="*/ 1549293 w 1549293"/>
                    <a:gd name="connsiteY2" fmla="*/ 501229 h 1608882"/>
                    <a:gd name="connsiteX3" fmla="*/ 1532627 w 1549293"/>
                    <a:gd name="connsiteY3" fmla="*/ 503060 h 1608882"/>
                    <a:gd name="connsiteX4" fmla="*/ 1163826 w 1549293"/>
                    <a:gd name="connsiteY4" fmla="*/ 996330 h 1608882"/>
                    <a:gd name="connsiteX5" fmla="*/ 1299110 w 1549293"/>
                    <a:gd name="connsiteY5" fmla="*/ 1352358 h 1608882"/>
                    <a:gd name="connsiteX6" fmla="*/ 1346714 w 1549293"/>
                    <a:gd name="connsiteY6" fmla="*/ 1395173 h 1608882"/>
                    <a:gd name="connsiteX7" fmla="*/ 1254211 w 1549293"/>
                    <a:gd name="connsiteY7" fmla="*/ 1471496 h 1608882"/>
                    <a:gd name="connsiteX8" fmla="*/ 804441 w 1549293"/>
                    <a:gd name="connsiteY8" fmla="*/ 1608882 h 1608882"/>
                    <a:gd name="connsiteX9" fmla="*/ 0 w 1549293"/>
                    <a:gd name="connsiteY9" fmla="*/ 804441 h 1608882"/>
                    <a:gd name="connsiteX10" fmla="*/ 804441 w 1549293"/>
                    <a:gd name="connsiteY10" fmla="*/ 0 h 16088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549293" h="1608882">
                      <a:moveTo>
                        <a:pt x="804441" y="0"/>
                      </a:moveTo>
                      <a:cubicBezTo>
                        <a:pt x="1137651" y="0"/>
                        <a:pt x="1423544" y="202590"/>
                        <a:pt x="1545665" y="491316"/>
                      </a:cubicBezTo>
                      <a:lnTo>
                        <a:pt x="1549293" y="501229"/>
                      </a:lnTo>
                      <a:lnTo>
                        <a:pt x="1532627" y="503060"/>
                      </a:lnTo>
                      <a:cubicBezTo>
                        <a:pt x="1322153" y="550010"/>
                        <a:pt x="1163826" y="753015"/>
                        <a:pt x="1163826" y="996330"/>
                      </a:cubicBezTo>
                      <a:cubicBezTo>
                        <a:pt x="1163826" y="1135368"/>
                        <a:pt x="1215525" y="1261242"/>
                        <a:pt x="1299110" y="1352358"/>
                      </a:cubicBezTo>
                      <a:lnTo>
                        <a:pt x="1346714" y="1395173"/>
                      </a:lnTo>
                      <a:lnTo>
                        <a:pt x="1254211" y="1471496"/>
                      </a:lnTo>
                      <a:cubicBezTo>
                        <a:pt x="1125822" y="1558235"/>
                        <a:pt x="971046" y="1608882"/>
                        <a:pt x="804441" y="1608882"/>
                      </a:cubicBezTo>
                      <a:cubicBezTo>
                        <a:pt x="360161" y="1608882"/>
                        <a:pt x="0" y="1248721"/>
                        <a:pt x="0" y="804441"/>
                      </a:cubicBezTo>
                      <a:cubicBezTo>
                        <a:pt x="0" y="360161"/>
                        <a:pt x="360161" y="0"/>
                        <a:pt x="804441" y="0"/>
                      </a:cubicBezTo>
                      <a:close/>
                    </a:path>
                  </a:pathLst>
                </a:custGeom>
                <a:grpFill/>
                <a:ln w="38100">
                  <a:solidFill>
                    <a:schemeClr val="accent1"/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  <p:sp>
              <p:nvSpPr>
                <p:cNvPr id="16" name="任意多边形 15"/>
                <p:cNvSpPr/>
                <p:nvPr/>
              </p:nvSpPr>
              <p:spPr>
                <a:xfrm>
                  <a:off x="2122218" y="5169003"/>
                  <a:ext cx="740888" cy="1006998"/>
                </a:xfrm>
                <a:custGeom>
                  <a:avLst/>
                  <a:gdLst>
                    <a:gd name="connsiteX0" fmla="*/ 279000 w 740888"/>
                    <a:gd name="connsiteY0" fmla="*/ 0 h 1006998"/>
                    <a:gd name="connsiteX1" fmla="*/ 740888 w 740888"/>
                    <a:gd name="connsiteY1" fmla="*/ 503499 h 1006998"/>
                    <a:gd name="connsiteX2" fmla="*/ 279000 w 740888"/>
                    <a:gd name="connsiteY2" fmla="*/ 1006998 h 1006998"/>
                    <a:gd name="connsiteX3" fmla="*/ 20754 w 740888"/>
                    <a:gd name="connsiteY3" fmla="*/ 921008 h 1006998"/>
                    <a:gd name="connsiteX4" fmla="*/ 0 w 740888"/>
                    <a:gd name="connsiteY4" fmla="*/ 902342 h 1006998"/>
                    <a:gd name="connsiteX5" fmla="*/ 26552 w 740888"/>
                    <a:gd name="connsiteY5" fmla="*/ 880435 h 1006998"/>
                    <a:gd name="connsiteX6" fmla="*/ 262168 w 740888"/>
                    <a:gd name="connsiteY6" fmla="*/ 311610 h 1006998"/>
                    <a:gd name="connsiteX7" fmla="*/ 226002 w 740888"/>
                    <a:gd name="connsiteY7" fmla="*/ 72394 h 1006998"/>
                    <a:gd name="connsiteX8" fmla="*/ 202579 w 740888"/>
                    <a:gd name="connsiteY8" fmla="*/ 8398 h 1006998"/>
                    <a:gd name="connsiteX9" fmla="*/ 279000 w 740888"/>
                    <a:gd name="connsiteY9" fmla="*/ 0 h 10069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40888" h="1006998">
                      <a:moveTo>
                        <a:pt x="279000" y="0"/>
                      </a:moveTo>
                      <a:cubicBezTo>
                        <a:pt x="534094" y="0"/>
                        <a:pt x="740888" y="225424"/>
                        <a:pt x="740888" y="503499"/>
                      </a:cubicBezTo>
                      <a:cubicBezTo>
                        <a:pt x="740888" y="781574"/>
                        <a:pt x="534094" y="1006998"/>
                        <a:pt x="279000" y="1006998"/>
                      </a:cubicBezTo>
                      <a:cubicBezTo>
                        <a:pt x="183340" y="1006998"/>
                        <a:pt x="94472" y="975298"/>
                        <a:pt x="20754" y="921008"/>
                      </a:cubicBezTo>
                      <a:lnTo>
                        <a:pt x="0" y="902342"/>
                      </a:lnTo>
                      <a:lnTo>
                        <a:pt x="26552" y="880435"/>
                      </a:lnTo>
                      <a:cubicBezTo>
                        <a:pt x="172128" y="734860"/>
                        <a:pt x="262168" y="533750"/>
                        <a:pt x="262168" y="311610"/>
                      </a:cubicBezTo>
                      <a:cubicBezTo>
                        <a:pt x="262168" y="228308"/>
                        <a:pt x="249506" y="147963"/>
                        <a:pt x="226002" y="72394"/>
                      </a:cubicBezTo>
                      <a:lnTo>
                        <a:pt x="202579" y="8398"/>
                      </a:lnTo>
                      <a:lnTo>
                        <a:pt x="279000" y="0"/>
                      </a:lnTo>
                      <a:close/>
                    </a:path>
                  </a:pathLst>
                </a:custGeom>
                <a:grpFill/>
                <a:ln w="38100">
                  <a:solidFill>
                    <a:srgbClr val="2E77B7"/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  <p:sp>
          <p:nvSpPr>
            <p:cNvPr id="30" name="文本框 29"/>
            <p:cNvSpPr txBox="1"/>
            <p:nvPr/>
          </p:nvSpPr>
          <p:spPr>
            <a:xfrm>
              <a:off x="1552044" y="4694127"/>
              <a:ext cx="745309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i="1" dirty="0">
                  <a:latin typeface="Times New Roman" panose="02020603050405020304" charset="0"/>
                  <a:ea typeface="黑体" panose="02010609060101010101" charset="-122"/>
                  <a:cs typeface="Times New Roman" panose="02020603050405020304" charset="0"/>
                </a:rPr>
                <a:t>A</a:t>
              </a:r>
              <a:endPara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2750672" y="4986514"/>
              <a:ext cx="745309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i="1" dirty="0">
                  <a:latin typeface="Times New Roman" panose="02020603050405020304" charset="0"/>
                  <a:ea typeface="黑体" panose="02010609060101010101" charset="-122"/>
                  <a:cs typeface="Times New Roman" panose="02020603050405020304" charset="0"/>
                </a:rPr>
                <a:t>B</a:t>
              </a:r>
              <a:endPara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endParaRPr>
            </a:p>
          </p:txBody>
        </p:sp>
      </p:grpSp>
      <p:sp>
        <p:nvSpPr>
          <p:cNvPr id="5" name="文本框 8"/>
          <p:cNvSpPr>
            <a:spLocks noChangeArrowheads="1"/>
          </p:cNvSpPr>
          <p:nvPr/>
        </p:nvSpPr>
        <p:spPr bwMode="auto">
          <a:xfrm>
            <a:off x="-82867" y="-178435"/>
            <a:ext cx="5499541" cy="919281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归纳概括 形成概念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 bwMode="auto"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422036" y="1790383"/>
            <a:ext cx="13925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问题：</a:t>
            </a:r>
            <a:endParaRPr lang="zh-CN" altLang="en-US" sz="320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814570" y="1790700"/>
            <a:ext cx="4784725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下列关系式成立吗？</a:t>
            </a:r>
            <a:endParaRPr lang="zh-CN" altLang="en-US" sz="320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869180" y="2582545"/>
            <a:ext cx="20389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A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∪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A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=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A</a:t>
            </a:r>
            <a:endParaRPr lang="en-US" altLang="zh-CN" sz="3200" i="1" dirty="0"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850765" y="3396615"/>
            <a:ext cx="26485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A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∪</a:t>
            </a:r>
            <a:r>
              <a:rPr lang="en-US" altLang="zh-CN" sz="3600" b="1" dirty="0">
                <a:latin typeface="黑体" panose="02010609060101010101" charset="-122"/>
                <a:ea typeface="黑体" panose="02010609060101010101" charset="-122"/>
                <a:sym typeface="+mn-ea"/>
              </a:rPr>
              <a:t>∅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=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A</a:t>
            </a:r>
            <a:endParaRPr lang="en-US" altLang="zh-CN" sz="3200" i="1" dirty="0"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869180" y="4272280"/>
            <a:ext cx="27819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</a:pP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A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∪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B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=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B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∪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A</a:t>
            </a:r>
            <a:endParaRPr lang="en-US" altLang="zh-CN" sz="3200" i="1" dirty="0"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  <p:sp>
        <p:nvSpPr>
          <p:cNvPr id="8" name="文本框 8"/>
          <p:cNvSpPr>
            <a:spLocks noChangeArrowheads="1"/>
          </p:cNvSpPr>
          <p:nvPr/>
        </p:nvSpPr>
        <p:spPr bwMode="auto">
          <a:xfrm>
            <a:off x="-82867" y="-178435"/>
            <a:ext cx="5499541" cy="919281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归纳概括 形成概念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 bwMode="auto"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文本框 8"/>
          <p:cNvSpPr>
            <a:spLocks noChangeArrowheads="1"/>
          </p:cNvSpPr>
          <p:nvPr/>
        </p:nvSpPr>
        <p:spPr bwMode="auto">
          <a:xfrm>
            <a:off x="-93662" y="-189230"/>
            <a:ext cx="5499541" cy="919281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巩固知识 典型例题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48815" y="2112010"/>
            <a:ext cx="80689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例</a:t>
            </a:r>
            <a:r>
              <a:rPr lang="en-US" altLang="zh-CN" sz="3200" dirty="0" smtClean="0">
                <a:latin typeface="黑体" panose="02010609060101010101" charset="-122"/>
                <a:ea typeface="黑体" panose="02010609060101010101" charset="-122"/>
              </a:rPr>
              <a:t>1</a:t>
            </a:r>
            <a:r>
              <a:rPr lang="zh-CN" altLang="en-US" sz="3200" dirty="0" smtClean="0"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设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A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</a:rPr>
              <a:t>={4,5,6,8},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B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</a:rPr>
              <a:t>={3,5,7,8},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求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A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∪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B</a:t>
            </a:r>
            <a:r>
              <a:rPr lang="en-US" altLang="zh-CN" sz="3200" dirty="0" smtClean="0">
                <a:latin typeface="黑体" panose="02010609060101010101" charset="-122"/>
                <a:ea typeface="黑体" panose="02010609060101010101" charset="-122"/>
                <a:sym typeface="+mn-ea"/>
              </a:rPr>
              <a:t>.</a:t>
            </a:r>
            <a:r>
              <a:rPr lang="zh-CN" altLang="en-US" sz="3200" dirty="0" smtClean="0">
                <a:latin typeface="黑体" panose="02010609060101010101" charset="-122"/>
                <a:ea typeface="黑体" panose="02010609060101010101" charset="-122"/>
              </a:rPr>
              <a:t> </a:t>
            </a:r>
            <a:endParaRPr lang="en-US" altLang="zh-CN" sz="320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183765" y="3272155"/>
            <a:ext cx="84372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解： 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A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∪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B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={4,5,6,8}∪{3,5,7,8}</a:t>
            </a:r>
            <a:endParaRPr lang="zh-CN" altLang="en-US" sz="320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036695" y="4413885"/>
            <a:ext cx="8437245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={3,4,5,6,7,8}</a:t>
            </a:r>
            <a:endParaRPr lang="zh-CN" altLang="en-US" sz="3200" dirty="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 bwMode="auto"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229149" y="1705610"/>
            <a:ext cx="85921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例</a:t>
            </a:r>
            <a:r>
              <a:rPr lang="en-US" altLang="zh-CN" sz="3200" dirty="0" smtClean="0">
                <a:latin typeface="黑体" panose="02010609060101010101" charset="-122"/>
                <a:ea typeface="黑体" panose="02010609060101010101" charset="-122"/>
              </a:rPr>
              <a:t>2 </a:t>
            </a:r>
            <a:r>
              <a:rPr lang="zh-CN" altLang="en-US" sz="3200" dirty="0" smtClean="0"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设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A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={</a:t>
            </a:r>
            <a:r>
              <a:rPr lang="en-US" sz="3200" i="1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x 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|-1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＜</a:t>
            </a:r>
            <a:r>
              <a:rPr lang="en-US" sz="3200" i="1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x 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＜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2},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B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={</a:t>
            </a:r>
            <a:r>
              <a:rPr lang="en-US" sz="3200" i="1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x 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|1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＜</a:t>
            </a:r>
            <a:r>
              <a:rPr lang="en-US" sz="3200" i="1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x 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＜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3</a:t>
            </a:r>
            <a:r>
              <a:rPr lang="en-US" altLang="zh-CN" sz="3200" dirty="0" smtClean="0">
                <a:latin typeface="黑体" panose="02010609060101010101" charset="-122"/>
                <a:ea typeface="黑体" panose="02010609060101010101" charset="-122"/>
                <a:sym typeface="+mn-ea"/>
              </a:rPr>
              <a:t>},</a:t>
            </a:r>
            <a:endParaRPr lang="en-US" altLang="zh-CN" sz="3200" i="1" dirty="0"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946699" y="2822152"/>
            <a:ext cx="81254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解： 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A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∪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B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={</a:t>
            </a:r>
            <a:r>
              <a:rPr lang="en-US" sz="3200" i="1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x 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|-1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＜</a:t>
            </a:r>
            <a:r>
              <a:rPr lang="en-US" sz="3200" i="1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x 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＜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2}∪{</a:t>
            </a:r>
            <a:r>
              <a:rPr lang="en-US" sz="3200" i="1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x 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|1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＜</a:t>
            </a:r>
            <a:r>
              <a:rPr lang="en-US" sz="3200" i="1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x 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＜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3}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 </a:t>
            </a:r>
            <a:endParaRPr lang="zh-CN" altLang="en-US" sz="3200" dirty="0">
              <a:latin typeface="黑体" panose="02010609060101010101" charset="-122"/>
              <a:ea typeface="黑体" panose="02010609060101010101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2697403" y="4628032"/>
            <a:ext cx="5359400" cy="1242570"/>
            <a:chOff x="3136900" y="5237632"/>
            <a:chExt cx="5359400" cy="1242570"/>
          </a:xfrm>
        </p:grpSpPr>
        <p:cxnSp>
          <p:nvCxnSpPr>
            <p:cNvPr id="5" name="直接箭头连接符 4"/>
            <p:cNvCxnSpPr/>
            <p:nvPr/>
          </p:nvCxnSpPr>
          <p:spPr>
            <a:xfrm>
              <a:off x="3136900" y="5829300"/>
              <a:ext cx="53594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3949700" y="5588000"/>
              <a:ext cx="12700" cy="2286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文本框 13"/>
            <p:cNvSpPr txBox="1"/>
            <p:nvPr/>
          </p:nvSpPr>
          <p:spPr>
            <a:xfrm>
              <a:off x="3633120" y="5895427"/>
              <a:ext cx="8191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>
                  <a:latin typeface="黑体" panose="02010609060101010101" charset="-122"/>
                  <a:ea typeface="黑体" panose="02010609060101010101" charset="-122"/>
                </a:rPr>
                <a:t>-1</a:t>
              </a:r>
              <a:endParaRPr lang="zh-CN" altLang="en-US" sz="3200" dirty="0">
                <a:latin typeface="黑体" panose="02010609060101010101" charset="-122"/>
                <a:ea typeface="黑体" panose="02010609060101010101" charset="-122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4471988" y="5887701"/>
              <a:ext cx="8191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>
                  <a:latin typeface="黑体" panose="02010609060101010101" charset="-122"/>
                  <a:ea typeface="黑体" panose="02010609060101010101" charset="-122"/>
                </a:rPr>
                <a:t>0</a:t>
              </a:r>
              <a:endParaRPr lang="zh-CN" altLang="en-US" sz="3200" dirty="0">
                <a:latin typeface="黑体" panose="02010609060101010101" charset="-122"/>
                <a:ea typeface="黑体" panose="02010609060101010101" charset="-122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5177999" y="5883613"/>
              <a:ext cx="8191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>
                  <a:latin typeface="黑体" panose="02010609060101010101" charset="-122"/>
                  <a:ea typeface="黑体" panose="02010609060101010101" charset="-122"/>
                </a:rPr>
                <a:t>1</a:t>
              </a:r>
              <a:endParaRPr lang="zh-CN" altLang="en-US" sz="3200" dirty="0">
                <a:latin typeface="黑体" panose="02010609060101010101" charset="-122"/>
                <a:ea typeface="黑体" panose="02010609060101010101" charset="-122"/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5936104" y="5893512"/>
              <a:ext cx="8191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>
                  <a:latin typeface="黑体" panose="02010609060101010101" charset="-122"/>
                  <a:ea typeface="黑体" panose="02010609060101010101" charset="-122"/>
                </a:rPr>
                <a:t>2</a:t>
              </a:r>
              <a:endParaRPr lang="zh-CN" altLang="en-US" sz="3200" dirty="0">
                <a:latin typeface="黑体" panose="02010609060101010101" charset="-122"/>
                <a:ea typeface="黑体" panose="02010609060101010101" charset="-122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6680567" y="5883612"/>
              <a:ext cx="8191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>
                  <a:latin typeface="黑体" panose="02010609060101010101" charset="-122"/>
                  <a:ea typeface="黑体" panose="02010609060101010101" charset="-122"/>
                </a:rPr>
                <a:t>3</a:t>
              </a:r>
              <a:endParaRPr lang="zh-CN" altLang="en-US" sz="3200" dirty="0">
                <a:latin typeface="黑体" panose="02010609060101010101" charset="-122"/>
                <a:ea typeface="黑体" panose="02010609060101010101" charset="-122"/>
              </a:endParaRPr>
            </a:p>
          </p:txBody>
        </p:sp>
        <p:sp>
          <p:nvSpPr>
            <p:cNvPr id="35" name="任意多边形 34"/>
            <p:cNvSpPr/>
            <p:nvPr/>
          </p:nvSpPr>
          <p:spPr>
            <a:xfrm>
              <a:off x="5359224" y="5441339"/>
              <a:ext cx="761560" cy="385442"/>
            </a:xfrm>
            <a:custGeom>
              <a:avLst/>
              <a:gdLst>
                <a:gd name="connsiteX0" fmla="*/ 0 w 761560"/>
                <a:gd name="connsiteY0" fmla="*/ 0 h 385442"/>
                <a:gd name="connsiteX1" fmla="*/ 761560 w 761560"/>
                <a:gd name="connsiteY1" fmla="*/ 0 h 385442"/>
                <a:gd name="connsiteX2" fmla="*/ 761560 w 761560"/>
                <a:gd name="connsiteY2" fmla="*/ 385442 h 385442"/>
                <a:gd name="connsiteX3" fmla="*/ 0 w 761560"/>
                <a:gd name="connsiteY3" fmla="*/ 385442 h 385442"/>
                <a:gd name="connsiteX4" fmla="*/ 0 w 761560"/>
                <a:gd name="connsiteY4" fmla="*/ 0 h 385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1560" h="385442">
                  <a:moveTo>
                    <a:pt x="0" y="0"/>
                  </a:moveTo>
                  <a:lnTo>
                    <a:pt x="761560" y="0"/>
                  </a:lnTo>
                  <a:lnTo>
                    <a:pt x="761560" y="385442"/>
                  </a:lnTo>
                  <a:lnTo>
                    <a:pt x="0" y="385442"/>
                  </a:lnTo>
                  <a:lnTo>
                    <a:pt x="0" y="0"/>
                  </a:lnTo>
                  <a:close/>
                </a:path>
              </a:pathLst>
            </a:custGeom>
            <a:pattFill prst="wdUpDiag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任意多边形 33"/>
            <p:cNvSpPr/>
            <p:nvPr/>
          </p:nvSpPr>
          <p:spPr>
            <a:xfrm>
              <a:off x="5355799" y="5237632"/>
              <a:ext cx="1476802" cy="595468"/>
            </a:xfrm>
            <a:custGeom>
              <a:avLst/>
              <a:gdLst>
                <a:gd name="connsiteX0" fmla="*/ 0 w 1517210"/>
                <a:gd name="connsiteY0" fmla="*/ 0 h 595468"/>
                <a:gd name="connsiteX1" fmla="*/ 1517210 w 1517210"/>
                <a:gd name="connsiteY1" fmla="*/ 0 h 595468"/>
                <a:gd name="connsiteX2" fmla="*/ 1517210 w 1517210"/>
                <a:gd name="connsiteY2" fmla="*/ 595468 h 595468"/>
                <a:gd name="connsiteX3" fmla="*/ 0 w 1517210"/>
                <a:gd name="connsiteY3" fmla="*/ 595468 h 595468"/>
                <a:gd name="connsiteX4" fmla="*/ 0 w 1517210"/>
                <a:gd name="connsiteY4" fmla="*/ 585569 h 595468"/>
                <a:gd name="connsiteX5" fmla="*/ 761560 w 1517210"/>
                <a:gd name="connsiteY5" fmla="*/ 585569 h 595468"/>
                <a:gd name="connsiteX6" fmla="*/ 761560 w 1517210"/>
                <a:gd name="connsiteY6" fmla="*/ 200127 h 595468"/>
                <a:gd name="connsiteX7" fmla="*/ 0 w 1517210"/>
                <a:gd name="connsiteY7" fmla="*/ 200127 h 595468"/>
                <a:gd name="connsiteX8" fmla="*/ 0 w 1517210"/>
                <a:gd name="connsiteY8" fmla="*/ 0 h 595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7210" h="595468">
                  <a:moveTo>
                    <a:pt x="0" y="0"/>
                  </a:moveTo>
                  <a:lnTo>
                    <a:pt x="1517210" y="0"/>
                  </a:lnTo>
                  <a:lnTo>
                    <a:pt x="1517210" y="595468"/>
                  </a:lnTo>
                  <a:lnTo>
                    <a:pt x="0" y="595468"/>
                  </a:lnTo>
                  <a:lnTo>
                    <a:pt x="0" y="585569"/>
                  </a:lnTo>
                  <a:lnTo>
                    <a:pt x="761560" y="585569"/>
                  </a:lnTo>
                  <a:lnTo>
                    <a:pt x="761560" y="200127"/>
                  </a:lnTo>
                  <a:lnTo>
                    <a:pt x="0" y="200127"/>
                  </a:lnTo>
                  <a:lnTo>
                    <a:pt x="0" y="0"/>
                  </a:lnTo>
                  <a:close/>
                </a:path>
              </a:pathLst>
            </a:custGeom>
            <a:pattFill prst="wdUpDiag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33" name="任意多边形 32"/>
            <p:cNvSpPr/>
            <p:nvPr/>
          </p:nvSpPr>
          <p:spPr>
            <a:xfrm>
              <a:off x="3917378" y="5443858"/>
              <a:ext cx="1435540" cy="385442"/>
            </a:xfrm>
            <a:custGeom>
              <a:avLst/>
              <a:gdLst>
                <a:gd name="connsiteX0" fmla="*/ 0 w 1435540"/>
                <a:gd name="connsiteY0" fmla="*/ 0 h 385442"/>
                <a:gd name="connsiteX1" fmla="*/ 1435540 w 1435540"/>
                <a:gd name="connsiteY1" fmla="*/ 0 h 385442"/>
                <a:gd name="connsiteX2" fmla="*/ 1435540 w 1435540"/>
                <a:gd name="connsiteY2" fmla="*/ 385442 h 385442"/>
                <a:gd name="connsiteX3" fmla="*/ 0 w 1435540"/>
                <a:gd name="connsiteY3" fmla="*/ 385442 h 385442"/>
                <a:gd name="connsiteX4" fmla="*/ 0 w 1435540"/>
                <a:gd name="connsiteY4" fmla="*/ 0 h 385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35540" h="385442">
                  <a:moveTo>
                    <a:pt x="0" y="0"/>
                  </a:moveTo>
                  <a:lnTo>
                    <a:pt x="1435540" y="0"/>
                  </a:lnTo>
                  <a:lnTo>
                    <a:pt x="1435540" y="385442"/>
                  </a:lnTo>
                  <a:lnTo>
                    <a:pt x="0" y="385442"/>
                  </a:lnTo>
                  <a:lnTo>
                    <a:pt x="0" y="0"/>
                  </a:lnTo>
                  <a:close/>
                </a:path>
              </a:pathLst>
            </a:custGeom>
            <a:pattFill prst="wdUpDiag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8" name="直接连接符 17"/>
            <p:cNvCxnSpPr/>
            <p:nvPr/>
          </p:nvCxnSpPr>
          <p:spPr>
            <a:xfrm>
              <a:off x="6084456" y="5600700"/>
              <a:ext cx="12700" cy="2286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6832601" y="5600701"/>
              <a:ext cx="12700" cy="2286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>
              <a:off x="5354784" y="5600700"/>
              <a:ext cx="12700" cy="2286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4668715" y="5588000"/>
              <a:ext cx="12700" cy="2286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椭圆 15"/>
            <p:cNvSpPr/>
            <p:nvPr/>
          </p:nvSpPr>
          <p:spPr>
            <a:xfrm>
              <a:off x="3840020" y="5747328"/>
              <a:ext cx="127000" cy="127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椭圆 27"/>
            <p:cNvSpPr/>
            <p:nvPr/>
          </p:nvSpPr>
          <p:spPr>
            <a:xfrm>
              <a:off x="5304505" y="5753100"/>
              <a:ext cx="127000" cy="127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椭圆 26"/>
            <p:cNvSpPr/>
            <p:nvPr/>
          </p:nvSpPr>
          <p:spPr>
            <a:xfrm>
              <a:off x="6775450" y="5747107"/>
              <a:ext cx="127000" cy="127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椭圆 28"/>
            <p:cNvSpPr/>
            <p:nvPr/>
          </p:nvSpPr>
          <p:spPr>
            <a:xfrm>
              <a:off x="6027306" y="5734407"/>
              <a:ext cx="127000" cy="127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8920904" y="1675130"/>
            <a:ext cx="222821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求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A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∪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B</a:t>
            </a:r>
            <a:r>
              <a:rPr lang="en-US" altLang="zh-CN" sz="3200" dirty="0" smtClean="0">
                <a:latin typeface="黑体" panose="02010609060101010101" charset="-122"/>
                <a:ea typeface="黑体" panose="02010609060101010101" charset="-122"/>
                <a:sym typeface="+mn-ea"/>
              </a:rPr>
              <a:t>.</a:t>
            </a:r>
            <a:endParaRPr lang="zh-CN" altLang="en-US" sz="320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843655" y="3602144"/>
            <a:ext cx="6174105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={</a:t>
            </a:r>
            <a:r>
              <a:rPr lang="en-US" sz="3200" i="1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x 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|-1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＜</a:t>
            </a:r>
            <a:r>
              <a:rPr lang="en-US" sz="3200" i="1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x 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＜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3</a:t>
            </a:r>
            <a:r>
              <a:rPr lang="en-US" altLang="zh-CN" sz="3200" dirty="0" smtClean="0">
                <a:latin typeface="黑体" panose="02010609060101010101" charset="-122"/>
                <a:ea typeface="黑体" panose="02010609060101010101" charset="-122"/>
                <a:sym typeface="+mn-ea"/>
              </a:rPr>
              <a:t>}.</a:t>
            </a:r>
            <a:r>
              <a:rPr lang="zh-CN" altLang="en-US" sz="3200" dirty="0" smtClean="0">
                <a:latin typeface="黑体" panose="02010609060101010101" charset="-122"/>
                <a:ea typeface="黑体" panose="02010609060101010101" charset="-122"/>
              </a:rPr>
              <a:t> </a:t>
            </a:r>
            <a:endParaRPr lang="zh-CN" altLang="en-US" sz="320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7" name="文本框 8"/>
          <p:cNvSpPr>
            <a:spLocks noChangeArrowheads="1"/>
          </p:cNvSpPr>
          <p:nvPr/>
        </p:nvSpPr>
        <p:spPr bwMode="auto">
          <a:xfrm>
            <a:off x="-93662" y="-189230"/>
            <a:ext cx="5499541" cy="919281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巩固知识 典型例题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69707" name="Text Box 11"/>
          <p:cNvSpPr txBox="1"/>
          <p:nvPr/>
        </p:nvSpPr>
        <p:spPr>
          <a:xfrm>
            <a:off x="379730" y="900430"/>
            <a:ext cx="11400790" cy="27997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latinLnBrk="0" hangingPunct="1">
              <a:lnSpc>
                <a:spcPct val="150000"/>
              </a:lnSpc>
            </a:pP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例</a:t>
            </a:r>
            <a:r>
              <a:rPr lang="en-US" altLang="zh-CN" sz="3200" dirty="0">
                <a:solidFill>
                  <a:schemeClr val="tx1"/>
                </a:solidFill>
                <a:latin typeface="宋体" panose="02010600030101010101" pitchFamily="2" charset="-122"/>
              </a:rPr>
              <a:t>3 </a:t>
            </a:r>
            <a:r>
              <a:rPr lang="zh-CN" altLang="en-US" sz="3200" dirty="0">
                <a:solidFill>
                  <a:schemeClr val="tx1"/>
                </a:solidFill>
                <a:latin typeface="宋体" panose="02010600030101010101" pitchFamily="2" charset="-122"/>
              </a:rPr>
              <a:t>设集合</a:t>
            </a:r>
            <a:r>
              <a:rPr lang="en-US" altLang="zh-CN" sz="3200" i="1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latin typeface="宋体" panose="02010600030101010101" pitchFamily="2" charset="-122"/>
              </a:rPr>
              <a:t>={</a:t>
            </a:r>
            <a:r>
              <a:rPr lang="en-US" altLang="zh-CN" sz="3200" i="1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x</a:t>
            </a:r>
            <a:r>
              <a:rPr lang="en-US" altLang="zh-CN" sz="3200" dirty="0">
                <a:solidFill>
                  <a:schemeClr val="tx1"/>
                </a:solidFill>
                <a:latin typeface="宋体" panose="02010600030101010101" pitchFamily="2" charset="-122"/>
              </a:rPr>
              <a:t>|</a:t>
            </a:r>
            <a:r>
              <a:rPr lang="en-US" altLang="zh-CN" sz="3200" i="1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x</a:t>
            </a:r>
            <a:r>
              <a:rPr lang="zh-CN" altLang="en-US" sz="3200" dirty="0">
                <a:solidFill>
                  <a:schemeClr val="tx1"/>
                </a:solidFill>
                <a:latin typeface="宋体" panose="02010600030101010101" pitchFamily="2" charset="-122"/>
              </a:rPr>
              <a:t>＞</a:t>
            </a:r>
            <a:r>
              <a:rPr lang="en-US" altLang="zh-CN" sz="3200" dirty="0">
                <a:solidFill>
                  <a:schemeClr val="tx1"/>
                </a:solidFill>
                <a:latin typeface="宋体" panose="02010600030101010101" pitchFamily="2" charset="-122"/>
              </a:rPr>
              <a:t>-1},</a:t>
            </a:r>
            <a:r>
              <a:rPr lang="en-US" altLang="zh-CN" sz="3200" i="1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latin typeface="宋体" panose="02010600030101010101" pitchFamily="2" charset="-122"/>
              </a:rPr>
              <a:t>={</a:t>
            </a:r>
            <a:r>
              <a:rPr lang="en-US" altLang="zh-CN" sz="3200" i="1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x</a:t>
            </a:r>
            <a:r>
              <a:rPr lang="en-US" altLang="zh-CN" sz="3200" dirty="0">
                <a:solidFill>
                  <a:schemeClr val="tx1"/>
                </a:solidFill>
                <a:latin typeface="宋体" panose="02010600030101010101" pitchFamily="2" charset="-122"/>
              </a:rPr>
              <a:t>|-2</a:t>
            </a:r>
            <a:r>
              <a:rPr lang="zh-CN" altLang="en-US" sz="3200" dirty="0">
                <a:solidFill>
                  <a:schemeClr val="tx1"/>
                </a:solidFill>
                <a:latin typeface="宋体" panose="02010600030101010101" pitchFamily="2" charset="-122"/>
              </a:rPr>
              <a:t>＜</a:t>
            </a:r>
            <a:r>
              <a:rPr lang="en-US" altLang="zh-CN" sz="3200" i="1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x</a:t>
            </a:r>
            <a:r>
              <a:rPr lang="zh-CN" altLang="en-US" sz="3200" dirty="0">
                <a:solidFill>
                  <a:schemeClr val="tx1"/>
                </a:solidFill>
                <a:latin typeface="宋体" panose="02010600030101010101" pitchFamily="2" charset="-122"/>
              </a:rPr>
              <a:t>＜</a:t>
            </a:r>
            <a:r>
              <a:rPr lang="en-US" altLang="zh-CN" sz="3200" dirty="0">
                <a:solidFill>
                  <a:schemeClr val="tx1"/>
                </a:solidFill>
                <a:latin typeface="宋体" panose="02010600030101010101" pitchFamily="2" charset="-122"/>
              </a:rPr>
              <a:t>2},</a:t>
            </a:r>
            <a:r>
              <a:rPr lang="zh-CN" altLang="en-US" sz="3200" dirty="0">
                <a:solidFill>
                  <a:schemeClr val="tx1"/>
                </a:solidFill>
                <a:latin typeface="宋体" panose="02010600030101010101" pitchFamily="2" charset="-122"/>
              </a:rPr>
              <a:t>则</a:t>
            </a:r>
            <a:r>
              <a:rPr lang="en-US" altLang="zh-CN" sz="3200" i="1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latin typeface="宋体" panose="02010600030101010101" pitchFamily="2" charset="-122"/>
              </a:rPr>
              <a:t>∪</a:t>
            </a:r>
            <a:r>
              <a:rPr lang="en-US" altLang="zh-CN" sz="3200" i="1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r>
              <a:rPr lang="zh-CN" altLang="en-US" sz="3200" dirty="0">
                <a:solidFill>
                  <a:schemeClr val="tx1"/>
                </a:solidFill>
                <a:latin typeface="宋体" panose="02010600030101010101" pitchFamily="2" charset="-122"/>
              </a:rPr>
              <a:t>等于（   ）</a:t>
            </a:r>
            <a:endParaRPr lang="zh-CN" altLang="en-US" sz="3200" dirty="0">
              <a:solidFill>
                <a:schemeClr val="tx1"/>
              </a:solidFill>
              <a:latin typeface="宋体" panose="02010600030101010101" pitchFamily="2" charset="-122"/>
            </a:endParaRPr>
          </a:p>
          <a:p>
            <a:pPr eaLnBrk="1" latinLnBrk="0" hangingPunct="1">
              <a:lnSpc>
                <a:spcPct val="150000"/>
              </a:lnSpc>
            </a:pPr>
            <a:r>
              <a:rPr lang="en-US" altLang="zh-CN" sz="3200" dirty="0">
                <a:solidFill>
                  <a:schemeClr val="tx1"/>
                </a:solidFill>
                <a:latin typeface="宋体" panose="02010600030101010101" pitchFamily="2" charset="-122"/>
              </a:rPr>
              <a:t>(A){</a:t>
            </a:r>
            <a:r>
              <a:rPr lang="en-US" altLang="zh-CN" sz="3200" i="1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x</a:t>
            </a:r>
            <a:r>
              <a:rPr lang="en-US" altLang="zh-CN" sz="3200" dirty="0">
                <a:solidFill>
                  <a:schemeClr val="tx1"/>
                </a:solidFill>
                <a:latin typeface="宋体" panose="02010600030101010101" pitchFamily="2" charset="-122"/>
              </a:rPr>
              <a:t>|</a:t>
            </a:r>
            <a:r>
              <a:rPr lang="en-US" altLang="zh-CN" sz="3200" i="1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x</a:t>
            </a:r>
            <a:r>
              <a:rPr lang="zh-CN" altLang="en-US" sz="3200" dirty="0">
                <a:solidFill>
                  <a:schemeClr val="tx1"/>
                </a:solidFill>
                <a:latin typeface="宋体" panose="02010600030101010101" pitchFamily="2" charset="-122"/>
              </a:rPr>
              <a:t>＞</a:t>
            </a:r>
            <a:r>
              <a:rPr lang="en-US" altLang="zh-CN" sz="3200" dirty="0">
                <a:solidFill>
                  <a:schemeClr val="tx1"/>
                </a:solidFill>
                <a:latin typeface="宋体" panose="02010600030101010101" pitchFamily="2" charset="-122"/>
              </a:rPr>
              <a:t>-2}          (B){</a:t>
            </a:r>
            <a:r>
              <a:rPr lang="en-US" altLang="zh-CN" sz="3200" i="1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x</a:t>
            </a:r>
            <a:r>
              <a:rPr lang="en-US" altLang="zh-CN" sz="3200" dirty="0">
                <a:solidFill>
                  <a:schemeClr val="tx1"/>
                </a:solidFill>
                <a:latin typeface="宋体" panose="02010600030101010101" pitchFamily="2" charset="-122"/>
              </a:rPr>
              <a:t>|</a:t>
            </a:r>
            <a:r>
              <a:rPr lang="en-US" altLang="zh-CN" sz="3200" i="1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x</a:t>
            </a:r>
            <a:r>
              <a:rPr lang="zh-CN" altLang="en-US" sz="3200" dirty="0">
                <a:solidFill>
                  <a:schemeClr val="tx1"/>
                </a:solidFill>
                <a:latin typeface="宋体" panose="02010600030101010101" pitchFamily="2" charset="-122"/>
              </a:rPr>
              <a:t>＞</a:t>
            </a:r>
            <a:r>
              <a:rPr lang="en-US" altLang="zh-CN" sz="3200" dirty="0">
                <a:solidFill>
                  <a:schemeClr val="tx1"/>
                </a:solidFill>
                <a:latin typeface="宋体" panose="02010600030101010101" pitchFamily="2" charset="-122"/>
              </a:rPr>
              <a:t>-1}</a:t>
            </a:r>
            <a:endParaRPr lang="en-US" altLang="zh-CN" sz="3200" dirty="0">
              <a:solidFill>
                <a:schemeClr val="tx1"/>
              </a:solidFill>
              <a:latin typeface="宋体" panose="02010600030101010101" pitchFamily="2" charset="-122"/>
            </a:endParaRPr>
          </a:p>
          <a:p>
            <a:pPr eaLnBrk="1" latinLnBrk="0" hangingPunct="1">
              <a:lnSpc>
                <a:spcPct val="150000"/>
              </a:lnSpc>
            </a:pPr>
            <a:r>
              <a:rPr lang="en-US" altLang="zh-CN" sz="3200" dirty="0">
                <a:solidFill>
                  <a:schemeClr val="tx1"/>
                </a:solidFill>
                <a:latin typeface="宋体" panose="02010600030101010101" pitchFamily="2" charset="-122"/>
              </a:rPr>
              <a:t>(C){</a:t>
            </a:r>
            <a:r>
              <a:rPr lang="en-US" altLang="zh-CN" sz="3200" i="1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x</a:t>
            </a:r>
            <a:r>
              <a:rPr lang="en-US" altLang="zh-CN" sz="3200" dirty="0">
                <a:solidFill>
                  <a:schemeClr val="tx1"/>
                </a:solidFill>
                <a:latin typeface="宋体" panose="02010600030101010101" pitchFamily="2" charset="-122"/>
              </a:rPr>
              <a:t>|-2</a:t>
            </a:r>
            <a:r>
              <a:rPr lang="zh-CN" altLang="en-US" sz="3200" dirty="0">
                <a:solidFill>
                  <a:schemeClr val="tx1"/>
                </a:solidFill>
                <a:latin typeface="宋体" panose="02010600030101010101" pitchFamily="2" charset="-122"/>
              </a:rPr>
              <a:t>＜</a:t>
            </a:r>
            <a:r>
              <a:rPr lang="en-US" altLang="zh-CN" sz="3200" i="1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x</a:t>
            </a:r>
            <a:r>
              <a:rPr lang="zh-CN" altLang="en-US" sz="3200" dirty="0">
                <a:solidFill>
                  <a:schemeClr val="tx1"/>
                </a:solidFill>
                <a:latin typeface="宋体" panose="02010600030101010101" pitchFamily="2" charset="-122"/>
              </a:rPr>
              <a:t>＜</a:t>
            </a:r>
            <a:r>
              <a:rPr lang="en-US" altLang="zh-CN" sz="3200" dirty="0">
                <a:solidFill>
                  <a:schemeClr val="tx1"/>
                </a:solidFill>
                <a:latin typeface="宋体" panose="02010600030101010101" pitchFamily="2" charset="-122"/>
              </a:rPr>
              <a:t>-1}      (D){</a:t>
            </a:r>
            <a:r>
              <a:rPr lang="en-US" altLang="zh-CN" sz="3200" i="1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x</a:t>
            </a:r>
            <a:r>
              <a:rPr lang="en-US" altLang="zh-CN" sz="3200" dirty="0">
                <a:solidFill>
                  <a:schemeClr val="tx1"/>
                </a:solidFill>
                <a:latin typeface="宋体" panose="02010600030101010101" pitchFamily="2" charset="-122"/>
              </a:rPr>
              <a:t>|-1</a:t>
            </a:r>
            <a:r>
              <a:rPr lang="zh-CN" altLang="en-US" sz="3200" dirty="0">
                <a:solidFill>
                  <a:schemeClr val="tx1"/>
                </a:solidFill>
                <a:latin typeface="宋体" panose="02010600030101010101" pitchFamily="2" charset="-122"/>
              </a:rPr>
              <a:t>＜</a:t>
            </a:r>
            <a:r>
              <a:rPr lang="en-US" altLang="zh-CN" sz="3200" i="1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x</a:t>
            </a:r>
            <a:r>
              <a:rPr lang="zh-CN" altLang="en-US" sz="3200" dirty="0">
                <a:solidFill>
                  <a:schemeClr val="tx1"/>
                </a:solidFill>
                <a:latin typeface="宋体" panose="02010600030101010101" pitchFamily="2" charset="-122"/>
              </a:rPr>
              <a:t>＜</a:t>
            </a:r>
            <a:r>
              <a:rPr lang="en-US" altLang="zh-CN" sz="3200" dirty="0">
                <a:solidFill>
                  <a:schemeClr val="tx1"/>
                </a:solidFill>
                <a:latin typeface="宋体" panose="02010600030101010101" pitchFamily="2" charset="-122"/>
              </a:rPr>
              <a:t>2}</a:t>
            </a:r>
            <a:endParaRPr lang="en-US" altLang="zh-CN" sz="3200" dirty="0">
              <a:solidFill>
                <a:schemeClr val="tx1"/>
              </a:solidFill>
              <a:latin typeface="宋体" panose="02010600030101010101" pitchFamily="2" charset="-122"/>
            </a:endParaRPr>
          </a:p>
          <a:p>
            <a:endParaRPr lang="en-US" altLang="zh-CN" sz="32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669708" name="Picture 12"/>
          <p:cNvPicPr>
            <a:picLocks noChangeAspect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22445" y="4834890"/>
            <a:ext cx="3162300" cy="1038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379730" y="3864610"/>
            <a:ext cx="855853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3200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【</a:t>
            </a:r>
            <a:r>
              <a:rPr lang="zh-CN" altLang="en-US" sz="3200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解析</a:t>
            </a:r>
            <a:r>
              <a:rPr lang="en-US" altLang="zh-CN" sz="3200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】</a:t>
            </a:r>
            <a:r>
              <a:rPr lang="zh-CN" altLang="en-US" sz="3200" dirty="0">
                <a:latin typeface="楷体_GB2312" pitchFamily="49" charset="-122"/>
                <a:ea typeface="楷体_GB2312" pitchFamily="49" charset="-122"/>
                <a:sym typeface="+mn-ea"/>
              </a:rPr>
              <a:t>选</a:t>
            </a:r>
            <a:r>
              <a:rPr lang="en-US" altLang="zh-CN" sz="3200" dirty="0">
                <a:latin typeface="楷体_GB2312" pitchFamily="49" charset="-122"/>
                <a:ea typeface="楷体_GB2312" pitchFamily="49" charset="-122"/>
                <a:sym typeface="+mn-ea"/>
              </a:rPr>
              <a:t>A.</a:t>
            </a:r>
            <a:r>
              <a:rPr lang="zh-CN" altLang="en-US" sz="3200" dirty="0">
                <a:latin typeface="楷体_GB2312" pitchFamily="49" charset="-122"/>
                <a:ea typeface="楷体_GB2312" pitchFamily="49" charset="-122"/>
                <a:sym typeface="+mn-ea"/>
              </a:rPr>
              <a:t>画出数轴，易知</a:t>
            </a:r>
            <a:r>
              <a:rPr lang="en-US" altLang="zh-CN" sz="3200" i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A</a:t>
            </a:r>
            <a:r>
              <a:rPr lang="en-US" altLang="zh-CN" sz="3200" dirty="0">
                <a:latin typeface="楷体_GB2312" pitchFamily="49" charset="-122"/>
                <a:ea typeface="楷体_GB2312" pitchFamily="49" charset="-122"/>
                <a:sym typeface="+mn-ea"/>
              </a:rPr>
              <a:t>∪</a:t>
            </a:r>
            <a:r>
              <a:rPr lang="en-US" altLang="zh-CN" sz="3200" i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B</a:t>
            </a:r>
            <a:r>
              <a:rPr lang="en-US" altLang="zh-CN" sz="3200" dirty="0">
                <a:latin typeface="楷体_GB2312" pitchFamily="49" charset="-122"/>
                <a:ea typeface="楷体_GB2312" pitchFamily="49" charset="-122"/>
                <a:sym typeface="+mn-ea"/>
              </a:rPr>
              <a:t>={</a:t>
            </a:r>
            <a:r>
              <a:rPr lang="en-US" altLang="zh-CN" sz="3200" i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x</a:t>
            </a:r>
            <a:r>
              <a:rPr lang="en-US" altLang="zh-CN" sz="3200" dirty="0">
                <a:latin typeface="楷体_GB2312" pitchFamily="49" charset="-122"/>
                <a:ea typeface="楷体_GB2312" pitchFamily="49" charset="-122"/>
                <a:sym typeface="+mn-ea"/>
              </a:rPr>
              <a:t>|</a:t>
            </a:r>
            <a:r>
              <a:rPr lang="en-US" altLang="zh-CN" sz="3200" i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x</a:t>
            </a:r>
            <a:r>
              <a:rPr lang="zh-CN" altLang="en-US" sz="3200" dirty="0">
                <a:latin typeface="楷体_GB2312" pitchFamily="49" charset="-122"/>
                <a:ea typeface="楷体_GB2312" pitchFamily="49" charset="-122"/>
                <a:sym typeface="+mn-ea"/>
              </a:rPr>
              <a:t>＞</a:t>
            </a:r>
            <a:r>
              <a:rPr lang="en-US" altLang="zh-CN" sz="3200" dirty="0">
                <a:latin typeface="楷体_GB2312" pitchFamily="49" charset="-122"/>
                <a:ea typeface="楷体_GB2312" pitchFamily="49" charset="-122"/>
                <a:sym typeface="+mn-ea"/>
              </a:rPr>
              <a:t>-2}.</a:t>
            </a:r>
            <a:endParaRPr lang="zh-CN" altLang="en-US" sz="32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6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 bwMode="auto"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文本框 8"/>
          <p:cNvSpPr>
            <a:spLocks noChangeArrowheads="1"/>
          </p:cNvSpPr>
          <p:nvPr/>
        </p:nvSpPr>
        <p:spPr bwMode="auto">
          <a:xfrm>
            <a:off x="-82867" y="-158750"/>
            <a:ext cx="5499541" cy="919281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运用知识 强化练习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38275" y="2236470"/>
            <a:ext cx="98342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练习： 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</a:rPr>
              <a:t>1.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设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A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={</a:t>
            </a:r>
            <a:r>
              <a:rPr lang="en-US" sz="3200" i="1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x 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|</a:t>
            </a:r>
            <a:r>
              <a:rPr lang="en-US" sz="3200" i="1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x</a:t>
            </a:r>
            <a:r>
              <a:rPr lang="zh-CN" altLang="en-US" sz="3200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＞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0},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B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={</a:t>
            </a:r>
            <a:r>
              <a:rPr lang="en-US" sz="3200" i="1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x 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|</a:t>
            </a:r>
            <a:r>
              <a:rPr lang="en-US" sz="3200" i="1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x 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＜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3},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求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A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∪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B</a:t>
            </a:r>
            <a:r>
              <a:rPr lang="en-US" altLang="zh-CN" sz="3200" dirty="0" smtClean="0">
                <a:latin typeface="黑体" panose="02010609060101010101" charset="-122"/>
                <a:ea typeface="黑体" panose="02010609060101010101" charset="-122"/>
                <a:sym typeface="+mn-ea"/>
              </a:rPr>
              <a:t>.</a:t>
            </a:r>
            <a:endParaRPr lang="zh-CN" altLang="en-US" sz="3200" dirty="0">
              <a:latin typeface="黑体" panose="02010609060101010101" charset="-122"/>
              <a:ea typeface="黑体" panose="02010609060101010101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880995" y="3560445"/>
            <a:ext cx="83915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2.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设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A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={</a:t>
            </a:r>
            <a:r>
              <a:rPr lang="en-US" sz="3200" i="1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x 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|</a:t>
            </a:r>
            <a:r>
              <a:rPr lang="en-US" sz="3200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-1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＜</a:t>
            </a:r>
            <a:r>
              <a:rPr lang="en-US" sz="3200" i="1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x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＜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2},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B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={</a:t>
            </a:r>
            <a:r>
              <a:rPr lang="en-US" sz="3200" i="1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x 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|</a:t>
            </a:r>
            <a:r>
              <a:rPr lang="en-US" sz="3200" i="1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x 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＜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1},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求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A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∪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B</a:t>
            </a:r>
            <a:r>
              <a:rPr lang="en-US" altLang="zh-CN" sz="3200" dirty="0" smtClean="0">
                <a:latin typeface="黑体" panose="02010609060101010101" charset="-122"/>
                <a:ea typeface="黑体" panose="02010609060101010101" charset="-122"/>
                <a:sym typeface="+mn-ea"/>
              </a:rPr>
              <a:t>.</a:t>
            </a:r>
            <a:endParaRPr lang="zh-CN" altLang="en-US" sz="3200" dirty="0">
              <a:latin typeface="黑体" panose="02010609060101010101" charset="-122"/>
              <a:ea typeface="黑体" panose="02010609060101010101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75779" name="AutoShape 3"/>
          <p:cNvSpPr>
            <a:spLocks noChangeArrowheads="1"/>
          </p:cNvSpPr>
          <p:nvPr/>
        </p:nvSpPr>
        <p:spPr bwMode="invGray">
          <a:xfrm rot="39573186">
            <a:off x="5622131" y="2168684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rgbClr val="000000">
                  <a:gamma/>
                  <a:shade val="89020"/>
                  <a:invGamma/>
                  <a:alpha val="0"/>
                </a:srgbClr>
              </a:gs>
              <a:gs pos="100000">
                <a:srgbClr val="000000"/>
              </a:gs>
            </a:gsLst>
            <a:lin ang="0" scaled="1"/>
          </a:gradFill>
          <a:ln w="0" algn="ctr">
            <a:noFill/>
            <a:miter lim="800000"/>
          </a:ln>
          <a:effectLst/>
        </p:spPr>
        <p:txBody>
          <a:bodyPr wrap="none" anchor="ctr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微软雅黑" panose="020B0503020204020204" pitchFamily="34" charset="-122"/>
            </a:endParaRPr>
          </a:p>
        </p:txBody>
      </p:sp>
      <p:sp>
        <p:nvSpPr>
          <p:cNvPr id="75780" name="AutoShape 4"/>
          <p:cNvSpPr>
            <a:spLocks noChangeArrowheads="1"/>
          </p:cNvSpPr>
          <p:nvPr/>
        </p:nvSpPr>
        <p:spPr bwMode="invGray">
          <a:xfrm rot="3465783">
            <a:off x="5622131" y="4332446"/>
            <a:ext cx="792163" cy="288925"/>
          </a:xfrm>
          <a:prstGeom prst="rightArrow">
            <a:avLst>
              <a:gd name="adj1" fmla="val 35167"/>
              <a:gd name="adj2" fmla="val 111028"/>
            </a:avLst>
          </a:prstGeom>
          <a:gradFill rotWithShape="1">
            <a:gsLst>
              <a:gs pos="0">
                <a:srgbClr val="000000">
                  <a:gamma/>
                  <a:shade val="89020"/>
                  <a:invGamma/>
                  <a:alpha val="0"/>
                </a:srgbClr>
              </a:gs>
              <a:gs pos="100000">
                <a:srgbClr val="000000"/>
              </a:gs>
            </a:gsLst>
            <a:lin ang="0" scaled="1"/>
          </a:gradFill>
          <a:ln w="0" algn="ctr">
            <a:noFill/>
            <a:miter lim="800000"/>
          </a:ln>
          <a:effectLst/>
        </p:spPr>
        <p:txBody>
          <a:bodyPr wrap="none" anchor="ctr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微软雅黑" panose="020B0503020204020204" pitchFamily="34" charset="-122"/>
            </a:endParaRPr>
          </a:p>
        </p:txBody>
      </p:sp>
      <p:sp>
        <p:nvSpPr>
          <p:cNvPr id="75781" name="AutoShape 5"/>
          <p:cNvSpPr>
            <a:spLocks noChangeArrowheads="1"/>
          </p:cNvSpPr>
          <p:nvPr/>
        </p:nvSpPr>
        <p:spPr bwMode="invGray">
          <a:xfrm rot="35969022">
            <a:off x="4402931" y="2244884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rgbClr val="000000">
                  <a:gamma/>
                  <a:shade val="89020"/>
                  <a:invGamma/>
                  <a:alpha val="0"/>
                </a:srgbClr>
              </a:gs>
              <a:gs pos="100000">
                <a:srgbClr val="000000"/>
              </a:gs>
            </a:gsLst>
            <a:lin ang="0" scaled="1"/>
          </a:gradFill>
          <a:ln w="0" algn="ctr">
            <a:noFill/>
            <a:miter lim="800000"/>
          </a:ln>
          <a:effectLst/>
        </p:spPr>
        <p:txBody>
          <a:bodyPr wrap="none" anchor="ctr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微软雅黑" panose="020B0503020204020204" pitchFamily="34" charset="-122"/>
            </a:endParaRPr>
          </a:p>
        </p:txBody>
      </p:sp>
      <p:sp>
        <p:nvSpPr>
          <p:cNvPr id="75782" name="AutoShape 6"/>
          <p:cNvSpPr>
            <a:spLocks noChangeArrowheads="1"/>
          </p:cNvSpPr>
          <p:nvPr/>
        </p:nvSpPr>
        <p:spPr bwMode="invGray">
          <a:xfrm rot="7535209">
            <a:off x="4364831" y="4299109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rgbClr val="000000">
                  <a:gamma/>
                  <a:shade val="89020"/>
                  <a:invGamma/>
                  <a:alpha val="0"/>
                </a:srgbClr>
              </a:gs>
              <a:gs pos="100000">
                <a:srgbClr val="000000"/>
              </a:gs>
            </a:gsLst>
            <a:lin ang="0" scaled="1"/>
          </a:gradFill>
          <a:ln w="0" algn="ctr">
            <a:noFill/>
            <a:miter lim="800000"/>
          </a:ln>
          <a:effectLst/>
        </p:spPr>
        <p:txBody>
          <a:bodyPr wrap="none" anchor="ctr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微软雅黑" panose="020B0503020204020204" pitchFamily="34" charset="-122"/>
            </a:endParaRPr>
          </a:p>
        </p:txBody>
      </p:sp>
      <p:sp>
        <p:nvSpPr>
          <p:cNvPr id="75783" name="AutoShape 7"/>
          <p:cNvSpPr>
            <a:spLocks noChangeArrowheads="1"/>
          </p:cNvSpPr>
          <p:nvPr/>
        </p:nvSpPr>
        <p:spPr bwMode="invGray">
          <a:xfrm>
            <a:off x="6200775" y="3296603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rgbClr val="000000">
                  <a:gamma/>
                  <a:shade val="89020"/>
                  <a:invGamma/>
                  <a:alpha val="0"/>
                </a:srgbClr>
              </a:gs>
              <a:gs pos="100000">
                <a:srgbClr val="000000"/>
              </a:gs>
            </a:gsLst>
            <a:lin ang="0" scaled="1"/>
          </a:gradFill>
          <a:ln w="0" algn="ctr">
            <a:noFill/>
            <a:miter lim="800000"/>
          </a:ln>
          <a:effectLst/>
        </p:spPr>
        <p:txBody>
          <a:bodyPr wrap="none" anchor="ctr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微软雅黑" panose="020B0503020204020204" pitchFamily="34" charset="-122"/>
            </a:endParaRPr>
          </a:p>
        </p:txBody>
      </p:sp>
      <p:sp>
        <p:nvSpPr>
          <p:cNvPr id="75784" name="AutoShape 8"/>
          <p:cNvSpPr>
            <a:spLocks noChangeArrowheads="1"/>
          </p:cNvSpPr>
          <p:nvPr/>
        </p:nvSpPr>
        <p:spPr bwMode="invGray">
          <a:xfrm rot="-10800000">
            <a:off x="3790950" y="3290253"/>
            <a:ext cx="863600" cy="288925"/>
          </a:xfrm>
          <a:prstGeom prst="rightArrow">
            <a:avLst>
              <a:gd name="adj1" fmla="val 35167"/>
              <a:gd name="adj2" fmla="val 121041"/>
            </a:avLst>
          </a:prstGeom>
          <a:gradFill rotWithShape="1">
            <a:gsLst>
              <a:gs pos="0">
                <a:srgbClr val="000000">
                  <a:gamma/>
                  <a:shade val="89020"/>
                  <a:invGamma/>
                  <a:alpha val="0"/>
                </a:srgbClr>
              </a:gs>
              <a:gs pos="100000">
                <a:srgbClr val="000000"/>
              </a:gs>
            </a:gsLst>
            <a:lin ang="0" scaled="1"/>
          </a:gradFill>
          <a:ln w="0" algn="ctr">
            <a:noFill/>
            <a:miter lim="800000"/>
          </a:ln>
          <a:effectLst/>
        </p:spPr>
        <p:txBody>
          <a:bodyPr wrap="none" anchor="ctr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微软雅黑" panose="020B0503020204020204" pitchFamily="34" charset="-122"/>
            </a:endParaRPr>
          </a:p>
        </p:txBody>
      </p:sp>
      <p:sp>
        <p:nvSpPr>
          <p:cNvPr id="22538" name="Oval 9"/>
          <p:cNvSpPr/>
          <p:nvPr/>
        </p:nvSpPr>
        <p:spPr>
          <a:xfrm>
            <a:off x="3536950" y="1528128"/>
            <a:ext cx="3743325" cy="3744912"/>
          </a:xfrm>
          <a:prstGeom prst="ellipse">
            <a:avLst/>
          </a:prstGeom>
          <a:noFill/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anchor="ctr" anchorCtr="0">
            <a:spAutoFit/>
          </a:bodyPr>
          <a:p>
            <a:endParaRPr lang="zh-CN" altLang="zh-CN" dirty="0">
              <a:latin typeface="Arial" panose="020B0604020202020204" pitchFamily="34" charset="0"/>
            </a:endParaRPr>
          </a:p>
        </p:txBody>
      </p:sp>
      <p:grpSp>
        <p:nvGrpSpPr>
          <p:cNvPr id="22539" name="Group 10"/>
          <p:cNvGrpSpPr/>
          <p:nvPr/>
        </p:nvGrpSpPr>
        <p:grpSpPr>
          <a:xfrm>
            <a:off x="4273550" y="1586865"/>
            <a:ext cx="360363" cy="360363"/>
            <a:chOff x="1973" y="1706"/>
            <a:chExt cx="227" cy="227"/>
          </a:xfrm>
        </p:grpSpPr>
        <p:sp>
          <p:nvSpPr>
            <p:cNvPr id="75787" name="Oval 11"/>
            <p:cNvSpPr>
              <a:spLocks noChangeArrowheads="1"/>
            </p:cNvSpPr>
            <p:nvPr/>
          </p:nvSpPr>
          <p:spPr bwMode="gray">
            <a:xfrm>
              <a:off x="1973" y="1706"/>
              <a:ext cx="227" cy="227"/>
            </a:xfrm>
            <a:prstGeom prst="ellipse">
              <a:avLst/>
            </a:prstGeom>
            <a:gradFill rotWithShape="1">
              <a:gsLst>
                <a:gs pos="0">
                  <a:srgbClr val="BBE0E3">
                    <a:gamma/>
                    <a:tint val="33725"/>
                    <a:invGamma/>
                  </a:srgbClr>
                </a:gs>
                <a:gs pos="100000">
                  <a:srgbClr val="BBE0E3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</a:ln>
            <a:effectLst/>
          </p:spPr>
          <p:txBody>
            <a:bodyPr wrap="none" anchor="ctr"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微软雅黑" panose="020B0503020204020204" pitchFamily="34" charset="-122"/>
              </a:endParaRPr>
            </a:p>
          </p:txBody>
        </p:sp>
        <p:sp>
          <p:nvSpPr>
            <p:cNvPr id="75788" name="Oval 12"/>
            <p:cNvSpPr>
              <a:spLocks noChangeArrowheads="1"/>
            </p:cNvSpPr>
            <p:nvPr/>
          </p:nvSpPr>
          <p:spPr bwMode="gray">
            <a:xfrm>
              <a:off x="1983" y="1725"/>
              <a:ext cx="141" cy="142"/>
            </a:xfrm>
            <a:prstGeom prst="ellipse">
              <a:avLst/>
            </a:prstGeom>
            <a:gradFill rotWithShape="1">
              <a:gsLst>
                <a:gs pos="0">
                  <a:srgbClr val="BBE0E3">
                    <a:gamma/>
                    <a:tint val="33725"/>
                    <a:invGamma/>
                  </a:srgbClr>
                </a:gs>
                <a:gs pos="100000">
                  <a:srgbClr val="BBE0E3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</a:ln>
            <a:effectLst/>
          </p:spPr>
          <p:txBody>
            <a:bodyPr wrap="none" anchor="ctr"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微软雅黑" panose="020B0503020204020204" pitchFamily="34" charset="-122"/>
              </a:endParaRPr>
            </a:p>
          </p:txBody>
        </p:sp>
      </p:grpSp>
      <p:grpSp>
        <p:nvGrpSpPr>
          <p:cNvPr id="22540" name="Group 13"/>
          <p:cNvGrpSpPr/>
          <p:nvPr/>
        </p:nvGrpSpPr>
        <p:grpSpPr>
          <a:xfrm>
            <a:off x="3328988" y="3242628"/>
            <a:ext cx="360362" cy="360362"/>
            <a:chOff x="1565" y="2659"/>
            <a:chExt cx="227" cy="227"/>
          </a:xfrm>
        </p:grpSpPr>
        <p:sp>
          <p:nvSpPr>
            <p:cNvPr id="75790" name="Oval 14"/>
            <p:cNvSpPr>
              <a:spLocks noChangeArrowheads="1"/>
            </p:cNvSpPr>
            <p:nvPr/>
          </p:nvSpPr>
          <p:spPr bwMode="gray">
            <a:xfrm>
              <a:off x="1565" y="2659"/>
              <a:ext cx="227" cy="227"/>
            </a:xfrm>
            <a:prstGeom prst="ellipse">
              <a:avLst/>
            </a:prstGeom>
            <a:gradFill rotWithShape="1">
              <a:gsLst>
                <a:gs pos="0">
                  <a:srgbClr val="BBE0E3">
                    <a:gamma/>
                    <a:tint val="33725"/>
                    <a:invGamma/>
                  </a:srgbClr>
                </a:gs>
                <a:gs pos="100000">
                  <a:srgbClr val="BBE0E3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</a:ln>
            <a:effectLst/>
          </p:spPr>
          <p:txBody>
            <a:bodyPr wrap="none" anchor="ctr"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微软雅黑" panose="020B0503020204020204" pitchFamily="34" charset="-122"/>
              </a:endParaRPr>
            </a:p>
          </p:txBody>
        </p:sp>
        <p:sp>
          <p:nvSpPr>
            <p:cNvPr id="75791" name="Oval 15"/>
            <p:cNvSpPr>
              <a:spLocks noChangeArrowheads="1"/>
            </p:cNvSpPr>
            <p:nvPr/>
          </p:nvSpPr>
          <p:spPr bwMode="gray">
            <a:xfrm>
              <a:off x="1575" y="2678"/>
              <a:ext cx="141" cy="142"/>
            </a:xfrm>
            <a:prstGeom prst="ellipse">
              <a:avLst/>
            </a:prstGeom>
            <a:gradFill rotWithShape="1">
              <a:gsLst>
                <a:gs pos="0">
                  <a:srgbClr val="BBE0E3">
                    <a:gamma/>
                    <a:tint val="33725"/>
                    <a:invGamma/>
                  </a:srgbClr>
                </a:gs>
                <a:gs pos="100000">
                  <a:srgbClr val="BBE0E3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</a:ln>
            <a:effectLst/>
          </p:spPr>
          <p:txBody>
            <a:bodyPr wrap="none" anchor="ctr"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微软雅黑" panose="020B0503020204020204" pitchFamily="34" charset="-122"/>
              </a:endParaRPr>
            </a:p>
          </p:txBody>
        </p:sp>
      </p:grpSp>
      <p:grpSp>
        <p:nvGrpSpPr>
          <p:cNvPr id="22541" name="Group 16"/>
          <p:cNvGrpSpPr/>
          <p:nvPr/>
        </p:nvGrpSpPr>
        <p:grpSpPr>
          <a:xfrm>
            <a:off x="4192588" y="4785678"/>
            <a:ext cx="360362" cy="360362"/>
            <a:chOff x="2109" y="3612"/>
            <a:chExt cx="227" cy="227"/>
          </a:xfrm>
        </p:grpSpPr>
        <p:sp>
          <p:nvSpPr>
            <p:cNvPr id="75793" name="Oval 17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rgbClr val="BBE0E3">
                    <a:gamma/>
                    <a:tint val="33725"/>
                    <a:invGamma/>
                  </a:srgbClr>
                </a:gs>
                <a:gs pos="100000">
                  <a:srgbClr val="BBE0E3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</a:ln>
            <a:effectLst/>
          </p:spPr>
          <p:txBody>
            <a:bodyPr wrap="none" anchor="ctr"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微软雅黑" panose="020B0503020204020204" pitchFamily="34" charset="-122"/>
              </a:endParaRPr>
            </a:p>
          </p:txBody>
        </p:sp>
        <p:sp>
          <p:nvSpPr>
            <p:cNvPr id="75794" name="Oval 18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rgbClr val="BBE0E3">
                    <a:gamma/>
                    <a:tint val="33725"/>
                    <a:invGamma/>
                  </a:srgbClr>
                </a:gs>
                <a:gs pos="100000">
                  <a:srgbClr val="BBE0E3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</a:ln>
            <a:effectLst/>
          </p:spPr>
          <p:txBody>
            <a:bodyPr wrap="none" anchor="ctr"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微软雅黑" panose="020B0503020204020204" pitchFamily="34" charset="-122"/>
              </a:endParaRPr>
            </a:p>
          </p:txBody>
        </p:sp>
      </p:grpSp>
      <p:grpSp>
        <p:nvGrpSpPr>
          <p:cNvPr id="22542" name="Group 19"/>
          <p:cNvGrpSpPr/>
          <p:nvPr/>
        </p:nvGrpSpPr>
        <p:grpSpPr>
          <a:xfrm>
            <a:off x="6122988" y="1566228"/>
            <a:ext cx="360362" cy="360362"/>
            <a:chOff x="3470" y="1706"/>
            <a:chExt cx="227" cy="227"/>
          </a:xfrm>
        </p:grpSpPr>
        <p:sp>
          <p:nvSpPr>
            <p:cNvPr id="75796" name="Oval 20"/>
            <p:cNvSpPr>
              <a:spLocks noChangeArrowheads="1"/>
            </p:cNvSpPr>
            <p:nvPr/>
          </p:nvSpPr>
          <p:spPr bwMode="gray">
            <a:xfrm>
              <a:off x="3470" y="1706"/>
              <a:ext cx="227" cy="227"/>
            </a:xfrm>
            <a:prstGeom prst="ellipse">
              <a:avLst/>
            </a:prstGeom>
            <a:gradFill rotWithShape="1">
              <a:gsLst>
                <a:gs pos="0">
                  <a:srgbClr val="BBE0E3">
                    <a:gamma/>
                    <a:tint val="33725"/>
                    <a:invGamma/>
                  </a:srgbClr>
                </a:gs>
                <a:gs pos="100000">
                  <a:srgbClr val="BBE0E3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</a:ln>
            <a:effectLst/>
          </p:spPr>
          <p:txBody>
            <a:bodyPr wrap="none" anchor="ctr"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微软雅黑" panose="020B0503020204020204" pitchFamily="34" charset="-122"/>
              </a:endParaRPr>
            </a:p>
          </p:txBody>
        </p:sp>
        <p:sp>
          <p:nvSpPr>
            <p:cNvPr id="75797" name="Oval 21"/>
            <p:cNvSpPr>
              <a:spLocks noChangeArrowheads="1"/>
            </p:cNvSpPr>
            <p:nvPr/>
          </p:nvSpPr>
          <p:spPr bwMode="gray">
            <a:xfrm>
              <a:off x="3480" y="1725"/>
              <a:ext cx="141" cy="142"/>
            </a:xfrm>
            <a:prstGeom prst="ellipse">
              <a:avLst/>
            </a:prstGeom>
            <a:gradFill rotWithShape="1">
              <a:gsLst>
                <a:gs pos="0">
                  <a:srgbClr val="BBE0E3">
                    <a:gamma/>
                    <a:tint val="33725"/>
                    <a:invGamma/>
                  </a:srgbClr>
                </a:gs>
                <a:gs pos="100000">
                  <a:srgbClr val="BBE0E3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</a:ln>
            <a:effectLst/>
          </p:spPr>
          <p:txBody>
            <a:bodyPr wrap="none" anchor="ctr"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微软雅黑" panose="020B0503020204020204" pitchFamily="34" charset="-122"/>
              </a:endParaRPr>
            </a:p>
          </p:txBody>
        </p:sp>
      </p:grpSp>
      <p:grpSp>
        <p:nvGrpSpPr>
          <p:cNvPr id="22543" name="Group 22"/>
          <p:cNvGrpSpPr/>
          <p:nvPr/>
        </p:nvGrpSpPr>
        <p:grpSpPr>
          <a:xfrm>
            <a:off x="7072313" y="3242628"/>
            <a:ext cx="360362" cy="360362"/>
            <a:chOff x="3923" y="2659"/>
            <a:chExt cx="227" cy="227"/>
          </a:xfrm>
        </p:grpSpPr>
        <p:sp>
          <p:nvSpPr>
            <p:cNvPr id="75799" name="Oval 23"/>
            <p:cNvSpPr>
              <a:spLocks noChangeArrowheads="1"/>
            </p:cNvSpPr>
            <p:nvPr/>
          </p:nvSpPr>
          <p:spPr bwMode="gray">
            <a:xfrm>
              <a:off x="3923" y="2659"/>
              <a:ext cx="227" cy="227"/>
            </a:xfrm>
            <a:prstGeom prst="ellipse">
              <a:avLst/>
            </a:prstGeom>
            <a:gradFill rotWithShape="1">
              <a:gsLst>
                <a:gs pos="0">
                  <a:srgbClr val="BBE0E3">
                    <a:gamma/>
                    <a:tint val="33725"/>
                    <a:invGamma/>
                  </a:srgbClr>
                </a:gs>
                <a:gs pos="100000">
                  <a:srgbClr val="BBE0E3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</a:ln>
            <a:effectLst/>
          </p:spPr>
          <p:txBody>
            <a:bodyPr wrap="none" anchor="ctr"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微软雅黑" panose="020B0503020204020204" pitchFamily="34" charset="-122"/>
              </a:endParaRPr>
            </a:p>
          </p:txBody>
        </p:sp>
        <p:sp>
          <p:nvSpPr>
            <p:cNvPr id="75800" name="Oval 24"/>
            <p:cNvSpPr>
              <a:spLocks noChangeArrowheads="1"/>
            </p:cNvSpPr>
            <p:nvPr/>
          </p:nvSpPr>
          <p:spPr bwMode="gray">
            <a:xfrm>
              <a:off x="3933" y="2678"/>
              <a:ext cx="141" cy="142"/>
            </a:xfrm>
            <a:prstGeom prst="ellipse">
              <a:avLst/>
            </a:prstGeom>
            <a:gradFill rotWithShape="1">
              <a:gsLst>
                <a:gs pos="0">
                  <a:srgbClr val="BBE0E3">
                    <a:gamma/>
                    <a:tint val="33725"/>
                    <a:invGamma/>
                  </a:srgbClr>
                </a:gs>
                <a:gs pos="100000">
                  <a:srgbClr val="BBE0E3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</a:ln>
            <a:effectLst/>
          </p:spPr>
          <p:txBody>
            <a:bodyPr wrap="none" anchor="ctr"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微软雅黑" panose="020B0503020204020204" pitchFamily="34" charset="-122"/>
              </a:endParaRPr>
            </a:p>
          </p:txBody>
        </p:sp>
      </p:grpSp>
      <p:grpSp>
        <p:nvGrpSpPr>
          <p:cNvPr id="22544" name="Group 25"/>
          <p:cNvGrpSpPr/>
          <p:nvPr/>
        </p:nvGrpSpPr>
        <p:grpSpPr>
          <a:xfrm>
            <a:off x="6178550" y="4842828"/>
            <a:ext cx="360363" cy="360362"/>
            <a:chOff x="3515" y="3521"/>
            <a:chExt cx="227" cy="227"/>
          </a:xfrm>
        </p:grpSpPr>
        <p:sp>
          <p:nvSpPr>
            <p:cNvPr id="75802" name="Oval 26"/>
            <p:cNvSpPr>
              <a:spLocks noChangeArrowheads="1"/>
            </p:cNvSpPr>
            <p:nvPr/>
          </p:nvSpPr>
          <p:spPr bwMode="gray">
            <a:xfrm>
              <a:off x="3515" y="3521"/>
              <a:ext cx="227" cy="227"/>
            </a:xfrm>
            <a:prstGeom prst="ellipse">
              <a:avLst/>
            </a:prstGeom>
            <a:gradFill rotWithShape="1">
              <a:gsLst>
                <a:gs pos="0">
                  <a:srgbClr val="BBE0E3">
                    <a:gamma/>
                    <a:tint val="33725"/>
                    <a:invGamma/>
                  </a:srgbClr>
                </a:gs>
                <a:gs pos="100000">
                  <a:srgbClr val="BBE0E3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</a:ln>
            <a:effectLst/>
          </p:spPr>
          <p:txBody>
            <a:bodyPr wrap="none" anchor="ctr"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微软雅黑" panose="020B0503020204020204" pitchFamily="34" charset="-122"/>
              </a:endParaRPr>
            </a:p>
          </p:txBody>
        </p:sp>
        <p:sp>
          <p:nvSpPr>
            <p:cNvPr id="75803" name="Oval 27"/>
            <p:cNvSpPr>
              <a:spLocks noChangeArrowheads="1"/>
            </p:cNvSpPr>
            <p:nvPr/>
          </p:nvSpPr>
          <p:spPr bwMode="gray">
            <a:xfrm>
              <a:off x="3525" y="3540"/>
              <a:ext cx="141" cy="142"/>
            </a:xfrm>
            <a:prstGeom prst="ellipse">
              <a:avLst/>
            </a:prstGeom>
            <a:gradFill rotWithShape="1">
              <a:gsLst>
                <a:gs pos="0">
                  <a:srgbClr val="BBE0E3">
                    <a:gamma/>
                    <a:tint val="33725"/>
                    <a:invGamma/>
                  </a:srgbClr>
                </a:gs>
                <a:gs pos="100000">
                  <a:srgbClr val="BBE0E3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</a:ln>
            <a:effectLst/>
          </p:spPr>
          <p:txBody>
            <a:bodyPr wrap="none" anchor="ctr"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微软雅黑" panose="020B0503020204020204" pitchFamily="34" charset="-122"/>
              </a:endParaRPr>
            </a:p>
          </p:txBody>
        </p:sp>
      </p:grpSp>
      <p:sp>
        <p:nvSpPr>
          <p:cNvPr id="75804" name="Oval 28"/>
          <p:cNvSpPr>
            <a:spLocks noChangeArrowheads="1"/>
          </p:cNvSpPr>
          <p:nvPr/>
        </p:nvSpPr>
        <p:spPr bwMode="gray">
          <a:xfrm>
            <a:off x="4425950" y="2483803"/>
            <a:ext cx="1944688" cy="1944688"/>
          </a:xfrm>
          <a:prstGeom prst="ellipse">
            <a:avLst/>
          </a:prstGeom>
          <a:gradFill rotWithShape="1">
            <a:gsLst>
              <a:gs pos="0">
                <a:srgbClr val="009999">
                  <a:gamma/>
                  <a:tint val="0"/>
                  <a:invGamma/>
                </a:srgbClr>
              </a:gs>
              <a:gs pos="50000">
                <a:srgbClr val="009999"/>
              </a:gs>
              <a:gs pos="100000">
                <a:srgbClr val="009999">
                  <a:gamma/>
                  <a:tint val="0"/>
                  <a:invGamma/>
                </a:srgbClr>
              </a:gs>
            </a:gsLst>
            <a:lin ang="2700000" scaled="1"/>
          </a:gradFill>
          <a:ln w="38100" algn="ctr">
            <a:noFill/>
            <a:round/>
          </a:ln>
          <a:effectLst/>
        </p:spPr>
        <p:txBody>
          <a:bodyPr wrap="none" anchor="ctr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微软雅黑" panose="020B0503020204020204" pitchFamily="34" charset="-122"/>
            </a:endParaRPr>
          </a:p>
        </p:txBody>
      </p:sp>
      <p:sp>
        <p:nvSpPr>
          <p:cNvPr id="75805" name="Oval 29"/>
          <p:cNvSpPr>
            <a:spLocks noChangeArrowheads="1"/>
          </p:cNvSpPr>
          <p:nvPr/>
        </p:nvSpPr>
        <p:spPr bwMode="gray">
          <a:xfrm>
            <a:off x="4430713" y="2490153"/>
            <a:ext cx="1944688" cy="1944688"/>
          </a:xfrm>
          <a:prstGeom prst="ellipse">
            <a:avLst/>
          </a:prstGeom>
          <a:gradFill rotWithShape="1">
            <a:gsLst>
              <a:gs pos="0">
                <a:srgbClr val="009999">
                  <a:alpha val="32001"/>
                </a:srgbClr>
              </a:gs>
              <a:gs pos="100000">
                <a:srgbClr val="009999">
                  <a:gamma/>
                  <a:shade val="46275"/>
                  <a:invGamma/>
                </a:srgbClr>
              </a:gs>
            </a:gsLst>
            <a:lin ang="2700000" scaled="1"/>
          </a:gradFill>
          <a:ln w="38100" algn="ctr">
            <a:noFill/>
            <a:round/>
          </a:ln>
          <a:effectLst/>
        </p:spPr>
        <p:txBody>
          <a:bodyPr wrap="none" anchor="ctr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微软雅黑" panose="020B0503020204020204" pitchFamily="34" charset="-122"/>
            </a:endParaRPr>
          </a:p>
        </p:txBody>
      </p:sp>
      <p:sp>
        <p:nvSpPr>
          <p:cNvPr id="75806" name="Oval 30"/>
          <p:cNvSpPr>
            <a:spLocks noChangeArrowheads="1"/>
          </p:cNvSpPr>
          <p:nvPr/>
        </p:nvSpPr>
        <p:spPr bwMode="gray">
          <a:xfrm>
            <a:off x="4552950" y="2610803"/>
            <a:ext cx="1690688" cy="1690688"/>
          </a:xfrm>
          <a:prstGeom prst="ellipse">
            <a:avLst/>
          </a:prstGeom>
          <a:gradFill rotWithShape="1">
            <a:gsLst>
              <a:gs pos="0">
                <a:srgbClr val="009999">
                  <a:gamma/>
                  <a:shade val="54118"/>
                  <a:invGamma/>
                </a:srgbClr>
              </a:gs>
              <a:gs pos="50000">
                <a:srgbClr val="009999"/>
              </a:gs>
              <a:gs pos="100000">
                <a:srgbClr val="009999">
                  <a:gamma/>
                  <a:shade val="54118"/>
                  <a:invGamma/>
                </a:srgbClr>
              </a:gs>
            </a:gsLst>
            <a:lin ang="18900000" scaled="1"/>
          </a:gradFill>
          <a:ln w="38100" algn="ctr">
            <a:noFill/>
            <a:round/>
          </a:ln>
          <a:effectLst/>
        </p:spPr>
        <p:txBody>
          <a:bodyPr anchor="ctr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微软雅黑" panose="020B0503020204020204" pitchFamily="34" charset="-122"/>
            </a:endParaRPr>
          </a:p>
        </p:txBody>
      </p:sp>
      <p:sp>
        <p:nvSpPr>
          <p:cNvPr id="75807" name="Oval 31"/>
          <p:cNvSpPr>
            <a:spLocks noChangeArrowheads="1"/>
          </p:cNvSpPr>
          <p:nvPr/>
        </p:nvSpPr>
        <p:spPr bwMode="gray">
          <a:xfrm>
            <a:off x="4535488" y="2583815"/>
            <a:ext cx="1690688" cy="1690688"/>
          </a:xfrm>
          <a:prstGeom prst="ellipse">
            <a:avLst/>
          </a:prstGeom>
          <a:gradFill rotWithShape="1">
            <a:gsLst>
              <a:gs pos="0">
                <a:srgbClr val="009999">
                  <a:gamma/>
                  <a:shade val="63529"/>
                  <a:invGamma/>
                </a:srgbClr>
              </a:gs>
              <a:gs pos="100000">
                <a:srgbClr val="009999">
                  <a:alpha val="0"/>
                </a:srgbClr>
              </a:gs>
            </a:gsLst>
            <a:lin ang="2700000" scaled="1"/>
          </a:gradFill>
          <a:ln w="38100" algn="ctr">
            <a:noFill/>
            <a:round/>
          </a:ln>
          <a:effectLst/>
        </p:spPr>
        <p:txBody>
          <a:bodyPr anchor="ctr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微软雅黑" panose="020B0503020204020204" pitchFamily="34" charset="-122"/>
            </a:endParaRPr>
          </a:p>
        </p:txBody>
      </p:sp>
      <p:grpSp>
        <p:nvGrpSpPr>
          <p:cNvPr id="22549" name="Group 44"/>
          <p:cNvGrpSpPr/>
          <p:nvPr/>
        </p:nvGrpSpPr>
        <p:grpSpPr>
          <a:xfrm>
            <a:off x="4637088" y="2694940"/>
            <a:ext cx="1522412" cy="1522413"/>
            <a:chOff x="2416" y="1878"/>
            <a:chExt cx="959" cy="959"/>
          </a:xfrm>
        </p:grpSpPr>
        <p:sp>
          <p:nvSpPr>
            <p:cNvPr id="22557" name="Oval 32"/>
            <p:cNvSpPr/>
            <p:nvPr/>
          </p:nvSpPr>
          <p:spPr>
            <a:xfrm>
              <a:off x="2416" y="1878"/>
              <a:ext cx="959" cy="959"/>
            </a:xfrm>
            <a:prstGeom prst="ellipse">
              <a:avLst/>
            </a:prstGeom>
            <a:solidFill>
              <a:srgbClr val="333333"/>
            </a:solidFill>
            <a:ln w="38100">
              <a:noFill/>
            </a:ln>
          </p:spPr>
          <p:txBody>
            <a:bodyPr anchor="ctr" anchorCtr="0">
              <a:spAutoFit/>
            </a:bodyPr>
            <a:p>
              <a:endParaRPr lang="zh-CN" altLang="zh-CN" dirty="0">
                <a:latin typeface="Arial" panose="020B0604020202020204" pitchFamily="34" charset="0"/>
              </a:endParaRPr>
            </a:p>
          </p:txBody>
        </p:sp>
        <p:sp>
          <p:nvSpPr>
            <p:cNvPr id="22558" name="Oval 33"/>
            <p:cNvSpPr/>
            <p:nvPr/>
          </p:nvSpPr>
          <p:spPr>
            <a:xfrm>
              <a:off x="2430" y="1890"/>
              <a:ext cx="927" cy="928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vert="eaVert" wrap="none" anchor="ctr" anchorCtr="0"/>
            <a:p>
              <a:endParaRPr lang="zh-CN" altLang="zh-CN" dirty="0">
                <a:latin typeface="Arial" panose="020B0604020202020204" pitchFamily="34" charset="0"/>
              </a:endParaRPr>
            </a:p>
          </p:txBody>
        </p:sp>
        <p:sp>
          <p:nvSpPr>
            <p:cNvPr id="22559" name="Oval 34"/>
            <p:cNvSpPr/>
            <p:nvPr/>
          </p:nvSpPr>
          <p:spPr>
            <a:xfrm>
              <a:off x="2441" y="1896"/>
              <a:ext cx="906" cy="90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vert="eaVert" wrap="none" anchor="ctr" anchorCtr="0"/>
            <a:p>
              <a:endParaRPr lang="zh-CN" altLang="zh-CN" dirty="0">
                <a:latin typeface="Arial" panose="020B0604020202020204" pitchFamily="34" charset="0"/>
              </a:endParaRPr>
            </a:p>
          </p:txBody>
        </p:sp>
        <p:sp>
          <p:nvSpPr>
            <p:cNvPr id="22560" name="Oval 35"/>
            <p:cNvSpPr/>
            <p:nvPr/>
          </p:nvSpPr>
          <p:spPr>
            <a:xfrm>
              <a:off x="2451" y="1905"/>
              <a:ext cx="861" cy="845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vert="eaVert" wrap="none" anchor="ctr" anchorCtr="0"/>
            <a:p>
              <a:endParaRPr lang="zh-CN" altLang="zh-CN" dirty="0">
                <a:latin typeface="Arial" panose="020B0604020202020204" pitchFamily="34" charset="0"/>
              </a:endParaRPr>
            </a:p>
          </p:txBody>
        </p:sp>
        <p:sp>
          <p:nvSpPr>
            <p:cNvPr id="22561" name="Oval 36"/>
            <p:cNvSpPr/>
            <p:nvPr/>
          </p:nvSpPr>
          <p:spPr>
            <a:xfrm>
              <a:off x="2502" y="1928"/>
              <a:ext cx="765" cy="687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vert="eaVert" wrap="none" anchor="ctr" anchorCtr="0"/>
            <a:p>
              <a:endParaRPr lang="zh-CN" altLang="zh-CN" dirty="0">
                <a:latin typeface="Arial" panose="020B0604020202020204" pitchFamily="34" charset="0"/>
              </a:endParaRPr>
            </a:p>
          </p:txBody>
        </p:sp>
      </p:grpSp>
      <p:sp>
        <p:nvSpPr>
          <p:cNvPr id="22555" name="Text Box 42"/>
          <p:cNvSpPr txBox="1"/>
          <p:nvPr/>
        </p:nvSpPr>
        <p:spPr>
          <a:xfrm>
            <a:off x="271780" y="3157855"/>
            <a:ext cx="312674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 eaLnBrk="0" hangingPunct="0"/>
            <a:r>
              <a:rPr lang="zh-CN" altLang="zh-CN" sz="2800" dirty="0">
                <a:solidFill>
                  <a:schemeClr val="tx1"/>
                </a:solidFill>
                <a:latin typeface="Arial" panose="020B0604020202020204" pitchFamily="34" charset="0"/>
                <a:sym typeface="+mn-ea"/>
              </a:rPr>
              <a:t>复习提问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sym typeface="+mn-ea"/>
              </a:rPr>
              <a:t> 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sym typeface="+mn-ea"/>
              </a:rPr>
              <a:t>深化理解</a:t>
            </a:r>
            <a:endParaRPr lang="zh-CN" altLang="en-US" sz="2800" dirty="0">
              <a:solidFill>
                <a:schemeClr val="tx1"/>
              </a:solidFill>
              <a:latin typeface="Arial" panose="020B0604020202020204" pitchFamily="34" charset="0"/>
              <a:sym typeface="+mn-ea"/>
            </a:endParaRPr>
          </a:p>
        </p:txBody>
      </p:sp>
      <p:sp>
        <p:nvSpPr>
          <p:cNvPr id="4" name="Text Box 37"/>
          <p:cNvSpPr txBox="1"/>
          <p:nvPr/>
        </p:nvSpPr>
        <p:spPr>
          <a:xfrm>
            <a:off x="4755833" y="3008630"/>
            <a:ext cx="1249680" cy="95313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 eaLnBrk="0" hangingPunct="0"/>
            <a:r>
              <a:rPr lang="zh-CN" altLang="zh-CN" sz="2800" dirty="0">
                <a:solidFill>
                  <a:srgbClr val="000000"/>
                </a:solidFill>
                <a:latin typeface="Arial" panose="020B0604020202020204" pitchFamily="34" charset="0"/>
              </a:rPr>
              <a:t>集合的</a:t>
            </a:r>
            <a:endParaRPr lang="zh-CN" altLang="zh-CN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eaLnBrk="0" hangingPunct="0"/>
            <a:r>
              <a:rPr lang="zh-CN" altLang="zh-CN" sz="2800" dirty="0">
                <a:solidFill>
                  <a:srgbClr val="000000"/>
                </a:solidFill>
                <a:latin typeface="Arial" panose="020B0604020202020204" pitchFamily="34" charset="0"/>
              </a:rPr>
              <a:t>表示法</a:t>
            </a:r>
            <a:endParaRPr lang="zh-CN" altLang="zh-CN" sz="2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3317" name="Text Box 26"/>
          <p:cNvSpPr txBox="1"/>
          <p:nvPr/>
        </p:nvSpPr>
        <p:spPr>
          <a:xfrm>
            <a:off x="430530" y="1463358"/>
            <a:ext cx="43434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algn="ctr" eaLnBrk="0" hangingPunct="0">
              <a:buClrTx/>
              <a:buSzTx/>
              <a:buFontTx/>
            </a:pPr>
            <a:r>
              <a:rPr lang="zh-CN" altLang="zh-CN" sz="2800" dirty="0">
                <a:solidFill>
                  <a:schemeClr val="tx1"/>
                </a:solidFill>
                <a:latin typeface="Arial" panose="020B0604020202020204" pitchFamily="34" charset="0"/>
                <a:sym typeface="+mn-ea"/>
              </a:rPr>
              <a:t>创设情境 引入课题</a:t>
            </a:r>
            <a:endParaRPr lang="zh-CN" altLang="zh-CN" sz="2800" dirty="0">
              <a:solidFill>
                <a:schemeClr val="tx1"/>
              </a:solidFill>
              <a:latin typeface="Arial" panose="020B0604020202020204" pitchFamily="34" charset="0"/>
              <a:sym typeface="+mn-ea"/>
            </a:endParaRPr>
          </a:p>
        </p:txBody>
      </p:sp>
      <p:sp>
        <p:nvSpPr>
          <p:cNvPr id="13324" name="Text Box 28"/>
          <p:cNvSpPr txBox="1"/>
          <p:nvPr/>
        </p:nvSpPr>
        <p:spPr>
          <a:xfrm>
            <a:off x="6005830" y="1493203"/>
            <a:ext cx="43434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algn="ctr" eaLnBrk="0" hangingPunct="0">
              <a:buClrTx/>
              <a:buSzTx/>
              <a:buFontTx/>
            </a:pPr>
            <a:r>
              <a:rPr lang="zh-CN" altLang="zh-CN" sz="2800" dirty="0">
                <a:solidFill>
                  <a:schemeClr val="tx1"/>
                </a:solidFill>
                <a:latin typeface="Arial" panose="020B0604020202020204" pitchFamily="34" charset="0"/>
                <a:sym typeface="+mn-ea"/>
              </a:rPr>
              <a:t>归纳概括 形成概念</a:t>
            </a:r>
            <a:endParaRPr lang="zh-CN" altLang="zh-CN" sz="2800" dirty="0">
              <a:solidFill>
                <a:schemeClr val="tx1"/>
              </a:solidFill>
              <a:latin typeface="Arial" panose="020B0604020202020204" pitchFamily="34" charset="0"/>
              <a:sym typeface="+mn-ea"/>
            </a:endParaRPr>
          </a:p>
        </p:txBody>
      </p:sp>
      <p:sp>
        <p:nvSpPr>
          <p:cNvPr id="13321" name="Text Box 30"/>
          <p:cNvSpPr txBox="1"/>
          <p:nvPr/>
        </p:nvSpPr>
        <p:spPr>
          <a:xfrm>
            <a:off x="6916420" y="3205163"/>
            <a:ext cx="43434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algn="ctr" eaLnBrk="0" hangingPunct="0">
              <a:buClrTx/>
              <a:buSzTx/>
              <a:buFontTx/>
            </a:pPr>
            <a:r>
              <a:rPr lang="zh-CN" altLang="zh-CN" sz="2800" dirty="0">
                <a:solidFill>
                  <a:schemeClr val="tx1"/>
                </a:solidFill>
                <a:latin typeface="Arial" panose="020B0604020202020204" pitchFamily="34" charset="0"/>
                <a:sym typeface="+mn-ea"/>
              </a:rPr>
              <a:t>巩固知识 经典例题</a:t>
            </a:r>
            <a:endParaRPr lang="zh-CN" altLang="zh-CN" sz="2800" dirty="0">
              <a:solidFill>
                <a:schemeClr val="tx1"/>
              </a:solidFill>
              <a:latin typeface="Arial" panose="020B0604020202020204" pitchFamily="34" charset="0"/>
              <a:sym typeface="+mn-ea"/>
            </a:endParaRPr>
          </a:p>
        </p:txBody>
      </p:sp>
      <p:sp>
        <p:nvSpPr>
          <p:cNvPr id="5" name="Text Box 28"/>
          <p:cNvSpPr txBox="1"/>
          <p:nvPr/>
        </p:nvSpPr>
        <p:spPr>
          <a:xfrm>
            <a:off x="6059805" y="4755198"/>
            <a:ext cx="43434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algn="ctr" eaLnBrk="0" hangingPunct="0">
              <a:buClrTx/>
              <a:buSzTx/>
              <a:buFontTx/>
            </a:pPr>
            <a:r>
              <a:rPr lang="zh-CN" altLang="zh-CN" sz="2800" dirty="0">
                <a:solidFill>
                  <a:schemeClr val="tx1"/>
                </a:solidFill>
                <a:latin typeface="Arial" panose="020B0604020202020204" pitchFamily="34" charset="0"/>
                <a:sym typeface="+mn-ea"/>
              </a:rPr>
              <a:t>运用知识 强化练习</a:t>
            </a:r>
            <a:endParaRPr lang="zh-CN" altLang="zh-CN" sz="2800" dirty="0">
              <a:solidFill>
                <a:schemeClr val="tx1"/>
              </a:solidFill>
              <a:latin typeface="Arial" panose="020B0604020202020204" pitchFamily="34" charset="0"/>
              <a:sym typeface="+mn-ea"/>
            </a:endParaRPr>
          </a:p>
        </p:txBody>
      </p:sp>
      <p:sp>
        <p:nvSpPr>
          <p:cNvPr id="27" name="Text Box 30"/>
          <p:cNvSpPr txBox="1"/>
          <p:nvPr/>
        </p:nvSpPr>
        <p:spPr>
          <a:xfrm>
            <a:off x="313055" y="4785043"/>
            <a:ext cx="43434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algn="ctr" eaLnBrk="0" hangingPunct="0">
              <a:buClrTx/>
              <a:buSzTx/>
              <a:buFontTx/>
            </a:pPr>
            <a:r>
              <a:rPr lang="zh-CN" altLang="zh-CN" sz="2800" dirty="0">
                <a:solidFill>
                  <a:schemeClr val="tx1"/>
                </a:solidFill>
                <a:latin typeface="Arial" panose="020B0604020202020204" pitchFamily="34" charset="0"/>
                <a:sym typeface="+mn-ea"/>
              </a:rPr>
              <a:t>课堂小结 布置作业</a:t>
            </a:r>
            <a:endParaRPr lang="zh-CN" altLang="zh-CN" sz="2800" dirty="0">
              <a:solidFill>
                <a:schemeClr val="tx1"/>
              </a:solidFill>
              <a:latin typeface="Arial" panose="020B0604020202020204" pitchFamily="34" charset="0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 bwMode="auto"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文本框 8"/>
          <p:cNvSpPr>
            <a:spLocks noChangeArrowheads="1"/>
          </p:cNvSpPr>
          <p:nvPr/>
        </p:nvSpPr>
        <p:spPr bwMode="auto">
          <a:xfrm>
            <a:off x="-115252" y="-155575"/>
            <a:ext cx="5499541" cy="919281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课堂小结 布置作业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72293" y="2994343"/>
            <a:ext cx="15693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小结：</a:t>
            </a:r>
            <a:endParaRPr lang="zh-CN" altLang="en-US" sz="320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679490" y="2994342"/>
            <a:ext cx="8579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并集的概念（文字语言，符号语言，图形语言）</a:t>
            </a:r>
            <a:endParaRPr lang="zh-CN" altLang="en-US" sz="3200" dirty="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 bwMode="auto"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3826661" y="3026959"/>
            <a:ext cx="15693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作业：</a:t>
            </a:r>
            <a:endParaRPr lang="zh-CN" altLang="en-US" sz="320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033858" y="3026958"/>
            <a:ext cx="8579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</a:rPr>
              <a:t>P18 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练习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</a:rPr>
              <a:t>1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，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</a:rPr>
              <a:t>3</a:t>
            </a:r>
            <a:endParaRPr lang="zh-CN" altLang="en-US" sz="3200" dirty="0">
              <a:latin typeface="黑体" panose="02010609060101010101" charset="-122"/>
              <a:ea typeface="黑体" panose="02010609060101010101" charset="-122"/>
            </a:endParaRPr>
          </a:p>
        </p:txBody>
      </p:sp>
      <p:pic>
        <p:nvPicPr>
          <p:cNvPr id="13" name="图片 12" descr="235072-1306112026424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14935" y="4570095"/>
            <a:ext cx="2279650" cy="1922145"/>
          </a:xfrm>
          <a:prstGeom prst="rect">
            <a:avLst/>
          </a:prstGeom>
        </p:spPr>
      </p:pic>
      <p:sp>
        <p:nvSpPr>
          <p:cNvPr id="3" name="文本框 8"/>
          <p:cNvSpPr>
            <a:spLocks noChangeArrowheads="1"/>
          </p:cNvSpPr>
          <p:nvPr/>
        </p:nvSpPr>
        <p:spPr bwMode="auto">
          <a:xfrm>
            <a:off x="-115252" y="-155575"/>
            <a:ext cx="5499541" cy="919281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课堂小结 布置作业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 bwMode="auto"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等腰三角形 7"/>
          <p:cNvSpPr/>
          <p:nvPr/>
        </p:nvSpPr>
        <p:spPr>
          <a:xfrm rot="3947506">
            <a:off x="2594769" y="1575594"/>
            <a:ext cx="2371725" cy="2243137"/>
          </a:xfrm>
          <a:prstGeom prst="triangle">
            <a:avLst/>
          </a:prstGeom>
          <a:gradFill>
            <a:gsLst>
              <a:gs pos="0">
                <a:srgbClr val="FEE902"/>
              </a:gs>
              <a:gs pos="100000">
                <a:srgbClr val="F7AA35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cs typeface="+mn-ea"/>
              <a:sym typeface="+mn-lt"/>
            </a:endParaRPr>
          </a:p>
        </p:txBody>
      </p:sp>
      <p:sp>
        <p:nvSpPr>
          <p:cNvPr id="12" name="圆角矩形 11"/>
          <p:cNvSpPr/>
          <p:nvPr/>
        </p:nvSpPr>
        <p:spPr>
          <a:xfrm rot="1033044">
            <a:off x="2576513" y="3460750"/>
            <a:ext cx="1565275" cy="2009775"/>
          </a:xfrm>
          <a:prstGeom prst="roundRect">
            <a:avLst/>
          </a:prstGeom>
          <a:gradFill>
            <a:gsLst>
              <a:gs pos="100000">
                <a:schemeClr val="bg1">
                  <a:alpha val="7000"/>
                </a:schemeClr>
              </a:gs>
              <a:gs pos="0">
                <a:schemeClr val="bg1">
                  <a:alpha val="3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cs typeface="+mn-ea"/>
              <a:sym typeface="+mn-lt"/>
            </a:endParaRPr>
          </a:p>
        </p:txBody>
      </p:sp>
      <p:sp>
        <p:nvSpPr>
          <p:cNvPr id="13" name="圆角矩形 12"/>
          <p:cNvSpPr/>
          <p:nvPr/>
        </p:nvSpPr>
        <p:spPr>
          <a:xfrm rot="2933944">
            <a:off x="4237038" y="2541588"/>
            <a:ext cx="1563687" cy="2008187"/>
          </a:xfrm>
          <a:prstGeom prst="roundRect">
            <a:avLst/>
          </a:prstGeom>
          <a:gradFill>
            <a:gsLst>
              <a:gs pos="0">
                <a:schemeClr val="bg1">
                  <a:alpha val="7000"/>
                </a:schemeClr>
              </a:gs>
              <a:gs pos="100000">
                <a:srgbClr val="1EC5EF">
                  <a:alpha val="47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cs typeface="+mn-ea"/>
              <a:sym typeface="+mn-lt"/>
            </a:endParaRPr>
          </a:p>
        </p:txBody>
      </p:sp>
      <p:sp>
        <p:nvSpPr>
          <p:cNvPr id="14" name="直角三角形 13"/>
          <p:cNvSpPr/>
          <p:nvPr/>
        </p:nvSpPr>
        <p:spPr>
          <a:xfrm rot="7258735">
            <a:off x="5258594" y="4045744"/>
            <a:ext cx="1563687" cy="2009775"/>
          </a:xfrm>
          <a:prstGeom prst="rtTriangle">
            <a:avLst/>
          </a:prstGeom>
          <a:gradFill>
            <a:gsLst>
              <a:gs pos="0">
                <a:srgbClr val="1EC5EF">
                  <a:alpha val="59000"/>
                  <a:lumMod val="91000"/>
                </a:srgbClr>
              </a:gs>
              <a:gs pos="100000">
                <a:schemeClr val="bg1">
                  <a:alpha val="22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cs typeface="+mn-ea"/>
              <a:sym typeface="+mn-lt"/>
            </a:endParaRPr>
          </a:p>
        </p:txBody>
      </p:sp>
      <p:sp>
        <p:nvSpPr>
          <p:cNvPr id="16" name="圆角矩形 15"/>
          <p:cNvSpPr/>
          <p:nvPr/>
        </p:nvSpPr>
        <p:spPr>
          <a:xfrm rot="1033044">
            <a:off x="7196138" y="4057650"/>
            <a:ext cx="882650" cy="2009775"/>
          </a:xfrm>
          <a:prstGeom prst="roundRect">
            <a:avLst/>
          </a:prstGeom>
          <a:gradFill>
            <a:gsLst>
              <a:gs pos="0">
                <a:srgbClr val="E34671"/>
              </a:gs>
              <a:gs pos="100000">
                <a:srgbClr val="DD8150">
                  <a:alpha val="16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cs typeface="+mn-ea"/>
              <a:sym typeface="+mn-lt"/>
            </a:endParaRPr>
          </a:p>
        </p:txBody>
      </p:sp>
      <p:sp>
        <p:nvSpPr>
          <p:cNvPr id="17" name="直角三角形 16"/>
          <p:cNvSpPr/>
          <p:nvPr/>
        </p:nvSpPr>
        <p:spPr>
          <a:xfrm rot="15608339">
            <a:off x="5239544" y="3367881"/>
            <a:ext cx="1279525" cy="1338263"/>
          </a:xfrm>
          <a:prstGeom prst="rtTriangle">
            <a:avLst/>
          </a:prstGeom>
          <a:gradFill>
            <a:gsLst>
              <a:gs pos="0">
                <a:schemeClr val="bg1">
                  <a:alpha val="7000"/>
                </a:schemeClr>
              </a:gs>
              <a:gs pos="100000">
                <a:srgbClr val="01F8FD"/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cs typeface="+mn-ea"/>
              <a:sym typeface="+mn-lt"/>
            </a:endParaRPr>
          </a:p>
        </p:txBody>
      </p:sp>
      <p:sp>
        <p:nvSpPr>
          <p:cNvPr id="18" name="直角三角形 17"/>
          <p:cNvSpPr/>
          <p:nvPr/>
        </p:nvSpPr>
        <p:spPr>
          <a:xfrm rot="6825285">
            <a:off x="4291012" y="3346451"/>
            <a:ext cx="1281113" cy="1338262"/>
          </a:xfrm>
          <a:prstGeom prst="rtTriangle">
            <a:avLst/>
          </a:prstGeom>
          <a:gradFill>
            <a:gsLst>
              <a:gs pos="0">
                <a:schemeClr val="bg1">
                  <a:alpha val="7000"/>
                </a:schemeClr>
              </a:gs>
              <a:gs pos="100000">
                <a:srgbClr val="01F8FD"/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cs typeface="+mn-ea"/>
              <a:sym typeface="+mn-lt"/>
            </a:endParaRPr>
          </a:p>
        </p:txBody>
      </p:sp>
      <p:sp>
        <p:nvSpPr>
          <p:cNvPr id="19" name="直角三角形 18"/>
          <p:cNvSpPr/>
          <p:nvPr/>
        </p:nvSpPr>
        <p:spPr>
          <a:xfrm rot="19920985">
            <a:off x="3463925" y="3703638"/>
            <a:ext cx="1784350" cy="1508125"/>
          </a:xfrm>
          <a:prstGeom prst="rtTriangle">
            <a:avLst/>
          </a:prstGeom>
          <a:gradFill>
            <a:gsLst>
              <a:gs pos="0">
                <a:schemeClr val="bg1">
                  <a:alpha val="7000"/>
                  <a:lumMod val="0"/>
                </a:schemeClr>
              </a:gs>
              <a:gs pos="100000">
                <a:srgbClr val="01F8FD"/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cs typeface="+mn-ea"/>
              <a:sym typeface="+mn-lt"/>
            </a:endParaRPr>
          </a:p>
        </p:txBody>
      </p:sp>
      <p:sp>
        <p:nvSpPr>
          <p:cNvPr id="21" name="直角三角形 20"/>
          <p:cNvSpPr/>
          <p:nvPr/>
        </p:nvSpPr>
        <p:spPr>
          <a:xfrm rot="16043769">
            <a:off x="7345363" y="2341563"/>
            <a:ext cx="1565275" cy="2009775"/>
          </a:xfrm>
          <a:prstGeom prst="rtTriangle">
            <a:avLst/>
          </a:prstGeom>
          <a:gradFill>
            <a:gsLst>
              <a:gs pos="0">
                <a:srgbClr val="FBD40A">
                  <a:alpha val="26000"/>
                </a:srgbClr>
              </a:gs>
              <a:gs pos="100000">
                <a:schemeClr val="bg1">
                  <a:alpha val="22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cs typeface="+mn-ea"/>
              <a:sym typeface="+mn-lt"/>
            </a:endParaRPr>
          </a:p>
        </p:txBody>
      </p:sp>
      <p:sp>
        <p:nvSpPr>
          <p:cNvPr id="4111" name="文本框 2"/>
          <p:cNvSpPr txBox="1">
            <a:spLocks noChangeArrowheads="1"/>
          </p:cNvSpPr>
          <p:nvPr/>
        </p:nvSpPr>
        <p:spPr bwMode="auto">
          <a:xfrm>
            <a:off x="5078413" y="3038475"/>
            <a:ext cx="259715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6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Thanks</a:t>
            </a:r>
            <a:endParaRPr lang="en-US" altLang="zh-CN" sz="60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  <a:reflection blurRad="6350" stA="60000" endA="900" endPos="60000" dist="60007" dir="5400000" sy="-100000" algn="bl" rotWithShape="0"/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1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 bwMode="auto"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884797" y="1988821"/>
            <a:ext cx="6487327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</a:rPr>
              <a:t>▶1.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集合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</a:rPr>
              <a:t>.</a:t>
            </a:r>
            <a:endParaRPr lang="en-US" altLang="zh-CN" sz="320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884796" y="3124309"/>
            <a:ext cx="6487327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▶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</a:rPr>
              <a:t>2.</a:t>
            </a:r>
            <a:r>
              <a:rPr lang="zh-CN" altLang="zh-CN" sz="3200" dirty="0">
                <a:latin typeface="黑体" panose="02010609060101010101" charset="-122"/>
                <a:ea typeface="黑体" panose="02010609060101010101" charset="-122"/>
              </a:rPr>
              <a:t>集合的表示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</a:rPr>
              <a:t>.</a:t>
            </a:r>
            <a:endParaRPr lang="en-US" altLang="zh-CN" sz="320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884795" y="4259797"/>
            <a:ext cx="6487327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▶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</a:rPr>
              <a:t>3.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集合之间的关系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</a:rPr>
              <a:t>.</a:t>
            </a:r>
            <a:endParaRPr lang="en-US" altLang="zh-CN" sz="320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075" name="文本框 8"/>
          <p:cNvSpPr>
            <a:spLocks noChangeArrowheads="1"/>
          </p:cNvSpPr>
          <p:nvPr/>
        </p:nvSpPr>
        <p:spPr bwMode="auto">
          <a:xfrm>
            <a:off x="-104457" y="-178435"/>
            <a:ext cx="5380151" cy="891835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复习提问 深化理解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3" grpId="0"/>
      <p:bldP spid="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5" name="文本框 8"/>
          <p:cNvSpPr>
            <a:spLocks noChangeArrowheads="1"/>
          </p:cNvSpPr>
          <p:nvPr/>
        </p:nvSpPr>
        <p:spPr bwMode="auto">
          <a:xfrm>
            <a:off x="-105092" y="-200660"/>
            <a:ext cx="5499541" cy="919281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创设情境 引入课题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681990" y="1651635"/>
            <a:ext cx="10394950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558800" eaLnBrk="1" latinLnBrk="0" hangingPunct="1">
              <a:lnSpc>
                <a:spcPct val="150000"/>
              </a:lnSpc>
            </a:pPr>
            <a:r>
              <a:rPr lang="zh-CN" sz="3200" b="0">
                <a:solidFill>
                  <a:srgbClr val="000000"/>
                </a:solidFill>
                <a:cs typeface="方正书宋_GBK" charset="0"/>
              </a:rPr>
              <a:t>王芳同学完成了作业中的第</a:t>
            </a:r>
            <a:r>
              <a:rPr lang="en-US" sz="3200" b="0">
                <a:solidFill>
                  <a:srgbClr val="000000"/>
                </a:solidFill>
                <a:latin typeface="黑体" panose="02010609060101010101" charset="-122"/>
                <a:cs typeface="方正书宋_GBK" charset="0"/>
              </a:rPr>
              <a:t>3,4,</a:t>
            </a:r>
            <a:r>
              <a:rPr lang="zh-CN" sz="3200" b="0">
                <a:solidFill>
                  <a:srgbClr val="000000"/>
                </a:solidFill>
                <a:cs typeface="方正书宋_GBK" charset="0"/>
              </a:rPr>
              <a:t>5题</a:t>
            </a:r>
            <a:r>
              <a:rPr lang="en-US" sz="3200" b="0">
                <a:solidFill>
                  <a:srgbClr val="000000"/>
                </a:solidFill>
                <a:latin typeface="黑体" panose="02010609060101010101" charset="-122"/>
                <a:cs typeface="方正书宋_GBK" charset="0"/>
              </a:rPr>
              <a:t>,</a:t>
            </a:r>
            <a:r>
              <a:rPr lang="zh-CN" sz="3200" b="0">
                <a:solidFill>
                  <a:srgbClr val="000000"/>
                </a:solidFill>
                <a:cs typeface="方正书宋_GBK" charset="0"/>
              </a:rPr>
              <a:t>张卫同学完成了第</a:t>
            </a:r>
            <a:r>
              <a:rPr lang="en-US" sz="3200" b="0">
                <a:solidFill>
                  <a:srgbClr val="000000"/>
                </a:solidFill>
                <a:latin typeface="黑体" panose="02010609060101010101" charset="-122"/>
                <a:cs typeface="方正书宋_GBK" charset="0"/>
              </a:rPr>
              <a:t>2,4,</a:t>
            </a:r>
            <a:r>
              <a:rPr lang="zh-CN" sz="3200" b="0">
                <a:solidFill>
                  <a:srgbClr val="000000"/>
                </a:solidFill>
                <a:cs typeface="方正书宋_GBK" charset="0"/>
              </a:rPr>
              <a:t>6题</a:t>
            </a:r>
            <a:r>
              <a:rPr lang="en-US" sz="3200" b="0">
                <a:solidFill>
                  <a:srgbClr val="000000"/>
                </a:solidFill>
                <a:latin typeface="黑体" panose="02010609060101010101" charset="-122"/>
                <a:cs typeface="方正书宋_GBK" charset="0"/>
              </a:rPr>
              <a:t>,</a:t>
            </a:r>
            <a:r>
              <a:rPr lang="zh-CN" sz="3200" b="0">
                <a:solidFill>
                  <a:srgbClr val="000000"/>
                </a:solidFill>
                <a:cs typeface="方正书宋_GBK" charset="0"/>
              </a:rPr>
              <a:t>那么他们总共做完了哪些题目</a:t>
            </a:r>
            <a:r>
              <a:rPr lang="en-US" sz="3200" b="0">
                <a:solidFill>
                  <a:srgbClr val="000000"/>
                </a:solidFill>
                <a:latin typeface="黑体" panose="02010609060101010101" charset="-122"/>
                <a:cs typeface="方正书宋_GBK" charset="0"/>
              </a:rPr>
              <a:t>?</a:t>
            </a:r>
            <a:r>
              <a:rPr lang="zh-CN" sz="3200" b="0">
                <a:solidFill>
                  <a:srgbClr val="000000"/>
                </a:solidFill>
                <a:cs typeface="方正书宋_GBK" charset="0"/>
              </a:rPr>
              <a:t>他们完成的相同的题目是第几题</a:t>
            </a:r>
            <a:r>
              <a:rPr lang="en-US" sz="3200" b="0">
                <a:solidFill>
                  <a:srgbClr val="000000"/>
                </a:solidFill>
                <a:latin typeface="黑体" panose="02010609060101010101" charset="-122"/>
                <a:cs typeface="方正书宋_GBK" charset="0"/>
              </a:rPr>
              <a:t>?</a:t>
            </a:r>
            <a:endParaRPr lang="zh-CN" altLang="en-US" sz="32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 bwMode="auto"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文本框 8"/>
          <p:cNvSpPr>
            <a:spLocks noChangeArrowheads="1"/>
          </p:cNvSpPr>
          <p:nvPr/>
        </p:nvSpPr>
        <p:spPr bwMode="auto">
          <a:xfrm>
            <a:off x="-105092" y="-200660"/>
            <a:ext cx="5499541" cy="919281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创设情境 引入课题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239097" y="1730375"/>
            <a:ext cx="92354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观察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</a:rPr>
              <a:t>1</a:t>
            </a:r>
            <a:r>
              <a:rPr lang="zh-CN" altLang="en-US" sz="3200" dirty="0" smtClean="0">
                <a:latin typeface="黑体" panose="02010609060101010101" charset="-122"/>
                <a:ea typeface="黑体" panose="02010609060101010101" charset="-122"/>
              </a:rPr>
              <a:t>：</a:t>
            </a:r>
            <a:r>
              <a:rPr lang="en-US" altLang="zh-CN" sz="3200" i="1" dirty="0" smtClean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A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</a:rPr>
              <a:t>={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高一（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</a:rPr>
              <a:t>1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）班参加校篮球队的同学</a:t>
            </a:r>
            <a:r>
              <a:rPr lang="en-US" altLang="zh-CN" sz="3200" dirty="0" smtClean="0">
                <a:latin typeface="黑体" panose="02010609060101010101" charset="-122"/>
                <a:ea typeface="黑体" panose="02010609060101010101" charset="-122"/>
              </a:rPr>
              <a:t>}</a:t>
            </a:r>
            <a:r>
              <a:rPr lang="zh-CN" altLang="en-US" sz="3200" dirty="0" smtClean="0">
                <a:latin typeface="黑体" panose="02010609060101010101" charset="-122"/>
                <a:ea typeface="黑体" panose="02010609060101010101" charset="-122"/>
              </a:rPr>
              <a:t>，</a:t>
            </a:r>
            <a:endParaRPr lang="en-US" altLang="zh-CN" sz="320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716107" y="2704041"/>
            <a:ext cx="92354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i="1" dirty="0" smtClean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B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</a:rPr>
              <a:t>={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高一（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</a:rPr>
              <a:t>1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）班参加校田径队的</a:t>
            </a:r>
            <a:r>
              <a:rPr lang="zh-CN" altLang="en-US" sz="3200" dirty="0" smtClean="0">
                <a:latin typeface="黑体" panose="02010609060101010101" charset="-122"/>
                <a:ea typeface="黑体" panose="02010609060101010101" charset="-122"/>
              </a:rPr>
              <a:t>同学</a:t>
            </a:r>
            <a:r>
              <a:rPr lang="en-US" altLang="zh-CN" sz="3200" dirty="0" smtClean="0">
                <a:latin typeface="黑体" panose="02010609060101010101" charset="-122"/>
                <a:ea typeface="黑体" panose="02010609060101010101" charset="-122"/>
              </a:rPr>
              <a:t>}</a:t>
            </a:r>
            <a:r>
              <a:rPr lang="zh-CN" altLang="en-US" sz="3200" dirty="0" smtClean="0">
                <a:latin typeface="黑体" panose="02010609060101010101" charset="-122"/>
                <a:ea typeface="黑体" panose="02010609060101010101" charset="-122"/>
              </a:rPr>
              <a:t>，</a:t>
            </a:r>
            <a:endParaRPr lang="en-US" altLang="zh-CN" sz="3200" dirty="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 bwMode="auto"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129030" y="1662642"/>
            <a:ext cx="92354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观察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</a:rPr>
              <a:t>1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：  </a:t>
            </a:r>
            <a:r>
              <a:rPr lang="en-US" altLang="zh-CN" sz="3200" i="1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A</a:t>
            </a:r>
            <a:r>
              <a:rPr lang="en-US" altLang="zh-CN" sz="32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={</a:t>
            </a:r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高一（</a:t>
            </a:r>
            <a:r>
              <a:rPr lang="en-US" altLang="zh-CN" sz="32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1</a:t>
            </a:r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）班参加校篮球队的同学</a:t>
            </a:r>
            <a:r>
              <a:rPr lang="en-US" altLang="zh-CN" sz="3200" dirty="0" smtClean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}</a:t>
            </a:r>
            <a:r>
              <a:rPr lang="zh-CN" altLang="en-US" sz="3200" dirty="0" smtClean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，</a:t>
            </a:r>
            <a:endParaRPr lang="en-US" altLang="zh-CN" sz="3200" dirty="0">
              <a:solidFill>
                <a:schemeClr val="bg1">
                  <a:lumMod val="50000"/>
                </a:scheme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956560" y="2627842"/>
            <a:ext cx="92354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i="1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B</a:t>
            </a:r>
            <a:r>
              <a:rPr lang="en-US" altLang="zh-CN" sz="3200" dirty="0">
                <a:solidFill>
                  <a:schemeClr val="bg1">
                    <a:lumMod val="6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={</a:t>
            </a:r>
            <a:r>
              <a:rPr lang="zh-CN" altLang="en-US" sz="3200" dirty="0">
                <a:solidFill>
                  <a:schemeClr val="bg1">
                    <a:lumMod val="6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高一（</a:t>
            </a:r>
            <a:r>
              <a:rPr lang="en-US" altLang="zh-CN" sz="3200" dirty="0">
                <a:solidFill>
                  <a:schemeClr val="bg1">
                    <a:lumMod val="6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1</a:t>
            </a:r>
            <a:r>
              <a:rPr lang="zh-CN" altLang="en-US" sz="3200" dirty="0">
                <a:solidFill>
                  <a:schemeClr val="bg1">
                    <a:lumMod val="6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）班参加校田径队的同学</a:t>
            </a:r>
            <a:r>
              <a:rPr lang="en-US" altLang="zh-CN" sz="3200" dirty="0" smtClean="0">
                <a:solidFill>
                  <a:schemeClr val="bg1">
                    <a:lumMod val="6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}</a:t>
            </a:r>
            <a:r>
              <a:rPr lang="zh-CN" altLang="en-US" sz="3200" dirty="0" smtClean="0">
                <a:solidFill>
                  <a:schemeClr val="bg1">
                    <a:lumMod val="6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，</a:t>
            </a:r>
            <a:endParaRPr lang="en-US" altLang="zh-CN" sz="3200" dirty="0">
              <a:solidFill>
                <a:schemeClr val="bg1">
                  <a:lumMod val="65000"/>
                </a:scheme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593427" y="3424132"/>
            <a:ext cx="92354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黑体" panose="02010609060101010101" charset="-122"/>
                <a:ea typeface="黑体" panose="02010609060101010101" charset="-122"/>
              </a:rPr>
              <a:t>设集合</a:t>
            </a:r>
            <a:r>
              <a:rPr lang="en-US" altLang="zh-CN" sz="3200" i="1" dirty="0" smtClean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C</a:t>
            </a:r>
            <a:r>
              <a:rPr lang="zh-CN" altLang="en-US" sz="3200" dirty="0" smtClean="0">
                <a:latin typeface="黑体" panose="02010609060101010101" charset="-122"/>
                <a:ea typeface="黑体" panose="02010609060101010101" charset="-122"/>
              </a:rPr>
              <a:t>表示</a:t>
            </a:r>
            <a:r>
              <a:rPr lang="zh-CN" sz="3200" dirty="0" smtClean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这个</a:t>
            </a:r>
            <a:r>
              <a:rPr lang="zh-CN" sz="32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班参加校运动队的同学的集合</a:t>
            </a:r>
            <a:endParaRPr lang="zh-CN" sz="3200" dirty="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框 8"/>
          <p:cNvSpPr>
            <a:spLocks noChangeArrowheads="1"/>
          </p:cNvSpPr>
          <p:nvPr/>
        </p:nvSpPr>
        <p:spPr bwMode="auto">
          <a:xfrm>
            <a:off x="-105092" y="-200660"/>
            <a:ext cx="5499541" cy="919281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创设情境 引入课题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 bwMode="auto"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637030" y="1882775"/>
            <a:ext cx="92354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观察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</a:rPr>
              <a:t>1</a:t>
            </a:r>
            <a:r>
              <a:rPr lang="zh-CN" altLang="en-US" sz="3200" dirty="0" smtClean="0">
                <a:latin typeface="黑体" panose="02010609060101010101" charset="-122"/>
                <a:ea typeface="黑体" panose="02010609060101010101" charset="-122"/>
              </a:rPr>
              <a:t>：</a:t>
            </a:r>
            <a:r>
              <a:rPr lang="en-US" altLang="zh-CN" sz="32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A</a:t>
            </a:r>
            <a:r>
              <a:rPr lang="en-US" altLang="zh-CN" sz="32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={</a:t>
            </a:r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高一（</a:t>
            </a:r>
            <a:r>
              <a:rPr lang="en-US" altLang="zh-CN" sz="32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1</a:t>
            </a:r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）班参加校篮球队的同学</a:t>
            </a:r>
            <a:r>
              <a:rPr lang="en-US" altLang="zh-CN" sz="3200" dirty="0" smtClean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}</a:t>
            </a:r>
            <a:r>
              <a:rPr lang="zh-CN" altLang="en-US" sz="3200" dirty="0" smtClean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，</a:t>
            </a:r>
            <a:endParaRPr lang="en-US" altLang="zh-CN" sz="3200" dirty="0">
              <a:solidFill>
                <a:schemeClr val="bg1">
                  <a:lumMod val="50000"/>
                </a:scheme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088639" y="2822575"/>
            <a:ext cx="92354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chemeClr val="bg1">
                    <a:lumMod val="65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B</a:t>
            </a:r>
            <a:r>
              <a:rPr lang="en-US" altLang="zh-CN" sz="3200" dirty="0">
                <a:solidFill>
                  <a:schemeClr val="bg1">
                    <a:lumMod val="6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={</a:t>
            </a:r>
            <a:r>
              <a:rPr lang="zh-CN" altLang="en-US" sz="3200" dirty="0">
                <a:solidFill>
                  <a:schemeClr val="bg1">
                    <a:lumMod val="6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高一（</a:t>
            </a:r>
            <a:r>
              <a:rPr lang="en-US" altLang="zh-CN" sz="3200" dirty="0">
                <a:solidFill>
                  <a:schemeClr val="bg1">
                    <a:lumMod val="6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1</a:t>
            </a:r>
            <a:r>
              <a:rPr lang="zh-CN" altLang="en-US" sz="3200" dirty="0">
                <a:solidFill>
                  <a:schemeClr val="bg1">
                    <a:lumMod val="6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）班参加校田径队的同学</a:t>
            </a:r>
            <a:r>
              <a:rPr lang="en-US" altLang="zh-CN" sz="3200" dirty="0" smtClean="0">
                <a:solidFill>
                  <a:schemeClr val="bg1">
                    <a:lumMod val="6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}</a:t>
            </a:r>
            <a:r>
              <a:rPr lang="zh-CN" altLang="en-US" sz="3200" dirty="0" smtClean="0">
                <a:solidFill>
                  <a:schemeClr val="bg1">
                    <a:lumMod val="6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，</a:t>
            </a:r>
            <a:endParaRPr lang="en-US" altLang="zh-CN" sz="3200" dirty="0">
              <a:solidFill>
                <a:schemeClr val="bg1">
                  <a:lumMod val="65000"/>
                </a:scheme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457749" y="3491864"/>
            <a:ext cx="92354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chemeClr val="bg1">
                    <a:lumMod val="6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设集合</a:t>
            </a:r>
            <a:r>
              <a:rPr lang="en-US" altLang="zh-CN" sz="3200" i="1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C</a:t>
            </a:r>
            <a:r>
              <a:rPr lang="zh-CN" altLang="en-US" sz="3200" dirty="0" smtClean="0">
                <a:solidFill>
                  <a:schemeClr val="bg1">
                    <a:lumMod val="6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表示</a:t>
            </a:r>
            <a:r>
              <a:rPr lang="zh-CN" sz="3200" dirty="0" smtClean="0">
                <a:solidFill>
                  <a:schemeClr val="bg1">
                    <a:lumMod val="6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这个</a:t>
            </a:r>
            <a:r>
              <a:rPr lang="zh-CN" sz="3200" dirty="0">
                <a:solidFill>
                  <a:schemeClr val="bg1">
                    <a:lumMod val="6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班参加校运动队的同学的集合</a:t>
            </a:r>
            <a:endParaRPr lang="zh-CN" sz="3200" dirty="0">
              <a:solidFill>
                <a:schemeClr val="bg1">
                  <a:lumMod val="65000"/>
                </a:scheme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956560" y="4345305"/>
            <a:ext cx="92354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C</a:t>
            </a:r>
            <a:r>
              <a:rPr lang="en-US" altLang="zh-CN" sz="32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={</a:t>
            </a:r>
            <a:r>
              <a:rPr lang="zh-CN" altLang="en-US" sz="32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高一（</a:t>
            </a:r>
            <a:r>
              <a:rPr lang="en-US" altLang="zh-CN" sz="32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1</a:t>
            </a:r>
            <a:r>
              <a:rPr lang="zh-CN" altLang="en-US" sz="32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）班参加校运动队的同学</a:t>
            </a:r>
            <a:r>
              <a:rPr lang="en-US" altLang="zh-CN" sz="3200" dirty="0" smtClean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}</a:t>
            </a:r>
            <a:r>
              <a:rPr lang="en-US" altLang="zh-CN" sz="3200" dirty="0" smtClean="0">
                <a:latin typeface="黑体" panose="02010609060101010101" charset="-122"/>
                <a:ea typeface="黑体" panose="02010609060101010101" charset="-122"/>
              </a:rPr>
              <a:t>.</a:t>
            </a:r>
            <a:endParaRPr lang="en-US" altLang="zh-CN" sz="3200" dirty="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框 8"/>
          <p:cNvSpPr>
            <a:spLocks noChangeArrowheads="1"/>
          </p:cNvSpPr>
          <p:nvPr/>
        </p:nvSpPr>
        <p:spPr bwMode="auto">
          <a:xfrm>
            <a:off x="-105092" y="-200660"/>
            <a:ext cx="5499541" cy="919281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创设情境 引入课题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 bwMode="auto"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637030" y="1882775"/>
            <a:ext cx="92354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观察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</a:rPr>
              <a:t>2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：  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A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</a:rPr>
              <a:t>={</a:t>
            </a:r>
            <a:r>
              <a:rPr lang="en-US" sz="3200" dirty="0">
                <a:latin typeface="黑体" panose="02010609060101010101" charset="-122"/>
                <a:ea typeface="黑体" panose="02010609060101010101" charset="-122"/>
              </a:rPr>
              <a:t>1,2,3,6</a:t>
            </a:r>
            <a:r>
              <a:rPr lang="en-US" altLang="zh-CN" sz="3200" dirty="0" smtClean="0">
                <a:latin typeface="黑体" panose="02010609060101010101" charset="-122"/>
                <a:ea typeface="黑体" panose="02010609060101010101" charset="-122"/>
              </a:rPr>
              <a:t>}</a:t>
            </a:r>
            <a:r>
              <a:rPr lang="zh-CN" altLang="en-US" sz="3200" dirty="0" smtClean="0">
                <a:latin typeface="黑体" panose="02010609060101010101" charset="-122"/>
                <a:ea typeface="黑体" panose="02010609060101010101" charset="-122"/>
              </a:rPr>
              <a:t>，</a:t>
            </a:r>
            <a:r>
              <a:rPr lang="en-US" altLang="zh-CN" sz="3200" dirty="0" smtClean="0">
                <a:latin typeface="黑体" panose="02010609060101010101" charset="-122"/>
                <a:ea typeface="黑体" panose="02010609060101010101" charset="-122"/>
              </a:rPr>
              <a:t>   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B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</a:rPr>
              <a:t>={</a:t>
            </a:r>
            <a:r>
              <a:rPr lang="en-US" altLang="zh-CN" sz="3200" dirty="0" smtClean="0">
                <a:latin typeface="黑体" panose="02010609060101010101" charset="-122"/>
                <a:ea typeface="黑体" panose="02010609060101010101" charset="-122"/>
              </a:rPr>
              <a:t>1,2,4}</a:t>
            </a:r>
            <a:r>
              <a:rPr lang="zh-CN" altLang="en-US" sz="3200" dirty="0" smtClean="0">
                <a:latin typeface="黑体" panose="02010609060101010101" charset="-122"/>
                <a:ea typeface="黑体" panose="02010609060101010101" charset="-122"/>
              </a:rPr>
              <a:t>，</a:t>
            </a:r>
            <a:endParaRPr lang="zh-CN" altLang="en-US" sz="320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451225" y="3027045"/>
            <a:ext cx="66808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C</a:t>
            </a:r>
            <a:r>
              <a:rPr lang="en-US" sz="3200" dirty="0">
                <a:latin typeface="黑体" panose="02010609060101010101" charset="-122"/>
                <a:ea typeface="黑体" panose="02010609060101010101" charset="-122"/>
              </a:rPr>
              <a:t>={1,2,3,4,6</a:t>
            </a:r>
            <a:r>
              <a:rPr lang="en-US" sz="3200" dirty="0" smtClean="0">
                <a:latin typeface="黑体" panose="02010609060101010101" charset="-122"/>
                <a:ea typeface="黑体" panose="02010609060101010101" charset="-122"/>
              </a:rPr>
              <a:t>}.</a:t>
            </a:r>
            <a:endParaRPr lang="en-US" sz="320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框 8"/>
          <p:cNvSpPr>
            <a:spLocks noChangeArrowheads="1"/>
          </p:cNvSpPr>
          <p:nvPr/>
        </p:nvSpPr>
        <p:spPr bwMode="auto">
          <a:xfrm>
            <a:off x="-105092" y="-200660"/>
            <a:ext cx="5499541" cy="919281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创设情境 引入课题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 bwMode="auto"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1137496" y="1525905"/>
            <a:ext cx="92354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观察</a:t>
            </a:r>
            <a:r>
              <a:rPr lang="en-US" altLang="zh-CN" sz="3200" dirty="0">
                <a:latin typeface="黑体" panose="02010609060101010101" charset="-122"/>
                <a:ea typeface="黑体" panose="02010609060101010101" charset="-122"/>
              </a:rPr>
              <a:t>1</a:t>
            </a:r>
            <a:r>
              <a:rPr lang="zh-CN" altLang="en-US" sz="3200" dirty="0" smtClean="0">
                <a:latin typeface="黑体" panose="02010609060101010101" charset="-122"/>
                <a:ea typeface="黑体" panose="02010609060101010101" charset="-122"/>
              </a:rPr>
              <a:t>：</a:t>
            </a:r>
            <a:r>
              <a:rPr lang="en-US" altLang="zh-CN" sz="32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A</a:t>
            </a:r>
            <a:r>
              <a:rPr lang="en-US" altLang="zh-CN" sz="32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={</a:t>
            </a:r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高一（</a:t>
            </a:r>
            <a:r>
              <a:rPr lang="en-US" altLang="zh-CN" sz="32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1</a:t>
            </a:r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）班参加校篮球队的同学</a:t>
            </a:r>
            <a:r>
              <a:rPr lang="en-US" altLang="zh-CN" sz="3200" dirty="0" smtClean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}</a:t>
            </a:r>
            <a:r>
              <a:rPr lang="zh-CN" altLang="en-US" sz="3200" dirty="0" smtClean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，</a:t>
            </a:r>
            <a:endParaRPr lang="en-US" altLang="zh-CN" sz="3200" dirty="0">
              <a:solidFill>
                <a:schemeClr val="bg1">
                  <a:lumMod val="50000"/>
                </a:scheme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616200" y="2319868"/>
            <a:ext cx="10986347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B</a:t>
            </a:r>
            <a:r>
              <a:rPr lang="en-US" altLang="zh-CN" sz="3200" dirty="0">
                <a:solidFill>
                  <a:schemeClr val="bg1">
                    <a:lumMod val="6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={</a:t>
            </a:r>
            <a:r>
              <a:rPr lang="zh-CN" altLang="en-US" sz="3200" dirty="0">
                <a:solidFill>
                  <a:schemeClr val="bg1">
                    <a:lumMod val="6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高一（</a:t>
            </a:r>
            <a:r>
              <a:rPr lang="en-US" altLang="zh-CN" sz="3200" dirty="0">
                <a:solidFill>
                  <a:schemeClr val="bg1">
                    <a:lumMod val="6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1</a:t>
            </a:r>
            <a:r>
              <a:rPr lang="zh-CN" altLang="en-US" sz="3200" dirty="0">
                <a:solidFill>
                  <a:schemeClr val="bg1">
                    <a:lumMod val="6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）班参加校田径队的同学</a:t>
            </a:r>
            <a:r>
              <a:rPr lang="en-US" altLang="zh-CN" sz="3200" dirty="0" smtClean="0">
                <a:solidFill>
                  <a:schemeClr val="bg1">
                    <a:lumMod val="6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}</a:t>
            </a:r>
            <a:r>
              <a:rPr lang="zh-CN" altLang="en-US" sz="3200" dirty="0" smtClean="0">
                <a:solidFill>
                  <a:schemeClr val="bg1">
                    <a:lumMod val="6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，</a:t>
            </a:r>
            <a:endParaRPr lang="en-US" altLang="zh-CN" sz="3200" dirty="0">
              <a:solidFill>
                <a:schemeClr val="bg1">
                  <a:lumMod val="65000"/>
                </a:scheme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339214" y="3035088"/>
            <a:ext cx="92354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chemeClr val="bg1">
                    <a:lumMod val="6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设集合</a:t>
            </a:r>
            <a:r>
              <a:rPr lang="en-US" altLang="zh-CN" sz="32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C</a:t>
            </a:r>
            <a:r>
              <a:rPr lang="zh-CN" altLang="en-US" sz="3200" dirty="0" smtClean="0">
                <a:solidFill>
                  <a:schemeClr val="bg1">
                    <a:lumMod val="6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表示</a:t>
            </a:r>
            <a:r>
              <a:rPr lang="zh-CN" sz="3200" dirty="0" smtClean="0">
                <a:solidFill>
                  <a:schemeClr val="bg1">
                    <a:lumMod val="6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这个</a:t>
            </a:r>
            <a:r>
              <a:rPr lang="zh-CN" sz="3200" dirty="0">
                <a:solidFill>
                  <a:schemeClr val="bg1">
                    <a:lumMod val="6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班参加校运动队的同学的集合</a:t>
            </a:r>
            <a:endParaRPr lang="zh-CN" sz="3200" dirty="0">
              <a:solidFill>
                <a:schemeClr val="bg1">
                  <a:lumMod val="65000"/>
                </a:scheme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473959" y="3711999"/>
            <a:ext cx="92354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i="1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C</a:t>
            </a:r>
            <a:r>
              <a:rPr lang="en-US" altLang="zh-CN" sz="32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={</a:t>
            </a:r>
            <a:r>
              <a:rPr lang="zh-CN" altLang="en-US" sz="32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高一（</a:t>
            </a:r>
            <a:r>
              <a:rPr lang="en-US" altLang="zh-CN" sz="32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1</a:t>
            </a:r>
            <a:r>
              <a:rPr lang="zh-CN" altLang="en-US" sz="32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）班参加校运动队的同学</a:t>
            </a:r>
            <a:r>
              <a:rPr lang="en-US" altLang="zh-CN" sz="3200" dirty="0" smtClean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}</a:t>
            </a:r>
            <a:r>
              <a:rPr lang="en-US" altLang="zh-CN" sz="3200" dirty="0" smtClean="0">
                <a:latin typeface="黑体" panose="02010609060101010101" charset="-122"/>
                <a:ea typeface="黑体" panose="02010609060101010101" charset="-122"/>
              </a:rPr>
              <a:t>.</a:t>
            </a:r>
            <a:endParaRPr lang="en-US" altLang="zh-CN" sz="3200" dirty="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200785" y="4572635"/>
            <a:ext cx="1076261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观察</a:t>
            </a:r>
            <a:r>
              <a:rPr lang="en-US" altLang="zh-CN" sz="3200" dirty="0" smtClean="0">
                <a:latin typeface="黑体" panose="02010609060101010101" charset="-122"/>
                <a:ea typeface="黑体" panose="02010609060101010101" charset="-122"/>
                <a:sym typeface="+mn-ea"/>
              </a:rPr>
              <a:t>2</a:t>
            </a:r>
            <a:r>
              <a:rPr lang="zh-CN" altLang="en-US" sz="3200" dirty="0" smtClean="0">
                <a:latin typeface="黑体" panose="02010609060101010101" charset="-122"/>
                <a:ea typeface="黑体" panose="02010609060101010101" charset="-122"/>
                <a:sym typeface="+mn-ea"/>
              </a:rPr>
              <a:t>：</a:t>
            </a:r>
            <a:r>
              <a:rPr lang="en-US" altLang="zh-CN" sz="32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A</a:t>
            </a:r>
            <a:r>
              <a:rPr lang="en-US" altLang="zh-CN" sz="32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={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1,2,3,6</a:t>
            </a:r>
            <a:r>
              <a:rPr lang="en-US" altLang="zh-CN" sz="3200" dirty="0" smtClean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}, </a:t>
            </a:r>
            <a:r>
              <a:rPr lang="en-US" altLang="zh-CN" sz="32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B</a:t>
            </a:r>
            <a:r>
              <a:rPr lang="en-US" altLang="zh-CN" sz="32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={</a:t>
            </a:r>
            <a:r>
              <a:rPr lang="en-US" altLang="zh-CN" sz="3200" dirty="0" smtClean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1,2,4}, 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C</a:t>
            </a:r>
            <a:r>
              <a:rPr lang="en-US" sz="3200" dirty="0">
                <a:latin typeface="黑体" panose="02010609060101010101" charset="-122"/>
                <a:ea typeface="黑体" panose="02010609060101010101" charset="-122"/>
                <a:sym typeface="+mn-ea"/>
              </a:rPr>
              <a:t>={1,2,3,4,6</a:t>
            </a:r>
            <a:r>
              <a:rPr lang="en-US" sz="3200" dirty="0" smtClean="0">
                <a:latin typeface="黑体" panose="02010609060101010101" charset="-122"/>
                <a:ea typeface="黑体" panose="02010609060101010101" charset="-122"/>
                <a:sym typeface="+mn-ea"/>
              </a:rPr>
              <a:t>}.</a:t>
            </a:r>
            <a:endParaRPr lang="zh-CN" altLang="en-US" sz="320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55650" y="5476875"/>
            <a:ext cx="103028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问题：</a:t>
            </a:r>
            <a:r>
              <a:rPr lang="zh-CN" sz="3200" dirty="0">
                <a:latin typeface="黑体" panose="02010609060101010101" charset="-122"/>
                <a:ea typeface="黑体" panose="02010609060101010101" charset="-122"/>
              </a:rPr>
              <a:t>集合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C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中的元素与集合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A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、集合</a:t>
            </a:r>
            <a:r>
              <a:rPr lang="en-US" altLang="zh-CN" sz="3200" i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B</a:t>
            </a:r>
            <a:r>
              <a:rPr lang="zh-CN" altLang="en-US" sz="3200" dirty="0">
                <a:latin typeface="黑体" panose="02010609060101010101" charset="-122"/>
                <a:ea typeface="黑体" panose="02010609060101010101" charset="-122"/>
              </a:rPr>
              <a:t>中元素有什么</a:t>
            </a:r>
            <a:r>
              <a:rPr lang="zh-CN" altLang="en-US" sz="3200" dirty="0" smtClean="0">
                <a:latin typeface="黑体" panose="02010609060101010101" charset="-122"/>
                <a:ea typeface="黑体" panose="02010609060101010101" charset="-122"/>
              </a:rPr>
              <a:t>关系</a:t>
            </a:r>
            <a:r>
              <a:rPr lang="en-US" altLang="zh-CN" sz="3200" dirty="0" smtClean="0">
                <a:latin typeface="黑体" panose="02010609060101010101" charset="-122"/>
                <a:ea typeface="黑体" panose="02010609060101010101" charset="-122"/>
              </a:rPr>
              <a:t>?</a:t>
            </a:r>
            <a:endParaRPr lang="zh-CN" altLang="en-US" sz="320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框 8"/>
          <p:cNvSpPr>
            <a:spLocks noChangeArrowheads="1"/>
          </p:cNvSpPr>
          <p:nvPr/>
        </p:nvSpPr>
        <p:spPr bwMode="auto">
          <a:xfrm>
            <a:off x="-105092" y="-200660"/>
            <a:ext cx="5499541" cy="919281"/>
          </a:xfrm>
          <a:prstGeom prst="parallelogram">
            <a:avLst>
              <a:gd name="adj" fmla="val 249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创设情境 引入课题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</p:bldLst>
  </p:timing>
</p:sld>
</file>

<file path=ppt/tags/tag1.xml><?xml version="1.0" encoding="utf-8"?>
<p:tagLst xmlns:p="http://schemas.openxmlformats.org/presentationml/2006/main">
  <p:tag name="commondata" val="eyJoZGlkIjoiOWE5Zjc4Y2VkOTkyZTVhZDZkMzFkODg0MWEwYmZlYTMifQ=="/>
</p:tagLst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</a:spPr>
      <a:bodyPr vert="horz" wrap="square" lIns="91440" tIns="45720" rIns="91440" bIns="45720" numCol="1" anchor="t" anchorCtr="0" compatLnSpc="1">
        <a:spAutoFit/>
      </a:bodyPr>
      <a:lstStyle>
        <a:defPPr marL="0" marR="0" indent="0" algn="l" defTabSz="914400" rtl="0" eaLnBrk="1" fontAlgn="base" latinLnBrk="0" hangingPunct="1">
          <a:lnSpc>
            <a:spcPct val="15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22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宋体" panose="02010600030101010101" pitchFamily="2" charset="-122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</a:spPr>
      <a:bodyPr vert="horz" wrap="square" lIns="91440" tIns="45720" rIns="91440" bIns="45720" numCol="1" anchor="t" anchorCtr="0" compatLnSpc="1">
        <a:spAutoFit/>
      </a:bodyPr>
      <a:lstStyle>
        <a:defPPr marL="0" marR="0" indent="0" algn="l" defTabSz="914400" rtl="0" eaLnBrk="1" fontAlgn="base" latinLnBrk="0" hangingPunct="1">
          <a:lnSpc>
            <a:spcPct val="15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22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宋体" panose="02010600030101010101" pitchFamily="2" charset="-122"/>
            <a:ea typeface="宋体" panose="02010600030101010101" pitchFamily="2" charset="-122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rofile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</a:themeOverride>
</file>

<file path=ppt/theme/themeOverride10.xml><?xml version="1.0" encoding="utf-8"?>
<a:themeOverride xmlns:a="http://schemas.openxmlformats.org/drawingml/2006/main">
  <a:clrScheme name="Profile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</a:themeOverride>
</file>

<file path=ppt/theme/themeOverride11.xml><?xml version="1.0" encoding="utf-8"?>
<a:themeOverride xmlns:a="http://schemas.openxmlformats.org/drawingml/2006/main">
  <a:clrScheme name="Profile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</a:themeOverride>
</file>

<file path=ppt/theme/themeOverride12.xml><?xml version="1.0" encoding="utf-8"?>
<a:themeOverride xmlns:a="http://schemas.openxmlformats.org/drawingml/2006/main">
  <a:clrScheme name="Profile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</a:themeOverride>
</file>

<file path=ppt/theme/themeOverride13.xml><?xml version="1.0" encoding="utf-8"?>
<a:themeOverride xmlns:a="http://schemas.openxmlformats.org/drawingml/2006/main">
  <a:clrScheme name="Profile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</a:themeOverride>
</file>

<file path=ppt/theme/themeOverride14.xml><?xml version="1.0" encoding="utf-8"?>
<a:themeOverride xmlns:a="http://schemas.openxmlformats.org/drawingml/2006/main">
  <a:clrScheme name="Profile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</a:themeOverride>
</file>

<file path=ppt/theme/themeOverride15.xml><?xml version="1.0" encoding="utf-8"?>
<a:themeOverride xmlns:a="http://schemas.openxmlformats.org/drawingml/2006/main">
  <a:clrScheme name="Profile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</a:themeOverride>
</file>

<file path=ppt/theme/themeOverride16.xml><?xml version="1.0" encoding="utf-8"?>
<a:themeOverride xmlns:a="http://schemas.openxmlformats.org/drawingml/2006/main">
  <a:clrScheme name="Profile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</a:themeOverride>
</file>

<file path=ppt/theme/themeOverride17.xml><?xml version="1.0" encoding="utf-8"?>
<a:themeOverride xmlns:a="http://schemas.openxmlformats.org/drawingml/2006/main">
  <a:clrScheme name="Profile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</a:themeOverride>
</file>

<file path=ppt/theme/themeOverride18.xml><?xml version="1.0" encoding="utf-8"?>
<a:themeOverride xmlns:a="http://schemas.openxmlformats.org/drawingml/2006/main">
  <a:clrScheme name="Profile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</a:themeOverride>
</file>

<file path=ppt/theme/themeOverride19.xml><?xml version="1.0" encoding="utf-8"?>
<a:themeOverride xmlns:a="http://schemas.openxmlformats.org/drawingml/2006/main">
  <a:clrScheme name="Profile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</a:themeOverride>
</file>

<file path=ppt/theme/themeOverride2.xml><?xml version="1.0" encoding="utf-8"?>
<a:themeOverride xmlns:a="http://schemas.openxmlformats.org/drawingml/2006/main">
  <a:clrScheme name="Profile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</a:themeOverride>
</file>

<file path=ppt/theme/themeOverride20.xml><?xml version="1.0" encoding="utf-8"?>
<a:themeOverride xmlns:a="http://schemas.openxmlformats.org/drawingml/2006/main">
  <a:clrScheme name="Profile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</a:themeOverride>
</file>

<file path=ppt/theme/themeOverride21.xml><?xml version="1.0" encoding="utf-8"?>
<a:themeOverride xmlns:a="http://schemas.openxmlformats.org/drawingml/2006/main">
  <a:clrScheme name="Profile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</a:themeOverride>
</file>

<file path=ppt/theme/themeOverride3.xml><?xml version="1.0" encoding="utf-8"?>
<a:themeOverride xmlns:a="http://schemas.openxmlformats.org/drawingml/2006/main">
  <a:clrScheme name="Profile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</a:themeOverride>
</file>

<file path=ppt/theme/themeOverride4.xml><?xml version="1.0" encoding="utf-8"?>
<a:themeOverride xmlns:a="http://schemas.openxmlformats.org/drawingml/2006/main">
  <a:clrScheme name="Profile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</a:themeOverride>
</file>

<file path=ppt/theme/themeOverride5.xml><?xml version="1.0" encoding="utf-8"?>
<a:themeOverride xmlns:a="http://schemas.openxmlformats.org/drawingml/2006/main">
  <a:clrScheme name="Profile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</a:themeOverride>
</file>

<file path=ppt/theme/themeOverride6.xml><?xml version="1.0" encoding="utf-8"?>
<a:themeOverride xmlns:a="http://schemas.openxmlformats.org/drawingml/2006/main">
  <a:clrScheme name="Profile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</a:themeOverride>
</file>

<file path=ppt/theme/themeOverride7.xml><?xml version="1.0" encoding="utf-8"?>
<a:themeOverride xmlns:a="http://schemas.openxmlformats.org/drawingml/2006/main">
  <a:clrScheme name="Profile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</a:themeOverride>
</file>

<file path=ppt/theme/themeOverride8.xml><?xml version="1.0" encoding="utf-8"?>
<a:themeOverride xmlns:a="http://schemas.openxmlformats.org/drawingml/2006/main">
  <a:clrScheme name="Profile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</a:themeOverride>
</file>

<file path=ppt/theme/themeOverride9.xml><?xml version="1.0" encoding="utf-8"?>
<a:themeOverride xmlns:a="http://schemas.openxmlformats.org/drawingml/2006/main">
  <a:clrScheme name="Profile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1512</Words>
  <Application>WPS 演示</Application>
  <PresentationFormat>自定义</PresentationFormat>
  <Paragraphs>202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6" baseType="lpstr">
      <vt:lpstr>Arial</vt:lpstr>
      <vt:lpstr>宋体</vt:lpstr>
      <vt:lpstr>Wingdings</vt:lpstr>
      <vt:lpstr>Tahoma</vt:lpstr>
      <vt:lpstr>微软雅黑</vt:lpstr>
      <vt:lpstr>Verdana</vt:lpstr>
      <vt:lpstr>黑体</vt:lpstr>
      <vt:lpstr>方正书宋_GBK</vt:lpstr>
      <vt:lpstr>Times New Roman</vt:lpstr>
      <vt:lpstr>Arial Unicode MS</vt:lpstr>
      <vt:lpstr>Calibri</vt:lpstr>
      <vt:lpstr>楷体_GB2312</vt:lpstr>
      <vt:lpstr>新宋体</vt:lpstr>
      <vt:lpstr>Profile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MideaGroup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龙卉</dc:creator>
  <cp:lastModifiedBy>天秤座</cp:lastModifiedBy>
  <cp:revision>208</cp:revision>
  <dcterms:created xsi:type="dcterms:W3CDTF">2014-09-09T10:19:00Z</dcterms:created>
  <dcterms:modified xsi:type="dcterms:W3CDTF">2023-10-07T08:19:59Z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2052-12.1.0.15374</vt:lpwstr>
  </property>
  <property fmtid="{D5CDD505-2E9C-101B-9397-08002B2CF9AE}" pid="3" name="ICV">
    <vt:lpwstr>B41010DB8FF04FD4A4DE9FD4EDA2B5C6</vt:lpwstr>
  </property>
</Properties>
</file>