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08" r:id="rId3"/>
    <p:sldId id="327" r:id="rId4"/>
    <p:sldId id="282" r:id="rId5"/>
    <p:sldId id="271" r:id="rId6"/>
    <p:sldId id="293" r:id="rId7"/>
    <p:sldId id="292" r:id="rId8"/>
    <p:sldId id="283" r:id="rId9"/>
    <p:sldId id="284" r:id="rId11"/>
    <p:sldId id="291" r:id="rId12"/>
    <p:sldId id="298" r:id="rId13"/>
    <p:sldId id="288" r:id="rId14"/>
    <p:sldId id="294" r:id="rId15"/>
    <p:sldId id="299" r:id="rId16"/>
    <p:sldId id="301" r:id="rId17"/>
    <p:sldId id="302" r:id="rId18"/>
    <p:sldId id="303" r:id="rId19"/>
    <p:sldId id="279" r:id="rId20"/>
    <p:sldId id="346" r:id="rId21"/>
    <p:sldId id="280" r:id="rId22"/>
    <p:sldId id="270" r:id="rId23"/>
  </p:sldIdLst>
  <p:sldSz cx="12192000" cy="6858000"/>
  <p:notesSz cx="6858000" cy="9144000"/>
  <p:custDataLst>
    <p:tags r:id="rId28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FF00"/>
    <a:srgbClr val="71C709"/>
    <a:srgbClr val="EAEA46"/>
    <a:srgbClr val="FE32FE"/>
    <a:srgbClr val="5A47E7"/>
    <a:srgbClr val="FF9966"/>
    <a:srgbClr val="6BC6EB"/>
    <a:srgbClr val="F4523C"/>
    <a:srgbClr val="FD9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53" autoAdjust="0"/>
    <p:restoredTop sz="99369" autoAdjust="0"/>
  </p:normalViewPr>
  <p:slideViewPr>
    <p:cSldViewPr snapToGrid="0">
      <p:cViewPr varScale="1">
        <p:scale>
          <a:sx n="111" d="100"/>
          <a:sy n="111" d="100"/>
        </p:scale>
        <p:origin x="-846" y="-84"/>
      </p:cViewPr>
      <p:guideLst>
        <p:guide orient="horz" pos="2172"/>
        <p:guide pos="38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gs" Target="tags/tag63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6B40B-3DED-43AE-9B2B-4112F4B618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EEB9-49FB-4A83-9EAE-20457E4109E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AFCD5C-7AD2-4F42-81EE-A2CED7370D0D}" type="slidenum">
              <a:rPr lang="zh-CN" altLang="en-US"/>
            </a:fld>
            <a:endParaRPr lang="en-US" altLang="zh-CN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3.png"/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7.png"/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48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1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3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9" name="组合 8"/>
          <p:cNvGrpSpPr/>
          <p:nvPr/>
        </p:nvGrpSpPr>
        <p:grpSpPr>
          <a:xfrm>
            <a:off x="3983990" y="3778250"/>
            <a:ext cx="7973060" cy="1188720"/>
            <a:chOff x="6274" y="5950"/>
            <a:chExt cx="9428" cy="1872"/>
          </a:xfrm>
        </p:grpSpPr>
        <p:grpSp>
          <p:nvGrpSpPr>
            <p:cNvPr id="4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8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11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" name="文本框 11"/>
            <p:cNvSpPr txBox="1"/>
            <p:nvPr/>
          </p:nvSpPr>
          <p:spPr>
            <a:xfrm>
              <a:off x="7062" y="6368"/>
              <a:ext cx="8482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5.5  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同角三角函数基本关系式</a:t>
              </a:r>
              <a:endParaRPr lang="zh-CN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405890" y="1289685"/>
            <a:ext cx="8004810" cy="1670050"/>
            <a:chOff x="2214" y="2031"/>
            <a:chExt cx="12606" cy="2630"/>
          </a:xfrm>
        </p:grpSpPr>
        <p:grpSp>
          <p:nvGrpSpPr>
            <p:cNvPr id="7" name="组合 6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14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5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8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文本框 8"/>
          <p:cNvSpPr>
            <a:spLocks noChangeArrowheads="1"/>
          </p:cNvSpPr>
          <p:nvPr/>
        </p:nvSpPr>
        <p:spPr bwMode="auto">
          <a:xfrm>
            <a:off x="514350" y="19387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1277620" y="2541905"/>
            <a:ext cx="8045450" cy="2190115"/>
            <a:chOff x="1277772" y="2736144"/>
            <a:chExt cx="8045616" cy="2255475"/>
          </a:xfrm>
        </p:grpSpPr>
        <p:sp>
          <p:nvSpPr>
            <p:cNvPr id="10" name="流程图: 可选过程 9"/>
            <p:cNvSpPr/>
            <p:nvPr/>
          </p:nvSpPr>
          <p:spPr>
            <a:xfrm>
              <a:off x="1277772" y="2736144"/>
              <a:ext cx="8045616" cy="2255475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737014" y="3287377"/>
                  <a:ext cx="6959143" cy="117711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解：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𝟏</m:t>
                          </m:r>
                        </m:e>
                      </m:d>
                      <m:f>
                        <m:f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</a:rPr>
                            <m:t>𝜶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</a:rPr>
                            <m:t>−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</a:rPr>
                            <m:t>𝜶</m:t>
                          </m:r>
                        </m:num>
                        <m:den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𝒕𝒂𝒏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</a:rPr>
                            <m:t>𝜶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</a:rPr>
                            <m:t>−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</a:rPr>
                            <m:t>𝟏</m:t>
                          </m:r>
                        </m:den>
                      </m:f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num>
                        <m:den>
                          <m:f>
                            <m:fPr>
                              <m:ctrlP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𝒔𝒊𝒏</m:t>
                              </m:r>
                              <m:r>
                                <a:rPr lang="zh-CN" altLang="en-US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𝒄𝒐𝒔</m:t>
                              </m:r>
                              <m:r>
                                <a:rPr lang="zh-CN" altLang="en-US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</m:den>
                          </m:f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𝟏</m:t>
                          </m:r>
                        </m:den>
                      </m:f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num>
                        <m:den>
                          <m:f>
                            <m:fPr>
                              <m:ctrlP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𝒔𝒊𝒏</m:t>
                              </m:r>
                              <m:r>
                                <a:rPr lang="zh-CN" altLang="en-US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  <m:r>
                                <a:rPr lang="zh-CN" altLang="en-US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−</m:t>
                              </m:r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𝒄𝒐𝒔</m:t>
                              </m:r>
                              <m:r>
                                <a:rPr lang="zh-CN" altLang="en-US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𝒄𝒐𝒔</m:t>
                              </m:r>
                              <m:r>
                                <a:rPr lang="zh-CN" altLang="en-US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</m:den>
                          </m:f>
                        </m:den>
                      </m:f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𝒄𝒐𝒔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;</m:t>
                      </m:r>
                    </m:oMath>
                  </a14:m>
                  <a:endParaRPr lang="zh-CN" altLang="en-US" sz="2400" b="1" dirty="0"/>
                </a:p>
                <a:p>
                  <a:endParaRPr lang="zh-CN" altLang="en-US" sz="2400" dirty="0"/>
                </a:p>
              </p:txBody>
            </p:sp>
          </mc:Choice>
          <mc:Fallback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7014" y="3287377"/>
                  <a:ext cx="6959143" cy="1177111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组合 8"/>
          <p:cNvGrpSpPr/>
          <p:nvPr/>
        </p:nvGrpSpPr>
        <p:grpSpPr>
          <a:xfrm>
            <a:off x="546600" y="1028395"/>
            <a:ext cx="5019227" cy="1353717"/>
            <a:chOff x="2591749" y="1502228"/>
            <a:chExt cx="5236635" cy="1632858"/>
          </a:xfrm>
        </p:grpSpPr>
        <p:grpSp>
          <p:nvGrpSpPr>
            <p:cNvPr id="8" name="组合 7"/>
            <p:cNvGrpSpPr/>
            <p:nvPr/>
          </p:nvGrpSpPr>
          <p:grpSpPr>
            <a:xfrm>
              <a:off x="3489649" y="1502228"/>
              <a:ext cx="4338735" cy="1632858"/>
              <a:chOff x="3489649" y="1502228"/>
              <a:chExt cx="4338735" cy="1632858"/>
            </a:xfrm>
          </p:grpSpPr>
          <p:sp>
            <p:nvSpPr>
              <p:cNvPr id="6" name="圆角矩形 5"/>
              <p:cNvSpPr/>
              <p:nvPr/>
            </p:nvSpPr>
            <p:spPr>
              <a:xfrm>
                <a:off x="3489649" y="1502228"/>
                <a:ext cx="4338735" cy="1632858"/>
              </a:xfrm>
              <a:prstGeom prst="roundRect">
                <a:avLst/>
              </a:prstGeom>
              <a:gradFill flip="none" rotWithShape="1">
                <a:gsLst>
                  <a:gs pos="0">
                    <a:srgbClr val="EAEA46">
                      <a:tint val="66000"/>
                      <a:satMod val="160000"/>
                    </a:srgbClr>
                  </a:gs>
                  <a:gs pos="50000">
                    <a:srgbClr val="EAEA46">
                      <a:tint val="44500"/>
                      <a:satMod val="160000"/>
                    </a:srgbClr>
                  </a:gs>
                  <a:gs pos="100000">
                    <a:srgbClr val="EAEA46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5122186" y="1926461"/>
                    <a:ext cx="1910671" cy="62966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ctrlPr>
                                <a:rPr lang="en-US" altLang="zh-CN" sz="2400" b="1" i="1">
                                  <a:latin typeface="Cambria Math" panose="02040503050406030204"/>
                                </a:rPr>
                              </m:ctrlPr>
                            </m:dPr>
                            <m:e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𝟏</m:t>
                              </m:r>
                            </m:e>
                          </m:d>
                          <m:f>
                            <m:fPr>
                              <m:ctrlPr>
                                <a:rPr lang="en-US" altLang="zh-CN" sz="2400" b="1" i="1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𝒔𝒊𝒏</m:t>
                              </m:r>
                              <m:r>
                                <a:rPr lang="zh-CN" altLang="en-US" sz="2400" b="1" i="1">
                                  <a:latin typeface="Cambria Math" panose="02040503050406030204"/>
                                </a:rPr>
                                <m:t>𝜶</m:t>
                              </m:r>
                              <m:r>
                                <a:rPr lang="zh-CN" altLang="en-US" sz="2400" b="1" i="1">
                                  <a:latin typeface="Cambria Math" panose="02040503050406030204"/>
                                </a:rPr>
                                <m:t>−</m:t>
                              </m:r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𝒄𝒐𝒔</m:t>
                              </m:r>
                              <m:r>
                                <a:rPr lang="zh-CN" altLang="en-US" sz="2400" b="1" i="1">
                                  <a:latin typeface="Cambria Math" panose="02040503050406030204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𝒕𝒂𝒏</m:t>
                              </m:r>
                              <m:r>
                                <a:rPr lang="zh-CN" altLang="en-US" sz="2400" b="1" i="1">
                                  <a:latin typeface="Cambria Math" panose="02040503050406030204"/>
                                </a:rPr>
                                <m:t>𝜶</m:t>
                              </m:r>
                              <m:r>
                                <a:rPr lang="zh-CN" altLang="en-US" sz="2400" b="1" i="1">
                                  <a:latin typeface="Cambria Math" panose="02040503050406030204"/>
                                </a:rPr>
                                <m:t>−</m:t>
                              </m:r>
                              <m:r>
                                <a:rPr lang="zh-CN" altLang="en-US" sz="2400" b="1" i="1">
                                  <a:latin typeface="Cambria Math" panose="02040503050406030204"/>
                                </a:rPr>
                                <m:t>𝟏</m:t>
                              </m:r>
                            </m:den>
                          </m:f>
                        </m:oMath>
                      </m:oMathPara>
                    </a14:m>
                    <a:endParaRPr lang="zh-CN" altLang="en-US" dirty="0"/>
                  </a:p>
                </p:txBody>
              </p:sp>
            </mc:Choice>
            <mc:Fallback>
              <p:sp>
                <p:nvSpPr>
                  <p:cNvPr id="7" name="TextBox 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22186" y="1926461"/>
                    <a:ext cx="1910671" cy="629660"/>
                  </a:xfrm>
                  <a:prstGeom prst="rect">
                    <a:avLst/>
                  </a:prstGeom>
                  <a:blipFill rotWithShape="1">
                    <a:blip r:embed="rId3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" name="组合 4"/>
            <p:cNvGrpSpPr/>
            <p:nvPr/>
          </p:nvGrpSpPr>
          <p:grpSpPr>
            <a:xfrm>
              <a:off x="2591749" y="1772660"/>
              <a:ext cx="1824229" cy="961053"/>
              <a:chOff x="3051110" y="2397967"/>
              <a:chExt cx="1824229" cy="961053"/>
            </a:xfrm>
          </p:grpSpPr>
          <p:sp>
            <p:nvSpPr>
              <p:cNvPr id="3" name="椭圆 2"/>
              <p:cNvSpPr/>
              <p:nvPr/>
            </p:nvSpPr>
            <p:spPr>
              <a:xfrm>
                <a:off x="3051110" y="2397967"/>
                <a:ext cx="1824229" cy="961053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tint val="66000"/>
                      <a:satMod val="160000"/>
                    </a:schemeClr>
                  </a:gs>
                  <a:gs pos="50000">
                    <a:schemeClr val="accent2">
                      <a:tint val="44500"/>
                      <a:satMod val="160000"/>
                    </a:schemeClr>
                  </a:gs>
                  <a:gs pos="100000">
                    <a:schemeClr val="accent2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" name="TextBox 1"/>
              <p:cNvSpPr txBox="1"/>
              <p:nvPr/>
            </p:nvSpPr>
            <p:spPr>
              <a:xfrm>
                <a:off x="3327757" y="2647660"/>
                <a:ext cx="14542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 smtClean="0"/>
                  <a:t>例</a:t>
                </a:r>
                <a:r>
                  <a:rPr lang="en-US" altLang="zh-CN" sz="2400" b="1" dirty="0" smtClean="0"/>
                  <a:t>3</a:t>
                </a:r>
                <a:r>
                  <a:rPr lang="zh-CN" altLang="en-US" sz="2400" b="1" dirty="0" smtClean="0"/>
                  <a:t>化简</a:t>
                </a:r>
                <a:endParaRPr lang="zh-CN" altLang="en-US" sz="2400" b="1" dirty="0"/>
              </a:p>
            </p:txBody>
          </p:sp>
        </p:grpSp>
      </p:grpSp>
      <p:grpSp>
        <p:nvGrpSpPr>
          <p:cNvPr id="14" name="组合 13"/>
          <p:cNvGrpSpPr/>
          <p:nvPr/>
        </p:nvGrpSpPr>
        <p:grpSpPr>
          <a:xfrm>
            <a:off x="8485188" y="782696"/>
            <a:ext cx="3503646" cy="1716833"/>
            <a:chOff x="7674427" y="1091682"/>
            <a:chExt cx="3503646" cy="1716833"/>
          </a:xfrm>
        </p:grpSpPr>
        <p:sp>
          <p:nvSpPr>
            <p:cNvPr id="11" name="椭圆形标注 10"/>
            <p:cNvSpPr/>
            <p:nvPr/>
          </p:nvSpPr>
          <p:spPr>
            <a:xfrm>
              <a:off x="7674427" y="1091682"/>
              <a:ext cx="3242389" cy="1716833"/>
            </a:xfrm>
            <a:prstGeom prst="wedgeEllipseCallout">
              <a:avLst>
                <a:gd name="adj1" fmla="val -50185"/>
                <a:gd name="adj2" fmla="val 64674"/>
              </a:avLst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35379" y="1519695"/>
              <a:ext cx="33426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解题思路：</a:t>
              </a:r>
              <a:r>
                <a:rPr lang="zh-CN" altLang="en-US" sz="2400" b="1" dirty="0"/>
                <a:t>切化</a:t>
              </a:r>
              <a:r>
                <a:rPr lang="zh-CN" altLang="en-US" sz="2400" b="1" dirty="0" smtClean="0"/>
                <a:t>弦</a:t>
              </a:r>
              <a:endParaRPr lang="en-US" altLang="zh-CN" sz="2400" b="1" dirty="0" smtClean="0">
                <a:latin typeface="宋体" panose="02010600030101010101" pitchFamily="2" charset="-122"/>
                <a:ea typeface="宋体" panose="02010600030101010101" pitchFamily="2" charset="-122"/>
              </a:endParaRPr>
            </a:p>
            <a:p>
              <a:r>
                <a:rPr lang="en-US" altLang="zh-CN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400" b="1" dirty="0" smtClean="0">
                  <a:latin typeface="宋体" panose="02010600030101010101" pitchFamily="2" charset="-122"/>
                  <a:ea typeface="宋体" panose="02010600030101010101" pitchFamily="2" charset="-122"/>
                </a:rPr>
                <a:t>         </a:t>
              </a:r>
              <a:r>
                <a:rPr lang="zh-CN" altLang="en-US" sz="2400" b="1" dirty="0" smtClean="0">
                  <a:latin typeface="+mj-ea"/>
                  <a:ea typeface="+mj-ea"/>
                </a:rPr>
                <a:t>分式通分</a:t>
              </a:r>
              <a:endParaRPr lang="zh-CN" altLang="en-US" sz="2400" b="1" dirty="0">
                <a:latin typeface="+mj-ea"/>
                <a:ea typeface="+mj-ea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4165206" y="4797852"/>
            <a:ext cx="6367146" cy="1590870"/>
            <a:chOff x="4187431" y="5145832"/>
            <a:chExt cx="6367146" cy="1590870"/>
          </a:xfrm>
        </p:grpSpPr>
        <p:grpSp>
          <p:nvGrpSpPr>
            <p:cNvPr id="18" name="组合 17"/>
            <p:cNvGrpSpPr/>
            <p:nvPr/>
          </p:nvGrpSpPr>
          <p:grpSpPr>
            <a:xfrm>
              <a:off x="5463190" y="5145832"/>
              <a:ext cx="5091387" cy="1590870"/>
              <a:chOff x="5463190" y="5145832"/>
              <a:chExt cx="5091387" cy="1590870"/>
            </a:xfrm>
          </p:grpSpPr>
          <p:sp>
            <p:nvSpPr>
              <p:cNvPr id="15" name="圆角矩形 14"/>
              <p:cNvSpPr/>
              <p:nvPr/>
            </p:nvSpPr>
            <p:spPr>
              <a:xfrm>
                <a:off x="5463190" y="5145832"/>
                <a:ext cx="4727313" cy="1590870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935924" y="5462787"/>
                <a:ext cx="461865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/>
                  <a:t>同</a:t>
                </a:r>
                <a:r>
                  <a:rPr lang="zh-CN" altLang="en-US" sz="2400" b="1" dirty="0" smtClean="0"/>
                  <a:t>角三角函数化简常用方法：</a:t>
                </a:r>
                <a:endParaRPr lang="en-US" altLang="zh-CN" sz="2400" b="1" dirty="0" smtClean="0"/>
              </a:p>
              <a:p>
                <a:r>
                  <a:rPr lang="zh-CN" altLang="en-US" sz="2400" b="1" dirty="0" smtClean="0"/>
                  <a:t>多数切化弦，少数弦化切。</a:t>
                </a:r>
                <a:endParaRPr lang="zh-CN" altLang="en-US" sz="2400" b="1" dirty="0"/>
              </a:p>
            </p:txBody>
          </p:sp>
        </p:grpSp>
        <p:grpSp>
          <p:nvGrpSpPr>
            <p:cNvPr id="19" name="组合 18"/>
            <p:cNvGrpSpPr/>
            <p:nvPr/>
          </p:nvGrpSpPr>
          <p:grpSpPr>
            <a:xfrm>
              <a:off x="4187431" y="5462787"/>
              <a:ext cx="1748493" cy="796759"/>
              <a:chOff x="1277772" y="5379242"/>
              <a:chExt cx="1748493" cy="796759"/>
            </a:xfrm>
          </p:grpSpPr>
          <p:sp>
            <p:nvSpPr>
              <p:cNvPr id="33" name="椭圆 32"/>
              <p:cNvSpPr/>
              <p:nvPr/>
            </p:nvSpPr>
            <p:spPr>
              <a:xfrm>
                <a:off x="1277772" y="5379242"/>
                <a:ext cx="1748493" cy="796759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tint val="66000"/>
                      <a:satMod val="160000"/>
                    </a:schemeClr>
                  </a:gs>
                  <a:gs pos="50000">
                    <a:schemeClr val="accent2">
                      <a:tint val="44500"/>
                      <a:satMod val="160000"/>
                    </a:schemeClr>
                  </a:gs>
                  <a:gs pos="100000">
                    <a:schemeClr val="accent2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755649" y="5541860"/>
                <a:ext cx="1102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 smtClean="0"/>
                  <a:t>注意</a:t>
                </a:r>
                <a:endParaRPr lang="zh-CN" altLang="en-US" sz="2400" b="1" dirty="0"/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156299" y="2725715"/>
                <a:ext cx="4810440" cy="7332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0" dirty="0" smtClean="0">
                          <a:latin typeface="Cambria Math" panose="02040503050406030204"/>
                        </a:rPr>
                        <m:t> </m:t>
                      </m:r>
                    </m:oMath>
                  </m:oMathPara>
                </a14:m>
                <a:endParaRPr lang="en-US" altLang="zh-CN" sz="2400" b="1" i="1" dirty="0" smtClean="0">
                  <a:solidFill>
                    <a:srgbClr val="000000"/>
                  </a:solidFill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99" y="2725715"/>
                <a:ext cx="4810440" cy="733281"/>
              </a:xfrm>
              <a:prstGeom prst="rect">
                <a:avLst/>
              </a:prstGeom>
              <a:blipFill rotWithShape="1">
                <a:blip r:embed="rId2"/>
                <a:stretch>
                  <a:fillRect l="-2" t="-40" r="8" b="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组合 7"/>
          <p:cNvGrpSpPr/>
          <p:nvPr/>
        </p:nvGrpSpPr>
        <p:grpSpPr>
          <a:xfrm>
            <a:off x="1490840" y="2460629"/>
            <a:ext cx="7298589" cy="3135086"/>
            <a:chOff x="1490840" y="2816864"/>
            <a:chExt cx="7298589" cy="3135086"/>
          </a:xfrm>
        </p:grpSpPr>
        <p:sp>
          <p:nvSpPr>
            <p:cNvPr id="36" name="流程图: 可选过程 35"/>
            <p:cNvSpPr/>
            <p:nvPr/>
          </p:nvSpPr>
          <p:spPr>
            <a:xfrm>
              <a:off x="1490840" y="2816864"/>
              <a:ext cx="6110012" cy="3135086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2024125" y="2980486"/>
                  <a:ext cx="6765304" cy="13062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解：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𝟐</m:t>
                          </m:r>
                        </m:e>
                      </m:d>
                      <m:r>
                        <a:rPr lang="en-US" altLang="zh-CN" sz="2400" b="1" i="1" smtClean="0">
                          <a:latin typeface="Cambria Math" panose="02040503050406030204"/>
                        </a:rPr>
                        <m:t>𝒕𝒂𝒏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zh-CN" altLang="en-US" sz="2400" b="1" i="1" smtClean="0">
                              <a:latin typeface="Cambria Math" panose="02040503050406030204"/>
                            </a:rPr>
                          </m:ctrlPr>
                        </m:radPr>
                        <m:deg/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𝟏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e>
                      </m:rad>
                    </m:oMath>
                  </a14:m>
                  <a:endParaRPr lang="en-US" altLang="zh-CN" sz="2400" b="1" i="1" dirty="0" smtClean="0">
                    <a:latin typeface="Cambria Math" panose="02040503050406030204"/>
                    <a:ea typeface="Cambria Math" panose="02040503050406030204"/>
                  </a:endParaRPr>
                </a:p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zh-CN" altLang="en-US" sz="2400" b="1" i="1" smtClean="0">
                                <a:latin typeface="Cambria Math" panose="02040503050406030204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zh-CN" sz="2400" b="1" i="1" smtClean="0">
                                    <a:latin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 smtClean="0">
                                    <a:latin typeface="Cambria Math" panose="02040503050406030204"/>
                                  </a:rPr>
                                  <m:t>𝒄𝒐𝒔</m:t>
                                </m:r>
                              </m:e>
                              <m:sup>
                                <m:r>
                                  <a:rPr lang="en-US" altLang="zh-CN" sz="2400" b="1" i="1" smtClean="0">
                                    <a:latin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zh-CN" altLang="en-US" sz="2400" b="1" i="1" smtClean="0">
                                <a:latin typeface="Cambria Math" panose="02040503050406030204"/>
                              </a:rPr>
                              <m:t>𝜶</m:t>
                            </m:r>
                          </m:e>
                        </m:rad>
                      </m:oMath>
                    </m:oMathPara>
                  </a14:m>
                  <a:endParaRPr lang="en-US" altLang="zh-CN" sz="2400" b="1" i="1" dirty="0" smtClean="0">
                    <a:latin typeface="Cambria Math" panose="02040503050406030204"/>
                  </a:endParaRPr>
                </a:p>
                <a:p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4125" y="2980486"/>
                  <a:ext cx="6765304" cy="1306255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组合 1"/>
          <p:cNvGrpSpPr/>
          <p:nvPr/>
        </p:nvGrpSpPr>
        <p:grpSpPr>
          <a:xfrm>
            <a:off x="616594" y="866469"/>
            <a:ext cx="7743635" cy="1353717"/>
            <a:chOff x="616594" y="1222704"/>
            <a:chExt cx="7743635" cy="1353717"/>
          </a:xfrm>
        </p:grpSpPr>
        <p:grpSp>
          <p:nvGrpSpPr>
            <p:cNvPr id="28" name="组合 27"/>
            <p:cNvGrpSpPr/>
            <p:nvPr/>
          </p:nvGrpSpPr>
          <p:grpSpPr>
            <a:xfrm>
              <a:off x="616594" y="1222704"/>
              <a:ext cx="7743635" cy="1353717"/>
              <a:chOff x="2591749" y="1502228"/>
              <a:chExt cx="8079051" cy="1632858"/>
            </a:xfrm>
          </p:grpSpPr>
          <p:grpSp>
            <p:nvGrpSpPr>
              <p:cNvPr id="29" name="组合 28"/>
              <p:cNvGrpSpPr/>
              <p:nvPr/>
            </p:nvGrpSpPr>
            <p:grpSpPr>
              <a:xfrm>
                <a:off x="3489649" y="1502228"/>
                <a:ext cx="7181151" cy="1632858"/>
                <a:chOff x="3489649" y="1502228"/>
                <a:chExt cx="7181151" cy="1632858"/>
              </a:xfrm>
            </p:grpSpPr>
            <p:sp>
              <p:nvSpPr>
                <p:cNvPr id="34" name="圆角矩形 33"/>
                <p:cNvSpPr/>
                <p:nvPr/>
              </p:nvSpPr>
              <p:spPr>
                <a:xfrm>
                  <a:off x="3489649" y="1502228"/>
                  <a:ext cx="7181151" cy="1632858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5122186" y="1926461"/>
                  <a:ext cx="1910671" cy="4454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zh-CN" altLang="en-US" dirty="0"/>
                </a:p>
              </p:txBody>
            </p:sp>
          </p:grpSp>
          <p:grpSp>
            <p:nvGrpSpPr>
              <p:cNvPr id="30" name="组合 29"/>
              <p:cNvGrpSpPr/>
              <p:nvPr/>
            </p:nvGrpSpPr>
            <p:grpSpPr>
              <a:xfrm>
                <a:off x="2591749" y="1772660"/>
                <a:ext cx="1824229" cy="961053"/>
                <a:chOff x="3051110" y="2397967"/>
                <a:chExt cx="1824229" cy="961053"/>
              </a:xfrm>
            </p:grpSpPr>
            <p:sp>
              <p:nvSpPr>
                <p:cNvPr id="32" name="椭圆 31"/>
                <p:cNvSpPr/>
                <p:nvPr/>
              </p:nvSpPr>
              <p:spPr>
                <a:xfrm>
                  <a:off x="3051110" y="2397967"/>
                  <a:ext cx="1824229" cy="96105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tint val="66000"/>
                        <a:satMod val="160000"/>
                      </a:schemeClr>
                    </a:gs>
                    <a:gs pos="50000">
                      <a:schemeClr val="accent2">
                        <a:tint val="44500"/>
                        <a:satMod val="160000"/>
                      </a:schemeClr>
                    </a:gs>
                    <a:gs pos="100000">
                      <a:schemeClr val="accent2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3327757" y="2647660"/>
                  <a:ext cx="1454276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例</a:t>
                  </a:r>
                  <a:r>
                    <a:rPr lang="en-US" altLang="zh-CN" sz="2400" b="1" dirty="0" smtClean="0"/>
                    <a:t>3</a:t>
                  </a:r>
                  <a:r>
                    <a:rPr lang="zh-CN" altLang="en-US" sz="2400" b="1" dirty="0" smtClean="0"/>
                    <a:t>化简</a:t>
                  </a:r>
                  <a:endParaRPr lang="zh-CN" altLang="en-US" sz="2400" b="1" dirty="0"/>
                </a:p>
              </p:txBody>
            </p: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2365087" y="1568894"/>
                  <a:ext cx="5855182" cy="5527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 dirty="0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dirty="0" smtClean="0">
                                <a:latin typeface="Cambria Math" panose="02040503050406030204"/>
                              </a:rPr>
                              <m:t>𝟐</m:t>
                            </m:r>
                          </m:e>
                        </m:d>
                        <m:r>
                          <a:rPr lang="en-US" altLang="zh-CN" sz="2400" b="1" i="1" dirty="0" smtClean="0">
                            <a:latin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dirty="0" smtClean="0">
                            <a:latin typeface="Cambria Math" panose="02040503050406030204"/>
                          </a:rPr>
                          <m:t>𝜶</m:t>
                        </m:r>
                        <m:r>
                          <a:rPr lang="zh-CN" altLang="en-US" sz="2400" b="1" i="1" dirty="0" smtClean="0">
                            <a:latin typeface="Cambria Math" panose="02040503050406030204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zh-CN" altLang="en-US" sz="2400" b="1" i="1" dirty="0" smtClean="0">
                                <a:latin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1" i="1" dirty="0" smtClean="0">
                                <a:latin typeface="Cambria Math" panose="02040503050406030204"/>
                              </a:rPr>
                              <m:t>𝟏</m:t>
                            </m:r>
                            <m: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altLang="zh-CN" sz="2400" b="1" i="1" dirty="0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 dirty="0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𝒔𝒊𝒏</m:t>
                                </m:r>
                              </m:e>
                              <m:sup>
                                <m:r>
                                  <a:rPr lang="en-US" altLang="zh-CN" sz="2400" b="1" i="1" dirty="0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zh-CN" altLang="en-US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rad>
                        <m:d>
                          <m:dPr>
                            <m:ctrlPr>
                              <a:rPr lang="en-US" altLang="zh-CN" sz="2400" b="1" i="1" dirty="0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zh-CN" altLang="en-US" sz="2400" b="1" i="1" dirty="0" smtClean="0">
                                <a:latin typeface="Cambria Math" panose="02040503050406030204"/>
                              </a:rPr>
                              <m:t>𝜶</m:t>
                            </m:r>
                            <m:r>
                              <a:rPr lang="zh-CN" altLang="en-US" sz="2400" b="1" i="1" dirty="0" smtClean="0">
                                <a:latin typeface="Cambria Math" panose="02040503050406030204"/>
                              </a:rPr>
                              <m:t>是第二象限的角</m:t>
                            </m:r>
                          </m:e>
                        </m:d>
                      </m:oMath>
                    </m:oMathPara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65087" y="1568894"/>
                  <a:ext cx="5855182" cy="552780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组合 36"/>
          <p:cNvGrpSpPr/>
          <p:nvPr/>
        </p:nvGrpSpPr>
        <p:grpSpPr>
          <a:xfrm>
            <a:off x="8145425" y="1867298"/>
            <a:ext cx="3503646" cy="1716833"/>
            <a:chOff x="7674427" y="1091682"/>
            <a:chExt cx="3503646" cy="1716833"/>
          </a:xfrm>
        </p:grpSpPr>
        <p:sp>
          <p:nvSpPr>
            <p:cNvPr id="38" name="椭圆形标注 37"/>
            <p:cNvSpPr/>
            <p:nvPr/>
          </p:nvSpPr>
          <p:spPr>
            <a:xfrm>
              <a:off x="7674427" y="1091682"/>
              <a:ext cx="3242389" cy="1716833"/>
            </a:xfrm>
            <a:prstGeom prst="wedgeEllipseCallout">
              <a:avLst>
                <a:gd name="adj1" fmla="val -76660"/>
                <a:gd name="adj2" fmla="val 71195"/>
              </a:avLst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835379" y="1519695"/>
              <a:ext cx="33426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解题思路：</a:t>
              </a:r>
              <a:r>
                <a:rPr lang="zh-CN" altLang="en-US" sz="2400" b="1" dirty="0"/>
                <a:t>切化</a:t>
              </a:r>
              <a:r>
                <a:rPr lang="zh-CN" altLang="en-US" sz="2400" b="1" dirty="0" smtClean="0"/>
                <a:t>弦</a:t>
              </a:r>
              <a:endParaRPr lang="en-US" altLang="zh-CN" sz="2400" b="1" dirty="0" smtClean="0">
                <a:latin typeface="宋体" panose="02010600030101010101" pitchFamily="2" charset="-122"/>
                <a:ea typeface="宋体" panose="02010600030101010101" pitchFamily="2" charset="-122"/>
              </a:endParaRPr>
            </a:p>
            <a:p>
              <a:r>
                <a:rPr lang="en-US" altLang="zh-CN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400" b="1" dirty="0" smtClean="0">
                  <a:latin typeface="宋体" panose="02010600030101010101" pitchFamily="2" charset="-122"/>
                  <a:ea typeface="宋体" panose="02010600030101010101" pitchFamily="2" charset="-122"/>
                </a:rPr>
                <a:t>         </a:t>
              </a:r>
              <a:r>
                <a:rPr lang="zh-CN" altLang="en-US" sz="2400" b="1" dirty="0" smtClean="0">
                  <a:latin typeface="+mj-ea"/>
                  <a:ea typeface="+mj-ea"/>
                </a:rPr>
                <a:t>去根号</a:t>
              </a:r>
              <a:endParaRPr lang="zh-CN" altLang="en-US" sz="2400" b="1" dirty="0">
                <a:latin typeface="+mj-ea"/>
                <a:ea typeface="+mj-ea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4331415" y="4846145"/>
            <a:ext cx="6688163" cy="1590870"/>
            <a:chOff x="4187431" y="5145832"/>
            <a:chExt cx="6688163" cy="1590870"/>
          </a:xfrm>
        </p:grpSpPr>
        <p:grpSp>
          <p:nvGrpSpPr>
            <p:cNvPr id="42" name="组合 41"/>
            <p:cNvGrpSpPr/>
            <p:nvPr/>
          </p:nvGrpSpPr>
          <p:grpSpPr>
            <a:xfrm>
              <a:off x="5463190" y="5145832"/>
              <a:ext cx="5412404" cy="1590870"/>
              <a:chOff x="5463190" y="5145832"/>
              <a:chExt cx="5412404" cy="1590870"/>
            </a:xfrm>
          </p:grpSpPr>
          <p:sp>
            <p:nvSpPr>
              <p:cNvPr id="46" name="圆角矩形 45"/>
              <p:cNvSpPr/>
              <p:nvPr/>
            </p:nvSpPr>
            <p:spPr>
              <a:xfrm>
                <a:off x="5463190" y="5145832"/>
                <a:ext cx="5225792" cy="1590870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5935924" y="5462787"/>
                <a:ext cx="493967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/>
                  <a:t>同</a:t>
                </a:r>
                <a:r>
                  <a:rPr lang="zh-CN" altLang="en-US" sz="2400" b="1" dirty="0" smtClean="0"/>
                  <a:t>角三角函数化简常用方法：</a:t>
                </a:r>
                <a:endParaRPr lang="en-US" altLang="zh-CN" sz="2400" b="1" dirty="0" smtClean="0"/>
              </a:p>
              <a:p>
                <a:r>
                  <a:rPr lang="zh-CN" altLang="en-US" sz="2400" b="1" dirty="0"/>
                  <a:t>开方运算根据角所在象限确定</a:t>
                </a:r>
                <a:r>
                  <a:rPr lang="zh-CN" altLang="en-US" sz="2400" b="1" dirty="0" smtClean="0"/>
                  <a:t>符号</a:t>
                </a:r>
                <a:endParaRPr lang="zh-CN" altLang="en-US" sz="2400" b="1" dirty="0"/>
              </a:p>
            </p:txBody>
          </p:sp>
        </p:grpSp>
        <p:grpSp>
          <p:nvGrpSpPr>
            <p:cNvPr id="43" name="组合 42"/>
            <p:cNvGrpSpPr/>
            <p:nvPr/>
          </p:nvGrpSpPr>
          <p:grpSpPr>
            <a:xfrm>
              <a:off x="4187431" y="5462787"/>
              <a:ext cx="1748493" cy="796759"/>
              <a:chOff x="1277772" y="5379242"/>
              <a:chExt cx="1748493" cy="796759"/>
            </a:xfrm>
          </p:grpSpPr>
          <p:sp>
            <p:nvSpPr>
              <p:cNvPr id="44" name="椭圆 43"/>
              <p:cNvSpPr/>
              <p:nvPr/>
            </p:nvSpPr>
            <p:spPr>
              <a:xfrm>
                <a:off x="1277772" y="5379242"/>
                <a:ext cx="1748493" cy="796759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tint val="66000"/>
                      <a:satMod val="160000"/>
                    </a:schemeClr>
                  </a:gs>
                  <a:gs pos="50000">
                    <a:schemeClr val="accent2">
                      <a:tint val="44500"/>
                      <a:satMod val="160000"/>
                    </a:schemeClr>
                  </a:gs>
                  <a:gs pos="100000">
                    <a:schemeClr val="accent2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755649" y="5541860"/>
                <a:ext cx="1102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 smtClean="0"/>
                  <a:t>注意</a:t>
                </a:r>
                <a:endParaRPr lang="zh-CN" altLang="en-US" sz="2400" b="1" dirty="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097574" y="3691028"/>
                <a:ext cx="4896544" cy="464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1" i="1" smtClean="0">
                          <a:latin typeface="Cambria Math" panose="02040503050406030204"/>
                        </a:rPr>
                        <m:t>∵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zh-CN" altLang="en-US" sz="2400" b="0" i="1" smtClean="0">
                          <a:latin typeface="Cambria Math" panose="02040503050406030204"/>
                        </a:rPr>
                        <m:t>是</m:t>
                      </m:r>
                      <m:r>
                        <a:rPr lang="zh-CN" altLang="en-US" sz="2400" b="0" i="1">
                          <a:latin typeface="Cambria Math" panose="02040503050406030204"/>
                        </a:rPr>
                        <m:t>第二</m:t>
                      </m:r>
                      <m:r>
                        <a:rPr lang="zh-CN" altLang="en-US" sz="2400" b="0" i="1" smtClean="0">
                          <a:latin typeface="Cambria Math" panose="02040503050406030204"/>
                        </a:rPr>
                        <m:t>象限的角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，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∴</m:t>
                      </m:r>
                      <m:r>
                        <a:rPr lang="en-US" altLang="zh-CN" sz="2400" b="1" i="1" smtClean="0">
                          <a:latin typeface="Cambria Math" panose="02040503050406030204"/>
                        </a:rPr>
                        <m:t>𝒄𝒐𝒔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&lt;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𝟎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,</m:t>
                      </m:r>
                    </m:oMath>
                  </m:oMathPara>
                </a14:m>
                <a:endParaRPr lang="zh-CN" altLang="en-US" sz="2400" b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574" y="3691028"/>
                <a:ext cx="4896544" cy="464679"/>
              </a:xfrm>
              <a:prstGeom prst="rect">
                <a:avLst/>
              </a:prstGeom>
              <a:blipFill rotWithShape="1">
                <a:blip r:embed="rId5"/>
                <a:stretch>
                  <a:fillRect l="-3" t="-88" r="5" b="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1689396" y="4175018"/>
                <a:ext cx="4536504" cy="11507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1" i="1" smtClean="0">
                          <a:latin typeface="Cambria Math" panose="02040503050406030204"/>
                        </a:rPr>
                        <m:t>∴</m:t>
                      </m:r>
                      <m:r>
                        <a:rPr lang="zh-CN" altLang="en-US" sz="2400" b="1" i="1">
                          <a:latin typeface="Cambria Math" panose="02040503050406030204"/>
                        </a:rPr>
                        <m:t>原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式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num>
                        <m:den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den>
                      </m:f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∙</m:t>
                      </m:r>
                      <m:d>
                        <m:d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e>
                      </m:d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=−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𝒔𝒊𝒏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.</m:t>
                      </m:r>
                    </m:oMath>
                  </m:oMathPara>
                </a14:m>
                <a:endParaRPr lang="zh-CN" altLang="en-US" sz="2400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9396" y="4175018"/>
                <a:ext cx="4536504" cy="1150700"/>
              </a:xfrm>
              <a:prstGeom prst="rect">
                <a:avLst/>
              </a:prstGeom>
              <a:blipFill rotWithShape="1">
                <a:blip r:embed="rId6"/>
                <a:stretch>
                  <a:fillRect l="-7" t="-46" r="8" b="5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578705" y="2882118"/>
            <a:ext cx="6110012" cy="3135086"/>
            <a:chOff x="1578705" y="2882118"/>
            <a:chExt cx="6110012" cy="3135086"/>
          </a:xfrm>
        </p:grpSpPr>
        <p:sp>
          <p:nvSpPr>
            <p:cNvPr id="53" name="流程图: 可选过程 52"/>
            <p:cNvSpPr/>
            <p:nvPr/>
          </p:nvSpPr>
          <p:spPr>
            <a:xfrm>
              <a:off x="1578705" y="2882118"/>
              <a:ext cx="6110012" cy="3135086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1810115" y="3204500"/>
                  <a:ext cx="4608512" cy="6296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dirty="0" smtClean="0"/>
                    <a:t>解法</a:t>
                  </a:r>
                  <a:r>
                    <a:rPr lang="en-US" altLang="zh-CN" sz="2400" dirty="0" smtClean="0"/>
                    <a:t>1</a:t>
                  </a:r>
                  <a:r>
                    <a:rPr lang="zh-CN" altLang="en-US" sz="2400" dirty="0" smtClean="0"/>
                    <a:t>：由</a:t>
                  </a:r>
                  <a:r>
                    <a:rPr lang="en-US" altLang="zh-CN" sz="2400" dirty="0" smtClean="0"/>
                    <a:t>tan</a:t>
                  </a:r>
                  <a14:m>
                    <m:oMath xmlns:m="http://schemas.openxmlformats.org/officeDocument/2006/math">
                      <m:r>
                        <a:rPr lang="zh-CN" altLang="en-US" sz="2400" b="0" i="1" smtClean="0">
                          <a:latin typeface="Cambria Math" panose="02040503050406030204"/>
                        </a:rPr>
                        <m:t>𝛼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𝟑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,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得</m:t>
                      </m:r>
                      <m:f>
                        <m:f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num>
                        <m:den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den>
                      </m:f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𝟑</m:t>
                      </m:r>
                    </m:oMath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0115" y="3204500"/>
                  <a:ext cx="4608512" cy="629660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2638207" y="4081181"/>
                <a:ext cx="29523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1" i="1" smtClean="0">
                          <a:latin typeface="Cambria Math" panose="02040503050406030204"/>
                        </a:rPr>
                        <m:t>∴</m:t>
                      </m:r>
                      <m:r>
                        <a:rPr lang="en-US" altLang="zh-CN" sz="2400" b="1" i="1" smtClean="0">
                          <a:latin typeface="Cambria Math" panose="02040503050406030204"/>
                        </a:rPr>
                        <m:t>𝒔𝒊𝒏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𝟑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𝒄𝒐𝒔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</m:oMath>
                  </m:oMathPara>
                </a14:m>
                <a:endParaRPr lang="zh-CN" altLang="en-US" sz="2400" b="1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8207" y="4081181"/>
                <a:ext cx="2952328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4" t="-8" r="21" b="1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/>
              <p:cNvSpPr txBox="1"/>
              <p:nvPr/>
            </p:nvSpPr>
            <p:spPr>
              <a:xfrm>
                <a:off x="1810115" y="4839359"/>
                <a:ext cx="6840760" cy="629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400" b="0" i="1" smtClean="0">
                        <a:latin typeface="Cambria Math" panose="02040503050406030204"/>
                      </a:rPr>
                      <m:t>∴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𝑠𝑖𝑛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𝛼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−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2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𝑐𝑜𝑠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𝛼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𝑐𝑜𝑠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</a:rPr>
                          <m:t>𝛼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+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3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𝑠𝑖𝑛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𝛼</m:t>
                        </m:r>
                      </m:den>
                    </m:f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3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𝑐𝑜𝑠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𝛼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2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𝑐𝑜𝑠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𝛼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𝑐𝑜𝑠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𝛼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+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9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𝑐𝑜𝑠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𝛼</m:t>
                        </m:r>
                      </m:den>
                    </m:f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𝑐𝑜𝑠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𝛼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10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𝑐𝑜𝑠</m:t>
                        </m:r>
                        <m:r>
                          <a:rPr lang="zh-CN" altLang="en-US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𝛼</m:t>
                        </m:r>
                      </m:den>
                    </m:f>
                    <m:r>
                      <a:rPr lang="en-US" altLang="zh-CN" sz="2400" b="0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altLang="zh-CN" sz="2400" dirty="0" smtClean="0"/>
                  <a:t>.</a:t>
                </a:r>
                <a:endParaRPr lang="zh-CN" altLang="en-US" sz="2400" dirty="0"/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115" y="4839359"/>
                <a:ext cx="6840760" cy="629981"/>
              </a:xfrm>
              <a:prstGeom prst="rect">
                <a:avLst/>
              </a:prstGeom>
              <a:blipFill rotWithShape="1">
                <a:blip r:embed="rId4"/>
                <a:stretch>
                  <a:fillRect l="-5" t="-4" r="4" b="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组合 4"/>
          <p:cNvGrpSpPr/>
          <p:nvPr/>
        </p:nvGrpSpPr>
        <p:grpSpPr>
          <a:xfrm>
            <a:off x="616594" y="1222704"/>
            <a:ext cx="7155807" cy="1353717"/>
            <a:chOff x="616594" y="1222704"/>
            <a:chExt cx="7155807" cy="1353717"/>
          </a:xfrm>
        </p:grpSpPr>
        <p:grpSp>
          <p:nvGrpSpPr>
            <p:cNvPr id="36" name="组合 35"/>
            <p:cNvGrpSpPr/>
            <p:nvPr/>
          </p:nvGrpSpPr>
          <p:grpSpPr>
            <a:xfrm>
              <a:off x="616594" y="1222704"/>
              <a:ext cx="6745259" cy="1353717"/>
              <a:chOff x="2591749" y="1502228"/>
              <a:chExt cx="7037430" cy="1632858"/>
            </a:xfrm>
          </p:grpSpPr>
          <p:grpSp>
            <p:nvGrpSpPr>
              <p:cNvPr id="38" name="组合 37"/>
              <p:cNvGrpSpPr/>
              <p:nvPr/>
            </p:nvGrpSpPr>
            <p:grpSpPr>
              <a:xfrm>
                <a:off x="3489649" y="1502228"/>
                <a:ext cx="6139530" cy="1632858"/>
                <a:chOff x="3489649" y="1502228"/>
                <a:chExt cx="6139530" cy="1632858"/>
              </a:xfrm>
            </p:grpSpPr>
            <p:sp>
              <p:nvSpPr>
                <p:cNvPr id="42" name="圆角矩形 41"/>
                <p:cNvSpPr/>
                <p:nvPr/>
              </p:nvSpPr>
              <p:spPr>
                <a:xfrm>
                  <a:off x="3489649" y="1502228"/>
                  <a:ext cx="6139530" cy="1632858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5122186" y="1926461"/>
                  <a:ext cx="1910671" cy="4454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zh-CN" altLang="en-US" dirty="0"/>
                </a:p>
              </p:txBody>
            </p:sp>
          </p:grpSp>
          <p:grpSp>
            <p:nvGrpSpPr>
              <p:cNvPr id="39" name="组合 38"/>
              <p:cNvGrpSpPr/>
              <p:nvPr/>
            </p:nvGrpSpPr>
            <p:grpSpPr>
              <a:xfrm>
                <a:off x="2591749" y="1772660"/>
                <a:ext cx="1824229" cy="961053"/>
                <a:chOff x="3051110" y="2397967"/>
                <a:chExt cx="1824229" cy="961053"/>
              </a:xfrm>
            </p:grpSpPr>
            <p:sp>
              <p:nvSpPr>
                <p:cNvPr id="40" name="椭圆 39"/>
                <p:cNvSpPr/>
                <p:nvPr/>
              </p:nvSpPr>
              <p:spPr>
                <a:xfrm>
                  <a:off x="3051110" y="2397967"/>
                  <a:ext cx="1824229" cy="96105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tint val="66000"/>
                        <a:satMod val="160000"/>
                      </a:schemeClr>
                    </a:gs>
                    <a:gs pos="50000">
                      <a:schemeClr val="accent2">
                        <a:tint val="44500"/>
                        <a:satMod val="160000"/>
                      </a:schemeClr>
                    </a:gs>
                    <a:gs pos="100000">
                      <a:schemeClr val="accent2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3327757" y="2647659"/>
                  <a:ext cx="1454276" cy="5568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例</a:t>
                  </a:r>
                  <a:r>
                    <a:rPr lang="en-US" altLang="zh-CN" sz="2400" b="1" dirty="0" smtClean="0"/>
                    <a:t>4</a:t>
                  </a:r>
                  <a:r>
                    <a:rPr lang="zh-CN" altLang="en-US" sz="2400" b="1" dirty="0" smtClean="0"/>
                    <a:t>求值</a:t>
                  </a:r>
                  <a:endParaRPr lang="zh-CN" altLang="en-US" sz="2400" b="1" dirty="0"/>
                </a:p>
              </p:txBody>
            </p: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2" name="内容占位符 2"/>
                <p:cNvSpPr txBox="1"/>
                <p:nvPr/>
              </p:nvSpPr>
              <p:spPr bwMode="auto">
                <a:xfrm>
                  <a:off x="2612369" y="1510267"/>
                  <a:ext cx="5160032" cy="604664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>
                  <a:noAutofit/>
                </a:bodyPr>
                <a:lstStyle>
                  <a:lvl1pPr marL="228600" indent="-228600" algn="l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zh-CN" altLang="en-US" sz="2400" b="1" dirty="0" smtClean="0"/>
                    <a:t>已知</a:t>
                  </a:r>
                  <a14:m>
                    <m:oMath xmlns:m="http://schemas.openxmlformats.org/officeDocument/2006/math">
                      <m:r>
                        <a:rPr lang="en-US" altLang="zh-CN" sz="2400" b="1" i="1" smtClean="0">
                          <a:latin typeface="Cambria Math" panose="02040503050406030204"/>
                        </a:rPr>
                        <m:t>𝒕𝒂𝒏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𝟑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,求</m:t>
                      </m:r>
                      <m:f>
                        <m:f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𝟐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num>
                        <m:den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+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𝟑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den>
                      </m:f>
                    </m:oMath>
                  </a14:m>
                  <a:r>
                    <a:rPr lang="zh-CN" altLang="en-US" sz="2400" b="1" dirty="0" smtClean="0"/>
                    <a:t>的值</a:t>
                  </a:r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52" name="内容占位符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612369" y="1510267"/>
                  <a:ext cx="5160032" cy="604664"/>
                </a:xfrm>
                <a:prstGeom prst="rect">
                  <a:avLst/>
                </a:prstGeom>
                <a:blipFill rotWithShape="1">
                  <a:blip r:embed="rId5"/>
                </a:blip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组合 83"/>
          <p:cNvGrpSpPr/>
          <p:nvPr/>
        </p:nvGrpSpPr>
        <p:grpSpPr>
          <a:xfrm>
            <a:off x="8360229" y="1793687"/>
            <a:ext cx="3242389" cy="1716833"/>
            <a:chOff x="7674427" y="1091682"/>
            <a:chExt cx="3242389" cy="1716833"/>
          </a:xfrm>
        </p:grpSpPr>
        <p:sp>
          <p:nvSpPr>
            <p:cNvPr id="85" name="椭圆形标注 84"/>
            <p:cNvSpPr/>
            <p:nvPr/>
          </p:nvSpPr>
          <p:spPr>
            <a:xfrm>
              <a:off x="7674427" y="1091682"/>
              <a:ext cx="3242389" cy="1716833"/>
            </a:xfrm>
            <a:prstGeom prst="wedgeEllipseCallout">
              <a:avLst>
                <a:gd name="adj1" fmla="val -74358"/>
                <a:gd name="adj2" fmla="val 66848"/>
              </a:avLst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8187611" y="1302166"/>
              <a:ext cx="249127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解题思路：</a:t>
              </a:r>
              <a:endParaRPr lang="en-US" altLang="zh-CN" sz="2400" b="1" dirty="0" smtClean="0"/>
            </a:p>
            <a:p>
              <a:r>
                <a:rPr lang="zh-CN" altLang="en-US" sz="2400" b="1" dirty="0" smtClean="0">
                  <a:latin typeface="宋体" panose="02010600030101010101" pitchFamily="2" charset="-122"/>
                  <a:ea typeface="宋体" panose="02010600030101010101" pitchFamily="2" charset="-122"/>
                </a:rPr>
                <a:t>把不同名函数化</a:t>
              </a:r>
              <a:endParaRPr lang="en-US" altLang="zh-CN" sz="2400" b="1" dirty="0" smtClean="0">
                <a:latin typeface="宋体" panose="02010600030101010101" pitchFamily="2" charset="-122"/>
                <a:ea typeface="宋体" panose="02010600030101010101" pitchFamily="2" charset="-122"/>
              </a:endParaRPr>
            </a:p>
            <a:p>
              <a:r>
                <a:rPr lang="zh-CN" altLang="en-US" sz="2400" b="1" dirty="0" smtClean="0">
                  <a:latin typeface="宋体" panose="02010600030101010101" pitchFamily="2" charset="-122"/>
                  <a:ea typeface="宋体" panose="02010600030101010101" pitchFamily="2" charset="-122"/>
                </a:rPr>
                <a:t>成同名同角函数</a:t>
              </a:r>
              <a:endParaRPr lang="en-US" altLang="zh-CN" sz="2400" b="1" dirty="0" smtClean="0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704458" y="952830"/>
            <a:ext cx="7142986" cy="1061246"/>
            <a:chOff x="704458" y="1222705"/>
            <a:chExt cx="7142986" cy="1061246"/>
          </a:xfrm>
        </p:grpSpPr>
        <p:grpSp>
          <p:nvGrpSpPr>
            <p:cNvPr id="14" name="组合 13"/>
            <p:cNvGrpSpPr/>
            <p:nvPr/>
          </p:nvGrpSpPr>
          <p:grpSpPr>
            <a:xfrm>
              <a:off x="704458" y="1222705"/>
              <a:ext cx="6676057" cy="1061246"/>
              <a:chOff x="2683419" y="1502229"/>
              <a:chExt cx="6965231" cy="1280078"/>
            </a:xfrm>
          </p:grpSpPr>
          <p:grpSp>
            <p:nvGrpSpPr>
              <p:cNvPr id="15" name="组合 14"/>
              <p:cNvGrpSpPr/>
              <p:nvPr/>
            </p:nvGrpSpPr>
            <p:grpSpPr>
              <a:xfrm>
                <a:off x="3489650" y="1502229"/>
                <a:ext cx="6159000" cy="1280078"/>
                <a:chOff x="3489650" y="1502229"/>
                <a:chExt cx="6159000" cy="1280078"/>
              </a:xfrm>
            </p:grpSpPr>
            <p:sp>
              <p:nvSpPr>
                <p:cNvPr id="19" name="圆角矩形 18"/>
                <p:cNvSpPr/>
                <p:nvPr/>
              </p:nvSpPr>
              <p:spPr>
                <a:xfrm>
                  <a:off x="3489650" y="1502229"/>
                  <a:ext cx="6159000" cy="1280078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5122186" y="1926461"/>
                  <a:ext cx="1910671" cy="4454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zh-CN" altLang="en-US" dirty="0"/>
                </a:p>
              </p:txBody>
            </p:sp>
          </p:grpSp>
          <p:grpSp>
            <p:nvGrpSpPr>
              <p:cNvPr id="16" name="组合 15"/>
              <p:cNvGrpSpPr/>
              <p:nvPr/>
            </p:nvGrpSpPr>
            <p:grpSpPr>
              <a:xfrm>
                <a:off x="2683419" y="1661741"/>
                <a:ext cx="1824229" cy="961053"/>
                <a:chOff x="3142780" y="2287048"/>
                <a:chExt cx="1824229" cy="961053"/>
              </a:xfrm>
            </p:grpSpPr>
            <p:sp>
              <p:nvSpPr>
                <p:cNvPr id="17" name="椭圆 16"/>
                <p:cNvSpPr/>
                <p:nvPr/>
              </p:nvSpPr>
              <p:spPr>
                <a:xfrm>
                  <a:off x="3142780" y="2287048"/>
                  <a:ext cx="1824229" cy="96105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tint val="66000"/>
                        <a:satMod val="160000"/>
                      </a:schemeClr>
                    </a:gs>
                    <a:gs pos="50000">
                      <a:schemeClr val="accent2">
                        <a:tint val="44500"/>
                        <a:satMod val="160000"/>
                      </a:schemeClr>
                    </a:gs>
                    <a:gs pos="100000">
                      <a:schemeClr val="accent2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3327757" y="2647659"/>
                  <a:ext cx="1454276" cy="5568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例</a:t>
                  </a:r>
                  <a:r>
                    <a:rPr lang="en-US" altLang="zh-CN" sz="2400" b="1" dirty="0" smtClean="0"/>
                    <a:t>4</a:t>
                  </a:r>
                  <a:r>
                    <a:rPr lang="zh-CN" altLang="en-US" sz="2400" b="1" dirty="0" smtClean="0"/>
                    <a:t>求值</a:t>
                  </a:r>
                  <a:endParaRPr lang="zh-CN" altLang="en-US" sz="2400" b="1" dirty="0"/>
                </a:p>
              </p:txBody>
            </p: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内容占位符 2"/>
                <p:cNvSpPr txBox="1"/>
                <p:nvPr/>
              </p:nvSpPr>
              <p:spPr bwMode="auto">
                <a:xfrm>
                  <a:off x="2687412" y="1510913"/>
                  <a:ext cx="5160032" cy="604664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>
                  <a:noAutofit/>
                </a:bodyPr>
                <a:lstStyle>
                  <a:lvl1pPr marL="228600" indent="-228600" algn="l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zh-CN" altLang="en-US" sz="2400" b="1" dirty="0" smtClean="0"/>
                    <a:t>已知</a:t>
                  </a:r>
                  <a14:m>
                    <m:oMath xmlns:m="http://schemas.openxmlformats.org/officeDocument/2006/math">
                      <m:r>
                        <a:rPr lang="en-US" altLang="zh-CN" sz="2400" b="1" i="1" smtClean="0">
                          <a:latin typeface="Cambria Math" panose="02040503050406030204"/>
                        </a:rPr>
                        <m:t>𝒕𝒂𝒏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𝟑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,求</m:t>
                      </m:r>
                      <m:f>
                        <m:f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𝟐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num>
                        <m:den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+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𝟑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den>
                      </m:f>
                    </m:oMath>
                  </a14:m>
                  <a:r>
                    <a:rPr lang="zh-CN" altLang="en-US" sz="2400" b="1" dirty="0" smtClean="0"/>
                    <a:t>的值</a:t>
                  </a:r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21" name="内容占位符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687412" y="1510913"/>
                  <a:ext cx="5160032" cy="604664"/>
                </a:xfrm>
                <a:prstGeom prst="rect">
                  <a:avLst/>
                </a:prstGeom>
                <a:blipFill rotWithShape="1">
                  <a:blip r:embed="rId2"/>
                </a:blip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组合 5"/>
          <p:cNvGrpSpPr/>
          <p:nvPr/>
        </p:nvGrpSpPr>
        <p:grpSpPr>
          <a:xfrm>
            <a:off x="1924908" y="2176591"/>
            <a:ext cx="6110012" cy="3135086"/>
            <a:chOff x="1924908" y="2446466"/>
            <a:chExt cx="6110012" cy="3135086"/>
          </a:xfrm>
        </p:grpSpPr>
        <p:sp>
          <p:nvSpPr>
            <p:cNvPr id="23" name="流程图: 可选过程 22"/>
            <p:cNvSpPr/>
            <p:nvPr/>
          </p:nvSpPr>
          <p:spPr>
            <a:xfrm>
              <a:off x="1924908" y="2446466"/>
              <a:ext cx="6110012" cy="3135086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83762" y="2752494"/>
                  <a:ext cx="461095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解法</a:t>
                  </a:r>
                  <a:r>
                    <a:rPr lang="en-US" altLang="zh-CN" sz="2400" b="1" dirty="0" smtClean="0"/>
                    <a:t>2</a:t>
                  </a:r>
                  <a:r>
                    <a:rPr lang="zh-CN" altLang="en-US" sz="2400" b="1" dirty="0" smtClean="0"/>
                    <a:t>：</a:t>
                  </a:r>
                  <a14:m>
                    <m:oMath xmlns:m="http://schemas.openxmlformats.org/officeDocument/2006/math">
                      <m:r>
                        <a:rPr lang="zh-CN" altLang="en-US" sz="2400" b="1" i="1" smtClean="0">
                          <a:latin typeface="Cambria Math" panose="02040503050406030204"/>
                        </a:rPr>
                        <m:t>∵</m:t>
                      </m:r>
                      <m:r>
                        <a:rPr lang="en-US" altLang="zh-CN" sz="2400" b="1" i="1" smtClean="0">
                          <a:latin typeface="Cambria Math" panose="02040503050406030204"/>
                        </a:rPr>
                        <m:t>𝒕𝒂𝒏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𝟑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,∴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𝒄𝒐𝒔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≠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𝟎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.</m:t>
                      </m:r>
                    </m:oMath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3762" y="2752494"/>
                  <a:ext cx="4610957" cy="461665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组合 30"/>
          <p:cNvGrpSpPr/>
          <p:nvPr/>
        </p:nvGrpSpPr>
        <p:grpSpPr>
          <a:xfrm>
            <a:off x="3566520" y="4951486"/>
            <a:ext cx="7285198" cy="1348274"/>
            <a:chOff x="4187431" y="5145832"/>
            <a:chExt cx="6688163" cy="1590870"/>
          </a:xfrm>
        </p:grpSpPr>
        <p:grpSp>
          <p:nvGrpSpPr>
            <p:cNvPr id="32" name="组合 31"/>
            <p:cNvGrpSpPr/>
            <p:nvPr/>
          </p:nvGrpSpPr>
          <p:grpSpPr>
            <a:xfrm>
              <a:off x="5463190" y="5145832"/>
              <a:ext cx="5412404" cy="1590870"/>
              <a:chOff x="5463190" y="5145832"/>
              <a:chExt cx="5412404" cy="1590870"/>
            </a:xfrm>
          </p:grpSpPr>
          <p:sp>
            <p:nvSpPr>
              <p:cNvPr id="36" name="圆角矩形 35"/>
              <p:cNvSpPr/>
              <p:nvPr/>
            </p:nvSpPr>
            <p:spPr>
              <a:xfrm>
                <a:off x="5463190" y="5145832"/>
                <a:ext cx="5225792" cy="1590870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5935924" y="5462787"/>
                    <a:ext cx="4939670" cy="83099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zh-CN" altLang="en-US" sz="2400" b="1" dirty="0" smtClean="0"/>
                      <a:t>对于分式齐次式</a:t>
                    </a:r>
                    <a:r>
                      <a:rPr lang="en-US" altLang="zh-CN" sz="2400" b="1" dirty="0" smtClean="0"/>
                      <a:t>,</a:t>
                    </a:r>
                    <a:r>
                      <a:rPr lang="zh-CN" altLang="en-US" sz="2400" b="1" dirty="0" smtClean="0"/>
                      <a:t>因为</a:t>
                    </a:r>
                    <a14:m>
                      <m:oMath xmlns:m="http://schemas.openxmlformats.org/officeDocument/2006/math">
                        <m:r>
                          <a:rPr lang="en-US" altLang="zh-CN" sz="2400" b="1" i="1">
                            <a:latin typeface="Cambria Math" panose="02040503050406030204"/>
                            <a:ea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zh-CN" altLang="en-US" sz="2400" b="1" i="1">
                            <a:latin typeface="Cambria Math" panose="02040503050406030204"/>
                            <a:ea typeface="Cambria Math" panose="02040503050406030204"/>
                          </a:rPr>
                          <m:t>≠</m:t>
                        </m:r>
                        <m:r>
                          <a:rPr lang="zh-CN" altLang="en-US" sz="2400" b="1" i="1">
                            <a:latin typeface="Cambria Math" panose="02040503050406030204"/>
                            <a:ea typeface="Cambria Math" panose="02040503050406030204"/>
                          </a:rPr>
                          <m:t>𝟎</m:t>
                        </m:r>
                        <m:r>
                          <a:rPr lang="zh-CN" altLang="en-US" sz="2400" b="1" i="1">
                            <a:latin typeface="Cambria Math" panose="02040503050406030204"/>
                            <a:ea typeface="Cambria Math" panose="02040503050406030204"/>
                          </a:rPr>
                          <m:t>.</m:t>
                        </m:r>
                      </m:oMath>
                    </a14:m>
                    <a:endParaRPr lang="zh-CN" altLang="en-US" sz="2400" b="1" dirty="0"/>
                  </a:p>
                  <a:p>
                    <a:r>
                      <a:rPr lang="zh-CN" altLang="en-US" sz="2400" b="1" dirty="0" smtClean="0"/>
                      <a:t>一般可在分子和分母中同除以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altLang="zh-CN" sz="2400" b="1" i="1" smtClean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𝒏</m:t>
                            </m:r>
                          </m:sup>
                        </m:sSup>
                        <m:r>
                          <a:rPr lang="zh-CN" altLang="en-US" sz="2400" b="1" i="1" smtClean="0">
                            <a:latin typeface="Cambria Math" panose="02040503050406030204"/>
                          </a:rPr>
                          <m:t>𝜶</m:t>
                        </m:r>
                      </m:oMath>
                    </a14:m>
                    <a:endParaRPr lang="en-US" altLang="zh-CN" sz="2400" b="1" dirty="0" smtClean="0"/>
                  </a:p>
                </p:txBody>
              </p:sp>
            </mc:Choice>
            <mc:Fallback>
              <p:sp>
                <p:nvSpPr>
                  <p:cNvPr id="37" name="TextBox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35924" y="5462787"/>
                    <a:ext cx="4939670" cy="830997"/>
                  </a:xfrm>
                  <a:prstGeom prst="rect">
                    <a:avLst/>
                  </a:prstGeom>
                  <a:blipFill rotWithShape="1">
                    <a:blip r:embed="rId4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3" name="组合 32"/>
            <p:cNvGrpSpPr/>
            <p:nvPr/>
          </p:nvGrpSpPr>
          <p:grpSpPr>
            <a:xfrm>
              <a:off x="4187431" y="5462787"/>
              <a:ext cx="1748493" cy="796759"/>
              <a:chOff x="1277772" y="5379242"/>
              <a:chExt cx="1748493" cy="796759"/>
            </a:xfrm>
          </p:grpSpPr>
          <p:sp>
            <p:nvSpPr>
              <p:cNvPr id="34" name="椭圆 33"/>
              <p:cNvSpPr/>
              <p:nvPr/>
            </p:nvSpPr>
            <p:spPr>
              <a:xfrm>
                <a:off x="1277772" y="5379242"/>
                <a:ext cx="1748493" cy="796759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tint val="66000"/>
                      <a:satMod val="160000"/>
                    </a:schemeClr>
                  </a:gs>
                  <a:gs pos="50000">
                    <a:schemeClr val="accent2">
                      <a:tint val="44500"/>
                      <a:satMod val="160000"/>
                    </a:schemeClr>
                  </a:gs>
                  <a:gs pos="100000">
                    <a:schemeClr val="accent2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755649" y="5541860"/>
                <a:ext cx="1102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 smtClean="0"/>
                  <a:t>注意</a:t>
                </a:r>
                <a:endParaRPr lang="zh-CN" altLang="en-US" sz="2400" b="1" dirty="0"/>
              </a:p>
            </p:txBody>
          </p:sp>
        </p:grpSp>
      </p:grpSp>
      <p:grpSp>
        <p:nvGrpSpPr>
          <p:cNvPr id="38" name="组合 37"/>
          <p:cNvGrpSpPr/>
          <p:nvPr/>
        </p:nvGrpSpPr>
        <p:grpSpPr>
          <a:xfrm>
            <a:off x="8034920" y="1023415"/>
            <a:ext cx="3242389" cy="1716833"/>
            <a:chOff x="7674427" y="1091682"/>
            <a:chExt cx="3242389" cy="1716833"/>
          </a:xfrm>
        </p:grpSpPr>
        <p:sp>
          <p:nvSpPr>
            <p:cNvPr id="39" name="椭圆形标注 38"/>
            <p:cNvSpPr/>
            <p:nvPr/>
          </p:nvSpPr>
          <p:spPr>
            <a:xfrm>
              <a:off x="7674427" y="1091682"/>
              <a:ext cx="3242389" cy="1716833"/>
            </a:xfrm>
            <a:prstGeom prst="wedgeEllipseCallout">
              <a:avLst>
                <a:gd name="adj1" fmla="val -68890"/>
                <a:gd name="adj2" fmla="val 66304"/>
              </a:avLst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124695" y="1406137"/>
              <a:ext cx="245968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/>
                <a:t>解题思路：</a:t>
              </a:r>
              <a:endParaRPr lang="en-US" altLang="zh-CN" sz="2000" b="1" dirty="0" smtClean="0"/>
            </a:p>
            <a:p>
              <a:r>
                <a:rPr lang="zh-CN" altLang="en-US" sz="2000" b="1" dirty="0" smtClean="0"/>
                <a:t>能把式中的正弦</a:t>
              </a:r>
              <a:endParaRPr lang="en-US" altLang="zh-CN" sz="2000" b="1" dirty="0" smtClean="0"/>
            </a:p>
            <a:p>
              <a:r>
                <a:rPr lang="zh-CN" altLang="en-US" sz="2000" b="1" dirty="0" smtClean="0"/>
                <a:t>和余弦化成正切</a:t>
              </a:r>
              <a:endParaRPr lang="zh-CN" altLang="en-US" sz="2000" b="1" dirty="0">
                <a:latin typeface="+mj-ea"/>
                <a:ea typeface="+mj-ea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053399" y="3117103"/>
                <a:ext cx="5981521" cy="6270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将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1" i="1" smtClean="0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1" i="1" smtClean="0">
                            <a:latin typeface="Cambria Math" panose="02040503050406030204"/>
                          </a:rPr>
                          <m:t>𝒔𝒊𝒏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</a:rPr>
                          <m:t>𝜶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</a:rPr>
                          <m:t>−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</a:rPr>
                          <m:t>𝟐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</a:rPr>
                          <m:t>𝜶</m:t>
                        </m:r>
                      </m:num>
                      <m:den>
                        <m:r>
                          <a:rPr lang="en-US" altLang="zh-CN" sz="2400" b="1" i="1" smtClean="0">
                            <a:latin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</a:rPr>
                          <m:t>𝜶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+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𝟑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𝒔𝒊𝒏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den>
                    </m:f>
                  </m:oMath>
                </a14:m>
                <a:r>
                  <a:rPr lang="zh-CN" altLang="en-US" sz="2400" dirty="0" smtClean="0"/>
                  <a:t>的分子</a:t>
                </a:r>
                <a:r>
                  <a:rPr lang="zh-CN" altLang="en-US" sz="2400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、</a:t>
                </a:r>
                <a:r>
                  <a:rPr lang="zh-CN" altLang="en-US" sz="2400" b="1" dirty="0" smtClean="0">
                    <a:latin typeface="宋体" panose="02010600030101010101" pitchFamily="2" charset="-122"/>
                    <a:ea typeface="宋体" panose="02010600030101010101" pitchFamily="2" charset="-122"/>
                  </a:rPr>
                  <a:t>分母同除以</a:t>
                </a:r>
                <a14:m>
                  <m:oMath xmlns:m="http://schemas.openxmlformats.org/officeDocument/2006/math">
                    <m:r>
                      <a:rPr lang="en-US" altLang="zh-CN" sz="24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𝒄𝒐𝒔</m:t>
                    </m:r>
                    <m:r>
                      <a:rPr lang="zh-CN" altLang="en-US" sz="24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𝜶</m:t>
                    </m:r>
                    <m:r>
                      <a:rPr lang="en-US" altLang="zh-CN" sz="24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,</m:t>
                    </m:r>
                    <m:r>
                      <a:rPr lang="zh-CN" altLang="en-US" sz="2400" b="1" i="1" smtClean="0">
                        <a:latin typeface="Cambria Math" panose="02040503050406030204"/>
                        <a:ea typeface="宋体" panose="02010600030101010101" pitchFamily="2" charset="-122"/>
                      </a:rPr>
                      <m:t>得</m:t>
                    </m:r>
                  </m:oMath>
                </a14:m>
                <a:endParaRPr lang="en-US" altLang="zh-CN" sz="2400" b="1" dirty="0" smtClean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3399" y="3117103"/>
                <a:ext cx="5981521" cy="627031"/>
              </a:xfrm>
              <a:prstGeom prst="rect">
                <a:avLst/>
              </a:prstGeom>
              <a:blipFill rotWithShape="1">
                <a:blip r:embed="rId5"/>
                <a:stretch>
                  <a:fillRect l="-7" t="-83" r="4" b="2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131261" y="3858791"/>
                <a:ext cx="5112568" cy="9528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1" i="1" smtClean="0">
                            <a:latin typeface="Cambria Math" panose="02040503050406030204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altLang="zh-CN" sz="2400" b="1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𝒔𝒊𝒏</m:t>
                            </m:r>
                            <m:r>
                              <a:rPr lang="zh-CN" altLang="en-US" sz="2400" b="1" i="1" smtClean="0">
                                <a:latin typeface="Cambria Math" panose="02040503050406030204"/>
                              </a:rPr>
                              <m:t>𝜶</m:t>
                            </m:r>
                          </m:num>
                          <m:den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𝒄𝒐𝒔</m:t>
                            </m:r>
                            <m:r>
                              <a:rPr lang="zh-CN" altLang="en-US" sz="2400" b="1" i="1" smtClean="0">
                                <a:latin typeface="Cambria Math" panose="02040503050406030204"/>
                              </a:rPr>
                              <m:t>𝜶</m:t>
                            </m:r>
                          </m:den>
                        </m:f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𝟐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𝒄𝒐𝒔</m:t>
                            </m:r>
                            <m:r>
                              <a:rPr lang="zh-CN" altLang="en-US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num>
                          <m:den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𝒄𝒐𝒔</m:t>
                            </m:r>
                            <m:r>
                              <a:rPr lang="zh-CN" altLang="en-US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altLang="zh-CN" sz="2400" b="1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𝒄𝒐𝒔</m:t>
                            </m:r>
                            <m:r>
                              <a:rPr lang="zh-CN" altLang="en-US" sz="2400" b="1" i="1" smtClean="0">
                                <a:latin typeface="Cambria Math" panose="02040503050406030204"/>
                              </a:rPr>
                              <m:t>𝜶</m:t>
                            </m:r>
                          </m:num>
                          <m:den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𝒄𝒐𝒔</m:t>
                            </m:r>
                            <m:r>
                              <a:rPr lang="zh-CN" altLang="en-US" sz="2400" b="1" i="1" smtClean="0">
                                <a:latin typeface="Cambria Math" panose="02040503050406030204"/>
                              </a:rPr>
                              <m:t>𝜶</m:t>
                            </m:r>
                          </m:den>
                        </m:f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𝟑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𝒔𝒊𝒏</m:t>
                            </m:r>
                            <m:r>
                              <a:rPr lang="zh-CN" altLang="en-US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num>
                          <m:den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𝒄𝒐𝒔</m:t>
                            </m:r>
                            <m:r>
                              <a:rPr lang="zh-CN" altLang="en-US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den>
                        </m:f>
                      </m:den>
                    </m:f>
                    <m:r>
                      <a:rPr lang="en-US" altLang="zh-CN" sz="2400" b="1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𝟐</m:t>
                        </m:r>
                      </m:num>
                      <m:den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𝟏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+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𝟑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den>
                    </m:f>
                    <m:r>
                      <a:rPr lang="en-US" altLang="zh-CN" sz="2400" b="1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𝟑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𝟐</m:t>
                        </m:r>
                      </m:num>
                      <m:den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𝟏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+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𝟑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×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𝟑</m:t>
                        </m:r>
                      </m:den>
                    </m:f>
                    <m:r>
                      <a:rPr lang="en-US" altLang="zh-CN" sz="2400" b="1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𝟏</m:t>
                        </m:r>
                      </m:num>
                      <m:den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zh-CN" sz="2400" b="1" dirty="0" smtClean="0"/>
                  <a:t>.</a:t>
                </a:r>
                <a:endParaRPr lang="zh-CN" altLang="en-US" sz="2400" b="1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1261" y="3858791"/>
                <a:ext cx="5112568" cy="952890"/>
              </a:xfrm>
              <a:prstGeom prst="rect">
                <a:avLst/>
              </a:prstGeom>
              <a:blipFill rotWithShape="1">
                <a:blip r:embed="rId6"/>
                <a:stretch>
                  <a:fillRect l="-4" t="-56" r="8" b="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文本框 8"/>
          <p:cNvSpPr>
            <a:spLocks noChangeArrowheads="1"/>
          </p:cNvSpPr>
          <p:nvPr/>
        </p:nvSpPr>
        <p:spPr bwMode="auto">
          <a:xfrm>
            <a:off x="53640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447143" y="3394236"/>
            <a:ext cx="7906549" cy="1689361"/>
            <a:chOff x="1302764" y="2873308"/>
            <a:chExt cx="7906549" cy="1365609"/>
          </a:xfrm>
        </p:grpSpPr>
        <p:sp>
          <p:nvSpPr>
            <p:cNvPr id="95" name="流程图: 可选过程 94"/>
            <p:cNvSpPr/>
            <p:nvPr/>
          </p:nvSpPr>
          <p:spPr>
            <a:xfrm>
              <a:off x="1302764" y="2873308"/>
              <a:ext cx="7906549" cy="1365609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2019804" y="3159163"/>
                  <a:ext cx="6334660" cy="72642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800" b="1" dirty="0" smtClean="0"/>
                    <a:t>解：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800" b="1" i="1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1" i="1">
                              <a:latin typeface="Cambria Math" panose="02040503050406030204"/>
                            </a:rPr>
                            <m:t>𝟏</m:t>
                          </m:r>
                        </m:e>
                      </m:d>
                      <m:f>
                        <m:fPr>
                          <m:ctrlPr>
                            <a:rPr lang="en-US" altLang="zh-CN" sz="2800" b="1" i="1"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800" b="1" i="1">
                              <a:latin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800" b="1" i="1">
                              <a:latin typeface="Cambria Math" panose="02040503050406030204"/>
                            </a:rPr>
                            <m:t>𝜶</m:t>
                          </m:r>
                        </m:num>
                        <m:den>
                          <m:r>
                            <a:rPr lang="en-US" altLang="zh-CN" sz="2800" b="1" i="1">
                              <a:latin typeface="Cambria Math" panose="02040503050406030204"/>
                            </a:rPr>
                            <m:t>𝒕𝒂𝒏</m:t>
                          </m:r>
                          <m:r>
                            <a:rPr lang="zh-CN" altLang="en-US" sz="2800" b="1" i="1">
                              <a:latin typeface="Cambria Math" panose="02040503050406030204"/>
                            </a:rPr>
                            <m:t>𝜶</m:t>
                          </m:r>
                        </m:den>
                      </m:f>
                      <m:r>
                        <a:rPr lang="en-US" altLang="zh-CN" sz="2800" b="1" i="1" dirty="0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num>
                        <m:den>
                          <m:f>
                            <m:fPr>
                              <m:ctrlPr>
                                <a:rPr lang="en-US" altLang="zh-CN" sz="28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8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𝒔𝒊𝒏</m:t>
                              </m:r>
                              <m:r>
                                <a:rPr lang="zh-CN" altLang="en-US" sz="28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en-US" altLang="zh-CN" sz="28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𝒄𝒐𝒔</m:t>
                              </m:r>
                              <m:r>
                                <a:rPr lang="zh-CN" altLang="en-US" sz="28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</m:den>
                          </m:f>
                        </m:den>
                      </m:f>
                      <m:r>
                        <a:rPr lang="en-US" altLang="zh-CN" sz="2800" b="1" i="1" dirty="0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zh-CN" altLang="en-US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∙</m:t>
                          </m:r>
                          <m:r>
                            <a:rPr lang="en-US" altLang="zh-CN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num>
                        <m:den>
                          <m:r>
                            <a:rPr lang="en-US" altLang="zh-CN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8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den>
                      </m:f>
                      <m:r>
                        <a:rPr lang="en-US" altLang="zh-CN" sz="2800" b="1" i="1" dirty="0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800" b="1" i="1" dirty="0" smtClean="0">
                          <a:latin typeface="Cambria Math" panose="02040503050406030204"/>
                          <a:ea typeface="Cambria Math" panose="02040503050406030204"/>
                        </a:rPr>
                        <m:t>𝒄𝒐𝒔</m:t>
                      </m:r>
                      <m:r>
                        <a:rPr lang="zh-CN" altLang="en-US" sz="2800" b="1" i="1" dirty="0" smtClean="0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</m:oMath>
                  </a14:m>
                  <a:endParaRPr lang="zh-CN" altLang="en-US" sz="2800" b="1" dirty="0"/>
                </a:p>
              </p:txBody>
            </p:sp>
          </mc:Choice>
          <mc:Fallback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9804" y="3159163"/>
                  <a:ext cx="6334660" cy="726426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组合 5"/>
          <p:cNvGrpSpPr/>
          <p:nvPr/>
        </p:nvGrpSpPr>
        <p:grpSpPr>
          <a:xfrm>
            <a:off x="1100692" y="1436768"/>
            <a:ext cx="4853427" cy="1353717"/>
            <a:chOff x="1016716" y="1293619"/>
            <a:chExt cx="4853427" cy="1353717"/>
          </a:xfrm>
        </p:grpSpPr>
        <p:grpSp>
          <p:nvGrpSpPr>
            <p:cNvPr id="4" name="组合 3"/>
            <p:cNvGrpSpPr/>
            <p:nvPr/>
          </p:nvGrpSpPr>
          <p:grpSpPr>
            <a:xfrm>
              <a:off x="1016716" y="1293619"/>
              <a:ext cx="4853427" cy="1353717"/>
              <a:chOff x="866240" y="1293619"/>
              <a:chExt cx="4853427" cy="1353717"/>
            </a:xfrm>
          </p:grpSpPr>
          <p:grpSp>
            <p:nvGrpSpPr>
              <p:cNvPr id="63" name="组合 62"/>
              <p:cNvGrpSpPr/>
              <p:nvPr/>
            </p:nvGrpSpPr>
            <p:grpSpPr>
              <a:xfrm>
                <a:off x="1726863" y="1293619"/>
                <a:ext cx="3992804" cy="1353717"/>
                <a:chOff x="3489650" y="1502228"/>
                <a:chExt cx="4165752" cy="1632858"/>
              </a:xfrm>
            </p:grpSpPr>
            <p:sp>
              <p:nvSpPr>
                <p:cNvPr id="87" name="圆角矩形 86"/>
                <p:cNvSpPr/>
                <p:nvPr/>
              </p:nvSpPr>
              <p:spPr>
                <a:xfrm>
                  <a:off x="3489650" y="1502228"/>
                  <a:ext cx="4165752" cy="1632858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5122186" y="1926461"/>
                  <a:ext cx="1910671" cy="4454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zh-CN" altLang="en-US" dirty="0"/>
                </a:p>
              </p:txBody>
            </p:sp>
          </p:grpSp>
          <p:grpSp>
            <p:nvGrpSpPr>
              <p:cNvPr id="69" name="组合 68"/>
              <p:cNvGrpSpPr/>
              <p:nvPr/>
            </p:nvGrpSpPr>
            <p:grpSpPr>
              <a:xfrm>
                <a:off x="866240" y="1517820"/>
                <a:ext cx="1851130" cy="796759"/>
                <a:chOff x="3051110" y="2397967"/>
                <a:chExt cx="1931312" cy="961053"/>
              </a:xfrm>
            </p:grpSpPr>
            <p:sp>
              <p:nvSpPr>
                <p:cNvPr id="75" name="椭圆 74"/>
                <p:cNvSpPr/>
                <p:nvPr/>
              </p:nvSpPr>
              <p:spPr>
                <a:xfrm>
                  <a:off x="3051110" y="2397967"/>
                  <a:ext cx="1824229" cy="96105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tint val="66000"/>
                        <a:satMod val="160000"/>
                      </a:schemeClr>
                    </a:gs>
                    <a:gs pos="50000">
                      <a:schemeClr val="accent2">
                        <a:tint val="44500"/>
                        <a:satMod val="160000"/>
                      </a:schemeClr>
                    </a:gs>
                    <a:gs pos="100000">
                      <a:schemeClr val="accent2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3528146" y="2601794"/>
                  <a:ext cx="1454276" cy="5568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化简</a:t>
                  </a:r>
                  <a:endParaRPr lang="zh-CN" altLang="en-US" sz="2400" b="1" dirty="0"/>
                </a:p>
              </p:txBody>
            </p: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560348" y="1486758"/>
                  <a:ext cx="2626786" cy="7876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</a:rPr>
                              <m:t>𝟏</m:t>
                            </m:r>
                          </m:e>
                        </m:d>
                        <m:f>
                          <m:fPr>
                            <m:ctrlPr>
                              <a:rPr lang="en-US" altLang="zh-CN" sz="2400" b="1" i="1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1" i="1">
                                <a:latin typeface="Cambria Math" panose="02040503050406030204"/>
                              </a:rPr>
                              <m:t>𝒔𝒊𝒏</m:t>
                            </m:r>
                            <m:r>
                              <a:rPr lang="zh-CN" altLang="en-US" sz="2400" b="1" i="1">
                                <a:latin typeface="Cambria Math" panose="02040503050406030204"/>
                              </a:rPr>
                              <m:t>𝜶</m:t>
                            </m:r>
                          </m:num>
                          <m:den>
                            <m:r>
                              <a:rPr lang="en-US" altLang="zh-CN" sz="2400" b="1" i="1">
                                <a:latin typeface="Cambria Math" panose="02040503050406030204"/>
                              </a:rPr>
                              <m:t>𝒕𝒂𝒏</m:t>
                            </m:r>
                            <m:r>
                              <a:rPr lang="zh-CN" altLang="en-US" sz="2400" b="1" i="1">
                                <a:latin typeface="Cambria Math" panose="02040503050406030204"/>
                              </a:rPr>
                              <m:t>𝜶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60348" y="1486758"/>
                  <a:ext cx="2626786" cy="787652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6" name="组合 95"/>
          <p:cNvGrpSpPr/>
          <p:nvPr/>
        </p:nvGrpSpPr>
        <p:grpSpPr>
          <a:xfrm>
            <a:off x="8158616" y="1559143"/>
            <a:ext cx="3503646" cy="1716833"/>
            <a:chOff x="7674427" y="1091682"/>
            <a:chExt cx="3503646" cy="1716833"/>
          </a:xfrm>
        </p:grpSpPr>
        <p:sp>
          <p:nvSpPr>
            <p:cNvPr id="97" name="椭圆形标注 96"/>
            <p:cNvSpPr/>
            <p:nvPr/>
          </p:nvSpPr>
          <p:spPr>
            <a:xfrm>
              <a:off x="7674427" y="1091682"/>
              <a:ext cx="3242389" cy="1716833"/>
            </a:xfrm>
            <a:prstGeom prst="wedgeEllipseCallout">
              <a:avLst>
                <a:gd name="adj1" fmla="val -50185"/>
                <a:gd name="adj2" fmla="val 64674"/>
              </a:avLst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835379" y="1519695"/>
              <a:ext cx="33426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解题思路：</a:t>
              </a:r>
              <a:r>
                <a:rPr lang="zh-CN" altLang="en-US" sz="2400" b="1" dirty="0"/>
                <a:t>切化</a:t>
              </a:r>
              <a:r>
                <a:rPr lang="zh-CN" altLang="en-US" sz="2400" b="1" dirty="0" smtClean="0"/>
                <a:t>弦</a:t>
              </a:r>
              <a:endParaRPr lang="en-US" altLang="zh-CN" sz="2400" b="1" dirty="0" smtClean="0">
                <a:latin typeface="宋体" panose="02010600030101010101" pitchFamily="2" charset="-122"/>
                <a:ea typeface="宋体" panose="02010600030101010101" pitchFamily="2" charset="-122"/>
              </a:endParaRPr>
            </a:p>
            <a:p>
              <a:r>
                <a:rPr lang="en-US" altLang="zh-CN" sz="2400" b="1" dirty="0">
                  <a:latin typeface="宋体" panose="02010600030101010101" pitchFamily="2" charset="-122"/>
                  <a:ea typeface="宋体" panose="02010600030101010101" pitchFamily="2" charset="-122"/>
                </a:rPr>
                <a:t> </a:t>
              </a:r>
              <a:r>
                <a:rPr lang="en-US" altLang="zh-CN" sz="2400" b="1" dirty="0" smtClean="0">
                  <a:latin typeface="宋体" panose="02010600030101010101" pitchFamily="2" charset="-122"/>
                  <a:ea typeface="宋体" panose="02010600030101010101" pitchFamily="2" charset="-122"/>
                </a:rPr>
                <a:t>         </a:t>
              </a:r>
              <a:endParaRPr lang="zh-CN" altLang="en-US" sz="2400" b="1" dirty="0"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8"/>
          <p:cNvSpPr>
            <a:spLocks noChangeArrowheads="1"/>
          </p:cNvSpPr>
          <p:nvPr/>
        </p:nvSpPr>
        <p:spPr bwMode="auto">
          <a:xfrm>
            <a:off x="53640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616594" y="1222704"/>
            <a:ext cx="7743635" cy="1353717"/>
            <a:chOff x="616594" y="1222704"/>
            <a:chExt cx="7743635" cy="1353717"/>
          </a:xfrm>
        </p:grpSpPr>
        <p:grpSp>
          <p:nvGrpSpPr>
            <p:cNvPr id="9" name="组合 8"/>
            <p:cNvGrpSpPr/>
            <p:nvPr/>
          </p:nvGrpSpPr>
          <p:grpSpPr>
            <a:xfrm>
              <a:off x="616594" y="1222704"/>
              <a:ext cx="7743635" cy="1353717"/>
              <a:chOff x="2591749" y="1502228"/>
              <a:chExt cx="8079051" cy="1632858"/>
            </a:xfrm>
          </p:grpSpPr>
          <p:grpSp>
            <p:nvGrpSpPr>
              <p:cNvPr id="11" name="组合 10"/>
              <p:cNvGrpSpPr/>
              <p:nvPr/>
            </p:nvGrpSpPr>
            <p:grpSpPr>
              <a:xfrm>
                <a:off x="3489649" y="1502228"/>
                <a:ext cx="7181151" cy="1632858"/>
                <a:chOff x="3489649" y="1502228"/>
                <a:chExt cx="7181151" cy="1632858"/>
              </a:xfrm>
            </p:grpSpPr>
            <p:sp>
              <p:nvSpPr>
                <p:cNvPr id="15" name="圆角矩形 14"/>
                <p:cNvSpPr/>
                <p:nvPr/>
              </p:nvSpPr>
              <p:spPr>
                <a:xfrm>
                  <a:off x="3489649" y="1502228"/>
                  <a:ext cx="7181151" cy="1632858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122186" y="1926461"/>
                  <a:ext cx="1910671" cy="4454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zh-CN" altLang="en-US" dirty="0"/>
                </a:p>
              </p:txBody>
            </p:sp>
          </p:grpSp>
          <p:grpSp>
            <p:nvGrpSpPr>
              <p:cNvPr id="12" name="组合 11"/>
              <p:cNvGrpSpPr/>
              <p:nvPr/>
            </p:nvGrpSpPr>
            <p:grpSpPr>
              <a:xfrm>
                <a:off x="2591749" y="1772660"/>
                <a:ext cx="1979985" cy="961053"/>
                <a:chOff x="3051110" y="2397967"/>
                <a:chExt cx="1979985" cy="961053"/>
              </a:xfrm>
            </p:grpSpPr>
            <p:sp>
              <p:nvSpPr>
                <p:cNvPr id="13" name="椭圆 12"/>
                <p:cNvSpPr/>
                <p:nvPr/>
              </p:nvSpPr>
              <p:spPr>
                <a:xfrm>
                  <a:off x="3051110" y="2397967"/>
                  <a:ext cx="1824229" cy="96105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tint val="66000"/>
                        <a:satMod val="160000"/>
                      </a:schemeClr>
                    </a:gs>
                    <a:gs pos="50000">
                      <a:schemeClr val="accent2">
                        <a:tint val="44500"/>
                        <a:satMod val="160000"/>
                      </a:schemeClr>
                    </a:gs>
                    <a:gs pos="100000">
                      <a:schemeClr val="accent2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3576819" y="2552075"/>
                  <a:ext cx="1454276" cy="5568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化简</a:t>
                  </a:r>
                  <a:endParaRPr lang="zh-CN" altLang="en-US" sz="2400" b="1" dirty="0"/>
                </a:p>
              </p:txBody>
            </p:sp>
          </p:grpSp>
        </p:grpSp>
        <p:sp>
          <p:nvSpPr>
            <p:cNvPr id="10" name="TextBox 9"/>
            <p:cNvSpPr txBox="1"/>
            <p:nvPr/>
          </p:nvSpPr>
          <p:spPr>
            <a:xfrm>
              <a:off x="2365087" y="1568894"/>
              <a:ext cx="58551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CN" altLang="en-US" sz="2400" b="1" dirty="0"/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1490840" y="3790007"/>
            <a:ext cx="5754010" cy="1857312"/>
            <a:chOff x="1488693" y="2978764"/>
            <a:chExt cx="5754010" cy="1857312"/>
          </a:xfrm>
        </p:grpSpPr>
        <p:sp>
          <p:nvSpPr>
            <p:cNvPr id="19" name="流程图: 可选过程 18"/>
            <p:cNvSpPr/>
            <p:nvPr/>
          </p:nvSpPr>
          <p:spPr>
            <a:xfrm>
              <a:off x="1488693" y="2978764"/>
              <a:ext cx="5754010" cy="1857312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818582" y="3298920"/>
                  <a:ext cx="5094232" cy="12170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解：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dirty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𝟐</m:t>
                          </m:r>
                        </m:e>
                      </m:d>
                      <m:r>
                        <a:rPr lang="en-US" altLang="zh-CN" sz="2400" b="1" i="1" dirty="0" smtClean="0">
                          <a:latin typeface="Cambria Math" panose="02040503050406030204"/>
                        </a:rPr>
                        <m:t>   </m:t>
                      </m:r>
                      <m:d>
                        <m:dPr>
                          <m:ctrlPr>
                            <a:rPr lang="en-US" altLang="zh-CN" sz="2400" b="1" i="1" dirty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𝟏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−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dirty="0">
                              <a:latin typeface="Cambria Math" panose="02040503050406030204"/>
                            </a:rPr>
                            <m:t>𝜶</m:t>
                          </m:r>
                        </m:e>
                      </m:d>
                      <m:d>
                        <m:dPr>
                          <m:ctrlPr>
                            <a:rPr lang="en-US" altLang="zh-CN" sz="2400" b="1" i="1" dirty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𝟏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+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e>
                      </m:d>
                    </m:oMath>
                  </a14:m>
                  <a:endParaRPr lang="en-US" altLang="zh-CN" sz="2400" b="1" i="1" dirty="0" smtClean="0">
                    <a:latin typeface="Cambria Math" panose="02040503050406030204"/>
                    <a:ea typeface="Cambria Math" panose="02040503050406030204"/>
                  </a:endParaRPr>
                </a:p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𝟏</m:t>
                        </m:r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sSup>
                          <m:sSupPr>
                            <m:ctrlP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𝟐</m:t>
                            </m:r>
                          </m:sup>
                        </m:sSup>
                        <m:r>
                          <a:rPr lang="zh-CN" altLang="en-US" sz="2400" b="1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m:oMathPara>
                  </a14:m>
                  <a:endParaRPr lang="en-US" altLang="zh-CN" sz="2400" b="1" i="1" dirty="0" smtClean="0">
                    <a:latin typeface="Cambria Math" panose="02040503050406030204"/>
                    <a:ea typeface="Cambria Math" panose="02040503050406030204"/>
                  </a:endParaRPr>
                </a:p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sSup>
                          <m:sSupPr>
                            <m:ctrlP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𝟐</m:t>
                            </m:r>
                          </m:sup>
                        </m:sSup>
                        <m:r>
                          <a:rPr lang="zh-CN" altLang="en-US" sz="2400" b="1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m:oMathPara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8582" y="3298920"/>
                  <a:ext cx="5094232" cy="1217000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2932553" y="1550232"/>
                <a:ext cx="388153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dirty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𝟐</m:t>
                          </m:r>
                        </m:e>
                      </m:d>
                      <m:d>
                        <m:dPr>
                          <m:ctrlPr>
                            <a:rPr lang="en-US" altLang="zh-CN" sz="2400" b="1" i="1" dirty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𝟏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−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dirty="0">
                              <a:latin typeface="Cambria Math" panose="02040503050406030204"/>
                            </a:rPr>
                            <m:t>𝜶</m:t>
                          </m:r>
                        </m:e>
                      </m:d>
                      <m:d>
                        <m:dPr>
                          <m:ctrlPr>
                            <a:rPr lang="en-US" altLang="zh-CN" sz="2400" b="1" i="1" dirty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𝟏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+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e>
                      </m:d>
                    </m:oMath>
                  </m:oMathPara>
                </a14:m>
                <a:endParaRPr lang="zh-CN" altLang="en-US" sz="2400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2553" y="1550232"/>
                <a:ext cx="3881535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3" t="-43" r="14" b="4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组合 21"/>
          <p:cNvGrpSpPr/>
          <p:nvPr/>
        </p:nvGrpSpPr>
        <p:grpSpPr>
          <a:xfrm>
            <a:off x="7244850" y="2686818"/>
            <a:ext cx="5264337" cy="1716833"/>
            <a:chOff x="7418271" y="943559"/>
            <a:chExt cx="5264337" cy="1716833"/>
          </a:xfrm>
        </p:grpSpPr>
        <p:sp>
          <p:nvSpPr>
            <p:cNvPr id="23" name="椭圆形标注 22"/>
            <p:cNvSpPr/>
            <p:nvPr/>
          </p:nvSpPr>
          <p:spPr>
            <a:xfrm>
              <a:off x="7418271" y="943559"/>
              <a:ext cx="3937517" cy="1716833"/>
            </a:xfrm>
            <a:prstGeom prst="wedgeEllipseCallout">
              <a:avLst>
                <a:gd name="adj1" fmla="val -65114"/>
                <a:gd name="adj2" fmla="val 45652"/>
              </a:avLst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7620773" y="1362378"/>
                  <a:ext cx="5061835" cy="12280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平方差公式：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𝒂</m:t>
                          </m:r>
                        </m:e>
                        <m:sup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𝟐</m:t>
                          </m:r>
                        </m:sup>
                      </m:sSup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−</m:t>
                      </m:r>
                      <m:sSup>
                        <m:sSup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𝒃</m:t>
                          </m:r>
                        </m:e>
                        <m:sup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𝟐</m:t>
                          </m:r>
                        </m:sup>
                      </m:sSup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a14:m>
                  <a:endParaRPr lang="en-US" altLang="zh-CN" sz="2400" b="1" i="1" smtClean="0">
                    <a:latin typeface="Cambria Math" panose="02040503050406030204"/>
                    <a:ea typeface="Cambria Math" panose="02040503050406030204"/>
                  </a:endParaRPr>
                </a:p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𝒂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𝒃</m:t>
                            </m:r>
                          </m:e>
                        </m:d>
                        <m:d>
                          <m:dPr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𝒂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𝒃</m:t>
                            </m:r>
                          </m:e>
                        </m:d>
                      </m:oMath>
                    </m:oMathPara>
                  </a14:m>
                  <a:endParaRPr lang="en-US" altLang="zh-CN" sz="2400" b="1" dirty="0" smtClean="0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  <a:p>
                  <a:endParaRPr lang="zh-CN" altLang="en-US" sz="2400" b="1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773" y="1362378"/>
                  <a:ext cx="5061835" cy="1228090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8"/>
          <p:cNvSpPr>
            <a:spLocks noChangeArrowheads="1"/>
          </p:cNvSpPr>
          <p:nvPr/>
        </p:nvSpPr>
        <p:spPr bwMode="auto">
          <a:xfrm>
            <a:off x="53640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1100692" y="1436770"/>
            <a:ext cx="6485095" cy="1259778"/>
            <a:chOff x="1016716" y="1293620"/>
            <a:chExt cx="6485095" cy="1259778"/>
          </a:xfrm>
        </p:grpSpPr>
        <p:grpSp>
          <p:nvGrpSpPr>
            <p:cNvPr id="9" name="组合 8"/>
            <p:cNvGrpSpPr/>
            <p:nvPr/>
          </p:nvGrpSpPr>
          <p:grpSpPr>
            <a:xfrm>
              <a:off x="1016716" y="1293620"/>
              <a:ext cx="6485095" cy="1259778"/>
              <a:chOff x="866240" y="1293620"/>
              <a:chExt cx="6485095" cy="1259778"/>
            </a:xfrm>
          </p:grpSpPr>
          <p:grpSp>
            <p:nvGrpSpPr>
              <p:cNvPr id="11" name="组合 10"/>
              <p:cNvGrpSpPr/>
              <p:nvPr/>
            </p:nvGrpSpPr>
            <p:grpSpPr>
              <a:xfrm>
                <a:off x="1726862" y="1293620"/>
                <a:ext cx="5624473" cy="1259778"/>
                <a:chOff x="3489649" y="1502229"/>
                <a:chExt cx="5868097" cy="1519548"/>
              </a:xfrm>
            </p:grpSpPr>
            <p:sp>
              <p:nvSpPr>
                <p:cNvPr id="15" name="圆角矩形 14"/>
                <p:cNvSpPr/>
                <p:nvPr/>
              </p:nvSpPr>
              <p:spPr>
                <a:xfrm>
                  <a:off x="3489649" y="1502229"/>
                  <a:ext cx="5868097" cy="1519548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122186" y="1926461"/>
                  <a:ext cx="1910671" cy="4454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zh-CN" altLang="en-US" dirty="0"/>
                </a:p>
              </p:txBody>
            </p:sp>
          </p:grpSp>
          <p:grpSp>
            <p:nvGrpSpPr>
              <p:cNvPr id="12" name="组合 11"/>
              <p:cNvGrpSpPr/>
              <p:nvPr/>
            </p:nvGrpSpPr>
            <p:grpSpPr>
              <a:xfrm>
                <a:off x="866240" y="1517820"/>
                <a:ext cx="1851130" cy="796759"/>
                <a:chOff x="3051110" y="2397967"/>
                <a:chExt cx="1931312" cy="961053"/>
              </a:xfrm>
            </p:grpSpPr>
            <p:sp>
              <p:nvSpPr>
                <p:cNvPr id="13" name="椭圆 12"/>
                <p:cNvSpPr/>
                <p:nvPr/>
              </p:nvSpPr>
              <p:spPr>
                <a:xfrm>
                  <a:off x="3051110" y="2397967"/>
                  <a:ext cx="1824229" cy="96105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tint val="66000"/>
                        <a:satMod val="160000"/>
                      </a:schemeClr>
                    </a:gs>
                    <a:gs pos="50000">
                      <a:schemeClr val="accent2">
                        <a:tint val="44500"/>
                        <a:satMod val="160000"/>
                      </a:schemeClr>
                    </a:gs>
                    <a:gs pos="100000">
                      <a:schemeClr val="accent2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3528146" y="2601794"/>
                  <a:ext cx="1454276" cy="5568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化简</a:t>
                  </a:r>
                  <a:endParaRPr lang="zh-CN" altLang="en-US" sz="2400" b="1" dirty="0"/>
                </a:p>
              </p:txBody>
            </p: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2560346" y="1637436"/>
                  <a:ext cx="4605563" cy="5575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 dirty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dirty="0">
                                <a:latin typeface="Cambria Math" panose="02040503050406030204"/>
                              </a:rPr>
                              <m:t>𝟑</m:t>
                            </m:r>
                          </m:e>
                        </m:d>
                        <m:r>
                          <a:rPr lang="en-US" altLang="zh-CN" sz="2400" b="1" i="1" dirty="0">
                            <a:latin typeface="Cambria Math" panose="02040503050406030204"/>
                          </a:rPr>
                          <m:t>𝒕𝒂𝒏</m:t>
                        </m:r>
                        <m:sSup>
                          <m:sSupPr>
                            <m:ctrlPr>
                              <a:rPr lang="en-US" altLang="zh-CN" sz="2400" b="1" i="1" dirty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 dirty="0">
                                <a:latin typeface="Cambria Math" panose="02040503050406030204"/>
                              </a:rPr>
                              <m:t>𝟏𝟎𝟎</m:t>
                            </m:r>
                          </m:e>
                          <m:sup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°</m:t>
                            </m:r>
                          </m:sup>
                        </m:sSup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𝟏</m:t>
                            </m:r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altLang="zh-CN" sz="2400" b="1" i="1" dirty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 dirty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𝒄𝒐𝒔</m:t>
                                </m:r>
                              </m:e>
                              <m:sup>
                                <m:r>
                                  <a:rPr lang="en-US" altLang="zh-CN" sz="2400" b="1" i="1" dirty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altLang="zh-CN" sz="2400" b="1" i="1" dirty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 dirty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𝟏𝟎𝟎</m:t>
                                </m:r>
                              </m:e>
                              <m:sup>
                                <m:r>
                                  <a:rPr lang="en-US" altLang="zh-CN" sz="2400" b="1" i="1" dirty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°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60346" y="1637436"/>
                  <a:ext cx="4605563" cy="557525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组合 20"/>
          <p:cNvGrpSpPr/>
          <p:nvPr/>
        </p:nvGrpSpPr>
        <p:grpSpPr>
          <a:xfrm>
            <a:off x="1961314" y="2966094"/>
            <a:ext cx="5951045" cy="2762901"/>
            <a:chOff x="1961314" y="2966094"/>
            <a:chExt cx="5951045" cy="2762901"/>
          </a:xfrm>
        </p:grpSpPr>
        <p:sp>
          <p:nvSpPr>
            <p:cNvPr id="20" name="流程图: 可选过程 19"/>
            <p:cNvSpPr/>
            <p:nvPr/>
          </p:nvSpPr>
          <p:spPr>
            <a:xfrm>
              <a:off x="1961314" y="2966094"/>
              <a:ext cx="5951045" cy="2762901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2297946" y="3608103"/>
                  <a:ext cx="5277779" cy="12616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解：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dirty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𝟑</m:t>
                          </m:r>
                        </m:e>
                      </m:d>
                      <m:r>
                        <a:rPr lang="en-US" altLang="zh-CN" sz="2400" b="1" i="1" dirty="0" smtClean="0">
                          <a:latin typeface="Cambria Math" panose="02040503050406030204"/>
                        </a:rPr>
                        <m:t>𝒕𝒂𝒏</m:t>
                      </m:r>
                      <m:sSup>
                        <m:sSupPr>
                          <m:ctrlPr>
                            <a:rPr lang="en-US" altLang="zh-CN" sz="2400" b="1" i="1" dirty="0" smtClean="0">
                              <a:latin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dirty="0" smtClean="0">
                              <a:latin typeface="Cambria Math" panose="02040503050406030204"/>
                            </a:rPr>
                            <m:t>𝟏𝟎𝟎</m:t>
                          </m:r>
                        </m:e>
                        <m:sup>
                          <m: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°</m:t>
                          </m:r>
                        </m:sup>
                      </m:sSup>
                      <m:r>
                        <a:rPr lang="en-US" altLang="zh-CN" sz="2400" b="1" i="1" dirty="0" smtClean="0">
                          <a:latin typeface="Cambria Math" panose="02040503050406030204"/>
                          <a:ea typeface="Cambria Math" panose="02040503050406030204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radPr>
                        <m:deg/>
                        <m:e>
                          <m: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𝟏</m:t>
                          </m:r>
                          <m: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zh-CN" sz="24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altLang="zh-CN" sz="24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CN" sz="24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 dirty="0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𝟏𝟎𝟎</m:t>
                              </m:r>
                            </m:e>
                            <m:sup>
                              <m:r>
                                <a:rPr lang="en-US" altLang="zh-CN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°</m:t>
                              </m:r>
                            </m:sup>
                          </m:sSup>
                        </m:e>
                      </m:rad>
                    </m:oMath>
                  </a14:m>
                  <a:endParaRPr lang="en-US" altLang="zh-CN" sz="2400" b="1" i="1" dirty="0" smtClean="0">
                    <a:latin typeface="Cambria Math" panose="02040503050406030204"/>
                    <a:ea typeface="Cambria Math" panose="02040503050406030204"/>
                  </a:endParaRPr>
                </a:p>
                <a:p>
                  <a:endParaRPr lang="en-US" altLang="zh-CN" sz="2400" b="1" i="1" dirty="0">
                    <a:latin typeface="Cambria Math" panose="02040503050406030204"/>
                    <a:ea typeface="Cambria Math" panose="02040503050406030204"/>
                  </a:endParaRPr>
                </a:p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</a:rPr>
                          <m:t>𝒕𝒂𝒏</m:t>
                        </m:r>
                        <m:sSup>
                          <m:sSupPr>
                            <m:ctrlPr>
                              <a:rPr lang="en-US" altLang="zh-CN" sz="2400" b="1" i="1" dirty="0">
                                <a:latin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 dirty="0">
                                <a:latin typeface="Cambria Math" panose="02040503050406030204"/>
                              </a:rPr>
                              <m:t>𝟏𝟎𝟎</m:t>
                            </m:r>
                          </m:e>
                          <m:sup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°</m:t>
                            </m:r>
                          </m:sup>
                        </m:sSup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∙</m:t>
                        </m:r>
                        <m:sSup>
                          <m:sSupPr>
                            <m:ctrlP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𝒔𝒊𝒏</m:t>
                            </m:r>
                            <m:r>
                              <a:rPr lang="en-US" altLang="zh-CN" sz="2400" b="1" i="1" dirty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𝟏𝟎𝟎</m:t>
                            </m:r>
                          </m:e>
                          <m:sup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°</m:t>
                            </m:r>
                          </m:sup>
                        </m:sSup>
                      </m:oMath>
                    </m:oMathPara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7946" y="3608103"/>
                  <a:ext cx="5277779" cy="1261627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组合 21"/>
          <p:cNvGrpSpPr/>
          <p:nvPr/>
        </p:nvGrpSpPr>
        <p:grpSpPr>
          <a:xfrm>
            <a:off x="7982776" y="1780586"/>
            <a:ext cx="4170784" cy="1716833"/>
            <a:chOff x="7101598" y="1624220"/>
            <a:chExt cx="4170784" cy="1716833"/>
          </a:xfrm>
        </p:grpSpPr>
        <p:sp>
          <p:nvSpPr>
            <p:cNvPr id="23" name="椭圆形标注 22"/>
            <p:cNvSpPr/>
            <p:nvPr/>
          </p:nvSpPr>
          <p:spPr>
            <a:xfrm>
              <a:off x="7101598" y="1624220"/>
              <a:ext cx="3956180" cy="1716833"/>
            </a:xfrm>
            <a:prstGeom prst="wedgeEllipseCallout">
              <a:avLst>
                <a:gd name="adj1" fmla="val -76660"/>
                <a:gd name="adj2" fmla="val 71195"/>
              </a:avLst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7101598" y="2247636"/>
                  <a:ext cx="4170784" cy="4700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问题：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𝟏𝟎𝟎</m:t>
                          </m:r>
                        </m:e>
                        <m:sup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°</m:t>
                          </m:r>
                        </m:sup>
                      </m:sSup>
                    </m:oMath>
                  </a14:m>
                  <a:r>
                    <a:rPr lang="zh-CN" altLang="en-US" sz="2400" b="1" dirty="0" smtClean="0">
                      <a:latin typeface="宋体" panose="02010600030101010101" pitchFamily="2" charset="-122"/>
                      <a:ea typeface="宋体" panose="02010600030101010101" pitchFamily="2" charset="-122"/>
                    </a:rPr>
                    <a:t>是第几象限角？</a:t>
                  </a:r>
                  <a:endParaRPr lang="en-US" altLang="zh-CN" sz="2400" b="1" dirty="0" smtClean="0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mc:Choice>
          <mc:Fallback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1598" y="2247636"/>
                  <a:ext cx="4170784" cy="470000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圆角矩形 20"/>
          <p:cNvSpPr/>
          <p:nvPr/>
        </p:nvSpPr>
        <p:spPr>
          <a:xfrm>
            <a:off x="3544529" y="3413157"/>
            <a:ext cx="4911213" cy="8259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圆角矩形 19"/>
          <p:cNvSpPr/>
          <p:nvPr/>
        </p:nvSpPr>
        <p:spPr>
          <a:xfrm>
            <a:off x="3613349" y="1771176"/>
            <a:ext cx="4911213" cy="8259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流程图: 终止 17"/>
          <p:cNvSpPr/>
          <p:nvPr/>
        </p:nvSpPr>
        <p:spPr>
          <a:xfrm>
            <a:off x="3411797" y="3442620"/>
            <a:ext cx="4822722" cy="72267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流程图: 终止 15"/>
          <p:cNvSpPr/>
          <p:nvPr/>
        </p:nvSpPr>
        <p:spPr>
          <a:xfrm>
            <a:off x="3377381" y="1771176"/>
            <a:ext cx="4822722" cy="72267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610465" y="1818340"/>
            <a:ext cx="5457211" cy="738664"/>
            <a:chOff x="2610465" y="2023445"/>
            <a:chExt cx="5457211" cy="738664"/>
          </a:xfrm>
        </p:grpSpPr>
        <p:sp>
          <p:nvSpPr>
            <p:cNvPr id="17" name="椭圆 16"/>
            <p:cNvSpPr/>
            <p:nvPr/>
          </p:nvSpPr>
          <p:spPr>
            <a:xfrm>
              <a:off x="2610465" y="2168009"/>
              <a:ext cx="1047136" cy="42770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255" name="Text Box 9"/>
            <p:cNvSpPr txBox="1">
              <a:spLocks noChangeArrowheads="1"/>
            </p:cNvSpPr>
            <p:nvPr/>
          </p:nvSpPr>
          <p:spPr bwMode="auto">
            <a:xfrm>
              <a:off x="3536951" y="2023445"/>
              <a:ext cx="4530725" cy="73866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eaLnBrk="1" hangingPunct="1">
                <a:lnSpc>
                  <a:spcPct val="150000"/>
                </a:lnSpc>
              </a:pPr>
              <a:r>
                <a:rPr lang="en-US" altLang="zh-CN" sz="2800" b="1" dirty="0" smtClean="0">
                  <a:latin typeface="Arial" panose="020B0604020202020204" pitchFamily="34" charset="0"/>
                  <a:ea typeface="宋体" panose="02010600030101010101" pitchFamily="2" charset="-122"/>
                </a:rPr>
                <a:t>1.</a:t>
              </a:r>
              <a:r>
                <a:rPr lang="zh-CN" altLang="en-US" sz="2800" b="1" dirty="0" smtClean="0">
                  <a:latin typeface="Arial" panose="020B0604020202020204" pitchFamily="34" charset="0"/>
                  <a:ea typeface="宋体" panose="02010600030101010101" pitchFamily="2" charset="-122"/>
                </a:rPr>
                <a:t>本节课你学习了哪些</a:t>
              </a:r>
              <a:r>
                <a:rPr lang="zh-CN" altLang="en-US" sz="2800" b="1" dirty="0">
                  <a:latin typeface="Arial" panose="020B0604020202020204" pitchFamily="34" charset="0"/>
                  <a:ea typeface="宋体" panose="02010600030101010101" pitchFamily="2" charset="-122"/>
                </a:rPr>
                <a:t>内容</a:t>
              </a:r>
              <a:r>
                <a:rPr lang="zh-CN" altLang="en-US" sz="2800" b="1" dirty="0" smtClean="0">
                  <a:latin typeface="Arial" panose="020B0604020202020204" pitchFamily="34" charset="0"/>
                  <a:ea typeface="宋体" panose="02010600030101010101" pitchFamily="2" charset="-122"/>
                </a:rPr>
                <a:t>？</a:t>
              </a:r>
              <a:endPara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2674377" y="3430792"/>
            <a:ext cx="5545699" cy="654988"/>
            <a:chOff x="2674377" y="3635897"/>
            <a:chExt cx="5545699" cy="654988"/>
          </a:xfrm>
        </p:grpSpPr>
        <p:sp>
          <p:nvSpPr>
            <p:cNvPr id="19" name="椭圆 18"/>
            <p:cNvSpPr/>
            <p:nvPr/>
          </p:nvSpPr>
          <p:spPr>
            <a:xfrm>
              <a:off x="2674377" y="3839487"/>
              <a:ext cx="1047136" cy="42770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3689351" y="3635897"/>
              <a:ext cx="4530725" cy="6549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eaLnBrk="1" hangingPunct="1">
                <a:lnSpc>
                  <a:spcPct val="150000"/>
                </a:lnSpc>
              </a:pPr>
              <a:r>
                <a:rPr lang="en-US" altLang="zh-CN" sz="2800" b="1" dirty="0" smtClean="0">
                  <a:latin typeface="Arial" panose="020B0604020202020204" pitchFamily="34" charset="0"/>
                  <a:ea typeface="宋体" panose="02010600030101010101" pitchFamily="2" charset="-122"/>
                </a:rPr>
                <a:t>2.</a:t>
              </a:r>
              <a:r>
                <a:rPr lang="zh-CN" altLang="en-US" sz="2800" b="1" dirty="0" smtClean="0">
                  <a:latin typeface="Arial" panose="020B0604020202020204" pitchFamily="34" charset="0"/>
                  <a:ea typeface="宋体" panose="02010600030101010101" pitchFamily="2" charset="-122"/>
                </a:rPr>
                <a:t>本节课学习的用途？</a:t>
              </a:r>
              <a:endPara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3258" name="文本框 53257"/>
          <p:cNvSpPr txBox="1"/>
          <p:nvPr/>
        </p:nvSpPr>
        <p:spPr>
          <a:xfrm>
            <a:off x="1676400" y="3044190"/>
            <a:ext cx="8534400" cy="20612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000" b="1" dirty="0">
                <a:latin typeface="Arial" panose="020B0604020202020204" pitchFamily="34" charset="0"/>
              </a:rPr>
              <a:t>（</a:t>
            </a:r>
            <a:r>
              <a:rPr lang="en-US" altLang="zh-CN" sz="2000" b="1">
                <a:latin typeface="新宋体" panose="02010609030101010101" pitchFamily="49" charset="-122"/>
                <a:ea typeface="新宋体" panose="02010609030101010101" pitchFamily="49" charset="-122"/>
              </a:rPr>
              <a:t>2</a:t>
            </a:r>
            <a:r>
              <a:rPr lang="zh-CN" altLang="en-US" sz="2000" b="1" dirty="0">
                <a:latin typeface="新宋体" panose="02010609030101010101" pitchFamily="49" charset="-122"/>
                <a:ea typeface="新宋体" panose="02010609030101010101" pitchFamily="49" charset="-122"/>
              </a:rPr>
              <a:t>）两</a:t>
            </a:r>
            <a:r>
              <a:rPr lang="zh-CN" altLang="en-US" b="1" dirty="0">
                <a:latin typeface="宋体" panose="02010600030101010101" pitchFamily="2" charset="-122"/>
              </a:rPr>
              <a:t>种基本题型</a:t>
            </a:r>
            <a:r>
              <a:rPr lang="en-US" altLang="zh-CN" b="1" dirty="0">
                <a:latin typeface="宋体" panose="02010600030101010101" pitchFamily="2" charset="-122"/>
              </a:rPr>
              <a:t>:</a:t>
            </a:r>
            <a:endParaRPr lang="en-US" altLang="zh-CN" b="1"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b="1" dirty="0">
                <a:latin typeface="宋体" panose="02010600030101010101" pitchFamily="2" charset="-122"/>
              </a:rPr>
              <a:t>       ①</a:t>
            </a:r>
            <a:r>
              <a:rPr lang="zh-CN" altLang="en-US" b="1" dirty="0">
                <a:latin typeface="宋体" panose="02010600030101010101" pitchFamily="2" charset="-122"/>
              </a:rPr>
              <a:t>三角函数值的计算问题：利用平方关系时，往往要开方，</a:t>
            </a:r>
            <a:endParaRPr lang="zh-CN" altLang="en-US" b="1" dirty="0"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b="1" dirty="0">
                <a:latin typeface="宋体" panose="02010600030101010101" pitchFamily="2" charset="-122"/>
              </a:rPr>
              <a:t>         因此要先根据角的所在象限确定符号，即将角所在象限</a:t>
            </a:r>
            <a:endParaRPr lang="zh-CN" altLang="en-US" b="1" dirty="0"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b="1" dirty="0">
                <a:latin typeface="宋体" panose="02010600030101010101" pitchFamily="2" charset="-122"/>
              </a:rPr>
              <a:t>         进行分类讨论。</a:t>
            </a:r>
            <a:endParaRPr lang="zh-CN" altLang="en-US" b="1" dirty="0">
              <a:latin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b="1" dirty="0">
                <a:latin typeface="宋体" panose="02010600030101010101" pitchFamily="2" charset="-122"/>
              </a:rPr>
              <a:t>       </a:t>
            </a:r>
            <a:r>
              <a:rPr lang="en-US" altLang="zh-CN" b="1" dirty="0">
                <a:latin typeface="宋体" panose="02010600030101010101" pitchFamily="2" charset="-122"/>
              </a:rPr>
              <a:t>②</a:t>
            </a:r>
            <a:r>
              <a:rPr lang="zh-CN" altLang="en-US" b="1" dirty="0">
                <a:latin typeface="宋体" panose="02010600030101010101" pitchFamily="2" charset="-122"/>
              </a:rPr>
              <a:t>化简题：一定要在有意义的前提下进行。       </a:t>
            </a:r>
            <a:endParaRPr lang="zh-CN" altLang="en-US" b="1" dirty="0">
              <a:latin typeface="Arial" panose="020B0604020202020204" pitchFamily="34" charset="0"/>
            </a:endParaRPr>
          </a:p>
        </p:txBody>
      </p:sp>
      <p:grpSp>
        <p:nvGrpSpPr>
          <p:cNvPr id="53273" name="组合 53272"/>
          <p:cNvGrpSpPr/>
          <p:nvPr/>
        </p:nvGrpSpPr>
        <p:grpSpPr>
          <a:xfrm>
            <a:off x="1676400" y="1291590"/>
            <a:ext cx="6959600" cy="1082675"/>
            <a:chOff x="576" y="956"/>
            <a:chExt cx="4384" cy="682"/>
          </a:xfrm>
        </p:grpSpPr>
        <p:sp>
          <p:nvSpPr>
            <p:cNvPr id="53254" name="文本框 53253"/>
            <p:cNvSpPr txBox="1"/>
            <p:nvPr/>
          </p:nvSpPr>
          <p:spPr>
            <a:xfrm>
              <a:off x="576" y="956"/>
              <a:ext cx="3840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Arial" panose="020B0604020202020204" pitchFamily="34" charset="0"/>
                </a:rPr>
                <a:t>（</a:t>
              </a:r>
              <a:r>
                <a:rPr lang="en-US" altLang="zh-CN" sz="2000" b="1">
                  <a:latin typeface="Arial" panose="020B0604020202020204" pitchFamily="34" charset="0"/>
                </a:rPr>
                <a:t>1</a:t>
              </a:r>
              <a:r>
                <a:rPr lang="zh-CN" altLang="en-US" sz="2000" b="1" dirty="0">
                  <a:latin typeface="Arial" panose="020B0604020202020204" pitchFamily="34" charset="0"/>
                </a:rPr>
                <a:t>）同角三角函数的基本关系式</a:t>
              </a:r>
              <a:endParaRPr lang="zh-CN" altLang="en-US" sz="2000" b="1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53261" name="对象 53260"/>
            <p:cNvGraphicFramePr/>
            <p:nvPr/>
          </p:nvGraphicFramePr>
          <p:xfrm>
            <a:off x="768" y="1350"/>
            <a:ext cx="1674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2" imgW="1332230" imgH="203200" progId="Equation.3">
                    <p:embed/>
                  </p:oleObj>
                </mc:Choice>
                <mc:Fallback>
                  <p:oleObj name="" r:id="rId2" imgW="1332230" imgH="203200" progId="Equation.3">
                    <p:embed/>
                    <p:pic>
                      <p:nvPicPr>
                        <p:cNvPr id="0" name="图片 3103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768" y="1350"/>
                          <a:ext cx="1674" cy="252"/>
                        </a:xfrm>
                        <a:prstGeom prst="rect">
                          <a:avLst/>
                        </a:prstGeom>
                        <a:noFill/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62" name="对象 53261"/>
            <p:cNvGraphicFramePr/>
            <p:nvPr/>
          </p:nvGraphicFramePr>
          <p:xfrm>
            <a:off x="2496" y="1248"/>
            <a:ext cx="2464" cy="3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4" imgW="1802130" imgH="355600" progId="Equation.3">
                    <p:embed/>
                  </p:oleObj>
                </mc:Choice>
                <mc:Fallback>
                  <p:oleObj name="" r:id="rId4" imgW="1802130" imgH="355600" progId="Equation.3">
                    <p:embed/>
                    <p:pic>
                      <p:nvPicPr>
                        <p:cNvPr id="0" name="图片 310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496" y="1248"/>
                          <a:ext cx="2464" cy="390"/>
                        </a:xfrm>
                        <a:prstGeom prst="rect">
                          <a:avLst/>
                        </a:prstGeom>
                        <a:noFill/>
                        <a:ln w="19050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887980" y="1120775"/>
            <a:ext cx="5400040" cy="4752975"/>
            <a:chOff x="4548" y="1765"/>
            <a:chExt cx="8504" cy="748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765"/>
              <a:ext cx="8435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1280" name="Group 4"/>
            <p:cNvGrpSpPr/>
            <p:nvPr/>
          </p:nvGrpSpPr>
          <p:grpSpPr bwMode="auto">
            <a:xfrm rot="0">
              <a:off x="4733" y="1910"/>
              <a:ext cx="7528" cy="1765"/>
              <a:chOff x="74" y="80"/>
              <a:chExt cx="3011" cy="706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74" y="80"/>
                <a:ext cx="656" cy="706"/>
                <a:chOff x="0" y="0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47" y="4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3" y="188"/>
                  <a:ext cx="666" cy="34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复习</a:t>
                  </a:r>
                  <a:endParaRPr lang="zh-CN" altLang="en-US" sz="2800" b="0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57" y="242"/>
                <a:ext cx="2228" cy="31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公式和例</a:t>
                </a:r>
                <a:r>
                  <a: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3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、例</a:t>
                </a:r>
                <a:r>
                  <a: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4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 rot="0">
              <a:off x="4548" y="4508"/>
              <a:ext cx="8435" cy="205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1 w 596"/>
                      <a:gd name="T1" fmla="*/ 0 h 598"/>
                      <a:gd name="T2" fmla="*/ 0 w 596"/>
                      <a:gd name="T3" fmla="*/ 1 h 598"/>
                      <a:gd name="T4" fmla="*/ 0 w 596"/>
                      <a:gd name="T5" fmla="*/ 6 h 598"/>
                      <a:gd name="T6" fmla="*/ 2 w 596"/>
                      <a:gd name="T7" fmla="*/ 1 h 598"/>
                      <a:gd name="T8" fmla="*/ 7 w 596"/>
                      <a:gd name="T9" fmla="*/ 0 h 598"/>
                      <a:gd name="T10" fmla="*/ 1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312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173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页</a:t>
                </a:r>
                <a:r>
                  <a:rPr 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B</a:t>
                </a:r>
                <a:r>
                  <a:rPr 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组</a:t>
                </a:r>
                <a:r>
                  <a: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1</a:t>
                </a: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，</a:t>
                </a:r>
                <a:r>
                  <a: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</a:t>
                </a: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，</a:t>
                </a:r>
                <a:r>
                  <a: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3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 rot="0">
              <a:off x="4548" y="7200"/>
              <a:ext cx="8505" cy="2050"/>
              <a:chOff x="0" y="0"/>
              <a:chExt cx="3402" cy="820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1 w 596"/>
                    <a:gd name="T1" fmla="*/ 0 h 598"/>
                    <a:gd name="T2" fmla="*/ 0 w 596"/>
                    <a:gd name="T3" fmla="*/ 1 h 598"/>
                    <a:gd name="T4" fmla="*/ 0 w 596"/>
                    <a:gd name="T5" fmla="*/ 6 h 598"/>
                    <a:gd name="T6" fmla="*/ 2 w 596"/>
                    <a:gd name="T7" fmla="*/ 1 h 598"/>
                    <a:gd name="T8" fmla="*/ 7 w 596"/>
                    <a:gd name="T9" fmla="*/ 0 h 598"/>
                    <a:gd name="T10" fmla="*/ 1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6" y="189"/>
                  <a:ext cx="666" cy="36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书写</a:t>
                  </a:r>
                  <a:endParaRPr lang="zh-CN" altLang="en-US" sz="2800" b="0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858" y="313"/>
                <a:ext cx="2500" cy="28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练习册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752283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779" name="AutoShape 3"/>
          <p:cNvSpPr>
            <a:spLocks noChangeArrowheads="1"/>
          </p:cNvSpPr>
          <p:nvPr/>
        </p:nvSpPr>
        <p:spPr bwMode="invGray">
          <a:xfrm rot="39573186">
            <a:off x="5622293" y="2169114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invGray">
          <a:xfrm rot="3465783">
            <a:off x="5622293" y="4332138"/>
            <a:ext cx="791892" cy="288827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invGray">
          <a:xfrm rot="35969022">
            <a:off x="4403509" y="2245288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invGray">
          <a:xfrm rot="7535209">
            <a:off x="4365422" y="4298812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invGray">
          <a:xfrm>
            <a:off x="6200739" y="3296649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invGray">
          <a:xfrm rot="-10800000">
            <a:off x="3791737" y="3290301"/>
            <a:ext cx="863305" cy="288827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2538" name="Oval 9"/>
          <p:cNvSpPr/>
          <p:nvPr/>
        </p:nvSpPr>
        <p:spPr>
          <a:xfrm>
            <a:off x="3537823" y="3171058"/>
            <a:ext cx="3742047" cy="459072"/>
          </a:xfrm>
          <a:prstGeom prst="ellipse">
            <a:avLst/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zh-CN" sz="100" dirty="0">
              <a:latin typeface="Arial" panose="020B0604020202020204" pitchFamily="34" charset="0"/>
            </a:endParaRPr>
          </a:p>
        </p:txBody>
      </p:sp>
      <p:grpSp>
        <p:nvGrpSpPr>
          <p:cNvPr id="22539" name="Group 10"/>
          <p:cNvGrpSpPr/>
          <p:nvPr/>
        </p:nvGrpSpPr>
        <p:grpSpPr>
          <a:xfrm>
            <a:off x="4274172" y="1587494"/>
            <a:ext cx="360240" cy="360240"/>
            <a:chOff x="1973" y="1706"/>
            <a:chExt cx="227" cy="227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0" name="Group 13"/>
          <p:cNvGrpSpPr/>
          <p:nvPr/>
        </p:nvGrpSpPr>
        <p:grpSpPr>
          <a:xfrm>
            <a:off x="3329933" y="3242692"/>
            <a:ext cx="360239" cy="360239"/>
            <a:chOff x="1565" y="2659"/>
            <a:chExt cx="227" cy="227"/>
          </a:xfrm>
        </p:grpSpPr>
        <p:sp>
          <p:nvSpPr>
            <p:cNvPr id="75790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1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1" name="Group 16"/>
          <p:cNvGrpSpPr/>
          <p:nvPr/>
        </p:nvGrpSpPr>
        <p:grpSpPr>
          <a:xfrm>
            <a:off x="4193238" y="4785215"/>
            <a:ext cx="360239" cy="360239"/>
            <a:chOff x="2109" y="3612"/>
            <a:chExt cx="227" cy="227"/>
          </a:xfrm>
        </p:grpSpPr>
        <p:sp>
          <p:nvSpPr>
            <p:cNvPr id="75793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4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2" name="Group 19"/>
          <p:cNvGrpSpPr/>
          <p:nvPr/>
        </p:nvGrpSpPr>
        <p:grpSpPr>
          <a:xfrm>
            <a:off x="6122979" y="1566864"/>
            <a:ext cx="360239" cy="360239"/>
            <a:chOff x="3470" y="1706"/>
            <a:chExt cx="227" cy="227"/>
          </a:xfrm>
        </p:grpSpPr>
        <p:sp>
          <p:nvSpPr>
            <p:cNvPr id="75796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3" name="Group 22"/>
          <p:cNvGrpSpPr/>
          <p:nvPr/>
        </p:nvGrpSpPr>
        <p:grpSpPr>
          <a:xfrm>
            <a:off x="7071980" y="3242692"/>
            <a:ext cx="360239" cy="360239"/>
            <a:chOff x="3923" y="2659"/>
            <a:chExt cx="227" cy="227"/>
          </a:xfrm>
        </p:grpSpPr>
        <p:sp>
          <p:nvSpPr>
            <p:cNvPr id="75799" name="Oval 23"/>
            <p:cNvSpPr>
              <a:spLocks noChangeArrowheads="1"/>
            </p:cNvSpPr>
            <p:nvPr/>
          </p:nvSpPr>
          <p:spPr bwMode="gray">
            <a:xfrm>
              <a:off x="3923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0" name="Oval 24"/>
            <p:cNvSpPr>
              <a:spLocks noChangeArrowheads="1"/>
            </p:cNvSpPr>
            <p:nvPr/>
          </p:nvSpPr>
          <p:spPr bwMode="gray">
            <a:xfrm>
              <a:off x="3933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4" name="Group 25"/>
          <p:cNvGrpSpPr/>
          <p:nvPr/>
        </p:nvGrpSpPr>
        <p:grpSpPr>
          <a:xfrm>
            <a:off x="6178522" y="4842345"/>
            <a:ext cx="360240" cy="360239"/>
            <a:chOff x="3515" y="3521"/>
            <a:chExt cx="227" cy="227"/>
          </a:xfrm>
        </p:grpSpPr>
        <p:sp>
          <p:nvSpPr>
            <p:cNvPr id="75802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3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75804" name="Oval 28"/>
          <p:cNvSpPr>
            <a:spLocks noChangeArrowheads="1"/>
          </p:cNvSpPr>
          <p:nvPr/>
        </p:nvSpPr>
        <p:spPr bwMode="gray">
          <a:xfrm>
            <a:off x="4426520" y="3134677"/>
            <a:ext cx="567394" cy="642922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tint val="0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tint val="0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gray">
          <a:xfrm>
            <a:off x="4431282" y="3141025"/>
            <a:ext cx="567394" cy="642922"/>
          </a:xfrm>
          <a:prstGeom prst="ellipse">
            <a:avLst/>
          </a:prstGeom>
          <a:gradFill rotWithShape="1">
            <a:gsLst>
              <a:gs pos="0">
                <a:srgbClr val="009999">
                  <a:alpha val="32001"/>
                </a:srgbClr>
              </a:gs>
              <a:gs pos="100000">
                <a:srgbClr val="009999">
                  <a:gamma/>
                  <a:shade val="46275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gray">
          <a:xfrm>
            <a:off x="4553477" y="3145567"/>
            <a:ext cx="1690111" cy="621140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54118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shade val="54118"/>
                  <a:invGamma/>
                </a:srgbClr>
              </a:gs>
            </a:gsLst>
            <a:lin ang="189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gray">
          <a:xfrm>
            <a:off x="4536020" y="3118589"/>
            <a:ext cx="1690111" cy="621140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63529"/>
                  <a:invGamma/>
                </a:srgbClr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grpSp>
        <p:nvGrpSpPr>
          <p:cNvPr id="22549" name="Group 44"/>
          <p:cNvGrpSpPr/>
          <p:nvPr/>
        </p:nvGrpSpPr>
        <p:grpSpPr>
          <a:xfrm>
            <a:off x="4637586" y="2714234"/>
            <a:ext cx="1521892" cy="1472697"/>
            <a:chOff x="2416" y="1890"/>
            <a:chExt cx="959" cy="928"/>
          </a:xfrm>
        </p:grpSpPr>
        <p:sp>
          <p:nvSpPr>
            <p:cNvPr id="22557" name="Oval 32"/>
            <p:cNvSpPr/>
            <p:nvPr/>
          </p:nvSpPr>
          <p:spPr>
            <a:xfrm>
              <a:off x="2416" y="2272"/>
              <a:ext cx="959" cy="169"/>
            </a:xfrm>
            <a:prstGeom prst="ellipse">
              <a:avLst/>
            </a:prstGeom>
            <a:solidFill>
              <a:srgbClr val="333333"/>
            </a:solidFill>
            <a:ln w="38100">
              <a:noFill/>
            </a:ln>
          </p:spPr>
          <p:txBody>
            <a:bodyPr anchor="ctr" anchorCtr="0">
              <a:spAutoFit/>
            </a:bodyPr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58" name="Oval 33"/>
            <p:cNvSpPr/>
            <p:nvPr/>
          </p:nvSpPr>
          <p:spPr>
            <a:xfrm>
              <a:off x="2430" y="1890"/>
              <a:ext cx="927" cy="928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59" name="Oval 34"/>
            <p:cNvSpPr/>
            <p:nvPr/>
          </p:nvSpPr>
          <p:spPr>
            <a:xfrm>
              <a:off x="2441" y="1896"/>
              <a:ext cx="906" cy="90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60" name="Oval 35"/>
            <p:cNvSpPr/>
            <p:nvPr/>
          </p:nvSpPr>
          <p:spPr>
            <a:xfrm>
              <a:off x="2451" y="1905"/>
              <a:ext cx="861" cy="84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61" name="Oval 36"/>
            <p:cNvSpPr/>
            <p:nvPr/>
          </p:nvSpPr>
          <p:spPr>
            <a:xfrm>
              <a:off x="2502" y="1928"/>
              <a:ext cx="765" cy="68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</p:grpSp>
      <p:sp>
        <p:nvSpPr>
          <p:cNvPr id="22555" name="Text Box 42"/>
          <p:cNvSpPr txBox="1"/>
          <p:nvPr/>
        </p:nvSpPr>
        <p:spPr>
          <a:xfrm>
            <a:off x="6773039" y="4743002"/>
            <a:ext cx="16052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归纳小结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4" name="Text Box 37"/>
          <p:cNvSpPr txBox="1"/>
          <p:nvPr/>
        </p:nvSpPr>
        <p:spPr>
          <a:xfrm>
            <a:off x="4578277" y="3008774"/>
            <a:ext cx="1605280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基本关系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式的应用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 Box 26"/>
          <p:cNvSpPr txBox="1"/>
          <p:nvPr/>
        </p:nvSpPr>
        <p:spPr>
          <a:xfrm>
            <a:off x="282655" y="3195083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复习提问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4" name="Text Box 28"/>
          <p:cNvSpPr txBox="1"/>
          <p:nvPr/>
        </p:nvSpPr>
        <p:spPr>
          <a:xfrm>
            <a:off x="1052013" y="1464029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新知探究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1" name="Text Box 30"/>
          <p:cNvSpPr txBox="1"/>
          <p:nvPr/>
        </p:nvSpPr>
        <p:spPr>
          <a:xfrm>
            <a:off x="5263165" y="1464029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例题解析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Text Box 28"/>
          <p:cNvSpPr txBox="1"/>
          <p:nvPr/>
        </p:nvSpPr>
        <p:spPr>
          <a:xfrm>
            <a:off x="6206452" y="3136048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巩固</a:t>
            </a:r>
            <a:r>
              <a:rPr lang="zh-CN" altLang="zh-CN" sz="2800" dirty="0">
                <a:latin typeface="Arial" panose="020B0604020202020204" pitchFamily="34" charset="0"/>
                <a:sym typeface="+mn-ea"/>
              </a:rPr>
              <a:t>练习</a:t>
            </a: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7" name="Text Box 30"/>
          <p:cNvSpPr txBox="1"/>
          <p:nvPr/>
        </p:nvSpPr>
        <p:spPr>
          <a:xfrm>
            <a:off x="921247" y="4740145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布置作业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-267294" y="60960"/>
            <a:ext cx="8960726" cy="868127"/>
          </a:xfrm>
          <a:prstGeom prst="parallelogram">
            <a:avLst>
              <a:gd name="adj" fmla="val 24976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/>
              <a:t>同角三角函数基本关系式的应用</a:t>
            </a:r>
            <a:endParaRPr lang="zh-CN" altLang="en-US" sz="4000" b="1" i="1" dirty="0" smtClean="0"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7" grpId="1"/>
      <p:bldP spid="13324" grpId="0"/>
      <p:bldP spid="13324" grpId="1"/>
      <p:bldP spid="13321" grpId="0"/>
      <p:bldP spid="13321" grpId="1"/>
      <p:bldP spid="5" grpId="0"/>
      <p:bldP spid="5" grpId="1"/>
      <p:bldP spid="22555" grpId="0"/>
      <p:bldP spid="22555" grpId="1"/>
      <p:bldP spid="27" grpId="0"/>
      <p:bldP spid="27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复习提问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51189" y="2602570"/>
            <a:ext cx="8472195" cy="3302291"/>
            <a:chOff x="851189" y="2818470"/>
            <a:chExt cx="8472195" cy="3302291"/>
          </a:xfrm>
        </p:grpSpPr>
        <p:sp>
          <p:nvSpPr>
            <p:cNvPr id="5" name="圆角矩形 4"/>
            <p:cNvSpPr/>
            <p:nvPr/>
          </p:nvSpPr>
          <p:spPr>
            <a:xfrm>
              <a:off x="851189" y="2818470"/>
              <a:ext cx="8472195" cy="3302291"/>
            </a:xfrm>
            <a:prstGeom prst="roundRect">
              <a:avLst/>
            </a:prstGeom>
            <a:gradFill flip="none" rotWithShape="1">
              <a:gsLst>
                <a:gs pos="0">
                  <a:srgbClr val="6BC6EB">
                    <a:tint val="66000"/>
                    <a:satMod val="160000"/>
                  </a:srgbClr>
                </a:gs>
                <a:gs pos="50000">
                  <a:srgbClr val="6BC6EB">
                    <a:tint val="44500"/>
                    <a:satMod val="160000"/>
                  </a:srgbClr>
                </a:gs>
                <a:gs pos="100000">
                  <a:srgbClr val="6BC6EB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435009" y="3277590"/>
                  <a:ext cx="7304557" cy="2563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设角</a:t>
                  </a:r>
                  <a14:m>
                    <m:oMath xmlns:m="http://schemas.openxmlformats.org/officeDocument/2006/math"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</m:oMath>
                  </a14:m>
                  <a:r>
                    <a:rPr lang="zh-CN" altLang="en-US" sz="2400" b="1" dirty="0" smtClean="0"/>
                    <a:t>的终边上 任意一点</a:t>
                  </a:r>
                  <a:r>
                    <a:rPr lang="en-US" altLang="zh-CN" sz="2400" b="1" i="1" dirty="0" smtClean="0">
                      <a:latin typeface="Times New Roman" panose="02020603050405020304" charset="0"/>
                      <a:cs typeface="Times New Roman" panose="02020603050405020304" charset="0"/>
                    </a:rPr>
                    <a:t>P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zh-CN" altLang="en-US" sz="2400" b="1" i="1">
                              <a:latin typeface="Cambria Math" panose="02040503050406030204"/>
                            </a:rPr>
                            <m:t>不含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𝑶</m:t>
                          </m:r>
                          <m:r>
                            <a:rPr lang="zh-CN" altLang="en-US" sz="2400" b="1" i="1" smtClean="0">
                              <a:latin typeface="Cambria Math" panose="02040503050406030204"/>
                            </a:rPr>
                            <m:t>点</m:t>
                          </m:r>
                        </m:e>
                      </m:d>
                    </m:oMath>
                  </a14:m>
                  <a:r>
                    <a:rPr lang="zh-CN" altLang="en-US" sz="2400" b="1" dirty="0" smtClean="0"/>
                    <a:t>的坐标为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𝒙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,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𝒚</m:t>
                          </m:r>
                        </m:e>
                      </m:d>
                    </m:oMath>
                  </a14:m>
                  <a:endParaRPr lang="en-US" altLang="zh-CN" sz="2400" b="1" dirty="0" smtClean="0"/>
                </a:p>
                <a:p>
                  <a:r>
                    <a:rPr lang="zh-CN" altLang="en-US" sz="2400" b="1" dirty="0" smtClean="0"/>
                    <a:t>令</a:t>
                  </a:r>
                  <a:r>
                    <a:rPr lang="zh-CN" altLang="en-US" sz="2400" b="0" dirty="0" smtClean="0"/>
                    <a:t>：</a:t>
                  </a:r>
                  <a14:m>
                    <m:oMath xmlns:m="http://schemas.openxmlformats.org/officeDocument/2006/math">
                      <m:r>
                        <a:rPr lang="en-US" altLang="zh-CN" sz="2400" b="1" i="1" smtClean="0">
                          <a:latin typeface="Cambria Math" panose="02040503050406030204"/>
                        </a:rPr>
                        <m:t>𝒓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𝑶𝑷</m:t>
                          </m:r>
                        </m:e>
                      </m:d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altLang="zh-CN" sz="2400" b="1" i="1" smtClean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         </m:t>
                      </m:r>
                      <m:d>
                        <m:d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𝒓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&gt;</m:t>
                          </m:r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𝟎</m:t>
                          </m:r>
                        </m:e>
                      </m:d>
                    </m:oMath>
                  </a14:m>
                  <a:endParaRPr lang="en-US" altLang="zh-CN" sz="2400" b="1" dirty="0" smtClean="0"/>
                </a:p>
                <a:p>
                  <a:r>
                    <a:rPr lang="zh-CN" altLang="en-US" sz="2400" b="1" dirty="0" smtClean="0"/>
                    <a:t>角</a:t>
                  </a:r>
                  <a14:m>
                    <m:oMath xmlns:m="http://schemas.openxmlformats.org/officeDocument/2006/math"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</m:oMath>
                  </a14:m>
                  <a:r>
                    <a:rPr lang="zh-CN" altLang="en-US" sz="2400" b="1" dirty="0" smtClean="0"/>
                    <a:t>的正弦      </a:t>
                  </a:r>
                  <a14:m>
                    <m:oMath xmlns:m="http://schemas.openxmlformats.org/officeDocument/2006/math">
                      <m:r>
                        <a:rPr lang="en-US" altLang="zh-CN" sz="2400" b="1" i="1" smtClean="0">
                          <a:latin typeface="Cambria Math" panose="02040503050406030204"/>
                        </a:rPr>
                        <m:t>𝒔𝒊𝒏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𝒚</m:t>
                          </m:r>
                        </m:num>
                        <m:den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𝒓</m:t>
                          </m:r>
                        </m:den>
                      </m:f>
                    </m:oMath>
                  </a14:m>
                  <a:endParaRPr lang="en-US" altLang="zh-CN" sz="2400" b="1" dirty="0" smtClean="0"/>
                </a:p>
                <a:p>
                  <a:r>
                    <a:rPr lang="zh-CN" altLang="en-US" sz="2400" b="1" dirty="0" smtClean="0"/>
                    <a:t>角</a:t>
                  </a:r>
                  <a14:m>
                    <m:oMath xmlns:m="http://schemas.openxmlformats.org/officeDocument/2006/math">
                      <m:r>
                        <a:rPr lang="zh-CN" altLang="en-US" sz="2400" b="1" i="1">
                          <a:latin typeface="Cambria Math" panose="02040503050406030204"/>
                        </a:rPr>
                        <m:t>𝜶</m:t>
                      </m:r>
                    </m:oMath>
                  </a14:m>
                  <a:r>
                    <a:rPr lang="zh-CN" altLang="en-US" sz="2400" b="1" dirty="0" smtClean="0"/>
                    <a:t>的余弦      </a:t>
                  </a:r>
                  <a14:m>
                    <m:oMath xmlns:m="http://schemas.openxmlformats.org/officeDocument/2006/math">
                      <m:r>
                        <a:rPr lang="en-US" altLang="zh-CN" sz="2400" b="1" i="1" dirty="0" smtClean="0">
                          <a:latin typeface="Cambria Math" panose="02040503050406030204"/>
                        </a:rPr>
                        <m:t>𝒄𝒐𝒔</m:t>
                      </m:r>
                      <m:r>
                        <a:rPr lang="zh-CN" altLang="en-US" sz="2400" b="1" i="1" dirty="0" smtClean="0">
                          <a:latin typeface="Cambria Math" panose="02040503050406030204"/>
                        </a:rPr>
                        <m:t>𝜶</m:t>
                      </m:r>
                      <m:r>
                        <a:rPr lang="en-US" altLang="zh-CN" sz="2400" b="1" i="1" dirty="0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𝒙</m:t>
                          </m:r>
                        </m:num>
                        <m:den>
                          <m: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𝒓</m:t>
                          </m:r>
                        </m:den>
                      </m:f>
                    </m:oMath>
                  </a14:m>
                </a:p>
                <a:p>
                  <a:r>
                    <a:rPr lang="zh-CN" altLang="en-US" sz="2400" b="1" dirty="0" smtClean="0"/>
                    <a:t>角</a:t>
                  </a:r>
                  <a14:m>
                    <m:oMath xmlns:m="http://schemas.openxmlformats.org/officeDocument/2006/math">
                      <m:r>
                        <a:rPr lang="zh-CN" altLang="en-US" sz="2400" b="1" i="1">
                          <a:latin typeface="Cambria Math" panose="02040503050406030204"/>
                        </a:rPr>
                        <m:t>𝜶</m:t>
                      </m:r>
                    </m:oMath>
                  </a14:m>
                  <a:r>
                    <a:rPr lang="zh-CN" altLang="en-US" sz="2400" b="1" dirty="0" smtClean="0"/>
                    <a:t>的正切</a:t>
                  </a:r>
                  <a14:m>
                    <m:oMath xmlns:m="http://schemas.openxmlformats.org/officeDocument/2006/math">
                      <m:r>
                        <a:rPr lang="en-US" altLang="zh-CN" sz="2400" b="1" i="1" dirty="0" smtClean="0">
                          <a:latin typeface="Cambria Math" panose="02040503050406030204"/>
                        </a:rPr>
                        <m:t>𝒕𝒂𝒏</m:t>
                      </m:r>
                      <m:r>
                        <a:rPr lang="zh-CN" altLang="en-US" sz="2400" b="1" i="1" dirty="0" smtClean="0">
                          <a:latin typeface="Cambria Math" panose="02040503050406030204"/>
                        </a:rPr>
                        <m:t>𝜶</m:t>
                      </m:r>
                      <m:r>
                        <a:rPr lang="en-US" altLang="zh-CN" sz="2400" b="1" i="1" dirty="0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fPr>
                        <m:num>
                          <m: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𝒚</m:t>
                          </m:r>
                        </m:num>
                        <m:den>
                          <m: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𝒙</m:t>
                          </m:r>
                        </m:den>
                      </m:f>
                      <m:d>
                        <m:dPr>
                          <m:ctrlP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dPr>
                        <m:e>
                          <m:r>
                            <a:rPr lang="zh-CN" altLang="en-US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zh-CN" altLang="en-US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≠</m:t>
                          </m:r>
                          <m:f>
                            <m:fPr>
                              <m:ctrlPr>
                                <a:rPr lang="en-US" altLang="zh-CN" sz="2400" b="1" i="1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zh-CN" altLang="en-US" sz="2400" b="1" i="1">
                                  <a:latin typeface="Cambria Math" panose="02040503050406030204"/>
                                  <a:ea typeface="Cambria Math" panose="02040503050406030204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altLang="zh-CN" sz="2400" b="1" i="1">
                                  <a:latin typeface="Cambria Math" panose="02040503050406030204"/>
                                  <a:ea typeface="Cambria Math" panose="02040503050406030204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+</m:t>
                          </m:r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𝒌</m:t>
                          </m:r>
                          <m:r>
                            <a:rPr lang="zh-CN" altLang="en-US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𝝅</m:t>
                          </m:r>
                        </m:e>
                      </m:d>
                    </m:oMath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5009" y="3277590"/>
                  <a:ext cx="7304557" cy="2563495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组合 6"/>
          <p:cNvGrpSpPr/>
          <p:nvPr/>
        </p:nvGrpSpPr>
        <p:grpSpPr>
          <a:xfrm>
            <a:off x="1182946" y="1492229"/>
            <a:ext cx="4767943" cy="653143"/>
            <a:chOff x="2088016" y="2146667"/>
            <a:chExt cx="4767943" cy="653143"/>
          </a:xfrm>
        </p:grpSpPr>
        <p:sp>
          <p:nvSpPr>
            <p:cNvPr id="6" name="流程图: 可选过程 5"/>
            <p:cNvSpPr/>
            <p:nvPr/>
          </p:nvSpPr>
          <p:spPr>
            <a:xfrm>
              <a:off x="2088016" y="2146667"/>
              <a:ext cx="4767943" cy="653143"/>
            </a:xfrm>
            <a:prstGeom prst="flowChartAlternateProcess">
              <a:avLst/>
            </a:prstGeom>
            <a:gradFill flip="none" rotWithShape="1">
              <a:gsLst>
                <a:gs pos="0">
                  <a:srgbClr val="FF9966">
                    <a:tint val="66000"/>
                    <a:satMod val="160000"/>
                  </a:srgbClr>
                </a:gs>
                <a:gs pos="50000">
                  <a:srgbClr val="FF9966">
                    <a:tint val="44500"/>
                    <a:satMod val="160000"/>
                  </a:srgbClr>
                </a:gs>
                <a:gs pos="100000">
                  <a:srgbClr val="FF9966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507894" y="2242405"/>
              <a:ext cx="39281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/>
                <a:t>1.</a:t>
              </a:r>
              <a:r>
                <a:rPr lang="zh-CN" altLang="zh-CN" sz="2400" b="1" dirty="0"/>
                <a:t>任意角的三角函数</a:t>
              </a:r>
              <a:r>
                <a:rPr lang="zh-CN" altLang="zh-CN" sz="2400" b="1" dirty="0" smtClean="0"/>
                <a:t>定义</a:t>
              </a:r>
              <a:r>
                <a:rPr lang="en-US" altLang="zh-CN" sz="2400" b="1" dirty="0" smtClean="0"/>
                <a:t>?</a:t>
              </a:r>
              <a:endParaRPr lang="zh-CN" altLang="en-US" sz="2400" b="1" dirty="0"/>
            </a:p>
          </p:txBody>
        </p:sp>
      </p:grp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3937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复习提问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014994" y="1343777"/>
            <a:ext cx="5945643" cy="728415"/>
            <a:chOff x="1014994" y="2444620"/>
            <a:chExt cx="5945643" cy="728415"/>
          </a:xfr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13500000" scaled="1"/>
            <a:tileRect/>
          </a:gradFill>
        </p:grpSpPr>
        <p:sp>
          <p:nvSpPr>
            <p:cNvPr id="15" name="流程图: 可选过程 14"/>
            <p:cNvSpPr/>
            <p:nvPr/>
          </p:nvSpPr>
          <p:spPr>
            <a:xfrm>
              <a:off x="1014994" y="2444620"/>
              <a:ext cx="5945643" cy="728415"/>
            </a:xfrm>
            <a:prstGeom prst="flowChartAlternateProcess">
              <a:avLst/>
            </a:prstGeom>
            <a:grpFill/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47252" y="2577994"/>
              <a:ext cx="5281126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/>
                <a:t>2</a:t>
              </a:r>
              <a:r>
                <a:rPr lang="zh-CN" altLang="zh-CN" sz="2400" b="1" dirty="0"/>
                <a:t>．</a:t>
              </a:r>
              <a:r>
                <a:rPr lang="zh-CN" altLang="zh-CN" sz="2400" b="1" dirty="0" smtClean="0"/>
                <a:t>三角函数</a:t>
              </a:r>
              <a:r>
                <a:rPr lang="zh-CN" altLang="en-US" sz="2400" b="1" dirty="0"/>
                <a:t>值</a:t>
              </a:r>
              <a:r>
                <a:rPr lang="zh-CN" altLang="zh-CN" sz="2400" b="1" dirty="0" smtClean="0"/>
                <a:t>在</a:t>
              </a:r>
              <a:r>
                <a:rPr lang="zh-CN" altLang="zh-CN" sz="2400" b="1" dirty="0"/>
                <a:t>各象限内的</a:t>
              </a:r>
              <a:r>
                <a:rPr lang="zh-CN" altLang="zh-CN" sz="2400" b="1" dirty="0" smtClean="0"/>
                <a:t>符号</a:t>
              </a:r>
              <a:r>
                <a:rPr lang="zh-CN" altLang="en-US" sz="2400" b="1" dirty="0" smtClean="0"/>
                <a:t>？</a:t>
              </a:r>
              <a:endParaRPr lang="zh-CN" altLang="zh-CN" sz="2400" b="1" dirty="0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730558" y="2340383"/>
            <a:ext cx="3152159" cy="3491414"/>
            <a:chOff x="730558" y="2545488"/>
            <a:chExt cx="3152159" cy="349141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圆角矩形 26"/>
                <p:cNvSpPr/>
                <p:nvPr/>
              </p:nvSpPr>
              <p:spPr>
                <a:xfrm>
                  <a:off x="730558" y="5346437"/>
                  <a:ext cx="2959487" cy="690465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  <a:ln>
                  <a:solidFill>
                    <a:srgbClr val="EAEA4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𝑠𝑖𝑛</m:t>
                        </m:r>
                        <m:r>
                          <a:rPr lang="zh-CN" altLang="en-US" sz="24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𝛼</m:t>
                        </m:r>
                      </m:oMath>
                    </m:oMathPara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27" name="圆角矩形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558" y="5346437"/>
                  <a:ext cx="2959487" cy="690465"/>
                </a:xfrm>
                <a:prstGeom prst="roundRect">
                  <a:avLst/>
                </a:prstGeom>
                <a:blipFill rotWithShape="1">
                  <a:blip r:embed="rId2"/>
                </a:blipFill>
                <a:ln>
                  <a:solidFill>
                    <a:srgbClr val="EAEA4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组合 35"/>
            <p:cNvGrpSpPr/>
            <p:nvPr/>
          </p:nvGrpSpPr>
          <p:grpSpPr>
            <a:xfrm>
              <a:off x="730558" y="2545488"/>
              <a:ext cx="3152159" cy="2563230"/>
              <a:chOff x="730558" y="2545488"/>
              <a:chExt cx="3152159" cy="2563230"/>
            </a:xfrm>
          </p:grpSpPr>
          <p:grpSp>
            <p:nvGrpSpPr>
              <p:cNvPr id="23" name="组合 22"/>
              <p:cNvGrpSpPr/>
              <p:nvPr/>
            </p:nvGrpSpPr>
            <p:grpSpPr>
              <a:xfrm>
                <a:off x="730558" y="2545488"/>
                <a:ext cx="3152159" cy="2563230"/>
                <a:chOff x="697746" y="2569294"/>
                <a:chExt cx="3152159" cy="2563230"/>
              </a:xfrm>
            </p:grpSpPr>
            <p:sp>
              <p:nvSpPr>
                <p:cNvPr id="25" name="流程图: 可选过程 24"/>
                <p:cNvSpPr/>
                <p:nvPr/>
              </p:nvSpPr>
              <p:spPr>
                <a:xfrm>
                  <a:off x="697746" y="2615948"/>
                  <a:ext cx="3152159" cy="2516576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grpSp>
              <p:nvGrpSpPr>
                <p:cNvPr id="17" name="组合 16"/>
                <p:cNvGrpSpPr/>
                <p:nvPr/>
              </p:nvGrpSpPr>
              <p:grpSpPr>
                <a:xfrm>
                  <a:off x="1076664" y="2569294"/>
                  <a:ext cx="2586995" cy="2468969"/>
                  <a:chOff x="1347252" y="2417161"/>
                  <a:chExt cx="2586995" cy="2468969"/>
                </a:xfrm>
              </p:grpSpPr>
              <p:cxnSp>
                <p:nvCxnSpPr>
                  <p:cNvPr id="7" name="直接箭头连接符 6"/>
                  <p:cNvCxnSpPr/>
                  <p:nvPr/>
                </p:nvCxnSpPr>
                <p:spPr>
                  <a:xfrm>
                    <a:off x="1347252" y="3816220"/>
                    <a:ext cx="2394324" cy="0"/>
                  </a:xfrm>
                  <a:prstGeom prst="straightConnector1">
                    <a:avLst/>
                  </a:prstGeom>
                  <a:ln w="28575">
                    <a:tailEnd type="arrow"/>
                  </a:ln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直接箭头连接符 18"/>
                  <p:cNvCxnSpPr/>
                  <p:nvPr/>
                </p:nvCxnSpPr>
                <p:spPr>
                  <a:xfrm rot="16200000">
                    <a:off x="1207293" y="3688968"/>
                    <a:ext cx="2394324" cy="0"/>
                  </a:xfrm>
                  <a:prstGeom prst="straightConnector1">
                    <a:avLst/>
                  </a:prstGeom>
                  <a:ln w="28575">
                    <a:tailEnd type="arrow"/>
                  </a:ln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16" name="TextBox 15"/>
                      <p:cNvSpPr txBox="1"/>
                      <p:nvPr/>
                    </p:nvSpPr>
                    <p:spPr>
                      <a:xfrm>
                        <a:off x="3421063" y="3777251"/>
                        <a:ext cx="51318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𝒙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16" name="TextBox 1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421063" y="3777251"/>
                        <a:ext cx="513184" cy="461665"/>
                      </a:xfrm>
                      <a:prstGeom prst="rect">
                        <a:avLst/>
                      </a:prstGeom>
                      <a:blipFill rotWithShape="1">
                        <a:blip r:embed="rId3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21" name="TextBox 20"/>
                      <p:cNvSpPr txBox="1"/>
                      <p:nvPr/>
                    </p:nvSpPr>
                    <p:spPr>
                      <a:xfrm>
                        <a:off x="1977069" y="2417161"/>
                        <a:ext cx="513184" cy="46378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𝒚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21" name="TextBox 2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77069" y="2417161"/>
                        <a:ext cx="513184" cy="463781"/>
                      </a:xfrm>
                      <a:prstGeom prst="rect">
                        <a:avLst/>
                      </a:prstGeom>
                      <a:blipFill rotWithShape="1">
                        <a:blip r:embed="rId4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967706" y="3698297"/>
                        <a:ext cx="513184" cy="46378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𝒐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67706" y="3698297"/>
                        <a:ext cx="513184" cy="463781"/>
                      </a:xfrm>
                      <a:prstGeom prst="rect">
                        <a:avLst/>
                      </a:prstGeom>
                      <a:blipFill rotWithShape="1">
                        <a:blip r:embed="rId5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grpSp>
            <p:nvGrpSpPr>
              <p:cNvPr id="28" name="组合 27"/>
              <p:cNvGrpSpPr/>
              <p:nvPr/>
            </p:nvGrpSpPr>
            <p:grpSpPr>
              <a:xfrm>
                <a:off x="1482155" y="3251247"/>
                <a:ext cx="1378090" cy="1314180"/>
                <a:chOff x="1482155" y="3275053"/>
                <a:chExt cx="1378090" cy="1314180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3" name="矩形 12"/>
                    <p:cNvSpPr/>
                    <p:nvPr/>
                  </p:nvSpPr>
                  <p:spPr>
                    <a:xfrm>
                      <a:off x="1482155" y="3275053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3" name="矩形 1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82155" y="3275053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4" name="矩形 13"/>
                    <p:cNvSpPr/>
                    <p:nvPr/>
                  </p:nvSpPr>
                  <p:spPr>
                    <a:xfrm>
                      <a:off x="2430319" y="3275053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4" name="矩形 1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0319" y="3275053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0" name="矩形 19"/>
                    <p:cNvSpPr/>
                    <p:nvPr/>
                  </p:nvSpPr>
                  <p:spPr>
                    <a:xfrm>
                      <a:off x="1482155" y="4219901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20" name="矩形 1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82155" y="4219901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6" name="矩形 25"/>
                    <p:cNvSpPr/>
                    <p:nvPr/>
                  </p:nvSpPr>
                  <p:spPr>
                    <a:xfrm>
                      <a:off x="2430319" y="4206864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26" name="矩形 2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0319" y="4206864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57" name="组合 56"/>
          <p:cNvGrpSpPr/>
          <p:nvPr/>
        </p:nvGrpSpPr>
        <p:grpSpPr>
          <a:xfrm>
            <a:off x="7905518" y="2387037"/>
            <a:ext cx="3206320" cy="3402770"/>
            <a:chOff x="7905518" y="2592142"/>
            <a:chExt cx="3206320" cy="340277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圆角矩形 5"/>
                <p:cNvSpPr/>
                <p:nvPr/>
              </p:nvSpPr>
              <p:spPr>
                <a:xfrm>
                  <a:off x="7905518" y="5388426"/>
                  <a:ext cx="3206320" cy="606486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F4523C">
                        <a:tint val="66000"/>
                        <a:satMod val="160000"/>
                      </a:srgbClr>
                    </a:gs>
                    <a:gs pos="50000">
                      <a:srgbClr val="F4523C">
                        <a:tint val="44500"/>
                        <a:satMod val="160000"/>
                      </a:srgbClr>
                    </a:gs>
                    <a:gs pos="100000">
                      <a:srgbClr val="F4523C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𝜶</m:t>
                        </m:r>
                      </m:oMath>
                    </m:oMathPara>
                  </a14:m>
                  <a:endParaRPr lang="zh-CN" altLang="en-US" sz="2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" name="圆角矩形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05518" y="5388426"/>
                  <a:ext cx="3206320" cy="606486"/>
                </a:xfrm>
                <a:prstGeom prst="roundRect">
                  <a:avLst/>
                </a:prstGeom>
                <a:blipFill rotWithShape="1">
                  <a:blip r:embed="rId8"/>
                </a:blip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4" name="组合 53"/>
            <p:cNvGrpSpPr/>
            <p:nvPr/>
          </p:nvGrpSpPr>
          <p:grpSpPr>
            <a:xfrm>
              <a:off x="7905518" y="2592142"/>
              <a:ext cx="3152159" cy="2516576"/>
              <a:chOff x="7905518" y="2592142"/>
              <a:chExt cx="3152159" cy="2516576"/>
            </a:xfrm>
          </p:grpSpPr>
          <p:sp>
            <p:nvSpPr>
              <p:cNvPr id="29" name="流程图: 可选过程 28"/>
              <p:cNvSpPr/>
              <p:nvPr/>
            </p:nvSpPr>
            <p:spPr>
              <a:xfrm>
                <a:off x="7905518" y="2592142"/>
                <a:ext cx="3152159" cy="2516576"/>
              </a:xfrm>
              <a:prstGeom prst="flowChartAlternateProcess">
                <a:avLst/>
              </a:prstGeom>
              <a:gradFill flip="none" rotWithShape="1">
                <a:gsLst>
                  <a:gs pos="0">
                    <a:srgbClr val="F4523C">
                      <a:tint val="66000"/>
                      <a:satMod val="160000"/>
                    </a:srgbClr>
                  </a:gs>
                  <a:gs pos="50000">
                    <a:srgbClr val="F4523C">
                      <a:tint val="44500"/>
                      <a:satMod val="160000"/>
                    </a:srgbClr>
                  </a:gs>
                  <a:gs pos="100000">
                    <a:srgbClr val="F4523C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grpSp>
            <p:nvGrpSpPr>
              <p:cNvPr id="30" name="组合 29"/>
              <p:cNvGrpSpPr/>
              <p:nvPr/>
            </p:nvGrpSpPr>
            <p:grpSpPr>
              <a:xfrm>
                <a:off x="8338597" y="2592621"/>
                <a:ext cx="2586995" cy="2468969"/>
                <a:chOff x="1347252" y="2417161"/>
                <a:chExt cx="2586995" cy="2468969"/>
              </a:xfrm>
            </p:grpSpPr>
            <p:cxnSp>
              <p:nvCxnSpPr>
                <p:cNvPr id="31" name="直接箭头连接符 30"/>
                <p:cNvCxnSpPr/>
                <p:nvPr/>
              </p:nvCxnSpPr>
              <p:spPr>
                <a:xfrm>
                  <a:off x="1347252" y="3816220"/>
                  <a:ext cx="2394324" cy="0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接箭头连接符 31"/>
                <p:cNvCxnSpPr/>
                <p:nvPr/>
              </p:nvCxnSpPr>
              <p:spPr>
                <a:xfrm rot="16200000">
                  <a:off x="1207293" y="3688968"/>
                  <a:ext cx="2394324" cy="0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3421063" y="3777251"/>
                      <a:ext cx="51318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𝒙</m:t>
                            </m:r>
                          </m:oMath>
                        </m:oMathPara>
                      </a14:m>
                      <a:endParaRPr lang="zh-CN" altLang="en-US" sz="2400" b="1" dirty="0"/>
                    </a:p>
                  </p:txBody>
                </p:sp>
              </mc:Choice>
              <mc:Fallback>
                <p:sp>
                  <p:nvSpPr>
                    <p:cNvPr id="33" name="TextBox 3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421063" y="3777251"/>
                      <a:ext cx="513184" cy="461665"/>
                    </a:xfrm>
                    <a:prstGeom prst="rect">
                      <a:avLst/>
                    </a:prstGeom>
                    <a:blipFill rotWithShape="1">
                      <a:blip r:embed="rId3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1977069" y="2417161"/>
                      <a:ext cx="513184" cy="46378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𝒚</m:t>
                            </m:r>
                          </m:oMath>
                        </m:oMathPara>
                      </a14:m>
                      <a:endParaRPr lang="zh-CN" altLang="en-US" sz="2400" b="1" dirty="0"/>
                    </a:p>
                  </p:txBody>
                </p:sp>
              </mc:Choice>
              <mc:Fallback>
                <p:sp>
                  <p:nvSpPr>
                    <p:cNvPr id="34" name="TextBox 3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77069" y="2417161"/>
                      <a:ext cx="513184" cy="463781"/>
                    </a:xfrm>
                    <a:prstGeom prst="rect">
                      <a:avLst/>
                    </a:prstGeom>
                    <a:blipFill rotWithShape="1">
                      <a:blip r:embed="rId4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35" name="TextBox 34"/>
                    <p:cNvSpPr txBox="1"/>
                    <p:nvPr/>
                  </p:nvSpPr>
                  <p:spPr>
                    <a:xfrm>
                      <a:off x="1967706" y="3698297"/>
                      <a:ext cx="513184" cy="46378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𝒐</m:t>
                            </m:r>
                          </m:oMath>
                        </m:oMathPara>
                      </a14:m>
                      <a:endParaRPr lang="zh-CN" altLang="en-US" sz="2400" b="1" dirty="0"/>
                    </a:p>
                  </p:txBody>
                </p:sp>
              </mc:Choice>
              <mc:Fallback>
                <p:sp>
                  <p:nvSpPr>
                    <p:cNvPr id="35" name="TextBox 3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67706" y="3698297"/>
                      <a:ext cx="513184" cy="463781"/>
                    </a:xfrm>
                    <a:prstGeom prst="rect">
                      <a:avLst/>
                    </a:prstGeom>
                    <a:blipFill rotWithShape="1">
                      <a:blip r:embed="rId5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51" name="组合 50"/>
              <p:cNvGrpSpPr/>
              <p:nvPr/>
            </p:nvGrpSpPr>
            <p:grpSpPr>
              <a:xfrm>
                <a:off x="8701334" y="3275053"/>
                <a:ext cx="1359574" cy="1333196"/>
                <a:chOff x="8701334" y="3275053"/>
                <a:chExt cx="1359574" cy="1333196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>
                      <a:off x="8779206" y="4205902"/>
                      <a:ext cx="359689" cy="37029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779206" y="4205902"/>
                      <a:ext cx="359689" cy="370294"/>
                    </a:xfrm>
                    <a:prstGeom prst="rect">
                      <a:avLst/>
                    </a:prstGeom>
                    <a:blipFill rotWithShape="1">
                      <a:blip r:embed="rId9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0" name="矩形 9"/>
                    <p:cNvSpPr/>
                    <p:nvPr/>
                  </p:nvSpPr>
                  <p:spPr>
                    <a:xfrm>
                      <a:off x="9630982" y="3275053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0" name="矩形 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630982" y="3275053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5" name="矩形 44"/>
                    <p:cNvSpPr/>
                    <p:nvPr/>
                  </p:nvSpPr>
                  <p:spPr>
                    <a:xfrm>
                      <a:off x="9630982" y="4238917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45" name="矩形 4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630982" y="4238917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6" name="矩形 45"/>
                    <p:cNvSpPr/>
                    <p:nvPr/>
                  </p:nvSpPr>
                  <p:spPr>
                    <a:xfrm>
                      <a:off x="8701334" y="3295069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46" name="矩形 4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701334" y="3295069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56" name="组合 55"/>
          <p:cNvGrpSpPr/>
          <p:nvPr/>
        </p:nvGrpSpPr>
        <p:grpSpPr>
          <a:xfrm>
            <a:off x="4256352" y="2424361"/>
            <a:ext cx="3152159" cy="3365446"/>
            <a:chOff x="4256352" y="2629466"/>
            <a:chExt cx="3152159" cy="336544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圆角矩形 2"/>
                <p:cNvSpPr/>
                <p:nvPr/>
              </p:nvSpPr>
              <p:spPr>
                <a:xfrm>
                  <a:off x="4256352" y="5388426"/>
                  <a:ext cx="3143627" cy="606486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92D050">
                        <a:tint val="66000"/>
                        <a:satMod val="160000"/>
                      </a:srgbClr>
                    </a:gs>
                    <a:gs pos="50000">
                      <a:srgbClr val="92D050">
                        <a:tint val="44500"/>
                        <a:satMod val="160000"/>
                      </a:srgbClr>
                    </a:gs>
                    <a:gs pos="100000">
                      <a:srgbClr val="92D050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𝜶</m:t>
                        </m:r>
                      </m:oMath>
                    </m:oMathPara>
                  </a14:m>
                  <a:endParaRPr lang="zh-CN" altLang="en-US" sz="2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3" name="圆角矩形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6352" y="5388426"/>
                  <a:ext cx="3143627" cy="606486"/>
                </a:xfrm>
                <a:prstGeom prst="roundRect">
                  <a:avLst/>
                </a:prstGeom>
                <a:blipFill rotWithShape="1">
                  <a:blip r:embed="rId10"/>
                </a:blip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0" name="组合 49"/>
            <p:cNvGrpSpPr/>
            <p:nvPr/>
          </p:nvGrpSpPr>
          <p:grpSpPr>
            <a:xfrm>
              <a:off x="4256352" y="2629466"/>
              <a:ext cx="3152159" cy="2563230"/>
              <a:chOff x="4256352" y="2629466"/>
              <a:chExt cx="3152159" cy="2563230"/>
            </a:xfrm>
          </p:grpSpPr>
          <p:grpSp>
            <p:nvGrpSpPr>
              <p:cNvPr id="24" name="组合 23"/>
              <p:cNvGrpSpPr/>
              <p:nvPr/>
            </p:nvGrpSpPr>
            <p:grpSpPr>
              <a:xfrm>
                <a:off x="4256352" y="2629466"/>
                <a:ext cx="3152159" cy="2563230"/>
                <a:chOff x="4346550" y="2592621"/>
                <a:chExt cx="3152159" cy="2563230"/>
              </a:xfrm>
            </p:grpSpPr>
            <p:sp>
              <p:nvSpPr>
                <p:cNvPr id="37" name="流程图: 可选过程 36"/>
                <p:cNvSpPr/>
                <p:nvPr/>
              </p:nvSpPr>
              <p:spPr>
                <a:xfrm>
                  <a:off x="4346550" y="2639275"/>
                  <a:ext cx="3152159" cy="2516576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rgbClr val="92D050">
                        <a:tint val="66000"/>
                        <a:satMod val="160000"/>
                      </a:srgbClr>
                    </a:gs>
                    <a:gs pos="50000">
                      <a:srgbClr val="92D050">
                        <a:tint val="44500"/>
                        <a:satMod val="160000"/>
                      </a:srgbClr>
                    </a:gs>
                    <a:gs pos="100000">
                      <a:srgbClr val="92D050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grpSp>
              <p:nvGrpSpPr>
                <p:cNvPr id="38" name="组合 37"/>
                <p:cNvGrpSpPr/>
                <p:nvPr/>
              </p:nvGrpSpPr>
              <p:grpSpPr>
                <a:xfrm>
                  <a:off x="4725468" y="2592621"/>
                  <a:ext cx="2586995" cy="2468969"/>
                  <a:chOff x="1347252" y="2417161"/>
                  <a:chExt cx="2586995" cy="2468969"/>
                </a:xfrm>
              </p:grpSpPr>
              <p:cxnSp>
                <p:nvCxnSpPr>
                  <p:cNvPr id="39" name="直接箭头连接符 38"/>
                  <p:cNvCxnSpPr/>
                  <p:nvPr/>
                </p:nvCxnSpPr>
                <p:spPr>
                  <a:xfrm>
                    <a:off x="1347252" y="3816220"/>
                    <a:ext cx="2394324" cy="0"/>
                  </a:xfrm>
                  <a:prstGeom prst="straightConnector1">
                    <a:avLst/>
                  </a:prstGeom>
                  <a:ln w="28575">
                    <a:tailEnd type="arrow"/>
                  </a:ln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直接箭头连接符 39"/>
                  <p:cNvCxnSpPr/>
                  <p:nvPr/>
                </p:nvCxnSpPr>
                <p:spPr>
                  <a:xfrm rot="16200000">
                    <a:off x="1207293" y="3688968"/>
                    <a:ext cx="2394324" cy="0"/>
                  </a:xfrm>
                  <a:prstGeom prst="straightConnector1">
                    <a:avLst/>
                  </a:prstGeom>
                  <a:ln w="28575">
                    <a:tailEnd type="arrow"/>
                  </a:ln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41" name="TextBox 40"/>
                      <p:cNvSpPr txBox="1"/>
                      <p:nvPr/>
                    </p:nvSpPr>
                    <p:spPr>
                      <a:xfrm>
                        <a:off x="3421063" y="3777251"/>
                        <a:ext cx="51318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𝒙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41" name="TextBox 4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421063" y="3777251"/>
                        <a:ext cx="513184" cy="461665"/>
                      </a:xfrm>
                      <a:prstGeom prst="rect">
                        <a:avLst/>
                      </a:prstGeom>
                      <a:blipFill rotWithShape="1">
                        <a:blip r:embed="rId3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42" name="TextBox 41"/>
                      <p:cNvSpPr txBox="1"/>
                      <p:nvPr/>
                    </p:nvSpPr>
                    <p:spPr>
                      <a:xfrm>
                        <a:off x="1977069" y="2417161"/>
                        <a:ext cx="513184" cy="46378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𝒚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42" name="TextBox 4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77069" y="2417161"/>
                        <a:ext cx="513184" cy="463781"/>
                      </a:xfrm>
                      <a:prstGeom prst="rect">
                        <a:avLst/>
                      </a:prstGeom>
                      <a:blipFill rotWithShape="1">
                        <a:blip r:embed="rId4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43" name="TextBox 42"/>
                      <p:cNvSpPr txBox="1"/>
                      <p:nvPr/>
                    </p:nvSpPr>
                    <p:spPr>
                      <a:xfrm>
                        <a:off x="1967706" y="3698297"/>
                        <a:ext cx="513184" cy="46378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𝒐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43" name="TextBox 4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67706" y="3698297"/>
                        <a:ext cx="513184" cy="463781"/>
                      </a:xfrm>
                      <a:prstGeom prst="rect">
                        <a:avLst/>
                      </a:prstGeom>
                      <a:blipFill rotWithShape="1">
                        <a:blip r:embed="rId5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grpSp>
            <p:nvGrpSpPr>
              <p:cNvPr id="49" name="组合 48"/>
              <p:cNvGrpSpPr/>
              <p:nvPr/>
            </p:nvGrpSpPr>
            <p:grpSpPr>
              <a:xfrm>
                <a:off x="5091753" y="3320103"/>
                <a:ext cx="1384051" cy="1278939"/>
                <a:chOff x="5091753" y="3320103"/>
                <a:chExt cx="1384051" cy="1278939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1" name="矩形 10"/>
                    <p:cNvSpPr/>
                    <p:nvPr/>
                  </p:nvSpPr>
                  <p:spPr>
                    <a:xfrm>
                      <a:off x="6045878" y="3358645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1" name="矩形 1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45878" y="3358645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2" name="矩形 11"/>
                    <p:cNvSpPr/>
                    <p:nvPr/>
                  </p:nvSpPr>
                  <p:spPr>
                    <a:xfrm>
                      <a:off x="6045878" y="4229710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2" name="矩形 1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45878" y="4229710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7" name="矩形 46"/>
                    <p:cNvSpPr/>
                    <p:nvPr/>
                  </p:nvSpPr>
                  <p:spPr>
                    <a:xfrm>
                      <a:off x="5126967" y="4211444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47" name="矩形 4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26967" y="4211444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8" name="矩形 47"/>
                    <p:cNvSpPr/>
                    <p:nvPr/>
                  </p:nvSpPr>
                  <p:spPr>
                    <a:xfrm>
                      <a:off x="5091753" y="3320103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48" name="矩形 4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091753" y="3320103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3937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复习提问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2044284" y="1275152"/>
            <a:ext cx="5011566" cy="1146013"/>
            <a:chOff x="6848525" y="1907741"/>
            <a:chExt cx="3564892" cy="1185854"/>
          </a:xfrm>
        </p:grpSpPr>
        <p:sp>
          <p:nvSpPr>
            <p:cNvPr id="29" name="圆角矩形 28"/>
            <p:cNvSpPr/>
            <p:nvPr/>
          </p:nvSpPr>
          <p:spPr>
            <a:xfrm>
              <a:off x="6848525" y="1907741"/>
              <a:ext cx="3385707" cy="908800"/>
            </a:xfrm>
            <a:prstGeom prst="roundRect">
              <a:avLst/>
            </a:prstGeom>
            <a:gradFill flip="none" rotWithShape="1">
              <a:gsLst>
                <a:gs pos="0">
                  <a:srgbClr val="92D050">
                    <a:tint val="66000"/>
                    <a:satMod val="160000"/>
                  </a:srgbClr>
                </a:gs>
                <a:gs pos="50000">
                  <a:srgbClr val="92D050">
                    <a:tint val="44500"/>
                    <a:satMod val="160000"/>
                  </a:srgbClr>
                </a:gs>
                <a:gs pos="100000">
                  <a:srgbClr val="92D05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025352" y="2139488"/>
              <a:ext cx="338806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 smtClean="0">
                  <a:solidFill>
                    <a:srgbClr val="000000"/>
                  </a:solidFill>
                </a:rPr>
                <a:t>同角三角函数的基本关系</a:t>
              </a:r>
              <a:r>
                <a:rPr lang="zh-CN" altLang="en-US" sz="2800" b="1" dirty="0">
                  <a:solidFill>
                    <a:srgbClr val="000000"/>
                  </a:solidFill>
                </a:rPr>
                <a:t>？</a:t>
              </a:r>
              <a:endParaRPr lang="zh-CN" altLang="zh-CN" sz="28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285635" y="2691353"/>
            <a:ext cx="6777447" cy="3271299"/>
            <a:chOff x="1967866" y="3166823"/>
            <a:chExt cx="6777447" cy="3271299"/>
          </a:xfrm>
        </p:grpSpPr>
        <p:sp>
          <p:nvSpPr>
            <p:cNvPr id="9220" name="流程图: 可选过程 9219"/>
            <p:cNvSpPr/>
            <p:nvPr/>
          </p:nvSpPr>
          <p:spPr>
            <a:xfrm>
              <a:off x="1967866" y="3166823"/>
              <a:ext cx="6777447" cy="3271299"/>
            </a:xfrm>
            <a:prstGeom prst="flowChartAlternateProcess">
              <a:avLst/>
            </a:prstGeom>
            <a:gradFill flip="none" rotWithShape="1">
              <a:gsLst>
                <a:gs pos="0">
                  <a:srgbClr val="F4523C">
                    <a:tint val="66000"/>
                    <a:satMod val="160000"/>
                  </a:srgbClr>
                </a:gs>
                <a:gs pos="50000">
                  <a:srgbClr val="F4523C">
                    <a:tint val="44500"/>
                    <a:satMod val="160000"/>
                  </a:srgbClr>
                </a:gs>
                <a:gs pos="100000">
                  <a:srgbClr val="F4523C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2508535" y="3689014"/>
              <a:ext cx="5902008" cy="2158326"/>
              <a:chOff x="3421380" y="4129801"/>
              <a:chExt cx="5902008" cy="2039689"/>
            </a:xfrm>
          </p:grpSpPr>
          <p:grpSp>
            <p:nvGrpSpPr>
              <p:cNvPr id="5" name="组合 4"/>
              <p:cNvGrpSpPr/>
              <p:nvPr/>
            </p:nvGrpSpPr>
            <p:grpSpPr>
              <a:xfrm>
                <a:off x="3472394" y="4129801"/>
                <a:ext cx="4737819" cy="820481"/>
                <a:chOff x="5912400" y="4645761"/>
                <a:chExt cx="4737819" cy="820481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3" name="矩形 22"/>
                    <p:cNvSpPr/>
                    <p:nvPr/>
                  </p:nvSpPr>
                  <p:spPr>
                    <a:xfrm>
                      <a:off x="6047955" y="4645761"/>
                      <a:ext cx="4602264" cy="820481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 lvl="0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p>
                              <m:sSupPr>
                                <m:ctrlPr>
                                  <a:rPr lang="en-US" altLang="zh-CN" sz="2800" b="1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800" b="1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/>
                                  </a:rPr>
                                  <m:t>           </m:t>
                                </m:r>
                                <m:r>
                                  <a:rPr lang="en-US" altLang="zh-CN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/>
                                  </a:rPr>
                                  <m:t>𝒔𝒊𝒏</m:t>
                                </m:r>
                              </m:e>
                              <m:sup>
                                <m:r>
                                  <a:rPr lang="en-US" altLang="zh-CN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zh-CN" alt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/>
                              </a:rPr>
                              <m:t>𝜶</m:t>
                            </m:r>
                            <m:r>
                              <a:rPr lang="en-US" altLang="zh-CN" sz="2800" b="1" i="1">
                                <a:solidFill>
                                  <a:prstClr val="black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zh-CN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𝒄𝒐𝒔</m:t>
                                </m:r>
                              </m:e>
                              <m:sup>
                                <m:r>
                                  <a:rPr lang="en-US" altLang="zh-CN" sz="2800" b="1" i="1">
                                    <a:solidFill>
                                      <a:prstClr val="black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zh-CN" altLang="en-US" sz="2800" b="1" i="1">
                                <a:solidFill>
                                  <a:prstClr val="black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  <m:r>
                              <a:rPr lang="en-US" altLang="zh-CN" sz="2800" b="1" i="1">
                                <a:solidFill>
                                  <a:prstClr val="black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=</m:t>
                            </m:r>
                            <m:r>
                              <a:rPr lang="en-US" altLang="zh-CN" sz="2800" b="1" i="1">
                                <a:solidFill>
                                  <a:prstClr val="black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𝟏</m:t>
                            </m:r>
                          </m:oMath>
                        </m:oMathPara>
                      </a14:m>
                      <a:endParaRPr lang="en-US" altLang="zh-CN" sz="2800" b="1" i="1" dirty="0" smtClean="0">
                        <a:solidFill>
                          <a:prstClr val="black"/>
                        </a:solidFill>
                        <a:latin typeface="Cambria Math" panose="02040503050406030204"/>
                        <a:ea typeface="Cambria Math" panose="02040503050406030204"/>
                      </a:endParaRPr>
                    </a:p>
                    <a:p>
                      <a:pPr lvl="0"/>
                      <a:endParaRPr lang="en-US" altLang="zh-CN" sz="2400" b="1" i="1" dirty="0" smtClean="0">
                        <a:latin typeface="Cambria Math" panose="02040503050406030204"/>
                      </a:endParaRPr>
                    </a:p>
                    <a:p>
                      <a:pPr lvl="0"/>
                      <a:endParaRPr lang="en-US" altLang="zh-CN" sz="2400" b="1" i="1" dirty="0" smtClean="0">
                        <a:latin typeface="Cambria Math" panose="02040503050406030204"/>
                        <a:ea typeface="Cambria Math" panose="02040503050406030204"/>
                      </a:endParaRPr>
                    </a:p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 </m:t>
                            </m:r>
                          </m:oMath>
                        </m:oMathPara>
                      </a14:m>
                      <a:endParaRPr lang="zh-CN" altLang="en-US" sz="2400" b="1" dirty="0"/>
                    </a:p>
                  </p:txBody>
                </p:sp>
              </mc:Choice>
              <mc:Fallback>
                <p:sp>
                  <p:nvSpPr>
                    <p:cNvPr id="23" name="矩形 2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47955" y="4645761"/>
                      <a:ext cx="4602264" cy="820481"/>
                    </a:xfrm>
                    <a:prstGeom prst="rect">
                      <a:avLst/>
                    </a:prstGeom>
                    <a:blipFill rotWithShape="1">
                      <a:blip r:embed="rId2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" name="TextBox 23"/>
                <p:cNvSpPr txBox="1"/>
                <p:nvPr/>
              </p:nvSpPr>
              <p:spPr>
                <a:xfrm>
                  <a:off x="5912400" y="4660405"/>
                  <a:ext cx="1913076" cy="5386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平方关系</a:t>
                  </a:r>
                  <a:endParaRPr lang="en-US" altLang="zh-CN" sz="2400" b="1" dirty="0" smtClean="0"/>
                </a:p>
                <a:p>
                  <a:endParaRPr lang="en-US" altLang="zh-CN" sz="2000" b="1" dirty="0" smtClean="0"/>
                </a:p>
                <a:p>
                  <a:endParaRPr lang="en-US" altLang="zh-CN" sz="2000" b="1" dirty="0" smtClean="0"/>
                </a:p>
              </p:txBody>
            </p:sp>
          </p:grpSp>
          <p:grpSp>
            <p:nvGrpSpPr>
              <p:cNvPr id="8" name="组合 7"/>
              <p:cNvGrpSpPr/>
              <p:nvPr/>
            </p:nvGrpSpPr>
            <p:grpSpPr>
              <a:xfrm>
                <a:off x="3421380" y="5272517"/>
                <a:ext cx="5902008" cy="896973"/>
                <a:chOff x="3421380" y="5272517"/>
                <a:chExt cx="5902008" cy="896973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3" name="矩形 2"/>
                    <p:cNvSpPr/>
                    <p:nvPr/>
                  </p:nvSpPr>
                  <p:spPr>
                    <a:xfrm>
                      <a:off x="4806824" y="5272517"/>
                      <a:ext cx="2101281" cy="78765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sz="2400" b="1" i="1">
                                <a:latin typeface="Cambria Math" panose="02040503050406030204"/>
                              </a:rPr>
                              <m:t>𝒕𝒂𝒏</m:t>
                            </m:r>
                            <m:r>
                              <a:rPr lang="zh-CN" altLang="en-US" sz="2400" b="1" i="1">
                                <a:latin typeface="Cambria Math" panose="02040503050406030204"/>
                              </a:rPr>
                              <m:t>𝜶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𝒔𝒊𝒏</m:t>
                                </m:r>
                                <m:r>
                                  <a:rPr lang="zh-CN" altLang="en-US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𝜶</m:t>
                                </m:r>
                              </m:num>
                              <m:den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𝒄𝒐𝒔</m:t>
                                </m:r>
                                <m:r>
                                  <a:rPr lang="zh-CN" altLang="en-US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𝜶</m:t>
                                </m:r>
                              </m:den>
                            </m:f>
                          </m:oMath>
                        </m:oMathPara>
                      </a14:m>
                      <a:endParaRPr lang="zh-CN" altLang="en-US" sz="2400" dirty="0"/>
                    </a:p>
                  </p:txBody>
                </p:sp>
              </mc:Choice>
              <mc:Fallback>
                <p:sp>
                  <p:nvSpPr>
                    <p:cNvPr id="3" name="矩形 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06824" y="5272517"/>
                      <a:ext cx="2101281" cy="787652"/>
                    </a:xfrm>
                    <a:prstGeom prst="rect">
                      <a:avLst/>
                    </a:prstGeom>
                    <a:blipFill rotWithShape="1">
                      <a:blip r:embed="rId3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6" name="TextBox 25"/>
                <p:cNvSpPr txBox="1"/>
                <p:nvPr/>
              </p:nvSpPr>
              <p:spPr>
                <a:xfrm>
                  <a:off x="3421380" y="5497393"/>
                  <a:ext cx="1576627" cy="6720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/>
                    <a:t>商数关系</a:t>
                  </a:r>
                  <a:endParaRPr lang="zh-CN" altLang="en-US" sz="2400" b="1" dirty="0"/>
                </a:p>
              </p:txBody>
            </p: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7" name="矩形 26"/>
                    <p:cNvSpPr/>
                    <p:nvPr/>
                  </p:nvSpPr>
                  <p:spPr>
                    <a:xfrm>
                      <a:off x="6823408" y="5277249"/>
                      <a:ext cx="2499980" cy="854273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d>
                              <m:dPr>
                                <m:ctrlPr>
                                  <a:rPr lang="en-US" altLang="zh-CN" sz="2800" b="1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dPr>
                              <m:e>
                                <m:r>
                                  <a:rPr lang="zh-CN" altLang="en-US" sz="28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𝜶</m:t>
                                </m:r>
                                <m:r>
                                  <a:rPr lang="zh-CN" altLang="en-US" sz="28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≠</m:t>
                                </m:r>
                                <m:f>
                                  <m:fPr>
                                    <m:ctrlPr>
                                      <a:rPr lang="en-US" altLang="zh-CN" sz="2800" b="1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/>
                                        <a:ea typeface="Cambria Math" panose="02040503050406030204"/>
                                      </a:rPr>
                                    </m:ctrlPr>
                                  </m:fPr>
                                  <m:num>
                                    <m:r>
                                      <a:rPr lang="zh-CN" altLang="en-US" sz="2800" b="1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/>
                                        <a:ea typeface="Cambria Math" panose="02040503050406030204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en-US" altLang="zh-CN" sz="2800" b="1" i="1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/>
                                        <a:ea typeface="Cambria Math" panose="02040503050406030204"/>
                                      </a:rPr>
                                      <m:t>𝟐</m:t>
                                    </m:r>
                                  </m:den>
                                </m:f>
                                <m:r>
                                  <a:rPr lang="en-US" altLang="zh-CN" sz="28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+</m:t>
                                </m:r>
                                <m:r>
                                  <a:rPr lang="en-US" altLang="zh-CN" sz="28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𝒌</m:t>
                                </m:r>
                                <m:r>
                                  <a:rPr lang="zh-CN" altLang="en-US" sz="28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𝝅</m:t>
                                </m:r>
                              </m:e>
                            </m:d>
                          </m:oMath>
                        </m:oMathPara>
                      </a14:m>
                      <a:endParaRPr lang="zh-CN" altLang="en-US" sz="2800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>
                <p:sp>
                  <p:nvSpPr>
                    <p:cNvPr id="27" name="矩形 2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23408" y="5277249"/>
                      <a:ext cx="2499980" cy="854273"/>
                    </a:xfrm>
                    <a:prstGeom prst="rect">
                      <a:avLst/>
                    </a:prstGeom>
                    <a:blipFill rotWithShape="1">
                      <a:blip r:embed="rId4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0366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记忆公式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23388" y="1969472"/>
            <a:ext cx="501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grpSp>
        <p:nvGrpSpPr>
          <p:cNvPr id="28" name="组合 27"/>
          <p:cNvGrpSpPr/>
          <p:nvPr/>
        </p:nvGrpSpPr>
        <p:grpSpPr>
          <a:xfrm>
            <a:off x="607656" y="1476984"/>
            <a:ext cx="9805560" cy="4115988"/>
            <a:chOff x="514350" y="1268666"/>
            <a:chExt cx="9805560" cy="4115988"/>
          </a:xfrm>
        </p:grpSpPr>
        <p:grpSp>
          <p:nvGrpSpPr>
            <p:cNvPr id="27" name="组合 26"/>
            <p:cNvGrpSpPr/>
            <p:nvPr/>
          </p:nvGrpSpPr>
          <p:grpSpPr>
            <a:xfrm>
              <a:off x="514350" y="1268666"/>
              <a:ext cx="9805560" cy="4115988"/>
              <a:chOff x="711683" y="1406890"/>
              <a:chExt cx="9805560" cy="4115988"/>
            </a:xfrm>
          </p:grpSpPr>
          <p:sp>
            <p:nvSpPr>
              <p:cNvPr id="24" name="流程图: 可选过程 23"/>
              <p:cNvSpPr/>
              <p:nvPr/>
            </p:nvSpPr>
            <p:spPr>
              <a:xfrm>
                <a:off x="711683" y="1406890"/>
                <a:ext cx="9805560" cy="4115988"/>
              </a:xfrm>
              <a:prstGeom prst="flowChartAlternateProcess">
                <a:avLst/>
              </a:prstGeom>
              <a:gradFill flip="none" rotWithShape="1">
                <a:gsLst>
                  <a:gs pos="0">
                    <a:srgbClr val="00FF00">
                      <a:tint val="66000"/>
                      <a:satMod val="160000"/>
                    </a:srgbClr>
                  </a:gs>
                  <a:gs pos="50000">
                    <a:srgbClr val="00FF00">
                      <a:tint val="44500"/>
                      <a:satMod val="160000"/>
                    </a:srgbClr>
                  </a:gs>
                  <a:gs pos="100000">
                    <a:srgbClr val="00FF00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26" name="组合 25"/>
              <p:cNvGrpSpPr/>
              <p:nvPr/>
            </p:nvGrpSpPr>
            <p:grpSpPr>
              <a:xfrm>
                <a:off x="1266008" y="2619184"/>
                <a:ext cx="8696910" cy="2331580"/>
                <a:chOff x="1266008" y="2619184"/>
                <a:chExt cx="8696910" cy="2331580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7" name="TextBox 6"/>
                    <p:cNvSpPr txBox="1"/>
                    <p:nvPr/>
                  </p:nvSpPr>
                  <p:spPr>
                    <a:xfrm>
                      <a:off x="1266008" y="4323861"/>
                      <a:ext cx="8696910" cy="62690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d>
                            <m:dPr>
                              <m:ctrlPr>
                                <a:rPr lang="en-US" altLang="zh-CN" sz="2400" b="1" i="1" smtClean="0">
                                  <a:latin typeface="Cambria Math" panose="02040503050406030204"/>
                                </a:rPr>
                              </m:ctrlPr>
                            </m:dPr>
                            <m:e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𝟑</m:t>
                              </m:r>
                            </m:e>
                          </m:d>
                        </m:oMath>
                      </a14:m>
                      <a:r>
                        <a:rPr lang="zh-CN" altLang="en-US" sz="2400" dirty="0"/>
                        <a:t>已知</a:t>
                      </a:r>
                      <a14:m>
                        <m:oMath xmlns:m="http://schemas.openxmlformats.org/officeDocument/2006/math">
                          <m:r>
                            <a:rPr lang="en-US" altLang="zh-CN" sz="2400" b="1" i="1" dirty="0">
                              <a:latin typeface="Cambria Math" panose="02040503050406030204"/>
                            </a:rPr>
                            <m:t>𝒕𝒂𝒏</m:t>
                          </m:r>
                          <m:r>
                            <a:rPr lang="zh-CN" altLang="en-US" sz="2400" b="1" i="1" dirty="0">
                              <a:latin typeface="Cambria Math" panose="02040503050406030204"/>
                            </a:rPr>
                            <m:t>𝜶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=</m:t>
                          </m:r>
                          <m:f>
                            <m:fPr>
                              <m:ctrlPr>
                                <a:rPr lang="en-US" altLang="zh-CN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𝟒</m:t>
                              </m:r>
                            </m:num>
                            <m:den>
                              <m:r>
                                <a:rPr lang="en-US" altLang="zh-CN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𝟑</m:t>
                              </m:r>
                            </m:den>
                          </m:f>
                        </m:oMath>
                      </a14:m>
                      <a:r>
                        <a:rPr lang="en-US" altLang="zh-CN" sz="2400" b="1" dirty="0"/>
                        <a:t>,</a:t>
                      </a:r>
                      <a14:m>
                        <m:oMath xmlns:m="http://schemas.openxmlformats.org/officeDocument/2006/math"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∵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𝒕𝒂𝒏</m:t>
                          </m:r>
                          <m:r>
                            <a:rPr lang="zh-CN" altLang="en-US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=</m:t>
                          </m:r>
                          <m:f>
                            <m:fPr>
                              <m:ctrlPr>
                                <a:rPr lang="en-US" altLang="zh-CN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𝒔𝒊𝒏</m:t>
                              </m:r>
                              <m:r>
                                <a:rPr lang="zh-CN" altLang="en-US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en-US" altLang="zh-CN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𝒄𝒐𝒔</m:t>
                              </m:r>
                              <m:r>
                                <a:rPr lang="zh-CN" altLang="en-US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</m:den>
                          </m:f>
                        </m:oMath>
                      </a14:m>
                      <a:r>
                        <a:rPr lang="en-US" altLang="zh-CN" sz="2400" b="1" dirty="0"/>
                        <a:t>,</a:t>
                      </a:r>
                      <a14:m>
                        <m:oMath xmlns:m="http://schemas.openxmlformats.org/officeDocument/2006/math"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∴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=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𝟒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,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  <m:r>
                            <a:rPr lang="zh-CN" altLang="en-US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  <m:r>
                            <a:rPr lang="en-US" altLang="zh-CN" sz="2400" b="1" i="1" dirty="0" smtClean="0">
                              <a:latin typeface="Cambria Math" panose="02040503050406030204"/>
                              <a:ea typeface="Cambria Math" panose="02040503050406030204"/>
                            </a:rPr>
                            <m:t>=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𝟑</m:t>
                          </m:r>
                          <m:r>
                            <a:rPr lang="en-US" altLang="zh-CN" sz="2400" b="1" i="1" dirty="0">
                              <a:latin typeface="Cambria Math" panose="02040503050406030204"/>
                              <a:ea typeface="Cambria Math" panose="02040503050406030204"/>
                            </a:rPr>
                            <m:t>.</m:t>
                          </m:r>
                          <m:d>
                            <m:dPr>
                              <m:ctrlPr>
                                <a:rPr lang="en-US" altLang="zh-CN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dPr>
                            <m:e>
                              <m:r>
                                <a:rPr lang="en-US" altLang="zh-CN" sz="2400" b="1" i="1" dirty="0">
                                  <a:latin typeface="Cambria Math" panose="02040503050406030204"/>
                                  <a:ea typeface="Cambria Math" panose="02040503050406030204"/>
                                </a:rPr>
                                <m:t>             </m:t>
                              </m:r>
                            </m:e>
                          </m:d>
                        </m:oMath>
                      </a14:m>
                      <a:endParaRPr lang="en-US" altLang="zh-CN" sz="2400" b="1" dirty="0"/>
                    </a:p>
                  </p:txBody>
                </p:sp>
              </mc:Choice>
              <mc:Fallback>
                <p:sp>
                  <p:nvSpPr>
                    <p:cNvPr id="7" name="TextBox 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66008" y="4323861"/>
                      <a:ext cx="8696910" cy="626903"/>
                    </a:xfrm>
                    <a:prstGeom prst="rect">
                      <a:avLst/>
                    </a:prstGeom>
                    <a:blipFill rotWithShape="1">
                      <a:blip r:embed="rId2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6" name="矩形 15"/>
                    <p:cNvSpPr/>
                    <p:nvPr/>
                  </p:nvSpPr>
                  <p:spPr>
                    <a:xfrm>
                      <a:off x="1266008" y="2619184"/>
                      <a:ext cx="7976094" cy="497187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d>
                              <m:d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</m:ctrlPr>
                              </m:d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𝟏</m:t>
                                </m:r>
                              </m:e>
                            </m:d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∵</m:t>
                            </m:r>
                            <m:sSup>
                              <m:sSup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𝒔𝒊𝒏</m:t>
                                </m:r>
                              </m:e>
                              <m:sup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zh-CN" altLang="en-US" sz="2400" b="1" i="1">
                                <a:latin typeface="Cambria Math" panose="02040503050406030204"/>
                                <a:ea typeface="+mj-ea"/>
                              </a:rPr>
                              <m:t>𝜶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𝒄𝒐𝒔</m:t>
                                </m:r>
                              </m:e>
                              <m:sup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zh-CN" altLang="en-US" sz="2400" b="1" i="1">
                                <a:latin typeface="Cambria Math" panose="02040503050406030204"/>
                                <a:ea typeface="+mj-ea"/>
                              </a:rPr>
                              <m:t>𝜶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=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𝟏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,∴</m:t>
                            </m:r>
                            <m:sSup>
                              <m:sSup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𝒔𝒊𝒏</m:t>
                                </m:r>
                              </m:e>
                              <m:sup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𝟒</m:t>
                                </m:r>
                              </m:sup>
                            </m:sSup>
                            <m:r>
                              <a:rPr lang="zh-CN" altLang="en-US" sz="2400" b="1" i="1">
                                <a:latin typeface="Cambria Math" panose="02040503050406030204"/>
                                <a:ea typeface="+mj-ea"/>
                              </a:rPr>
                              <m:t>𝜶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𝒄𝒐𝒔</m:t>
                                </m:r>
                              </m:e>
                              <m:sup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𝟒</m:t>
                                </m:r>
                              </m:sup>
                            </m:sSup>
                            <m:r>
                              <a:rPr lang="zh-CN" altLang="en-US" sz="2400" b="1" i="1">
                                <a:latin typeface="Cambria Math" panose="02040503050406030204"/>
                                <a:ea typeface="+mj-ea"/>
                              </a:rPr>
                              <m:t>𝜶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=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𝟏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.</m:t>
                            </m:r>
                            <m:d>
                              <m:d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</m:ctrlPr>
                              </m:d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+mj-ea"/>
                                  </a:rPr>
                                  <m:t>              </m:t>
                                </m:r>
                              </m:e>
                            </m:d>
                          </m:oMath>
                        </m:oMathPara>
                      </a14:m>
                      <a:endParaRPr lang="zh-CN" altLang="en-US" sz="2400" b="1" dirty="0">
                        <a:latin typeface="+mj-ea"/>
                        <a:ea typeface="+mj-ea"/>
                      </a:endParaRPr>
                    </a:p>
                  </p:txBody>
                </p:sp>
              </mc:Choice>
              <mc:Fallback>
                <p:sp>
                  <p:nvSpPr>
                    <p:cNvPr id="16" name="矩形 1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66008" y="2619184"/>
                      <a:ext cx="7976094" cy="497187"/>
                    </a:xfrm>
                    <a:prstGeom prst="rect">
                      <a:avLst/>
                    </a:prstGeom>
                    <a:blipFill rotWithShape="1">
                      <a:blip r:embed="rId3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7" name="矩形 16"/>
                    <p:cNvSpPr/>
                    <p:nvPr/>
                  </p:nvSpPr>
                  <p:spPr>
                    <a:xfrm>
                      <a:off x="1266008" y="3496103"/>
                      <a:ext cx="6554358" cy="47000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d>
                              <m:dPr>
                                <m:ctrlPr>
                                  <a:rPr lang="en-US" altLang="zh-CN" sz="2400" b="1" i="1">
                                    <a:latin typeface="Cambria Math" panose="02040503050406030204"/>
                                  </a:rPr>
                                </m:ctrlPr>
                              </m:d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</a:rPr>
                                  <m:t>𝟐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𝒔𝒊𝒏</m:t>
                                </m:r>
                              </m:e>
                              <m:sup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𝟒</m:t>
                                </m:r>
                              </m:sup>
                            </m:sSup>
                            <m:r>
                              <a:rPr lang="zh-CN" altLang="en-US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𝒄𝒐𝒔</m:t>
                                </m:r>
                              </m:e>
                              <m:sup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𝟒</m:t>
                                </m:r>
                              </m:sup>
                            </m:sSup>
                            <m:r>
                              <a:rPr lang="zh-CN" altLang="en-US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𝒔𝒊𝒏</m:t>
                                </m:r>
                              </m:e>
                              <m:sup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zh-CN" altLang="en-US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𝒄𝒐𝒔</m:t>
                                </m:r>
                              </m:e>
                              <m:sup>
                                <m:r>
                                  <a:rPr lang="en-US" altLang="zh-CN" sz="2400" b="1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zh-CN" altLang="en-US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  <m:r>
                              <a:rPr lang="en-US" altLang="zh-CN" sz="2400" b="1">
                                <a:latin typeface="Cambria Math" panose="02040503050406030204"/>
                                <a:ea typeface="Cambria Math" panose="02040503050406030204"/>
                              </a:rPr>
                              <m:t>.</m:t>
                            </m:r>
                            <m:d>
                              <m:dPr>
                                <m:ctrlPr>
                                  <a:rPr lang="en-US" altLang="zh-CN" sz="2400" b="1" i="1" dirty="0">
                                    <a:latin typeface="Cambria Math" panose="02040503050406030204"/>
                                  </a:rPr>
                                </m:ctrlPr>
                              </m:dPr>
                              <m:e>
                                <m:r>
                                  <a:rPr lang="en-US" altLang="zh-CN" sz="2400" b="1" i="1" dirty="0">
                                    <a:latin typeface="Cambria Math" panose="02040503050406030204"/>
                                  </a:rPr>
                                  <m:t>               </m:t>
                                </m:r>
                              </m:e>
                            </m:d>
                          </m:oMath>
                        </m:oMathPara>
                      </a14:m>
                      <a:endParaRPr lang="zh-CN" altLang="en-US" sz="2400" dirty="0"/>
                    </a:p>
                  </p:txBody>
                </p:sp>
              </mc:Choice>
              <mc:Fallback>
                <p:sp>
                  <p:nvSpPr>
                    <p:cNvPr id="17" name="矩形 1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66008" y="3496103"/>
                      <a:ext cx="6554358" cy="470000"/>
                    </a:xfrm>
                    <a:prstGeom prst="rect">
                      <a:avLst/>
                    </a:prstGeom>
                    <a:blipFill rotWithShape="1">
                      <a:blip r:embed="rId4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32" name="组合 31"/>
            <p:cNvGrpSpPr/>
            <p:nvPr/>
          </p:nvGrpSpPr>
          <p:grpSpPr>
            <a:xfrm>
              <a:off x="1299204" y="1530220"/>
              <a:ext cx="1804935" cy="709127"/>
              <a:chOff x="1137282" y="1993304"/>
              <a:chExt cx="1804935" cy="709127"/>
            </a:xfrm>
          </p:grpSpPr>
          <p:sp>
            <p:nvSpPr>
              <p:cNvPr id="33" name="流程图: 可选过程 32"/>
              <p:cNvSpPr/>
              <p:nvPr/>
            </p:nvSpPr>
            <p:spPr>
              <a:xfrm>
                <a:off x="1137282" y="1993304"/>
                <a:ext cx="1660849" cy="709127"/>
              </a:xfrm>
              <a:prstGeom prst="flowChartAlternateProcess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352805" y="2117034"/>
                <a:ext cx="15894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 smtClean="0"/>
                  <a:t>判 断 题</a:t>
                </a:r>
                <a:endParaRPr lang="zh-CN" altLang="en-US" sz="2400" b="1" dirty="0"/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文本框 8"/>
          <p:cNvSpPr>
            <a:spLocks noChangeArrowheads="1"/>
          </p:cNvSpPr>
          <p:nvPr/>
        </p:nvSpPr>
        <p:spPr bwMode="auto">
          <a:xfrm>
            <a:off x="514350" y="1743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2" name="椭圆 1"/>
          <p:cNvSpPr/>
          <p:nvPr/>
        </p:nvSpPr>
        <p:spPr>
          <a:xfrm flipV="1">
            <a:off x="7859585" y="5517694"/>
            <a:ext cx="113117" cy="10271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317050" y="1171243"/>
            <a:ext cx="8361883" cy="1859744"/>
            <a:chOff x="961505" y="2217734"/>
            <a:chExt cx="8361883" cy="1859744"/>
          </a:xfrm>
        </p:grpSpPr>
        <p:sp>
          <p:nvSpPr>
            <p:cNvPr id="18" name="流程图: 可选过程 17"/>
            <p:cNvSpPr/>
            <p:nvPr/>
          </p:nvSpPr>
          <p:spPr>
            <a:xfrm>
              <a:off x="961505" y="2217734"/>
              <a:ext cx="8361883" cy="1859744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矩形 20"/>
                <p:cNvSpPr/>
                <p:nvPr/>
              </p:nvSpPr>
              <p:spPr>
                <a:xfrm>
                  <a:off x="1088633" y="3242402"/>
                  <a:ext cx="7976094" cy="5194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</m:ctrlPr>
                          </m:d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𝟏</m:t>
                            </m:r>
                          </m:e>
                        </m:d>
                        <m:r>
                          <a:rPr lang="en-US" altLang="zh-CN" sz="2400" b="1" i="1">
                            <a:latin typeface="Cambria Math" panose="02040503050406030204"/>
                            <a:ea typeface="+mj-ea"/>
                          </a:rPr>
                          <m:t>∵</m:t>
                        </m:r>
                        <m:sSup>
                          <m:sSupPr>
                            <m:ctrlP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</m:ctrlPr>
                          </m:sSup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𝟐</m:t>
                            </m:r>
                          </m:sup>
                        </m:sSup>
                        <m:r>
                          <a:rPr lang="zh-CN" altLang="en-US" sz="2400" b="1" i="1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+mj-ea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</m:ctrlPr>
                          </m:sSup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𝟐</m:t>
                            </m:r>
                          </m:sup>
                        </m:sSup>
                        <m:r>
                          <a:rPr lang="zh-CN" altLang="en-US" sz="2400" b="1" i="1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+mj-ea"/>
                          </a:rPr>
                          <m:t>𝟏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+mj-ea"/>
                          </a:rPr>
                          <m:t>,∴</m:t>
                        </m:r>
                        <m:sSup>
                          <m:sSupPr>
                            <m:ctrlP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</m:ctrlPr>
                          </m:sSup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𝟒</m:t>
                            </m:r>
                          </m:sup>
                        </m:sSup>
                        <m:r>
                          <a:rPr lang="zh-CN" altLang="en-US" sz="2400" b="1" i="1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+mj-ea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</m:ctrlPr>
                          </m:sSup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𝟒</m:t>
                            </m:r>
                          </m:sup>
                        </m:sSup>
                        <m:r>
                          <a:rPr lang="zh-CN" altLang="en-US" sz="2400" b="1" i="1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+mj-ea"/>
                          </a:rPr>
                          <m:t>𝟏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+mj-ea"/>
                          </a:rPr>
                          <m:t>.</m:t>
                        </m:r>
                        <m:d>
                          <m:dPr>
                            <m:ctrlP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</m:ctrlPr>
                          </m:d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+mj-ea"/>
                              </a:rPr>
                              <m:t>              </m:t>
                            </m:r>
                          </m:e>
                        </m:d>
                      </m:oMath>
                    </m:oMathPara>
                  </a14:m>
                  <a:endParaRPr lang="zh-CN" altLang="en-US" sz="2400" b="1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21" name="矩形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8633" y="3242402"/>
                  <a:ext cx="7976094" cy="519400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" name="组合 5"/>
            <p:cNvGrpSpPr/>
            <p:nvPr/>
          </p:nvGrpSpPr>
          <p:grpSpPr>
            <a:xfrm>
              <a:off x="1357089" y="2373286"/>
              <a:ext cx="1804935" cy="709127"/>
              <a:chOff x="1137282" y="1993304"/>
              <a:chExt cx="1804935" cy="709127"/>
            </a:xfrm>
          </p:grpSpPr>
          <p:sp>
            <p:nvSpPr>
              <p:cNvPr id="4" name="流程图: 可选过程 3"/>
              <p:cNvSpPr/>
              <p:nvPr/>
            </p:nvSpPr>
            <p:spPr>
              <a:xfrm>
                <a:off x="1137282" y="1993304"/>
                <a:ext cx="1660849" cy="709127"/>
              </a:xfrm>
              <a:prstGeom prst="flowChartAlternateProcess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352805" y="2117034"/>
                <a:ext cx="15894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 smtClean="0"/>
                  <a:t>判 断 题</a:t>
                </a:r>
                <a:endParaRPr lang="zh-CN" altLang="en-US" sz="2400" b="1" dirty="0"/>
              </a:p>
            </p:txBody>
          </p:sp>
        </p:grpSp>
      </p:grpSp>
      <p:grpSp>
        <p:nvGrpSpPr>
          <p:cNvPr id="10" name="组合 9"/>
          <p:cNvGrpSpPr/>
          <p:nvPr/>
        </p:nvGrpSpPr>
        <p:grpSpPr>
          <a:xfrm>
            <a:off x="641478" y="3877048"/>
            <a:ext cx="6412465" cy="1899436"/>
            <a:chOff x="677621" y="3755974"/>
            <a:chExt cx="6412465" cy="1899436"/>
          </a:xfrm>
        </p:grpSpPr>
        <p:sp>
          <p:nvSpPr>
            <p:cNvPr id="9" name="圆角矩形 8"/>
            <p:cNvSpPr/>
            <p:nvPr/>
          </p:nvSpPr>
          <p:spPr>
            <a:xfrm>
              <a:off x="677621" y="3755974"/>
              <a:ext cx="6412465" cy="1899436"/>
            </a:xfrm>
            <a:prstGeom prst="roundRect">
              <a:avLst/>
            </a:prstGeom>
            <a:gradFill flip="none" rotWithShape="1">
              <a:gsLst>
                <a:gs pos="0">
                  <a:srgbClr val="FF9900">
                    <a:tint val="66000"/>
                    <a:satMod val="160000"/>
                  </a:srgbClr>
                </a:gs>
                <a:gs pos="50000">
                  <a:srgbClr val="FF9900">
                    <a:tint val="44500"/>
                    <a:satMod val="160000"/>
                  </a:srgbClr>
                </a:gs>
                <a:gs pos="100000">
                  <a:srgbClr val="FF99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825345" y="4032751"/>
                  <a:ext cx="6129171" cy="8383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解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𝟏</m:t>
                          </m:r>
                        </m:e>
                      </m:d>
                      <m:r>
                        <a:rPr lang="en-US" altLang="zh-CN" sz="2400" b="1" i="1" smtClean="0">
                          <a:latin typeface="Cambria Math" panose="02040503050406030204"/>
                        </a:rPr>
                        <m:t>  </m:t>
                      </m:r>
                      <m:sSup>
                        <m:sSup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𝒔𝒊𝒏</m:t>
                          </m:r>
                        </m:e>
                        <m:sup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𝟒</m:t>
                          </m:r>
                        </m:sup>
                      </m:sSup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+</m:t>
                      </m:r>
                      <m:sSup>
                        <m:sSup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</m:e>
                        <m:sup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𝟒</m:t>
                          </m:r>
                        </m:sup>
                      </m:sSup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</m:oMath>
                  </a14:m>
                  <a:endParaRPr lang="en-US" altLang="zh-CN" sz="2400" b="1" i="1" dirty="0" smtClean="0">
                    <a:latin typeface="Cambria Math" panose="02040503050406030204"/>
                    <a:ea typeface="Cambria Math" panose="02040503050406030204"/>
                  </a:endParaRPr>
                </a:p>
                <a:p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5345" y="4032751"/>
                  <a:ext cx="6129171" cy="838306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Box 11"/>
          <p:cNvSpPr txBox="1"/>
          <p:nvPr/>
        </p:nvSpPr>
        <p:spPr>
          <a:xfrm>
            <a:off x="9954111" y="2175565"/>
            <a:ext cx="1418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grpSp>
        <p:nvGrpSpPr>
          <p:cNvPr id="35" name="组合 34"/>
          <p:cNvGrpSpPr/>
          <p:nvPr/>
        </p:nvGrpSpPr>
        <p:grpSpPr>
          <a:xfrm>
            <a:off x="7323284" y="2175565"/>
            <a:ext cx="402464" cy="473400"/>
            <a:chOff x="2330724" y="4087885"/>
            <a:chExt cx="292546" cy="263278"/>
          </a:xfrm>
        </p:grpSpPr>
        <p:cxnSp>
          <p:nvCxnSpPr>
            <p:cNvPr id="36" name="直接连接符 35"/>
            <p:cNvCxnSpPr/>
            <p:nvPr/>
          </p:nvCxnSpPr>
          <p:spPr>
            <a:xfrm>
              <a:off x="2330724" y="4087885"/>
              <a:ext cx="292546" cy="26327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H="1">
              <a:off x="2330724" y="4087886"/>
              <a:ext cx="288032" cy="26327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组合 19"/>
          <p:cNvGrpSpPr/>
          <p:nvPr/>
        </p:nvGrpSpPr>
        <p:grpSpPr>
          <a:xfrm>
            <a:off x="7652040" y="2923320"/>
            <a:ext cx="4048548" cy="1716833"/>
            <a:chOff x="7592980" y="1361646"/>
            <a:chExt cx="4048548" cy="1716833"/>
          </a:xfrm>
        </p:grpSpPr>
        <p:sp>
          <p:nvSpPr>
            <p:cNvPr id="22" name="椭圆形标注 21"/>
            <p:cNvSpPr/>
            <p:nvPr/>
          </p:nvSpPr>
          <p:spPr>
            <a:xfrm>
              <a:off x="7592980" y="1361646"/>
              <a:ext cx="4048548" cy="1716833"/>
            </a:xfrm>
            <a:prstGeom prst="wedgeEllipseCallout">
              <a:avLst>
                <a:gd name="adj1" fmla="val -79825"/>
                <a:gd name="adj2" fmla="val 65217"/>
              </a:avLst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7857082" y="1800396"/>
                  <a:ext cx="3682382" cy="83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完全平方和公式</a:t>
                  </a:r>
                  <a:endParaRPr lang="en-US" altLang="zh-CN" sz="2400" b="1" dirty="0" smtClean="0"/>
                </a:p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CN" sz="2400" b="1" i="1" smtClean="0">
                                    <a:latin typeface="Cambria Math" panose="02040503050406030204"/>
                                    <a:ea typeface="宋体" panose="02010600030101010101" pitchFamily="2" charset="-122"/>
                                  </a:rPr>
                                </m:ctrlPr>
                              </m:dPr>
                              <m:e>
                                <m:r>
                                  <a:rPr lang="en-US" altLang="zh-CN" sz="2400" b="1" i="1" smtClean="0">
                                    <a:latin typeface="Cambria Math" panose="02040503050406030204"/>
                                    <a:ea typeface="宋体" panose="02010600030101010101" pitchFamily="2" charset="-122"/>
                                  </a:rPr>
                                  <m:t>𝒂</m:t>
                                </m:r>
                                <m:r>
                                  <a:rPr lang="en-US" altLang="zh-CN" sz="2400" b="1" i="1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+</m:t>
                                </m:r>
                                <m:r>
                                  <a:rPr lang="en-US" altLang="zh-CN" sz="2400" b="1" i="1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𝒃</m:t>
                                </m:r>
                              </m:e>
                            </m:d>
                          </m:e>
                          <m:sup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宋体" panose="02010600030101010101" pitchFamily="2" charset="-122"/>
                              </a:rPr>
                              <m:t>𝟐</m:t>
                            </m:r>
                          </m:sup>
                        </m:sSup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sSup>
                          <m:sSupPr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𝒂</m:t>
                            </m:r>
                          </m:e>
                          <m:sup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𝟐</m:t>
                            </m:r>
                          </m:sup>
                        </m:sSup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+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𝟐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𝒂𝒃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Cambria Math" panose="02040503050406030204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𝒃</m:t>
                            </m:r>
                          </m:e>
                          <m:sup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US" altLang="zh-CN" sz="2400" b="1" dirty="0" smtClean="0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</p:txBody>
            </p:sp>
          </mc:Choice>
          <mc:Fallback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7082" y="1800396"/>
                  <a:ext cx="3682382" cy="839332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100175" y="4572978"/>
                <a:ext cx="5507224" cy="9692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sSup>
                        <m:sSupPr>
                          <m:ctrlP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sz="2400" b="1" i="1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CN" sz="2400" b="1" i="1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400" b="1" i="1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  <m:t>𝒔𝒊𝒏</m:t>
                                  </m:r>
                                </m:e>
                                <m:sup>
                                  <m:r>
                                    <a:rPr lang="en-US" altLang="zh-CN" sz="2400" b="1" i="1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zh-CN" altLang="en-US" sz="2400" b="1" i="1">
                                  <a:latin typeface="Cambria Math" panose="02040503050406030204"/>
                                  <a:ea typeface="Cambria Math" panose="02040503050406030204"/>
                                </a:rPr>
                                <m:t>𝜶</m:t>
                              </m:r>
                              <m:r>
                                <a:rPr lang="en-US" altLang="zh-CN" sz="2400" b="1" i="1">
                                  <a:latin typeface="Cambria Math" panose="02040503050406030204"/>
                                  <a:ea typeface="Cambria Math" panose="02040503050406030204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2400" b="1" i="1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400" b="1" i="1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  <m:t>𝒄𝒐𝒔</m:t>
                                  </m:r>
                                </m:e>
                                <m:sup>
                                  <m:r>
                                    <a:rPr lang="en-US" altLang="zh-CN" sz="2400" b="1" i="1">
                                      <a:latin typeface="Cambria Math" panose="02040503050406030204"/>
                                      <a:ea typeface="Cambria Math" panose="02040503050406030204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𝟐</m:t>
                          </m:r>
                        </m:sup>
                      </m:sSup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−</m:t>
                      </m:r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𝟐</m:t>
                      </m:r>
                      <m:sSup>
                        <m:sSupPr>
                          <m:ctrlP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</m:e>
                        <m:sup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𝟐</m:t>
                          </m:r>
                        </m:sup>
                      </m:sSup>
                      <m:r>
                        <a:rPr lang="zh-CN" altLang="en-US" sz="2400" b="1" i="1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∙</m:t>
                      </m:r>
                      <m:sSup>
                        <m:sSupPr>
                          <m:ctrlP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</m:e>
                        <m:sup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𝟐</m:t>
                          </m:r>
                        </m:sup>
                      </m:sSup>
                      <m:r>
                        <a:rPr lang="zh-CN" altLang="en-US" sz="2400" b="1" i="1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</m:oMath>
                  </m:oMathPara>
                </a14:m>
                <a:endParaRPr lang="en-US" altLang="zh-CN" sz="2400" b="1" i="1" dirty="0">
                  <a:latin typeface="Cambria Math" panose="02040503050406030204"/>
                  <a:ea typeface="Cambria Math" panose="02040503050406030204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𝟏</m:t>
                      </m:r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−</m:t>
                      </m:r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𝟐</m:t>
                      </m:r>
                      <m:sSup>
                        <m:sSupPr>
                          <m:ctrlP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𝒔𝒊𝒏</m:t>
                          </m:r>
                        </m:e>
                        <m:sup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𝟐</m:t>
                          </m:r>
                        </m:sup>
                      </m:sSup>
                      <m:r>
                        <a:rPr lang="zh-CN" altLang="en-US" sz="2400" b="1" i="1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∙</m:t>
                      </m:r>
                      <m:sSup>
                        <m:sSupPr>
                          <m:ctrlP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𝒄𝒐𝒔</m:t>
                          </m:r>
                        </m:e>
                        <m:sup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𝟐</m:t>
                          </m:r>
                        </m:sup>
                      </m:sSup>
                      <m:r>
                        <a:rPr lang="zh-CN" altLang="en-US" sz="2400" b="1" i="1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</m:oMath>
                  </m:oMathPara>
                </a14:m>
                <a:endParaRPr lang="zh-CN" altLang="en-US" sz="2400" b="1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0175" y="4572978"/>
                <a:ext cx="5507224" cy="969240"/>
              </a:xfrm>
              <a:prstGeom prst="rect">
                <a:avLst/>
              </a:prstGeom>
              <a:blipFill rotWithShape="1">
                <a:blip r:embed="rId5"/>
                <a:stretch>
                  <a:fillRect l="-6" t="-35" r="4" b="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文本框 8"/>
          <p:cNvSpPr>
            <a:spLocks noChangeArrowheads="1"/>
          </p:cNvSpPr>
          <p:nvPr/>
        </p:nvSpPr>
        <p:spPr bwMode="auto">
          <a:xfrm>
            <a:off x="514350" y="2823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记忆公式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525204" y="1185208"/>
            <a:ext cx="7500646" cy="2057994"/>
            <a:chOff x="607656" y="1688543"/>
            <a:chExt cx="7500646" cy="2057994"/>
          </a:xfrm>
        </p:grpSpPr>
        <p:sp>
          <p:nvSpPr>
            <p:cNvPr id="19" name="流程图: 可选过程 18"/>
            <p:cNvSpPr/>
            <p:nvPr/>
          </p:nvSpPr>
          <p:spPr>
            <a:xfrm>
              <a:off x="607656" y="1688543"/>
              <a:ext cx="7500646" cy="2057994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矩形 22"/>
                <p:cNvSpPr/>
                <p:nvPr/>
              </p:nvSpPr>
              <p:spPr>
                <a:xfrm>
                  <a:off x="1194809" y="2912341"/>
                  <a:ext cx="6554358" cy="4700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</a:rPr>
                              <m:t>𝟐</m:t>
                            </m:r>
                          </m:e>
                        </m:d>
                        <m:sSup>
                          <m:sSupPr>
                            <m:ctrlP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𝟒</m:t>
                            </m:r>
                          </m:sup>
                        </m:sSup>
                        <m:r>
                          <a:rPr lang="zh-CN" altLang="en-US" sz="2400" b="1" i="1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sSup>
                          <m:sSupPr>
                            <m:ctrlP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𝟒</m:t>
                            </m:r>
                          </m:sup>
                        </m:sSup>
                        <m:r>
                          <a:rPr lang="zh-CN" altLang="en-US" sz="2400" b="1" i="1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en-US" altLang="zh-CN" sz="2400" b="1" i="1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sSup>
                          <m:sSupPr>
                            <m:ctrlP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𝒔𝒊𝒏</m:t>
                            </m:r>
                          </m:e>
                          <m:sup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𝟐</m:t>
                            </m:r>
                          </m:sup>
                        </m:sSup>
                        <m:r>
                          <a:rPr lang="zh-CN" altLang="en-US" sz="2400" b="1" i="1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sSup>
                          <m:sSupPr>
                            <m:ctrlP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sSup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altLang="zh-CN" sz="2400" b="1" i="1">
                                <a:latin typeface="Cambria Math" panose="02040503050406030204"/>
                                <a:ea typeface="Cambria Math" panose="02040503050406030204"/>
                              </a:rPr>
                              <m:t>𝟐</m:t>
                            </m:r>
                          </m:sup>
                        </m:sSup>
                        <m:r>
                          <a:rPr lang="zh-CN" altLang="en-US" sz="2400" b="1" i="1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en-US" altLang="zh-CN" sz="2400" b="1">
                            <a:latin typeface="Cambria Math" panose="02040503050406030204"/>
                            <a:ea typeface="Cambria Math" panose="02040503050406030204"/>
                          </a:rPr>
                          <m:t>.</m:t>
                        </m:r>
                        <m:d>
                          <m:dPr>
                            <m:ctrlPr>
                              <a:rPr lang="en-US" altLang="zh-CN" sz="2400" b="1" i="1" dirty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dirty="0">
                                <a:latin typeface="Cambria Math" panose="02040503050406030204"/>
                              </a:rPr>
                              <m:t>               </m:t>
                            </m:r>
                          </m:e>
                        </m:d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>
            <p:sp>
              <p:nvSpPr>
                <p:cNvPr id="23" name="矩形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94809" y="2912341"/>
                  <a:ext cx="6554358" cy="470000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6" name="组合 15"/>
            <p:cNvGrpSpPr/>
            <p:nvPr/>
          </p:nvGrpSpPr>
          <p:grpSpPr>
            <a:xfrm>
              <a:off x="1392510" y="2008413"/>
              <a:ext cx="1804935" cy="709127"/>
              <a:chOff x="1137282" y="1993304"/>
              <a:chExt cx="1804935" cy="709127"/>
            </a:xfrm>
          </p:grpSpPr>
          <p:sp>
            <p:nvSpPr>
              <p:cNvPr id="17" name="流程图: 可选过程 16"/>
              <p:cNvSpPr/>
              <p:nvPr/>
            </p:nvSpPr>
            <p:spPr>
              <a:xfrm>
                <a:off x="1137282" y="1993304"/>
                <a:ext cx="1660849" cy="709127"/>
              </a:xfrm>
              <a:prstGeom prst="flowChartAlternateProcess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352805" y="2117034"/>
                <a:ext cx="15894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 smtClean="0"/>
                  <a:t>判 断 题</a:t>
                </a:r>
                <a:endParaRPr lang="zh-CN" altLang="en-US" sz="2400" b="1" dirty="0"/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2408759" y="4001426"/>
            <a:ext cx="7581975" cy="2171099"/>
            <a:chOff x="2954331" y="3998569"/>
            <a:chExt cx="7581975" cy="2171099"/>
          </a:xfrm>
        </p:grpSpPr>
        <p:sp>
          <p:nvSpPr>
            <p:cNvPr id="26" name="圆角矩形 25"/>
            <p:cNvSpPr/>
            <p:nvPr/>
          </p:nvSpPr>
          <p:spPr>
            <a:xfrm>
              <a:off x="2954331" y="3998569"/>
              <a:ext cx="7581975" cy="2171099"/>
            </a:xfrm>
            <a:prstGeom prst="roundRect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3755303" y="4214601"/>
                  <a:ext cx="4816119" cy="4689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 解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𝟐</m:t>
                          </m:r>
                        </m:e>
                      </m:d>
                      <m:sSup>
                        <m:sSup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𝒔𝒊𝒏</m:t>
                          </m:r>
                        </m:e>
                        <m:sup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𝟒</m:t>
                          </m:r>
                        </m:sup>
                      </m:sSup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−</m:t>
                      </m:r>
                      <m:sSup>
                        <m:sSup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𝒄𝒐𝒔</m:t>
                          </m:r>
                        </m:e>
                        <m:sup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𝟒</m:t>
                          </m:r>
                        </m:sup>
                      </m:sSup>
                      <m:r>
                        <a:rPr lang="zh-CN" altLang="en-US" sz="2400" b="1" i="1" smtClean="0">
                          <a:latin typeface="Cambria Math" panose="02040503050406030204"/>
                        </a:rPr>
                        <m:t>𝜶</m:t>
                      </m:r>
                    </m:oMath>
                  </a14:m>
                  <a:endParaRPr lang="en-US" altLang="zh-CN" sz="2400" b="1" i="1" dirty="0" smtClean="0">
                    <a:latin typeface="Cambria Math" panose="02040503050406030204"/>
                  </a:endParaRPr>
                </a:p>
              </p:txBody>
            </p:sp>
          </mc:Choice>
          <mc:Fallback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5303" y="4214601"/>
                  <a:ext cx="4816119" cy="468975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组合 27"/>
          <p:cNvGrpSpPr/>
          <p:nvPr/>
        </p:nvGrpSpPr>
        <p:grpSpPr>
          <a:xfrm>
            <a:off x="6727802" y="2340632"/>
            <a:ext cx="434381" cy="397771"/>
            <a:chOff x="1259632" y="3429000"/>
            <a:chExt cx="360040" cy="288032"/>
          </a:xfrm>
        </p:grpSpPr>
        <p:cxnSp>
          <p:nvCxnSpPr>
            <p:cNvPr id="29" name="直接连接符 28"/>
            <p:cNvCxnSpPr/>
            <p:nvPr/>
          </p:nvCxnSpPr>
          <p:spPr>
            <a:xfrm>
              <a:off x="1259632" y="3573016"/>
              <a:ext cx="144016" cy="14401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V="1">
              <a:off x="1403648" y="3429000"/>
              <a:ext cx="216024" cy="2880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组合 19"/>
          <p:cNvGrpSpPr/>
          <p:nvPr/>
        </p:nvGrpSpPr>
        <p:grpSpPr>
          <a:xfrm>
            <a:off x="8120027" y="1878478"/>
            <a:ext cx="5264337" cy="1716833"/>
            <a:chOff x="7418271" y="943559"/>
            <a:chExt cx="5264337" cy="1716833"/>
          </a:xfrm>
        </p:grpSpPr>
        <p:sp>
          <p:nvSpPr>
            <p:cNvPr id="21" name="椭圆形标注 20"/>
            <p:cNvSpPr/>
            <p:nvPr/>
          </p:nvSpPr>
          <p:spPr>
            <a:xfrm>
              <a:off x="7418271" y="943559"/>
              <a:ext cx="3937517" cy="1716833"/>
            </a:xfrm>
            <a:prstGeom prst="wedgeEllipseCallout">
              <a:avLst>
                <a:gd name="adj1" fmla="val -42602"/>
                <a:gd name="adj2" fmla="val 121739"/>
              </a:avLst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7620773" y="1362378"/>
                  <a:ext cx="5061835" cy="12280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平方差公式：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𝒂</m:t>
                          </m:r>
                        </m:e>
                        <m:sup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𝟐</m:t>
                          </m:r>
                        </m:sup>
                      </m:sSup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−</m:t>
                      </m:r>
                      <m:sSup>
                        <m:sSup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𝒃</m:t>
                          </m:r>
                        </m:e>
                        <m:sup>
                          <m:r>
                            <a:rPr lang="en-US" altLang="zh-CN" sz="2400" b="1" i="1" smtClean="0">
                              <a:latin typeface="Cambria Math" panose="02040503050406030204"/>
                              <a:ea typeface="Cambria Math" panose="02040503050406030204"/>
                            </a:rPr>
                            <m:t>𝟐</m:t>
                          </m:r>
                        </m:sup>
                      </m:sSup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a14:m>
                  <a:endParaRPr lang="en-US" altLang="zh-CN" sz="2400" b="1" i="1" smtClean="0">
                    <a:latin typeface="Cambria Math" panose="02040503050406030204"/>
                    <a:ea typeface="Cambria Math" panose="02040503050406030204"/>
                  </a:endParaRPr>
                </a:p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𝒂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𝒃</m:t>
                            </m:r>
                          </m:e>
                        </m:d>
                        <m:d>
                          <m:dPr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𝒂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𝒃</m:t>
                            </m:r>
                          </m:e>
                        </m:d>
                      </m:oMath>
                    </m:oMathPara>
                  </a14:m>
                  <a:endParaRPr lang="en-US" altLang="zh-CN" sz="2400" b="1" dirty="0" smtClean="0">
                    <a:latin typeface="宋体" panose="02010600030101010101" pitchFamily="2" charset="-122"/>
                    <a:ea typeface="宋体" panose="02010600030101010101" pitchFamily="2" charset="-122"/>
                  </a:endParaRPr>
                </a:p>
                <a:p>
                  <a:endParaRPr lang="zh-CN" altLang="en-US" sz="2400" b="1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773" y="1362378"/>
                  <a:ext cx="5061835" cy="1228090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421380" y="4684451"/>
                <a:ext cx="5449077" cy="9260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>
                          <a:latin typeface="Cambria Math" panose="02040503050406030204"/>
                        </a:rPr>
                        <m:t>=</m:t>
                      </m:r>
                      <m:d>
                        <m:dPr>
                          <m:ctrlPr>
                            <a:rPr lang="en-US" altLang="zh-CN" sz="2400" b="1" i="1">
                              <a:latin typeface="Cambria Math" panose="02040503050406030204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CN" sz="2400" b="1" i="1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  <m:r>
                            <a:rPr lang="zh-CN" altLang="en-US" sz="2400" b="1" i="1">
                              <a:latin typeface="Cambria Math" panose="02040503050406030204"/>
                            </a:rPr>
                            <m:t>𝜶</m:t>
                          </m:r>
                          <m:r>
                            <a:rPr lang="en-US" altLang="zh-CN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CN" sz="2400" b="1" i="1">
                                  <a:latin typeface="Cambria Math" panose="02040503050406030204"/>
                                  <a:ea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>
                                  <a:latin typeface="Cambria Math" panose="02040503050406030204"/>
                                  <a:ea typeface="Cambria Math" panose="02040503050406030204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altLang="zh-CN" sz="2400" b="1" i="1">
                                  <a:latin typeface="Cambria Math" panose="02040503050406030204"/>
                                  <a:ea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  <m:r>
                            <a:rPr lang="zh-CN" altLang="en-US" sz="2400" b="1" i="1"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e>
                      </m:d>
                      <m:d>
                        <m:dPr>
                          <m:ctrlPr>
                            <a:rPr lang="en-US" altLang="zh-CN" sz="2400" b="1" i="1">
                              <a:latin typeface="Cambria Math" panose="02040503050406030204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CN" sz="2400" b="1" i="1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  <m:r>
                            <a:rPr lang="zh-CN" altLang="en-US" sz="2400" b="1" i="1">
                              <a:latin typeface="Cambria Math" panose="02040503050406030204"/>
                            </a:rPr>
                            <m:t>𝜶</m:t>
                          </m:r>
                          <m:r>
                            <a:rPr lang="zh-CN" altLang="en-US" sz="2400" b="1" i="1">
                              <a:latin typeface="Cambria Math" panose="02040503050406030204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zh-CN" sz="2400" b="1" i="1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  <m:r>
                            <a:rPr lang="zh-CN" altLang="en-US" sz="2400" b="1" i="1">
                              <a:latin typeface="Cambria Math" panose="02040503050406030204"/>
                            </a:rPr>
                            <m:t>𝜶</m:t>
                          </m:r>
                        </m:e>
                      </m:d>
                      <m:r>
                        <a:rPr lang="en-US" altLang="zh-CN" sz="2400" b="1" i="1">
                          <a:latin typeface="Cambria Math" panose="02040503050406030204"/>
                        </a:rPr>
                        <m:t> </m:t>
                      </m:r>
                    </m:oMath>
                  </m:oMathPara>
                </a14:m>
                <a:endParaRPr lang="en-US" altLang="zh-CN" sz="2400" b="1" i="1" dirty="0">
                  <a:latin typeface="Cambria Math" panose="02040503050406030204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d>
                        <m:dPr>
                          <m:ctrlPr>
                            <a:rPr lang="en-US" altLang="zh-CN" sz="2400" b="1" i="1">
                              <a:latin typeface="Cambria Math" panose="02040503050406030204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CN" sz="2400" b="1" i="1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  <m:r>
                            <a:rPr lang="zh-CN" altLang="en-US" sz="2400" b="1" i="1">
                              <a:latin typeface="Cambria Math" panose="02040503050406030204"/>
                            </a:rPr>
                            <m:t>𝜶</m:t>
                          </m:r>
                          <m:r>
                            <a:rPr lang="zh-CN" altLang="en-US" sz="2400" b="1" i="1">
                              <a:latin typeface="Cambria Math" panose="02040503050406030204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zh-CN" sz="2400" b="1" i="1">
                                  <a:latin typeface="Cambria Math" panose="02040503050406030204"/>
                                </a:rPr>
                              </m:ctrlPr>
                            </m:sSupPr>
                            <m:e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altLang="zh-CN" sz="2400" b="1" i="1">
                                  <a:latin typeface="Cambria Math" panose="02040503050406030204"/>
                                </a:rPr>
                                <m:t>𝟐</m:t>
                              </m:r>
                            </m:sup>
                          </m:sSup>
                          <m:r>
                            <a:rPr lang="zh-CN" altLang="en-US" sz="2400" b="1" i="1">
                              <a:latin typeface="Cambria Math" panose="02040503050406030204"/>
                            </a:rPr>
                            <m:t>𝜶</m:t>
                          </m:r>
                        </m:e>
                      </m:d>
                    </m:oMath>
                  </m:oMathPara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1380" y="4684451"/>
                <a:ext cx="5449077" cy="926023"/>
              </a:xfrm>
              <a:prstGeom prst="rect">
                <a:avLst/>
              </a:prstGeom>
              <a:blipFill rotWithShape="1">
                <a:blip r:embed="rId5"/>
                <a:stretch>
                  <a:fillRect t="-6" r="3" b="2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9571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记忆公式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514350" y="1518899"/>
            <a:ext cx="8915333" cy="2057994"/>
            <a:chOff x="514350" y="1562079"/>
            <a:chExt cx="8915333" cy="2057994"/>
          </a:xfrm>
        </p:grpSpPr>
        <p:grpSp>
          <p:nvGrpSpPr>
            <p:cNvPr id="26" name="组合 25"/>
            <p:cNvGrpSpPr/>
            <p:nvPr/>
          </p:nvGrpSpPr>
          <p:grpSpPr>
            <a:xfrm>
              <a:off x="514350" y="1562079"/>
              <a:ext cx="8915333" cy="2057994"/>
              <a:chOff x="711683" y="1406890"/>
              <a:chExt cx="8915333" cy="2057994"/>
            </a:xfrm>
          </p:grpSpPr>
          <p:sp>
            <p:nvSpPr>
              <p:cNvPr id="32" name="流程图: 可选过程 31"/>
              <p:cNvSpPr/>
              <p:nvPr/>
            </p:nvSpPr>
            <p:spPr>
              <a:xfrm>
                <a:off x="711683" y="1406890"/>
                <a:ext cx="8915333" cy="2057994"/>
              </a:xfrm>
              <a:prstGeom prst="flowChartAlternateProcess">
                <a:avLst/>
              </a:prstGeom>
              <a:gradFill flip="none" rotWithShape="1">
                <a:gsLst>
                  <a:gs pos="0">
                    <a:srgbClr val="00FF00">
                      <a:tint val="66000"/>
                      <a:satMod val="160000"/>
                    </a:srgbClr>
                  </a:gs>
                  <a:gs pos="50000">
                    <a:srgbClr val="00FF00">
                      <a:tint val="44500"/>
                      <a:satMod val="160000"/>
                    </a:srgbClr>
                  </a:gs>
                  <a:gs pos="100000">
                    <a:srgbClr val="00FF00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930106" y="2467069"/>
                    <a:ext cx="8696910" cy="62690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>
                                <a:latin typeface="Cambria Math" panose="02040503050406030204"/>
                              </a:rPr>
                              <m:t>𝟑</m:t>
                            </m:r>
                          </m:e>
                        </m:d>
                      </m:oMath>
                    </a14:m>
                    <a:r>
                      <a:rPr lang="zh-CN" altLang="en-US" sz="2400" dirty="0"/>
                      <a:t>已知</a:t>
                    </a:r>
                    <a14:m>
                      <m:oMath xmlns:m="http://schemas.openxmlformats.org/officeDocument/2006/math">
                        <m:r>
                          <a:rPr lang="en-US" altLang="zh-CN" sz="2400" b="1" i="1" dirty="0">
                            <a:latin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dirty="0">
                            <a:latin typeface="Cambria Math" panose="02040503050406030204"/>
                          </a:rPr>
                          <m:t>𝜶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𝟒</m:t>
                            </m:r>
                          </m:num>
                          <m:den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𝟑</m:t>
                            </m:r>
                          </m:den>
                        </m:f>
                      </m:oMath>
                    </a14:m>
                    <a:r>
                      <a:rPr lang="en-US" altLang="zh-CN" sz="2400" b="1" dirty="0"/>
                      <a:t>,</a:t>
                    </a:r>
                    <a14:m>
                      <m:oMath xmlns:m="http://schemas.openxmlformats.org/officeDocument/2006/math"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∵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𝒔𝒊𝒏</m:t>
                            </m:r>
                            <m:r>
                              <a:rPr lang="zh-CN" altLang="en-US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num>
                          <m:den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𝒄𝒐𝒔</m:t>
                            </m:r>
                            <m:r>
                              <a:rPr lang="zh-CN" altLang="en-US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den>
                        </m:f>
                      </m:oMath>
                    </a14:m>
                    <a:r>
                      <a:rPr lang="en-US" altLang="zh-CN" sz="2400" b="1" dirty="0"/>
                      <a:t>,</a:t>
                    </a:r>
                    <a14:m>
                      <m:oMath xmlns:m="http://schemas.openxmlformats.org/officeDocument/2006/math"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∴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𝒔𝒊𝒏</m:t>
                        </m:r>
                        <m:r>
                          <a:rPr lang="zh-CN" altLang="en-US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𝟒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,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r>
                          <a:rPr lang="en-US" altLang="zh-CN" sz="2400" b="1" i="1" dirty="0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𝟑</m:t>
                        </m:r>
                        <m:r>
                          <a:rPr lang="en-US" altLang="zh-CN" sz="2400" b="1" i="1" dirty="0">
                            <a:latin typeface="Cambria Math" panose="02040503050406030204"/>
                            <a:ea typeface="Cambria Math" panose="02040503050406030204"/>
                          </a:rPr>
                          <m:t>.</m:t>
                        </m:r>
                        <m:d>
                          <m:dPr>
                            <m:ctrlP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dirty="0">
                                <a:latin typeface="Cambria Math" panose="02040503050406030204"/>
                                <a:ea typeface="Cambria Math" panose="02040503050406030204"/>
                              </a:rPr>
                              <m:t>             </m:t>
                            </m:r>
                          </m:e>
                        </m:d>
                      </m:oMath>
                    </a14:m>
                    <a:endParaRPr lang="en-US" altLang="zh-CN" sz="2400" b="1" dirty="0"/>
                  </a:p>
                </p:txBody>
              </p:sp>
            </mc:Choice>
            <mc:Fallback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30106" y="2467069"/>
                    <a:ext cx="8696910" cy="626903"/>
                  </a:xfrm>
                  <a:prstGeom prst="rect">
                    <a:avLst/>
                  </a:prstGeom>
                  <a:blipFill rotWithShape="1">
                    <a:blip r:embed="rId2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7" name="组合 26"/>
            <p:cNvGrpSpPr/>
            <p:nvPr/>
          </p:nvGrpSpPr>
          <p:grpSpPr>
            <a:xfrm>
              <a:off x="1248424" y="1777579"/>
              <a:ext cx="1804935" cy="709127"/>
              <a:chOff x="1137282" y="1993304"/>
              <a:chExt cx="1804935" cy="709127"/>
            </a:xfrm>
          </p:grpSpPr>
          <p:sp>
            <p:nvSpPr>
              <p:cNvPr id="30" name="流程图: 可选过程 29"/>
              <p:cNvSpPr/>
              <p:nvPr/>
            </p:nvSpPr>
            <p:spPr>
              <a:xfrm>
                <a:off x="1137282" y="1993304"/>
                <a:ext cx="1660849" cy="709127"/>
              </a:xfrm>
              <a:prstGeom prst="flowChartAlternateProcess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352805" y="2117034"/>
                <a:ext cx="15894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 smtClean="0"/>
                  <a:t>判 断 题</a:t>
                </a:r>
                <a:endParaRPr lang="zh-CN" altLang="en-US" sz="2400" b="1" dirty="0"/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1967865" y="3901675"/>
            <a:ext cx="8816818" cy="2171099"/>
            <a:chOff x="1967865" y="3944855"/>
            <a:chExt cx="8816818" cy="2171099"/>
          </a:xfrm>
        </p:grpSpPr>
        <p:sp>
          <p:nvSpPr>
            <p:cNvPr id="37" name="圆角矩形 36"/>
            <p:cNvSpPr/>
            <p:nvPr/>
          </p:nvSpPr>
          <p:spPr>
            <a:xfrm>
              <a:off x="1967865" y="3944855"/>
              <a:ext cx="8816818" cy="2171099"/>
            </a:xfrm>
            <a:prstGeom prst="roundRect">
              <a:avLst/>
            </a:prstGeom>
            <a:gradFill flip="none" rotWithShape="1">
              <a:gsLst>
                <a:gs pos="0">
                  <a:srgbClr val="FE32FE">
                    <a:tint val="66000"/>
                    <a:satMod val="160000"/>
                  </a:srgbClr>
                </a:gs>
                <a:gs pos="50000">
                  <a:srgbClr val="FE32FE">
                    <a:tint val="44500"/>
                    <a:satMod val="160000"/>
                  </a:srgbClr>
                </a:gs>
                <a:gs pos="100000">
                  <a:srgbClr val="FE32FE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053359" y="4546104"/>
                  <a:ext cx="5725456" cy="6247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解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400" b="1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1" i="1" smtClean="0">
                              <a:latin typeface="Cambria Math" panose="02040503050406030204"/>
                            </a:rPr>
                            <m:t>𝟑</m:t>
                          </m:r>
                        </m:e>
                      </m:d>
                      <m:f>
                        <m:fPr>
                          <m:ctrlPr>
                            <a:rPr lang="en-US" altLang="zh-CN" sz="2400" b="1" i="1" smtClean="0">
                              <a:latin typeface="Cambria Math" panose="02040503050406030204"/>
                              <a:ea typeface="+mj-ea"/>
                            </a:rPr>
                          </m:ctrlPr>
                        </m:fPr>
                        <m:num>
                          <m:r>
                            <a:rPr lang="en-US" altLang="zh-CN" sz="2400" b="1" i="1" smtClean="0">
                              <a:latin typeface="Cambria Math" panose="02040503050406030204"/>
                              <a:ea typeface="+mj-ea"/>
                            </a:rPr>
                            <m:t>𝟒</m:t>
                          </m:r>
                        </m:num>
                        <m:den>
                          <m:r>
                            <a:rPr lang="en-US" altLang="zh-CN" sz="2400" b="1" i="1" smtClean="0">
                              <a:latin typeface="Cambria Math" panose="02040503050406030204"/>
                              <a:ea typeface="+mj-ea"/>
                            </a:rPr>
                            <m:t>𝟑</m:t>
                          </m:r>
                        </m:den>
                      </m:f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是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𝒔𝒊𝒏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+mn-ea"/>
                        </a:rPr>
                        <m:t>与</m:t>
                      </m:r>
                      <m:r>
                        <a:rPr lang="en-US" altLang="zh-CN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𝒄𝒐𝒔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的比值。</m:t>
                      </m:r>
                    </m:oMath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3359" y="4546104"/>
                  <a:ext cx="5725456" cy="624786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组合 38"/>
          <p:cNvGrpSpPr/>
          <p:nvPr/>
        </p:nvGrpSpPr>
        <p:grpSpPr>
          <a:xfrm>
            <a:off x="8613758" y="2702418"/>
            <a:ext cx="330113" cy="380221"/>
            <a:chOff x="2330724" y="4087885"/>
            <a:chExt cx="292546" cy="263278"/>
          </a:xfrm>
        </p:grpSpPr>
        <p:cxnSp>
          <p:nvCxnSpPr>
            <p:cNvPr id="40" name="直接连接符 39"/>
            <p:cNvCxnSpPr/>
            <p:nvPr/>
          </p:nvCxnSpPr>
          <p:spPr>
            <a:xfrm>
              <a:off x="2330724" y="4087885"/>
              <a:ext cx="292546" cy="26327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 flipH="1">
              <a:off x="2330724" y="4087886"/>
              <a:ext cx="288032" cy="26327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3108</Words>
  <Application>WPS 演示</Application>
  <PresentationFormat>自定义</PresentationFormat>
  <Paragraphs>302</Paragraphs>
  <Slides>20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36" baseType="lpstr">
      <vt:lpstr>Arial</vt:lpstr>
      <vt:lpstr>宋体</vt:lpstr>
      <vt:lpstr>Wingdings</vt:lpstr>
      <vt:lpstr>Tahoma</vt:lpstr>
      <vt:lpstr>微软雅黑</vt:lpstr>
      <vt:lpstr>Cambria Math</vt:lpstr>
      <vt:lpstr>Times New Roman</vt:lpstr>
      <vt:lpstr>Cambria Math</vt:lpstr>
      <vt:lpstr>Arial Unicode MS</vt:lpstr>
      <vt:lpstr>Calibri</vt:lpstr>
      <vt:lpstr>新宋体</vt:lpstr>
      <vt:lpstr>黑体</vt:lpstr>
      <vt:lpstr>Wingdings</vt:lpstr>
      <vt:lpstr>自定义设计方案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429</cp:revision>
  <dcterms:created xsi:type="dcterms:W3CDTF">2014-09-09T10:19:00Z</dcterms:created>
  <dcterms:modified xsi:type="dcterms:W3CDTF">2023-10-08T06:13:04Z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6A57FFD6F1BA4BC6870211EB20420FC3</vt:lpwstr>
  </property>
</Properties>
</file>