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2" r:id="rId3"/>
    <p:sldId id="263" r:id="rId4"/>
    <p:sldId id="271" r:id="rId5"/>
    <p:sldId id="273" r:id="rId6"/>
    <p:sldId id="274" r:id="rId7"/>
    <p:sldId id="282" r:id="rId8"/>
    <p:sldId id="281" r:id="rId9"/>
    <p:sldId id="275" r:id="rId10"/>
    <p:sldId id="283" r:id="rId11"/>
    <p:sldId id="278" r:id="rId12"/>
    <p:sldId id="293" r:id="rId13"/>
    <p:sldId id="294" r:id="rId14"/>
    <p:sldId id="321" r:id="rId15"/>
    <p:sldId id="322" r:id="rId16"/>
    <p:sldId id="323" r:id="rId17"/>
    <p:sldId id="324" r:id="rId18"/>
    <p:sldId id="325" r:id="rId19"/>
    <p:sldId id="326" r:id="rId20"/>
    <p:sldId id="290" r:id="rId21"/>
    <p:sldId id="291" r:id="rId22"/>
    <p:sldId id="279" r:id="rId23"/>
    <p:sldId id="296" r:id="rId24"/>
    <p:sldId id="280" r:id="rId25"/>
    <p:sldId id="297" r:id="rId26"/>
    <p:sldId id="270" r:id="rId27"/>
  </p:sldIdLst>
  <p:sldSz cx="12192000" cy="6858000"/>
  <p:notesSz cx="6858000" cy="9144000"/>
  <p:custDataLst>
    <p:tags r:id="rId31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2" userDrawn="1">
          <p15:clr>
            <a:srgbClr val="A4A3A4"/>
          </p15:clr>
        </p15:guide>
        <p15:guide id="2" pos="38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47E7"/>
    <a:srgbClr val="2E77B7"/>
    <a:srgbClr val="2F9FD5"/>
    <a:srgbClr val="45B2B9"/>
    <a:srgbClr val="279BD4"/>
    <a:srgbClr val="2D9FD4"/>
    <a:srgbClr val="6BC6EB"/>
    <a:srgbClr val="86F5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-756" y="-96"/>
      </p:cViewPr>
      <p:guideLst>
        <p:guide orient="horz" pos="2202"/>
        <p:guide pos="38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gs" Target="tags/tag63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4" Type="http://schemas.openxmlformats.org/officeDocument/2006/relationships/theme" Target="../theme/theme1.xml"/><Relationship Id="rId23" Type="http://schemas.openxmlformats.org/officeDocument/2006/relationships/tags" Target="../tags/tag62.xml"/><Relationship Id="rId22" Type="http://schemas.openxmlformats.org/officeDocument/2006/relationships/tags" Target="../tags/tag61.xml"/><Relationship Id="rId21" Type="http://schemas.openxmlformats.org/officeDocument/2006/relationships/tags" Target="../tags/tag60.xml"/><Relationship Id="rId20" Type="http://schemas.openxmlformats.org/officeDocument/2006/relationships/tags" Target="../tags/tag59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58.xml"/><Relationship Id="rId18" Type="http://schemas.openxmlformats.org/officeDocument/2006/relationships/tags" Target="../tags/tag57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8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9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0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1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2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2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2.v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3.vml"/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5.emf"/><Relationship Id="rId2" Type="http://schemas.openxmlformats.org/officeDocument/2006/relationships/oleObject" Target="../embeddings/oleObject4.bin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4.vml"/><Relationship Id="rId4" Type="http://schemas.openxmlformats.org/officeDocument/2006/relationships/slideLayout" Target="../slideLayouts/slideLayout13.xml"/><Relationship Id="rId3" Type="http://schemas.openxmlformats.org/officeDocument/2006/relationships/image" Target="../media/image6.emf"/><Relationship Id="rId2" Type="http://schemas.openxmlformats.org/officeDocument/2006/relationships/oleObject" Target="../embeddings/oleObject5.bin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5.v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png"/><Relationship Id="rId3" Type="http://schemas.openxmlformats.org/officeDocument/2006/relationships/image" Target="../media/image7.emf"/><Relationship Id="rId2" Type="http://schemas.openxmlformats.org/officeDocument/2006/relationships/oleObject" Target="../embeddings/oleObject6.bin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6.vml"/><Relationship Id="rId6" Type="http://schemas.openxmlformats.org/officeDocument/2006/relationships/slideLayout" Target="../slideLayouts/slideLayout15.x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9.bin"/><Relationship Id="rId3" Type="http://schemas.openxmlformats.org/officeDocument/2006/relationships/image" Target="../media/image10.emf"/><Relationship Id="rId2" Type="http://schemas.openxmlformats.org/officeDocument/2006/relationships/oleObject" Target="../embeddings/oleObject8.bin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7.vml"/><Relationship Id="rId4" Type="http://schemas.openxmlformats.org/officeDocument/2006/relationships/slideLayout" Target="../slideLayouts/slideLayout16.xml"/><Relationship Id="rId3" Type="http://schemas.openxmlformats.org/officeDocument/2006/relationships/image" Target="../media/image12.emf"/><Relationship Id="rId2" Type="http://schemas.openxmlformats.org/officeDocument/2006/relationships/oleObject" Target="../embeddings/oleObject10.bin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8.vml"/><Relationship Id="rId4" Type="http://schemas.openxmlformats.org/officeDocument/2006/relationships/slideLayout" Target="../slideLayouts/slideLayout17.xml"/><Relationship Id="rId3" Type="http://schemas.openxmlformats.org/officeDocument/2006/relationships/image" Target="../media/image13.emf"/><Relationship Id="rId2" Type="http://schemas.openxmlformats.org/officeDocument/2006/relationships/oleObject" Target="../embeddings/oleObject11.bin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9.v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3.bin"/><Relationship Id="rId3" Type="http://schemas.openxmlformats.org/officeDocument/2006/relationships/image" Target="../media/image14.wmf"/><Relationship Id="rId2" Type="http://schemas.openxmlformats.org/officeDocument/2006/relationships/oleObject" Target="../embeddings/oleObject12.bin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0.v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18.wmf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5.bin"/><Relationship Id="rId3" Type="http://schemas.openxmlformats.org/officeDocument/2006/relationships/image" Target="../media/image16.wmf"/><Relationship Id="rId2" Type="http://schemas.openxmlformats.org/officeDocument/2006/relationships/oleObject" Target="../embeddings/oleObject14.bin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9.jpeg"/><Relationship Id="rId1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1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9.jpeg"/><Relationship Id="rId3" Type="http://schemas.openxmlformats.org/officeDocument/2006/relationships/image" Target="../media/image20.wmf"/><Relationship Id="rId2" Type="http://schemas.openxmlformats.org/officeDocument/2006/relationships/oleObject" Target="../embeddings/oleObject17.bin"/><Relationship Id="rId1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3.png"/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7" name="组合 6"/>
          <p:cNvGrpSpPr/>
          <p:nvPr/>
        </p:nvGrpSpPr>
        <p:grpSpPr>
          <a:xfrm>
            <a:off x="1427480" y="1153795"/>
            <a:ext cx="7127875" cy="1813184"/>
            <a:chOff x="4539" y="2366"/>
            <a:chExt cx="11225" cy="2855"/>
          </a:xfrm>
        </p:grpSpPr>
        <p:grpSp>
          <p:nvGrpSpPr>
            <p:cNvPr id="119816" name="Group 10"/>
            <p:cNvGrpSpPr/>
            <p:nvPr/>
          </p:nvGrpSpPr>
          <p:grpSpPr>
            <a:xfrm>
              <a:off x="4539" y="2562"/>
              <a:ext cx="11225" cy="2630"/>
              <a:chOff x="3095" y="918"/>
              <a:chExt cx="1976" cy="393"/>
            </a:xfrm>
          </p:grpSpPr>
          <p:sp>
            <p:nvSpPr>
              <p:cNvPr id="119819" name="AutoShape 11"/>
              <p:cNvSpPr/>
              <p:nvPr/>
            </p:nvSpPr>
            <p:spPr>
              <a:xfrm>
                <a:off x="3095" y="934"/>
                <a:ext cx="1975" cy="377"/>
              </a:xfrm>
              <a:prstGeom prst="roundRect">
                <a:avLst>
                  <a:gd name="adj" fmla="val 50000"/>
                </a:avLst>
              </a:prstGeom>
              <a:solidFill>
                <a:sysClr val="windowText" lastClr="000000"/>
              </a:soli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3788" name="AutoShape 12"/>
              <p:cNvSpPr>
                <a:spLocks noChangeArrowheads="1"/>
              </p:cNvSpPr>
              <p:nvPr/>
            </p:nvSpPr>
            <p:spPr bwMode="gray">
              <a:xfrm>
                <a:off x="3095" y="918"/>
                <a:ext cx="1976" cy="3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563C1"/>
                  </a:gs>
                  <a:gs pos="100000">
                    <a:srgbClr val="0563C1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</a:ln>
              <a:effectLst/>
            </p:spPr>
            <p:txBody>
              <a:bodyPr wrap="none" anchor="ctr"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119821" name="Oval 13"/>
              <p:cNvSpPr/>
              <p:nvPr/>
            </p:nvSpPr>
            <p:spPr>
              <a:xfrm rot="-2566439">
                <a:off x="3111" y="978"/>
                <a:ext cx="143" cy="89"/>
              </a:xfrm>
              <a:prstGeom prst="ellipse">
                <a:avLst/>
              </a:prstGeom>
              <a:gradFill rotWithShape="1">
                <a:gsLst>
                  <a:gs pos="0">
                    <a:sysClr val="window" lastClr="FFFFFF"/>
                  </a:gs>
                  <a:gs pos="100000">
                    <a:srgbClr val="0563C1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5" name="文本框 4"/>
            <p:cNvSpPr txBox="1"/>
            <p:nvPr/>
          </p:nvSpPr>
          <p:spPr>
            <a:xfrm>
              <a:off x="5557" y="3127"/>
              <a:ext cx="10002" cy="1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zh-CN" sz="440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第</a:t>
              </a:r>
              <a:r>
                <a:rPr lang="en-US" altLang="zh-CN" sz="440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             </a:t>
              </a:r>
              <a:r>
                <a:rPr lang="zh-CN" altLang="zh-CN" sz="440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单元</a:t>
              </a:r>
              <a:r>
                <a:rPr lang="en-US" altLang="zh-CN" sz="440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   </a:t>
              </a:r>
              <a:r>
                <a:rPr lang="zh-CN" altLang="en-US" sz="440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不等式</a:t>
              </a:r>
              <a:endParaRPr lang="zh-CN" altLang="en-US" sz="4400">
                <a:solidFill>
                  <a:sysClr val="window" lastClr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6586" y="2366"/>
              <a:ext cx="3053" cy="2855"/>
              <a:chOff x="1323" y="3685"/>
              <a:chExt cx="3470" cy="3508"/>
            </a:xfrm>
          </p:grpSpPr>
          <p:sp>
            <p:nvSpPr>
              <p:cNvPr id="73738" name="Oval 10"/>
              <p:cNvSpPr>
                <a:spLocks noChangeArrowheads="1"/>
              </p:cNvSpPr>
              <p:nvPr/>
            </p:nvSpPr>
            <p:spPr bwMode="gray">
              <a:xfrm>
                <a:off x="1323" y="3685"/>
                <a:ext cx="3403" cy="3403"/>
              </a:xfrm>
              <a:prstGeom prst="ellipse">
                <a:avLst/>
              </a:prstGeom>
              <a:gradFill rotWithShape="1">
                <a:gsLst>
                  <a:gs pos="0">
                    <a:srgbClr val="99CC00">
                      <a:gamma/>
                      <a:tint val="0"/>
                      <a:invGamma/>
                    </a:srgbClr>
                  </a:gs>
                  <a:gs pos="50000">
                    <a:srgbClr val="99CC00"/>
                  </a:gs>
                  <a:gs pos="100000">
                    <a:srgbClr val="99CC00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wrap="square" anchor="ctr">
                <a:spAutoFit/>
              </a:bodyPr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73739" name="Oval 11"/>
              <p:cNvSpPr>
                <a:spLocks noChangeArrowheads="1"/>
              </p:cNvSpPr>
              <p:nvPr/>
            </p:nvSpPr>
            <p:spPr bwMode="gray">
              <a:xfrm>
                <a:off x="1390" y="3790"/>
                <a:ext cx="3403" cy="3403"/>
              </a:xfrm>
              <a:prstGeom prst="ellipse">
                <a:avLst/>
              </a:prstGeom>
              <a:gradFill rotWithShape="1">
                <a:gsLst>
                  <a:gs pos="0">
                    <a:srgbClr val="99CC00">
                      <a:alpha val="32001"/>
                    </a:srgbClr>
                  </a:gs>
                  <a:gs pos="100000">
                    <a:srgbClr val="99CC00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wrap="square" anchor="ctr">
                <a:spAutoFit/>
              </a:bodyPr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73740" name="Oval 12"/>
              <p:cNvSpPr>
                <a:spLocks noChangeArrowheads="1"/>
              </p:cNvSpPr>
              <p:nvPr/>
            </p:nvSpPr>
            <p:spPr bwMode="gray">
              <a:xfrm>
                <a:off x="1546" y="3908"/>
                <a:ext cx="2958" cy="2958"/>
              </a:xfrm>
              <a:prstGeom prst="ellipse">
                <a:avLst/>
              </a:prstGeom>
              <a:gradFill rotWithShape="1">
                <a:gsLst>
                  <a:gs pos="0">
                    <a:srgbClr val="99CC00">
                      <a:gamma/>
                      <a:shade val="54118"/>
                      <a:invGamma/>
                    </a:srgbClr>
                  </a:gs>
                  <a:gs pos="50000">
                    <a:srgbClr val="99CC00"/>
                  </a:gs>
                  <a:gs pos="100000">
                    <a:srgbClr val="99CC00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 w="38100" algn="ctr">
                <a:noFill/>
                <a:round/>
              </a:ln>
              <a:effectLst/>
            </p:spPr>
            <p:txBody>
              <a:bodyPr anchor="ctr">
                <a:spAutoFit/>
              </a:bodyPr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73741" name="Oval 13"/>
              <p:cNvSpPr>
                <a:spLocks noChangeArrowheads="1"/>
              </p:cNvSpPr>
              <p:nvPr/>
            </p:nvSpPr>
            <p:spPr bwMode="gray">
              <a:xfrm>
                <a:off x="1548" y="3913"/>
                <a:ext cx="2958" cy="2958"/>
              </a:xfrm>
              <a:prstGeom prst="ellipse">
                <a:avLst/>
              </a:prstGeom>
              <a:gradFill rotWithShape="1">
                <a:gsLst>
                  <a:gs pos="0">
                    <a:srgbClr val="99CC00">
                      <a:gamma/>
                      <a:shade val="63529"/>
                      <a:invGamma/>
                    </a:srgbClr>
                  </a:gs>
                  <a:gs pos="100000">
                    <a:srgbClr val="99CC00">
                      <a:alpha val="0"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anchor="ctr">
                <a:spAutoFit/>
              </a:bodyPr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20495" name="Oval 14"/>
              <p:cNvSpPr/>
              <p:nvPr/>
            </p:nvSpPr>
            <p:spPr>
              <a:xfrm>
                <a:off x="1693" y="4055"/>
                <a:ext cx="2663" cy="2663"/>
              </a:xfrm>
              <a:prstGeom prst="ellipse">
                <a:avLst/>
              </a:prstGeom>
              <a:solidFill>
                <a:srgbClr val="333333"/>
              </a:solidFill>
              <a:ln w="38100">
                <a:noFill/>
              </a:ln>
            </p:spPr>
            <p:txBody>
              <a:bodyPr anchor="ctr" anchorCtr="0">
                <a:spAutoFit/>
              </a:bodyPr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18" name="Oval 16"/>
              <p:cNvSpPr/>
              <p:nvPr/>
            </p:nvSpPr>
            <p:spPr>
              <a:xfrm>
                <a:off x="1736" y="4095"/>
                <a:ext cx="2577" cy="2578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19" name="Oval 17"/>
              <p:cNvSpPr/>
              <p:nvPr/>
            </p:nvSpPr>
            <p:spPr>
              <a:xfrm>
                <a:off x="1768" y="4109"/>
                <a:ext cx="2516" cy="2514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20" name="Oval 18"/>
              <p:cNvSpPr/>
              <p:nvPr/>
            </p:nvSpPr>
            <p:spPr>
              <a:xfrm>
                <a:off x="1795" y="4134"/>
                <a:ext cx="2392" cy="234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21" name="Oval 19"/>
              <p:cNvSpPr/>
              <p:nvPr/>
            </p:nvSpPr>
            <p:spPr>
              <a:xfrm>
                <a:off x="1935" y="4200"/>
                <a:ext cx="2127" cy="190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07" name="Text Box 38"/>
              <p:cNvSpPr txBox="1"/>
              <p:nvPr/>
            </p:nvSpPr>
            <p:spPr>
              <a:xfrm>
                <a:off x="2400" y="4703"/>
                <a:ext cx="1172" cy="14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p>
                <a:pPr algn="ctr" eaLnBrk="0" hangingPunct="0"/>
                <a:r>
                  <a:rPr lang="zh-CN" altLang="en-US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二</a:t>
                </a:r>
                <a:endParaRPr lang="zh-CN" altLang="en-US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9" name="组合 8"/>
          <p:cNvGrpSpPr/>
          <p:nvPr/>
        </p:nvGrpSpPr>
        <p:grpSpPr>
          <a:xfrm>
            <a:off x="3983990" y="3778250"/>
            <a:ext cx="6562725" cy="1188720"/>
            <a:chOff x="6274" y="5950"/>
            <a:chExt cx="9428" cy="1872"/>
          </a:xfrm>
        </p:grpSpPr>
        <p:grpSp>
          <p:nvGrpSpPr>
            <p:cNvPr id="2" name="Group 10"/>
            <p:cNvGrpSpPr/>
            <p:nvPr/>
          </p:nvGrpSpPr>
          <p:grpSpPr>
            <a:xfrm>
              <a:off x="6274" y="5950"/>
              <a:ext cx="9428" cy="1872"/>
              <a:chOff x="3095" y="918"/>
              <a:chExt cx="1976" cy="393"/>
            </a:xfrm>
          </p:grpSpPr>
          <p:sp>
            <p:nvSpPr>
              <p:cNvPr id="3" name="AutoShape 11"/>
              <p:cNvSpPr/>
              <p:nvPr/>
            </p:nvSpPr>
            <p:spPr>
              <a:xfrm>
                <a:off x="3095" y="934"/>
                <a:ext cx="1975" cy="377"/>
              </a:xfrm>
              <a:prstGeom prst="roundRect">
                <a:avLst>
                  <a:gd name="adj" fmla="val 50000"/>
                </a:avLst>
              </a:prstGeom>
              <a:solidFill>
                <a:sysClr val="windowText" lastClr="000000"/>
              </a:soli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" name="AutoShape 12"/>
              <p:cNvSpPr>
                <a:spLocks noChangeArrowheads="1"/>
              </p:cNvSpPr>
              <p:nvPr/>
            </p:nvSpPr>
            <p:spPr bwMode="gray">
              <a:xfrm>
                <a:off x="3095" y="918"/>
                <a:ext cx="1976" cy="3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563C1"/>
                  </a:gs>
                  <a:gs pos="100000">
                    <a:srgbClr val="0563C1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</a:ln>
              <a:effectLst/>
            </p:spPr>
            <p:txBody>
              <a:bodyPr wrap="none" anchor="ctr"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8" name="Oval 13"/>
              <p:cNvSpPr/>
              <p:nvPr/>
            </p:nvSpPr>
            <p:spPr>
              <a:xfrm rot="-2566439">
                <a:off x="3111" y="978"/>
                <a:ext cx="143" cy="89"/>
              </a:xfrm>
              <a:prstGeom prst="ellipse">
                <a:avLst/>
              </a:prstGeom>
              <a:gradFill rotWithShape="1">
                <a:gsLst>
                  <a:gs pos="0">
                    <a:sysClr val="window" lastClr="FFFFFF"/>
                  </a:gs>
                  <a:gs pos="100000">
                    <a:srgbClr val="0563C1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7289" y="6367"/>
              <a:ext cx="8408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400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2.1    </a:t>
              </a:r>
              <a:r>
                <a:rPr lang="zh-CN" altLang="en-US" sz="400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不等式的基本性质</a:t>
              </a:r>
              <a:endParaRPr lang="zh-CN" altLang="en-US" sz="4000">
                <a:solidFill>
                  <a:sysClr val="window" lastClr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11272" name="对象 12296"/>
          <p:cNvGraphicFramePr/>
          <p:nvPr/>
        </p:nvGraphicFramePr>
        <p:xfrm>
          <a:off x="3097689" y="1727994"/>
          <a:ext cx="4020185" cy="2313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2" imgW="1548765" imgH="1091565" progId="Equation.DSMT4">
                  <p:embed/>
                </p:oleObj>
              </mc:Choice>
              <mc:Fallback>
                <p:oleObj name="" r:id="rId2" imgW="1548765" imgH="1091565" progId="Equation.DSMT4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97689" y="1727994"/>
                        <a:ext cx="4020185" cy="231330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4" name="文本框 14341"/>
          <p:cNvSpPr txBox="1"/>
          <p:nvPr/>
        </p:nvSpPr>
        <p:spPr>
          <a:xfrm>
            <a:off x="2978150" y="4559300"/>
            <a:ext cx="628491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buNone/>
            </a:pP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上述命题正确的是</a:t>
            </a:r>
            <a:r>
              <a:rPr lang="zh-CN" altLang="en-US" sz="2800" b="1" u="sng" dirty="0">
                <a:solidFill>
                  <a:srgbClr val="000000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              </a:t>
            </a: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。</a:t>
            </a:r>
            <a:endParaRPr lang="zh-CN" altLang="en-US" sz="2800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2300" name="文本框 14342"/>
          <p:cNvSpPr txBox="1"/>
          <p:nvPr/>
        </p:nvSpPr>
        <p:spPr>
          <a:xfrm>
            <a:off x="6126163" y="4445000"/>
            <a:ext cx="20161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(1)  (4)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033" name="Text Box 6"/>
          <p:cNvSpPr txBox="1"/>
          <p:nvPr/>
        </p:nvSpPr>
        <p:spPr>
          <a:xfrm>
            <a:off x="2246313" y="1716088"/>
            <a:ext cx="9921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2 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16388" name="文本框 8"/>
          <p:cNvSpPr/>
          <p:nvPr/>
        </p:nvSpPr>
        <p:spPr>
          <a:xfrm>
            <a:off x="0" y="0"/>
            <a:ext cx="2947988" cy="962025"/>
          </a:xfrm>
          <a:prstGeom prst="parallelogram">
            <a:avLst>
              <a:gd name="adj" fmla="val 26586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典型例题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/>
      <p:bldP spid="1230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6" name="Rectangle 2"/>
          <p:cNvSpPr/>
          <p:nvPr/>
        </p:nvSpPr>
        <p:spPr>
          <a:xfrm>
            <a:off x="3140075" y="1490663"/>
            <a:ext cx="12192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zh-CN" altLang="zh-CN" dirty="0">
              <a:latin typeface="Tahoma" panose="020B0604030504040204" pitchFamily="34" charset="0"/>
              <a:ea typeface="微软雅黑" panose="020B0503020204020204" pitchFamily="34" charset="-122"/>
            </a:endParaRPr>
          </a:p>
        </p:txBody>
      </p:sp>
      <p:graphicFrame>
        <p:nvGraphicFramePr>
          <p:cNvPr id="2050" name="对象 13320"/>
          <p:cNvGraphicFramePr/>
          <p:nvPr/>
        </p:nvGraphicFramePr>
        <p:xfrm>
          <a:off x="2757488" y="1806575"/>
          <a:ext cx="51784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2" imgW="2907030" imgH="635000" progId="Equation.DSMT4">
                  <p:embed/>
                </p:oleObj>
              </mc:Choice>
              <mc:Fallback>
                <p:oleObj name="" r:id="rId2" imgW="2907030" imgH="635000" progId="Equation.DSMT4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57488" y="1806575"/>
                        <a:ext cx="5178425" cy="1079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3" name="文本框 4"/>
          <p:cNvSpPr txBox="1"/>
          <p:nvPr/>
        </p:nvSpPr>
        <p:spPr>
          <a:xfrm>
            <a:off x="7219950" y="1706563"/>
            <a:ext cx="688975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A</a:t>
            </a:r>
            <a:endParaRPr lang="en-US" altLang="zh-CN" sz="28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graphicFrame>
        <p:nvGraphicFramePr>
          <p:cNvPr id="12298" name="对象 13323"/>
          <p:cNvGraphicFramePr/>
          <p:nvPr/>
        </p:nvGraphicFramePr>
        <p:xfrm>
          <a:off x="3055938" y="3013075"/>
          <a:ext cx="4129087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4" imgW="2184400" imgH="1511300" progId="Equation.DSMT4">
                  <p:embed/>
                </p:oleObj>
              </mc:Choice>
              <mc:Fallback>
                <p:oleObj name="" r:id="rId4" imgW="2184400" imgH="1511300" progId="Equation.DSMT4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55938" y="3013075"/>
                        <a:ext cx="4129087" cy="28003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Text Box 6"/>
          <p:cNvSpPr txBox="1"/>
          <p:nvPr/>
        </p:nvSpPr>
        <p:spPr>
          <a:xfrm>
            <a:off x="2111375" y="1743075"/>
            <a:ext cx="9921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3 </a:t>
            </a:r>
            <a:endParaRPr lang="en-US" altLang="zh-CN" sz="2400" b="1" dirty="0">
              <a:latin typeface="黑体" panose="02010609060101010101" pitchFamily="49" charset="-122"/>
              <a:ea typeface="黑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16388" name="文本框 8"/>
          <p:cNvSpPr/>
          <p:nvPr/>
        </p:nvSpPr>
        <p:spPr>
          <a:xfrm>
            <a:off x="0" y="0"/>
            <a:ext cx="2947988" cy="962025"/>
          </a:xfrm>
          <a:prstGeom prst="parallelogram">
            <a:avLst>
              <a:gd name="adj" fmla="val 26586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典型例题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3" grpId="0" bldLvl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6388" name="文本框 8"/>
          <p:cNvSpPr/>
          <p:nvPr/>
        </p:nvSpPr>
        <p:spPr>
          <a:xfrm>
            <a:off x="0" y="0"/>
            <a:ext cx="2947988" cy="962025"/>
          </a:xfrm>
          <a:prstGeom prst="parallelogram">
            <a:avLst>
              <a:gd name="adj" fmla="val 26586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典型例题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  <p:sp>
        <p:nvSpPr>
          <p:cNvPr id="16391" name="Rectangle 2"/>
          <p:cNvSpPr/>
          <p:nvPr/>
        </p:nvSpPr>
        <p:spPr>
          <a:xfrm>
            <a:off x="3140075" y="1490663"/>
            <a:ext cx="12192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zh-CN" altLang="zh-CN" dirty="0">
              <a:latin typeface="Tahoma" panose="020B060403050404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4346" name="文本框 15364"/>
          <p:cNvSpPr txBox="1"/>
          <p:nvPr/>
        </p:nvSpPr>
        <p:spPr>
          <a:xfrm>
            <a:off x="5927725" y="1863090"/>
            <a:ext cx="1225550" cy="676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2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&gt;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3" name="文本框 15365"/>
          <p:cNvSpPr txBox="1"/>
          <p:nvPr/>
        </p:nvSpPr>
        <p:spPr>
          <a:xfrm>
            <a:off x="1617663" y="1277303"/>
            <a:ext cx="96789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b="1" dirty="0">
                <a:solidFill>
                  <a:srgbClr val="232526"/>
                </a:solidFill>
                <a:latin typeface="宋体" panose="02010600030101010101" pitchFamily="2" charset="-122"/>
              </a:rPr>
              <a:t>例4 用符号“&lt;”或“&gt;”填空，并说出应用了不等式的哪条性质．</a:t>
            </a:r>
            <a:endParaRPr lang="zh-CN" altLang="en-US" sz="2400" b="1" dirty="0">
              <a:solidFill>
                <a:srgbClr val="232526"/>
              </a:solidFill>
              <a:latin typeface="宋体" panose="02010600030101010101" pitchFamily="2" charset="-122"/>
            </a:endParaRPr>
          </a:p>
        </p:txBody>
      </p:sp>
      <p:sp>
        <p:nvSpPr>
          <p:cNvPr id="14348" name="文本框 15366"/>
          <p:cNvSpPr txBox="1"/>
          <p:nvPr/>
        </p:nvSpPr>
        <p:spPr>
          <a:xfrm>
            <a:off x="5927725" y="2367915"/>
            <a:ext cx="1225550" cy="676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20000"/>
              </a:lnSpc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&gt;</a:t>
            </a:r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4349" name="文本框 15367"/>
          <p:cNvSpPr txBox="1"/>
          <p:nvPr/>
        </p:nvSpPr>
        <p:spPr>
          <a:xfrm>
            <a:off x="5978525" y="3426778"/>
            <a:ext cx="1223963" cy="676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20000"/>
              </a:lnSpc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&gt;</a:t>
            </a:r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4350" name="文本框 15368"/>
          <p:cNvSpPr txBox="1"/>
          <p:nvPr/>
        </p:nvSpPr>
        <p:spPr>
          <a:xfrm>
            <a:off x="5981700" y="4037965"/>
            <a:ext cx="1225550" cy="676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20000"/>
              </a:lnSpc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&gt;</a:t>
            </a:r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4351" name="文本框 15369"/>
          <p:cNvSpPr txBox="1"/>
          <p:nvPr/>
        </p:nvSpPr>
        <p:spPr>
          <a:xfrm>
            <a:off x="5838825" y="4587240"/>
            <a:ext cx="1223963" cy="676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2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&lt;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8" name="文本框 15365"/>
          <p:cNvSpPr txBox="1"/>
          <p:nvPr/>
        </p:nvSpPr>
        <p:spPr>
          <a:xfrm>
            <a:off x="3362325" y="1874203"/>
            <a:ext cx="7138988" cy="3822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30000"/>
              </a:lnSpc>
            </a:pPr>
            <a:r>
              <a:rPr lang="en-US" altLang="zh-CN" sz="2800" dirty="0">
                <a:solidFill>
                  <a:srgbClr val="232526"/>
                </a:solidFill>
                <a:latin typeface="宋体" panose="02010600030101010101" pitchFamily="2" charset="-122"/>
              </a:rPr>
              <a:t>(1)</a:t>
            </a:r>
            <a:r>
              <a:rPr lang="zh-CN" altLang="en-US" sz="2800" dirty="0">
                <a:solidFill>
                  <a:srgbClr val="232526"/>
                </a:solidFill>
                <a:latin typeface="宋体" panose="02010600030101010101" pitchFamily="2" charset="-122"/>
              </a:rPr>
              <a:t>若</a:t>
            </a:r>
            <a:r>
              <a:rPr lang="en-US" altLang="zh-CN" sz="2800" i="1" dirty="0">
                <a:solidFill>
                  <a:srgbClr val="232526"/>
                </a:solidFill>
                <a:latin typeface="Times New Roman" panose="02020603050405020304" pitchFamily="18" charset="0"/>
              </a:rPr>
              <a:t>a</a:t>
            </a:r>
            <a:r>
              <a:rPr lang="zh-CN" altLang="en-US" sz="2800" dirty="0">
                <a:solidFill>
                  <a:srgbClr val="232526"/>
                </a:solidFill>
                <a:latin typeface="宋体" panose="02010600030101010101" pitchFamily="2" charset="-122"/>
              </a:rPr>
              <a:t>＞</a:t>
            </a:r>
            <a:r>
              <a:rPr lang="en-US" altLang="zh-CN" sz="2800" i="1" dirty="0">
                <a:solidFill>
                  <a:srgbClr val="232526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z="2800" dirty="0">
                <a:solidFill>
                  <a:srgbClr val="23252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 dirty="0">
                <a:solidFill>
                  <a:srgbClr val="232526"/>
                </a:solidFill>
                <a:latin typeface="宋体" panose="02010600030101010101" pitchFamily="2" charset="-122"/>
              </a:rPr>
              <a:t>则</a:t>
            </a:r>
            <a:r>
              <a:rPr lang="en-US" altLang="zh-CN" sz="2800" i="1" dirty="0">
                <a:solidFill>
                  <a:srgbClr val="232526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2800" dirty="0">
                <a:solidFill>
                  <a:srgbClr val="232526"/>
                </a:solidFill>
                <a:latin typeface="宋体" panose="02010600030101010101" pitchFamily="2" charset="-122"/>
              </a:rPr>
              <a:t>+3____</a:t>
            </a:r>
            <a:r>
              <a:rPr lang="en-US" altLang="zh-CN" sz="2800" i="1" dirty="0">
                <a:solidFill>
                  <a:srgbClr val="232526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z="2800" dirty="0">
                <a:solidFill>
                  <a:srgbClr val="232526"/>
                </a:solidFill>
                <a:latin typeface="宋体" panose="02010600030101010101" pitchFamily="2" charset="-122"/>
              </a:rPr>
              <a:t>+1</a:t>
            </a:r>
            <a:r>
              <a:rPr lang="zh-CN" altLang="en-US" sz="2800" dirty="0">
                <a:solidFill>
                  <a:srgbClr val="232526"/>
                </a:solidFill>
                <a:latin typeface="宋体" panose="02010600030101010101" pitchFamily="2" charset="-122"/>
              </a:rPr>
              <a:t>；</a:t>
            </a:r>
            <a:endParaRPr lang="en-US" altLang="zh-CN" sz="2800" dirty="0">
              <a:solidFill>
                <a:srgbClr val="232526"/>
              </a:solidFill>
              <a:latin typeface="宋体" panose="02010600030101010101" pitchFamily="2" charset="-122"/>
            </a:endParaRPr>
          </a:p>
          <a:p>
            <a:pPr eaLnBrk="0" hangingPunct="0">
              <a:lnSpc>
                <a:spcPct val="130000"/>
              </a:lnSpc>
            </a:pPr>
            <a:r>
              <a:rPr lang="en-US" altLang="zh-CN" sz="2800" dirty="0">
                <a:solidFill>
                  <a:srgbClr val="232526"/>
                </a:solidFill>
                <a:latin typeface="宋体" panose="02010600030101010101" pitchFamily="2" charset="-122"/>
                <a:sym typeface="Arial" panose="020B0604020202020204" pitchFamily="34" charset="0"/>
              </a:rPr>
              <a:t>(2)</a:t>
            </a:r>
            <a:r>
              <a:rPr lang="zh-CN" altLang="en-US" sz="2800" dirty="0">
                <a:solidFill>
                  <a:srgbClr val="232526"/>
                </a:solidFill>
                <a:latin typeface="宋体" panose="02010600030101010101" pitchFamily="2" charset="-122"/>
                <a:sym typeface="Arial" panose="020B0604020202020204" pitchFamily="34" charset="0"/>
              </a:rPr>
              <a:t>若</a:t>
            </a:r>
            <a:r>
              <a:rPr lang="en-US" altLang="zh-CN" sz="2800" i="1" dirty="0">
                <a:solidFill>
                  <a:srgbClr val="232526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a</a:t>
            </a:r>
            <a:r>
              <a:rPr lang="en-US" altLang="zh-CN" sz="2800" dirty="0">
                <a:solidFill>
                  <a:srgbClr val="232526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＞</a:t>
            </a:r>
            <a:r>
              <a:rPr lang="en-US" altLang="zh-CN" sz="2800" i="1" dirty="0">
                <a:solidFill>
                  <a:srgbClr val="232526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b</a:t>
            </a:r>
            <a:r>
              <a:rPr lang="en-US" altLang="zh-CN" sz="2800" dirty="0">
                <a:solidFill>
                  <a:srgbClr val="232526"/>
                </a:solidFill>
                <a:latin typeface="宋体" panose="02010600030101010101" pitchFamily="2" charset="-122"/>
                <a:sym typeface="Arial" panose="020B0604020202020204" pitchFamily="34" charset="0"/>
              </a:rPr>
              <a:t>,</a:t>
            </a:r>
            <a:r>
              <a:rPr lang="zh-CN" altLang="en-US" sz="2800" dirty="0">
                <a:solidFill>
                  <a:srgbClr val="232526"/>
                </a:solidFill>
                <a:latin typeface="宋体" panose="02010600030101010101" pitchFamily="2" charset="-122"/>
                <a:sym typeface="Arial" panose="020B0604020202020204" pitchFamily="34" charset="0"/>
              </a:rPr>
              <a:t>则</a:t>
            </a:r>
            <a:r>
              <a:rPr lang="en-US" altLang="zh-CN" sz="2800" i="1" dirty="0">
                <a:solidFill>
                  <a:srgbClr val="232526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a</a:t>
            </a:r>
            <a:r>
              <a:rPr lang="en-US" altLang="zh-CN" sz="2800" dirty="0">
                <a:solidFill>
                  <a:srgbClr val="232526"/>
                </a:solidFill>
                <a:latin typeface="宋体" panose="02010600030101010101" pitchFamily="2" charset="-122"/>
                <a:sym typeface="Arial" panose="020B0604020202020204" pitchFamily="34" charset="0"/>
              </a:rPr>
              <a:t>-2____</a:t>
            </a:r>
            <a:r>
              <a:rPr lang="en-US" altLang="zh-CN" sz="2800" i="1" dirty="0">
                <a:solidFill>
                  <a:srgbClr val="232526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b</a:t>
            </a:r>
            <a:r>
              <a:rPr lang="en-US" altLang="zh-CN" sz="2800" dirty="0">
                <a:solidFill>
                  <a:srgbClr val="232526"/>
                </a:solidFill>
                <a:latin typeface="宋体" panose="02010600030101010101" pitchFamily="2" charset="-122"/>
                <a:sym typeface="Arial" panose="020B0604020202020204" pitchFamily="34" charset="0"/>
              </a:rPr>
              <a:t>-3</a:t>
            </a:r>
            <a:r>
              <a:rPr lang="zh-CN" altLang="en-US" sz="2800" dirty="0">
                <a:solidFill>
                  <a:srgbClr val="232526"/>
                </a:solidFill>
                <a:latin typeface="宋体" panose="02010600030101010101" pitchFamily="2" charset="-122"/>
                <a:sym typeface="Arial" panose="020B0604020202020204" pitchFamily="34" charset="0"/>
              </a:rPr>
              <a:t>；</a:t>
            </a:r>
            <a:endParaRPr lang="en-US" altLang="zh-CN" sz="2800" dirty="0">
              <a:solidFill>
                <a:srgbClr val="232526"/>
              </a:solidFill>
              <a:latin typeface="宋体" panose="02010600030101010101" pitchFamily="2" charset="-122"/>
              <a:sym typeface="Arial" panose="020B0604020202020204" pitchFamily="34" charset="0"/>
            </a:endParaRPr>
          </a:p>
          <a:p>
            <a:pPr eaLnBrk="0" hangingPunct="0">
              <a:lnSpc>
                <a:spcPct val="130000"/>
              </a:lnSpc>
            </a:pPr>
            <a:r>
              <a:rPr lang="en-US" altLang="zh-CN" sz="2800" dirty="0">
                <a:solidFill>
                  <a:srgbClr val="232526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(3)</a:t>
            </a:r>
            <a:r>
              <a:rPr lang="zh-CN" altLang="en-US" sz="2800" dirty="0">
                <a:solidFill>
                  <a:srgbClr val="232526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若</a:t>
            </a:r>
            <a:r>
              <a:rPr lang="en-US" altLang="zh-CN" sz="2800" i="1" dirty="0">
                <a:solidFill>
                  <a:srgbClr val="232526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a</a:t>
            </a:r>
            <a:r>
              <a:rPr lang="en-US" altLang="zh-CN" sz="2800" dirty="0">
                <a:solidFill>
                  <a:srgbClr val="232526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＞</a:t>
            </a:r>
            <a:r>
              <a:rPr lang="en-US" altLang="zh-CN" sz="2800" i="1" dirty="0">
                <a:solidFill>
                  <a:srgbClr val="232526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b</a:t>
            </a:r>
            <a:r>
              <a:rPr lang="en-US" altLang="zh-CN" sz="2800" dirty="0">
                <a:solidFill>
                  <a:srgbClr val="232526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＞0</a:t>
            </a:r>
            <a:r>
              <a:rPr lang="en-US" altLang="zh-CN" sz="2800" dirty="0">
                <a:solidFill>
                  <a:srgbClr val="232526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,</a:t>
            </a:r>
            <a:r>
              <a:rPr lang="en-US" altLang="zh-CN" sz="2800" i="1" dirty="0">
                <a:solidFill>
                  <a:srgbClr val="232526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c</a:t>
            </a:r>
            <a:r>
              <a:rPr lang="en-US" altLang="zh-CN" sz="2800" dirty="0">
                <a:solidFill>
                  <a:srgbClr val="232526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＞0,</a:t>
            </a:r>
            <a:endParaRPr lang="en-US" altLang="zh-CN" sz="2800" dirty="0">
              <a:solidFill>
                <a:srgbClr val="232526"/>
              </a:solidFill>
              <a:latin typeface="Times New Roman" panose="02020603050405020304" pitchFamily="18" charset="0"/>
              <a:sym typeface="宋体" panose="02010600030101010101" pitchFamily="2" charset="-122"/>
            </a:endParaRPr>
          </a:p>
          <a:p>
            <a:pPr eaLnBrk="0" hangingPunct="0">
              <a:lnSpc>
                <a:spcPct val="130000"/>
              </a:lnSpc>
            </a:pPr>
            <a:r>
              <a:rPr lang="zh-CN" altLang="en-US" sz="2800" dirty="0">
                <a:solidFill>
                  <a:srgbClr val="232526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       则</a:t>
            </a:r>
            <a:r>
              <a:rPr lang="en-US" altLang="zh-CN" sz="2800" dirty="0">
                <a:solidFill>
                  <a:srgbClr val="232526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(</a:t>
            </a:r>
            <a:r>
              <a:rPr lang="en-US" altLang="zh-CN" sz="2800" i="1" dirty="0">
                <a:solidFill>
                  <a:srgbClr val="232526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c</a:t>
            </a:r>
            <a:r>
              <a:rPr lang="en-US" altLang="zh-CN" sz="2800" dirty="0">
                <a:solidFill>
                  <a:srgbClr val="232526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+4)</a:t>
            </a:r>
            <a:r>
              <a:rPr lang="en-US" altLang="zh-CN" sz="2800" i="1" dirty="0">
                <a:solidFill>
                  <a:srgbClr val="232526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a</a:t>
            </a:r>
            <a:r>
              <a:rPr lang="en-US" altLang="zh-CN" sz="2800" dirty="0">
                <a:solidFill>
                  <a:srgbClr val="232526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____(</a:t>
            </a:r>
            <a:r>
              <a:rPr lang="en-US" altLang="zh-CN" sz="2800" i="1" dirty="0">
                <a:solidFill>
                  <a:srgbClr val="232526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c</a:t>
            </a:r>
            <a:r>
              <a:rPr lang="en-US" altLang="zh-CN" sz="2800" dirty="0">
                <a:solidFill>
                  <a:srgbClr val="232526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+1)</a:t>
            </a:r>
            <a:r>
              <a:rPr lang="en-US" altLang="zh-CN" sz="2800" i="1" dirty="0">
                <a:solidFill>
                  <a:srgbClr val="232526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b</a:t>
            </a:r>
            <a:r>
              <a:rPr lang="zh-CN" altLang="en-US" sz="2800" dirty="0">
                <a:solidFill>
                  <a:srgbClr val="232526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；</a:t>
            </a:r>
            <a:endParaRPr lang="en-US" altLang="zh-CN" sz="2800" dirty="0">
              <a:solidFill>
                <a:srgbClr val="232526"/>
              </a:solidFill>
              <a:latin typeface="宋体" panose="02010600030101010101" pitchFamily="2" charset="-122"/>
            </a:endParaRPr>
          </a:p>
          <a:p>
            <a:pPr eaLnBrk="0" hangingPunct="0">
              <a:lnSpc>
                <a:spcPct val="130000"/>
              </a:lnSpc>
            </a:pPr>
            <a:r>
              <a:rPr lang="en-US" altLang="zh-CN" sz="2800" dirty="0">
                <a:solidFill>
                  <a:srgbClr val="232526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(4)</a:t>
            </a:r>
            <a:r>
              <a:rPr lang="zh-CN" altLang="en-US" sz="2800" dirty="0">
                <a:solidFill>
                  <a:srgbClr val="232526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若</a:t>
            </a:r>
            <a:r>
              <a:rPr lang="en-US" altLang="zh-CN" sz="2800" i="1" dirty="0">
                <a:solidFill>
                  <a:srgbClr val="232526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x+</a:t>
            </a:r>
            <a:r>
              <a:rPr lang="en-US" altLang="zh-CN" sz="2800" dirty="0">
                <a:solidFill>
                  <a:srgbClr val="232526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1＞4</a:t>
            </a:r>
            <a:r>
              <a:rPr lang="en-US" altLang="zh-CN" sz="2800" dirty="0">
                <a:solidFill>
                  <a:srgbClr val="232526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,</a:t>
            </a:r>
            <a:r>
              <a:rPr lang="zh-CN" altLang="en-US" sz="2800" dirty="0">
                <a:solidFill>
                  <a:srgbClr val="232526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则</a:t>
            </a:r>
            <a:r>
              <a:rPr lang="en-US" altLang="zh-CN" sz="2800" i="1" dirty="0">
                <a:solidFill>
                  <a:srgbClr val="232526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x</a:t>
            </a:r>
            <a:r>
              <a:rPr lang="en-US" altLang="zh-CN" sz="2800" dirty="0">
                <a:solidFill>
                  <a:srgbClr val="232526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____3</a:t>
            </a:r>
            <a:r>
              <a:rPr lang="zh-CN" altLang="en-US" sz="2800" dirty="0">
                <a:solidFill>
                  <a:srgbClr val="232526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；</a:t>
            </a:r>
            <a:endParaRPr lang="en-US" altLang="zh-CN" sz="2800" dirty="0">
              <a:solidFill>
                <a:srgbClr val="232526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0" hangingPunct="0">
              <a:lnSpc>
                <a:spcPct val="130000"/>
              </a:lnSpc>
            </a:pPr>
            <a:r>
              <a:rPr lang="en-US" altLang="zh-CN" sz="2800" dirty="0">
                <a:solidFill>
                  <a:srgbClr val="232526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(5)</a:t>
            </a:r>
            <a:r>
              <a:rPr lang="zh-CN" altLang="en-US" sz="2800" dirty="0">
                <a:solidFill>
                  <a:srgbClr val="232526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若</a:t>
            </a:r>
            <a:r>
              <a:rPr lang="en-US" altLang="zh-CN" sz="2800" i="1" dirty="0">
                <a:solidFill>
                  <a:srgbClr val="232526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x-</a:t>
            </a:r>
            <a:r>
              <a:rPr lang="en-US" altLang="zh-CN" sz="2800" dirty="0">
                <a:solidFill>
                  <a:srgbClr val="232526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1</a:t>
            </a:r>
            <a:r>
              <a:rPr lang="zh-CN" altLang="en-US" sz="2800" dirty="0">
                <a:solidFill>
                  <a:srgbClr val="232526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＜</a:t>
            </a:r>
            <a:r>
              <a:rPr lang="en-US" altLang="zh-CN" sz="2800" dirty="0">
                <a:solidFill>
                  <a:srgbClr val="232526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7</a:t>
            </a:r>
            <a:r>
              <a:rPr lang="en-US" altLang="zh-CN" sz="2800" dirty="0">
                <a:solidFill>
                  <a:srgbClr val="232526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,</a:t>
            </a:r>
            <a:r>
              <a:rPr lang="zh-CN" altLang="en-US" sz="2800" dirty="0">
                <a:solidFill>
                  <a:srgbClr val="232526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则</a:t>
            </a:r>
            <a:r>
              <a:rPr lang="en-US" altLang="zh-CN" sz="2800" i="1" dirty="0">
                <a:solidFill>
                  <a:srgbClr val="232526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x</a:t>
            </a:r>
            <a:r>
              <a:rPr lang="en-US" altLang="zh-CN" sz="2800" dirty="0">
                <a:solidFill>
                  <a:srgbClr val="232526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____8.</a:t>
            </a:r>
            <a:endParaRPr lang="en-US" altLang="zh-CN" sz="2800" dirty="0">
              <a:solidFill>
                <a:srgbClr val="232526"/>
              </a:solidFill>
              <a:latin typeface="宋体" panose="02010600030101010101" pitchFamily="2" charset="-122"/>
            </a:endParaRPr>
          </a:p>
          <a:p>
            <a:pPr eaLnBrk="0" hangingPunct="0"/>
            <a:endParaRPr lang="en-US" altLang="zh-CN" sz="2400" dirty="0">
              <a:solidFill>
                <a:srgbClr val="232526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46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348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349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350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351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" grpId="0" build="p"/>
      <p:bldP spid="14348" grpId="0" build="p"/>
      <p:bldP spid="14349" grpId="0" build="p"/>
      <p:bldP spid="14350" grpId="0" build="p"/>
      <p:bldP spid="143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24580" name="对象 2"/>
          <p:cNvGraphicFramePr>
            <a:graphicFrameLocks noChangeAspect="1"/>
          </p:cNvGraphicFramePr>
          <p:nvPr/>
        </p:nvGraphicFramePr>
        <p:xfrm>
          <a:off x="1197610" y="1968818"/>
          <a:ext cx="9399905" cy="3402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2" imgW="3876675" imgH="1400175" progId="Word.Document.12">
                  <p:embed/>
                </p:oleObj>
              </mc:Choice>
              <mc:Fallback>
                <p:oleObj name="" r:id="rId2" imgW="3876675" imgH="1400175" progId="Word.Document.12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97610" y="1968818"/>
                        <a:ext cx="9399905" cy="34029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/>
          <p:cNvSpPr/>
          <p:nvPr/>
        </p:nvSpPr>
        <p:spPr>
          <a:xfrm>
            <a:off x="7943215" y="2272030"/>
            <a:ext cx="407988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60678" y="4206875"/>
            <a:ext cx="390525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102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  <p:grpSp>
        <p:nvGrpSpPr>
          <p:cNvPr id="2" name="Group 30"/>
          <p:cNvGrpSpPr/>
          <p:nvPr/>
        </p:nvGrpSpPr>
        <p:grpSpPr>
          <a:xfrm>
            <a:off x="2209800" y="1028383"/>
            <a:ext cx="7415213" cy="779463"/>
            <a:chOff x="432" y="2172"/>
            <a:chExt cx="4671" cy="491"/>
          </a:xfrm>
        </p:grpSpPr>
        <p:sp>
          <p:nvSpPr>
            <p:cNvPr id="20485" name="Rectangle 18"/>
            <p:cNvSpPr/>
            <p:nvPr/>
          </p:nvSpPr>
          <p:spPr>
            <a:xfrm>
              <a:off x="432" y="2172"/>
              <a:ext cx="4671" cy="406"/>
            </a:xfrm>
            <a:prstGeom prst="rect">
              <a:avLst/>
            </a:prstGeom>
            <a:solidFill>
              <a:schemeClr val="bg1"/>
            </a:solidFill>
            <a:ln w="57150" cap="flat" cmpd="sng">
              <a:solidFill>
                <a:srgbClr val="CC99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lang="zh-CN" altLang="zh-CN" sz="36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练一练</a:t>
              </a:r>
              <a:endParaRPr lang="zh-CN" altLang="zh-CN" sz="3600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486" name="Rectangle 29"/>
            <p:cNvSpPr/>
            <p:nvPr/>
          </p:nvSpPr>
          <p:spPr>
            <a:xfrm>
              <a:off x="432" y="2257"/>
              <a:ext cx="489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endPara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迷你简长艺" pitchFamily="49" charset="-122"/>
              </a:endParaRPr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25602" name="对象 1"/>
          <p:cNvGraphicFramePr>
            <a:graphicFrameLocks noChangeAspect="1"/>
          </p:cNvGraphicFramePr>
          <p:nvPr/>
        </p:nvGraphicFramePr>
        <p:xfrm>
          <a:off x="1424623" y="1281430"/>
          <a:ext cx="8209280" cy="2085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2" imgW="3190875" imgH="809625" progId="Word.Document.12">
                  <p:embed/>
                </p:oleObj>
              </mc:Choice>
              <mc:Fallback>
                <p:oleObj name="" r:id="rId2" imgW="3190875" imgH="809625" progId="Word.Document.12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24623" y="1281430"/>
                        <a:ext cx="8209280" cy="208534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7494270" y="1600200"/>
            <a:ext cx="407988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</a:rPr>
              <a:t>D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102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26626" name="对象 1"/>
          <p:cNvGraphicFramePr>
            <a:graphicFrameLocks noChangeAspect="1"/>
          </p:cNvGraphicFramePr>
          <p:nvPr/>
        </p:nvGraphicFramePr>
        <p:xfrm>
          <a:off x="1430497" y="903923"/>
          <a:ext cx="9332595" cy="1773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2" imgW="3648075" imgH="704850" progId="Word.Document.12">
                  <p:embed/>
                </p:oleObj>
              </mc:Choice>
              <mc:Fallback>
                <p:oleObj name="" r:id="rId2" imgW="3648075" imgH="704850" progId="Word.Document.12">
                  <p:embed/>
                  <p:pic>
                    <p:nvPicPr>
                      <p:cNvPr id="0" name="图片 308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30497" y="903923"/>
                        <a:ext cx="9332595" cy="177355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6627" name="Picture 3" descr="G7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0" y="2667000"/>
            <a:ext cx="2476500" cy="1444625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1981200" y="2590800"/>
          <a:ext cx="2525713" cy="113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5" imgW="894715" imgH="399415" progId="Word.Document.12">
                  <p:embed/>
                </p:oleObj>
              </mc:Choice>
              <mc:Fallback>
                <p:oleObj name="" r:id="rId5" imgW="894715" imgH="399415" progId="Word.Document.12">
                  <p:embed/>
                  <p:pic>
                    <p:nvPicPr>
                      <p:cNvPr id="0" name="图片 308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81200" y="2590800"/>
                        <a:ext cx="2525713" cy="11382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27650" name="对象 1"/>
          <p:cNvGraphicFramePr>
            <a:graphicFrameLocks noChangeAspect="1"/>
          </p:cNvGraphicFramePr>
          <p:nvPr/>
        </p:nvGraphicFramePr>
        <p:xfrm>
          <a:off x="973614" y="824865"/>
          <a:ext cx="10278110" cy="14744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2" imgW="4267200" imgH="609600" progId="Word.Document.12">
                  <p:embed/>
                </p:oleObj>
              </mc:Choice>
              <mc:Fallback>
                <p:oleObj name="" r:id="rId2" imgW="4267200" imgH="609600" progId="Word.Document.12">
                  <p:embed/>
                  <p:pic>
                    <p:nvPicPr>
                      <p:cNvPr id="0" name="图片 3088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73614" y="824865"/>
                        <a:ext cx="10278110" cy="147447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1600200" y="2314575"/>
          <a:ext cx="9674225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4" imgW="3864610" imgH="414655" progId="Word.Document.12">
                  <p:embed/>
                </p:oleObj>
              </mc:Choice>
              <mc:Fallback>
                <p:oleObj name="" r:id="rId4" imgW="3864610" imgH="414655" progId="Word.Document.12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00200" y="2314575"/>
                        <a:ext cx="9674225" cy="10382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28674" name="对象 1"/>
          <p:cNvGraphicFramePr>
            <a:graphicFrameLocks noChangeAspect="1"/>
          </p:cNvGraphicFramePr>
          <p:nvPr/>
        </p:nvGraphicFramePr>
        <p:xfrm>
          <a:off x="972026" y="1060133"/>
          <a:ext cx="10274935" cy="383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2" imgW="5353050" imgH="2000250" progId="Word.Document.12">
                  <p:embed/>
                </p:oleObj>
              </mc:Choice>
              <mc:Fallback>
                <p:oleObj name="" r:id="rId2" imgW="5353050" imgH="2000250" progId="Word.Document.12">
                  <p:embed/>
                  <p:pic>
                    <p:nvPicPr>
                      <p:cNvPr id="0" name="图片 3089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72026" y="1060133"/>
                        <a:ext cx="10274935" cy="38385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29698" name="对象 1"/>
          <p:cNvGraphicFramePr>
            <a:graphicFrameLocks noChangeAspect="1"/>
          </p:cNvGraphicFramePr>
          <p:nvPr/>
        </p:nvGraphicFramePr>
        <p:xfrm>
          <a:off x="1295400" y="1140460"/>
          <a:ext cx="9312275" cy="444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2" imgW="3905885" imgH="1873250" progId="Word.Document.12">
                  <p:embed/>
                </p:oleObj>
              </mc:Choice>
              <mc:Fallback>
                <p:oleObj name="" r:id="rId2" imgW="3905885" imgH="1873250" progId="Word.Document.12">
                  <p:embed/>
                  <p:pic>
                    <p:nvPicPr>
                      <p:cNvPr id="0" name="图片 309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95400" y="1140460"/>
                        <a:ext cx="9312275" cy="4445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80" name="Rectangle 2"/>
          <p:cNvSpPr/>
          <p:nvPr/>
        </p:nvSpPr>
        <p:spPr>
          <a:xfrm>
            <a:off x="3140075" y="1490663"/>
            <a:ext cx="12192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zh-CN" altLang="zh-CN" dirty="0">
              <a:latin typeface="Tahoma" panose="020B0604030504040204" pitchFamily="34" charset="0"/>
              <a:ea typeface="微软雅黑" panose="020B0503020204020204" pitchFamily="34" charset="-122"/>
            </a:endParaRPr>
          </a:p>
        </p:txBody>
      </p:sp>
      <p:graphicFrame>
        <p:nvGraphicFramePr>
          <p:cNvPr id="3074" name="对象 15368"/>
          <p:cNvGraphicFramePr/>
          <p:nvPr/>
        </p:nvGraphicFramePr>
        <p:xfrm>
          <a:off x="2643982" y="1560672"/>
          <a:ext cx="5327650" cy="1179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" r:id="rId2" imgW="2920365" imgH="634365" progId="Equation.DSMT4">
                  <p:embed/>
                </p:oleObj>
              </mc:Choice>
              <mc:Fallback>
                <p:oleObj name="" r:id="rId2" imgW="2920365" imgH="634365" progId="Equation.DSMT4">
                  <p:embed/>
                  <p:pic>
                    <p:nvPicPr>
                      <p:cNvPr id="0" name="图片 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43982" y="1560672"/>
                        <a:ext cx="5327650" cy="11791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对象 15369"/>
          <p:cNvGraphicFramePr/>
          <p:nvPr/>
        </p:nvGraphicFramePr>
        <p:xfrm>
          <a:off x="2762092" y="3128963"/>
          <a:ext cx="6024880" cy="129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" r:id="rId4" imgW="3302000" imgH="698500" progId="Equation.DSMT4">
                  <p:embed/>
                </p:oleObj>
              </mc:Choice>
              <mc:Fallback>
                <p:oleObj name="" r:id="rId4" imgW="3302000" imgH="698500" progId="Equation.DSMT4">
                  <p:embed/>
                  <p:pic>
                    <p:nvPicPr>
                      <p:cNvPr id="0" name="图片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62092" y="3128963"/>
                        <a:ext cx="6024880" cy="12985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5" name="文本框 8"/>
          <p:cNvSpPr/>
          <p:nvPr/>
        </p:nvSpPr>
        <p:spPr>
          <a:xfrm>
            <a:off x="0" y="-31115"/>
            <a:ext cx="5316538" cy="920750"/>
          </a:xfrm>
          <a:prstGeom prst="parallelogram">
            <a:avLst>
              <a:gd name="adj" fmla="val 2491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不等式的基本性质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  <p:grpSp>
        <p:nvGrpSpPr>
          <p:cNvPr id="3" name="组合 4103"/>
          <p:cNvGrpSpPr/>
          <p:nvPr/>
        </p:nvGrpSpPr>
        <p:grpSpPr>
          <a:xfrm>
            <a:off x="671513" y="2990850"/>
            <a:ext cx="1433512" cy="1363663"/>
            <a:chOff x="0" y="0"/>
            <a:chExt cx="1433512" cy="1363663"/>
          </a:xfrm>
        </p:grpSpPr>
        <p:sp>
          <p:nvSpPr>
            <p:cNvPr id="8220" name="圆角矩形 16"/>
            <p:cNvSpPr/>
            <p:nvPr/>
          </p:nvSpPr>
          <p:spPr>
            <a:xfrm>
              <a:off x="0" y="0"/>
              <a:ext cx="1363662" cy="136366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B3E73"/>
                </a:gs>
                <a:gs pos="100000">
                  <a:srgbClr val="FF6437"/>
                </a:gs>
              </a:gsLst>
              <a:lin ang="5400000"/>
              <a:tileRect/>
            </a:gradFill>
            <a:ln w="9525">
              <a:noFill/>
            </a:ln>
          </p:spPr>
          <p:txBody>
            <a:bodyPr anchor="ctr" anchorCtr="0"/>
            <a:p>
              <a:pPr algn="ctr"/>
              <a:endParaRPr lang="en-US" altLang="en-US" dirty="0">
                <a:solidFill>
                  <a:srgbClr val="FFFFFF"/>
                </a:solidFill>
                <a:latin typeface="Tahoma" panose="020B0604030504040204" pitchFamily="34" charset="0"/>
                <a:ea typeface="微软雅黑" panose="020B0503020204020204" pitchFamily="34" charset="-122"/>
                <a:sym typeface="+mn-lt"/>
              </a:endParaRPr>
            </a:p>
          </p:txBody>
        </p:sp>
        <p:sp>
          <p:nvSpPr>
            <p:cNvPr id="8221" name="文本框 2"/>
            <p:cNvSpPr txBox="1"/>
            <p:nvPr/>
          </p:nvSpPr>
          <p:spPr>
            <a:xfrm>
              <a:off x="101600" y="163513"/>
              <a:ext cx="1331912" cy="12001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3600" dirty="0">
                  <a:latin typeface="Tahoma" panose="020B0604030504040204" pitchFamily="34" charset="0"/>
                  <a:ea typeface="微软雅黑" panose="020B0503020204020204" pitchFamily="34" charset="-122"/>
                </a:rPr>
                <a:t>复习引入</a:t>
              </a:r>
              <a:endParaRPr lang="zh-CN" altLang="en-US" sz="3600" dirty="0">
                <a:latin typeface="Tahoma" panose="020B060403050404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" name="组合 4106"/>
          <p:cNvGrpSpPr/>
          <p:nvPr/>
        </p:nvGrpSpPr>
        <p:grpSpPr>
          <a:xfrm>
            <a:off x="2493963" y="2990850"/>
            <a:ext cx="1441450" cy="1363663"/>
            <a:chOff x="0" y="0"/>
            <a:chExt cx="1441450" cy="1363663"/>
          </a:xfrm>
        </p:grpSpPr>
        <p:sp>
          <p:nvSpPr>
            <p:cNvPr id="8218" name="圆角矩形 9"/>
            <p:cNvSpPr/>
            <p:nvPr/>
          </p:nvSpPr>
          <p:spPr>
            <a:xfrm>
              <a:off x="0" y="0"/>
              <a:ext cx="1363662" cy="136366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67620"/>
                </a:gs>
                <a:gs pos="100000">
                  <a:srgbClr val="FFB02B"/>
                </a:gs>
              </a:gsLst>
              <a:lin ang="5400000"/>
              <a:tileRect/>
            </a:gradFill>
            <a:ln w="9525">
              <a:noFill/>
            </a:ln>
          </p:spPr>
          <p:txBody>
            <a:bodyPr anchor="ctr" anchorCtr="0"/>
            <a:p>
              <a:pPr algn="ctr"/>
              <a:endParaRPr lang="en-US" altLang="en-US" dirty="0">
                <a:solidFill>
                  <a:srgbClr val="FFFFFF"/>
                </a:solidFill>
                <a:latin typeface="Tahoma" panose="020B0604030504040204" pitchFamily="34" charset="0"/>
                <a:ea typeface="微软雅黑" panose="020B0503020204020204" pitchFamily="34" charset="-122"/>
                <a:sym typeface="+mn-lt"/>
              </a:endParaRPr>
            </a:p>
          </p:txBody>
        </p:sp>
        <p:sp>
          <p:nvSpPr>
            <p:cNvPr id="8219" name="文本框 17"/>
            <p:cNvSpPr txBox="1"/>
            <p:nvPr/>
          </p:nvSpPr>
          <p:spPr>
            <a:xfrm>
              <a:off x="109537" y="120650"/>
              <a:ext cx="1331913" cy="12001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3600" dirty="0">
                  <a:latin typeface="Tahoma" panose="020B0604030504040204" pitchFamily="34" charset="0"/>
                  <a:ea typeface="微软雅黑" panose="020B0503020204020204" pitchFamily="34" charset="-122"/>
                </a:rPr>
                <a:t>新知探究</a:t>
              </a:r>
              <a:endParaRPr lang="zh-CN" altLang="en-US" sz="3600" dirty="0">
                <a:latin typeface="Tahoma" panose="020B060403050404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4109"/>
          <p:cNvGrpSpPr/>
          <p:nvPr/>
        </p:nvGrpSpPr>
        <p:grpSpPr>
          <a:xfrm>
            <a:off x="4395788" y="2990850"/>
            <a:ext cx="1441450" cy="1363663"/>
            <a:chOff x="0" y="0"/>
            <a:chExt cx="1441450" cy="1363663"/>
          </a:xfrm>
        </p:grpSpPr>
        <p:sp>
          <p:nvSpPr>
            <p:cNvPr id="8216" name="圆角矩形 22"/>
            <p:cNvSpPr/>
            <p:nvPr/>
          </p:nvSpPr>
          <p:spPr>
            <a:xfrm>
              <a:off x="0" y="0"/>
              <a:ext cx="1363662" cy="136366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AC900"/>
                </a:gs>
                <a:gs pos="100000">
                  <a:srgbClr val="FFE800"/>
                </a:gs>
              </a:gsLst>
              <a:lin ang="5400000"/>
              <a:tileRect/>
            </a:gradFill>
            <a:ln w="9525">
              <a:noFill/>
            </a:ln>
          </p:spPr>
          <p:txBody>
            <a:bodyPr anchor="ctr" anchorCtr="0"/>
            <a:p>
              <a:pPr algn="ctr"/>
              <a:endParaRPr lang="en-US" altLang="en-US" dirty="0">
                <a:solidFill>
                  <a:srgbClr val="FFFFFF"/>
                </a:solidFill>
                <a:latin typeface="Tahoma" panose="020B0604030504040204" pitchFamily="34" charset="0"/>
                <a:ea typeface="微软雅黑" panose="020B0503020204020204" pitchFamily="34" charset="-122"/>
                <a:sym typeface="+mn-lt"/>
              </a:endParaRPr>
            </a:p>
          </p:txBody>
        </p:sp>
        <p:sp>
          <p:nvSpPr>
            <p:cNvPr id="8217" name="文本框 18"/>
            <p:cNvSpPr txBox="1"/>
            <p:nvPr/>
          </p:nvSpPr>
          <p:spPr>
            <a:xfrm>
              <a:off x="109537" y="152400"/>
              <a:ext cx="1331913" cy="12001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3600" dirty="0">
                  <a:latin typeface="Tahoma" panose="020B0604030504040204" pitchFamily="34" charset="0"/>
                  <a:ea typeface="微软雅黑" panose="020B0503020204020204" pitchFamily="34" charset="-122"/>
                </a:rPr>
                <a:t>例题解析</a:t>
              </a:r>
              <a:endParaRPr lang="en-US" altLang="zh-CN" sz="3600" dirty="0">
                <a:latin typeface="Tahoma" panose="020B060403050404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" name="组合 4112"/>
          <p:cNvGrpSpPr/>
          <p:nvPr/>
        </p:nvGrpSpPr>
        <p:grpSpPr>
          <a:xfrm>
            <a:off x="6323013" y="2992438"/>
            <a:ext cx="1427162" cy="1362075"/>
            <a:chOff x="0" y="0"/>
            <a:chExt cx="1427162" cy="1362075"/>
          </a:xfrm>
        </p:grpSpPr>
        <p:grpSp>
          <p:nvGrpSpPr>
            <p:cNvPr id="8208" name="组合 4113"/>
            <p:cNvGrpSpPr/>
            <p:nvPr/>
          </p:nvGrpSpPr>
          <p:grpSpPr>
            <a:xfrm>
              <a:off x="0" y="0"/>
              <a:ext cx="1363662" cy="1362075"/>
              <a:chOff x="0" y="0"/>
              <a:chExt cx="1363287" cy="1363287"/>
            </a:xfrm>
          </p:grpSpPr>
          <p:sp>
            <p:nvSpPr>
              <p:cNvPr id="8210" name="圆角矩形 23"/>
              <p:cNvSpPr/>
              <p:nvPr/>
            </p:nvSpPr>
            <p:spPr>
              <a:xfrm>
                <a:off x="0" y="0"/>
                <a:ext cx="1363287" cy="1363287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00BFAE"/>
                  </a:gs>
                  <a:gs pos="100000">
                    <a:srgbClr val="00D56B"/>
                  </a:gs>
                </a:gsLst>
                <a:lin ang="5400000"/>
                <a:tileRect/>
              </a:gradFill>
              <a:ln w="9525">
                <a:noFill/>
              </a:ln>
            </p:spPr>
            <p:txBody>
              <a:bodyPr anchor="ctr" anchorCtr="0"/>
              <a:p>
                <a:pPr algn="ctr"/>
                <a:endParaRPr lang="en-US" altLang="en-US" dirty="0">
                  <a:solidFill>
                    <a:srgbClr val="FFFFFF"/>
                  </a:solidFill>
                  <a:latin typeface="Tahoma" panose="020B0604030504040204" pitchFamily="34" charset="0"/>
                  <a:ea typeface="微软雅黑" panose="020B0503020204020204" pitchFamily="34" charset="-122"/>
                  <a:sym typeface="+mn-lt"/>
                </a:endParaRPr>
              </a:p>
            </p:txBody>
          </p:sp>
          <p:grpSp>
            <p:nvGrpSpPr>
              <p:cNvPr id="8211" name="组合 4115"/>
              <p:cNvGrpSpPr/>
              <p:nvPr/>
            </p:nvGrpSpPr>
            <p:grpSpPr>
              <a:xfrm>
                <a:off x="481646" y="532977"/>
                <a:ext cx="390897" cy="218998"/>
                <a:chOff x="0" y="0"/>
                <a:chExt cx="446536" cy="250169"/>
              </a:xfrm>
            </p:grpSpPr>
            <p:cxnSp>
              <p:nvCxnSpPr>
                <p:cNvPr id="8212" name="直接连接符 33"/>
                <p:cNvCxnSpPr/>
                <p:nvPr/>
              </p:nvCxnSpPr>
              <p:spPr>
                <a:xfrm>
                  <a:off x="-875" y="30067"/>
                  <a:ext cx="375283" cy="87123"/>
                </a:xfrm>
                <a:prstGeom prst="line">
                  <a:avLst/>
                </a:prstGeom>
                <a:ln w="28575" cap="flat" cmpd="sng">
                  <a:solidFill>
                    <a:srgbClr val="00D196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cxnSp>
              <p:nvCxnSpPr>
                <p:cNvPr id="8213" name="直接连接符 34"/>
                <p:cNvCxnSpPr/>
                <p:nvPr/>
              </p:nvCxnSpPr>
              <p:spPr>
                <a:xfrm flipV="1">
                  <a:off x="363530" y="-790"/>
                  <a:ext cx="83396" cy="127055"/>
                </a:xfrm>
                <a:prstGeom prst="line">
                  <a:avLst/>
                </a:prstGeom>
                <a:ln w="28575" cap="flat" cmpd="sng">
                  <a:solidFill>
                    <a:srgbClr val="00D196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cxnSp>
              <p:nvCxnSpPr>
                <p:cNvPr id="8214" name="直接连接符 36"/>
                <p:cNvCxnSpPr/>
                <p:nvPr/>
              </p:nvCxnSpPr>
              <p:spPr>
                <a:xfrm flipV="1">
                  <a:off x="87961" y="68183"/>
                  <a:ext cx="61641" cy="181507"/>
                </a:xfrm>
                <a:prstGeom prst="line">
                  <a:avLst/>
                </a:prstGeom>
                <a:ln w="28575" cap="flat" cmpd="sng">
                  <a:solidFill>
                    <a:srgbClr val="00D196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cxnSp>
              <p:nvCxnSpPr>
                <p:cNvPr id="8215" name="直接连接符 38"/>
                <p:cNvCxnSpPr/>
                <p:nvPr/>
              </p:nvCxnSpPr>
              <p:spPr>
                <a:xfrm flipH="1" flipV="1">
                  <a:off x="178609" y="64553"/>
                  <a:ext cx="23568" cy="148836"/>
                </a:xfrm>
                <a:prstGeom prst="line">
                  <a:avLst/>
                </a:prstGeom>
                <a:ln w="28575" cap="flat" cmpd="sng">
                  <a:solidFill>
                    <a:srgbClr val="00D196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</p:grpSp>
        </p:grpSp>
        <p:sp>
          <p:nvSpPr>
            <p:cNvPr id="8209" name="文本框 19"/>
            <p:cNvSpPr txBox="1"/>
            <p:nvPr/>
          </p:nvSpPr>
          <p:spPr>
            <a:xfrm>
              <a:off x="96837" y="119062"/>
              <a:ext cx="1330325" cy="12001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3600" dirty="0">
                  <a:latin typeface="Tahoma" panose="020B0604030504040204" pitchFamily="34" charset="0"/>
                  <a:ea typeface="微软雅黑" panose="020B0503020204020204" pitchFamily="34" charset="-122"/>
                </a:rPr>
                <a:t>巩固练习</a:t>
              </a:r>
              <a:endParaRPr lang="zh-CN" altLang="en-US" sz="3600" dirty="0">
                <a:latin typeface="Tahoma" panose="020B060403050404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9" name="组合 4121"/>
          <p:cNvGrpSpPr/>
          <p:nvPr/>
        </p:nvGrpSpPr>
        <p:grpSpPr>
          <a:xfrm>
            <a:off x="8226425" y="2990850"/>
            <a:ext cx="1428750" cy="1363663"/>
            <a:chOff x="0" y="0"/>
            <a:chExt cx="1428750" cy="1363663"/>
          </a:xfrm>
        </p:grpSpPr>
        <p:sp>
          <p:nvSpPr>
            <p:cNvPr id="8206" name="圆角矩形 24"/>
            <p:cNvSpPr/>
            <p:nvPr/>
          </p:nvSpPr>
          <p:spPr>
            <a:xfrm>
              <a:off x="0" y="0"/>
              <a:ext cx="1362075" cy="136366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2F84FF"/>
                </a:gs>
                <a:gs pos="100000">
                  <a:srgbClr val="38C4F5"/>
                </a:gs>
              </a:gsLst>
              <a:lin ang="5400000"/>
              <a:tileRect/>
            </a:gradFill>
            <a:ln w="9525">
              <a:noFill/>
            </a:ln>
          </p:spPr>
          <p:txBody>
            <a:bodyPr anchor="ctr" anchorCtr="0"/>
            <a:p>
              <a:pPr algn="ctr"/>
              <a:endParaRPr lang="en-US" altLang="en-US" dirty="0">
                <a:solidFill>
                  <a:srgbClr val="FFFFFF"/>
                </a:solidFill>
                <a:latin typeface="Tahoma" panose="020B0604030504040204" pitchFamily="34" charset="0"/>
                <a:ea typeface="微软雅黑" panose="020B0503020204020204" pitchFamily="34" charset="-122"/>
                <a:sym typeface="+mn-lt"/>
              </a:endParaRPr>
            </a:p>
          </p:txBody>
        </p:sp>
        <p:sp>
          <p:nvSpPr>
            <p:cNvPr id="8207" name="文本框 20"/>
            <p:cNvSpPr txBox="1"/>
            <p:nvPr/>
          </p:nvSpPr>
          <p:spPr>
            <a:xfrm>
              <a:off x="96838" y="120650"/>
              <a:ext cx="1331912" cy="12001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3600" dirty="0">
                  <a:latin typeface="Tahoma" panose="020B0604030504040204" pitchFamily="34" charset="0"/>
                  <a:ea typeface="微软雅黑" panose="020B0503020204020204" pitchFamily="34" charset="-122"/>
                </a:rPr>
                <a:t>归纳小结</a:t>
              </a:r>
              <a:endParaRPr lang="zh-CN" altLang="en-US" sz="3600" dirty="0">
                <a:latin typeface="Tahoma" panose="020B060403050404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组合 4124"/>
          <p:cNvGrpSpPr/>
          <p:nvPr/>
        </p:nvGrpSpPr>
        <p:grpSpPr>
          <a:xfrm>
            <a:off x="10142538" y="2995613"/>
            <a:ext cx="1419225" cy="1363662"/>
            <a:chOff x="0" y="0"/>
            <a:chExt cx="1419225" cy="1363662"/>
          </a:xfrm>
        </p:grpSpPr>
        <p:sp>
          <p:nvSpPr>
            <p:cNvPr id="8204" name="圆角矩形 21"/>
            <p:cNvSpPr/>
            <p:nvPr/>
          </p:nvSpPr>
          <p:spPr>
            <a:xfrm>
              <a:off x="0" y="0"/>
              <a:ext cx="1362075" cy="13636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5A47E7"/>
                </a:gs>
                <a:gs pos="100000">
                  <a:srgbClr val="38C4F5"/>
                </a:gs>
              </a:gsLst>
              <a:lin ang="5400000"/>
              <a:tileRect/>
            </a:gradFill>
            <a:ln w="9525">
              <a:noFill/>
            </a:ln>
          </p:spPr>
          <p:txBody>
            <a:bodyPr anchor="ctr" anchorCtr="0"/>
            <a:p>
              <a:pPr algn="ctr"/>
              <a:endParaRPr lang="en-US" altLang="en-US" dirty="0">
                <a:solidFill>
                  <a:srgbClr val="FFFFFF"/>
                </a:solidFill>
                <a:latin typeface="Tahoma" panose="020B0604030504040204" pitchFamily="34" charset="0"/>
                <a:ea typeface="微软雅黑" panose="020B0503020204020204" pitchFamily="34" charset="-122"/>
                <a:sym typeface="+mn-lt"/>
              </a:endParaRPr>
            </a:p>
          </p:txBody>
        </p:sp>
        <p:sp>
          <p:nvSpPr>
            <p:cNvPr id="8205" name="文本框 25"/>
            <p:cNvSpPr txBox="1"/>
            <p:nvPr/>
          </p:nvSpPr>
          <p:spPr>
            <a:xfrm>
              <a:off x="88900" y="120650"/>
              <a:ext cx="1330325" cy="12001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3600" dirty="0">
                  <a:latin typeface="Tahoma" panose="020B0604030504040204" pitchFamily="34" charset="0"/>
                  <a:ea typeface="微软雅黑" panose="020B0503020204020204" pitchFamily="34" charset="-122"/>
                </a:rPr>
                <a:t>布置作业</a:t>
              </a:r>
              <a:endParaRPr lang="zh-CN" altLang="en-US" sz="3600" dirty="0">
                <a:latin typeface="Tahoma" panose="020B0604030504040204" pitchFamily="34" charset="0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102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  <p:sp>
        <p:nvSpPr>
          <p:cNvPr id="4105" name="Rectangle 2"/>
          <p:cNvSpPr/>
          <p:nvPr/>
        </p:nvSpPr>
        <p:spPr>
          <a:xfrm>
            <a:off x="3140075" y="1490663"/>
            <a:ext cx="12192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zh-CN" altLang="zh-CN" dirty="0">
              <a:latin typeface="Tahoma" panose="020B0604030504040204" pitchFamily="34" charset="0"/>
              <a:ea typeface="微软雅黑" panose="020B0503020204020204" pitchFamily="34" charset="-122"/>
            </a:endParaRPr>
          </a:p>
        </p:txBody>
      </p:sp>
      <p:graphicFrame>
        <p:nvGraphicFramePr>
          <p:cNvPr id="4098" name="对象 16392"/>
          <p:cNvGraphicFramePr/>
          <p:nvPr/>
        </p:nvGraphicFramePr>
        <p:xfrm>
          <a:off x="3125788" y="1474153"/>
          <a:ext cx="4657725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2" imgW="2551430" imgH="635000" progId="Equation.DSMT4">
                  <p:embed/>
                </p:oleObj>
              </mc:Choice>
              <mc:Fallback>
                <p:oleObj name="" r:id="rId2" imgW="2551430" imgH="635000" progId="Equation.DSMT4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125788" y="1474153"/>
                        <a:ext cx="4657725" cy="11795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对象 16393"/>
          <p:cNvGraphicFramePr/>
          <p:nvPr/>
        </p:nvGraphicFramePr>
        <p:xfrm>
          <a:off x="3148013" y="3225165"/>
          <a:ext cx="7319962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4" imgW="4013200" imgH="457200" progId="Equation.DSMT4">
                  <p:embed/>
                </p:oleObj>
              </mc:Choice>
              <mc:Fallback>
                <p:oleObj name="" r:id="rId4" imgW="4013200" imgH="457200" progId="Equation.DSMT4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48013" y="3225165"/>
                        <a:ext cx="7319962" cy="850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对象 16394"/>
          <p:cNvGraphicFramePr/>
          <p:nvPr/>
        </p:nvGraphicFramePr>
        <p:xfrm>
          <a:off x="3041650" y="4496753"/>
          <a:ext cx="5840413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6" imgW="3199130" imgH="635000" progId="Equation.DSMT4">
                  <p:embed/>
                </p:oleObj>
              </mc:Choice>
              <mc:Fallback>
                <p:oleObj name="" r:id="rId6" imgW="3199130" imgH="635000" progId="Equation.DSMT4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41650" y="4496753"/>
                        <a:ext cx="5840413" cy="1177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3" name="组合 18439"/>
          <p:cNvGrpSpPr/>
          <p:nvPr/>
        </p:nvGrpSpPr>
        <p:grpSpPr>
          <a:xfrm>
            <a:off x="3784600" y="1009968"/>
            <a:ext cx="3854450" cy="5273675"/>
            <a:chOff x="0" y="0"/>
            <a:chExt cx="2428" cy="3322"/>
          </a:xfrm>
        </p:grpSpPr>
        <p:grpSp>
          <p:nvGrpSpPr>
            <p:cNvPr id="17415" name="组合 18440"/>
            <p:cNvGrpSpPr/>
            <p:nvPr/>
          </p:nvGrpSpPr>
          <p:grpSpPr>
            <a:xfrm>
              <a:off x="46" y="0"/>
              <a:ext cx="2382" cy="3322"/>
              <a:chOff x="0" y="0"/>
              <a:chExt cx="2382" cy="3322"/>
            </a:xfrm>
          </p:grpSpPr>
          <p:sp>
            <p:nvSpPr>
              <p:cNvPr id="17418" name="AutoShape 6"/>
              <p:cNvSpPr/>
              <p:nvPr/>
            </p:nvSpPr>
            <p:spPr>
              <a:xfrm>
                <a:off x="5" y="1246"/>
                <a:ext cx="2333" cy="2076"/>
              </a:xfrm>
              <a:prstGeom prst="roundRect">
                <a:avLst>
                  <a:gd name="adj" fmla="val 7935"/>
                </a:avLst>
              </a:prstGeom>
              <a:gradFill rotWithShape="1">
                <a:gsLst>
                  <a:gs pos="0">
                    <a:srgbClr val="DFDF00"/>
                  </a:gs>
                  <a:gs pos="100000">
                    <a:srgbClr val="FFFF00"/>
                  </a:gs>
                </a:gsLst>
                <a:lin ang="5400000" scaled="1"/>
                <a:tileRect/>
              </a:gradFill>
              <a:ln w="9525">
                <a:noFill/>
              </a:ln>
              <a:effectLst>
                <a:prstShdw prst="shdw12" dir="16200000">
                  <a:srgbClr val="000000">
                    <a:alpha val="50000"/>
                  </a:srgbClr>
                </a:prstShdw>
              </a:effectLst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7419" name="AutoShape 7"/>
              <p:cNvSpPr/>
              <p:nvPr/>
            </p:nvSpPr>
            <p:spPr>
              <a:xfrm>
                <a:off x="0" y="0"/>
                <a:ext cx="2358" cy="1602"/>
              </a:xfrm>
              <a:prstGeom prst="roundRect">
                <a:avLst>
                  <a:gd name="adj" fmla="val 17509"/>
                </a:avLst>
              </a:prstGeom>
              <a:gradFill rotWithShape="1">
                <a:gsLst>
                  <a:gs pos="0">
                    <a:srgbClr val="FFFF00"/>
                  </a:gs>
                  <a:gs pos="100000">
                    <a:srgbClr val="DCDC00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7420" name="AutoShape 8"/>
              <p:cNvSpPr/>
              <p:nvPr/>
            </p:nvSpPr>
            <p:spPr>
              <a:xfrm>
                <a:off x="45" y="17"/>
                <a:ext cx="2268" cy="346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FFFFD1"/>
                  </a:gs>
                  <a:gs pos="100000">
                    <a:srgbClr val="FFFF00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7421" name="Text Box 9"/>
              <p:cNvSpPr txBox="1"/>
              <p:nvPr/>
            </p:nvSpPr>
            <p:spPr>
              <a:xfrm>
                <a:off x="272" y="363"/>
                <a:ext cx="2110" cy="7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lnSpc>
                    <a:spcPct val="150000"/>
                  </a:lnSpc>
                </a:pPr>
                <a:r>
                  <a:rPr lang="zh-CN" altLang="en-US" sz="2400" b="1" dirty="0">
                    <a:latin typeface="Arial" panose="020B0604020202020204" pitchFamily="34" charset="0"/>
                  </a:rPr>
                  <a:t>学习了哪些内容？</a:t>
                </a:r>
                <a:endParaRPr lang="zh-CN" altLang="en-US" sz="2400" b="1" dirty="0">
                  <a:latin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2400" b="1" dirty="0">
                    <a:latin typeface="Arial" panose="020B0604020202020204" pitchFamily="34" charset="0"/>
                  </a:rPr>
                  <a:t>重点和难点各是什么？</a:t>
                </a:r>
                <a:endParaRPr lang="zh-CN" altLang="en-US" sz="24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7422" name="AutoShape 10"/>
              <p:cNvSpPr/>
              <p:nvPr/>
            </p:nvSpPr>
            <p:spPr>
              <a:xfrm flipV="1">
                <a:off x="165" y="3062"/>
                <a:ext cx="2001" cy="178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FFFFA4"/>
                  </a:gs>
                  <a:gs pos="100000">
                    <a:srgbClr val="FFFF00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7416" name="Rectangle 11"/>
            <p:cNvSpPr/>
            <p:nvPr/>
          </p:nvSpPr>
          <p:spPr>
            <a:xfrm>
              <a:off x="0" y="1678"/>
              <a:ext cx="2407" cy="136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>
              <a:spAutoFit/>
            </a:bodyPr>
            <a:p>
              <a:pPr indent="266700">
                <a:lnSpc>
                  <a:spcPct val="190000"/>
                </a:lnSpc>
              </a:pPr>
              <a:r>
                <a:rPr lang="zh-CN" altLang="en-US" sz="2400" b="1" dirty="0">
                  <a:latin typeface="Arial" panose="020B0604020202020204" pitchFamily="34" charset="0"/>
                </a:rPr>
                <a:t>采用了怎样的学习方法？</a:t>
              </a:r>
              <a:endParaRPr lang="zh-CN" altLang="en-US" sz="2400" b="1" dirty="0">
                <a:latin typeface="Arial" panose="020B0604020202020204" pitchFamily="34" charset="0"/>
              </a:endParaRPr>
            </a:p>
            <a:p>
              <a:pPr indent="266700">
                <a:lnSpc>
                  <a:spcPct val="190000"/>
                </a:lnSpc>
              </a:pPr>
              <a:r>
                <a:rPr lang="zh-CN" altLang="en-US" sz="2400" b="1" dirty="0">
                  <a:latin typeface="Arial" panose="020B0604020202020204" pitchFamily="34" charset="0"/>
                </a:rPr>
                <a:t>你是如何进行学习的？</a:t>
              </a:r>
              <a:endParaRPr lang="zh-CN" altLang="en-US" sz="2400" b="1" dirty="0">
                <a:latin typeface="Arial" panose="020B0604020202020204" pitchFamily="34" charset="0"/>
              </a:endParaRPr>
            </a:p>
            <a:p>
              <a:pPr indent="266700">
                <a:lnSpc>
                  <a:spcPct val="190000"/>
                </a:lnSpc>
              </a:pPr>
              <a:r>
                <a:rPr lang="zh-CN" altLang="en-US" sz="2400" b="1" dirty="0">
                  <a:latin typeface="Arial" panose="020B0604020202020204" pitchFamily="34" charset="0"/>
                </a:rPr>
                <a:t>你的学习效果如何？</a:t>
              </a:r>
              <a:endParaRPr lang="zh-CN" altLang="en-US" sz="2400" b="1" dirty="0">
                <a:latin typeface="Arial" panose="020B0604020202020204" pitchFamily="34" charset="0"/>
              </a:endParaRPr>
            </a:p>
          </p:txBody>
        </p:sp>
        <p:sp>
          <p:nvSpPr>
            <p:cNvPr id="17417" name="AutoShape 12"/>
            <p:cNvSpPr/>
            <p:nvPr/>
          </p:nvSpPr>
          <p:spPr>
            <a:xfrm rot="10800000">
              <a:off x="91" y="1180"/>
              <a:ext cx="2268" cy="346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FFFFD1"/>
                </a:gs>
                <a:gs pos="100000">
                  <a:srgbClr val="FFFF00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 anchorCtr="0"/>
            <a:p>
              <a:endParaRPr lang="zh-CN" altLang="zh-CN" dirty="0">
                <a:latin typeface="Arial" panose="020B0604020202020204" pitchFamily="34" charset="0"/>
              </a:endParaRPr>
            </a:p>
          </p:txBody>
        </p:sp>
      </p:grpSp>
      <p:sp>
        <p:nvSpPr>
          <p:cNvPr id="18440" name="文本框 8"/>
          <p:cNvSpPr/>
          <p:nvPr/>
        </p:nvSpPr>
        <p:spPr>
          <a:xfrm>
            <a:off x="0" y="127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归纳小结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18434" name="组合 19457"/>
          <p:cNvGrpSpPr/>
          <p:nvPr/>
        </p:nvGrpSpPr>
        <p:grpSpPr>
          <a:xfrm>
            <a:off x="2660650" y="2139950"/>
            <a:ext cx="3762375" cy="869950"/>
            <a:chOff x="0" y="0"/>
            <a:chExt cx="3762057" cy="615950"/>
          </a:xfrm>
        </p:grpSpPr>
        <p:sp>
          <p:nvSpPr>
            <p:cNvPr id="18445" name="椭圆 10"/>
            <p:cNvSpPr/>
            <p:nvPr/>
          </p:nvSpPr>
          <p:spPr>
            <a:xfrm>
              <a:off x="0" y="0"/>
              <a:ext cx="3014662" cy="615950"/>
            </a:xfrm>
            <a:prstGeom prst="ellipse">
              <a:avLst/>
            </a:prstGeom>
            <a:solidFill>
              <a:srgbClr val="FFC000"/>
            </a:solidFill>
            <a:ln w="9525">
              <a:noFill/>
            </a:ln>
          </p:spPr>
          <p:txBody>
            <a:bodyPr anchor="ctr" anchorCtr="0"/>
            <a:p>
              <a:pPr algn="ctr" eaLnBrk="0" hangingPunct="0"/>
              <a:endParaRPr lang="zh-CN" altLang="en-US" sz="1300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8446" name="文本框 31"/>
            <p:cNvSpPr txBox="1"/>
            <p:nvPr/>
          </p:nvSpPr>
          <p:spPr>
            <a:xfrm>
              <a:off x="809307" y="82804"/>
              <a:ext cx="2952750" cy="40104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lnSpc>
                  <a:spcPct val="130000"/>
                </a:lnSpc>
              </a:pPr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</a:rPr>
                <a:t>知识梳理</a:t>
              </a:r>
              <a:endPara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18435" name="椭圆 10"/>
          <p:cNvSpPr/>
          <p:nvPr/>
        </p:nvSpPr>
        <p:spPr>
          <a:xfrm>
            <a:off x="2654300" y="4021138"/>
            <a:ext cx="3016250" cy="869950"/>
          </a:xfrm>
          <a:prstGeom prst="ellipse">
            <a:avLst/>
          </a:prstGeom>
          <a:solidFill>
            <a:srgbClr val="FFC000"/>
          </a:solidFill>
          <a:ln w="9525">
            <a:noFill/>
          </a:ln>
        </p:spPr>
        <p:txBody>
          <a:bodyPr anchor="ctr" anchorCtr="0"/>
          <a:p>
            <a:pPr algn="ctr" eaLnBrk="0" hangingPunct="0"/>
            <a:endParaRPr lang="zh-CN" altLang="en-US" sz="13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pSp>
        <p:nvGrpSpPr>
          <p:cNvPr id="18436" name="组合 19460"/>
          <p:cNvGrpSpPr/>
          <p:nvPr/>
        </p:nvGrpSpPr>
        <p:grpSpPr>
          <a:xfrm>
            <a:off x="2660650" y="4108450"/>
            <a:ext cx="3490913" cy="728663"/>
            <a:chOff x="0" y="0"/>
            <a:chExt cx="3493106" cy="615950"/>
          </a:xfrm>
        </p:grpSpPr>
        <p:sp>
          <p:nvSpPr>
            <p:cNvPr id="18443" name="椭圆 23"/>
            <p:cNvSpPr/>
            <p:nvPr/>
          </p:nvSpPr>
          <p:spPr>
            <a:xfrm>
              <a:off x="0" y="0"/>
              <a:ext cx="3014663" cy="615950"/>
            </a:xfrm>
            <a:prstGeom prst="ellipse">
              <a:avLst/>
            </a:prstGeom>
            <a:solidFill>
              <a:srgbClr val="FFC000"/>
            </a:solidFill>
            <a:ln w="9525">
              <a:noFill/>
            </a:ln>
          </p:spPr>
          <p:txBody>
            <a:bodyPr anchor="ctr" anchorCtr="0"/>
            <a:p>
              <a:pPr algn="ctr" eaLnBrk="0" hangingPunct="0"/>
              <a:endParaRPr lang="zh-CN" altLang="en-US" sz="1300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8444" name="文本框 31"/>
            <p:cNvSpPr txBox="1"/>
            <p:nvPr/>
          </p:nvSpPr>
          <p:spPr>
            <a:xfrm>
              <a:off x="540356" y="28448"/>
              <a:ext cx="2952750" cy="4788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lnSpc>
                  <a:spcPct val="130000"/>
                </a:lnSpc>
              </a:pPr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</a:rPr>
                <a:t>题型方法梳理</a:t>
              </a:r>
              <a:endPara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19464" name="矩形 11"/>
          <p:cNvSpPr>
            <a:spLocks noChangeArrowheads="1"/>
          </p:cNvSpPr>
          <p:nvPr/>
        </p:nvSpPr>
        <p:spPr bwMode="auto">
          <a:xfrm>
            <a:off x="5956300" y="4111625"/>
            <a:ext cx="3022600" cy="43338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</a:ln>
          <a:effectLst>
            <a:outerShdw dist="38100" dir="2700000" algn="ctr" rotWithShape="0">
              <a:srgbClr val="00000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ahoma" panose="020B060403050404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不等式基本性质的应用</a:t>
            </a:r>
            <a:endParaRPr kumimoji="0" lang="zh-CN" altLang="en-US" sz="2100" b="1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 panose="020B060403050404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9465" name="Text Box 5"/>
          <p:cNvSpPr>
            <a:spLocks noChangeArrowheads="1"/>
          </p:cNvSpPr>
          <p:nvPr/>
        </p:nvSpPr>
        <p:spPr bwMode="auto">
          <a:xfrm>
            <a:off x="5865813" y="2387600"/>
            <a:ext cx="2649538" cy="412750"/>
          </a:xfrm>
          <a:custGeom>
            <a:avLst/>
            <a:gdLst>
              <a:gd name="T0" fmla="*/ 2622550 w 2622550"/>
              <a:gd name="T1" fmla="*/ 282575 h 565150"/>
              <a:gd name="T2" fmla="*/ 1311275 w 2622550"/>
              <a:gd name="T3" fmla="*/ 565150 h 565150"/>
              <a:gd name="T4" fmla="*/ 0 w 2622550"/>
              <a:gd name="T5" fmla="*/ 282575 h 565150"/>
              <a:gd name="T6" fmla="*/ 1311275 w 2622550"/>
              <a:gd name="T7" fmla="*/ 0 h 565150"/>
              <a:gd name="T8" fmla="*/ 0 60000 65536"/>
              <a:gd name="T9" fmla="*/ 5400000 60000 65536"/>
              <a:gd name="T10" fmla="*/ 10800000 60000 65536"/>
              <a:gd name="T11" fmla="*/ 16200000 60000 65536"/>
              <a:gd name="T12" fmla="*/ 0 w 2622550"/>
              <a:gd name="T13" fmla="*/ 0 h 565150"/>
              <a:gd name="T14" fmla="*/ 2622550 w 2622550"/>
              <a:gd name="T15" fmla="*/ 565150 h 5651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22550" h="565150">
                <a:moveTo>
                  <a:pt x="0" y="0"/>
                </a:moveTo>
                <a:lnTo>
                  <a:pt x="2483263" y="0"/>
                </a:lnTo>
                <a:lnTo>
                  <a:pt x="2622550" y="139286"/>
                </a:lnTo>
                <a:lnTo>
                  <a:pt x="2622550" y="565150"/>
                </a:lnTo>
                <a:lnTo>
                  <a:pt x="139286" y="565150"/>
                </a:lnTo>
                <a:lnTo>
                  <a:pt x="0" y="425863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miter lim="800000"/>
          </a:ln>
          <a:effectLst>
            <a:outerShdw dist="38100" dir="2700000" algn="ctr" rotWithShape="0">
              <a:srgbClr val="00000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ahoma" panose="020B0604030504040204" pitchFamily="34" charset="0"/>
                <a:ea typeface="微软雅黑" panose="020B0503020204020204" pitchFamily="34" charset="-122"/>
                <a:cs typeface="+mn-cs"/>
              </a:rPr>
              <a:t> 不等式的基本性质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 panose="020B060403050404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440" name="文本框 8"/>
          <p:cNvSpPr/>
          <p:nvPr/>
        </p:nvSpPr>
        <p:spPr>
          <a:xfrm>
            <a:off x="0" y="127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归纳小结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  <p:pic>
        <p:nvPicPr>
          <p:cNvPr id="18442" name="图片 12" descr="235072-130611202642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88485"/>
            <a:ext cx="2279650" cy="1920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ldLvl="0" animBg="1"/>
      <p:bldP spid="19465" grpId="0" bldLvl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8433" name="AutoShape 14"/>
          <p:cNvSpPr>
            <a:spLocks noChangeArrowheads="1"/>
          </p:cNvSpPr>
          <p:nvPr/>
        </p:nvSpPr>
        <p:spPr bwMode="auto">
          <a:xfrm>
            <a:off x="3960813" y="1219518"/>
            <a:ext cx="5356225" cy="130175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F2F2F2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</a:ln>
          <a:effectLst>
            <a:outerShdw dist="135001" dir="2928847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460" name="文本框 8"/>
          <p:cNvSpPr/>
          <p:nvPr/>
        </p:nvSpPr>
        <p:spPr>
          <a:xfrm>
            <a:off x="0" y="9525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布置作业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  <p:grpSp>
        <p:nvGrpSpPr>
          <p:cNvPr id="3" name="组合 20488"/>
          <p:cNvGrpSpPr/>
          <p:nvPr/>
        </p:nvGrpSpPr>
        <p:grpSpPr>
          <a:xfrm>
            <a:off x="3960813" y="1311593"/>
            <a:ext cx="5400675" cy="4660900"/>
            <a:chOff x="0" y="0"/>
            <a:chExt cx="3402" cy="2936"/>
          </a:xfrm>
        </p:grpSpPr>
        <p:grpSp>
          <p:nvGrpSpPr>
            <p:cNvPr id="19470" name="组合 20489"/>
            <p:cNvGrpSpPr/>
            <p:nvPr/>
          </p:nvGrpSpPr>
          <p:grpSpPr>
            <a:xfrm>
              <a:off x="74" y="0"/>
              <a:ext cx="2976" cy="706"/>
              <a:chOff x="0" y="0"/>
              <a:chExt cx="2976" cy="706"/>
            </a:xfrm>
          </p:grpSpPr>
          <p:grpSp>
            <p:nvGrpSpPr>
              <p:cNvPr id="19486" name="组合 20490"/>
              <p:cNvGrpSpPr/>
              <p:nvPr/>
            </p:nvGrpSpPr>
            <p:grpSpPr>
              <a:xfrm>
                <a:off x="0" y="0"/>
                <a:ext cx="656" cy="706"/>
                <a:chOff x="0" y="0"/>
                <a:chExt cx="768" cy="746"/>
              </a:xfrm>
            </p:grpSpPr>
            <p:sp>
              <p:nvSpPr>
                <p:cNvPr id="19488" name="AutoShape 8"/>
                <p:cNvSpPr/>
                <p:nvPr/>
              </p:nvSpPr>
              <p:spPr>
                <a:xfrm>
                  <a:off x="0" y="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rgbClr val="839C9E"/>
                    </a:gs>
                  </a:gsLst>
                  <a:lin ang="5400000" scaled="1"/>
                  <a:tileRect/>
                </a:gradFill>
                <a:ln w="38100" cap="flat" cmpd="sng">
                  <a:solidFill>
                    <a:schemeClr val="bg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endParaRPr lang="zh-CN" altLang="zh-CN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8444" name="未知"/>
                <p:cNvSpPr>
                  <a:spLocks noChangeArrowheads="1"/>
                </p:cNvSpPr>
                <p:nvPr/>
              </p:nvSpPr>
              <p:spPr bwMode="auto">
                <a:xfrm>
                  <a:off x="47" y="48"/>
                  <a:ext cx="383" cy="373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DAEEF0"/>
                    </a:gs>
                    <a:gs pos="50000">
                      <a:schemeClr val="accent1">
                        <a:alpha val="0"/>
                      </a:schemeClr>
                    </a:gs>
                    <a:gs pos="100000">
                      <a:srgbClr val="DAEEF0"/>
                    </a:gs>
                  </a:gsLst>
                  <a:lin ang="2700000" scaled="1"/>
                </a:gradFill>
                <a:ln w="9525">
                  <a:noFill/>
                  <a:round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微软雅黑" panose="020B0503020204020204" pitchFamily="34" charset="-122"/>
                    <a:cs typeface="+mn-cs"/>
                  </a:endParaRPr>
                </a:p>
              </p:txBody>
            </p:sp>
            <p:sp>
              <p:nvSpPr>
                <p:cNvPr id="20494" name="Text Box 10"/>
                <p:cNvSpPr txBox="1"/>
                <p:nvPr/>
              </p:nvSpPr>
              <p:spPr>
                <a:xfrm>
                  <a:off x="46" y="188"/>
                  <a:ext cx="661" cy="346"/>
                </a:xfrm>
                <a:prstGeom prst="rect">
                  <a:avLst/>
                </a:prstGeom>
                <a:noFill/>
                <a:ln w="9525">
                  <a:noFill/>
                  <a:miter/>
                </a:ln>
              </p:spPr>
              <p:txBody>
                <a:bodyPr wrap="none">
                  <a:spAutoFit/>
                </a:bodyPr>
                <a:lstStyle>
                  <a:lvl1pPr marL="228600" lvl="0" indent="-228600" algn="l" defTabSz="914400" eaLnBrk="0" fontAlgn="base" latinLnBrk="0" hangingPunct="0">
                    <a:lnSpc>
                      <a:spcPct val="90000"/>
                    </a:lnSpc>
                    <a:spcBef>
                      <a:spcPts val="1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800" b="0" i="0" u="none" kern="1200" baseline="0">
                      <a:solidFill>
                        <a:schemeClr val="tx1"/>
                      </a:solidFill>
                      <a:latin typeface="Tahoma" panose="020B0604030504040204" pitchFamily="34" charset="0"/>
                      <a:ea typeface="微软雅黑" panose="020B0503020204020204" pitchFamily="34" charset="-122"/>
                    </a:defRPr>
                  </a:lvl1pPr>
                  <a:lvl2pPr marL="685800" lvl="1" indent="-228600" algn="l" defTabSz="914400" eaLnBrk="0" fontAlgn="base" latinLnBrk="0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b="0" i="0" u="non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lvl="2" indent="-228600" algn="l" defTabSz="914400" eaLnBrk="0" fontAlgn="base" latinLnBrk="0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000" b="0" i="0" u="non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lvl="3" indent="-228600" algn="l" defTabSz="914400" eaLnBrk="0" fontAlgn="base" latinLnBrk="0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1800" b="0" i="0" u="non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lvl="4" indent="-228600" algn="l" defTabSz="914400" eaLnBrk="0" fontAlgn="base" latinLnBrk="0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1800" b="0" i="0" u="non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  <a:defRPr/>
                  </a:pPr>
                  <a:r>
                    <a:rPr kumimoji="0" lang="zh-CN" altLang="en-US" sz="2800" b="0" i="0" u="none" strike="noStrike" kern="1200" cap="none" spc="0" normalizeH="0" baseline="0" noProof="1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38100" dir="2700000">
                          <a:srgbClr val="C0C0C0"/>
                        </a:outerShdw>
                      </a:effectLst>
                      <a:uLnTx/>
                      <a:uFillTx/>
                      <a:latin typeface="Arial" panose="020B0604020202020204" pitchFamily="34" charset="0"/>
                      <a:ea typeface="宋体" panose="02010600030101010101" pitchFamily="2" charset="-122"/>
                      <a:cs typeface="+mn-ea"/>
                    </a:rPr>
                    <a:t>阅读</a:t>
                  </a:r>
                  <a:endParaRPr kumimoji="0" lang="zh-CN" altLang="en-US" sz="2800" b="0" i="0" u="none" strike="noStrike" kern="1200" cap="none" spc="0" normalizeH="0" baseline="0" noProof="1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38100" dir="2700000">
                        <a:srgbClr val="C0C0C0"/>
                      </a:outerShdw>
                    </a:effectLst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</p:grpSp>
          <p:sp>
            <p:nvSpPr>
              <p:cNvPr id="19487" name="Text Box 11"/>
              <p:cNvSpPr txBox="1"/>
              <p:nvPr/>
            </p:nvSpPr>
            <p:spPr>
              <a:xfrm>
                <a:off x="748" y="175"/>
                <a:ext cx="2228" cy="28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lnSpc>
                    <a:spcPct val="110000"/>
                  </a:lnSpc>
                </a:pPr>
                <a:r>
                  <a:rPr lang="zh-CN" altLang="en-US" sz="2400" b="1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教材章节</a:t>
                </a:r>
                <a:r>
                  <a:rPr lang="en-US" altLang="zh-CN" sz="2400" b="1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2.1</a:t>
                </a:r>
                <a:endParaRPr lang="en-US" altLang="zh-CN" sz="2400" b="1" dirty="0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p:grpSp>
        <p:grpSp>
          <p:nvGrpSpPr>
            <p:cNvPr id="19471" name="组合 20495"/>
            <p:cNvGrpSpPr/>
            <p:nvPr/>
          </p:nvGrpSpPr>
          <p:grpSpPr>
            <a:xfrm>
              <a:off x="28" y="1039"/>
              <a:ext cx="3374" cy="820"/>
              <a:chOff x="0" y="0"/>
              <a:chExt cx="3374" cy="820"/>
            </a:xfrm>
          </p:grpSpPr>
          <p:grpSp>
            <p:nvGrpSpPr>
              <p:cNvPr id="19479" name="组合 20496"/>
              <p:cNvGrpSpPr/>
              <p:nvPr/>
            </p:nvGrpSpPr>
            <p:grpSpPr>
              <a:xfrm>
                <a:off x="0" y="0"/>
                <a:ext cx="3374" cy="820"/>
                <a:chOff x="0" y="0"/>
                <a:chExt cx="4704" cy="820"/>
              </a:xfrm>
            </p:grpSpPr>
            <p:sp>
              <p:nvSpPr>
                <p:cNvPr id="18449" name="AutoShape 1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704" cy="820"/>
                </a:xfrm>
                <a:prstGeom prst="roundRect">
                  <a:avLst>
                    <a:gd name="adj" fmla="val 10889"/>
                  </a:avLst>
                </a:prstGeom>
                <a:gradFill rotWithShape="1">
                  <a:gsLst>
                    <a:gs pos="0">
                      <a:srgbClr val="DDDDDD"/>
                    </a:gs>
                    <a:gs pos="50000">
                      <a:srgbClr val="F2F2F2"/>
                    </a:gs>
                    <a:gs pos="100000">
                      <a:srgbClr val="DDDDDD"/>
                    </a:gs>
                  </a:gsLst>
                  <a:lin ang="2700000" scaled="1"/>
                </a:gradFill>
                <a:ln w="38100">
                  <a:solidFill>
                    <a:srgbClr val="FFFFFF"/>
                  </a:solidFill>
                  <a:round/>
                </a:ln>
                <a:effectLst>
                  <a:outerShdw dist="135001" dir="2928847" algn="ctr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  <a:defRPr/>
                  </a:pPr>
                  <a:endParaRPr kumimoji="0" lang="zh-CN" altLang="zh-CN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grpSp>
              <p:nvGrpSpPr>
                <p:cNvPr id="19482" name="组合 20498"/>
                <p:cNvGrpSpPr/>
                <p:nvPr/>
              </p:nvGrpSpPr>
              <p:grpSpPr>
                <a:xfrm>
                  <a:off x="103" y="76"/>
                  <a:ext cx="907" cy="671"/>
                  <a:chOff x="0" y="0"/>
                  <a:chExt cx="768" cy="746"/>
                </a:xfrm>
              </p:grpSpPr>
              <p:sp>
                <p:nvSpPr>
                  <p:cNvPr id="19483" name="AutoShape 16"/>
                  <p:cNvSpPr/>
                  <p:nvPr/>
                </p:nvSpPr>
                <p:spPr>
                  <a:xfrm>
                    <a:off x="0" y="0"/>
                    <a:ext cx="768" cy="746"/>
                  </a:xfrm>
                  <a:prstGeom prst="roundRect">
                    <a:avLst>
                      <a:gd name="adj" fmla="val 11921"/>
                    </a:avLst>
                  </a:prstGeom>
                  <a:gradFill rotWithShape="1">
                    <a:gsLst>
                      <a:gs pos="0">
                        <a:srgbClr val="46B5B5"/>
                      </a:gs>
                      <a:gs pos="100000">
                        <a:schemeClr val="hlink"/>
                      </a:gs>
                    </a:gsLst>
                    <a:lin ang="5400000" scaled="1"/>
                    <a:tileRect/>
                  </a:gradFill>
                  <a:ln w="38100" cap="flat" cmpd="sng">
                    <a:solidFill>
                      <a:schemeClr val="bg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endParaRPr lang="zh-CN" altLang="zh-CN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9484" name="未知"/>
                  <p:cNvSpPr/>
                  <p:nvPr/>
                </p:nvSpPr>
                <p:spPr>
                  <a:xfrm>
                    <a:off x="48" y="48"/>
                    <a:ext cx="383" cy="373"/>
                  </a:xfrm>
                  <a:custGeom>
                    <a:avLst/>
                    <a:gdLst>
                      <a:gd name="txL" fmla="*/ 0 w 596"/>
                      <a:gd name="txT" fmla="*/ 0 h 598"/>
                      <a:gd name="txR" fmla="*/ 596 w 596"/>
                      <a:gd name="txB" fmla="*/ 598 h 598"/>
                    </a:gdLst>
                    <a:ahLst/>
                    <a:cxnLst>
                      <a:cxn ang="0">
                        <a:pos x="49" y="0"/>
                      </a:cxn>
                      <a:cxn ang="0">
                        <a:pos x="0" y="46"/>
                      </a:cxn>
                      <a:cxn ang="0">
                        <a:pos x="0" y="229"/>
                      </a:cxn>
                      <a:cxn ang="0">
                        <a:pos x="66" y="68"/>
                      </a:cxn>
                      <a:cxn ang="0">
                        <a:pos x="244" y="0"/>
                      </a:cxn>
                      <a:cxn ang="0">
                        <a:pos x="49" y="0"/>
                      </a:cxn>
                    </a:cxnLst>
                    <a:rect l="txL" t="txT" r="txR" b="txB"/>
                    <a:pathLst>
                      <a:path w="596" h="598">
                        <a:moveTo>
                          <a:pt x="118" y="0"/>
                        </a:moveTo>
                        <a:cubicBezTo>
                          <a:pt x="53" y="0"/>
                          <a:pt x="0" y="53"/>
                          <a:pt x="0" y="118"/>
                        </a:cubicBezTo>
                        <a:lnTo>
                          <a:pt x="0" y="589"/>
                        </a:lnTo>
                        <a:cubicBezTo>
                          <a:pt x="27" y="598"/>
                          <a:pt x="12" y="309"/>
                          <a:pt x="161" y="174"/>
                        </a:cubicBezTo>
                        <a:cubicBezTo>
                          <a:pt x="310" y="39"/>
                          <a:pt x="596" y="29"/>
                          <a:pt x="589" y="0"/>
                        </a:cubicBezTo>
                        <a:lnTo>
                          <a:pt x="118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93D4D4">
                          <a:alpha val="100000"/>
                        </a:srgbClr>
                      </a:gs>
                      <a:gs pos="100000">
                        <a:schemeClr val="hlink">
                          <a:alpha val="0"/>
                        </a:schemeClr>
                      </a:gs>
                    </a:gsLst>
                    <a:lin ang="27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20502" name="Text Box 18"/>
                  <p:cNvSpPr txBox="1"/>
                  <p:nvPr/>
                </p:nvSpPr>
                <p:spPr>
                  <a:xfrm>
                    <a:off x="45" y="189"/>
                    <a:ext cx="666" cy="364"/>
                  </a:xfrm>
                  <a:prstGeom prst="rect">
                    <a:avLst/>
                  </a:prstGeom>
                  <a:noFill/>
                  <a:ln w="9525">
                    <a:noFill/>
                    <a:miter/>
                  </a:ln>
                </p:spPr>
                <p:txBody>
                  <a:bodyPr wrap="none">
                    <a:spAutoFit/>
                  </a:bodyPr>
                  <a:lstStyle>
                    <a:lvl1pPr marL="228600" lvl="0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1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800" b="0" i="0" u="none" kern="1200" baseline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微软雅黑" panose="020B0503020204020204" pitchFamily="34" charset="-122"/>
                      </a:defRPr>
                    </a:lvl1pPr>
                    <a:lvl2pPr marL="685800" lvl="1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b="0" i="0" u="non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lvl="2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000" b="0" i="0" u="non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lvl="3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1800" b="0" i="0" u="non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lvl="4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1800" b="0" i="0" u="non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r>
                      <a:rPr kumimoji="0" lang="zh-CN" altLang="en-US" sz="2800" b="0" i="0" u="none" strike="noStrike" kern="1200" cap="none" spc="0" normalizeH="0" baseline="0" noProof="1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+mn-ea"/>
                      </a:rPr>
                      <a:t>书写</a:t>
                    </a:r>
                    <a:endParaRPr kumimoji="0" lang="zh-CN" altLang="en-US" sz="2800" b="0" i="0" u="none" strike="noStrike" kern="1200" cap="none" spc="0" normalizeH="0" baseline="0" noProof="1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38100" dir="2700000">
                          <a:srgbClr val="C0C0C0"/>
                        </a:outerShdw>
                      </a:effectLst>
                      <a:uLnTx/>
                      <a:uFillTx/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</p:grpSp>
          <p:sp>
            <p:nvSpPr>
              <p:cNvPr id="19480" name="Text Box 19"/>
              <p:cNvSpPr txBox="1"/>
              <p:nvPr/>
            </p:nvSpPr>
            <p:spPr>
              <a:xfrm>
                <a:off x="786" y="312"/>
                <a:ext cx="2588" cy="31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lnSpc>
                    <a:spcPct val="110000"/>
                  </a:lnSpc>
                </a:pPr>
                <a:r>
                  <a:rPr lang="zh-CN" altLang="en-US" sz="2400" b="1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教材习题一</a:t>
                </a:r>
                <a:r>
                  <a:rPr lang="en-US" altLang="zh-CN" sz="2400" b="1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A</a:t>
                </a:r>
                <a:r>
                  <a:rPr lang="zh-CN" altLang="zh-CN" sz="2400" b="1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组</a:t>
                </a:r>
                <a:r>
                  <a:rPr lang="en-US" altLang="zh-CN" sz="2400" b="1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3</a:t>
                </a:r>
                <a:r>
                  <a:rPr lang="zh-CN" altLang="en-US" sz="2400" b="1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，</a:t>
                </a:r>
                <a:r>
                  <a:rPr lang="en-US" altLang="zh-CN" sz="2400" b="1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4</a:t>
                </a:r>
                <a:r>
                  <a:rPr lang="zh-CN" altLang="en-US" sz="2400" b="1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，</a:t>
                </a:r>
                <a:r>
                  <a:rPr lang="en-US" altLang="zh-CN" sz="2400" b="1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B</a:t>
                </a:r>
                <a:r>
                  <a:rPr lang="zh-CN" altLang="en-US" sz="2400" b="1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组</a:t>
                </a:r>
                <a:endParaRPr lang="zh-CN" altLang="en-US" sz="2400" b="1" dirty="0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p:grpSp>
        <p:grpSp>
          <p:nvGrpSpPr>
            <p:cNvPr id="19472" name="组合 20503"/>
            <p:cNvGrpSpPr/>
            <p:nvPr/>
          </p:nvGrpSpPr>
          <p:grpSpPr>
            <a:xfrm>
              <a:off x="0" y="2116"/>
              <a:ext cx="3402" cy="820"/>
              <a:chOff x="0" y="0"/>
              <a:chExt cx="3402" cy="820"/>
            </a:xfrm>
          </p:grpSpPr>
          <p:sp>
            <p:nvSpPr>
              <p:cNvPr id="18456" name="AutoShape 2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402" cy="820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EEEEEE"/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</a:ln>
              <a:effectLst>
                <a:outerShdw dist="135001" dir="2928847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grpSp>
            <p:nvGrpSpPr>
              <p:cNvPr id="19474" name="组合 20505"/>
              <p:cNvGrpSpPr/>
              <p:nvPr/>
            </p:nvGrpSpPr>
            <p:grpSpPr>
              <a:xfrm>
                <a:off x="74" y="76"/>
                <a:ext cx="656" cy="670"/>
                <a:chOff x="0" y="0"/>
                <a:chExt cx="768" cy="746"/>
              </a:xfrm>
            </p:grpSpPr>
            <p:sp>
              <p:nvSpPr>
                <p:cNvPr id="19476" name="AutoShape 23"/>
                <p:cNvSpPr/>
                <p:nvPr/>
              </p:nvSpPr>
              <p:spPr>
                <a:xfrm>
                  <a:off x="0" y="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gradFill rotWithShape="1">
                  <a:gsLst>
                    <a:gs pos="0">
                      <a:srgbClr val="BEDF5D"/>
                    </a:gs>
                    <a:gs pos="100000">
                      <a:schemeClr val="folHlink"/>
                    </a:gs>
                  </a:gsLst>
                  <a:lin ang="5400000" scaled="1"/>
                  <a:tileRect/>
                </a:gradFill>
                <a:ln w="38100" cap="flat" cmpd="sng">
                  <a:solidFill>
                    <a:schemeClr val="bg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endParaRPr lang="zh-CN" altLang="zh-CN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477" name="未知"/>
                <p:cNvSpPr/>
                <p:nvPr/>
              </p:nvSpPr>
              <p:spPr>
                <a:xfrm>
                  <a:off x="48" y="48"/>
                  <a:ext cx="383" cy="373"/>
                </a:xfrm>
                <a:custGeom>
                  <a:avLst/>
                  <a:gdLst>
                    <a:gd name="txL" fmla="*/ 0 w 596"/>
                    <a:gd name="txT" fmla="*/ 0 h 598"/>
                    <a:gd name="txR" fmla="*/ 596 w 596"/>
                    <a:gd name="txB" fmla="*/ 598 h 598"/>
                  </a:gdLst>
                  <a:ahLst/>
                  <a:cxnLst>
                    <a:cxn ang="0">
                      <a:pos x="49" y="0"/>
                    </a:cxn>
                    <a:cxn ang="0">
                      <a:pos x="0" y="46"/>
                    </a:cxn>
                    <a:cxn ang="0">
                      <a:pos x="0" y="229"/>
                    </a:cxn>
                    <a:cxn ang="0">
                      <a:pos x="66" y="68"/>
                    </a:cxn>
                    <a:cxn ang="0">
                      <a:pos x="244" y="0"/>
                    </a:cxn>
                    <a:cxn ang="0">
                      <a:pos x="49" y="0"/>
                    </a:cxn>
                  </a:cxnLst>
                  <a:rect l="txL" t="txT" r="txR" b="tx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CDE683">
                        <a:alpha val="100000"/>
                      </a:srgbClr>
                    </a:gs>
                    <a:gs pos="100000">
                      <a:schemeClr val="folHlink">
                        <a:alpha val="0"/>
                      </a:schemeClr>
                    </a:gs>
                  </a:gsLst>
                  <a:lin ang="2700000" scaled="1"/>
                  <a:tileRect/>
                </a:gra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0509" name="Text Box 25"/>
                <p:cNvSpPr txBox="1"/>
                <p:nvPr/>
              </p:nvSpPr>
              <p:spPr>
                <a:xfrm>
                  <a:off x="50" y="189"/>
                  <a:ext cx="659" cy="364"/>
                </a:xfrm>
                <a:prstGeom prst="rect">
                  <a:avLst/>
                </a:prstGeom>
                <a:noFill/>
                <a:ln w="9525">
                  <a:noFill/>
                  <a:miter/>
                </a:ln>
              </p:spPr>
              <p:txBody>
                <a:bodyPr wrap="none">
                  <a:spAutoFit/>
                </a:bodyPr>
                <a:lstStyle>
                  <a:lvl1pPr marL="228600" lvl="0" indent="-228600" algn="l" defTabSz="914400" eaLnBrk="0" fontAlgn="base" latinLnBrk="0" hangingPunct="0">
                    <a:lnSpc>
                      <a:spcPct val="90000"/>
                    </a:lnSpc>
                    <a:spcBef>
                      <a:spcPts val="1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800" b="0" i="0" u="none" kern="1200" baseline="0">
                      <a:solidFill>
                        <a:schemeClr val="tx1"/>
                      </a:solidFill>
                      <a:latin typeface="Tahoma" panose="020B0604030504040204" pitchFamily="34" charset="0"/>
                      <a:ea typeface="微软雅黑" panose="020B0503020204020204" pitchFamily="34" charset="-122"/>
                    </a:defRPr>
                  </a:lvl1pPr>
                  <a:lvl2pPr marL="685800" lvl="1" indent="-228600" algn="l" defTabSz="914400" eaLnBrk="0" fontAlgn="base" latinLnBrk="0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b="0" i="0" u="non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lvl="2" indent="-228600" algn="l" defTabSz="914400" eaLnBrk="0" fontAlgn="base" latinLnBrk="0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000" b="0" i="0" u="non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lvl="3" indent="-228600" algn="l" defTabSz="914400" eaLnBrk="0" fontAlgn="base" latinLnBrk="0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1800" b="0" i="0" u="non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lvl="4" indent="-228600" algn="l" defTabSz="914400" eaLnBrk="0" fontAlgn="base" latinLnBrk="0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1800" b="0" i="0" u="non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  <a:defRPr/>
                  </a:pPr>
                  <a:r>
                    <a:rPr kumimoji="0" lang="zh-CN" altLang="en-US" sz="2800" b="0" i="0" u="none" strike="noStrike" kern="1200" cap="none" spc="0" normalizeH="0" baseline="0" noProof="1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38100" dir="2700000">
                          <a:srgbClr val="C0C0C0"/>
                        </a:outerShdw>
                      </a:effectLst>
                      <a:uLnTx/>
                      <a:uFillTx/>
                      <a:latin typeface="Arial" panose="020B0604020202020204" pitchFamily="34" charset="0"/>
                      <a:ea typeface="宋体" panose="02010600030101010101" pitchFamily="2" charset="-122"/>
                      <a:cs typeface="+mn-ea"/>
                    </a:rPr>
                    <a:t>思考</a:t>
                  </a:r>
                  <a:endParaRPr kumimoji="0" lang="zh-CN" altLang="en-US" sz="2800" b="0" i="0" u="none" strike="noStrike" kern="1200" cap="none" spc="0" normalizeH="0" baseline="0" noProof="1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38100" dir="2700000">
                        <a:srgbClr val="C0C0C0"/>
                      </a:outerShdw>
                    </a:effectLst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</p:grpSp>
          <p:sp>
            <p:nvSpPr>
              <p:cNvPr id="19475" name="Text Box 26"/>
              <p:cNvSpPr txBox="1"/>
              <p:nvPr/>
            </p:nvSpPr>
            <p:spPr>
              <a:xfrm>
                <a:off x="874" y="227"/>
                <a:ext cx="2500" cy="57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lnSpc>
                    <a:spcPct val="110000"/>
                  </a:lnSpc>
                </a:pPr>
                <a:r>
                  <a:rPr lang="zh-CN" altLang="en-US" sz="2400" b="1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寻找生活中不等式基本性质的应用</a:t>
                </a:r>
                <a:endParaRPr lang="zh-CN" altLang="en-US" sz="2400" b="1" dirty="0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p:grpSp>
      </p:grpSp>
      <p:grpSp>
        <p:nvGrpSpPr>
          <p:cNvPr id="19464" name="组合 20510"/>
          <p:cNvGrpSpPr/>
          <p:nvPr/>
        </p:nvGrpSpPr>
        <p:grpSpPr>
          <a:xfrm>
            <a:off x="2016125" y="2000568"/>
            <a:ext cx="1293813" cy="2857500"/>
            <a:chOff x="0" y="0"/>
            <a:chExt cx="815" cy="1800"/>
          </a:xfrm>
        </p:grpSpPr>
        <p:sp>
          <p:nvSpPr>
            <p:cNvPr id="19465" name="AutoShape 28"/>
            <p:cNvSpPr/>
            <p:nvPr/>
          </p:nvSpPr>
          <p:spPr>
            <a:xfrm>
              <a:off x="0" y="0"/>
              <a:ext cx="815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 wrap="none" anchor="ctr" anchorCtr="0"/>
            <a:p>
              <a:endParaRPr lang="zh-CN" altLang="zh-CN" dirty="0">
                <a:latin typeface="Arial" panose="020B0604020202020204" pitchFamily="34" charset="0"/>
              </a:endParaRPr>
            </a:p>
          </p:txBody>
        </p:sp>
        <p:sp>
          <p:nvSpPr>
            <p:cNvPr id="19466" name="AutoShape 29"/>
            <p:cNvSpPr/>
            <p:nvPr/>
          </p:nvSpPr>
          <p:spPr>
            <a:xfrm>
              <a:off x="13" y="5"/>
              <a:ext cx="790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 w="9525">
              <a:noFill/>
            </a:ln>
          </p:spPr>
          <p:txBody>
            <a:bodyPr wrap="none" anchor="ctr" anchorCtr="0"/>
            <a:p>
              <a:endParaRPr lang="zh-CN" altLang="zh-CN" dirty="0">
                <a:latin typeface="Arial" panose="020B0604020202020204" pitchFamily="34" charset="0"/>
              </a:endParaRPr>
            </a:p>
          </p:txBody>
        </p:sp>
        <p:sp>
          <p:nvSpPr>
            <p:cNvPr id="19467" name="AutoShape 30"/>
            <p:cNvSpPr/>
            <p:nvPr/>
          </p:nvSpPr>
          <p:spPr>
            <a:xfrm>
              <a:off x="19" y="1305"/>
              <a:ext cx="779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F2EDA6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 anchorCtr="0"/>
            <a:p>
              <a:endParaRPr lang="zh-CN" altLang="zh-CN" dirty="0">
                <a:latin typeface="Arial" panose="020B0604020202020204" pitchFamily="34" charset="0"/>
              </a:endParaRPr>
            </a:p>
          </p:txBody>
        </p:sp>
        <p:sp>
          <p:nvSpPr>
            <p:cNvPr id="19468" name="AutoShape 31"/>
            <p:cNvSpPr/>
            <p:nvPr/>
          </p:nvSpPr>
          <p:spPr>
            <a:xfrm>
              <a:off x="19" y="19"/>
              <a:ext cx="779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5CC"/>
                </a:gs>
                <a:gs pos="100000">
                  <a:srgbClr val="E9E065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 anchorCtr="0"/>
            <a:p>
              <a:endParaRPr lang="zh-CN" altLang="zh-CN" dirty="0">
                <a:latin typeface="Arial" panose="020B0604020202020204" pitchFamily="34" charset="0"/>
              </a:endParaRPr>
            </a:p>
          </p:txBody>
        </p:sp>
        <p:sp>
          <p:nvSpPr>
            <p:cNvPr id="19469" name="Text Box 39"/>
            <p:cNvSpPr txBox="1"/>
            <p:nvPr/>
          </p:nvSpPr>
          <p:spPr>
            <a:xfrm>
              <a:off x="0" y="124"/>
              <a:ext cx="774" cy="140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lnSpc>
                  <a:spcPct val="160000"/>
                </a:lnSpc>
              </a:pPr>
              <a:r>
                <a:rPr lang="zh-CN" altLang="en-US" sz="4400" dirty="0">
                  <a:latin typeface="Arial" panose="020B0604020202020204" pitchFamily="34" charset="0"/>
                  <a:ea typeface="黑体" panose="02010609060101010101" pitchFamily="49" charset="-122"/>
                </a:rPr>
                <a:t>作</a:t>
              </a:r>
              <a:endParaRPr lang="zh-CN" altLang="en-US" sz="4400" dirty="0">
                <a:latin typeface="Arial" panose="020B0604020202020204" pitchFamily="34" charset="0"/>
                <a:ea typeface="黑体" panose="02010609060101010101" pitchFamily="49" charset="-122"/>
              </a:endParaRPr>
            </a:p>
            <a:p>
              <a:pPr algn="ctr">
                <a:lnSpc>
                  <a:spcPct val="160000"/>
                </a:lnSpc>
              </a:pPr>
              <a:r>
                <a:rPr lang="zh-CN" altLang="en-US" sz="4400" dirty="0">
                  <a:latin typeface="Arial" panose="020B0604020202020204" pitchFamily="34" charset="0"/>
                  <a:ea typeface="黑体" panose="02010609060101010101" pitchFamily="49" charset="-122"/>
                </a:rPr>
                <a:t>业</a:t>
              </a:r>
              <a:endParaRPr lang="zh-CN" altLang="en-US" sz="4400" dirty="0"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4" name="文本框 8"/>
          <p:cNvSpPr/>
          <p:nvPr/>
        </p:nvSpPr>
        <p:spPr>
          <a:xfrm>
            <a:off x="0" y="0"/>
            <a:ext cx="2946364" cy="924981"/>
          </a:xfrm>
          <a:prstGeom prst="parallelogram">
            <a:avLst>
              <a:gd name="adj" fmla="val 26520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拓展延伸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  <p:grpSp>
        <p:nvGrpSpPr>
          <p:cNvPr id="5126" name="组合 21508"/>
          <p:cNvGrpSpPr/>
          <p:nvPr/>
        </p:nvGrpSpPr>
        <p:grpSpPr>
          <a:xfrm>
            <a:off x="2124075" y="1866900"/>
            <a:ext cx="3602038" cy="723900"/>
            <a:chOff x="33800" y="0"/>
            <a:chExt cx="3686175" cy="616056"/>
          </a:xfrm>
        </p:grpSpPr>
        <p:sp>
          <p:nvSpPr>
            <p:cNvPr id="5128" name="椭圆 23"/>
            <p:cNvSpPr/>
            <p:nvPr/>
          </p:nvSpPr>
          <p:spPr>
            <a:xfrm>
              <a:off x="133795" y="0"/>
              <a:ext cx="3015257" cy="616056"/>
            </a:xfrm>
            <a:prstGeom prst="ellipse">
              <a:avLst/>
            </a:prstGeom>
            <a:solidFill>
              <a:srgbClr val="FFC000"/>
            </a:solidFill>
            <a:ln w="9525">
              <a:noFill/>
            </a:ln>
          </p:spPr>
          <p:txBody>
            <a:bodyPr anchor="ctr" anchorCtr="0"/>
            <a:p>
              <a:pPr algn="ctr" eaLnBrk="0" hangingPunct="0"/>
              <a:endParaRPr lang="zh-CN" altLang="en-US" sz="1300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29" name="文本框 31"/>
            <p:cNvSpPr txBox="1"/>
            <p:nvPr/>
          </p:nvSpPr>
          <p:spPr>
            <a:xfrm>
              <a:off x="33800" y="28136"/>
              <a:ext cx="3686175" cy="48203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lnSpc>
                  <a:spcPct val="130000"/>
                </a:lnSpc>
              </a:pPr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</a:rPr>
                <a:t>  延伸探究（选做）</a:t>
              </a:r>
              <a:endPara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aphicFrame>
        <p:nvGraphicFramePr>
          <p:cNvPr id="21512" name="对象 21511"/>
          <p:cNvGraphicFramePr>
            <a:graphicFrameLocks noChangeAspect="1"/>
          </p:cNvGraphicFramePr>
          <p:nvPr/>
        </p:nvGraphicFramePr>
        <p:xfrm>
          <a:off x="3052763" y="3095467"/>
          <a:ext cx="6003925" cy="808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2" imgW="2806700" imgH="393700" progId="Equation.DSMT4">
                  <p:embed/>
                </p:oleObj>
              </mc:Choice>
              <mc:Fallback>
                <p:oleObj name="" r:id="rId2" imgW="2806700" imgH="393700" progId="Equation.DSMT4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52763" y="3095467"/>
                        <a:ext cx="6003925" cy="80835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7" name="图片 12" descr="235072-130611202642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7785" y="4422140"/>
            <a:ext cx="2279650" cy="1920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20482" name="组合 22529"/>
          <p:cNvGrpSpPr/>
          <p:nvPr/>
        </p:nvGrpSpPr>
        <p:grpSpPr>
          <a:xfrm>
            <a:off x="619125" y="1020763"/>
            <a:ext cx="10248900" cy="14287"/>
            <a:chOff x="0" y="0"/>
            <a:chExt cx="10248686" cy="14283"/>
          </a:xfrm>
        </p:grpSpPr>
        <p:cxnSp>
          <p:nvCxnSpPr>
            <p:cNvPr id="20499" name="直接连接符 26"/>
            <p:cNvCxnSpPr/>
            <p:nvPr/>
          </p:nvCxnSpPr>
          <p:spPr>
            <a:xfrm>
              <a:off x="0" y="0"/>
              <a:ext cx="10248686" cy="0"/>
            </a:xfrm>
            <a:prstGeom prst="line">
              <a:avLst/>
            </a:prstGeom>
            <a:ln w="19050" cap="flat" cmpd="sng">
              <a:solidFill>
                <a:srgbClr val="DBDBDB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0500" name="直接连接符 27"/>
            <p:cNvCxnSpPr/>
            <p:nvPr/>
          </p:nvCxnSpPr>
          <p:spPr>
            <a:xfrm>
              <a:off x="0" y="14283"/>
              <a:ext cx="10248686" cy="0"/>
            </a:xfrm>
            <a:prstGeom prst="line">
              <a:avLst/>
            </a:prstGeom>
            <a:ln w="19050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</p:cxnSp>
      </p:grpSp>
      <p:grpSp>
        <p:nvGrpSpPr>
          <p:cNvPr id="20483" name="组合 22532"/>
          <p:cNvGrpSpPr/>
          <p:nvPr/>
        </p:nvGrpSpPr>
        <p:grpSpPr>
          <a:xfrm>
            <a:off x="9667875" y="4237038"/>
            <a:ext cx="5889625" cy="3876675"/>
            <a:chOff x="0" y="0"/>
            <a:chExt cx="3710" cy="2442"/>
          </a:xfrm>
        </p:grpSpPr>
        <p:pic>
          <p:nvPicPr>
            <p:cNvPr id="20497" name="等腰三角形 1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3710" cy="244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0498" name="文本框 22534"/>
            <p:cNvSpPr txBox="1"/>
            <p:nvPr/>
          </p:nvSpPr>
          <p:spPr>
            <a:xfrm>
              <a:off x="928" y="1221"/>
              <a:ext cx="1854" cy="122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/>
            <a:p>
              <a:pPr algn="ctr"/>
              <a:endParaRPr lang="en-US" altLang="en-US" dirty="0">
                <a:solidFill>
                  <a:srgbClr val="FFFFFF"/>
                </a:solidFill>
                <a:latin typeface="Tahoma" panose="020B060403050404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20484" name="等腰三角形 7"/>
          <p:cNvSpPr/>
          <p:nvPr/>
        </p:nvSpPr>
        <p:spPr>
          <a:xfrm rot="3947506">
            <a:off x="2587625" y="1568450"/>
            <a:ext cx="2371725" cy="2243138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FEE902"/>
              </a:gs>
              <a:gs pos="100000">
                <a:srgbClr val="F7AA35"/>
              </a:gs>
            </a:gsLst>
            <a:lin ang="5400000" scaled="1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ea typeface="微软雅黑" panose="020B0503020204020204" pitchFamily="34" charset="-122"/>
              <a:sym typeface="+mn-lt"/>
            </a:endParaRPr>
          </a:p>
        </p:txBody>
      </p:sp>
      <p:grpSp>
        <p:nvGrpSpPr>
          <p:cNvPr id="20485" name="组合 22536"/>
          <p:cNvGrpSpPr/>
          <p:nvPr/>
        </p:nvGrpSpPr>
        <p:grpSpPr>
          <a:xfrm>
            <a:off x="2378075" y="3333750"/>
            <a:ext cx="1962150" cy="2262188"/>
            <a:chOff x="0" y="0"/>
            <a:chExt cx="1236" cy="1425"/>
          </a:xfrm>
        </p:grpSpPr>
        <p:pic>
          <p:nvPicPr>
            <p:cNvPr id="20495" name="圆角矩形 1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1236" cy="142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0496" name="文本框 22538"/>
            <p:cNvSpPr txBox="1"/>
            <p:nvPr/>
          </p:nvSpPr>
          <p:spPr>
            <a:xfrm rot="1033044">
              <a:off x="173" y="128"/>
              <a:ext cx="890" cy="117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/>
            <a:p>
              <a:pPr algn="ctr"/>
              <a:endParaRPr lang="en-US" altLang="en-US" dirty="0">
                <a:solidFill>
                  <a:srgbClr val="FFFFFF"/>
                </a:solidFill>
                <a:latin typeface="Tahoma" panose="020B0604030504040204" pitchFamily="34" charset="0"/>
                <a:ea typeface="微软雅黑" panose="020B0503020204020204" pitchFamily="34" charset="-122"/>
                <a:sym typeface="+mn-lt"/>
              </a:endParaRPr>
            </a:p>
          </p:txBody>
        </p:sp>
      </p:grpSp>
      <p:sp>
        <p:nvSpPr>
          <p:cNvPr id="20486" name="圆角矩形 12"/>
          <p:cNvSpPr/>
          <p:nvPr/>
        </p:nvSpPr>
        <p:spPr>
          <a:xfrm rot="2933944">
            <a:off x="4237038" y="2541588"/>
            <a:ext cx="1563687" cy="20081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bg1">
                  <a:alpha val="6998"/>
                </a:schemeClr>
              </a:gs>
              <a:gs pos="100000">
                <a:srgbClr val="1EC5EF">
                  <a:alpha val="46999"/>
                </a:srgbClr>
              </a:gs>
            </a:gsLst>
            <a:lin ang="5400000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20487" name="直角三角形 13"/>
          <p:cNvSpPr/>
          <p:nvPr/>
        </p:nvSpPr>
        <p:spPr>
          <a:xfrm rot="7258735">
            <a:off x="5251450" y="4038600"/>
            <a:ext cx="1563688" cy="2009775"/>
          </a:xfrm>
          <a:prstGeom prst="rtTriangle">
            <a:avLst/>
          </a:prstGeom>
          <a:gradFill rotWithShape="0">
            <a:gsLst>
              <a:gs pos="0">
                <a:srgbClr val="10BAE5">
                  <a:alpha val="59000"/>
                </a:srgbClr>
              </a:gs>
              <a:gs pos="100000">
                <a:schemeClr val="bg1">
                  <a:alpha val="21999"/>
                </a:schemeClr>
              </a:gs>
            </a:gsLst>
            <a:lin ang="5400000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20488" name="圆角矩形 15"/>
          <p:cNvSpPr/>
          <p:nvPr/>
        </p:nvSpPr>
        <p:spPr>
          <a:xfrm rot="1033044">
            <a:off x="7196138" y="4057650"/>
            <a:ext cx="882650" cy="20097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E34671"/>
              </a:gs>
              <a:gs pos="100000">
                <a:srgbClr val="DD8150">
                  <a:alpha val="15999"/>
                </a:srgbClr>
              </a:gs>
            </a:gsLst>
            <a:lin ang="5400000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20489" name="直角三角形 16"/>
          <p:cNvSpPr/>
          <p:nvPr/>
        </p:nvSpPr>
        <p:spPr>
          <a:xfrm rot="-5991661">
            <a:off x="5232400" y="3360738"/>
            <a:ext cx="1279525" cy="1338262"/>
          </a:xfrm>
          <a:prstGeom prst="rtTriangle">
            <a:avLst/>
          </a:prstGeom>
          <a:gradFill rotWithShape="0">
            <a:gsLst>
              <a:gs pos="0">
                <a:schemeClr val="bg1">
                  <a:alpha val="6998"/>
                </a:schemeClr>
              </a:gs>
              <a:gs pos="100000">
                <a:srgbClr val="01F8FD"/>
              </a:gs>
            </a:gsLst>
            <a:lin ang="5400000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20490" name="直角三角形 17"/>
          <p:cNvSpPr/>
          <p:nvPr/>
        </p:nvSpPr>
        <p:spPr>
          <a:xfrm rot="6825285">
            <a:off x="4291013" y="3346450"/>
            <a:ext cx="1281112" cy="1338263"/>
          </a:xfrm>
          <a:prstGeom prst="rtTriangle">
            <a:avLst/>
          </a:prstGeom>
          <a:gradFill rotWithShape="0">
            <a:gsLst>
              <a:gs pos="0">
                <a:schemeClr val="bg1">
                  <a:alpha val="6998"/>
                </a:schemeClr>
              </a:gs>
              <a:gs pos="100000">
                <a:srgbClr val="01F8FD"/>
              </a:gs>
            </a:gsLst>
            <a:lin ang="5400000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20491" name="直角三角形 18"/>
          <p:cNvSpPr/>
          <p:nvPr/>
        </p:nvSpPr>
        <p:spPr>
          <a:xfrm rot="-1679015">
            <a:off x="3463925" y="3703638"/>
            <a:ext cx="1784350" cy="1508125"/>
          </a:xfrm>
          <a:prstGeom prst="rtTriangle">
            <a:avLst/>
          </a:prstGeom>
          <a:gradFill rotWithShape="0">
            <a:gsLst>
              <a:gs pos="0">
                <a:srgbClr val="000000">
                  <a:alpha val="6998"/>
                </a:srgbClr>
              </a:gs>
              <a:gs pos="100000">
                <a:srgbClr val="01F8FD"/>
              </a:gs>
            </a:gsLst>
            <a:lin ang="5400000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20492" name="直角三角形 20"/>
          <p:cNvSpPr/>
          <p:nvPr/>
        </p:nvSpPr>
        <p:spPr>
          <a:xfrm rot="-5556231">
            <a:off x="7345363" y="2341563"/>
            <a:ext cx="1565275" cy="2009775"/>
          </a:xfrm>
          <a:prstGeom prst="rtTriangle">
            <a:avLst/>
          </a:prstGeom>
          <a:gradFill rotWithShape="0">
            <a:gsLst>
              <a:gs pos="0">
                <a:srgbClr val="FBD40A">
                  <a:alpha val="25998"/>
                </a:srgbClr>
              </a:gs>
              <a:gs pos="100000">
                <a:schemeClr val="bg1">
                  <a:alpha val="21999"/>
                </a:schemeClr>
              </a:gs>
            </a:gsLst>
            <a:lin ang="5400000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21523" name="文本框 2"/>
          <p:cNvSpPr txBox="1"/>
          <p:nvPr/>
        </p:nvSpPr>
        <p:spPr>
          <a:xfrm>
            <a:off x="5078413" y="3038475"/>
            <a:ext cx="2597150" cy="10096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marR="0" defTabSz="914400"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x-none" sz="6000" kern="1200" cap="none" spc="0" normalizeH="0" baseline="0" noProof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ahoma" panose="020B0604030504040204" pitchFamily="34" charset="0"/>
                <a:ea typeface="微软雅黑" panose="020B0503020204020204" pitchFamily="34" charset="-122"/>
                <a:cs typeface="+mn-ea"/>
              </a:rPr>
              <a:t>Thanks</a:t>
            </a:r>
            <a:endParaRPr kumimoji="0" lang="en-US" altLang="x-none" sz="6000" kern="1200" cap="none" spc="0" normalizeH="0" baseline="0" noProof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ahoma" panose="020B0604030504040204" pitchFamily="34" charset="0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20494" name="图片 3" descr="语文出版社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3388" y="346075"/>
            <a:ext cx="2679700" cy="4175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9219" name="文本框 8"/>
          <p:cNvSpPr/>
          <p:nvPr/>
        </p:nvSpPr>
        <p:spPr>
          <a:xfrm>
            <a:off x="0" y="-31115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复习引入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  <p:sp>
        <p:nvSpPr>
          <p:cNvPr id="5128" name="AutoShape 2"/>
          <p:cNvSpPr>
            <a:spLocks noChangeArrowheads="1"/>
          </p:cNvSpPr>
          <p:nvPr/>
        </p:nvSpPr>
        <p:spPr bwMode="auto">
          <a:xfrm>
            <a:off x="2430463" y="5070475"/>
            <a:ext cx="6865938" cy="617538"/>
          </a:xfrm>
          <a:prstGeom prst="roundRect">
            <a:avLst>
              <a:gd name="adj" fmla="val 16667"/>
            </a:avLst>
          </a:prstGeom>
          <a:solidFill>
            <a:schemeClr val="accent1">
              <a:alpha val="87000"/>
            </a:schemeClr>
          </a:solidFill>
          <a:ln w="25400">
            <a:solidFill>
              <a:srgbClr val="FFFFFF"/>
            </a:solidFill>
            <a:round/>
          </a:ln>
          <a:effectLst>
            <a:outerShdw sy="50000" kx="-2453608" rotWithShape="0">
              <a:srgbClr val="808080">
                <a:alpha val="50000"/>
              </a:srgbClr>
            </a:outerShdw>
          </a:effectLst>
        </p:spPr>
        <p:txBody>
          <a:bodyPr wrap="none" lIns="90170" tIns="46990" rIns="90170" bIns="4699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比较两个实数的大小，只需要考察它们的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差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即可</a:t>
            </a: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4104" name="AutoShape 4"/>
          <p:cNvSpPr>
            <a:spLocks noChangeArrowheads="1"/>
          </p:cNvSpPr>
          <p:nvPr/>
        </p:nvSpPr>
        <p:spPr bwMode="auto">
          <a:xfrm>
            <a:off x="2692400" y="1773238"/>
            <a:ext cx="6480175" cy="2592388"/>
          </a:xfrm>
          <a:prstGeom prst="roundRect">
            <a:avLst>
              <a:gd name="adj" fmla="val 16667"/>
            </a:avLst>
          </a:prstGeom>
          <a:solidFill>
            <a:schemeClr val="accent1">
              <a:alpha val="87000"/>
            </a:schemeClr>
          </a:solidFill>
          <a:ln w="25400">
            <a:solidFill>
              <a:srgbClr val="FF9900"/>
            </a:solidFill>
            <a:round/>
          </a:ln>
          <a:effectLst>
            <a:outerShdw sy="50000" kx="-2453608" rotWithShape="0">
              <a:srgbClr val="808080">
                <a:alpha val="50000"/>
              </a:srgbClr>
            </a:outerShdw>
          </a:effectLst>
        </p:spPr>
        <p:txBody>
          <a:bodyPr wrap="none" lIns="90170" tIns="46990" rIns="90170" bIns="4699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FFFF99"/>
              </a:solidFill>
              <a:effectLst/>
              <a:uLnTx/>
              <a:uFillTx/>
              <a:latin typeface="Tahoma" panose="020B0604030504040204" pitchFamily="34" charset="0"/>
              <a:ea typeface="楷体_GB2312" pitchFamily="1" charset="-122"/>
              <a:cs typeface="+mn-cs"/>
            </a:endParaRPr>
          </a:p>
        </p:txBody>
      </p:sp>
      <p:sp>
        <p:nvSpPr>
          <p:cNvPr id="9224" name="文本框 1"/>
          <p:cNvSpPr txBox="1"/>
          <p:nvPr/>
        </p:nvSpPr>
        <p:spPr>
          <a:xfrm>
            <a:off x="2836863" y="1827213"/>
            <a:ext cx="6200775" cy="2430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0" hangingPunct="0">
              <a:lnSpc>
                <a:spcPct val="160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对于两个任意的实数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a</a:t>
            </a:r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和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b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sym typeface="Arial" panose="020B0604020202020204" pitchFamily="34" charset="0"/>
              </a:rPr>
              <a:t>，</a:t>
            </a:r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有：</a:t>
            </a:r>
            <a:endParaRPr lang="zh-CN" altLang="en-US" sz="2400" dirty="0">
              <a:latin typeface="宋体" panose="02010600030101010101" pitchFamily="2" charset="-122"/>
            </a:endParaRPr>
          </a:p>
          <a:p>
            <a:pPr algn="ctr" eaLnBrk="0" hangingPunct="0">
              <a:lnSpc>
                <a:spcPct val="160000"/>
              </a:lnSpc>
            </a:pP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a</a:t>
            </a:r>
            <a:r>
              <a:rPr lang="en-US" altLang="zh-CN" sz="2400" dirty="0">
                <a:latin typeface="宋体" panose="02010600030101010101" pitchFamily="2" charset="-122"/>
                <a:sym typeface="宋体" panose="02010600030101010101" pitchFamily="2" charset="-122"/>
              </a:rPr>
              <a:t>-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b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＞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0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⇔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a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＞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b</a:t>
            </a:r>
            <a:endParaRPr lang="en-US" altLang="zh-CN" sz="2400" i="1" dirty="0">
              <a:latin typeface="Times New Roman" panose="02020603050405020304" pitchFamily="18" charset="0"/>
              <a:ea typeface="黑体" panose="02010609060101010101" pitchFamily="49" charset="-122"/>
              <a:sym typeface="宋体" panose="02010600030101010101" pitchFamily="2" charset="-122"/>
            </a:endParaRPr>
          </a:p>
          <a:p>
            <a:pPr algn="ctr" eaLnBrk="0" hangingPunct="0">
              <a:lnSpc>
                <a:spcPct val="160000"/>
              </a:lnSpc>
            </a:pP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a</a:t>
            </a:r>
            <a:r>
              <a:rPr lang="en-US" altLang="zh-CN" sz="2400" dirty="0">
                <a:latin typeface="宋体" panose="02010600030101010101" pitchFamily="2" charset="-122"/>
                <a:sym typeface="宋体" panose="02010600030101010101" pitchFamily="2" charset="-122"/>
              </a:rPr>
              <a:t>-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b=0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⇔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a=b</a:t>
            </a:r>
            <a:endParaRPr lang="en-US" altLang="zh-CN" sz="2400" i="1" dirty="0">
              <a:latin typeface="Times New Roman" panose="02020603050405020304" pitchFamily="18" charset="0"/>
              <a:ea typeface="黑体" panose="02010609060101010101" pitchFamily="49" charset="-122"/>
              <a:sym typeface="宋体" panose="02010600030101010101" pitchFamily="2" charset="-122"/>
            </a:endParaRPr>
          </a:p>
          <a:p>
            <a:pPr algn="ctr" eaLnBrk="0" hangingPunct="0">
              <a:lnSpc>
                <a:spcPct val="160000"/>
              </a:lnSpc>
            </a:pP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a</a:t>
            </a:r>
            <a:r>
              <a:rPr lang="en-US" altLang="zh-CN" sz="2400" dirty="0">
                <a:latin typeface="宋体" panose="02010600030101010101" pitchFamily="2" charset="-122"/>
                <a:sym typeface="宋体" panose="02010600030101010101" pitchFamily="2" charset="-122"/>
              </a:rPr>
              <a:t>-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b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＜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0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⇔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a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＜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b</a:t>
            </a:r>
            <a:endParaRPr lang="zh-CN" altLang="en-US" sz="2400" dirty="0">
              <a:latin typeface="Tahoma" panose="020B060403050404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43" name="文本框 8"/>
          <p:cNvSpPr/>
          <p:nvPr/>
        </p:nvSpPr>
        <p:spPr>
          <a:xfrm>
            <a:off x="0" y="-5715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新知探究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  <p:sp>
        <p:nvSpPr>
          <p:cNvPr id="10246" name="Text Box 8"/>
          <p:cNvSpPr txBox="1"/>
          <p:nvPr/>
        </p:nvSpPr>
        <p:spPr>
          <a:xfrm>
            <a:off x="4330700" y="1849438"/>
            <a:ext cx="323373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▶不等式的基本性质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247" name="Text Box 8"/>
          <p:cNvSpPr txBox="1"/>
          <p:nvPr/>
        </p:nvSpPr>
        <p:spPr>
          <a:xfrm>
            <a:off x="3267075" y="2609850"/>
            <a:ext cx="5678488" cy="3089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8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（一）传递性：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⟹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______</a:t>
            </a:r>
            <a:endParaRPr lang="en-US" altLang="zh-CN" sz="2400" u="sng" dirty="0">
              <a:latin typeface="黑体" panose="02010609060101010101" pitchFamily="49" charset="-122"/>
              <a:ea typeface="黑体" panose="02010609060101010101" pitchFamily="49" charset="-122"/>
              <a:sym typeface="宋体" panose="02010600030101010101" pitchFamily="2" charset="-122"/>
            </a:endParaRPr>
          </a:p>
          <a:p>
            <a:pPr eaLnBrk="0" hangingPunct="0">
              <a:lnSpc>
                <a:spcPct val="18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（二）可加性：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a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＞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b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⟹ 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a +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c ___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b+c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宋体" panose="02010600030101010101" pitchFamily="2" charset="-122"/>
            </a:endParaRPr>
          </a:p>
          <a:p>
            <a:pPr eaLnBrk="0" hangingPunct="0">
              <a:lnSpc>
                <a:spcPct val="18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（三）可乘性：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a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＞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b,c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0⟹ 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ac___bc</a:t>
            </a:r>
            <a:endParaRPr lang="en-US" altLang="zh-CN" sz="2400" i="1" dirty="0">
              <a:latin typeface="Times New Roman" panose="02020603050405020304" pitchFamily="18" charset="0"/>
              <a:ea typeface="黑体" panose="02010609060101010101" pitchFamily="49" charset="-122"/>
              <a:sym typeface="宋体" panose="02010600030101010101" pitchFamily="2" charset="-122"/>
            </a:endParaRPr>
          </a:p>
          <a:p>
            <a:pPr eaLnBrk="0" hangingPunct="0">
              <a:lnSpc>
                <a:spcPct val="180000"/>
              </a:lnSpc>
            </a:pPr>
            <a:r>
              <a:rPr lang="en-US" altLang="zh-CN" sz="2400" b="1" i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              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a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＞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b,c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0⟹ 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ac___bc</a:t>
            </a:r>
            <a:endParaRPr lang="en-US" altLang="zh-CN" sz="2400" b="1" i="1" dirty="0">
              <a:latin typeface="黑体" panose="02010609060101010101" pitchFamily="49" charset="-122"/>
              <a:ea typeface="黑体" panose="02010609060101010101" pitchFamily="49" charset="-122"/>
              <a:sym typeface="宋体" panose="02010600030101010101" pitchFamily="2" charset="-122"/>
            </a:endParaRPr>
          </a:p>
          <a:p>
            <a:pPr eaLnBrk="0" hangingPunct="0"/>
            <a:endParaRPr lang="en-US" altLang="zh-CN" sz="2400" b="1" i="1" dirty="0">
              <a:latin typeface="黑体" panose="02010609060101010101" pitchFamily="49" charset="-122"/>
              <a:ea typeface="黑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3" name="Text Box 8"/>
          <p:cNvSpPr txBox="1"/>
          <p:nvPr/>
        </p:nvSpPr>
        <p:spPr>
          <a:xfrm>
            <a:off x="7216775" y="2859088"/>
            <a:ext cx="1185863" cy="4365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90000"/>
              </a:lnSpc>
            </a:pP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endParaRPr lang="en-US" altLang="zh-CN" sz="2400" b="1" i="1" dirty="0">
              <a:latin typeface="黑体" panose="02010609060101010101" pitchFamily="49" charset="-122"/>
              <a:ea typeface="黑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4" name="Text Box 8"/>
          <p:cNvSpPr txBox="1"/>
          <p:nvPr/>
        </p:nvSpPr>
        <p:spPr>
          <a:xfrm>
            <a:off x="7185025" y="3557588"/>
            <a:ext cx="619125" cy="427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9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endParaRPr lang="en-US" altLang="zh-CN" sz="2400" b="1" i="1" dirty="0">
              <a:latin typeface="黑体" panose="02010609060101010101" pitchFamily="49" charset="-122"/>
              <a:ea typeface="黑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5" name="Text Box 8"/>
          <p:cNvSpPr txBox="1"/>
          <p:nvPr/>
        </p:nvSpPr>
        <p:spPr>
          <a:xfrm>
            <a:off x="7521575" y="4214813"/>
            <a:ext cx="619125" cy="427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9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endParaRPr lang="en-US" altLang="zh-CN" sz="2400" b="1" i="1" dirty="0">
              <a:latin typeface="黑体" panose="02010609060101010101" pitchFamily="49" charset="-122"/>
              <a:ea typeface="黑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6" name="Text Box 8"/>
          <p:cNvSpPr txBox="1"/>
          <p:nvPr/>
        </p:nvSpPr>
        <p:spPr>
          <a:xfrm>
            <a:off x="7513638" y="4872038"/>
            <a:ext cx="619125" cy="427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9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＜</a:t>
            </a:r>
            <a:endParaRPr lang="en-US" altLang="zh-CN" sz="2400" b="1" i="1" dirty="0">
              <a:latin typeface="黑体" panose="02010609060101010101" pitchFamily="49" charset="-122"/>
              <a:ea typeface="黑体" panose="02010609060101010101" pitchFamily="49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1270" name="Rectangle 58"/>
          <p:cNvSpPr/>
          <p:nvPr/>
        </p:nvSpPr>
        <p:spPr>
          <a:xfrm>
            <a:off x="1935163" y="2332038"/>
            <a:ext cx="12192000" cy="0"/>
          </a:xfrm>
          <a:prstGeom prst="rect">
            <a:avLst/>
          </a:prstGeom>
          <a:noFill/>
          <a:ln w="9525">
            <a:noFill/>
          </a:ln>
          <a:effectLst>
            <a:prstShdw prst="shdw12" dir="16200000">
              <a:schemeClr val="bg2">
                <a:alpha val="50000"/>
              </a:schemeClr>
            </a:prstShdw>
          </a:effectLst>
        </p:spPr>
        <p:txBody>
          <a:bodyPr wrap="none" anchor="ctr" anchorCtr="0">
            <a:spAutoFit/>
          </a:bodyPr>
          <a:p>
            <a:pPr eaLnBrk="0" hangingPunct="0"/>
            <a:endParaRPr lang="zh-CN" altLang="en-US" dirty="0">
              <a:latin typeface="Tahoma" panose="020B060403050404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1" name="文本框 4"/>
          <p:cNvSpPr txBox="1"/>
          <p:nvPr/>
        </p:nvSpPr>
        <p:spPr>
          <a:xfrm>
            <a:off x="3259138" y="2025650"/>
            <a:ext cx="124777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证明：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83" name="文本框 61"/>
          <p:cNvSpPr txBox="1"/>
          <p:nvPr/>
        </p:nvSpPr>
        <p:spPr>
          <a:xfrm>
            <a:off x="4117975" y="2025650"/>
            <a:ext cx="498316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（传递性）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∵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＞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b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，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b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＞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c</a:t>
            </a:r>
            <a:r>
              <a:rPr lang="zh-CN" altLang="en-US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，</a:t>
            </a:r>
            <a:endParaRPr lang="en-US" altLang="zh-CN" sz="2400" i="1" dirty="0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  <p:sp>
        <p:nvSpPr>
          <p:cNvPr id="2" name="文本框 61"/>
          <p:cNvSpPr txBox="1"/>
          <p:nvPr/>
        </p:nvSpPr>
        <p:spPr>
          <a:xfrm>
            <a:off x="5641975" y="2655888"/>
            <a:ext cx="31591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∴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a-b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＞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，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b-c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＞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0.</a:t>
            </a:r>
            <a:endParaRPr lang="en-US" altLang="zh-CN" sz="2400" i="1" dirty="0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  <p:sp>
        <p:nvSpPr>
          <p:cNvPr id="3" name="文本框 61"/>
          <p:cNvSpPr txBox="1"/>
          <p:nvPr/>
        </p:nvSpPr>
        <p:spPr>
          <a:xfrm>
            <a:off x="5643563" y="3257550"/>
            <a:ext cx="31591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∵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(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a-b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)</a:t>
            </a:r>
            <a:r>
              <a:rPr lang="en-US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+(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b-c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)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＞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0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，</a:t>
            </a:r>
            <a:endParaRPr lang="en-US" altLang="zh-CN" sz="2400" i="1" dirty="0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  <p:sp>
        <p:nvSpPr>
          <p:cNvPr id="4" name="文本框 61"/>
          <p:cNvSpPr txBox="1"/>
          <p:nvPr/>
        </p:nvSpPr>
        <p:spPr>
          <a:xfrm>
            <a:off x="5645150" y="3860800"/>
            <a:ext cx="31591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即 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a-c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＞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0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，</a:t>
            </a:r>
            <a:endParaRPr lang="en-US" altLang="zh-CN" sz="2400" i="1" dirty="0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  <p:sp>
        <p:nvSpPr>
          <p:cNvPr id="5" name="文本框 61"/>
          <p:cNvSpPr txBox="1"/>
          <p:nvPr/>
        </p:nvSpPr>
        <p:spPr>
          <a:xfrm>
            <a:off x="5661025" y="4476750"/>
            <a:ext cx="315753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∴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＞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c.</a:t>
            </a:r>
            <a:endParaRPr lang="en-US" altLang="zh-CN" sz="2400" i="1" dirty="0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  <p:sp>
        <p:nvSpPr>
          <p:cNvPr id="6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新知探究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3" grpId="0"/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2294" name="Rectangle 58"/>
          <p:cNvSpPr/>
          <p:nvPr/>
        </p:nvSpPr>
        <p:spPr>
          <a:xfrm>
            <a:off x="1935163" y="2332038"/>
            <a:ext cx="12192000" cy="0"/>
          </a:xfrm>
          <a:prstGeom prst="rect">
            <a:avLst/>
          </a:prstGeom>
          <a:noFill/>
          <a:ln w="9525">
            <a:noFill/>
          </a:ln>
          <a:effectLst>
            <a:prstShdw prst="shdw12" dir="16200000">
              <a:schemeClr val="bg2">
                <a:alpha val="50000"/>
              </a:schemeClr>
            </a:prstShdw>
          </a:effectLst>
        </p:spPr>
        <p:txBody>
          <a:bodyPr wrap="none" anchor="ctr" anchorCtr="0">
            <a:spAutoFit/>
          </a:bodyPr>
          <a:p>
            <a:pPr eaLnBrk="0" hangingPunct="0"/>
            <a:endParaRPr lang="zh-CN" altLang="en-US" dirty="0">
              <a:latin typeface="Tahoma" panose="020B060403050404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2295" name="Rectangle 2"/>
          <p:cNvSpPr/>
          <p:nvPr/>
        </p:nvSpPr>
        <p:spPr>
          <a:xfrm>
            <a:off x="5089525" y="2570163"/>
            <a:ext cx="17822863" cy="46037"/>
          </a:xfrm>
          <a:prstGeom prst="rect">
            <a:avLst/>
          </a:prstGeom>
          <a:noFill/>
          <a:ln w="9525">
            <a:noFill/>
          </a:ln>
          <a:effectLst>
            <a:prstShdw prst="shdw12" dir="16200000">
              <a:schemeClr val="bg2">
                <a:alpha val="50000"/>
              </a:schemeClr>
            </a:prstShdw>
          </a:effectLst>
        </p:spPr>
        <p:txBody>
          <a:bodyPr anchor="ctr" anchorCtr="0">
            <a:spAutoFit/>
          </a:bodyPr>
          <a:p>
            <a:pPr eaLnBrk="0" hangingPunct="0"/>
            <a:endParaRPr lang="zh-CN" altLang="en-US" dirty="0">
              <a:latin typeface="Tahoma" panose="020B060403050404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2296" name="文本框 4"/>
          <p:cNvSpPr txBox="1"/>
          <p:nvPr/>
        </p:nvSpPr>
        <p:spPr>
          <a:xfrm>
            <a:off x="3259138" y="1496695"/>
            <a:ext cx="124777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证明：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83" name="文本框 61"/>
          <p:cNvSpPr txBox="1"/>
          <p:nvPr/>
        </p:nvSpPr>
        <p:spPr>
          <a:xfrm>
            <a:off x="4117975" y="1496695"/>
            <a:ext cx="498316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（可加性）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∵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＞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b</a:t>
            </a:r>
            <a:r>
              <a:rPr lang="zh-CN" altLang="en-US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，</a:t>
            </a:r>
            <a:endParaRPr lang="en-US" altLang="zh-CN" sz="2400" i="1" dirty="0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  <p:sp>
        <p:nvSpPr>
          <p:cNvPr id="2" name="文本框 61"/>
          <p:cNvSpPr txBox="1"/>
          <p:nvPr/>
        </p:nvSpPr>
        <p:spPr>
          <a:xfrm>
            <a:off x="5645150" y="2104708"/>
            <a:ext cx="36099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∴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a-b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＞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0.</a:t>
            </a:r>
            <a:endParaRPr lang="en-US" altLang="zh-CN" sz="2400" i="1" dirty="0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  <p:sp>
        <p:nvSpPr>
          <p:cNvPr id="3" name="文本框 61"/>
          <p:cNvSpPr txBox="1"/>
          <p:nvPr/>
        </p:nvSpPr>
        <p:spPr>
          <a:xfrm>
            <a:off x="4740275" y="2684145"/>
            <a:ext cx="3611563" cy="1846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6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从而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(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a+c</a:t>
            </a:r>
            <a:r>
              <a:rPr lang="en-US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)-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(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b+c</a:t>
            </a:r>
            <a:r>
              <a:rPr lang="en-US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)</a:t>
            </a:r>
            <a:endParaRPr lang="en-US" altLang="en-US" sz="2400" dirty="0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  <a:p>
            <a:pPr eaLnBrk="0" hangingPunct="0">
              <a:lnSpc>
                <a:spcPct val="160000"/>
              </a:lnSpc>
            </a:pPr>
            <a:r>
              <a:rPr lang="en-US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          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=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a+c-b-c</a:t>
            </a:r>
            <a:endParaRPr lang="en-US" altLang="zh-CN" sz="2400" i="1" dirty="0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  <a:p>
            <a:pPr eaLnBrk="0" hangingPunct="0">
              <a:lnSpc>
                <a:spcPct val="160000"/>
              </a:lnSpc>
            </a:pP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          =a-b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＞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0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，</a:t>
            </a:r>
            <a:endParaRPr lang="en-US" altLang="zh-CN" sz="2400" i="1" dirty="0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  <p:sp>
        <p:nvSpPr>
          <p:cNvPr id="4" name="文本框 61"/>
          <p:cNvSpPr txBox="1"/>
          <p:nvPr/>
        </p:nvSpPr>
        <p:spPr>
          <a:xfrm>
            <a:off x="4778375" y="4509770"/>
            <a:ext cx="3611563" cy="1274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6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即  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a+c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＞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b+c</a:t>
            </a:r>
            <a:r>
              <a:rPr lang="zh-CN" altLang="en-US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，</a:t>
            </a:r>
            <a:endParaRPr lang="en-US" altLang="en-US" sz="2400" dirty="0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  <a:p>
            <a:pPr eaLnBrk="0" hangingPunct="0">
              <a:lnSpc>
                <a:spcPct val="160000"/>
              </a:lnSpc>
            </a:pPr>
            <a:r>
              <a:rPr lang="en-US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    </a:t>
            </a:r>
            <a:r>
              <a:rPr lang="en-US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∴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＞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c.</a:t>
            </a:r>
            <a:endParaRPr lang="en-US" altLang="zh-CN" sz="2400" i="1" dirty="0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  <p:sp>
        <p:nvSpPr>
          <p:cNvPr id="11267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新知探究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3" grpId="0"/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3318" name="Rectangle 58"/>
          <p:cNvSpPr/>
          <p:nvPr/>
        </p:nvSpPr>
        <p:spPr>
          <a:xfrm>
            <a:off x="1935163" y="2332038"/>
            <a:ext cx="12192000" cy="0"/>
          </a:xfrm>
          <a:prstGeom prst="rect">
            <a:avLst/>
          </a:prstGeom>
          <a:noFill/>
          <a:ln w="9525">
            <a:noFill/>
          </a:ln>
          <a:effectLst>
            <a:prstShdw prst="shdw12" dir="16200000">
              <a:schemeClr val="bg2">
                <a:alpha val="50000"/>
              </a:schemeClr>
            </a:prstShdw>
          </a:effectLst>
        </p:spPr>
        <p:txBody>
          <a:bodyPr wrap="none" anchor="ctr" anchorCtr="0">
            <a:spAutoFit/>
          </a:bodyPr>
          <a:p>
            <a:pPr eaLnBrk="0" hangingPunct="0"/>
            <a:endParaRPr lang="zh-CN" altLang="en-US" dirty="0">
              <a:latin typeface="Tahoma" panose="020B060403050404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3319" name="Rectangle 4"/>
          <p:cNvSpPr/>
          <p:nvPr/>
        </p:nvSpPr>
        <p:spPr>
          <a:xfrm>
            <a:off x="4191000" y="3325813"/>
            <a:ext cx="12192000" cy="0"/>
          </a:xfrm>
          <a:prstGeom prst="rect">
            <a:avLst/>
          </a:prstGeom>
          <a:noFill/>
          <a:ln w="9525">
            <a:noFill/>
          </a:ln>
          <a:effectLst>
            <a:prstShdw prst="shdw12" dir="16200000">
              <a:schemeClr val="bg2">
                <a:alpha val="50000"/>
              </a:schemeClr>
            </a:prstShdw>
          </a:effectLst>
        </p:spPr>
        <p:txBody>
          <a:bodyPr wrap="none" anchor="ctr" anchorCtr="0">
            <a:spAutoFit/>
          </a:bodyPr>
          <a:p>
            <a:pPr eaLnBrk="0" hangingPunct="0"/>
            <a:endParaRPr lang="zh-CN" altLang="en-US" dirty="0">
              <a:latin typeface="Tahoma" panose="020B060403050404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3320" name="文本框 4"/>
          <p:cNvSpPr txBox="1"/>
          <p:nvPr/>
        </p:nvSpPr>
        <p:spPr>
          <a:xfrm>
            <a:off x="3259138" y="2025650"/>
            <a:ext cx="124777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证明：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83" name="文本框 61"/>
          <p:cNvSpPr txBox="1"/>
          <p:nvPr/>
        </p:nvSpPr>
        <p:spPr>
          <a:xfrm>
            <a:off x="4117975" y="2025650"/>
            <a:ext cx="498316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（可乘性）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∵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＞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b 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，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  <p:sp>
        <p:nvSpPr>
          <p:cNvPr id="2" name="文本框 61"/>
          <p:cNvSpPr txBox="1"/>
          <p:nvPr/>
        </p:nvSpPr>
        <p:spPr>
          <a:xfrm>
            <a:off x="5632450" y="2620963"/>
            <a:ext cx="498316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∴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a-b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＞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0.</a:t>
            </a:r>
            <a:endParaRPr lang="en-US" altLang="zh-CN" sz="2400" i="1" dirty="0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  <p:sp>
        <p:nvSpPr>
          <p:cNvPr id="3" name="文本框 61"/>
          <p:cNvSpPr txBox="1"/>
          <p:nvPr/>
        </p:nvSpPr>
        <p:spPr>
          <a:xfrm>
            <a:off x="4233863" y="3281363"/>
            <a:ext cx="498316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当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c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＞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0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时，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(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a-b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)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c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＞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0,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ab-bc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＞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0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，</a:t>
            </a:r>
            <a:endParaRPr lang="en-US" altLang="zh-CN" sz="2400" i="1" dirty="0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  <p:sp>
        <p:nvSpPr>
          <p:cNvPr id="4" name="文本框 61"/>
          <p:cNvSpPr txBox="1"/>
          <p:nvPr/>
        </p:nvSpPr>
        <p:spPr>
          <a:xfrm>
            <a:off x="4273550" y="3917950"/>
            <a:ext cx="498316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∴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ab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＞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bc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，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  <p:sp>
        <p:nvSpPr>
          <p:cNvPr id="5" name="文本框 61"/>
          <p:cNvSpPr txBox="1"/>
          <p:nvPr/>
        </p:nvSpPr>
        <p:spPr>
          <a:xfrm>
            <a:off x="4235450" y="4610100"/>
            <a:ext cx="49815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当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c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＜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0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时，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(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a-b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)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c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＜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0,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ab-bc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＜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0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，</a:t>
            </a:r>
            <a:endParaRPr lang="en-US" altLang="zh-CN" sz="2400" i="1" dirty="0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  <p:sp>
        <p:nvSpPr>
          <p:cNvPr id="6" name="文本框 61"/>
          <p:cNvSpPr txBox="1"/>
          <p:nvPr/>
        </p:nvSpPr>
        <p:spPr>
          <a:xfrm>
            <a:off x="4246563" y="5278438"/>
            <a:ext cx="498316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∴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ab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＜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bc.</a:t>
            </a:r>
            <a:endParaRPr lang="en-US" altLang="zh-CN" sz="2400" i="1" dirty="0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  <p:sp>
        <p:nvSpPr>
          <p:cNvPr id="11267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新知探究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3" grpId="0"/>
      <p:bldP spid="2" grpId="0"/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4342" name="Text Box 6"/>
          <p:cNvSpPr txBox="1"/>
          <p:nvPr/>
        </p:nvSpPr>
        <p:spPr>
          <a:xfrm>
            <a:off x="1085850" y="1762760"/>
            <a:ext cx="8991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r>
              <a:rPr lang="zh-CN" altLang="en-US" sz="2800" b="1" dirty="0">
                <a:latin typeface="宋体" panose="02010600030101010101" pitchFamily="2" charset="-122"/>
              </a:rPr>
              <a:t> 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用符号“&lt;”或“&gt;”填空，并说出应用了不等式的哪条性质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Text Box 6"/>
          <p:cNvSpPr txBox="1"/>
          <p:nvPr/>
        </p:nvSpPr>
        <p:spPr>
          <a:xfrm>
            <a:off x="4168775" y="2459673"/>
            <a:ext cx="4699000" cy="749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80000"/>
              </a:lnSpc>
            </a:pPr>
            <a:r>
              <a:rPr lang="en-US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(1)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若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则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-3___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-3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 Box 6"/>
          <p:cNvSpPr txBox="1"/>
          <p:nvPr/>
        </p:nvSpPr>
        <p:spPr>
          <a:xfrm>
            <a:off x="4181475" y="3255010"/>
            <a:ext cx="4699000" cy="749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8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(2)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若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a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＞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b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,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则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6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a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___6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b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Text Box 6"/>
          <p:cNvSpPr txBox="1"/>
          <p:nvPr/>
        </p:nvSpPr>
        <p:spPr>
          <a:xfrm>
            <a:off x="4224338" y="4047173"/>
            <a:ext cx="4699000" cy="749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8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(3)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若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a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＜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b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,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则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-4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a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___-4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b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6"/>
          <p:cNvSpPr txBox="1"/>
          <p:nvPr/>
        </p:nvSpPr>
        <p:spPr>
          <a:xfrm>
            <a:off x="4214813" y="4877435"/>
            <a:ext cx="4699000" cy="749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8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(4)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若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a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＜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b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,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则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5-2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a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___5-2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b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388" name="文本框 8"/>
          <p:cNvSpPr/>
          <p:nvPr/>
        </p:nvSpPr>
        <p:spPr>
          <a:xfrm>
            <a:off x="0" y="0"/>
            <a:ext cx="2947988" cy="962025"/>
          </a:xfrm>
          <a:prstGeom prst="parallelogram">
            <a:avLst>
              <a:gd name="adj" fmla="val 26586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典型例题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9223" name="Text Box 6"/>
          <p:cNvSpPr txBox="1"/>
          <p:nvPr/>
        </p:nvSpPr>
        <p:spPr>
          <a:xfrm>
            <a:off x="3908425" y="1979613"/>
            <a:ext cx="51673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(1)</a:t>
            </a:r>
            <a:r>
              <a:rPr lang="en-US" altLang="en-US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-3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en-US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-3,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应用性质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368" name="Text Box 6"/>
          <p:cNvSpPr txBox="1"/>
          <p:nvPr/>
        </p:nvSpPr>
        <p:spPr>
          <a:xfrm>
            <a:off x="3260725" y="1974850"/>
            <a:ext cx="8905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解：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 Box 6"/>
          <p:cNvSpPr txBox="1"/>
          <p:nvPr/>
        </p:nvSpPr>
        <p:spPr>
          <a:xfrm>
            <a:off x="3903663" y="2800350"/>
            <a:ext cx="51673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(2)6</a:t>
            </a:r>
            <a:r>
              <a:rPr lang="en-US" altLang="en-US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en-US" altLang="en-US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应用性质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Text Box 6"/>
          <p:cNvSpPr txBox="1"/>
          <p:nvPr/>
        </p:nvSpPr>
        <p:spPr>
          <a:xfrm>
            <a:off x="3898900" y="3670300"/>
            <a:ext cx="51673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(3)-4</a:t>
            </a:r>
            <a:r>
              <a:rPr lang="en-US" altLang="en-US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-4</a:t>
            </a:r>
            <a:r>
              <a:rPr lang="en-US" altLang="en-US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应用性质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6"/>
          <p:cNvSpPr txBox="1"/>
          <p:nvPr/>
        </p:nvSpPr>
        <p:spPr>
          <a:xfrm>
            <a:off x="3894138" y="4572000"/>
            <a:ext cx="51673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(4)5-2</a:t>
            </a:r>
            <a:r>
              <a:rPr lang="en-US" altLang="en-US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＜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5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-2</a:t>
            </a:r>
            <a:r>
              <a:rPr lang="en-US" altLang="en-US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应用性质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与性质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388" name="文本框 8"/>
          <p:cNvSpPr/>
          <p:nvPr/>
        </p:nvSpPr>
        <p:spPr>
          <a:xfrm>
            <a:off x="0" y="0"/>
            <a:ext cx="2947988" cy="962025"/>
          </a:xfrm>
          <a:prstGeom prst="parallelogram">
            <a:avLst>
              <a:gd name="adj" fmla="val 26586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ahoma" panose="020B0604030504040204" pitchFamily="34" charset="0"/>
              </a:rPr>
              <a:t>典型例题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  <p:bldP spid="3" grpId="0"/>
      <p:bldP spid="4" grpId="0"/>
      <p:bldP spid="5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commondata" val="eyJoZGlkIjoiOWE5Zjc4Y2VkOTkyZTVhZDZkMzFkODg0MWEwYmZlYTM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自定义设计方案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1084</Words>
  <Application>WPS 演示</Application>
  <PresentationFormat>自定义</PresentationFormat>
  <Paragraphs>218</Paragraphs>
  <Slides>25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17</vt:i4>
      </vt:variant>
      <vt:variant>
        <vt:lpstr>幻灯片标题</vt:lpstr>
      </vt:variant>
      <vt:variant>
        <vt:i4>25</vt:i4>
      </vt:variant>
    </vt:vector>
  </HeadingPairs>
  <TitlesOfParts>
    <vt:vector size="56" baseType="lpstr">
      <vt:lpstr>Arial</vt:lpstr>
      <vt:lpstr>宋体</vt:lpstr>
      <vt:lpstr>Wingdings</vt:lpstr>
      <vt:lpstr>Tahoma</vt:lpstr>
      <vt:lpstr>微软雅黑</vt:lpstr>
      <vt:lpstr>黑体</vt:lpstr>
      <vt:lpstr>楷体_GB2312</vt:lpstr>
      <vt:lpstr>Times New Roman</vt:lpstr>
      <vt:lpstr>Arial Unicode MS</vt:lpstr>
      <vt:lpstr>Calibri</vt:lpstr>
      <vt:lpstr>迷你简长艺</vt:lpstr>
      <vt:lpstr>新宋体</vt:lpstr>
      <vt:lpstr>Wingdings</vt:lpstr>
      <vt:lpstr>自定义设计方案</vt:lpstr>
      <vt:lpstr>Equation.DSMT4</vt:lpstr>
      <vt:lpstr>Word.Document.12</vt:lpstr>
      <vt:lpstr>Word.Document.12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MideaGroup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龙卉</dc:creator>
  <cp:lastModifiedBy>天秤座</cp:lastModifiedBy>
  <cp:revision>185</cp:revision>
  <dcterms:created xsi:type="dcterms:W3CDTF">2014-09-09T10:19:00Z</dcterms:created>
  <dcterms:modified xsi:type="dcterms:W3CDTF">2023-10-08T02:36:11Z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2052-12.1.0.15374</vt:lpwstr>
  </property>
  <property fmtid="{D5CDD505-2E9C-101B-9397-08002B2CF9AE}" pid="3" name="ICV">
    <vt:lpwstr>5014B154B3054327A49B049ED65CA1A1</vt:lpwstr>
  </property>
</Properties>
</file>