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jpeg" ContentType="image/jpeg"/>
  <Default Extension="JPG" ContentType="image/.jpg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5"/>
  </p:notesMasterIdLst>
  <p:sldIdLst>
    <p:sldId id="260" r:id="rId3"/>
    <p:sldId id="261" r:id="rId4"/>
    <p:sldId id="262" r:id="rId5"/>
    <p:sldId id="263" r:id="rId6"/>
    <p:sldId id="265" r:id="rId7"/>
    <p:sldId id="297" r:id="rId8"/>
    <p:sldId id="266" r:id="rId9"/>
    <p:sldId id="267" r:id="rId10"/>
    <p:sldId id="268" r:id="rId11"/>
    <p:sldId id="269" r:id="rId12"/>
    <p:sldId id="270" r:id="rId13"/>
    <p:sldId id="271" r:id="rId14"/>
    <p:sldId id="303" r:id="rId15"/>
    <p:sldId id="304" r:id="rId16"/>
    <p:sldId id="281" r:id="rId17"/>
    <p:sldId id="282" r:id="rId18"/>
    <p:sldId id="283" r:id="rId19"/>
    <p:sldId id="286" r:id="rId20"/>
    <p:sldId id="300" r:id="rId21"/>
    <p:sldId id="272" r:id="rId22"/>
    <p:sldId id="305" r:id="rId23"/>
    <p:sldId id="273" r:id="rId24"/>
    <p:sldId id="301" r:id="rId25"/>
    <p:sldId id="302" r:id="rId26"/>
    <p:sldId id="274" r:id="rId27"/>
    <p:sldId id="275" r:id="rId28"/>
    <p:sldId id="276" r:id="rId29"/>
    <p:sldId id="287" r:id="rId30"/>
    <p:sldId id="277" r:id="rId31"/>
    <p:sldId id="264" r:id="rId32"/>
    <p:sldId id="278" r:id="rId33"/>
    <p:sldId id="280" r:id="rId34"/>
  </p:sldIdLst>
  <p:sldSz cx="12192000" cy="6858000" type="screen16x9"/>
  <p:notesSz cx="6858000" cy="9144000"/>
  <p:custDataLst>
    <p:tags r:id="rId3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9" Type="http://schemas.openxmlformats.org/officeDocument/2006/relationships/tags" Target="tags/tag1.xml"/><Relationship Id="rId38" Type="http://schemas.openxmlformats.org/officeDocument/2006/relationships/tableStyles" Target="tableStyles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schemas.openxmlformats.org/officeDocument/2006/relationships/notesMaster" Target="notesMasters/notesMaster1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92" tIns="45745" rIns="91492" bIns="45745" numCol="1" anchor="t" anchorCtr="0" compatLnSpc="1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2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92" tIns="45745" rIns="91492" bIns="45745" numCol="1" anchor="t" anchorCtr="0" compatLnSpc="1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43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</p:spPr>
      </p:sp>
      <p:sp>
        <p:nvSpPr>
          <p:cNvPr id="1048644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92" tIns="45745" rIns="91492" bIns="45745" numCol="1" anchor="t" anchorCtr="0" compatLnSpc="1"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1048645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92" tIns="45745" rIns="91492" bIns="45745" numCol="1" anchor="b" anchorCtr="0" compatLnSpc="1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92" tIns="45745" rIns="91492" bIns="45745" numCol="1" anchor="b" anchorCtr="0" compatLnSpc="1"/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Pr>
        <a:gradFill rotWithShape="0">
          <a:gsLst>
            <a:gs pos="100000">
              <a:srgbClr val="F9F8CA"/>
            </a:gs>
            <a:gs pos="6000">
              <a:srgbClr val="4EAADD"/>
            </a:gs>
          </a:gsLst>
          <a:lin ang="189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295"/>
            <a:ext cx="9144000" cy="2387495"/>
          </a:xfrm>
          <a:prstGeom prst="rect">
            <a:avLst/>
          </a:prstGeom>
        </p:spPr>
        <p:txBody>
          <a:bodyPr anchor="b"/>
          <a:lstStyle>
            <a:lvl1pPr algn="ctr">
              <a:defRPr sz="7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1250"/>
            <a:ext cx="9144000" cy="165581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80"/>
            </a:lvl1pPr>
            <a:lvl2pPr marL="548640" indent="0" algn="ctr">
              <a:buNone/>
              <a:defRPr sz="2400"/>
            </a:lvl2pPr>
            <a:lvl3pPr marL="1097280" indent="0" algn="ctr">
              <a:buNone/>
              <a:defRPr sz="2160"/>
            </a:lvl3pPr>
            <a:lvl4pPr marL="1646555" indent="0" algn="ctr">
              <a:buNone/>
              <a:defRPr sz="1920"/>
            </a:lvl4pPr>
            <a:lvl5pPr marL="2195195" indent="0" algn="ctr">
              <a:buNone/>
              <a:defRPr sz="1920"/>
            </a:lvl5pPr>
            <a:lvl6pPr marL="2743835" indent="0" algn="ctr">
              <a:buNone/>
              <a:defRPr sz="1920"/>
            </a:lvl6pPr>
            <a:lvl7pPr marL="3292475" indent="0" algn="ctr">
              <a:buNone/>
              <a:defRPr sz="1920"/>
            </a:lvl7pPr>
            <a:lvl8pPr marL="3841115" indent="0" algn="ctr">
              <a:buNone/>
              <a:defRPr sz="1920"/>
            </a:lvl8pPr>
            <a:lvl9pPr marL="4390390" indent="0" algn="ctr">
              <a:buNone/>
              <a:defRPr sz="192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标题和竖排文字">
    <p:bg>
      <p:bgPr>
        <a:gradFill rotWithShape="0">
          <a:gsLst>
            <a:gs pos="100000">
              <a:srgbClr val="F9F8CA"/>
            </a:gs>
            <a:gs pos="6000">
              <a:srgbClr val="4EAADD"/>
            </a:gs>
          </a:gsLst>
          <a:lin ang="189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841"/>
            <a:ext cx="10515600" cy="132427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1825396"/>
            <a:ext cx="10515600" cy="435198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竖排标题与文本">
    <p:bg>
      <p:bgPr>
        <a:gradFill rotWithShape="0">
          <a:gsLst>
            <a:gs pos="100000">
              <a:srgbClr val="F9F8CA"/>
            </a:gs>
            <a:gs pos="6000">
              <a:srgbClr val="4EAADD"/>
            </a:gs>
          </a:gsLst>
          <a:lin ang="189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841"/>
            <a:ext cx="2628900" cy="5811541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841"/>
            <a:ext cx="7683500" cy="581154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bg>
      <p:bgPr>
        <a:gradFill rotWithShape="0">
          <a:gsLst>
            <a:gs pos="100000">
              <a:srgbClr val="F9F8CA"/>
            </a:gs>
            <a:gs pos="6000">
              <a:srgbClr val="4EAADD"/>
            </a:gs>
          </a:gsLst>
          <a:lin ang="189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841"/>
            <a:ext cx="10515600" cy="132427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396"/>
            <a:ext cx="10515600" cy="43519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bg>
      <p:bgPr>
        <a:gradFill rotWithShape="0">
          <a:gsLst>
            <a:gs pos="100000">
              <a:srgbClr val="F9F8CA"/>
            </a:gs>
            <a:gs pos="6000">
              <a:srgbClr val="4EAADD"/>
            </a:gs>
          </a:gsLst>
          <a:lin ang="189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1" y="1709165"/>
            <a:ext cx="10515600" cy="2852418"/>
          </a:xfrm>
          <a:prstGeom prst="rect">
            <a:avLst/>
          </a:prstGeom>
        </p:spPr>
        <p:txBody>
          <a:bodyPr anchor="b"/>
          <a:lstStyle>
            <a:lvl1pPr>
              <a:defRPr sz="7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1" y="4588260"/>
            <a:ext cx="10515600" cy="15014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80"/>
            </a:lvl1pPr>
            <a:lvl2pPr marL="548640" indent="0">
              <a:buNone/>
              <a:defRPr sz="2400"/>
            </a:lvl2pPr>
            <a:lvl3pPr marL="1097280" indent="0">
              <a:buNone/>
              <a:defRPr sz="2160"/>
            </a:lvl3pPr>
            <a:lvl4pPr marL="1646555" indent="0">
              <a:buNone/>
              <a:defRPr sz="1920"/>
            </a:lvl4pPr>
            <a:lvl5pPr marL="2195195" indent="0">
              <a:buNone/>
              <a:defRPr sz="1920"/>
            </a:lvl5pPr>
            <a:lvl6pPr marL="2743835" indent="0">
              <a:buNone/>
              <a:defRPr sz="1920"/>
            </a:lvl6pPr>
            <a:lvl7pPr marL="3292475" indent="0">
              <a:buNone/>
              <a:defRPr sz="1920"/>
            </a:lvl7pPr>
            <a:lvl8pPr marL="3841115" indent="0">
              <a:buNone/>
              <a:defRPr sz="1920"/>
            </a:lvl8pPr>
            <a:lvl9pPr marL="4390390" indent="0">
              <a:buNone/>
              <a:defRPr sz="192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两栏内容">
    <p:bg>
      <p:bgPr>
        <a:gradFill rotWithShape="0">
          <a:gsLst>
            <a:gs pos="100000">
              <a:srgbClr val="F9F8CA"/>
            </a:gs>
            <a:gs pos="6000">
              <a:srgbClr val="4EAADD"/>
            </a:gs>
          </a:gsLst>
          <a:lin ang="189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841"/>
            <a:ext cx="10515600" cy="132427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396"/>
            <a:ext cx="5156200" cy="43519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825396"/>
            <a:ext cx="5156200" cy="43519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bg>
      <p:bgPr>
        <a:gradFill rotWithShape="0">
          <a:gsLst>
            <a:gs pos="100000">
              <a:srgbClr val="F9F8CA"/>
            </a:gs>
            <a:gs pos="6000">
              <a:srgbClr val="4EAADD"/>
            </a:gs>
          </a:gsLst>
          <a:lin ang="189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317" y="365841"/>
            <a:ext cx="10515600" cy="132427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40317" y="1680583"/>
            <a:ext cx="5158316" cy="82504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6555" indent="0">
              <a:buNone/>
              <a:defRPr sz="1920" b="1"/>
            </a:lvl4pPr>
            <a:lvl5pPr marL="2195195" indent="0">
              <a:buNone/>
              <a:defRPr sz="1920" b="1"/>
            </a:lvl5pPr>
            <a:lvl6pPr marL="2743835" indent="0">
              <a:buNone/>
              <a:defRPr sz="1920" b="1"/>
            </a:lvl6pPr>
            <a:lvl7pPr marL="3292475" indent="0">
              <a:buNone/>
              <a:defRPr sz="1920" b="1"/>
            </a:lvl7pPr>
            <a:lvl8pPr marL="3841115" indent="0">
              <a:buNone/>
              <a:defRPr sz="1920" b="1"/>
            </a:lvl8pPr>
            <a:lvl9pPr marL="4390390" indent="0">
              <a:buNone/>
              <a:defRPr sz="192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40317" y="2505632"/>
            <a:ext cx="5158316" cy="3683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0583"/>
            <a:ext cx="5183717" cy="82504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6555" indent="0">
              <a:buNone/>
              <a:defRPr sz="1920" b="1"/>
            </a:lvl4pPr>
            <a:lvl5pPr marL="2195195" indent="0">
              <a:buNone/>
              <a:defRPr sz="1920" b="1"/>
            </a:lvl5pPr>
            <a:lvl6pPr marL="2743835" indent="0">
              <a:buNone/>
              <a:defRPr sz="1920" b="1"/>
            </a:lvl6pPr>
            <a:lvl7pPr marL="3292475" indent="0">
              <a:buNone/>
              <a:defRPr sz="1920" b="1"/>
            </a:lvl7pPr>
            <a:lvl8pPr marL="3841115" indent="0">
              <a:buNone/>
              <a:defRPr sz="1920" b="1"/>
            </a:lvl8pPr>
            <a:lvl9pPr marL="4390390" indent="0">
              <a:buNone/>
              <a:defRPr sz="192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632"/>
            <a:ext cx="5183717" cy="3683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bg>
      <p:bgPr>
        <a:gradFill rotWithShape="0">
          <a:gsLst>
            <a:gs pos="100000">
              <a:srgbClr val="F9F8CA"/>
            </a:gs>
            <a:gs pos="6000">
              <a:srgbClr val="4EAADD"/>
            </a:gs>
          </a:gsLst>
          <a:lin ang="189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841"/>
            <a:ext cx="10515600" cy="132427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bg>
      <p:bgPr>
        <a:gradFill rotWithShape="0">
          <a:gsLst>
            <a:gs pos="100000">
              <a:srgbClr val="F9F8CA"/>
            </a:gs>
            <a:gs pos="6000">
              <a:srgbClr val="4EAADD"/>
            </a:gs>
          </a:gsLst>
          <a:lin ang="189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bg>
      <p:bgPr>
        <a:gradFill rotWithShape="0">
          <a:gsLst>
            <a:gs pos="100000">
              <a:srgbClr val="F9F8CA"/>
            </a:gs>
            <a:gs pos="6000">
              <a:srgbClr val="4EAADD"/>
            </a:gs>
          </a:gsLst>
          <a:lin ang="189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317" y="457302"/>
            <a:ext cx="3932767" cy="1600556"/>
          </a:xfrm>
          <a:prstGeom prst="rect">
            <a:avLst/>
          </a:prstGeom>
        </p:spPr>
        <p:txBody>
          <a:bodyPr anchor="b"/>
          <a:lstStyle>
            <a:lvl1pPr>
              <a:defRPr sz="384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717" y="987009"/>
            <a:ext cx="6172200" cy="4874073"/>
          </a:xfrm>
          <a:prstGeom prst="rect">
            <a:avLst/>
          </a:prstGeom>
        </p:spPr>
        <p:txBody>
          <a:bodyPr/>
          <a:lstStyle>
            <a:lvl1pPr>
              <a:defRPr sz="3840"/>
            </a:lvl1pPr>
            <a:lvl2pPr>
              <a:defRPr sz="3360"/>
            </a:lvl2pPr>
            <a:lvl3pPr>
              <a:defRPr sz="288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40317" y="2057857"/>
            <a:ext cx="3932767" cy="38108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6555" indent="0">
              <a:buNone/>
              <a:defRPr sz="1200"/>
            </a:lvl4pPr>
            <a:lvl5pPr marL="2195195" indent="0">
              <a:buNone/>
              <a:defRPr sz="1200"/>
            </a:lvl5pPr>
            <a:lvl6pPr marL="2743835" indent="0">
              <a:buNone/>
              <a:defRPr sz="1200"/>
            </a:lvl6pPr>
            <a:lvl7pPr marL="3292475" indent="0">
              <a:buNone/>
              <a:defRPr sz="1200"/>
            </a:lvl7pPr>
            <a:lvl8pPr marL="3841115" indent="0">
              <a:buNone/>
              <a:defRPr sz="1200"/>
            </a:lvl8pPr>
            <a:lvl9pPr marL="4390390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bg>
      <p:bgPr>
        <a:gradFill rotWithShape="0">
          <a:gsLst>
            <a:gs pos="100000">
              <a:srgbClr val="F9F8CA"/>
            </a:gs>
            <a:gs pos="6000">
              <a:srgbClr val="4EAADD"/>
            </a:gs>
          </a:gsLst>
          <a:lin ang="189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317" y="457302"/>
            <a:ext cx="3932767" cy="1600556"/>
          </a:xfrm>
          <a:prstGeom prst="rect">
            <a:avLst/>
          </a:prstGeom>
        </p:spPr>
        <p:txBody>
          <a:bodyPr anchor="b"/>
          <a:lstStyle>
            <a:lvl1pPr>
              <a:defRPr sz="384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717" y="987009"/>
            <a:ext cx="6172200" cy="487407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840"/>
            </a:lvl1pPr>
            <a:lvl2pPr marL="548640" indent="0">
              <a:buNone/>
              <a:defRPr sz="3360"/>
            </a:lvl2pPr>
            <a:lvl3pPr marL="1097280" indent="0">
              <a:buNone/>
              <a:defRPr sz="2880"/>
            </a:lvl3pPr>
            <a:lvl4pPr marL="1646555" indent="0">
              <a:buNone/>
              <a:defRPr sz="2400"/>
            </a:lvl4pPr>
            <a:lvl5pPr marL="2195195" indent="0">
              <a:buNone/>
              <a:defRPr sz="2400"/>
            </a:lvl5pPr>
            <a:lvl6pPr marL="2743835" indent="0">
              <a:buNone/>
              <a:defRPr sz="2400"/>
            </a:lvl6pPr>
            <a:lvl7pPr marL="3292475" indent="0">
              <a:buNone/>
              <a:defRPr sz="2400"/>
            </a:lvl7pPr>
            <a:lvl8pPr marL="3841115" indent="0">
              <a:buNone/>
              <a:defRPr sz="2400"/>
            </a:lvl8pPr>
            <a:lvl9pPr marL="4390390" indent="0">
              <a:buNone/>
              <a:defRPr sz="24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40317" y="2057857"/>
            <a:ext cx="3932767" cy="38108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6555" indent="0">
              <a:buNone/>
              <a:defRPr sz="1200"/>
            </a:lvl4pPr>
            <a:lvl5pPr marL="2195195" indent="0">
              <a:buNone/>
              <a:defRPr sz="1200"/>
            </a:lvl5pPr>
            <a:lvl6pPr marL="2743835" indent="0">
              <a:buNone/>
              <a:defRPr sz="1200"/>
            </a:lvl6pPr>
            <a:lvl7pPr marL="3292475" indent="0">
              <a:buNone/>
              <a:defRPr sz="1200"/>
            </a:lvl7pPr>
            <a:lvl8pPr marL="3841115" indent="0">
              <a:buNone/>
              <a:defRPr sz="1200"/>
            </a:lvl8pPr>
            <a:lvl9pPr marL="4390390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image" Target="../media/image5.png"/><Relationship Id="rId15" Type="http://schemas.openxmlformats.org/officeDocument/2006/relationships/image" Target="../media/image4.png"/><Relationship Id="rId14" Type="http://schemas.openxmlformats.org/officeDocument/2006/relationships/image" Target="../media/image3.png"/><Relationship Id="rId13" Type="http://schemas.openxmlformats.org/officeDocument/2006/relationships/image" Target="../media/image2.png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white">
      <p:bgPr>
        <a:blipFill dpi="0" rotWithShape="0">
          <a:blip r:embed="rId1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0" name="Rectangle 74">
            <a:hlinkClick r:id="" tooltip="返回首页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2311400" y="-34502"/>
            <a:ext cx="1238251" cy="1021715"/>
          </a:xfrm>
          <a:prstGeom prst="rect">
            <a:avLst/>
          </a:prstGeom>
          <a:solidFill>
            <a:schemeClr val="accent1">
              <a:alpha val="1176"/>
            </a:schemeClr>
          </a:solidFill>
          <a:ln>
            <a:noFill/>
          </a:ln>
          <a:effectLst/>
        </p:spPr>
        <p:txBody>
          <a:bodyPr anchor="ctr">
            <a:spAutoFit/>
          </a:bodyPr>
          <a:lstStyle>
            <a:lvl1pPr algn="ctr">
              <a:lnSpc>
                <a:spcPct val="180000"/>
              </a:lnSpc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algn="ctr">
              <a:lnSpc>
                <a:spcPct val="180000"/>
              </a:lnSpc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algn="ctr">
              <a:lnSpc>
                <a:spcPct val="180000"/>
              </a:lnSpc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algn="ctr">
              <a:lnSpc>
                <a:spcPct val="180000"/>
              </a:lnSpc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algn="ctr">
              <a:lnSpc>
                <a:spcPct val="180000"/>
              </a:lnSpc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lnSpc>
                <a:spcPct val="1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lnSpc>
                <a:spcPct val="1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lnSpc>
                <a:spcPct val="1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lnSpc>
                <a:spcPct val="1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36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15363" name="Picture 128" descr="必备知识">
            <a:hlinkClick r:id="" tooltip="点击进入" action="ppaction://noaction"/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243917" y="325828"/>
            <a:ext cx="1308100" cy="365841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364" name="Picture 129" descr="关键能力">
            <a:hlinkClick r:id="" tooltip="点击进入" action="ppaction://noaction"/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5994400" y="325828"/>
            <a:ext cx="1308100" cy="365841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365" name="Picture 130" descr="课堂检测">
            <a:hlinkClick r:id="" tooltip="点击进入" action="ppaction://noaction"/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7831667" y="325828"/>
            <a:ext cx="1308100" cy="365841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366" name="Picture 132" descr="课时素养评价">
            <a:hlinkClick r:id="" tooltip="点击进入" action="ppaction://noaction"/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9527117" y="325828"/>
            <a:ext cx="1682749" cy="365841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28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411480" indent="-411480" algn="l" rtl="0" eaLnBrk="0" fontAlgn="base" hangingPunct="0">
        <a:spcBef>
          <a:spcPct val="24000"/>
        </a:spcBef>
        <a:spcAft>
          <a:spcPct val="0"/>
        </a:spcAft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1pPr>
      <a:lvl2pPr marL="891540" indent="-342900" algn="l" rtl="0" eaLnBrk="0" fontAlgn="base" hangingPunct="0">
        <a:spcBef>
          <a:spcPct val="24000"/>
        </a:spcBef>
        <a:spcAft>
          <a:spcPct val="0"/>
        </a:spcAft>
        <a:buChar char="–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4320" algn="l" rtl="0" eaLnBrk="0" fontAlgn="base" hangingPunct="0">
        <a:spcBef>
          <a:spcPct val="24000"/>
        </a:spcBef>
        <a:spcAft>
          <a:spcPct val="0"/>
        </a:spcAft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3pPr>
      <a:lvl4pPr marL="1920875" indent="-274320" algn="l" rtl="0" eaLnBrk="0" fontAlgn="base" hangingPunct="0">
        <a:spcBef>
          <a:spcPct val="24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69515" indent="-274320" algn="l" rtl="0" eaLnBrk="0" fontAlgn="base" hangingPunct="0">
        <a:spcBef>
          <a:spcPct val="24000"/>
        </a:spcBef>
        <a:spcAft>
          <a:spcPct val="0"/>
        </a:spcAft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18155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566795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4115435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66471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6555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5195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835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2475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1115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9039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slides/_rels/slide23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12.wmf"/><Relationship Id="rId1" Type="http://schemas.openxmlformats.org/officeDocument/2006/relationships/oleObject" Target="../embeddings/oleObject1.bin"/></Relationships>
</file>

<file path=ppt/slides/_rels/slide24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2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3.wmf"/><Relationship Id="rId1" Type="http://schemas.openxmlformats.org/officeDocument/2006/relationships/oleObject" Target="../embeddings/oleObject2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7" Type="http://schemas.openxmlformats.org/officeDocument/2006/relationships/image" Target="../media/image20.png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image" Target="../media/image14.png"/></Relationships>
</file>

<file path=ppt/slides/_rels/slide26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16.png"/><Relationship Id="rId3" Type="http://schemas.openxmlformats.org/officeDocument/2006/relationships/image" Target="../media/image22.png"/><Relationship Id="rId2" Type="http://schemas.openxmlformats.org/officeDocument/2006/relationships/image" Target="../media/image20.png"/><Relationship Id="rId1" Type="http://schemas.openxmlformats.org/officeDocument/2006/relationships/image" Target="../media/image21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5.png"/><Relationship Id="rId1" Type="http://schemas.openxmlformats.org/officeDocument/2006/relationships/image" Target="../media/image10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28.jpeg"/><Relationship Id="rId2" Type="http://schemas.openxmlformats.org/officeDocument/2006/relationships/image" Target="../media/image27.png"/><Relationship Id="rId1" Type="http://schemas.openxmlformats.org/officeDocument/2006/relationships/image" Target="../media/image26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9.wmf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1427480" y="1153795"/>
            <a:ext cx="7127875" cy="1813184"/>
            <a:chOff x="4539" y="2366"/>
            <a:chExt cx="11225" cy="2855"/>
          </a:xfrm>
        </p:grpSpPr>
        <p:grpSp>
          <p:nvGrpSpPr>
            <p:cNvPr id="119816" name="Group 10"/>
            <p:cNvGrpSpPr/>
            <p:nvPr/>
          </p:nvGrpSpPr>
          <p:grpSpPr>
            <a:xfrm>
              <a:off x="4539" y="2562"/>
              <a:ext cx="11225" cy="2630"/>
              <a:chOff x="3095" y="918"/>
              <a:chExt cx="1976" cy="393"/>
            </a:xfrm>
          </p:grpSpPr>
          <p:sp>
            <p:nvSpPr>
              <p:cNvPr id="119819" name="AutoShape 11"/>
              <p:cNvSpPr/>
              <p:nvPr/>
            </p:nvSpPr>
            <p:spPr>
              <a:xfrm>
                <a:off x="3095" y="934"/>
                <a:ext cx="1975" cy="37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03788" name="AutoShape 12"/>
              <p:cNvSpPr>
                <a:spLocks noChangeArrowheads="1"/>
              </p:cNvSpPr>
              <p:nvPr/>
            </p:nvSpPr>
            <p:spPr bwMode="gray">
              <a:xfrm>
                <a:off x="3095" y="918"/>
                <a:ext cx="1976" cy="38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</a:ln>
              <a:effectLst/>
            </p:spPr>
            <p:txBody>
              <a:bodyPr wrap="none" anchor="ctr"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19821" name="Oval 13"/>
              <p:cNvSpPr/>
              <p:nvPr/>
            </p:nvSpPr>
            <p:spPr>
              <a:xfrm rot="-2566439">
                <a:off x="3111" y="978"/>
                <a:ext cx="143" cy="89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chemeClr val="hlink"/>
                  </a:gs>
                </a:gsLst>
                <a:path path="shape">
                  <a:fillToRect l="50000" t="50000" r="50000" b="5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5" name="文本框 4"/>
            <p:cNvSpPr txBox="1"/>
            <p:nvPr/>
          </p:nvSpPr>
          <p:spPr>
            <a:xfrm>
              <a:off x="5557" y="3127"/>
              <a:ext cx="10002" cy="12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zh-CN" sz="440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第</a:t>
              </a:r>
              <a:r>
                <a:rPr lang="en-US" altLang="zh-CN" sz="440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             </a:t>
              </a:r>
              <a:r>
                <a:rPr lang="zh-CN" altLang="zh-CN" sz="440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单元</a:t>
              </a:r>
              <a:r>
                <a:rPr lang="en-US" altLang="zh-CN" sz="440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   </a:t>
              </a:r>
              <a:r>
                <a:rPr lang="zh-CN" altLang="en-US" sz="440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集</a:t>
              </a:r>
              <a:r>
                <a:rPr lang="en-US" altLang="zh-CN" sz="440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 </a:t>
              </a:r>
              <a:r>
                <a:rPr lang="zh-CN" altLang="en-US" sz="440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合</a:t>
              </a:r>
              <a:endParaRPr lang="zh-CN" altLang="en-US" sz="4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grpSp>
          <p:nvGrpSpPr>
            <p:cNvPr id="6" name="组合 5"/>
            <p:cNvGrpSpPr/>
            <p:nvPr/>
          </p:nvGrpSpPr>
          <p:grpSpPr>
            <a:xfrm>
              <a:off x="6586" y="2366"/>
              <a:ext cx="3053" cy="2855"/>
              <a:chOff x="1323" y="3685"/>
              <a:chExt cx="3470" cy="3508"/>
            </a:xfrm>
          </p:grpSpPr>
          <p:sp>
            <p:nvSpPr>
              <p:cNvPr id="73738" name="Oval 10"/>
              <p:cNvSpPr>
                <a:spLocks noChangeArrowheads="1"/>
              </p:cNvSpPr>
              <p:nvPr/>
            </p:nvSpPr>
            <p:spPr bwMode="gray">
              <a:xfrm>
                <a:off x="1323" y="3685"/>
                <a:ext cx="3403" cy="3403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tint val="0"/>
                      <a:invGamma/>
                    </a:srgbClr>
                  </a:gs>
                  <a:gs pos="50000">
                    <a:srgbClr val="99CC00"/>
                  </a:gs>
                  <a:gs pos="100000">
                    <a:srgbClr val="99CC00">
                      <a:gamma/>
                      <a:tint val="0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wrap="square"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73739" name="Oval 11"/>
              <p:cNvSpPr>
                <a:spLocks noChangeArrowheads="1"/>
              </p:cNvSpPr>
              <p:nvPr/>
            </p:nvSpPr>
            <p:spPr bwMode="gray">
              <a:xfrm>
                <a:off x="1390" y="3790"/>
                <a:ext cx="3403" cy="3403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alpha val="32001"/>
                    </a:srgbClr>
                  </a:gs>
                  <a:gs pos="100000">
                    <a:srgbClr val="99CC00">
                      <a:gamma/>
                      <a:shade val="0"/>
                      <a:invGamma/>
                      <a:alpha val="89999"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wrap="square"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73740" name="Oval 12"/>
              <p:cNvSpPr>
                <a:spLocks noChangeArrowheads="1"/>
              </p:cNvSpPr>
              <p:nvPr/>
            </p:nvSpPr>
            <p:spPr bwMode="gray">
              <a:xfrm>
                <a:off x="1546" y="3908"/>
                <a:ext cx="2958" cy="2958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shade val="54118"/>
                      <a:invGamma/>
                    </a:srgbClr>
                  </a:gs>
                  <a:gs pos="50000">
                    <a:srgbClr val="99CC00"/>
                  </a:gs>
                  <a:gs pos="100000">
                    <a:srgbClr val="99CC00">
                      <a:gamma/>
                      <a:shade val="54118"/>
                      <a:invGamma/>
                    </a:srgbClr>
                  </a:gs>
                </a:gsLst>
                <a:lin ang="18900000" scaled="1"/>
              </a:gradFill>
              <a:ln w="38100" algn="ctr">
                <a:noFill/>
                <a:round/>
              </a:ln>
              <a:effectLst/>
            </p:spPr>
            <p:txBody>
              <a:bodyPr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73741" name="Oval 13"/>
              <p:cNvSpPr>
                <a:spLocks noChangeArrowheads="1"/>
              </p:cNvSpPr>
              <p:nvPr/>
            </p:nvSpPr>
            <p:spPr bwMode="gray">
              <a:xfrm>
                <a:off x="1548" y="3913"/>
                <a:ext cx="2958" cy="2958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shade val="63529"/>
                      <a:invGamma/>
                    </a:srgbClr>
                  </a:gs>
                  <a:gs pos="100000">
                    <a:srgbClr val="99CC00">
                      <a:alpha val="0"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20495" name="Oval 14"/>
              <p:cNvSpPr/>
              <p:nvPr/>
            </p:nvSpPr>
            <p:spPr>
              <a:xfrm>
                <a:off x="1693" y="4055"/>
                <a:ext cx="2663" cy="2663"/>
              </a:xfrm>
              <a:prstGeom prst="ellipse">
                <a:avLst/>
              </a:prstGeom>
              <a:solidFill>
                <a:srgbClr val="333333"/>
              </a:solidFill>
              <a:ln w="38100">
                <a:noFill/>
              </a:ln>
            </p:spPr>
            <p:txBody>
              <a:bodyPr anchor="ctr" anchorCtr="0">
                <a:spAutoFit/>
              </a:bodyPr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0518" name="Oval 16"/>
              <p:cNvSpPr/>
              <p:nvPr/>
            </p:nvSpPr>
            <p:spPr>
              <a:xfrm>
                <a:off x="1736" y="4095"/>
                <a:ext cx="2577" cy="2578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0519" name="Oval 17"/>
              <p:cNvSpPr/>
              <p:nvPr/>
            </p:nvSpPr>
            <p:spPr>
              <a:xfrm>
                <a:off x="1768" y="4109"/>
                <a:ext cx="2516" cy="2514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0520" name="Oval 18"/>
              <p:cNvSpPr/>
              <p:nvPr/>
            </p:nvSpPr>
            <p:spPr>
              <a:xfrm>
                <a:off x="1795" y="4134"/>
                <a:ext cx="2392" cy="2349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0521" name="Oval 19"/>
              <p:cNvSpPr/>
              <p:nvPr/>
            </p:nvSpPr>
            <p:spPr>
              <a:xfrm>
                <a:off x="1935" y="4200"/>
                <a:ext cx="2127" cy="190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0507" name="Text Box 38"/>
              <p:cNvSpPr txBox="1"/>
              <p:nvPr/>
            </p:nvSpPr>
            <p:spPr>
              <a:xfrm>
                <a:off x="2400" y="4703"/>
                <a:ext cx="1172" cy="1486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 algn="ctr" eaLnBrk="0" hangingPunct="0"/>
                <a:r>
                  <a:rPr lang="zh-CN" altLang="en-US" sz="4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一</a:t>
                </a:r>
                <a:endParaRPr lang="zh-CN" altLang="en-US" sz="4400" b="1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9" name="组合 8"/>
          <p:cNvGrpSpPr/>
          <p:nvPr/>
        </p:nvGrpSpPr>
        <p:grpSpPr>
          <a:xfrm>
            <a:off x="3983990" y="3778250"/>
            <a:ext cx="5986780" cy="1188720"/>
            <a:chOff x="6274" y="5950"/>
            <a:chExt cx="9428" cy="1872"/>
          </a:xfrm>
        </p:grpSpPr>
        <p:grpSp>
          <p:nvGrpSpPr>
            <p:cNvPr id="1" name="Group 10"/>
            <p:cNvGrpSpPr/>
            <p:nvPr/>
          </p:nvGrpSpPr>
          <p:grpSpPr>
            <a:xfrm>
              <a:off x="6274" y="5950"/>
              <a:ext cx="9428" cy="1872"/>
              <a:chOff x="3095" y="918"/>
              <a:chExt cx="1976" cy="393"/>
            </a:xfrm>
          </p:grpSpPr>
          <p:sp>
            <p:nvSpPr>
              <p:cNvPr id="2" name="AutoShape 11"/>
              <p:cNvSpPr/>
              <p:nvPr/>
            </p:nvSpPr>
            <p:spPr>
              <a:xfrm>
                <a:off x="3095" y="934"/>
                <a:ext cx="1975" cy="37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" name="AutoShape 12"/>
              <p:cNvSpPr>
                <a:spLocks noChangeArrowheads="1"/>
              </p:cNvSpPr>
              <p:nvPr/>
            </p:nvSpPr>
            <p:spPr bwMode="gray">
              <a:xfrm>
                <a:off x="3095" y="918"/>
                <a:ext cx="1976" cy="38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</a:ln>
              <a:effectLst/>
            </p:spPr>
            <p:txBody>
              <a:bodyPr wrap="none" anchor="ctr"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4" name="Oval 13"/>
              <p:cNvSpPr/>
              <p:nvPr/>
            </p:nvSpPr>
            <p:spPr>
              <a:xfrm rot="-2566439">
                <a:off x="3111" y="978"/>
                <a:ext cx="143" cy="89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chemeClr val="hlink"/>
                  </a:gs>
                </a:gsLst>
                <a:path path="shape">
                  <a:fillToRect l="50000" t="50000" r="50000" b="5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8" name="文本框 7"/>
            <p:cNvSpPr txBox="1"/>
            <p:nvPr/>
          </p:nvSpPr>
          <p:spPr>
            <a:xfrm>
              <a:off x="7095" y="6367"/>
              <a:ext cx="8009" cy="11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400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1.3    </a:t>
              </a:r>
              <a:r>
                <a:rPr lang="zh-CN" altLang="en-US" sz="400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集合之间的关系</a:t>
              </a:r>
              <a:endParaRPr lang="en-US" altLang="zh-CN" sz="40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8"/>
          <p:cNvSpPr>
            <a:spLocks noChangeArrowheads="1"/>
          </p:cNvSpPr>
          <p:nvPr/>
        </p:nvSpPr>
        <p:spPr bwMode="auto">
          <a:xfrm>
            <a:off x="-115252" y="32385"/>
            <a:ext cx="5499541" cy="919281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创设情境 引入课题</a:t>
            </a:r>
            <a:endParaRPr lang="zh-CN" altLang="en-US" sz="4000" i="1" dirty="0">
              <a:solidFill>
                <a:srgbClr val="3B3838"/>
              </a:solidFill>
              <a:latin typeface="微软雅黑" panose="020B0503020204020204" charset="-122"/>
              <a:sym typeface="Tahoma" panose="020B0604030504040204" pitchFamily="3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749425" y="1654810"/>
            <a:ext cx="8530917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（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1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）  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A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={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本校高一年级计算机专业的同学</a:t>
            </a:r>
            <a:r>
              <a:rPr lang="en-US" altLang="zh-CN" sz="3200" dirty="0" smtClean="0">
                <a:latin typeface="黑体" panose="02010609060101010101" charset="-122"/>
                <a:ea typeface="黑体" panose="02010609060101010101" charset="-122"/>
              </a:rPr>
              <a:t>}</a:t>
            </a:r>
            <a:endParaRPr lang="en-US" altLang="zh-CN" sz="32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161665" y="2407285"/>
            <a:ext cx="800163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B</a:t>
            </a:r>
            <a:r>
              <a:rPr lang="en-US" sz="3200" dirty="0">
                <a:latin typeface="黑体" panose="02010609060101010101" charset="-122"/>
                <a:ea typeface="黑体" panose="02010609060101010101" charset="-122"/>
              </a:rPr>
              <a:t>=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{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本校高一年级的同学</a:t>
            </a:r>
            <a:r>
              <a:rPr lang="en-US" altLang="zh-CN" sz="3200" dirty="0" smtClean="0">
                <a:latin typeface="黑体" panose="02010609060101010101" charset="-122"/>
                <a:ea typeface="黑体" panose="02010609060101010101" charset="-122"/>
              </a:rPr>
              <a:t>}</a:t>
            </a:r>
            <a:endParaRPr lang="en-US" altLang="zh-CN" sz="32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749425" y="3190240"/>
            <a:ext cx="800163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（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2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）  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C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={1,3,5</a:t>
            </a:r>
            <a:r>
              <a:rPr lang="en-US" altLang="zh-CN" sz="3200" dirty="0" smtClean="0">
                <a:latin typeface="黑体" panose="02010609060101010101" charset="-122"/>
                <a:ea typeface="黑体" panose="02010609060101010101" charset="-122"/>
              </a:rPr>
              <a:t>}</a:t>
            </a:r>
            <a:endParaRPr lang="en-US" altLang="zh-CN" sz="32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161665" y="3959225"/>
            <a:ext cx="800163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D</a:t>
            </a:r>
            <a:r>
              <a:rPr lang="en-US" sz="3200" dirty="0">
                <a:latin typeface="黑体" panose="02010609060101010101" charset="-122"/>
                <a:ea typeface="黑体" panose="02010609060101010101" charset="-122"/>
              </a:rPr>
              <a:t>=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{1,2,3,4,5</a:t>
            </a:r>
            <a:r>
              <a:rPr lang="en-US" altLang="zh-CN" sz="3200" dirty="0" smtClean="0">
                <a:latin typeface="黑体" panose="02010609060101010101" charset="-122"/>
                <a:ea typeface="黑体" panose="02010609060101010101" charset="-122"/>
              </a:rPr>
              <a:t>}</a:t>
            </a:r>
            <a:endParaRPr lang="en-US" altLang="zh-CN" sz="32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749425" y="4758690"/>
            <a:ext cx="800163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（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3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）  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E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={</a:t>
            </a:r>
            <a:r>
              <a:rPr lang="en-US" sz="3200" i="1" dirty="0">
                <a:latin typeface="Times New Roman" panose="02020603050405020304" charset="0"/>
                <a:ea typeface="黑体" panose="02010609060101010101" charset="-122"/>
                <a:sym typeface="微软雅黑" panose="020B0503020204020204" charset="-122"/>
              </a:rPr>
              <a:t>x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|(</a:t>
            </a:r>
            <a:r>
              <a:rPr lang="en-US" sz="3200" i="1" dirty="0">
                <a:latin typeface="Times New Roman" panose="02020603050405020304" charset="0"/>
                <a:ea typeface="黑体" panose="02010609060101010101" charset="-122"/>
                <a:sym typeface="微软雅黑" panose="020B0503020204020204" charset="-122"/>
              </a:rPr>
              <a:t>x 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+1)(</a:t>
            </a:r>
            <a:r>
              <a:rPr lang="en-US" sz="3200" i="1" dirty="0">
                <a:latin typeface="Times New Roman" panose="02020603050405020304" charset="0"/>
                <a:ea typeface="黑体" panose="02010609060101010101" charset="-122"/>
                <a:sym typeface="微软雅黑" panose="020B0503020204020204" charset="-122"/>
              </a:rPr>
              <a:t>x 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+2)=0</a:t>
            </a:r>
            <a:r>
              <a:rPr lang="en-US" altLang="zh-CN" sz="3200" dirty="0" smtClean="0">
                <a:latin typeface="黑体" panose="02010609060101010101" charset="-122"/>
                <a:ea typeface="黑体" panose="02010609060101010101" charset="-122"/>
              </a:rPr>
              <a:t>}</a:t>
            </a:r>
            <a:endParaRPr lang="en-US" altLang="zh-CN" sz="32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161665" y="5703570"/>
            <a:ext cx="800163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F</a:t>
            </a:r>
            <a:r>
              <a:rPr lang="en-US" sz="3200" dirty="0">
                <a:latin typeface="黑体" panose="02010609060101010101" charset="-122"/>
                <a:ea typeface="黑体" panose="02010609060101010101" charset="-122"/>
              </a:rPr>
              <a:t>=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{-1,-2</a:t>
            </a:r>
            <a:r>
              <a:rPr lang="en-US" altLang="zh-CN" sz="3200" dirty="0" smtClean="0">
                <a:latin typeface="黑体" panose="02010609060101010101" charset="-122"/>
                <a:ea typeface="黑体" panose="02010609060101010101" charset="-122"/>
              </a:rPr>
              <a:t>}</a:t>
            </a:r>
            <a:endParaRPr lang="en-US" altLang="zh-CN" sz="3200" dirty="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254754" y="1517749"/>
            <a:ext cx="2749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♦</a:t>
            </a:r>
            <a:r>
              <a:rPr lang="zh-CN" altLang="en-US" sz="3200" dirty="0" smtClean="0">
                <a:latin typeface="黑体" panose="02010609060101010101" charset="-122"/>
                <a:ea typeface="黑体" panose="02010609060101010101" charset="-122"/>
              </a:rPr>
              <a:t>子集的概念：</a:t>
            </a:r>
            <a:endParaRPr lang="en-US" altLang="zh-CN" sz="32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518025" y="2310130"/>
            <a:ext cx="526288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对于两个集合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A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和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B</a:t>
            </a:r>
            <a:endParaRPr lang="en-US" altLang="zh-CN" sz="32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439670" y="3039745"/>
            <a:ext cx="7849549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如果集合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A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的每一个元素都是集合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B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的</a:t>
            </a:r>
            <a:r>
              <a:rPr lang="zh-CN" altLang="en-US" sz="3200" dirty="0" smtClean="0">
                <a:latin typeface="黑体" panose="02010609060101010101" charset="-122"/>
                <a:ea typeface="黑体" panose="02010609060101010101" charset="-122"/>
              </a:rPr>
              <a:t>元素</a:t>
            </a:r>
            <a:endParaRPr lang="zh-CN" altLang="en-US" sz="32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133215" y="3823970"/>
            <a:ext cx="526288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dirty="0" smtClean="0">
                <a:latin typeface="黑体" panose="02010609060101010101" charset="-122"/>
                <a:ea typeface="黑体" panose="02010609060101010101" charset="-122"/>
              </a:rPr>
              <a:t>那么集合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A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叫做集合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B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的</a:t>
            </a:r>
            <a:r>
              <a:rPr lang="zh-CN" altLang="en-US" sz="3200" dirty="0" smtClean="0">
                <a:latin typeface="黑体" panose="02010609060101010101" charset="-122"/>
                <a:ea typeface="黑体" panose="02010609060101010101" charset="-122"/>
              </a:rPr>
              <a:t>子集</a:t>
            </a:r>
            <a:endParaRPr lang="zh-CN" altLang="en-US" sz="32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696459" y="4594860"/>
            <a:ext cx="5441839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记做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A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⊆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B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或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B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⊇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A</a:t>
            </a:r>
            <a:endParaRPr lang="en-US" altLang="zh-CN" sz="3200" dirty="0" smtClean="0">
              <a:latin typeface="黑体" panose="02010609060101010101" charset="-122"/>
              <a:ea typeface="黑体" panose="02010609060101010101" charset="-122"/>
            </a:endParaRPr>
          </a:p>
          <a:p>
            <a:endParaRPr lang="en-US" altLang="zh-CN" sz="32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589655" y="5464810"/>
            <a:ext cx="628205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读做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“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A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包含于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B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”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或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“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B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包含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A</a:t>
            </a:r>
            <a:r>
              <a:rPr lang="en-US" altLang="zh-CN" sz="3200" dirty="0" smtClean="0">
                <a:latin typeface="黑体" panose="02010609060101010101" charset="-122"/>
                <a:ea typeface="黑体" panose="02010609060101010101" charset="-122"/>
              </a:rPr>
              <a:t>”</a:t>
            </a:r>
            <a:endParaRPr lang="en-US" altLang="zh-CN" sz="32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3075" name="文本框 8"/>
          <p:cNvSpPr>
            <a:spLocks noChangeArrowheads="1"/>
          </p:cNvSpPr>
          <p:nvPr/>
        </p:nvSpPr>
        <p:spPr bwMode="auto">
          <a:xfrm>
            <a:off x="-79692" y="102235"/>
            <a:ext cx="5499541" cy="919281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</a:rPr>
              <a:t>动脑思考 </a:t>
            </a:r>
            <a:r>
              <a:rPr lang="zh-CN" altLang="zh-CN" sz="4000" i="1" dirty="0">
                <a:solidFill>
                  <a:srgbClr val="3B3838"/>
                </a:solidFill>
                <a:latin typeface="微软雅黑" panose="020B0503020204020204" charset="-122"/>
              </a:rPr>
              <a:t>探究</a:t>
            </a:r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</a:rPr>
              <a:t>新知</a:t>
            </a:r>
            <a:endParaRPr lang="en-US" altLang="zh-CN" sz="4000" i="1" dirty="0">
              <a:solidFill>
                <a:srgbClr val="3B3838"/>
              </a:solidFill>
              <a:latin typeface="微软雅黑" panose="020B050302020402020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  <p:bldP spid="6" grpId="0"/>
      <p:bldP spid="12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1749425" y="1245235"/>
            <a:ext cx="8752858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（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1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）  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A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={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本校高一年级计算机专业的同学</a:t>
            </a:r>
            <a:r>
              <a:rPr lang="en-US" altLang="zh-CN" sz="3200" dirty="0" smtClean="0">
                <a:latin typeface="黑体" panose="02010609060101010101" charset="-122"/>
                <a:ea typeface="黑体" panose="02010609060101010101" charset="-122"/>
              </a:rPr>
              <a:t>}</a:t>
            </a:r>
            <a:endParaRPr lang="en-US" altLang="zh-CN" sz="32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3178175" y="1783080"/>
            <a:ext cx="800163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B</a:t>
            </a:r>
            <a:r>
              <a:rPr lang="en-US" sz="3200" dirty="0">
                <a:latin typeface="黑体" panose="02010609060101010101" charset="-122"/>
                <a:ea typeface="黑体" panose="02010609060101010101" charset="-122"/>
              </a:rPr>
              <a:t>=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{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本校高一年级的同学</a:t>
            </a:r>
            <a:r>
              <a:rPr lang="en-US" altLang="zh-CN" sz="3200" dirty="0" smtClean="0">
                <a:latin typeface="黑体" panose="02010609060101010101" charset="-122"/>
                <a:ea typeface="黑体" panose="02010609060101010101" charset="-122"/>
              </a:rPr>
              <a:t>}</a:t>
            </a:r>
            <a:endParaRPr lang="en-US" altLang="zh-CN" sz="32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1749425" y="2945765"/>
            <a:ext cx="800163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（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2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）  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C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={1,3,5</a:t>
            </a:r>
            <a:r>
              <a:rPr lang="en-US" altLang="zh-CN" sz="3200" dirty="0" smtClean="0">
                <a:latin typeface="黑体" panose="02010609060101010101" charset="-122"/>
                <a:ea typeface="黑体" panose="02010609060101010101" charset="-122"/>
              </a:rPr>
              <a:t>}</a:t>
            </a:r>
            <a:endParaRPr lang="en-US" altLang="zh-CN" sz="32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3178175" y="3483610"/>
            <a:ext cx="800163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D</a:t>
            </a:r>
            <a:r>
              <a:rPr lang="en-US" sz="3200" dirty="0">
                <a:latin typeface="黑体" panose="02010609060101010101" charset="-122"/>
                <a:ea typeface="黑体" panose="02010609060101010101" charset="-122"/>
              </a:rPr>
              <a:t>=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{1,2,3,4,5</a:t>
            </a:r>
            <a:r>
              <a:rPr lang="en-US" altLang="zh-CN" sz="3200" dirty="0" smtClean="0">
                <a:latin typeface="黑体" panose="02010609060101010101" charset="-122"/>
                <a:ea typeface="黑体" panose="02010609060101010101" charset="-122"/>
              </a:rPr>
              <a:t>}</a:t>
            </a:r>
            <a:endParaRPr lang="en-US" altLang="zh-CN" sz="32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1749425" y="4679315"/>
            <a:ext cx="800163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（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3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）  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E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={</a:t>
            </a:r>
            <a:r>
              <a:rPr lang="en-US" sz="3200" i="1" dirty="0">
                <a:latin typeface="Times New Roman" panose="02020603050405020304" charset="0"/>
                <a:ea typeface="黑体" panose="02010609060101010101" charset="-122"/>
                <a:sym typeface="微软雅黑" panose="020B0503020204020204" charset="-122"/>
              </a:rPr>
              <a:t>x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|(</a:t>
            </a:r>
            <a:r>
              <a:rPr lang="en-US" sz="3200" i="1" dirty="0">
                <a:latin typeface="Times New Roman" panose="02020603050405020304" charset="0"/>
                <a:ea typeface="黑体" panose="02010609060101010101" charset="-122"/>
                <a:sym typeface="微软雅黑" panose="020B0503020204020204" charset="-122"/>
              </a:rPr>
              <a:t>x 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+1)(</a:t>
            </a:r>
            <a:r>
              <a:rPr lang="en-US" sz="3200" i="1" dirty="0">
                <a:latin typeface="Times New Roman" panose="02020603050405020304" charset="0"/>
                <a:ea typeface="黑体" panose="02010609060101010101" charset="-122"/>
                <a:sym typeface="微软雅黑" panose="020B0503020204020204" charset="-122"/>
              </a:rPr>
              <a:t>x 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+2)=0</a:t>
            </a:r>
            <a:r>
              <a:rPr lang="en-US" altLang="zh-CN" sz="3200" dirty="0" smtClean="0">
                <a:latin typeface="黑体" panose="02010609060101010101" charset="-122"/>
                <a:ea typeface="黑体" panose="02010609060101010101" charset="-122"/>
              </a:rPr>
              <a:t>}</a:t>
            </a:r>
            <a:endParaRPr lang="en-US" altLang="zh-CN" sz="32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3161665" y="5250180"/>
            <a:ext cx="800163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F</a:t>
            </a:r>
            <a:r>
              <a:rPr lang="en-US" sz="3200" dirty="0">
                <a:latin typeface="黑体" panose="02010609060101010101" charset="-122"/>
                <a:ea typeface="黑体" panose="02010609060101010101" charset="-122"/>
              </a:rPr>
              <a:t>=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{-1,-2</a:t>
            </a:r>
            <a:r>
              <a:rPr lang="en-US" altLang="zh-CN" sz="3200" dirty="0" smtClean="0">
                <a:latin typeface="黑体" panose="02010609060101010101" charset="-122"/>
                <a:ea typeface="黑体" panose="02010609060101010101" charset="-122"/>
              </a:rPr>
              <a:t>}</a:t>
            </a:r>
            <a:endParaRPr lang="en-US" altLang="zh-CN" sz="32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29" name="文本框 28"/>
          <p:cNvSpPr txBox="1"/>
          <p:nvPr/>
        </p:nvSpPr>
        <p:spPr>
          <a:xfrm>
            <a:off x="3804920" y="2312035"/>
            <a:ext cx="117094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A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</a:rPr>
              <a:t>⊆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B</a:t>
            </a:r>
            <a:endParaRPr lang="en-US" altLang="zh-CN" sz="320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5157470" y="2306955"/>
            <a:ext cx="1703705" cy="8604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  <a:sym typeface="微软雅黑" panose="020B0503020204020204" charset="-122"/>
              </a:rPr>
              <a:t>B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  <a:sym typeface="微软雅黑" panose="020B0503020204020204" charset="-122"/>
              </a:rPr>
              <a:t>⊇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  <a:sym typeface="微软雅黑" panose="020B0503020204020204" charset="-122"/>
              </a:rPr>
              <a:t>A</a:t>
            </a:r>
            <a:endParaRPr lang="en-US" altLang="zh-CN">
              <a:latin typeface="黑体" panose="02010609060101010101" charset="-122"/>
              <a:ea typeface="黑体" panose="02010609060101010101" charset="-122"/>
            </a:endParaRPr>
          </a:p>
          <a:p>
            <a:endParaRPr lang="zh-CN" altLang="en-US"/>
          </a:p>
        </p:txBody>
      </p:sp>
      <p:sp>
        <p:nvSpPr>
          <p:cNvPr id="31" name="文本框 30"/>
          <p:cNvSpPr txBox="1"/>
          <p:nvPr/>
        </p:nvSpPr>
        <p:spPr>
          <a:xfrm>
            <a:off x="3707765" y="4037330"/>
            <a:ext cx="117094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C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</a:rPr>
              <a:t>⊆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D</a:t>
            </a:r>
            <a:endParaRPr lang="en-US" altLang="zh-CN" sz="320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32" name="文本框 31"/>
          <p:cNvSpPr txBox="1"/>
          <p:nvPr/>
        </p:nvSpPr>
        <p:spPr>
          <a:xfrm>
            <a:off x="5114925" y="4044950"/>
            <a:ext cx="1703705" cy="8604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  <a:sym typeface="微软雅黑" panose="020B0503020204020204" charset="-122"/>
              </a:rPr>
              <a:t>D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  <a:sym typeface="微软雅黑" panose="020B0503020204020204" charset="-122"/>
              </a:rPr>
              <a:t>⊇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  <a:sym typeface="微软雅黑" panose="020B0503020204020204" charset="-122"/>
              </a:rPr>
              <a:t>C</a:t>
            </a:r>
            <a:endParaRPr lang="en-US" altLang="zh-CN" dirty="0">
              <a:latin typeface="黑体" panose="02010609060101010101" charset="-122"/>
              <a:ea typeface="黑体" panose="02010609060101010101" charset="-122"/>
            </a:endParaRPr>
          </a:p>
          <a:p>
            <a:endParaRPr lang="zh-CN" altLang="en-US" dirty="0"/>
          </a:p>
        </p:txBody>
      </p:sp>
      <p:sp>
        <p:nvSpPr>
          <p:cNvPr id="33" name="文本框 32"/>
          <p:cNvSpPr txBox="1"/>
          <p:nvPr/>
        </p:nvSpPr>
        <p:spPr>
          <a:xfrm>
            <a:off x="3707765" y="5798820"/>
            <a:ext cx="117094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E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</a:rPr>
              <a:t>⊆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F</a:t>
            </a:r>
            <a:endParaRPr lang="en-US" altLang="zh-CN" sz="320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4994275" y="5839460"/>
            <a:ext cx="1703705" cy="8604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  <a:sym typeface="微软雅黑" panose="020B0503020204020204" charset="-122"/>
              </a:rPr>
              <a:t>F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  <a:sym typeface="微软雅黑" panose="020B0503020204020204" charset="-122"/>
              </a:rPr>
              <a:t>⊇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  <a:sym typeface="微软雅黑" panose="020B0503020204020204" charset="-122"/>
              </a:rPr>
              <a:t>E</a:t>
            </a:r>
            <a:endParaRPr lang="en-US" altLang="zh-CN" sz="3200" i="1">
              <a:latin typeface="Times New Roman" panose="02020603050405020304" charset="0"/>
              <a:ea typeface="黑体" panose="02010609060101010101" charset="-122"/>
              <a:cs typeface="Times New Roman" panose="02020603050405020304" charset="0"/>
            </a:endParaRPr>
          </a:p>
          <a:p>
            <a:endParaRPr lang="zh-CN" altLang="en-US"/>
          </a:p>
        </p:txBody>
      </p:sp>
      <p:sp>
        <p:nvSpPr>
          <p:cNvPr id="35" name="文本框 34"/>
          <p:cNvSpPr txBox="1"/>
          <p:nvPr/>
        </p:nvSpPr>
        <p:spPr>
          <a:xfrm>
            <a:off x="6443345" y="5806440"/>
            <a:ext cx="117094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F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</a:rPr>
              <a:t>⊆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E</a:t>
            </a:r>
            <a:endParaRPr lang="en-US" altLang="zh-CN" sz="320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36" name="文本框 35"/>
          <p:cNvSpPr txBox="1"/>
          <p:nvPr/>
        </p:nvSpPr>
        <p:spPr>
          <a:xfrm>
            <a:off x="7729855" y="5834380"/>
            <a:ext cx="1703705" cy="8604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  <a:sym typeface="微软雅黑" panose="020B0503020204020204" charset="-122"/>
              </a:rPr>
              <a:t>E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  <a:sym typeface="微软雅黑" panose="020B0503020204020204" charset="-122"/>
              </a:rPr>
              <a:t>⊇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  <a:sym typeface="微软雅黑" panose="020B0503020204020204" charset="-122"/>
              </a:rPr>
              <a:t>F</a:t>
            </a:r>
            <a:endParaRPr lang="en-US" altLang="zh-CN">
              <a:latin typeface="黑体" panose="02010609060101010101" charset="-122"/>
              <a:ea typeface="黑体" panose="02010609060101010101" charset="-122"/>
            </a:endParaRPr>
          </a:p>
          <a:p>
            <a:endParaRPr lang="zh-CN" altLang="en-US"/>
          </a:p>
        </p:txBody>
      </p:sp>
      <p:sp>
        <p:nvSpPr>
          <p:cNvPr id="3075" name="文本框 8"/>
          <p:cNvSpPr>
            <a:spLocks noChangeArrowheads="1"/>
          </p:cNvSpPr>
          <p:nvPr/>
        </p:nvSpPr>
        <p:spPr bwMode="auto">
          <a:xfrm>
            <a:off x="-79692" y="91440"/>
            <a:ext cx="5499541" cy="919281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应用新知 举一反三</a:t>
            </a:r>
            <a:endParaRPr lang="zh-CN" altLang="en-US" sz="4000" i="1" dirty="0">
              <a:solidFill>
                <a:srgbClr val="3B3838"/>
              </a:solidFill>
              <a:latin typeface="微软雅黑" panose="020B050302020402020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1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Text Box 2"/>
          <p:cNvSpPr txBox="1"/>
          <p:nvPr/>
        </p:nvSpPr>
        <p:spPr>
          <a:xfrm>
            <a:off x="702310" y="910590"/>
            <a:ext cx="11480800" cy="5507990"/>
          </a:xfrm>
          <a:prstGeom prst="rect">
            <a:avLst/>
          </a:prstGeom>
          <a:noFill/>
          <a:ln w="12700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zh-CN" sz="4400" dirty="0">
                <a:latin typeface="Times New Roman" panose="02020603050405020304" charset="0"/>
              </a:rPr>
              <a:t>      </a:t>
            </a:r>
            <a:r>
              <a:rPr lang="zh-CN" altLang="en-US" sz="4400" b="1" dirty="0">
                <a:solidFill>
                  <a:srgbClr val="000000"/>
                </a:solidFill>
                <a:latin typeface="Times New Roman" panose="02020603050405020304" charset="0"/>
              </a:rPr>
              <a:t>判断集合</a:t>
            </a:r>
            <a:r>
              <a:rPr lang="en-US" altLang="zh-CN" sz="4400" b="1" i="1" dirty="0">
                <a:solidFill>
                  <a:srgbClr val="000000"/>
                </a:solidFill>
                <a:latin typeface="Times New Roman" panose="02020603050405020304" charset="0"/>
              </a:rPr>
              <a:t>A</a:t>
            </a:r>
            <a:r>
              <a:rPr lang="zh-CN" altLang="en-US" sz="4400" b="1" dirty="0">
                <a:solidFill>
                  <a:srgbClr val="000000"/>
                </a:solidFill>
                <a:latin typeface="Times New Roman" panose="02020603050405020304" charset="0"/>
              </a:rPr>
              <a:t>是否为集合</a:t>
            </a:r>
            <a:r>
              <a:rPr lang="en-US" altLang="zh-CN" sz="4400" b="1" i="1" dirty="0">
                <a:solidFill>
                  <a:srgbClr val="000000"/>
                </a:solidFill>
                <a:latin typeface="Times New Roman" panose="02020603050405020304" charset="0"/>
              </a:rPr>
              <a:t>B</a:t>
            </a:r>
            <a:r>
              <a:rPr lang="zh-CN" altLang="en-US" sz="4400" b="1" dirty="0">
                <a:solidFill>
                  <a:srgbClr val="000000"/>
                </a:solidFill>
                <a:latin typeface="Times New Roman" panose="02020603050405020304" charset="0"/>
              </a:rPr>
              <a:t>的子集，若是则在（     ）打√，若不是则在（     ）打</a:t>
            </a:r>
            <a:r>
              <a:rPr lang="en-US" altLang="zh-CN" sz="4400" b="1" dirty="0">
                <a:solidFill>
                  <a:srgbClr val="000000"/>
                </a:solidFill>
                <a:latin typeface="Times New Roman" panose="02020603050405020304" charset="0"/>
              </a:rPr>
              <a:t>×:</a:t>
            </a:r>
            <a:endParaRPr lang="en-US" altLang="zh-CN" sz="4400" b="1" dirty="0">
              <a:solidFill>
                <a:srgbClr val="000000"/>
              </a:solidFill>
              <a:latin typeface="Times New Roman" panose="02020603050405020304" charset="0"/>
            </a:endParaRPr>
          </a:p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zh-CN" sz="4400" b="1" dirty="0">
                <a:solidFill>
                  <a:srgbClr val="000000"/>
                </a:solidFill>
                <a:latin typeface="Times New Roman" panose="02020603050405020304" charset="0"/>
              </a:rPr>
              <a:t> ①</a:t>
            </a:r>
            <a:r>
              <a:rPr lang="en-US" altLang="zh-CN" sz="4400" b="1" i="1" dirty="0">
                <a:solidFill>
                  <a:srgbClr val="000000"/>
                </a:solidFill>
                <a:latin typeface="Times New Roman" panose="02020603050405020304" charset="0"/>
              </a:rPr>
              <a:t>A</a:t>
            </a:r>
            <a:r>
              <a:rPr lang="en-US" altLang="zh-CN" sz="4400" b="1" dirty="0">
                <a:solidFill>
                  <a:srgbClr val="000000"/>
                </a:solidFill>
                <a:latin typeface="Times New Roman" panose="02020603050405020304" charset="0"/>
              </a:rPr>
              <a:t>={1,3,5}, </a:t>
            </a:r>
            <a:r>
              <a:rPr lang="en-US" altLang="zh-CN" sz="4400" b="1" i="1" dirty="0">
                <a:solidFill>
                  <a:srgbClr val="000000"/>
                </a:solidFill>
                <a:latin typeface="Times New Roman" panose="02020603050405020304" charset="0"/>
              </a:rPr>
              <a:t>B</a:t>
            </a:r>
            <a:r>
              <a:rPr lang="en-US" altLang="zh-CN" sz="4400" b="1" dirty="0">
                <a:solidFill>
                  <a:srgbClr val="000000"/>
                </a:solidFill>
                <a:latin typeface="Times New Roman" panose="02020603050405020304" charset="0"/>
              </a:rPr>
              <a:t>={1,2,3,4,5,6}   (    )</a:t>
            </a:r>
            <a:endParaRPr lang="en-US" altLang="zh-CN" sz="4400" b="1" dirty="0">
              <a:solidFill>
                <a:srgbClr val="000000"/>
              </a:solidFill>
              <a:latin typeface="Times New Roman" panose="02020603050405020304" charset="0"/>
            </a:endParaRPr>
          </a:p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zh-CN" sz="4400" b="1" dirty="0">
                <a:solidFill>
                  <a:srgbClr val="000000"/>
                </a:solidFill>
                <a:latin typeface="Times New Roman" panose="02020603050405020304" charset="0"/>
              </a:rPr>
              <a:t> ②</a:t>
            </a:r>
            <a:r>
              <a:rPr lang="en-US" altLang="zh-CN" sz="4400" b="1" i="1" dirty="0">
                <a:solidFill>
                  <a:srgbClr val="000000"/>
                </a:solidFill>
                <a:latin typeface="Times New Roman" panose="02020603050405020304" charset="0"/>
              </a:rPr>
              <a:t>A</a:t>
            </a:r>
            <a:r>
              <a:rPr lang="en-US" altLang="zh-CN" sz="4400" b="1" dirty="0">
                <a:solidFill>
                  <a:srgbClr val="000000"/>
                </a:solidFill>
                <a:latin typeface="Times New Roman" panose="02020603050405020304" charset="0"/>
              </a:rPr>
              <a:t>={1,3,5}, </a:t>
            </a:r>
            <a:r>
              <a:rPr lang="en-US" altLang="zh-CN" sz="4400" b="1" i="1" dirty="0">
                <a:solidFill>
                  <a:srgbClr val="000000"/>
                </a:solidFill>
                <a:latin typeface="Times New Roman" panose="02020603050405020304" charset="0"/>
              </a:rPr>
              <a:t>B</a:t>
            </a:r>
            <a:r>
              <a:rPr lang="en-US" altLang="zh-CN" sz="4400" b="1" dirty="0">
                <a:solidFill>
                  <a:srgbClr val="000000"/>
                </a:solidFill>
                <a:latin typeface="Times New Roman" panose="02020603050405020304" charset="0"/>
              </a:rPr>
              <a:t>={1,3,6,9}         (    )</a:t>
            </a:r>
            <a:endParaRPr lang="en-US" altLang="zh-CN" sz="4400" b="1" dirty="0">
              <a:solidFill>
                <a:srgbClr val="000000"/>
              </a:solidFill>
              <a:latin typeface="Times New Roman" panose="02020603050405020304" charset="0"/>
            </a:endParaRPr>
          </a:p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zh-CN" sz="4400" b="1" dirty="0">
                <a:solidFill>
                  <a:srgbClr val="000000"/>
                </a:solidFill>
                <a:latin typeface="Times New Roman" panose="02020603050405020304" charset="0"/>
              </a:rPr>
              <a:t> ③</a:t>
            </a:r>
            <a:r>
              <a:rPr lang="en-US" altLang="zh-CN" sz="4400" b="1" i="1" dirty="0">
                <a:solidFill>
                  <a:srgbClr val="000000"/>
                </a:solidFill>
                <a:latin typeface="Times New Roman" panose="02020603050405020304" charset="0"/>
              </a:rPr>
              <a:t>A</a:t>
            </a:r>
            <a:r>
              <a:rPr lang="en-US" altLang="zh-CN" sz="4400" b="1" dirty="0">
                <a:solidFill>
                  <a:srgbClr val="000000"/>
                </a:solidFill>
                <a:latin typeface="Times New Roman" panose="02020603050405020304" charset="0"/>
              </a:rPr>
              <a:t>={0},   </a:t>
            </a:r>
            <a:r>
              <a:rPr lang="en-US" altLang="zh-CN" sz="4400" b="1" i="1" dirty="0">
                <a:solidFill>
                  <a:srgbClr val="000000"/>
                </a:solidFill>
                <a:latin typeface="Times New Roman" panose="02020603050405020304" charset="0"/>
              </a:rPr>
              <a:t>B</a:t>
            </a:r>
            <a:r>
              <a:rPr lang="en-US" altLang="zh-CN" sz="4400" b="1" dirty="0">
                <a:solidFill>
                  <a:srgbClr val="000000"/>
                </a:solidFill>
                <a:latin typeface="Times New Roman" panose="02020603050405020304" charset="0"/>
              </a:rPr>
              <a:t>={</a:t>
            </a:r>
            <a:r>
              <a:rPr lang="en-US" altLang="zh-CN" sz="4400" b="1" i="1" dirty="0">
                <a:solidFill>
                  <a:srgbClr val="000000"/>
                </a:solidFill>
                <a:latin typeface="Times New Roman" panose="02020603050405020304" charset="0"/>
              </a:rPr>
              <a:t>x</a:t>
            </a:r>
            <a:r>
              <a:rPr lang="en-US" altLang="zh-CN" sz="4400" b="1" dirty="0">
                <a:solidFill>
                  <a:srgbClr val="000000"/>
                </a:solidFill>
                <a:latin typeface="Times New Roman" panose="02020603050405020304" charset="0"/>
              </a:rPr>
              <a:t>  </a:t>
            </a:r>
            <a:r>
              <a:rPr lang="en-US" altLang="zh-CN" sz="4400" b="1" i="1" dirty="0">
                <a:solidFill>
                  <a:srgbClr val="000000"/>
                </a:solidFill>
                <a:latin typeface="Times New Roman" panose="02020603050405020304" charset="0"/>
              </a:rPr>
              <a:t>x</a:t>
            </a:r>
            <a:r>
              <a:rPr lang="en-US" altLang="zh-CN" sz="4400" b="1" baseline="30000" dirty="0">
                <a:solidFill>
                  <a:srgbClr val="000000"/>
                </a:solidFill>
                <a:latin typeface="Times New Roman" panose="02020603050405020304" charset="0"/>
              </a:rPr>
              <a:t>2</a:t>
            </a:r>
            <a:r>
              <a:rPr lang="en-US" altLang="zh-CN" sz="4400" b="1" dirty="0">
                <a:solidFill>
                  <a:srgbClr val="000000"/>
                </a:solidFill>
                <a:latin typeface="Times New Roman" panose="02020603050405020304" charset="0"/>
              </a:rPr>
              <a:t>+2=0}         (    )</a:t>
            </a:r>
            <a:endParaRPr lang="en-US" altLang="zh-CN" sz="4400" b="1" dirty="0">
              <a:solidFill>
                <a:srgbClr val="000000"/>
              </a:solidFill>
              <a:latin typeface="Times New Roman" panose="02020603050405020304" charset="0"/>
            </a:endParaRPr>
          </a:p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zh-CN" sz="4400" b="1" dirty="0">
                <a:solidFill>
                  <a:srgbClr val="000000"/>
                </a:solidFill>
                <a:latin typeface="Times New Roman" panose="02020603050405020304" charset="0"/>
              </a:rPr>
              <a:t> ④</a:t>
            </a:r>
            <a:r>
              <a:rPr lang="en-US" altLang="zh-CN" sz="4400" b="1" i="1" dirty="0">
                <a:solidFill>
                  <a:srgbClr val="000000"/>
                </a:solidFill>
                <a:latin typeface="Times New Roman" panose="02020603050405020304" charset="0"/>
              </a:rPr>
              <a:t>A</a:t>
            </a:r>
            <a:r>
              <a:rPr lang="en-US" altLang="zh-CN" sz="4400" b="1" dirty="0">
                <a:solidFill>
                  <a:srgbClr val="000000"/>
                </a:solidFill>
                <a:latin typeface="Times New Roman" panose="02020603050405020304" charset="0"/>
              </a:rPr>
              <a:t>={</a:t>
            </a:r>
            <a:r>
              <a:rPr lang="en-US" altLang="zh-CN" sz="4400" b="1" i="1" dirty="0">
                <a:solidFill>
                  <a:srgbClr val="000000"/>
                </a:solidFill>
                <a:latin typeface="Times New Roman" panose="02020603050405020304" charset="0"/>
              </a:rPr>
              <a:t>a</a:t>
            </a:r>
            <a:r>
              <a:rPr lang="en-US" altLang="zh-CN" sz="4400" b="1" dirty="0">
                <a:solidFill>
                  <a:srgbClr val="000000"/>
                </a:solidFill>
                <a:latin typeface="Times New Roman" panose="02020603050405020304" charset="0"/>
              </a:rPr>
              <a:t>,</a:t>
            </a:r>
            <a:r>
              <a:rPr lang="en-US" altLang="zh-CN" sz="4400" b="1" i="1" dirty="0">
                <a:solidFill>
                  <a:srgbClr val="000000"/>
                </a:solidFill>
                <a:latin typeface="Times New Roman" panose="02020603050405020304" charset="0"/>
              </a:rPr>
              <a:t>b</a:t>
            </a:r>
            <a:r>
              <a:rPr lang="en-US" altLang="zh-CN" sz="4400" b="1" dirty="0">
                <a:solidFill>
                  <a:srgbClr val="000000"/>
                </a:solidFill>
                <a:latin typeface="Times New Roman" panose="02020603050405020304" charset="0"/>
              </a:rPr>
              <a:t>,</a:t>
            </a:r>
            <a:r>
              <a:rPr lang="en-US" altLang="zh-CN" sz="4400" b="1" i="1" dirty="0">
                <a:solidFill>
                  <a:srgbClr val="000000"/>
                </a:solidFill>
                <a:latin typeface="Times New Roman" panose="02020603050405020304" charset="0"/>
              </a:rPr>
              <a:t>c</a:t>
            </a:r>
            <a:r>
              <a:rPr lang="en-US" altLang="zh-CN" sz="4400" b="1" dirty="0">
                <a:solidFill>
                  <a:srgbClr val="000000"/>
                </a:solidFill>
                <a:latin typeface="Times New Roman" panose="02020603050405020304" charset="0"/>
              </a:rPr>
              <a:t>,</a:t>
            </a:r>
            <a:r>
              <a:rPr lang="en-US" altLang="zh-CN" sz="4400" b="1" i="1" dirty="0">
                <a:solidFill>
                  <a:srgbClr val="000000"/>
                </a:solidFill>
                <a:latin typeface="Times New Roman" panose="02020603050405020304" charset="0"/>
              </a:rPr>
              <a:t>d</a:t>
            </a:r>
            <a:r>
              <a:rPr lang="en-US" altLang="zh-CN" sz="4400" b="1" dirty="0">
                <a:solidFill>
                  <a:srgbClr val="000000"/>
                </a:solidFill>
                <a:latin typeface="Times New Roman" panose="02020603050405020304" charset="0"/>
              </a:rPr>
              <a:t>},  </a:t>
            </a:r>
            <a:r>
              <a:rPr lang="en-US" altLang="zh-CN" sz="4400" b="1" i="1" dirty="0">
                <a:solidFill>
                  <a:srgbClr val="000000"/>
                </a:solidFill>
                <a:latin typeface="Times New Roman" panose="02020603050405020304" charset="0"/>
              </a:rPr>
              <a:t>B</a:t>
            </a:r>
            <a:r>
              <a:rPr lang="en-US" altLang="zh-CN" sz="4400" b="1" dirty="0">
                <a:solidFill>
                  <a:srgbClr val="000000"/>
                </a:solidFill>
                <a:latin typeface="Times New Roman" panose="02020603050405020304" charset="0"/>
              </a:rPr>
              <a:t>={</a:t>
            </a:r>
            <a:r>
              <a:rPr lang="en-US" altLang="zh-CN" sz="4400" b="1" i="1" dirty="0">
                <a:solidFill>
                  <a:srgbClr val="000000"/>
                </a:solidFill>
                <a:latin typeface="Times New Roman" panose="02020603050405020304" charset="0"/>
              </a:rPr>
              <a:t>d</a:t>
            </a:r>
            <a:r>
              <a:rPr lang="en-US" altLang="zh-CN" sz="4400" b="1" dirty="0">
                <a:solidFill>
                  <a:srgbClr val="000000"/>
                </a:solidFill>
                <a:latin typeface="Times New Roman" panose="02020603050405020304" charset="0"/>
              </a:rPr>
              <a:t>,</a:t>
            </a:r>
            <a:r>
              <a:rPr lang="en-US" altLang="zh-CN" sz="4400" b="1" i="1" dirty="0">
                <a:solidFill>
                  <a:srgbClr val="000000"/>
                </a:solidFill>
                <a:latin typeface="Times New Roman" panose="02020603050405020304" charset="0"/>
              </a:rPr>
              <a:t>b</a:t>
            </a:r>
            <a:r>
              <a:rPr lang="en-US" altLang="zh-CN" sz="4400" b="1" dirty="0">
                <a:solidFill>
                  <a:srgbClr val="000000"/>
                </a:solidFill>
                <a:latin typeface="Times New Roman" panose="02020603050405020304" charset="0"/>
              </a:rPr>
              <a:t>,</a:t>
            </a:r>
            <a:r>
              <a:rPr lang="en-US" altLang="zh-CN" sz="4400" b="1" i="1" dirty="0">
                <a:solidFill>
                  <a:srgbClr val="000000"/>
                </a:solidFill>
                <a:latin typeface="Times New Roman" panose="02020603050405020304" charset="0"/>
              </a:rPr>
              <a:t>c</a:t>
            </a:r>
            <a:r>
              <a:rPr lang="en-US" altLang="zh-CN" sz="4400" b="1" dirty="0">
                <a:solidFill>
                  <a:srgbClr val="000000"/>
                </a:solidFill>
                <a:latin typeface="Times New Roman" panose="02020603050405020304" charset="0"/>
              </a:rPr>
              <a:t>,</a:t>
            </a:r>
            <a:r>
              <a:rPr lang="en-US" altLang="zh-CN" sz="4400" b="1" i="1" dirty="0">
                <a:solidFill>
                  <a:srgbClr val="000000"/>
                </a:solidFill>
                <a:latin typeface="Times New Roman" panose="02020603050405020304" charset="0"/>
              </a:rPr>
              <a:t>a</a:t>
            </a:r>
            <a:r>
              <a:rPr lang="en-US" altLang="zh-CN" sz="4400" b="1" dirty="0">
                <a:solidFill>
                  <a:srgbClr val="000000"/>
                </a:solidFill>
                <a:latin typeface="Times New Roman" panose="02020603050405020304" charset="0"/>
              </a:rPr>
              <a:t>}     (    )</a:t>
            </a:r>
            <a:endParaRPr lang="en-US" altLang="zh-CN" sz="4400" b="1" dirty="0">
              <a:solidFill>
                <a:srgbClr val="000000"/>
              </a:solidFill>
              <a:latin typeface="Times New Roman" panose="02020603050405020304" charset="0"/>
            </a:endParaRPr>
          </a:p>
        </p:txBody>
      </p:sp>
      <p:sp>
        <p:nvSpPr>
          <p:cNvPr id="7174" name="Text Box 6"/>
          <p:cNvSpPr txBox="1"/>
          <p:nvPr/>
        </p:nvSpPr>
        <p:spPr>
          <a:xfrm>
            <a:off x="8199755" y="3654425"/>
            <a:ext cx="533400" cy="768350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zh-CN" sz="4400" b="1" dirty="0">
                <a:solidFill>
                  <a:srgbClr val="FF0000"/>
                </a:solidFill>
                <a:latin typeface="Times New Roman" panose="02020603050405020304" charset="0"/>
              </a:rPr>
              <a:t>×</a:t>
            </a:r>
            <a:endParaRPr lang="en-US" altLang="zh-CN" sz="4400" b="1" dirty="0">
              <a:solidFill>
                <a:srgbClr val="FF0000"/>
              </a:solidFill>
              <a:latin typeface="Times New Roman" panose="02020603050405020304" charset="0"/>
            </a:endParaRPr>
          </a:p>
        </p:txBody>
      </p:sp>
      <p:sp>
        <p:nvSpPr>
          <p:cNvPr id="9220" name="Text Box 8"/>
          <p:cNvSpPr txBox="1"/>
          <p:nvPr/>
        </p:nvSpPr>
        <p:spPr>
          <a:xfrm>
            <a:off x="9220200" y="5402263"/>
            <a:ext cx="457200" cy="768350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zh-CN" altLang="zh-CN" sz="4400" dirty="0">
              <a:latin typeface="Times New Roman" panose="02020603050405020304" charset="0"/>
            </a:endParaRPr>
          </a:p>
        </p:txBody>
      </p:sp>
      <p:sp>
        <p:nvSpPr>
          <p:cNvPr id="7177" name="Text Box 9"/>
          <p:cNvSpPr txBox="1"/>
          <p:nvPr/>
        </p:nvSpPr>
        <p:spPr>
          <a:xfrm>
            <a:off x="8288020" y="4748530"/>
            <a:ext cx="533400" cy="768350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zh-CN" sz="4400" b="1" dirty="0">
                <a:solidFill>
                  <a:srgbClr val="FF0000"/>
                </a:solidFill>
                <a:latin typeface="Times New Roman" panose="02020603050405020304" charset="0"/>
              </a:rPr>
              <a:t>×</a:t>
            </a:r>
            <a:endParaRPr lang="en-US" altLang="zh-CN" sz="4400" b="1" dirty="0">
              <a:solidFill>
                <a:srgbClr val="FF0000"/>
              </a:solidFill>
              <a:latin typeface="Times New Roman" panose="02020603050405020304" charset="0"/>
            </a:endParaRPr>
          </a:p>
        </p:txBody>
      </p:sp>
      <p:sp>
        <p:nvSpPr>
          <p:cNvPr id="7180" name="Text Box 12"/>
          <p:cNvSpPr txBox="1"/>
          <p:nvPr/>
        </p:nvSpPr>
        <p:spPr>
          <a:xfrm>
            <a:off x="8199438" y="2686368"/>
            <a:ext cx="533400" cy="768350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zh-CN" sz="4400" b="1" dirty="0">
                <a:solidFill>
                  <a:srgbClr val="FF0000"/>
                </a:solidFill>
                <a:latin typeface="Times New Roman" panose="02020603050405020304" charset="0"/>
              </a:rPr>
              <a:t>√</a:t>
            </a:r>
            <a:endParaRPr lang="en-US" altLang="zh-CN" sz="4400" b="1" dirty="0">
              <a:solidFill>
                <a:srgbClr val="FF0000"/>
              </a:solidFill>
              <a:latin typeface="Times New Roman" panose="02020603050405020304" charset="0"/>
            </a:endParaRPr>
          </a:p>
        </p:txBody>
      </p:sp>
      <p:sp>
        <p:nvSpPr>
          <p:cNvPr id="7181" name="Text Box 13"/>
          <p:cNvSpPr txBox="1"/>
          <p:nvPr/>
        </p:nvSpPr>
        <p:spPr>
          <a:xfrm>
            <a:off x="8199755" y="5650230"/>
            <a:ext cx="533400" cy="768350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zh-CN" sz="4400" b="1" dirty="0">
                <a:solidFill>
                  <a:srgbClr val="FF0000"/>
                </a:solidFill>
                <a:latin typeface="Times New Roman" panose="02020603050405020304" charset="0"/>
              </a:rPr>
              <a:t>√</a:t>
            </a:r>
            <a:endParaRPr lang="en-US" altLang="zh-CN" sz="4400" b="1" dirty="0">
              <a:solidFill>
                <a:srgbClr val="FF0000"/>
              </a:solidFill>
              <a:latin typeface="Times New Roman" panose="02020603050405020304" charset="0"/>
            </a:endParaRPr>
          </a:p>
        </p:txBody>
      </p:sp>
      <p:sp>
        <p:nvSpPr>
          <p:cNvPr id="9224" name="Text Box 14"/>
          <p:cNvSpPr txBox="1"/>
          <p:nvPr/>
        </p:nvSpPr>
        <p:spPr>
          <a:xfrm>
            <a:off x="1578610" y="76200"/>
            <a:ext cx="859790" cy="1066800"/>
          </a:xfrm>
          <a:prstGeom prst="rect">
            <a:avLst/>
          </a:prstGeom>
          <a:noFill/>
          <a:ln w="12700">
            <a:noFill/>
          </a:ln>
        </p:spPr>
        <p:txBody>
          <a:bodyPr vert="eaVert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zh-CN" altLang="zh-CN" sz="4400" dirty="0">
              <a:latin typeface="Times New Roman" panose="02020603050405020304" charset="0"/>
            </a:endParaRPr>
          </a:p>
        </p:txBody>
      </p:sp>
      <p:sp>
        <p:nvSpPr>
          <p:cNvPr id="9225" name="Text Box 15"/>
          <p:cNvSpPr txBox="1"/>
          <p:nvPr/>
        </p:nvSpPr>
        <p:spPr>
          <a:xfrm flipH="1">
            <a:off x="1578610" y="0"/>
            <a:ext cx="859790" cy="914400"/>
          </a:xfrm>
          <a:prstGeom prst="rect">
            <a:avLst/>
          </a:prstGeom>
          <a:noFill/>
          <a:ln w="12700">
            <a:noFill/>
          </a:ln>
        </p:spPr>
        <p:txBody>
          <a:bodyPr vert="eaVert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zh-CN" altLang="zh-CN" sz="4400" dirty="0">
              <a:latin typeface="Times New Roman" panose="02020603050405020304" charset="0"/>
            </a:endParaRPr>
          </a:p>
        </p:txBody>
      </p:sp>
      <p:sp>
        <p:nvSpPr>
          <p:cNvPr id="9226" name="Line 24"/>
          <p:cNvSpPr/>
          <p:nvPr/>
        </p:nvSpPr>
        <p:spPr>
          <a:xfrm>
            <a:off x="4803775" y="4748213"/>
            <a:ext cx="0" cy="504825"/>
          </a:xfrm>
          <a:prstGeom prst="line">
            <a:avLst/>
          </a:prstGeom>
          <a:ln w="38100" cap="sq" cmpd="sng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075" name="文本框 8"/>
          <p:cNvSpPr>
            <a:spLocks noChangeArrowheads="1"/>
          </p:cNvSpPr>
          <p:nvPr/>
        </p:nvSpPr>
        <p:spPr bwMode="auto">
          <a:xfrm>
            <a:off x="-79692" y="91440"/>
            <a:ext cx="5499541" cy="919281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应用新知 举一反三</a:t>
            </a:r>
            <a:endParaRPr lang="zh-CN" altLang="en-US" sz="4000" i="1" dirty="0">
              <a:solidFill>
                <a:srgbClr val="3B3838"/>
              </a:solidFill>
              <a:latin typeface="微软雅黑" panose="020B050302020402020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2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/>
      <p:bldP spid="7177" grpId="0"/>
      <p:bldP spid="7180" grpId="0"/>
      <p:bldP spid="718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693420" y="2117725"/>
            <a:ext cx="10650220" cy="23069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558800" fontAlgn="auto">
              <a:lnSpc>
                <a:spcPct val="150000"/>
              </a:lnSpc>
            </a:pPr>
            <a:r>
              <a:rPr lang="zh-CN" sz="3200" b="0">
                <a:solidFill>
                  <a:srgbClr val="000000"/>
                </a:solidFill>
                <a:cs typeface="方正书宋_GBK" charset="0"/>
              </a:rPr>
              <a:t>小明同学在观察集合</a:t>
            </a:r>
            <a:r>
              <a:rPr lang="en-US" sz="3200" b="0" i="1">
                <a:solidFill>
                  <a:srgbClr val="000000"/>
                </a:solidFill>
                <a:latin typeface="黑体" panose="02010609060101010101" charset="-122"/>
                <a:cs typeface="方正书宋_GBK" charset="0"/>
              </a:rPr>
              <a:t>A=</a:t>
            </a:r>
            <a:r>
              <a:rPr lang="en-US" sz="3200" b="0">
                <a:solidFill>
                  <a:srgbClr val="000000"/>
                </a:solidFill>
                <a:latin typeface="黑体" panose="02010609060101010101" charset="-122"/>
                <a:cs typeface="方正书宋_GBK" charset="0"/>
              </a:rPr>
              <a:t>{1,3,4}</a:t>
            </a:r>
            <a:r>
              <a:rPr lang="zh-CN" sz="3200" b="0">
                <a:solidFill>
                  <a:srgbClr val="000000"/>
                </a:solidFill>
                <a:cs typeface="方正书宋_GBK" charset="0"/>
              </a:rPr>
              <a:t>与集合</a:t>
            </a:r>
            <a:r>
              <a:rPr lang="en-US" sz="3200" b="0" i="1">
                <a:solidFill>
                  <a:srgbClr val="000000"/>
                </a:solidFill>
                <a:latin typeface="黑体" panose="02010609060101010101" charset="-122"/>
                <a:cs typeface="方正书宋_GBK" charset="0"/>
              </a:rPr>
              <a:t>B=</a:t>
            </a:r>
            <a:r>
              <a:rPr lang="en-US" sz="3200" b="0">
                <a:solidFill>
                  <a:srgbClr val="000000"/>
                </a:solidFill>
                <a:latin typeface="黑体" panose="02010609060101010101" charset="-122"/>
                <a:cs typeface="方正书宋_GBK" charset="0"/>
              </a:rPr>
              <a:t>{1,2,3,4,5}</a:t>
            </a:r>
            <a:r>
              <a:rPr lang="zh-CN" sz="3200" b="0">
                <a:solidFill>
                  <a:srgbClr val="000000"/>
                </a:solidFill>
                <a:cs typeface="方正书宋_GBK" charset="0"/>
              </a:rPr>
              <a:t>后</a:t>
            </a:r>
            <a:r>
              <a:rPr lang="en-US" sz="3200" b="0">
                <a:solidFill>
                  <a:srgbClr val="000000"/>
                </a:solidFill>
                <a:latin typeface="黑体" panose="02010609060101010101" charset="-122"/>
                <a:cs typeface="方正书宋_GBK" charset="0"/>
              </a:rPr>
              <a:t>,</a:t>
            </a:r>
            <a:r>
              <a:rPr lang="zh-CN" sz="3200" b="0">
                <a:solidFill>
                  <a:srgbClr val="000000"/>
                </a:solidFill>
                <a:cs typeface="方正书宋_GBK" charset="0"/>
              </a:rPr>
              <a:t>发现集合</a:t>
            </a:r>
            <a:r>
              <a:rPr lang="en-US" sz="3200" b="0" i="1">
                <a:solidFill>
                  <a:srgbClr val="000000"/>
                </a:solidFill>
                <a:latin typeface="黑体" panose="02010609060101010101" charset="-122"/>
                <a:cs typeface="方正书宋_GBK" charset="0"/>
              </a:rPr>
              <a:t>A</a:t>
            </a:r>
            <a:r>
              <a:rPr lang="zh-CN" sz="3200" b="0">
                <a:solidFill>
                  <a:srgbClr val="000000"/>
                </a:solidFill>
                <a:cs typeface="方正书宋_GBK" charset="0"/>
              </a:rPr>
              <a:t>中的元素都属于集合</a:t>
            </a:r>
            <a:r>
              <a:rPr lang="en-US" sz="3200" b="0" i="1">
                <a:solidFill>
                  <a:srgbClr val="000000"/>
                </a:solidFill>
                <a:latin typeface="黑体" panose="02010609060101010101" charset="-122"/>
                <a:cs typeface="方正书宋_GBK" charset="0"/>
              </a:rPr>
              <a:t>B</a:t>
            </a:r>
            <a:r>
              <a:rPr lang="en-US" sz="3200" b="0">
                <a:solidFill>
                  <a:srgbClr val="000000"/>
                </a:solidFill>
                <a:latin typeface="黑体" panose="02010609060101010101" charset="-122"/>
                <a:cs typeface="方正书宋_GBK" charset="0"/>
              </a:rPr>
              <a:t>,</a:t>
            </a:r>
            <a:r>
              <a:rPr lang="zh-CN" sz="3200" b="0">
                <a:solidFill>
                  <a:srgbClr val="000000"/>
                </a:solidFill>
                <a:cs typeface="方正书宋_GBK" charset="0"/>
              </a:rPr>
              <a:t>他说集合</a:t>
            </a:r>
            <a:r>
              <a:rPr lang="en-US" sz="3200" b="0" i="1">
                <a:solidFill>
                  <a:srgbClr val="000000"/>
                </a:solidFill>
                <a:latin typeface="黑体" panose="02010609060101010101" charset="-122"/>
                <a:cs typeface="方正书宋_GBK" charset="0"/>
              </a:rPr>
              <a:t>A</a:t>
            </a:r>
            <a:r>
              <a:rPr lang="zh-CN" sz="3200" b="0">
                <a:solidFill>
                  <a:srgbClr val="000000"/>
                </a:solidFill>
                <a:cs typeface="方正书宋_GBK" charset="0"/>
              </a:rPr>
              <a:t>属于集合</a:t>
            </a:r>
            <a:r>
              <a:rPr lang="en-US" sz="3200" b="0" i="1">
                <a:solidFill>
                  <a:srgbClr val="000000"/>
                </a:solidFill>
                <a:latin typeface="黑体" panose="02010609060101010101" charset="-122"/>
                <a:cs typeface="方正书宋_GBK" charset="0"/>
              </a:rPr>
              <a:t>B</a:t>
            </a:r>
            <a:r>
              <a:rPr lang="en-US" sz="3200" b="0">
                <a:solidFill>
                  <a:srgbClr val="000000"/>
                </a:solidFill>
                <a:latin typeface="黑体" panose="02010609060101010101" charset="-122"/>
                <a:cs typeface="方正书宋_GBK" charset="0"/>
              </a:rPr>
              <a:t>,</a:t>
            </a:r>
            <a:r>
              <a:rPr lang="zh-CN" sz="3200" b="0">
                <a:solidFill>
                  <a:srgbClr val="000000"/>
                </a:solidFill>
                <a:cs typeface="方正书宋_GBK" charset="0"/>
              </a:rPr>
              <a:t>并写出</a:t>
            </a:r>
            <a:r>
              <a:rPr lang="en-US" sz="3200" b="0" i="1">
                <a:solidFill>
                  <a:srgbClr val="000000"/>
                </a:solidFill>
                <a:latin typeface="黑体" panose="02010609060101010101" charset="-122"/>
                <a:cs typeface="方正书宋_GBK" charset="0"/>
              </a:rPr>
              <a:t>A</a:t>
            </a:r>
            <a:r>
              <a:rPr lang="en-US" sz="3200" b="0">
                <a:solidFill>
                  <a:srgbClr val="000000"/>
                </a:solidFill>
                <a:latin typeface="黑体" panose="02010609060101010101" charset="-122"/>
                <a:cs typeface="方正书宋_GBK" charset="0"/>
              </a:rPr>
              <a:t>∈</a:t>
            </a:r>
            <a:r>
              <a:rPr lang="en-US" sz="3200" b="0" i="1">
                <a:solidFill>
                  <a:srgbClr val="000000"/>
                </a:solidFill>
                <a:latin typeface="黑体" panose="02010609060101010101" charset="-122"/>
                <a:cs typeface="方正书宋_GBK" charset="0"/>
              </a:rPr>
              <a:t>B</a:t>
            </a:r>
            <a:r>
              <a:rPr lang="en-US" sz="3200" b="0">
                <a:solidFill>
                  <a:srgbClr val="000000"/>
                </a:solidFill>
                <a:latin typeface="黑体" panose="02010609060101010101" charset="-122"/>
                <a:cs typeface="方正书宋_GBK" charset="0"/>
              </a:rPr>
              <a:t>,</a:t>
            </a:r>
            <a:r>
              <a:rPr lang="zh-CN" sz="3200" b="0">
                <a:solidFill>
                  <a:srgbClr val="000000"/>
                </a:solidFill>
                <a:cs typeface="方正书宋_GBK" charset="0"/>
              </a:rPr>
              <a:t>那么他说的和写的都对吗</a:t>
            </a:r>
            <a:r>
              <a:rPr lang="en-US" sz="3200" b="0">
                <a:solidFill>
                  <a:srgbClr val="000000"/>
                </a:solidFill>
                <a:latin typeface="黑体" panose="02010609060101010101" charset="-122"/>
                <a:cs typeface="方正书宋_GBK" charset="0"/>
              </a:rPr>
              <a:t>?</a:t>
            </a:r>
            <a:endParaRPr lang="zh-CN" altLang="en-US" sz="3200"/>
          </a:p>
        </p:txBody>
      </p:sp>
      <p:sp>
        <p:nvSpPr>
          <p:cNvPr id="3075" name="文本框 8"/>
          <p:cNvSpPr>
            <a:spLocks noChangeArrowheads="1"/>
          </p:cNvSpPr>
          <p:nvPr/>
        </p:nvSpPr>
        <p:spPr bwMode="auto">
          <a:xfrm>
            <a:off x="-79692" y="91440"/>
            <a:ext cx="5499541" cy="919281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应用新知 举一反三</a:t>
            </a:r>
            <a:endParaRPr lang="zh-CN" altLang="en-US" sz="4000" i="1" dirty="0">
              <a:solidFill>
                <a:srgbClr val="3B3838"/>
              </a:solidFill>
              <a:latin typeface="微软雅黑" panose="020B0503020204020204" charset="-122"/>
              <a:sym typeface="Tahoma" panose="020B0604030504040204" pitchFamily="34" charset="0"/>
            </a:endParaRPr>
          </a:p>
        </p:txBody>
      </p:sp>
      <p:grpSp>
        <p:nvGrpSpPr>
          <p:cNvPr id="4" name="Group 30"/>
          <p:cNvGrpSpPr/>
          <p:nvPr/>
        </p:nvGrpSpPr>
        <p:grpSpPr>
          <a:xfrm>
            <a:off x="2209800" y="1161733"/>
            <a:ext cx="7467600" cy="646113"/>
            <a:chOff x="432" y="2256"/>
            <a:chExt cx="4704" cy="407"/>
          </a:xfrm>
        </p:grpSpPr>
        <p:sp>
          <p:nvSpPr>
            <p:cNvPr id="20485" name="Rectangle 18"/>
            <p:cNvSpPr/>
            <p:nvPr/>
          </p:nvSpPr>
          <p:spPr>
            <a:xfrm>
              <a:off x="465" y="2256"/>
              <a:ext cx="4671" cy="406"/>
            </a:xfrm>
            <a:prstGeom prst="rect">
              <a:avLst/>
            </a:prstGeom>
            <a:solidFill>
              <a:schemeClr val="bg1"/>
            </a:solidFill>
            <a:ln w="57150" cap="flat" cmpd="sng">
              <a:solidFill>
                <a:srgbClr val="CC99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zh-CN" altLang="en-US" sz="3600" dirty="0">
                  <a:solidFill>
                    <a:srgbClr val="FF0000"/>
                  </a:solidFill>
                  <a:latin typeface="Times New Roman" panose="02020603050405020304" charset="0"/>
                </a:rPr>
                <a:t>议一议</a:t>
              </a:r>
              <a:endParaRPr lang="zh-CN" altLang="en-US" sz="3600" dirty="0">
                <a:solidFill>
                  <a:srgbClr val="FF0000"/>
                </a:solidFill>
                <a:latin typeface="Times New Roman" panose="02020603050405020304" charset="0"/>
              </a:endParaRPr>
            </a:p>
          </p:txBody>
        </p:sp>
        <p:sp>
          <p:nvSpPr>
            <p:cNvPr id="20486" name="Rectangle 29"/>
            <p:cNvSpPr/>
            <p:nvPr/>
          </p:nvSpPr>
          <p:spPr>
            <a:xfrm>
              <a:off x="432" y="2257"/>
              <a:ext cx="489" cy="40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endParaRPr lang="zh-CN" altLang="en-US" sz="3600" dirty="0">
                <a:solidFill>
                  <a:srgbClr val="FF0000"/>
                </a:solidFill>
                <a:latin typeface="Times New Roman" panose="02020603050405020304" charset="0"/>
                <a:ea typeface="迷你简长艺" pitchFamily="49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5" name="文本框 8"/>
          <p:cNvSpPr>
            <a:spLocks noChangeArrowheads="1"/>
          </p:cNvSpPr>
          <p:nvPr/>
        </p:nvSpPr>
        <p:spPr bwMode="auto">
          <a:xfrm>
            <a:off x="-79692" y="91440"/>
            <a:ext cx="5499541" cy="919281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应用新知 举一反三</a:t>
            </a:r>
            <a:endParaRPr lang="zh-CN" altLang="en-US" sz="4000" i="1" dirty="0">
              <a:solidFill>
                <a:srgbClr val="3B3838"/>
              </a:solidFill>
              <a:latin typeface="微软雅黑" panose="020B0503020204020204" charset="-122"/>
              <a:sym typeface="Tahoma" panose="020B0604030504040204" pitchFamily="34" charset="0"/>
            </a:endParaRPr>
          </a:p>
        </p:txBody>
      </p:sp>
      <p:sp>
        <p:nvSpPr>
          <p:cNvPr id="1431554" name="Text Box 2"/>
          <p:cNvSpPr txBox="1"/>
          <p:nvPr/>
        </p:nvSpPr>
        <p:spPr>
          <a:xfrm>
            <a:off x="466408" y="1986280"/>
            <a:ext cx="8620125" cy="23069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lnSpc>
                <a:spcPct val="150000"/>
              </a:lnSpc>
            </a:pPr>
            <a:r>
              <a:rPr lang="en-US" altLang="zh-CN" sz="3200" dirty="0">
                <a:solidFill>
                  <a:srgbClr val="FF0000"/>
                </a:solidFill>
                <a:latin typeface="宋体" panose="02010600030101010101" pitchFamily="2" charset="-122"/>
              </a:rPr>
              <a:t>【</a:t>
            </a:r>
            <a:r>
              <a:rPr lang="zh-CN" altLang="en-US" sz="3200" dirty="0">
                <a:solidFill>
                  <a:srgbClr val="FF0000"/>
                </a:solidFill>
                <a:latin typeface="宋体" panose="02010600030101010101" pitchFamily="2" charset="-122"/>
              </a:rPr>
              <a:t>思考</a:t>
            </a:r>
            <a:r>
              <a:rPr lang="en-US" altLang="zh-CN" sz="3200" dirty="0">
                <a:solidFill>
                  <a:srgbClr val="FF0000"/>
                </a:solidFill>
                <a:latin typeface="宋体" panose="02010600030101010101" pitchFamily="2" charset="-122"/>
              </a:rPr>
              <a:t>】</a:t>
            </a:r>
            <a:endParaRPr lang="en-US" altLang="zh-CN" sz="3200" dirty="0">
              <a:solidFill>
                <a:srgbClr val="FF0000"/>
              </a:solidFill>
              <a:latin typeface="宋体" panose="02010600030101010101" pitchFamily="2" charset="-122"/>
            </a:endParaRPr>
          </a:p>
          <a:p>
            <a:pPr eaLnBrk="1" hangingPunct="1">
              <a:lnSpc>
                <a:spcPct val="150000"/>
              </a:lnSpc>
            </a:pP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</a:rPr>
              <a:t>任意两个集合之间是否有包含关系？</a:t>
            </a:r>
            <a:endParaRPr lang="zh-CN" altLang="en-US" sz="3200" dirty="0">
              <a:solidFill>
                <a:srgbClr val="FF0000"/>
              </a:solidFill>
              <a:latin typeface="宋体" panose="02010600030101010101" pitchFamily="2" charset="-122"/>
              <a:ea typeface="楷体_GB2312" pitchFamily="49" charset="-122"/>
            </a:endParaRPr>
          </a:p>
          <a:p>
            <a:pPr eaLnBrk="1" hangingPunct="1">
              <a:lnSpc>
                <a:spcPct val="150000"/>
              </a:lnSpc>
            </a:pPr>
            <a:endParaRPr lang="en-US" altLang="zh-CN" sz="3200" dirty="0">
              <a:solidFill>
                <a:srgbClr val="000000"/>
              </a:solidFill>
              <a:latin typeface="宋体" panose="02010600030101010101" pitchFamily="2" charset="-122"/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5" name="文本框 8"/>
          <p:cNvSpPr>
            <a:spLocks noChangeArrowheads="1"/>
          </p:cNvSpPr>
          <p:nvPr/>
        </p:nvSpPr>
        <p:spPr bwMode="auto">
          <a:xfrm>
            <a:off x="-79692" y="91440"/>
            <a:ext cx="5499541" cy="919281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应用新知 举一反三</a:t>
            </a:r>
            <a:endParaRPr lang="zh-CN" altLang="en-US" sz="4000" i="1" dirty="0">
              <a:solidFill>
                <a:srgbClr val="3B3838"/>
              </a:solidFill>
              <a:latin typeface="微软雅黑" panose="020B0503020204020204" charset="-122"/>
              <a:sym typeface="Tahoma" panose="020B0604030504040204" pitchFamily="34" charset="0"/>
            </a:endParaRPr>
          </a:p>
        </p:txBody>
      </p:sp>
      <p:sp>
        <p:nvSpPr>
          <p:cNvPr id="1431554" name="Text Box 2"/>
          <p:cNvSpPr txBox="1"/>
          <p:nvPr/>
        </p:nvSpPr>
        <p:spPr>
          <a:xfrm>
            <a:off x="933133" y="2519045"/>
            <a:ext cx="8620125" cy="1568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lnSpc>
                <a:spcPct val="150000"/>
              </a:lnSpc>
            </a:pPr>
            <a:r>
              <a:rPr lang="zh-CN" altLang="en-US" sz="3200" dirty="0">
                <a:solidFill>
                  <a:srgbClr val="FF0000"/>
                </a:solidFill>
                <a:latin typeface="宋体" panose="02010600030101010101" pitchFamily="2" charset="-122"/>
                <a:ea typeface="楷体_GB2312" pitchFamily="49" charset="-122"/>
              </a:rPr>
              <a:t>提示：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不一定，如集合</a:t>
            </a:r>
            <a:r>
              <a:rPr lang="en-US" altLang="zh-CN" sz="3200" i="1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A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={1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，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3}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，</a:t>
            </a:r>
            <a:r>
              <a:rPr lang="en-US" altLang="zh-CN" sz="3200" i="1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B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={2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，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3}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，这两个集合就没有包含关系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.</a:t>
            </a:r>
            <a:endParaRPr lang="en-US" altLang="zh-CN" sz="3200" dirty="0">
              <a:solidFill>
                <a:srgbClr val="000000"/>
              </a:solidFill>
              <a:latin typeface="宋体" panose="02010600030101010101" pitchFamily="2" charset="-122"/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1554">
                                            <p:txEl>
                                              <p:charRg st="25" end="6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30" name="Text Box 2"/>
          <p:cNvSpPr txBox="1"/>
          <p:nvPr/>
        </p:nvSpPr>
        <p:spPr>
          <a:xfrm>
            <a:off x="672148" y="1261745"/>
            <a:ext cx="8620125" cy="18637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lnSpc>
                <a:spcPct val="180000"/>
              </a:lnSpc>
            </a:pPr>
            <a:r>
              <a:rPr lang="en-US" altLang="zh-CN" sz="3200" dirty="0">
                <a:solidFill>
                  <a:srgbClr val="FF0000"/>
                </a:solidFill>
                <a:latin typeface="宋体" panose="02010600030101010101" pitchFamily="2" charset="-122"/>
                <a:sym typeface="+mn-ea"/>
              </a:rPr>
              <a:t>【</a:t>
            </a:r>
            <a:r>
              <a:rPr lang="zh-CN" altLang="en-US" sz="3200" dirty="0">
                <a:solidFill>
                  <a:srgbClr val="FF0000"/>
                </a:solidFill>
                <a:latin typeface="宋体" panose="02010600030101010101" pitchFamily="2" charset="-122"/>
                <a:sym typeface="+mn-ea"/>
              </a:rPr>
              <a:t>思考</a:t>
            </a:r>
            <a:r>
              <a:rPr lang="en-US" altLang="zh-CN" sz="3200" dirty="0">
                <a:solidFill>
                  <a:srgbClr val="FF0000"/>
                </a:solidFill>
                <a:latin typeface="宋体" panose="02010600030101010101" pitchFamily="2" charset="-122"/>
                <a:sym typeface="+mn-ea"/>
              </a:rPr>
              <a:t>】</a:t>
            </a:r>
            <a:endParaRPr lang="zh-CN" altLang="en-US" sz="3200" dirty="0">
              <a:solidFill>
                <a:srgbClr val="000000"/>
              </a:solidFill>
              <a:latin typeface="宋体" panose="02010600030101010101" pitchFamily="2" charset="-122"/>
            </a:endParaRPr>
          </a:p>
          <a:p>
            <a:pPr eaLnBrk="1" hangingPunct="1">
              <a:lnSpc>
                <a:spcPct val="180000"/>
              </a:lnSpc>
            </a:pP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</a:rPr>
              <a:t>符号“∈”与“⊆”有什么区别？</a:t>
            </a:r>
            <a:endParaRPr lang="zh-CN" altLang="en-US" sz="3200" dirty="0">
              <a:solidFill>
                <a:srgbClr val="FF0000"/>
              </a:solidFill>
              <a:latin typeface="宋体" panose="02010600030101010101" pitchFamily="2" charset="-122"/>
              <a:ea typeface="楷体_GB2312" pitchFamily="49" charset="-122"/>
            </a:endParaRPr>
          </a:p>
        </p:txBody>
      </p:sp>
      <p:sp>
        <p:nvSpPr>
          <p:cNvPr id="3075" name="文本框 8"/>
          <p:cNvSpPr>
            <a:spLocks noChangeArrowheads="1"/>
          </p:cNvSpPr>
          <p:nvPr/>
        </p:nvSpPr>
        <p:spPr bwMode="auto">
          <a:xfrm>
            <a:off x="-79692" y="91440"/>
            <a:ext cx="5499541" cy="919281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应用新知 举一反三</a:t>
            </a:r>
            <a:endParaRPr lang="zh-CN" altLang="en-US" sz="4000" i="1" dirty="0">
              <a:solidFill>
                <a:srgbClr val="3B3838"/>
              </a:solidFill>
              <a:latin typeface="微软雅黑" panose="020B050302020402020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4" name="Text Box 2"/>
          <p:cNvSpPr txBox="1"/>
          <p:nvPr/>
        </p:nvSpPr>
        <p:spPr>
          <a:xfrm>
            <a:off x="982345" y="778731"/>
            <a:ext cx="10346449" cy="195199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lnSpc>
                <a:spcPct val="180000"/>
              </a:lnSpc>
              <a:buNone/>
            </a:pPr>
            <a:r>
              <a:rPr lang="zh-CN" altLang="en-US" sz="3360" dirty="0">
                <a:solidFill>
                  <a:srgbClr val="FF0000"/>
                </a:solidFill>
                <a:latin typeface="宋体" panose="02010600030101010101" pitchFamily="2" charset="-122"/>
                <a:ea typeface="楷体_GB2312" pitchFamily="49" charset="-122"/>
              </a:rPr>
              <a:t>提示：</a:t>
            </a:r>
            <a:r>
              <a:rPr lang="zh-CN" altLang="en-US" sz="3360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①</a:t>
            </a:r>
            <a:r>
              <a:rPr lang="zh-CN" altLang="en-US" sz="336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“∈”是表示元素与集合之间的关系，比如</a:t>
            </a:r>
            <a:r>
              <a:rPr lang="en-US" altLang="zh-CN" sz="336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1∈N</a:t>
            </a:r>
            <a:r>
              <a:rPr lang="zh-CN" altLang="en-US" sz="336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，</a:t>
            </a:r>
            <a:r>
              <a:rPr lang="en-US" altLang="zh-CN" sz="336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-1∉N.</a:t>
            </a:r>
            <a:endParaRPr lang="en-US" altLang="zh-CN" sz="3360" dirty="0">
              <a:solidFill>
                <a:srgbClr val="000000"/>
              </a:solidFill>
              <a:latin typeface="宋体" panose="02010600030101010101" pitchFamily="2" charset="-122"/>
              <a:ea typeface="楷体_GB2312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82345" y="2730500"/>
            <a:ext cx="9763760" cy="1951990"/>
          </a:xfrm>
          <a:prstGeom prst="rect">
            <a:avLst/>
          </a:prstGeom>
          <a:noFill/>
          <a:ln w="9525">
            <a:noFill/>
          </a:ln>
        </p:spPr>
        <p:txBody>
          <a:bodyPr wrap="square" rtlCol="0" anchor="t">
            <a:spAutoFit/>
          </a:bodyPr>
          <a:p>
            <a:pPr lvl="0" algn="l">
              <a:lnSpc>
                <a:spcPct val="180000"/>
              </a:lnSpc>
              <a:buClrTx/>
              <a:buSzTx/>
              <a:buFontTx/>
            </a:pPr>
            <a:r>
              <a:rPr lang="zh-CN" altLang="en-US" sz="3360" dirty="0">
                <a:solidFill>
                  <a:schemeClr val="tx1"/>
                </a:solidFill>
                <a:latin typeface="宋体" panose="02010600030101010101" pitchFamily="2" charset="-122"/>
                <a:ea typeface="楷体_GB2312" pitchFamily="49" charset="-122"/>
                <a:sym typeface="+mn-ea"/>
              </a:rPr>
              <a:t>②</a:t>
            </a:r>
            <a:r>
              <a:rPr lang="zh-CN" altLang="en-US" sz="3360" dirty="0">
                <a:solidFill>
                  <a:schemeClr val="tx1"/>
                </a:solidFill>
                <a:latin typeface="宋体" panose="02010600030101010101" pitchFamily="2" charset="-122"/>
                <a:ea typeface="楷体_GB2312" pitchFamily="49" charset="-122"/>
                <a:sym typeface="+mn-ea"/>
              </a:rPr>
              <a:t>“⊆”</a:t>
            </a:r>
            <a:r>
              <a:rPr lang="zh-CN" altLang="en-US" sz="3360" dirty="0">
                <a:solidFill>
                  <a:schemeClr val="tx1"/>
                </a:solidFill>
                <a:latin typeface="宋体" panose="02010600030101010101" pitchFamily="2" charset="-122"/>
                <a:ea typeface="楷体_GB2312" pitchFamily="49" charset="-122"/>
                <a:sym typeface="+mn-ea"/>
              </a:rPr>
              <a:t>是表示集合与集合之间的关系，比如</a:t>
            </a:r>
            <a:r>
              <a:rPr lang="zh-CN" altLang="en-US" sz="3360" dirty="0">
                <a:solidFill>
                  <a:schemeClr val="tx1"/>
                </a:solidFill>
                <a:latin typeface="宋体" panose="02010600030101010101" pitchFamily="2" charset="-122"/>
                <a:ea typeface="楷体_GB2312" pitchFamily="49" charset="-122"/>
                <a:sym typeface="+mn-ea"/>
              </a:rPr>
              <a:t>N⊆R</a:t>
            </a:r>
            <a:r>
              <a:rPr lang="zh-CN" altLang="en-US" sz="3360" dirty="0">
                <a:solidFill>
                  <a:schemeClr val="tx1"/>
                </a:solidFill>
                <a:latin typeface="宋体" panose="02010600030101010101" pitchFamily="2" charset="-122"/>
                <a:ea typeface="楷体_GB2312" pitchFamily="49" charset="-122"/>
                <a:sym typeface="+mn-ea"/>
              </a:rPr>
              <a:t>，</a:t>
            </a:r>
            <a:r>
              <a:rPr lang="zh-CN" altLang="en-US" sz="3360" dirty="0">
                <a:solidFill>
                  <a:schemeClr val="tx1"/>
                </a:solidFill>
                <a:latin typeface="宋体" panose="02010600030101010101" pitchFamily="2" charset="-122"/>
                <a:ea typeface="楷体_GB2312" pitchFamily="49" charset="-122"/>
                <a:sym typeface="+mn-ea"/>
              </a:rPr>
              <a:t>{1</a:t>
            </a:r>
            <a:r>
              <a:rPr lang="zh-CN" altLang="en-US" sz="3360" dirty="0">
                <a:solidFill>
                  <a:schemeClr val="tx1"/>
                </a:solidFill>
                <a:latin typeface="宋体" panose="02010600030101010101" pitchFamily="2" charset="-122"/>
                <a:ea typeface="楷体_GB2312" pitchFamily="49" charset="-122"/>
                <a:sym typeface="+mn-ea"/>
              </a:rPr>
              <a:t>，</a:t>
            </a:r>
            <a:r>
              <a:rPr lang="zh-CN" altLang="en-US" sz="3360" dirty="0">
                <a:solidFill>
                  <a:schemeClr val="tx1"/>
                </a:solidFill>
                <a:latin typeface="宋体" panose="02010600030101010101" pitchFamily="2" charset="-122"/>
                <a:ea typeface="楷体_GB2312" pitchFamily="49" charset="-122"/>
                <a:sym typeface="+mn-ea"/>
              </a:rPr>
              <a:t>2</a:t>
            </a:r>
            <a:r>
              <a:rPr lang="zh-CN" altLang="en-US" sz="3360" dirty="0">
                <a:solidFill>
                  <a:schemeClr val="tx1"/>
                </a:solidFill>
                <a:latin typeface="宋体" panose="02010600030101010101" pitchFamily="2" charset="-122"/>
                <a:ea typeface="楷体_GB2312" pitchFamily="49" charset="-122"/>
                <a:sym typeface="+mn-ea"/>
              </a:rPr>
              <a:t>，</a:t>
            </a:r>
            <a:r>
              <a:rPr lang="zh-CN" altLang="en-US" sz="3360" dirty="0">
                <a:solidFill>
                  <a:schemeClr val="tx1"/>
                </a:solidFill>
                <a:latin typeface="宋体" panose="02010600030101010101" pitchFamily="2" charset="-122"/>
                <a:ea typeface="楷体_GB2312" pitchFamily="49" charset="-122"/>
                <a:sym typeface="+mn-ea"/>
              </a:rPr>
              <a:t>3}⊆{3</a:t>
            </a:r>
            <a:r>
              <a:rPr lang="zh-CN" altLang="en-US" sz="3360" dirty="0">
                <a:solidFill>
                  <a:schemeClr val="tx1"/>
                </a:solidFill>
                <a:latin typeface="宋体" panose="02010600030101010101" pitchFamily="2" charset="-122"/>
                <a:ea typeface="楷体_GB2312" pitchFamily="49" charset="-122"/>
                <a:sym typeface="+mn-ea"/>
              </a:rPr>
              <a:t>，</a:t>
            </a:r>
            <a:r>
              <a:rPr lang="zh-CN" altLang="en-US" sz="3360" dirty="0">
                <a:solidFill>
                  <a:schemeClr val="tx1"/>
                </a:solidFill>
                <a:latin typeface="宋体" panose="02010600030101010101" pitchFamily="2" charset="-122"/>
                <a:ea typeface="楷体_GB2312" pitchFamily="49" charset="-122"/>
                <a:sym typeface="+mn-ea"/>
              </a:rPr>
              <a:t>2</a:t>
            </a:r>
            <a:r>
              <a:rPr lang="zh-CN" altLang="en-US" sz="3360" dirty="0">
                <a:solidFill>
                  <a:schemeClr val="tx1"/>
                </a:solidFill>
                <a:latin typeface="宋体" panose="02010600030101010101" pitchFamily="2" charset="-122"/>
                <a:ea typeface="楷体_GB2312" pitchFamily="49" charset="-122"/>
                <a:sym typeface="+mn-ea"/>
              </a:rPr>
              <a:t>，</a:t>
            </a:r>
            <a:r>
              <a:rPr lang="zh-CN" altLang="en-US" sz="3360" dirty="0">
                <a:solidFill>
                  <a:schemeClr val="tx1"/>
                </a:solidFill>
                <a:latin typeface="宋体" panose="02010600030101010101" pitchFamily="2" charset="-122"/>
                <a:ea typeface="楷体_GB2312" pitchFamily="49" charset="-122"/>
                <a:sym typeface="+mn-ea"/>
              </a:rPr>
              <a:t>1}.</a:t>
            </a:r>
            <a:endParaRPr lang="zh-CN" altLang="en-US" sz="3360" dirty="0">
              <a:solidFill>
                <a:schemeClr val="tx1"/>
              </a:solidFill>
              <a:latin typeface="宋体" panose="02010600030101010101" pitchFamily="2" charset="-122"/>
              <a:ea typeface="楷体_GB2312" pitchFamily="49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82345" y="4682490"/>
            <a:ext cx="9482455" cy="1951990"/>
          </a:xfrm>
          <a:prstGeom prst="rect">
            <a:avLst/>
          </a:prstGeom>
          <a:noFill/>
          <a:ln w="9525">
            <a:noFill/>
          </a:ln>
        </p:spPr>
        <p:txBody>
          <a:bodyPr wrap="square" rtlCol="0" anchor="t">
            <a:spAutoFit/>
          </a:bodyPr>
          <a:p>
            <a:pPr lvl="0" algn="l">
              <a:lnSpc>
                <a:spcPct val="180000"/>
              </a:lnSpc>
              <a:buClrTx/>
              <a:buSzTx/>
              <a:buFontTx/>
            </a:pPr>
            <a:r>
              <a:rPr lang="zh-CN" altLang="en-US" sz="3360" dirty="0">
                <a:latin typeface="宋体" panose="02010600030101010101" pitchFamily="2" charset="-122"/>
                <a:ea typeface="楷体_GB2312" pitchFamily="49" charset="-122"/>
                <a:sym typeface="+mn-ea"/>
              </a:rPr>
              <a:t>③“∈”的左边是元素，右边是集合，而“⊆”的两边均为集合.</a:t>
            </a:r>
            <a:endParaRPr lang="zh-CN" altLang="en-US" sz="3360" dirty="0">
              <a:latin typeface="宋体" panose="02010600030101010101" pitchFamily="2" charset="-122"/>
              <a:ea typeface="楷体_GB2312" pitchFamily="49" charset="-122"/>
              <a:sym typeface="+mn-ea"/>
            </a:endParaRPr>
          </a:p>
        </p:txBody>
      </p:sp>
      <p:sp>
        <p:nvSpPr>
          <p:cNvPr id="3075" name="文本框 8"/>
          <p:cNvSpPr>
            <a:spLocks noChangeArrowheads="1"/>
          </p:cNvSpPr>
          <p:nvPr/>
        </p:nvSpPr>
        <p:spPr bwMode="auto">
          <a:xfrm>
            <a:off x="-79692" y="91440"/>
            <a:ext cx="5499541" cy="919281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应用新知 举一反三</a:t>
            </a:r>
            <a:endParaRPr lang="zh-CN" altLang="en-US" sz="4000" i="1" dirty="0">
              <a:solidFill>
                <a:srgbClr val="3B3838"/>
              </a:solidFill>
              <a:latin typeface="微软雅黑" panose="020B050302020402020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4" grpId="1"/>
      <p:bldP spid="4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92" name="Rectangle 20"/>
          <p:cNvSpPr/>
          <p:nvPr/>
        </p:nvSpPr>
        <p:spPr>
          <a:xfrm>
            <a:off x="2253615" y="3871595"/>
            <a:ext cx="7772400" cy="11245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en-US" altLang="zh-CN" sz="2800" dirty="0">
                <a:latin typeface="Times New Roman" panose="02020603050405020304" charset="0"/>
                <a:ea typeface="幼圆" panose="02010509060101010101" pitchFamily="49" charset="-122"/>
              </a:rPr>
              <a:t>        </a:t>
            </a:r>
            <a:r>
              <a:rPr lang="zh-CN" altLang="en-US" sz="2800" dirty="0">
                <a:latin typeface="Times New Roman" panose="02020603050405020304" charset="0"/>
                <a:ea typeface="幼圆" panose="02010509060101010101" pitchFamily="49" charset="-122"/>
              </a:rPr>
              <a:t>一般地，</a:t>
            </a:r>
            <a:r>
              <a:rPr lang="en-US" altLang="zh-CN" sz="2800" i="1" dirty="0">
                <a:latin typeface="Times New Roman" panose="02020603050405020304" charset="0"/>
              </a:rPr>
              <a:t>a</a:t>
            </a:r>
            <a:r>
              <a:rPr lang="zh-CN" altLang="en-US" sz="2800" dirty="0">
                <a:latin typeface="Times New Roman" panose="02020603050405020304" charset="0"/>
                <a:ea typeface="幼圆" panose="02010509060101010101" pitchFamily="49" charset="-122"/>
              </a:rPr>
              <a:t>表示一个元素，而</a:t>
            </a:r>
            <a:r>
              <a:rPr lang="en-US" altLang="zh-CN" sz="2800" dirty="0">
                <a:latin typeface="Times New Roman" panose="02020603050405020304" charset="0"/>
                <a:ea typeface="幼圆" panose="02010509060101010101" pitchFamily="49" charset="-122"/>
              </a:rPr>
              <a:t>{</a:t>
            </a:r>
            <a:r>
              <a:rPr lang="en-US" altLang="zh-CN" sz="2800" i="1" dirty="0">
                <a:latin typeface="Times New Roman" panose="02020603050405020304" charset="0"/>
              </a:rPr>
              <a:t>a</a:t>
            </a:r>
            <a:r>
              <a:rPr lang="en-US" altLang="zh-CN" sz="2800" dirty="0">
                <a:latin typeface="Times New Roman" panose="02020603050405020304" charset="0"/>
                <a:ea typeface="幼圆" panose="02010509060101010101" pitchFamily="49" charset="-122"/>
              </a:rPr>
              <a:t>}</a:t>
            </a:r>
            <a:r>
              <a:rPr lang="zh-CN" altLang="en-US" sz="2800" dirty="0">
                <a:latin typeface="Times New Roman" panose="02020603050405020304" charset="0"/>
                <a:ea typeface="幼圆" panose="02010509060101010101" pitchFamily="49" charset="-122"/>
              </a:rPr>
              <a:t>表示只有一个元素的一个集合</a:t>
            </a:r>
            <a:r>
              <a:rPr lang="en-US" altLang="zh-CN" sz="2800" dirty="0">
                <a:latin typeface="Times New Roman" panose="02020603050405020304" charset="0"/>
                <a:ea typeface="幼圆" panose="02010509060101010101" pitchFamily="49" charset="-122"/>
              </a:rPr>
              <a:t>. </a:t>
            </a:r>
            <a:r>
              <a:rPr lang="en-US" altLang="zh-CN" sz="2800" i="1" dirty="0">
                <a:latin typeface="Times New Roman" panose="02020603050405020304" charset="0"/>
              </a:rPr>
              <a:t>a</a:t>
            </a:r>
            <a:r>
              <a:rPr lang="en-US" altLang="zh-CN" sz="2800" dirty="0">
                <a:latin typeface="Times New Roman" panose="02020603050405020304" charset="0"/>
                <a:ea typeface="幼圆" panose="02010509060101010101" pitchFamily="49" charset="-122"/>
              </a:rPr>
              <a:t> ={</a:t>
            </a:r>
            <a:r>
              <a:rPr lang="en-US" altLang="zh-CN" sz="2800" i="1" dirty="0">
                <a:latin typeface="Times New Roman" panose="02020603050405020304" charset="0"/>
              </a:rPr>
              <a:t>a</a:t>
            </a:r>
            <a:r>
              <a:rPr lang="en-US" altLang="zh-CN" sz="2800" dirty="0">
                <a:latin typeface="Times New Roman" panose="02020603050405020304" charset="0"/>
                <a:ea typeface="幼圆" panose="02010509060101010101" pitchFamily="49" charset="-122"/>
              </a:rPr>
              <a:t>}</a:t>
            </a:r>
            <a:r>
              <a:rPr lang="zh-CN" altLang="en-US" sz="2800" dirty="0">
                <a:latin typeface="Times New Roman" panose="02020603050405020304" charset="0"/>
                <a:ea typeface="幼圆" panose="02010509060101010101" pitchFamily="49" charset="-122"/>
              </a:rPr>
              <a:t>是错误的</a:t>
            </a:r>
            <a:r>
              <a:rPr lang="en-US" altLang="zh-CN" sz="2800" dirty="0">
                <a:latin typeface="Times New Roman" panose="02020603050405020304" charset="0"/>
                <a:ea typeface="幼圆" panose="02010509060101010101" pitchFamily="49" charset="-122"/>
              </a:rPr>
              <a:t>.</a:t>
            </a:r>
            <a:endParaRPr lang="en-US" altLang="zh-CN" sz="2800" dirty="0">
              <a:latin typeface="Times New Roman" panose="02020603050405020304" charset="0"/>
              <a:ea typeface="幼圆" panose="02010509060101010101" pitchFamily="49" charset="-122"/>
            </a:endParaRPr>
          </a:p>
        </p:txBody>
      </p:sp>
      <p:grpSp>
        <p:nvGrpSpPr>
          <p:cNvPr id="4" name="Group 30"/>
          <p:cNvGrpSpPr/>
          <p:nvPr/>
        </p:nvGrpSpPr>
        <p:grpSpPr>
          <a:xfrm>
            <a:off x="2209800" y="1442403"/>
            <a:ext cx="7467600" cy="1168400"/>
            <a:chOff x="432" y="2256"/>
            <a:chExt cx="4704" cy="736"/>
          </a:xfrm>
        </p:grpSpPr>
        <p:sp>
          <p:nvSpPr>
            <p:cNvPr id="20485" name="Rectangle 18"/>
            <p:cNvSpPr/>
            <p:nvPr/>
          </p:nvSpPr>
          <p:spPr>
            <a:xfrm>
              <a:off x="465" y="2256"/>
              <a:ext cx="4671" cy="736"/>
            </a:xfrm>
            <a:prstGeom prst="rect">
              <a:avLst/>
            </a:prstGeom>
            <a:solidFill>
              <a:schemeClr val="bg1"/>
            </a:solidFill>
            <a:ln w="57150" cap="flat" cmpd="sng">
              <a:solidFill>
                <a:srgbClr val="CC99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endParaRPr lang="en-US" altLang="zh-CN" sz="2800" dirty="0">
                <a:latin typeface="Times New Roman" panose="02020603050405020304" charset="0"/>
              </a:endParaRPr>
            </a:p>
            <a:p>
              <a:pPr>
                <a:spcBef>
                  <a:spcPct val="50000"/>
                </a:spcBef>
              </a:pPr>
              <a:r>
                <a:rPr lang="en-US" altLang="zh-CN" sz="2800" i="1" dirty="0">
                  <a:latin typeface="Times New Roman" panose="02020603050405020304" charset="0"/>
                </a:rPr>
                <a:t>a</a:t>
              </a:r>
              <a:r>
                <a:rPr lang="zh-CN" altLang="en-US" sz="2800" dirty="0">
                  <a:latin typeface="Times New Roman" panose="02020603050405020304" charset="0"/>
                </a:rPr>
                <a:t>与</a:t>
              </a:r>
              <a:r>
                <a:rPr lang="en-US" altLang="zh-CN" sz="2800" dirty="0">
                  <a:latin typeface="Times New Roman" panose="02020603050405020304" charset="0"/>
                </a:rPr>
                <a:t>{</a:t>
              </a:r>
              <a:r>
                <a:rPr lang="en-US" altLang="zh-CN" sz="2800" i="1" dirty="0">
                  <a:latin typeface="Times New Roman" panose="02020603050405020304" charset="0"/>
                </a:rPr>
                <a:t>a</a:t>
              </a:r>
              <a:r>
                <a:rPr lang="en-US" altLang="zh-CN" sz="2800" dirty="0">
                  <a:latin typeface="Times New Roman" panose="02020603050405020304" charset="0"/>
                </a:rPr>
                <a:t>}</a:t>
              </a:r>
              <a:r>
                <a:rPr lang="zh-CN" altLang="en-US" sz="2800" dirty="0">
                  <a:latin typeface="Times New Roman" panose="02020603050405020304" charset="0"/>
                </a:rPr>
                <a:t>一样吗？有什么区别？</a:t>
              </a:r>
              <a:endParaRPr lang="zh-CN" altLang="en-US" sz="2800" dirty="0">
                <a:latin typeface="Times New Roman" panose="02020603050405020304" charset="0"/>
              </a:endParaRPr>
            </a:p>
          </p:txBody>
        </p:sp>
        <p:sp>
          <p:nvSpPr>
            <p:cNvPr id="20486" name="Rectangle 29"/>
            <p:cNvSpPr/>
            <p:nvPr/>
          </p:nvSpPr>
          <p:spPr>
            <a:xfrm>
              <a:off x="432" y="2257"/>
              <a:ext cx="691" cy="40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r>
                <a:rPr lang="zh-CN" altLang="en-US" sz="3600" dirty="0">
                  <a:solidFill>
                    <a:srgbClr val="FF0000"/>
                  </a:solidFill>
                  <a:latin typeface="Times New Roman" panose="02020603050405020304" charset="0"/>
                  <a:ea typeface="迷你简长艺" pitchFamily="49" charset="-122"/>
                </a:rPr>
                <a:t>思考</a:t>
              </a:r>
              <a:endParaRPr lang="zh-CN" altLang="en-US" sz="3600" dirty="0">
                <a:solidFill>
                  <a:srgbClr val="FF0000"/>
                </a:solidFill>
                <a:latin typeface="Times New Roman" panose="02020603050405020304" charset="0"/>
                <a:ea typeface="迷你简长艺" pitchFamily="49" charset="-122"/>
              </a:endParaRPr>
            </a:p>
          </p:txBody>
        </p:sp>
      </p:grpSp>
      <p:sp>
        <p:nvSpPr>
          <p:cNvPr id="3075" name="文本框 8"/>
          <p:cNvSpPr>
            <a:spLocks noChangeArrowheads="1"/>
          </p:cNvSpPr>
          <p:nvPr/>
        </p:nvSpPr>
        <p:spPr bwMode="auto">
          <a:xfrm>
            <a:off x="-79692" y="91440"/>
            <a:ext cx="5499541" cy="919281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应用新知 举一反三</a:t>
            </a:r>
            <a:endParaRPr lang="zh-CN" altLang="en-US" sz="4000" i="1" dirty="0">
              <a:solidFill>
                <a:srgbClr val="3B3838"/>
              </a:solidFill>
              <a:latin typeface="微软雅黑" panose="020B050302020402020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86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6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8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9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-1381125" y="1219200"/>
            <a:ext cx="8806180" cy="4431030"/>
            <a:chOff x="-2175" y="1920"/>
            <a:chExt cx="13868" cy="6978"/>
          </a:xfrm>
        </p:grpSpPr>
        <p:sp>
          <p:nvSpPr>
            <p:cNvPr id="94210" name="AutoShape 2"/>
            <p:cNvSpPr>
              <a:spLocks noChangeArrowheads="1"/>
            </p:cNvSpPr>
            <p:nvPr/>
          </p:nvSpPr>
          <p:spPr bwMode="ltGray">
            <a:xfrm rot="5400000">
              <a:off x="-1582" y="2573"/>
              <a:ext cx="5520" cy="5655"/>
            </a:xfrm>
            <a:custGeom>
              <a:avLst/>
              <a:gdLst>
                <a:gd name="G0" fmla="+- 64 0 0"/>
                <a:gd name="G1" fmla="+- 11796480 0 0"/>
                <a:gd name="G2" fmla="+- 0 0 11796480"/>
                <a:gd name="T0" fmla="*/ 0 256 1"/>
                <a:gd name="T1" fmla="*/ 180 256 1"/>
                <a:gd name="G3" fmla="+- 11796480 T0 T1"/>
                <a:gd name="T2" fmla="*/ 0 256 1"/>
                <a:gd name="T3" fmla="*/ 90 256 1"/>
                <a:gd name="G4" fmla="+- 11796480 T2 T3"/>
                <a:gd name="G5" fmla="*/ G4 2 1"/>
                <a:gd name="T4" fmla="*/ 90 256 1"/>
                <a:gd name="T5" fmla="*/ 0 256 1"/>
                <a:gd name="G6" fmla="+- 11796480 T4 T5"/>
                <a:gd name="G7" fmla="*/ G6 2 1"/>
                <a:gd name="G8" fmla="abs 11796480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64"/>
                <a:gd name="G18" fmla="*/ 64 1 2"/>
                <a:gd name="G19" fmla="+- G18 5400 0"/>
                <a:gd name="G20" fmla="cos G19 11796480"/>
                <a:gd name="G21" fmla="sin G19 11796480"/>
                <a:gd name="G22" fmla="+- G20 10800 0"/>
                <a:gd name="G23" fmla="+- G21 10800 0"/>
                <a:gd name="G24" fmla="+- 10800 0 G20"/>
                <a:gd name="G25" fmla="+- 64 10800 0"/>
                <a:gd name="G26" fmla="?: G9 G17 G25"/>
                <a:gd name="G27" fmla="?: G9 0 21600"/>
                <a:gd name="G28" fmla="cos 10800 11796480"/>
                <a:gd name="G29" fmla="sin 10800 11796480"/>
                <a:gd name="G30" fmla="sin 64 11796480"/>
                <a:gd name="G31" fmla="+- G28 10800 0"/>
                <a:gd name="G32" fmla="+- G29 10800 0"/>
                <a:gd name="G33" fmla="+- G30 10800 0"/>
                <a:gd name="G34" fmla="?: G4 0 G31"/>
                <a:gd name="G35" fmla="?: 11796480 G34 0"/>
                <a:gd name="G36" fmla="?: G6 G35 G31"/>
                <a:gd name="G37" fmla="+- 21600 0 G36"/>
                <a:gd name="G38" fmla="?: G4 0 G33"/>
                <a:gd name="G39" fmla="?: 11796480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5368 w 21600"/>
                <a:gd name="T15" fmla="*/ 10800 h 21600"/>
                <a:gd name="T16" fmla="*/ 10800 w 21600"/>
                <a:gd name="T17" fmla="*/ 10736 h 21600"/>
                <a:gd name="T18" fmla="*/ 16232 w 21600"/>
                <a:gd name="T19" fmla="*/ 10800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10736" y="10800"/>
                  </a:moveTo>
                  <a:cubicBezTo>
                    <a:pt x="10736" y="10764"/>
                    <a:pt x="10764" y="10736"/>
                    <a:pt x="10800" y="10736"/>
                  </a:cubicBezTo>
                  <a:cubicBezTo>
                    <a:pt x="10835" y="10735"/>
                    <a:pt x="10863" y="10764"/>
                    <a:pt x="10864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close/>
                </a:path>
              </a:pathLst>
            </a:custGeom>
            <a:gradFill rotWithShape="1">
              <a:gsLst>
                <a:gs pos="0">
                  <a:srgbClr val="BBE0E3"/>
                </a:gs>
                <a:gs pos="100000">
                  <a:srgbClr val="BBE0E3">
                    <a:gamma/>
                    <a:tint val="45490"/>
                    <a:invGamma/>
                  </a:srgbClr>
                </a:gs>
              </a:gsLst>
              <a:lin ang="540000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charset="-122"/>
              </a:endParaRPr>
            </a:p>
          </p:txBody>
        </p:sp>
        <p:sp>
          <p:nvSpPr>
            <p:cNvPr id="94211" name="AutoShape 3"/>
            <p:cNvSpPr>
              <a:spLocks noChangeArrowheads="1"/>
            </p:cNvSpPr>
            <p:nvPr/>
          </p:nvSpPr>
          <p:spPr bwMode="gray">
            <a:xfrm rot="5400000">
              <a:off x="-2175" y="1920"/>
              <a:ext cx="6978" cy="6978"/>
            </a:xfrm>
            <a:custGeom>
              <a:avLst/>
              <a:gdLst>
                <a:gd name="G0" fmla="+- 10478 0 0"/>
                <a:gd name="G1" fmla="+- -11739500 0 0"/>
                <a:gd name="G2" fmla="+- 0 0 -11739500"/>
                <a:gd name="T0" fmla="*/ 0 256 1"/>
                <a:gd name="T1" fmla="*/ 180 256 1"/>
                <a:gd name="G3" fmla="+- -11739500 T0 T1"/>
                <a:gd name="T2" fmla="*/ 0 256 1"/>
                <a:gd name="T3" fmla="*/ 90 256 1"/>
                <a:gd name="G4" fmla="+- -11739500 T2 T3"/>
                <a:gd name="G5" fmla="*/ G4 2 1"/>
                <a:gd name="T4" fmla="*/ 90 256 1"/>
                <a:gd name="T5" fmla="*/ 0 256 1"/>
                <a:gd name="G6" fmla="+- -11739500 T4 T5"/>
                <a:gd name="G7" fmla="*/ G6 2 1"/>
                <a:gd name="G8" fmla="abs -11739500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10478"/>
                <a:gd name="G18" fmla="*/ 10478 1 2"/>
                <a:gd name="G19" fmla="+- G18 5400 0"/>
                <a:gd name="G20" fmla="cos G19 -11739500"/>
                <a:gd name="G21" fmla="sin G19 -11739500"/>
                <a:gd name="G22" fmla="+- G20 10800 0"/>
                <a:gd name="G23" fmla="+- G21 10800 0"/>
                <a:gd name="G24" fmla="+- 10800 0 G20"/>
                <a:gd name="G25" fmla="+- 10478 10800 0"/>
                <a:gd name="G26" fmla="?: G9 G17 G25"/>
                <a:gd name="G27" fmla="?: G9 0 21600"/>
                <a:gd name="G28" fmla="cos 10800 -11739500"/>
                <a:gd name="G29" fmla="sin 10800 -11739500"/>
                <a:gd name="G30" fmla="sin 10478 -11739500"/>
                <a:gd name="G31" fmla="+- G28 10800 0"/>
                <a:gd name="G32" fmla="+- G29 10800 0"/>
                <a:gd name="G33" fmla="+- G30 10800 0"/>
                <a:gd name="G34" fmla="?: G4 0 G31"/>
                <a:gd name="G35" fmla="?: -11739500 G34 0"/>
                <a:gd name="G36" fmla="?: G6 G35 G31"/>
                <a:gd name="G37" fmla="+- 21600 0 G36"/>
                <a:gd name="G38" fmla="?: G4 0 G33"/>
                <a:gd name="G39" fmla="?: -11739500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162 w 21600"/>
                <a:gd name="T15" fmla="*/ 10638 h 21600"/>
                <a:gd name="T16" fmla="*/ 10800 w 21600"/>
                <a:gd name="T17" fmla="*/ 322 h 21600"/>
                <a:gd name="T18" fmla="*/ 21438 w 21600"/>
                <a:gd name="T19" fmla="*/ 10638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323" y="10641"/>
                  </a:moveTo>
                  <a:cubicBezTo>
                    <a:pt x="410" y="4916"/>
                    <a:pt x="5075" y="321"/>
                    <a:pt x="10800" y="322"/>
                  </a:cubicBezTo>
                  <a:cubicBezTo>
                    <a:pt x="16524" y="322"/>
                    <a:pt x="21189" y="4916"/>
                    <a:pt x="21276" y="10641"/>
                  </a:cubicBezTo>
                  <a:lnTo>
                    <a:pt x="21598" y="10636"/>
                  </a:lnTo>
                  <a:cubicBezTo>
                    <a:pt x="21509" y="4736"/>
                    <a:pt x="16700" y="-1"/>
                    <a:pt x="10799" y="0"/>
                  </a:cubicBezTo>
                  <a:cubicBezTo>
                    <a:pt x="4899" y="0"/>
                    <a:pt x="90" y="4736"/>
                    <a:pt x="1" y="10636"/>
                  </a:cubicBezTo>
                  <a:close/>
                </a:path>
              </a:pathLst>
            </a:custGeom>
            <a:gradFill rotWithShape="1">
              <a:gsLst>
                <a:gs pos="0">
                  <a:srgbClr val="00CCFF"/>
                </a:gs>
                <a:gs pos="50000">
                  <a:srgbClr val="FFFFFF">
                    <a:alpha val="0"/>
                  </a:srgbClr>
                </a:gs>
                <a:gs pos="100000">
                  <a:srgbClr val="00CCFF"/>
                </a:gs>
              </a:gsLst>
              <a:lin ang="540000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charset="-122"/>
              </a:endParaRPr>
            </a:p>
          </p:txBody>
        </p:sp>
        <p:grpSp>
          <p:nvGrpSpPr>
            <p:cNvPr id="35848" name="Group 5"/>
            <p:cNvGrpSpPr/>
            <p:nvPr/>
          </p:nvGrpSpPr>
          <p:grpSpPr>
            <a:xfrm>
              <a:off x="4280" y="5070"/>
              <a:ext cx="790" cy="790"/>
              <a:chOff x="1583" y="1494"/>
              <a:chExt cx="526" cy="526"/>
            </a:xfrm>
          </p:grpSpPr>
          <p:sp>
            <p:nvSpPr>
              <p:cNvPr id="35888" name="Oval 6"/>
              <p:cNvSpPr/>
              <p:nvPr/>
            </p:nvSpPr>
            <p:spPr>
              <a:xfrm>
                <a:off x="1583" y="1494"/>
                <a:ext cx="526" cy="526"/>
              </a:xfrm>
              <a:prstGeom prst="ellipse">
                <a:avLst/>
              </a:prstGeom>
              <a:solidFill>
                <a:srgbClr val="BBE0E3"/>
              </a:soli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5889" name="Oval 7"/>
              <p:cNvSpPr/>
              <p:nvPr/>
            </p:nvSpPr>
            <p:spPr>
              <a:xfrm>
                <a:off x="1634" y="1547"/>
                <a:ext cx="425" cy="425"/>
              </a:xfrm>
              <a:prstGeom prst="ellipse">
                <a:avLst/>
              </a:prstGeom>
              <a:gradFill rotWithShape="1">
                <a:gsLst>
                  <a:gs pos="0">
                    <a:srgbClr val="10E470"/>
                  </a:gs>
                  <a:gs pos="100000">
                    <a:srgbClr val="098340"/>
                  </a:gs>
                </a:gsLst>
                <a:path path="rect">
                  <a:fillToRect l="100000" t="10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5890" name="Oval 8"/>
              <p:cNvSpPr/>
              <p:nvPr/>
            </p:nvSpPr>
            <p:spPr>
              <a:xfrm>
                <a:off x="1642" y="1557"/>
                <a:ext cx="406" cy="406"/>
              </a:xfrm>
              <a:prstGeom prst="ellipse">
                <a:avLst/>
              </a:prstGeom>
              <a:gradFill rotWithShape="1">
                <a:gsLst>
                  <a:gs pos="0">
                    <a:srgbClr val="FFFF00">
                      <a:alpha val="85001"/>
                    </a:srgbClr>
                  </a:gs>
                  <a:gs pos="100000">
                    <a:srgbClr val="A2A200"/>
                  </a:gs>
                </a:gsLst>
                <a:lin ang="2700000" scaled="1"/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5891" name="Oval 9"/>
              <p:cNvSpPr/>
              <p:nvPr/>
            </p:nvSpPr>
            <p:spPr>
              <a:xfrm>
                <a:off x="1652" y="1582"/>
                <a:ext cx="265" cy="26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E9940B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5892" name="Oval 10"/>
              <p:cNvSpPr/>
              <p:nvPr/>
            </p:nvSpPr>
            <p:spPr>
              <a:xfrm>
                <a:off x="1659" y="1571"/>
                <a:ext cx="366" cy="366"/>
              </a:xfrm>
              <a:prstGeom prst="ellipse">
                <a:avLst/>
              </a:prstGeom>
              <a:gradFill rotWithShape="1">
                <a:gsLst>
                  <a:gs pos="0">
                    <a:srgbClr val="FFFF00">
                      <a:alpha val="0"/>
                    </a:srgbClr>
                  </a:gs>
                  <a:gs pos="100000">
                    <a:srgbClr val="C2C200"/>
                  </a:gs>
                </a:gsLst>
                <a:lin ang="2700000" scaled="1"/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35850" name="Group 12"/>
            <p:cNvGrpSpPr/>
            <p:nvPr/>
          </p:nvGrpSpPr>
          <p:grpSpPr>
            <a:xfrm>
              <a:off x="4145" y="3925"/>
              <a:ext cx="790" cy="790"/>
              <a:chOff x="1583" y="1494"/>
              <a:chExt cx="526" cy="526"/>
            </a:xfrm>
          </p:grpSpPr>
          <p:sp>
            <p:nvSpPr>
              <p:cNvPr id="35883" name="Oval 13"/>
              <p:cNvSpPr/>
              <p:nvPr/>
            </p:nvSpPr>
            <p:spPr>
              <a:xfrm>
                <a:off x="1583" y="1494"/>
                <a:ext cx="526" cy="526"/>
              </a:xfrm>
              <a:prstGeom prst="ellipse">
                <a:avLst/>
              </a:prstGeom>
              <a:solidFill>
                <a:srgbClr val="BBE0E3"/>
              </a:soli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5884" name="Oval 14"/>
              <p:cNvSpPr/>
              <p:nvPr/>
            </p:nvSpPr>
            <p:spPr>
              <a:xfrm>
                <a:off x="1634" y="1547"/>
                <a:ext cx="425" cy="425"/>
              </a:xfrm>
              <a:prstGeom prst="ellipse">
                <a:avLst/>
              </a:prstGeom>
              <a:gradFill rotWithShape="1">
                <a:gsLst>
                  <a:gs pos="0">
                    <a:srgbClr val="10E470"/>
                  </a:gs>
                  <a:gs pos="100000">
                    <a:srgbClr val="098340"/>
                  </a:gs>
                </a:gsLst>
                <a:path path="rect">
                  <a:fillToRect l="100000" t="10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5885" name="Oval 15"/>
              <p:cNvSpPr/>
              <p:nvPr/>
            </p:nvSpPr>
            <p:spPr>
              <a:xfrm>
                <a:off x="1642" y="1557"/>
                <a:ext cx="406" cy="406"/>
              </a:xfrm>
              <a:prstGeom prst="ellipse">
                <a:avLst/>
              </a:prstGeom>
              <a:gradFill rotWithShape="1">
                <a:gsLst>
                  <a:gs pos="0">
                    <a:srgbClr val="FFFF00">
                      <a:alpha val="85001"/>
                    </a:srgbClr>
                  </a:gs>
                  <a:gs pos="100000">
                    <a:srgbClr val="A2A200"/>
                  </a:gs>
                </a:gsLst>
                <a:lin ang="2700000" scaled="1"/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5886" name="Oval 16"/>
              <p:cNvSpPr/>
              <p:nvPr/>
            </p:nvSpPr>
            <p:spPr>
              <a:xfrm>
                <a:off x="1652" y="1582"/>
                <a:ext cx="265" cy="26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E9940B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5887" name="Oval 17"/>
              <p:cNvSpPr/>
              <p:nvPr/>
            </p:nvSpPr>
            <p:spPr>
              <a:xfrm>
                <a:off x="1659" y="1571"/>
                <a:ext cx="366" cy="366"/>
              </a:xfrm>
              <a:prstGeom prst="ellipse">
                <a:avLst/>
              </a:prstGeom>
              <a:gradFill rotWithShape="1">
                <a:gsLst>
                  <a:gs pos="0">
                    <a:srgbClr val="FFFF00">
                      <a:alpha val="0"/>
                    </a:srgbClr>
                  </a:gs>
                  <a:gs pos="100000">
                    <a:srgbClr val="C2C200"/>
                  </a:gs>
                </a:gsLst>
                <a:lin ang="2700000" scaled="1"/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35851" name="AutoShape 18"/>
            <p:cNvSpPr/>
            <p:nvPr/>
          </p:nvSpPr>
          <p:spPr>
            <a:xfrm>
              <a:off x="4093" y="2753"/>
              <a:ext cx="7600" cy="83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BBE0E3"/>
                </a:gs>
                <a:gs pos="100000">
                  <a:srgbClr val="FFFFFF">
                    <a:alpha val="0"/>
                  </a:srgbClr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endParaRPr lang="zh-CN" altLang="zh-CN" dirty="0">
                <a:latin typeface="Arial" panose="020B0604020202020204" pitchFamily="34" charset="0"/>
              </a:endParaRPr>
            </a:p>
          </p:txBody>
        </p:sp>
        <p:grpSp>
          <p:nvGrpSpPr>
            <p:cNvPr id="35852" name="Group 19"/>
            <p:cNvGrpSpPr/>
            <p:nvPr/>
          </p:nvGrpSpPr>
          <p:grpSpPr>
            <a:xfrm>
              <a:off x="3510" y="2778"/>
              <a:ext cx="790" cy="790"/>
              <a:chOff x="1583" y="1494"/>
              <a:chExt cx="526" cy="526"/>
            </a:xfrm>
          </p:grpSpPr>
          <p:sp>
            <p:nvSpPr>
              <p:cNvPr id="35878" name="Oval 20"/>
              <p:cNvSpPr/>
              <p:nvPr/>
            </p:nvSpPr>
            <p:spPr>
              <a:xfrm>
                <a:off x="1583" y="1494"/>
                <a:ext cx="526" cy="526"/>
              </a:xfrm>
              <a:prstGeom prst="ellipse">
                <a:avLst/>
              </a:prstGeom>
              <a:solidFill>
                <a:srgbClr val="BBE0E3"/>
              </a:soli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5879" name="Oval 21"/>
              <p:cNvSpPr/>
              <p:nvPr/>
            </p:nvSpPr>
            <p:spPr>
              <a:xfrm>
                <a:off x="1634" y="1547"/>
                <a:ext cx="425" cy="425"/>
              </a:xfrm>
              <a:prstGeom prst="ellipse">
                <a:avLst/>
              </a:prstGeom>
              <a:gradFill rotWithShape="1">
                <a:gsLst>
                  <a:gs pos="0">
                    <a:srgbClr val="10E470"/>
                  </a:gs>
                  <a:gs pos="100000">
                    <a:srgbClr val="098340"/>
                  </a:gs>
                </a:gsLst>
                <a:path path="rect">
                  <a:fillToRect l="100000" t="10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5880" name="Oval 22"/>
              <p:cNvSpPr/>
              <p:nvPr/>
            </p:nvSpPr>
            <p:spPr>
              <a:xfrm>
                <a:off x="1642" y="1557"/>
                <a:ext cx="406" cy="406"/>
              </a:xfrm>
              <a:prstGeom prst="ellipse">
                <a:avLst/>
              </a:prstGeom>
              <a:gradFill rotWithShape="1">
                <a:gsLst>
                  <a:gs pos="0">
                    <a:srgbClr val="FFFF00">
                      <a:alpha val="85001"/>
                    </a:srgbClr>
                  </a:gs>
                  <a:gs pos="100000">
                    <a:srgbClr val="A2A200"/>
                  </a:gs>
                </a:gsLst>
                <a:lin ang="2700000" scaled="1"/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5881" name="Oval 23"/>
              <p:cNvSpPr/>
              <p:nvPr/>
            </p:nvSpPr>
            <p:spPr>
              <a:xfrm>
                <a:off x="1652" y="1582"/>
                <a:ext cx="265" cy="26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E9940B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5882" name="Oval 24"/>
              <p:cNvSpPr/>
              <p:nvPr/>
            </p:nvSpPr>
            <p:spPr>
              <a:xfrm>
                <a:off x="1659" y="1571"/>
                <a:ext cx="366" cy="366"/>
              </a:xfrm>
              <a:prstGeom prst="ellipse">
                <a:avLst/>
              </a:prstGeom>
              <a:gradFill rotWithShape="1">
                <a:gsLst>
                  <a:gs pos="0">
                    <a:srgbClr val="FFFF00">
                      <a:alpha val="0"/>
                    </a:srgbClr>
                  </a:gs>
                  <a:gs pos="100000">
                    <a:srgbClr val="C2C200"/>
                  </a:gs>
                </a:gsLst>
                <a:lin ang="2700000" scaled="1"/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35854" name="Group 26"/>
            <p:cNvGrpSpPr/>
            <p:nvPr/>
          </p:nvGrpSpPr>
          <p:grpSpPr>
            <a:xfrm>
              <a:off x="4145" y="6215"/>
              <a:ext cx="790" cy="790"/>
              <a:chOff x="1583" y="1494"/>
              <a:chExt cx="526" cy="526"/>
            </a:xfrm>
          </p:grpSpPr>
          <p:sp>
            <p:nvSpPr>
              <p:cNvPr id="35873" name="Oval 27"/>
              <p:cNvSpPr/>
              <p:nvPr/>
            </p:nvSpPr>
            <p:spPr>
              <a:xfrm>
                <a:off x="1583" y="1494"/>
                <a:ext cx="526" cy="526"/>
              </a:xfrm>
              <a:prstGeom prst="ellipse">
                <a:avLst/>
              </a:prstGeom>
              <a:solidFill>
                <a:srgbClr val="BBE0E3"/>
              </a:soli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5874" name="Oval 28"/>
              <p:cNvSpPr/>
              <p:nvPr/>
            </p:nvSpPr>
            <p:spPr>
              <a:xfrm>
                <a:off x="1634" y="1547"/>
                <a:ext cx="425" cy="425"/>
              </a:xfrm>
              <a:prstGeom prst="ellipse">
                <a:avLst/>
              </a:prstGeom>
              <a:gradFill rotWithShape="1">
                <a:gsLst>
                  <a:gs pos="0">
                    <a:srgbClr val="10E470"/>
                  </a:gs>
                  <a:gs pos="100000">
                    <a:srgbClr val="098340"/>
                  </a:gs>
                </a:gsLst>
                <a:path path="rect">
                  <a:fillToRect l="100000" t="10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5875" name="Oval 29"/>
              <p:cNvSpPr/>
              <p:nvPr/>
            </p:nvSpPr>
            <p:spPr>
              <a:xfrm>
                <a:off x="1642" y="1557"/>
                <a:ext cx="406" cy="406"/>
              </a:xfrm>
              <a:prstGeom prst="ellipse">
                <a:avLst/>
              </a:prstGeom>
              <a:gradFill rotWithShape="1">
                <a:gsLst>
                  <a:gs pos="0">
                    <a:srgbClr val="FFFF00">
                      <a:alpha val="85001"/>
                    </a:srgbClr>
                  </a:gs>
                  <a:gs pos="100000">
                    <a:srgbClr val="A2A200"/>
                  </a:gs>
                </a:gsLst>
                <a:lin ang="2700000" scaled="1"/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5876" name="Oval 30"/>
              <p:cNvSpPr/>
              <p:nvPr/>
            </p:nvSpPr>
            <p:spPr>
              <a:xfrm>
                <a:off x="1652" y="1582"/>
                <a:ext cx="265" cy="26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E9940B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5877" name="Oval 31"/>
              <p:cNvSpPr/>
              <p:nvPr/>
            </p:nvSpPr>
            <p:spPr>
              <a:xfrm>
                <a:off x="1659" y="1571"/>
                <a:ext cx="366" cy="366"/>
              </a:xfrm>
              <a:prstGeom prst="ellipse">
                <a:avLst/>
              </a:prstGeom>
              <a:gradFill rotWithShape="1">
                <a:gsLst>
                  <a:gs pos="0">
                    <a:srgbClr val="FFFF00">
                      <a:alpha val="0"/>
                    </a:srgbClr>
                  </a:gs>
                  <a:gs pos="100000">
                    <a:srgbClr val="C2C200"/>
                  </a:gs>
                </a:gsLst>
                <a:lin ang="2700000" scaled="1"/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35855" name="AutoShape 32"/>
            <p:cNvSpPr/>
            <p:nvPr/>
          </p:nvSpPr>
          <p:spPr>
            <a:xfrm>
              <a:off x="4020" y="7335"/>
              <a:ext cx="7603" cy="83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BBE0E3"/>
                </a:gs>
                <a:gs pos="100000">
                  <a:srgbClr val="FFFFFF">
                    <a:alpha val="0"/>
                  </a:srgbClr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endParaRPr lang="zh-CN" altLang="zh-CN" dirty="0">
                <a:latin typeface="Arial" panose="020B0604020202020204" pitchFamily="34" charset="0"/>
              </a:endParaRPr>
            </a:p>
          </p:txBody>
        </p:sp>
        <p:grpSp>
          <p:nvGrpSpPr>
            <p:cNvPr id="35856" name="Group 33"/>
            <p:cNvGrpSpPr/>
            <p:nvPr/>
          </p:nvGrpSpPr>
          <p:grpSpPr>
            <a:xfrm>
              <a:off x="3438" y="7363"/>
              <a:ext cx="790" cy="790"/>
              <a:chOff x="1583" y="1494"/>
              <a:chExt cx="526" cy="526"/>
            </a:xfrm>
          </p:grpSpPr>
          <p:sp>
            <p:nvSpPr>
              <p:cNvPr id="35868" name="Oval 34"/>
              <p:cNvSpPr/>
              <p:nvPr/>
            </p:nvSpPr>
            <p:spPr>
              <a:xfrm>
                <a:off x="1583" y="1494"/>
                <a:ext cx="526" cy="526"/>
              </a:xfrm>
              <a:prstGeom prst="ellipse">
                <a:avLst/>
              </a:prstGeom>
              <a:solidFill>
                <a:srgbClr val="BBE0E3"/>
              </a:soli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5869" name="Oval 35"/>
              <p:cNvSpPr/>
              <p:nvPr/>
            </p:nvSpPr>
            <p:spPr>
              <a:xfrm>
                <a:off x="1634" y="1547"/>
                <a:ext cx="425" cy="425"/>
              </a:xfrm>
              <a:prstGeom prst="ellipse">
                <a:avLst/>
              </a:prstGeom>
              <a:gradFill rotWithShape="1">
                <a:gsLst>
                  <a:gs pos="0">
                    <a:srgbClr val="10E470"/>
                  </a:gs>
                  <a:gs pos="100000">
                    <a:srgbClr val="098340"/>
                  </a:gs>
                </a:gsLst>
                <a:path path="rect">
                  <a:fillToRect l="100000" t="10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5870" name="Oval 36"/>
              <p:cNvSpPr/>
              <p:nvPr/>
            </p:nvSpPr>
            <p:spPr>
              <a:xfrm>
                <a:off x="1642" y="1557"/>
                <a:ext cx="406" cy="406"/>
              </a:xfrm>
              <a:prstGeom prst="ellipse">
                <a:avLst/>
              </a:prstGeom>
              <a:gradFill rotWithShape="1">
                <a:gsLst>
                  <a:gs pos="0">
                    <a:srgbClr val="FFFF00">
                      <a:alpha val="85001"/>
                    </a:srgbClr>
                  </a:gs>
                  <a:gs pos="100000">
                    <a:srgbClr val="A2A200"/>
                  </a:gs>
                </a:gsLst>
                <a:lin ang="2700000" scaled="1"/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5871" name="Oval 37"/>
              <p:cNvSpPr/>
              <p:nvPr/>
            </p:nvSpPr>
            <p:spPr>
              <a:xfrm>
                <a:off x="1652" y="1582"/>
                <a:ext cx="265" cy="26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E9940B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5872" name="Oval 38"/>
              <p:cNvSpPr/>
              <p:nvPr/>
            </p:nvSpPr>
            <p:spPr>
              <a:xfrm>
                <a:off x="1659" y="1571"/>
                <a:ext cx="366" cy="366"/>
              </a:xfrm>
              <a:prstGeom prst="ellipse">
                <a:avLst/>
              </a:prstGeom>
              <a:gradFill rotWithShape="1">
                <a:gsLst>
                  <a:gs pos="0">
                    <a:srgbClr val="FFFF00">
                      <a:alpha val="0"/>
                    </a:srgbClr>
                  </a:gs>
                  <a:gs pos="100000">
                    <a:srgbClr val="C2C200"/>
                  </a:gs>
                </a:gsLst>
                <a:lin ang="2700000" scaled="1"/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94247" name="Text Box 39"/>
            <p:cNvSpPr txBox="1">
              <a:spLocks noChangeArrowheads="1"/>
            </p:cNvSpPr>
            <p:nvPr/>
          </p:nvSpPr>
          <p:spPr bwMode="white">
            <a:xfrm>
              <a:off x="1488" y="4033"/>
              <a:ext cx="2217" cy="2470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/>
          </p:spPr>
          <p:txBody>
            <a:bodyPr wrap="none">
              <a:spAutoFit/>
            </a:bodyPr>
            <a:p>
              <a:pPr marR="0" algn="r" defTabSz="914400" eaLnBrk="0" hangingPunct="0">
                <a:buClrTx/>
                <a:buSzTx/>
                <a:buFontTx/>
                <a:buNone/>
                <a:defRPr/>
              </a:pPr>
              <a:r>
                <a:rPr kumimoji="0" lang="zh-CN" altLang="en-US" sz="3200" b="1" kern="1200" cap="none" spc="0" normalizeH="0" baseline="0" noProof="0">
                  <a:solidFill>
                    <a:schemeClr val="tx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ea typeface="宋体" panose="02010600030101010101" pitchFamily="2" charset="-122"/>
                  <a:cs typeface="+mn-ea"/>
                </a:rPr>
                <a:t>集合之</a:t>
              </a:r>
              <a:endParaRPr kumimoji="0" lang="zh-CN" altLang="en-US" sz="3200" b="1" kern="1200" cap="none" spc="0" normalizeH="0" baseline="0" noProof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  <a:cs typeface="+mn-ea"/>
              </a:endParaRPr>
            </a:p>
            <a:p>
              <a:pPr marR="0" algn="r" defTabSz="914400" eaLnBrk="0" hangingPunct="0">
                <a:buClrTx/>
                <a:buSzTx/>
                <a:buFontTx/>
                <a:buNone/>
                <a:defRPr/>
              </a:pPr>
              <a:r>
                <a:rPr kumimoji="0" lang="zh-CN" altLang="en-US" sz="3200" b="1" kern="1200" cap="none" spc="0" normalizeH="0" baseline="0" noProof="0">
                  <a:solidFill>
                    <a:schemeClr val="tx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ea typeface="宋体" panose="02010600030101010101" pitchFamily="2" charset="-122"/>
                  <a:cs typeface="+mn-ea"/>
                </a:rPr>
                <a:t>间的关</a:t>
              </a:r>
              <a:endParaRPr kumimoji="0" lang="zh-CN" altLang="en-US" sz="3200" b="1" kern="1200" cap="none" spc="0" normalizeH="0" baseline="0" noProof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  <a:cs typeface="+mn-ea"/>
              </a:endParaRPr>
            </a:p>
            <a:p>
              <a:pPr marR="0" algn="l" defTabSz="914400" eaLnBrk="0" hangingPunct="0">
                <a:buClrTx/>
                <a:buSzTx/>
                <a:buFontTx/>
                <a:buNone/>
                <a:defRPr/>
              </a:pPr>
              <a:r>
                <a:rPr kumimoji="0" lang="zh-CN" altLang="en-US" sz="3200" b="1" kern="1200" cap="none" spc="0" normalizeH="0" baseline="0" noProof="0">
                  <a:solidFill>
                    <a:schemeClr val="tx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ea typeface="宋体" panose="02010600030101010101" pitchFamily="2" charset="-122"/>
                  <a:cs typeface="+mn-ea"/>
                </a:rPr>
                <a:t>系</a:t>
              </a:r>
              <a:endParaRPr kumimoji="0" lang="zh-CN" altLang="en-US" sz="3200" b="1" kern="1200" cap="none" spc="0" normalizeH="0" baseline="0" noProof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  <a:cs typeface="+mn-ea"/>
              </a:endParaRPr>
            </a:p>
          </p:txBody>
        </p:sp>
        <p:sp>
          <p:nvSpPr>
            <p:cNvPr id="35858" name="Text Box 40"/>
            <p:cNvSpPr txBox="1"/>
            <p:nvPr/>
          </p:nvSpPr>
          <p:spPr>
            <a:xfrm>
              <a:off x="3635" y="2863"/>
              <a:ext cx="490" cy="57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 algn="ctr" eaLnBrk="0" hangingPunct="0"/>
              <a:r>
                <a:rPr lang="en-US" altLang="zh-CN" b="1" dirty="0">
                  <a:solidFill>
                    <a:srgbClr val="000000"/>
                  </a:solidFill>
                  <a:latin typeface="Arial" panose="020B0604020202020204" pitchFamily="34" charset="0"/>
                </a:rPr>
                <a:t>1</a:t>
              </a:r>
              <a:endParaRPr lang="en-US" altLang="zh-CN" b="1" dirty="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5859" name="Text Box 41"/>
            <p:cNvSpPr txBox="1"/>
            <p:nvPr/>
          </p:nvSpPr>
          <p:spPr>
            <a:xfrm>
              <a:off x="4290" y="4035"/>
              <a:ext cx="490" cy="57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 algn="ctr" eaLnBrk="0" hangingPunct="0"/>
              <a:r>
                <a:rPr lang="en-US" altLang="zh-CN" b="1" dirty="0">
                  <a:solidFill>
                    <a:srgbClr val="000000"/>
                  </a:solidFill>
                  <a:latin typeface="Arial" panose="020B0604020202020204" pitchFamily="34" charset="0"/>
                </a:rPr>
                <a:t>2</a:t>
              </a:r>
              <a:endParaRPr lang="en-US" altLang="zh-CN" b="1" dirty="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5860" name="Text Box 42"/>
            <p:cNvSpPr txBox="1"/>
            <p:nvPr/>
          </p:nvSpPr>
          <p:spPr>
            <a:xfrm>
              <a:off x="4425" y="5178"/>
              <a:ext cx="490" cy="57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 algn="ctr" eaLnBrk="0" hangingPunct="0"/>
              <a:r>
                <a:rPr lang="en-US" altLang="zh-CN" b="1" dirty="0">
                  <a:solidFill>
                    <a:srgbClr val="000000"/>
                  </a:solidFill>
                  <a:latin typeface="Arial" panose="020B0604020202020204" pitchFamily="34" charset="0"/>
                </a:rPr>
                <a:t>3</a:t>
              </a:r>
              <a:endParaRPr lang="en-US" altLang="zh-CN" b="1" dirty="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5861" name="Text Box 43"/>
            <p:cNvSpPr txBox="1"/>
            <p:nvPr/>
          </p:nvSpPr>
          <p:spPr>
            <a:xfrm>
              <a:off x="4290" y="6325"/>
              <a:ext cx="490" cy="57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 algn="ctr" eaLnBrk="0" hangingPunct="0"/>
              <a:r>
                <a:rPr lang="en-US" altLang="zh-CN" b="1" dirty="0">
                  <a:solidFill>
                    <a:srgbClr val="000000"/>
                  </a:solidFill>
                  <a:latin typeface="Arial" panose="020B0604020202020204" pitchFamily="34" charset="0"/>
                </a:rPr>
                <a:t>4</a:t>
              </a:r>
              <a:endParaRPr lang="en-US" altLang="zh-CN" b="1" dirty="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5862" name="Text Box 44"/>
            <p:cNvSpPr txBox="1"/>
            <p:nvPr/>
          </p:nvSpPr>
          <p:spPr>
            <a:xfrm>
              <a:off x="3570" y="7475"/>
              <a:ext cx="490" cy="57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 algn="ctr" eaLnBrk="0" hangingPunct="0"/>
              <a:r>
                <a:rPr lang="en-US" altLang="zh-CN" b="1" dirty="0">
                  <a:solidFill>
                    <a:srgbClr val="000000"/>
                  </a:solidFill>
                  <a:latin typeface="Arial" panose="020B0604020202020204" pitchFamily="34" charset="0"/>
                </a:rPr>
                <a:t>5</a:t>
              </a:r>
              <a:endParaRPr lang="en-US" altLang="zh-CN" b="1" dirty="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94253" name="Text Box 45"/>
            <p:cNvSpPr txBox="1">
              <a:spLocks noChangeArrowheads="1"/>
            </p:cNvSpPr>
            <p:nvPr/>
          </p:nvSpPr>
          <p:spPr bwMode="black">
            <a:xfrm>
              <a:off x="4425" y="2739"/>
              <a:ext cx="5880" cy="822"/>
            </a:xfrm>
            <a:prstGeom prst="rect">
              <a:avLst/>
            </a:prstGeom>
            <a:noFill/>
            <a:ln w="9525">
              <a:noFill/>
              <a:miter lim="800000"/>
            </a:ln>
            <a:effectLst>
              <a:outerShdw dist="35921" dir="2700000" algn="ctr" rotWithShape="0">
                <a:srgbClr val="808080">
                  <a:alpha val="50000"/>
                </a:srgbClr>
              </a:outerShdw>
            </a:effectLst>
          </p:spPr>
          <p:txBody>
            <a:bodyPr>
              <a:spAutoFit/>
            </a:bodyPr>
            <a:p>
              <a:pPr marR="0" defTabSz="914400" eaLnBrk="0" hangingPunct="0">
                <a:buClrTx/>
                <a:buSzTx/>
                <a:buFontTx/>
                <a:buNone/>
                <a:defRPr/>
              </a:pPr>
              <a:r>
                <a:rPr kumimoji="0" lang="zh-CN" altLang="en-US" sz="2800" b="1" kern="1200" cap="none" spc="0" normalizeH="0" baseline="0" noProof="0">
                  <a:latin typeface="Arial" panose="020B0604020202020204" pitchFamily="34" charset="0"/>
                  <a:ea typeface="宋体" panose="02010600030101010101" pitchFamily="2" charset="-122"/>
                  <a:cs typeface="+mn-ea"/>
                </a:rPr>
                <a:t>复习提问</a:t>
              </a:r>
              <a:r>
                <a:rPr kumimoji="0" lang="en-US" altLang="zh-CN" sz="2800" b="1" kern="1200" cap="none" spc="0" normalizeH="0" baseline="0" noProof="0">
                  <a:latin typeface="Arial" panose="020B0604020202020204" pitchFamily="34" charset="0"/>
                  <a:ea typeface="宋体" panose="02010600030101010101" pitchFamily="2" charset="-122"/>
                  <a:cs typeface="+mn-ea"/>
                </a:rPr>
                <a:t> </a:t>
              </a:r>
              <a:r>
                <a:rPr kumimoji="0" lang="zh-CN" altLang="en-US" sz="2800" b="1" kern="1200" cap="none" spc="0" normalizeH="0" baseline="0" noProof="0">
                  <a:latin typeface="Arial" panose="020B0604020202020204" pitchFamily="34" charset="0"/>
                  <a:ea typeface="宋体" panose="02010600030101010101" pitchFamily="2" charset="-122"/>
                  <a:cs typeface="+mn-ea"/>
                </a:rPr>
                <a:t>引入概念</a:t>
              </a:r>
              <a:endParaRPr kumimoji="0" lang="zh-CN" altLang="en-US" sz="2800" b="1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ea"/>
              </a:endParaRPr>
            </a:p>
          </p:txBody>
        </p:sp>
        <p:sp>
          <p:nvSpPr>
            <p:cNvPr id="94254" name="Text Box 46"/>
            <p:cNvSpPr txBox="1">
              <a:spLocks noChangeArrowheads="1"/>
            </p:cNvSpPr>
            <p:nvPr/>
          </p:nvSpPr>
          <p:spPr bwMode="black">
            <a:xfrm>
              <a:off x="4891" y="3877"/>
              <a:ext cx="5880" cy="580"/>
            </a:xfrm>
            <a:prstGeom prst="rect">
              <a:avLst/>
            </a:prstGeom>
            <a:noFill/>
            <a:ln w="9525">
              <a:noFill/>
              <a:miter lim="800000"/>
            </a:ln>
            <a:effectLst>
              <a:outerShdw dist="35921" dir="2700000" algn="ctr" rotWithShape="0">
                <a:srgbClr val="808080">
                  <a:alpha val="50000"/>
                </a:srgbClr>
              </a:outerShdw>
            </a:effectLst>
          </p:spPr>
          <p:txBody>
            <a:bodyPr>
              <a:spAutoFit/>
            </a:bodyPr>
            <a:p>
              <a:pPr lvl="0" algn="l" eaLnBrk="0" hangingPunct="0">
                <a:buClrTx/>
                <a:buSzTx/>
                <a:buFontTx/>
                <a:defRPr/>
              </a:pPr>
              <a:r>
                <a:rPr lang="zh-CN" altLang="en-US" sz="2800" b="1" noProof="0">
                  <a:latin typeface="Arial" panose="020B0604020202020204" pitchFamily="34" charset="0"/>
                  <a:ea typeface="宋体" panose="02010600030101010101" pitchFamily="2" charset="-122"/>
                  <a:cs typeface="+mn-ea"/>
                  <a:sym typeface="+mn-ea"/>
                </a:rPr>
                <a:t>创设情境</a:t>
              </a:r>
              <a:r>
                <a:rPr lang="zh-CN" altLang="en-US" sz="2800" b="1" noProof="0">
                  <a:latin typeface="Arial" panose="020B0604020202020204" pitchFamily="34" charset="0"/>
                  <a:ea typeface="宋体" panose="02010600030101010101" pitchFamily="2" charset="-122"/>
                  <a:cs typeface="+mn-ea"/>
                  <a:sym typeface="+mn-ea"/>
                </a:rPr>
                <a:t> </a:t>
              </a:r>
              <a:r>
                <a:rPr lang="zh-CN" altLang="en-US" sz="2800" b="1" noProof="0">
                  <a:latin typeface="Arial" panose="020B0604020202020204" pitchFamily="34" charset="0"/>
                  <a:ea typeface="宋体" panose="02010600030101010101" pitchFamily="2" charset="-122"/>
                  <a:cs typeface="+mn-ea"/>
                  <a:sym typeface="+mn-ea"/>
                </a:rPr>
                <a:t>引入课题</a:t>
              </a:r>
              <a:endParaRPr lang="zh-CN" altLang="en-US" sz="2800" b="1" noProof="0">
                <a:latin typeface="Arial" panose="020B0604020202020204" pitchFamily="34" charset="0"/>
                <a:ea typeface="宋体" panose="02010600030101010101" pitchFamily="2" charset="-122"/>
                <a:cs typeface="+mn-ea"/>
                <a:sym typeface="+mn-ea"/>
              </a:endParaRPr>
            </a:p>
          </p:txBody>
        </p:sp>
        <p:sp>
          <p:nvSpPr>
            <p:cNvPr id="94255" name="Text Box 47"/>
            <p:cNvSpPr txBox="1">
              <a:spLocks noChangeArrowheads="1"/>
            </p:cNvSpPr>
            <p:nvPr/>
          </p:nvSpPr>
          <p:spPr bwMode="black">
            <a:xfrm>
              <a:off x="5058" y="5070"/>
              <a:ext cx="5880" cy="580"/>
            </a:xfrm>
            <a:prstGeom prst="rect">
              <a:avLst/>
            </a:prstGeom>
            <a:noFill/>
            <a:ln w="9525">
              <a:noFill/>
              <a:miter lim="800000"/>
            </a:ln>
            <a:effectLst>
              <a:outerShdw dist="35921" dir="2700000" algn="ctr" rotWithShape="0">
                <a:srgbClr val="808080">
                  <a:alpha val="50000"/>
                </a:srgbClr>
              </a:outerShdw>
            </a:effectLst>
          </p:spPr>
          <p:txBody>
            <a:bodyPr>
              <a:spAutoFit/>
            </a:bodyPr>
            <a:p>
              <a:pPr lvl="0" algn="l" eaLnBrk="0" hangingPunct="0">
                <a:buClrTx/>
                <a:buSzTx/>
                <a:buFontTx/>
                <a:defRPr/>
              </a:pPr>
              <a:r>
                <a:rPr lang="zh-CN" altLang="en-US" sz="2800" b="1" noProof="0">
                  <a:latin typeface="Arial" panose="020B0604020202020204" pitchFamily="34" charset="0"/>
                  <a:ea typeface="宋体" panose="02010600030101010101" pitchFamily="2" charset="-122"/>
                  <a:cs typeface="+mn-ea"/>
                  <a:sym typeface="+mn-ea"/>
                </a:rPr>
                <a:t>动脑思考</a:t>
              </a:r>
              <a:r>
                <a:rPr lang="zh-CN" altLang="en-US" sz="2800" b="1" noProof="0">
                  <a:latin typeface="Arial" panose="020B0604020202020204" pitchFamily="34" charset="0"/>
                  <a:ea typeface="宋体" panose="02010600030101010101" pitchFamily="2" charset="-122"/>
                  <a:cs typeface="+mn-ea"/>
                  <a:sym typeface="+mn-ea"/>
                </a:rPr>
                <a:t> </a:t>
              </a:r>
              <a:r>
                <a:rPr lang="zh-CN" altLang="en-US" sz="2800" b="1" noProof="0">
                  <a:latin typeface="Arial" panose="020B0604020202020204" pitchFamily="34" charset="0"/>
                  <a:ea typeface="宋体" panose="02010600030101010101" pitchFamily="2" charset="-122"/>
                  <a:cs typeface="+mn-ea"/>
                  <a:sym typeface="+mn-ea"/>
                </a:rPr>
                <a:t>探究新知</a:t>
              </a:r>
              <a:endParaRPr lang="zh-CN" altLang="en-US" sz="2800" b="1" noProof="0">
                <a:latin typeface="Arial" panose="020B0604020202020204" pitchFamily="34" charset="0"/>
                <a:ea typeface="宋体" panose="02010600030101010101" pitchFamily="2" charset="-122"/>
                <a:cs typeface="+mn-ea"/>
                <a:sym typeface="+mn-ea"/>
              </a:endParaRPr>
            </a:p>
          </p:txBody>
        </p:sp>
        <p:sp>
          <p:nvSpPr>
            <p:cNvPr id="94256" name="Text Box 48"/>
            <p:cNvSpPr txBox="1">
              <a:spLocks noChangeArrowheads="1"/>
            </p:cNvSpPr>
            <p:nvPr/>
          </p:nvSpPr>
          <p:spPr bwMode="black">
            <a:xfrm>
              <a:off x="4249" y="7369"/>
              <a:ext cx="5880" cy="580"/>
            </a:xfrm>
            <a:prstGeom prst="rect">
              <a:avLst/>
            </a:prstGeom>
            <a:noFill/>
            <a:ln w="9525">
              <a:noFill/>
              <a:miter lim="800000"/>
            </a:ln>
            <a:effectLst>
              <a:outerShdw dist="35921" dir="2700000" algn="ctr" rotWithShape="0">
                <a:srgbClr val="808080">
                  <a:alpha val="50000"/>
                </a:srgbClr>
              </a:outerShdw>
            </a:effectLst>
          </p:spPr>
          <p:txBody>
            <a:bodyPr>
              <a:spAutoFit/>
            </a:bodyPr>
            <a:p>
              <a:pPr lvl="0" algn="l" eaLnBrk="0" hangingPunct="0">
                <a:buClrTx/>
                <a:buSzTx/>
                <a:buFontTx/>
                <a:defRPr/>
              </a:pPr>
              <a:r>
                <a:rPr lang="zh-CN" altLang="en-US" sz="2800" b="1" noProof="0">
                  <a:latin typeface="Arial" panose="020B0604020202020204" pitchFamily="34" charset="0"/>
                  <a:ea typeface="宋体" panose="02010600030101010101" pitchFamily="2" charset="-122"/>
                  <a:cs typeface="+mn-ea"/>
                  <a:sym typeface="+mn-ea"/>
                </a:rPr>
                <a:t>课堂小结</a:t>
              </a:r>
              <a:r>
                <a:rPr lang="zh-CN" altLang="en-US" sz="2800" b="1" noProof="0">
                  <a:latin typeface="Arial" panose="020B0604020202020204" pitchFamily="34" charset="0"/>
                  <a:ea typeface="宋体" panose="02010600030101010101" pitchFamily="2" charset="-122"/>
                  <a:cs typeface="+mn-ea"/>
                  <a:sym typeface="+mn-ea"/>
                </a:rPr>
                <a:t> </a:t>
              </a:r>
              <a:r>
                <a:rPr lang="zh-CN" altLang="en-US" sz="2800" b="1" noProof="0">
                  <a:latin typeface="Arial" panose="020B0604020202020204" pitchFamily="34" charset="0"/>
                  <a:ea typeface="宋体" panose="02010600030101010101" pitchFamily="2" charset="-122"/>
                  <a:cs typeface="+mn-ea"/>
                  <a:sym typeface="+mn-ea"/>
                </a:rPr>
                <a:t>布置作业</a:t>
              </a:r>
              <a:endParaRPr lang="zh-CN" altLang="en-US" sz="2800" b="1" noProof="0">
                <a:latin typeface="Arial" panose="020B0604020202020204" pitchFamily="34" charset="0"/>
                <a:ea typeface="宋体" panose="02010600030101010101" pitchFamily="2" charset="-122"/>
                <a:cs typeface="+mn-ea"/>
                <a:sym typeface="+mn-ea"/>
              </a:endParaRPr>
            </a:p>
          </p:txBody>
        </p:sp>
        <p:sp>
          <p:nvSpPr>
            <p:cNvPr id="94257" name="Text Box 49"/>
            <p:cNvSpPr txBox="1">
              <a:spLocks noChangeArrowheads="1"/>
            </p:cNvSpPr>
            <p:nvPr/>
          </p:nvSpPr>
          <p:spPr bwMode="black">
            <a:xfrm>
              <a:off x="4973" y="6158"/>
              <a:ext cx="5880" cy="580"/>
            </a:xfrm>
            <a:prstGeom prst="rect">
              <a:avLst/>
            </a:prstGeom>
            <a:noFill/>
            <a:ln w="9525">
              <a:noFill/>
              <a:miter lim="800000"/>
            </a:ln>
            <a:effectLst>
              <a:outerShdw dist="35921" dir="2700000" algn="ctr" rotWithShape="0">
                <a:srgbClr val="808080">
                  <a:alpha val="50000"/>
                </a:srgbClr>
              </a:outerShdw>
            </a:effectLst>
          </p:spPr>
          <p:txBody>
            <a:bodyPr>
              <a:spAutoFit/>
            </a:bodyPr>
            <a:p>
              <a:pPr lvl="0" algn="l" eaLnBrk="0" hangingPunct="0">
                <a:buClrTx/>
                <a:buSzTx/>
                <a:buFontTx/>
                <a:defRPr/>
              </a:pPr>
              <a:r>
                <a:rPr lang="zh-CN" altLang="en-US" sz="2800" b="1" noProof="0">
                  <a:latin typeface="Arial" panose="020B0604020202020204" pitchFamily="34" charset="0"/>
                  <a:ea typeface="宋体" panose="02010600030101010101" pitchFamily="2" charset="-122"/>
                  <a:cs typeface="+mn-ea"/>
                  <a:sym typeface="+mn-ea"/>
                </a:rPr>
                <a:t>巩固知识</a:t>
              </a:r>
              <a:r>
                <a:rPr lang="zh-CN" altLang="en-US" sz="2800" b="1" noProof="0">
                  <a:latin typeface="Arial" panose="020B0604020202020204" pitchFamily="34" charset="0"/>
                  <a:ea typeface="宋体" panose="02010600030101010101" pitchFamily="2" charset="-122"/>
                  <a:cs typeface="+mn-ea"/>
                  <a:sym typeface="+mn-ea"/>
                </a:rPr>
                <a:t> </a:t>
              </a:r>
              <a:r>
                <a:rPr lang="zh-CN" altLang="en-US" sz="2800" b="1" noProof="0">
                  <a:latin typeface="Arial" panose="020B0604020202020204" pitchFamily="34" charset="0"/>
                  <a:ea typeface="宋体" panose="02010600030101010101" pitchFamily="2" charset="-122"/>
                  <a:cs typeface="+mn-ea"/>
                  <a:sym typeface="+mn-ea"/>
                </a:rPr>
                <a:t>典型例题</a:t>
              </a:r>
              <a:endParaRPr lang="zh-CN" altLang="en-US" sz="2800" b="1" noProof="0">
                <a:latin typeface="Arial" panose="020B0604020202020204" pitchFamily="34" charset="0"/>
                <a:ea typeface="宋体" panose="02010600030101010101" pitchFamily="2" charset="-122"/>
                <a:cs typeface="+mn-ea"/>
                <a:sym typeface="+mn-ea"/>
              </a:endParaRPr>
            </a:p>
          </p:txBody>
        </p:sp>
      </p:grpSp>
    </p:spTree>
  </p:cSld>
  <p:clrMapOvr>
    <a:masterClrMapping/>
  </p:clrMapOvr>
  <p:transition>
    <p:push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文本框 26"/>
          <p:cNvSpPr txBox="1"/>
          <p:nvPr/>
        </p:nvSpPr>
        <p:spPr>
          <a:xfrm>
            <a:off x="1931035" y="3140075"/>
            <a:ext cx="800163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（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3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）  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E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={</a:t>
            </a:r>
            <a:r>
              <a:rPr lang="en-US" sz="3200" i="1" dirty="0">
                <a:latin typeface="Times New Roman" panose="02020603050405020304" charset="0"/>
                <a:ea typeface="黑体" panose="02010609060101010101" charset="-122"/>
                <a:sym typeface="微软雅黑" panose="020B0503020204020204" charset="-122"/>
              </a:rPr>
              <a:t>x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|(</a:t>
            </a:r>
            <a:r>
              <a:rPr lang="en-US" sz="3200" i="1" dirty="0">
                <a:latin typeface="Times New Roman" panose="02020603050405020304" charset="0"/>
                <a:ea typeface="黑体" panose="02010609060101010101" charset="-122"/>
                <a:sym typeface="微软雅黑" panose="020B0503020204020204" charset="-122"/>
              </a:rPr>
              <a:t>x 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+1)(</a:t>
            </a:r>
            <a:r>
              <a:rPr lang="en-US" sz="3200" i="1" dirty="0">
                <a:latin typeface="Times New Roman" panose="02020603050405020304" charset="0"/>
                <a:ea typeface="黑体" panose="02010609060101010101" charset="-122"/>
                <a:sym typeface="微软雅黑" panose="020B0503020204020204" charset="-122"/>
              </a:rPr>
              <a:t>x 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+2)=0</a:t>
            </a:r>
            <a:r>
              <a:rPr lang="en-US" altLang="zh-CN" sz="3200" dirty="0" smtClean="0">
                <a:latin typeface="黑体" panose="02010609060101010101" charset="-122"/>
                <a:ea typeface="黑体" panose="02010609060101010101" charset="-122"/>
              </a:rPr>
              <a:t>}</a:t>
            </a:r>
            <a:endParaRPr lang="en-US" altLang="zh-CN" sz="32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3343275" y="3958590"/>
            <a:ext cx="322516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F</a:t>
            </a:r>
            <a:r>
              <a:rPr lang="en-US" sz="3200" dirty="0">
                <a:latin typeface="黑体" panose="02010609060101010101" charset="-122"/>
                <a:ea typeface="黑体" panose="02010609060101010101" charset="-122"/>
              </a:rPr>
              <a:t>=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{-1,-2</a:t>
            </a:r>
            <a:r>
              <a:rPr lang="en-US" altLang="zh-CN" sz="3200" dirty="0" smtClean="0">
                <a:latin typeface="黑体" panose="02010609060101010101" charset="-122"/>
                <a:ea typeface="黑体" panose="02010609060101010101" charset="-122"/>
              </a:rPr>
              <a:t>}</a:t>
            </a:r>
            <a:endParaRPr lang="en-US" altLang="zh-CN" sz="32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33" name="文本框 32"/>
          <p:cNvSpPr txBox="1"/>
          <p:nvPr/>
        </p:nvSpPr>
        <p:spPr>
          <a:xfrm>
            <a:off x="3328035" y="4817110"/>
            <a:ext cx="117094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E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</a:rPr>
              <a:t>⊆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F</a:t>
            </a:r>
            <a:endParaRPr lang="en-US" altLang="zh-CN" sz="320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4614545" y="4845050"/>
            <a:ext cx="1703705" cy="8604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  <a:sym typeface="微软雅黑" panose="020B0503020204020204" charset="-122"/>
              </a:rPr>
              <a:t>F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  <a:sym typeface="微软雅黑" panose="020B0503020204020204" charset="-122"/>
              </a:rPr>
              <a:t>⊇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  <a:sym typeface="微软雅黑" panose="020B0503020204020204" charset="-122"/>
              </a:rPr>
              <a:t>E</a:t>
            </a:r>
            <a:endParaRPr lang="en-US" altLang="zh-CN">
              <a:latin typeface="黑体" panose="02010609060101010101" charset="-122"/>
              <a:ea typeface="黑体" panose="02010609060101010101" charset="-122"/>
            </a:endParaRPr>
          </a:p>
          <a:p>
            <a:endParaRPr lang="zh-CN" altLang="en-US"/>
          </a:p>
        </p:txBody>
      </p:sp>
      <p:sp>
        <p:nvSpPr>
          <p:cNvPr id="35" name="文本框 34"/>
          <p:cNvSpPr txBox="1"/>
          <p:nvPr/>
        </p:nvSpPr>
        <p:spPr>
          <a:xfrm>
            <a:off x="6063615" y="4812030"/>
            <a:ext cx="117094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F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</a:rPr>
              <a:t>⊆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E</a:t>
            </a:r>
            <a:endParaRPr lang="en-US" altLang="zh-CN" sz="320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36" name="文本框 35"/>
          <p:cNvSpPr txBox="1"/>
          <p:nvPr/>
        </p:nvSpPr>
        <p:spPr>
          <a:xfrm>
            <a:off x="7350125" y="4839970"/>
            <a:ext cx="1703705" cy="8604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  <a:sym typeface="微软雅黑" panose="020B0503020204020204" charset="-122"/>
              </a:rPr>
              <a:t>E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  <a:sym typeface="微软雅黑" panose="020B0503020204020204" charset="-122"/>
              </a:rPr>
              <a:t>⊇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  <a:sym typeface="微软雅黑" panose="020B0503020204020204" charset="-122"/>
              </a:rPr>
              <a:t>F</a:t>
            </a:r>
            <a:endParaRPr lang="en-US" altLang="zh-CN">
              <a:latin typeface="黑体" panose="02010609060101010101" charset="-122"/>
              <a:ea typeface="黑体" panose="02010609060101010101" charset="-122"/>
            </a:endParaRPr>
          </a:p>
          <a:p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897255" y="1459230"/>
            <a:ext cx="231648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dirty="0" smtClean="0">
                <a:latin typeface="黑体" panose="02010609060101010101" charset="-122"/>
                <a:ea typeface="黑体" panose="02010609060101010101" charset="-122"/>
              </a:rPr>
              <a:t>♦集合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相等：</a:t>
            </a:r>
            <a:endParaRPr lang="zh-CN" altLang="en-US" sz="32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286760" y="1454150"/>
            <a:ext cx="6282055" cy="5791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如果两个集合的元素完全</a:t>
            </a:r>
            <a:r>
              <a:rPr lang="zh-CN" altLang="en-US" sz="3200" dirty="0" smtClean="0">
                <a:latin typeface="黑体" panose="02010609060101010101" charset="-122"/>
                <a:ea typeface="黑体" panose="02010609060101010101" charset="-122"/>
              </a:rPr>
              <a:t>相同</a:t>
            </a:r>
            <a:endParaRPr lang="zh-CN" altLang="en-US" sz="32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3314700" y="2307590"/>
            <a:ext cx="6734822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则这两个集合</a:t>
            </a:r>
            <a:r>
              <a:rPr lang="zh-CN" altLang="en-US" sz="3200" dirty="0" smtClean="0">
                <a:latin typeface="黑体" panose="02010609060101010101" charset="-122"/>
                <a:ea typeface="黑体" panose="02010609060101010101" charset="-122"/>
              </a:rPr>
              <a:t>相等</a:t>
            </a:r>
            <a:r>
              <a:rPr lang="en-US" altLang="zh-CN" sz="3200" dirty="0" smtClean="0">
                <a:latin typeface="黑体" panose="02010609060101010101" charset="-122"/>
                <a:ea typeface="黑体" panose="02010609060101010101" charset="-122"/>
              </a:rPr>
              <a:t>.</a:t>
            </a:r>
            <a:endParaRPr lang="en-US" altLang="zh-CN" sz="3200" dirty="0" smtClean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323705" y="4845050"/>
            <a:ext cx="1703705" cy="8604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  <a:sym typeface="微软雅黑" panose="020B0503020204020204" charset="-122"/>
              </a:rPr>
              <a:t>E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  <a:sym typeface="微软雅黑" panose="020B0503020204020204" charset="-122"/>
              </a:rPr>
              <a:t>=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  <a:sym typeface="微软雅黑" panose="020B0503020204020204" charset="-122"/>
              </a:rPr>
              <a:t>F</a:t>
            </a:r>
            <a:endParaRPr lang="en-US" altLang="zh-CN">
              <a:latin typeface="黑体" panose="02010609060101010101" charset="-122"/>
              <a:ea typeface="黑体" panose="02010609060101010101" charset="-122"/>
            </a:endParaRPr>
          </a:p>
          <a:p>
            <a:endParaRPr lang="zh-CN" altLang="en-US"/>
          </a:p>
        </p:txBody>
      </p:sp>
      <p:sp>
        <p:nvSpPr>
          <p:cNvPr id="3075" name="文本框 8"/>
          <p:cNvSpPr>
            <a:spLocks noChangeArrowheads="1"/>
          </p:cNvSpPr>
          <p:nvPr/>
        </p:nvSpPr>
        <p:spPr bwMode="auto">
          <a:xfrm>
            <a:off x="-90487" y="102235"/>
            <a:ext cx="5499541" cy="919281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</a:rPr>
              <a:t>动脑思考 </a:t>
            </a:r>
            <a:r>
              <a:rPr lang="zh-CN" altLang="zh-CN" sz="4000" i="1" dirty="0">
                <a:solidFill>
                  <a:srgbClr val="3B3838"/>
                </a:solidFill>
                <a:latin typeface="微软雅黑" panose="020B0503020204020204" charset="-122"/>
              </a:rPr>
              <a:t>探究</a:t>
            </a:r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</a:rPr>
              <a:t>新知</a:t>
            </a:r>
            <a:endParaRPr lang="en-US" altLang="zh-CN" sz="4000" i="1" dirty="0">
              <a:solidFill>
                <a:srgbClr val="3B3838"/>
              </a:solidFill>
              <a:latin typeface="微软雅黑" panose="020B050302020402020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33" grpId="0"/>
      <p:bldP spid="34" grpId="0"/>
      <p:bldP spid="35" grpId="0"/>
      <p:bldP spid="36" grpId="0"/>
      <p:bldP spid="4" grpId="0"/>
      <p:bldP spid="6" grpId="0"/>
      <p:bldP spid="17" grpId="0"/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2" name="Text Box 2"/>
          <p:cNvSpPr txBox="1"/>
          <p:nvPr/>
        </p:nvSpPr>
        <p:spPr>
          <a:xfrm>
            <a:off x="789396" y="994631"/>
            <a:ext cx="10346449" cy="27495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lnSpc>
                <a:spcPct val="180000"/>
              </a:lnSpc>
            </a:pPr>
            <a:r>
              <a:rPr lang="zh-CN" altLang="en-US" sz="3200" dirty="0" smtClean="0">
                <a:latin typeface="黑体" panose="02010609060101010101" charset="-122"/>
                <a:ea typeface="黑体" panose="02010609060101010101" charset="-122"/>
                <a:sym typeface="+mn-ea"/>
              </a:rPr>
              <a:t>♦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</a:rPr>
              <a:t>集合相等与子集的关系</a:t>
            </a:r>
            <a:endParaRPr lang="zh-CN" altLang="en-US" sz="3200" dirty="0">
              <a:solidFill>
                <a:srgbClr val="000000"/>
              </a:solidFill>
              <a:latin typeface="宋体" panose="02010600030101010101" pitchFamily="2" charset="-122"/>
            </a:endParaRPr>
          </a:p>
          <a:p>
            <a:pPr eaLnBrk="1" hangingPunct="1">
              <a:lnSpc>
                <a:spcPct val="180000"/>
              </a:lnSpc>
            </a:pP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</a:rPr>
              <a:t>(1)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</a:rPr>
              <a:t>如果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A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</a:rPr>
              <a:t>⊆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B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</a:rPr>
              <a:t>且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B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</a:rPr>
              <a:t>⊆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A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</a:rPr>
              <a:t>，则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A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</a:rPr>
              <a:t>=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B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</a:rPr>
              <a:t>.</a:t>
            </a:r>
            <a:endParaRPr lang="en-US" altLang="zh-CN" sz="3200" dirty="0">
              <a:solidFill>
                <a:srgbClr val="000000"/>
              </a:solidFill>
              <a:latin typeface="宋体" panose="02010600030101010101" pitchFamily="2" charset="-122"/>
            </a:endParaRPr>
          </a:p>
          <a:p>
            <a:pPr eaLnBrk="1" hangingPunct="1">
              <a:lnSpc>
                <a:spcPct val="180000"/>
              </a:lnSpc>
            </a:pP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</a:rPr>
              <a:t>(2)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</a:rPr>
              <a:t>如果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A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</a:rPr>
              <a:t>=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B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</a:rPr>
              <a:t>，则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A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</a:rPr>
              <a:t>⊆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B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</a:rPr>
              <a:t>且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B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</a:rPr>
              <a:t>⊆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A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</a:rPr>
              <a:t>.</a:t>
            </a:r>
            <a:endParaRPr lang="en-US" altLang="zh-CN" sz="3200" dirty="0">
              <a:solidFill>
                <a:srgbClr val="000000"/>
              </a:solidFill>
              <a:latin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080770" y="1668780"/>
            <a:ext cx="3239770" cy="5791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♦</a:t>
            </a:r>
            <a:r>
              <a:rPr lang="zh-CN" altLang="en-US" sz="3200" dirty="0" smtClean="0">
                <a:latin typeface="黑体" panose="02010609060101010101" charset="-122"/>
                <a:ea typeface="黑体" panose="02010609060101010101" charset="-122"/>
              </a:rPr>
              <a:t>真子集的概念：</a:t>
            </a:r>
            <a:endParaRPr lang="en-US" altLang="zh-CN" sz="32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580890" y="2266950"/>
            <a:ext cx="375983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如果集合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A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⊆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B</a:t>
            </a:r>
            <a:endParaRPr lang="en-US" altLang="zh-CN" sz="3200" i="1">
              <a:latin typeface="Times New Roman" panose="02020603050405020304" charset="0"/>
              <a:ea typeface="黑体" panose="02010609060101010101" charset="-122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981450" y="3021330"/>
            <a:ext cx="474535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但存在元素</a:t>
            </a:r>
            <a:r>
              <a:rPr lang="en-US" sz="3200" i="1" dirty="0">
                <a:latin typeface="Times New Roman" panose="02020603050405020304" charset="0"/>
                <a:ea typeface="黑体" panose="02010609060101010101" charset="-122"/>
                <a:sym typeface="微软雅黑" panose="020B0503020204020204" charset="-122"/>
              </a:rPr>
              <a:t>x</a:t>
            </a:r>
            <a:r>
              <a:rPr lang="en-US" sz="3200" dirty="0">
                <a:latin typeface="黑体" panose="02010609060101010101" charset="-122"/>
                <a:ea typeface="黑体" panose="02010609060101010101" charset="-122"/>
                <a:sym typeface="微软雅黑" panose="020B0503020204020204" charset="-122"/>
              </a:rPr>
              <a:t>∈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  <a:sym typeface="微软雅黑" panose="020B0503020204020204" charset="-122"/>
              </a:rPr>
              <a:t>B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  <a:sym typeface="微软雅黑" panose="020B0503020204020204" charset="-122"/>
              </a:rPr>
              <a:t>且</a:t>
            </a:r>
            <a:r>
              <a:rPr lang="en-US" sz="3200" i="1" dirty="0" err="1">
                <a:latin typeface="Times New Roman" panose="02020603050405020304" charset="0"/>
                <a:ea typeface="黑体" panose="02010609060101010101" charset="-122"/>
                <a:sym typeface="微软雅黑" panose="020B0503020204020204" charset="-122"/>
              </a:rPr>
              <a:t>x</a:t>
            </a:r>
            <a:r>
              <a:rPr lang="en-US" sz="3200" b="1" dirty="0" err="1">
                <a:latin typeface="Times New Roman" panose="02020603050405020304" charset="0"/>
                <a:ea typeface="黑体" panose="02010609060101010101" charset="-122"/>
                <a:sym typeface="微软雅黑" panose="020B0503020204020204" charset="-122"/>
              </a:rPr>
              <a:t>∉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  <a:sym typeface="微软雅黑" panose="020B0503020204020204" charset="-122"/>
              </a:rPr>
              <a:t>A</a:t>
            </a:r>
            <a:endParaRPr lang="en-US" sz="3200" dirty="0">
              <a:latin typeface="黑体" panose="02010609060101010101" charset="-122"/>
              <a:ea typeface="黑体" panose="02010609060101010101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646170" y="3792220"/>
            <a:ext cx="5790793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dirty="0" smtClean="0">
                <a:latin typeface="黑体" panose="02010609060101010101" charset="-122"/>
                <a:ea typeface="黑体" panose="02010609060101010101" charset="-122"/>
              </a:rPr>
              <a:t>那么</a:t>
            </a:r>
            <a:r>
              <a:rPr lang="zh-CN" sz="3200" dirty="0" smtClean="0">
                <a:latin typeface="黑体" panose="02010609060101010101" charset="-122"/>
                <a:ea typeface="黑体" panose="02010609060101010101" charset="-122"/>
              </a:rPr>
              <a:t>集合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A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叫做集合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B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的</a:t>
            </a:r>
            <a:r>
              <a:rPr lang="zh-CN" altLang="en-US" sz="3200" dirty="0" smtClean="0">
                <a:latin typeface="黑体" panose="02010609060101010101" charset="-122"/>
                <a:ea typeface="黑体" panose="02010609060101010101" charset="-122"/>
              </a:rPr>
              <a:t>真子集</a:t>
            </a:r>
            <a:endParaRPr lang="zh-CN" altLang="en-US" sz="3200" dirty="0">
              <a:latin typeface="黑体" panose="02010609060101010101" charset="-122"/>
              <a:ea typeface="黑体" panose="02010609060101010101" charset="-122"/>
              <a:sym typeface="微软雅黑" panose="020B0503020204020204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456430" y="4569460"/>
            <a:ext cx="347599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3200" dirty="0">
                <a:latin typeface="黑体" panose="02010609060101010101" charset="-122"/>
                <a:ea typeface="黑体" panose="02010609060101010101" charset="-122"/>
              </a:rPr>
              <a:t>记做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  <a:sym typeface="微软雅黑" panose="020B0503020204020204" charset="-122"/>
              </a:rPr>
              <a:t>A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  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B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或</a:t>
            </a:r>
            <a:r>
              <a:rPr lang="en-US" altLang="zh-CN" sz="3200" i="1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B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  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A</a:t>
            </a:r>
            <a:endParaRPr lang="en-US" altLang="zh-CN" sz="3200" dirty="0">
              <a:latin typeface="黑体" panose="02010609060101010101" charset="-122"/>
              <a:ea typeface="黑体" panose="02010609060101010101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6908800" y="4655820"/>
            <a:ext cx="373380" cy="415925"/>
          </a:xfrm>
          <a:prstGeom prst="rect">
            <a:avLst/>
          </a:prstGeom>
        </p:spPr>
      </p:pic>
      <p:pic>
        <p:nvPicPr>
          <p:cNvPr id="16" name="图片 1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33085" y="4632960"/>
            <a:ext cx="277495" cy="410210"/>
          </a:xfrm>
          <a:prstGeom prst="rect">
            <a:avLst/>
          </a:prstGeom>
        </p:spPr>
      </p:pic>
      <p:sp>
        <p:nvSpPr>
          <p:cNvPr id="17" name="文本框 16"/>
          <p:cNvSpPr txBox="1"/>
          <p:nvPr/>
        </p:nvSpPr>
        <p:spPr>
          <a:xfrm>
            <a:off x="3013710" y="5384165"/>
            <a:ext cx="68326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3200" dirty="0">
                <a:latin typeface="黑体" panose="02010609060101010101" charset="-122"/>
                <a:ea typeface="黑体" panose="02010609060101010101" charset="-122"/>
              </a:rPr>
              <a:t>读做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“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A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真包含于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B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”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或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“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B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真包含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A</a:t>
            </a:r>
            <a:r>
              <a:rPr lang="en-US" altLang="zh-CN" sz="3200" dirty="0" smtClean="0">
                <a:latin typeface="黑体" panose="02010609060101010101" charset="-122"/>
                <a:ea typeface="黑体" panose="02010609060101010101" charset="-122"/>
              </a:rPr>
              <a:t>”</a:t>
            </a:r>
            <a:endParaRPr lang="en-US" altLang="zh-CN" sz="3200" dirty="0">
              <a:latin typeface="黑体" panose="02010609060101010101" charset="-122"/>
              <a:ea typeface="黑体" panose="02010609060101010101" charset="-122"/>
              <a:sym typeface="微软雅黑" panose="020B0503020204020204" charset="-122"/>
            </a:endParaRPr>
          </a:p>
        </p:txBody>
      </p:sp>
      <p:sp>
        <p:nvSpPr>
          <p:cNvPr id="3075" name="文本框 8"/>
          <p:cNvSpPr>
            <a:spLocks noChangeArrowheads="1"/>
          </p:cNvSpPr>
          <p:nvPr/>
        </p:nvSpPr>
        <p:spPr bwMode="auto">
          <a:xfrm>
            <a:off x="-90487" y="102235"/>
            <a:ext cx="5499541" cy="919281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</a:rPr>
              <a:t>动脑思考 </a:t>
            </a:r>
            <a:r>
              <a:rPr lang="zh-CN" altLang="zh-CN" sz="4000" i="1" dirty="0">
                <a:solidFill>
                  <a:srgbClr val="3B3838"/>
                </a:solidFill>
                <a:latin typeface="微软雅黑" panose="020B0503020204020204" charset="-122"/>
              </a:rPr>
              <a:t>探究</a:t>
            </a:r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</a:rPr>
              <a:t>新知</a:t>
            </a:r>
            <a:endParaRPr lang="en-US" altLang="zh-CN" sz="4000" i="1" dirty="0">
              <a:solidFill>
                <a:srgbClr val="3B3838"/>
              </a:solidFill>
              <a:latin typeface="微软雅黑" panose="020B050302020402020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  <p:bldP spid="6" grpId="0"/>
      <p:bldP spid="12" grpId="0"/>
      <p:bldP spid="1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" name="Group 31"/>
          <p:cNvGrpSpPr/>
          <p:nvPr/>
        </p:nvGrpSpPr>
        <p:grpSpPr>
          <a:xfrm>
            <a:off x="2057400" y="1711960"/>
            <a:ext cx="8077200" cy="1168400"/>
            <a:chOff x="576" y="2530"/>
            <a:chExt cx="4512" cy="736"/>
          </a:xfrm>
        </p:grpSpPr>
        <p:sp>
          <p:nvSpPr>
            <p:cNvPr id="23565" name="Rectangle 28"/>
            <p:cNvSpPr/>
            <p:nvPr/>
          </p:nvSpPr>
          <p:spPr>
            <a:xfrm>
              <a:off x="624" y="2530"/>
              <a:ext cx="4464" cy="736"/>
            </a:xfrm>
            <a:prstGeom prst="rect">
              <a:avLst/>
            </a:prstGeom>
            <a:solidFill>
              <a:schemeClr val="bg1"/>
            </a:solidFill>
            <a:ln w="57150" cap="flat" cmpd="sng">
              <a:solidFill>
                <a:srgbClr val="CC99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endParaRPr lang="en-US" altLang="zh-CN" sz="2800" dirty="0">
                <a:latin typeface="Times New Roman" panose="02020603050405020304" charset="0"/>
              </a:endParaRPr>
            </a:p>
            <a:p>
              <a:pPr>
                <a:spcBef>
                  <a:spcPct val="50000"/>
                </a:spcBef>
              </a:pPr>
              <a:r>
                <a:rPr lang="en-US" altLang="zh-CN" sz="2800" i="1" dirty="0">
                  <a:latin typeface="Times New Roman" panose="02020603050405020304" charset="0"/>
                </a:rPr>
                <a:t>A</a:t>
              </a:r>
              <a:r>
                <a:rPr lang="zh-CN" altLang="en-US" sz="2800" dirty="0">
                  <a:latin typeface="Times New Roman" panose="02020603050405020304" charset="0"/>
                </a:rPr>
                <a:t>是</a:t>
              </a:r>
              <a:r>
                <a:rPr lang="en-US" altLang="zh-CN" sz="2800" i="1" dirty="0">
                  <a:latin typeface="Times New Roman" panose="02020603050405020304" charset="0"/>
                </a:rPr>
                <a:t>A</a:t>
              </a:r>
              <a:r>
                <a:rPr lang="zh-CN" altLang="en-US" sz="2800" dirty="0">
                  <a:latin typeface="Times New Roman" panose="02020603050405020304" charset="0"/>
                </a:rPr>
                <a:t>的子集对吗？类比实数中的结论思考一下</a:t>
              </a:r>
              <a:r>
                <a:rPr lang="en-US" altLang="zh-CN" sz="2800" dirty="0">
                  <a:latin typeface="Times New Roman" panose="02020603050405020304" charset="0"/>
                </a:rPr>
                <a:t>.</a:t>
              </a:r>
              <a:endParaRPr lang="en-US" altLang="zh-CN" sz="2800" dirty="0">
                <a:latin typeface="Times New Roman" panose="02020603050405020304" charset="0"/>
              </a:endParaRPr>
            </a:p>
          </p:txBody>
        </p:sp>
        <p:sp>
          <p:nvSpPr>
            <p:cNvPr id="23566" name="Rectangle 30"/>
            <p:cNvSpPr/>
            <p:nvPr/>
          </p:nvSpPr>
          <p:spPr>
            <a:xfrm>
              <a:off x="576" y="2544"/>
              <a:ext cx="613" cy="40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r>
                <a:rPr lang="zh-CN" altLang="en-US" sz="3600" dirty="0">
                  <a:solidFill>
                    <a:srgbClr val="FF0000"/>
                  </a:solidFill>
                  <a:latin typeface="Arial" panose="020B0604020202020204" pitchFamily="34" charset="0"/>
                  <a:ea typeface="迷你简长艺" pitchFamily="49" charset="-122"/>
                </a:rPr>
                <a:t>思考</a:t>
              </a:r>
              <a:endParaRPr lang="zh-CN" altLang="en-US" sz="3600" dirty="0">
                <a:solidFill>
                  <a:srgbClr val="FF0000"/>
                </a:solidFill>
                <a:latin typeface="Arial" panose="020B0604020202020204" pitchFamily="34" charset="0"/>
                <a:ea typeface="迷你简长艺" pitchFamily="49" charset="-122"/>
              </a:endParaRPr>
            </a:p>
          </p:txBody>
        </p:sp>
      </p:grpSp>
      <p:grpSp>
        <p:nvGrpSpPr>
          <p:cNvPr id="3" name="Group 35"/>
          <p:cNvGrpSpPr/>
          <p:nvPr/>
        </p:nvGrpSpPr>
        <p:grpSpPr>
          <a:xfrm>
            <a:off x="2082800" y="3532188"/>
            <a:ext cx="7419975" cy="522287"/>
            <a:chOff x="288" y="3182"/>
            <a:chExt cx="4674" cy="329"/>
          </a:xfrm>
        </p:grpSpPr>
        <p:sp>
          <p:nvSpPr>
            <p:cNvPr id="23563" name="Rectangle 33"/>
            <p:cNvSpPr/>
            <p:nvPr/>
          </p:nvSpPr>
          <p:spPr>
            <a:xfrm>
              <a:off x="288" y="3182"/>
              <a:ext cx="3847" cy="32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r>
                <a:rPr lang="zh-CN" altLang="en-US" sz="2800" dirty="0">
                  <a:solidFill>
                    <a:schemeClr val="tx2"/>
                  </a:solidFill>
                  <a:latin typeface="Times New Roman" panose="02020603050405020304" charset="0"/>
                  <a:ea typeface="幼圆" panose="02010509060101010101" pitchFamily="49" charset="-122"/>
                </a:rPr>
                <a:t>对于实数</a:t>
              </a:r>
              <a:r>
                <a:rPr lang="en-US" altLang="zh-CN" sz="2800" i="1" dirty="0">
                  <a:latin typeface="Times New Roman" panose="02020603050405020304" charset="0"/>
                </a:rPr>
                <a:t>a</a:t>
              </a:r>
              <a:r>
                <a:rPr lang="zh-CN" altLang="en-US" sz="2800" dirty="0">
                  <a:solidFill>
                    <a:schemeClr val="tx2"/>
                  </a:solidFill>
                  <a:latin typeface="Times New Roman" panose="02020603050405020304" charset="0"/>
                  <a:ea typeface="幼圆" panose="02010509060101010101" pitchFamily="49" charset="-122"/>
                </a:rPr>
                <a:t>，有</a:t>
              </a:r>
              <a:r>
                <a:rPr lang="en-US" altLang="zh-CN" sz="2800" i="1" dirty="0">
                  <a:latin typeface="Times New Roman" panose="02020603050405020304" charset="0"/>
                </a:rPr>
                <a:t>a</a:t>
              </a:r>
              <a:r>
                <a:rPr lang="en-US" altLang="zh-CN" sz="2800" dirty="0">
                  <a:latin typeface="Times New Roman" panose="02020603050405020304" charset="0"/>
                  <a:ea typeface="幼圆" panose="02010509060101010101" pitchFamily="49" charset="-122"/>
                </a:rPr>
                <a:t>≤</a:t>
              </a:r>
              <a:r>
                <a:rPr lang="en-US" altLang="zh-CN" sz="2800" i="1" dirty="0">
                  <a:latin typeface="Times New Roman" panose="02020603050405020304" charset="0"/>
                </a:rPr>
                <a:t>a</a:t>
              </a:r>
              <a:r>
                <a:rPr lang="zh-CN" altLang="en-US" sz="2800" dirty="0">
                  <a:latin typeface="Times New Roman" panose="02020603050405020304" charset="0"/>
                  <a:ea typeface="幼圆" panose="02010509060101010101" pitchFamily="49" charset="-122"/>
                </a:rPr>
                <a:t>；则对于集合</a:t>
              </a:r>
              <a:r>
                <a:rPr lang="en-US" altLang="zh-CN" sz="2800" i="1" dirty="0">
                  <a:latin typeface="Times New Roman" panose="02020603050405020304" charset="0"/>
                </a:rPr>
                <a:t>A</a:t>
              </a:r>
              <a:r>
                <a:rPr lang="zh-CN" altLang="en-US" sz="2800" dirty="0">
                  <a:latin typeface="Times New Roman" panose="02020603050405020304" charset="0"/>
                  <a:ea typeface="幼圆" panose="02010509060101010101" pitchFamily="49" charset="-122"/>
                </a:rPr>
                <a:t>，有</a:t>
              </a:r>
              <a:endParaRPr lang="zh-CN" altLang="en-US" sz="2800" dirty="0">
                <a:latin typeface="Times New Roman" panose="02020603050405020304" charset="0"/>
                <a:ea typeface="幼圆" panose="02010509060101010101" pitchFamily="49" charset="-122"/>
              </a:endParaRPr>
            </a:p>
          </p:txBody>
        </p:sp>
        <p:graphicFrame>
          <p:nvGraphicFramePr>
            <p:cNvPr id="23564" name="Object 34"/>
            <p:cNvGraphicFramePr>
              <a:graphicFrameLocks noChangeAspect="1"/>
            </p:cNvGraphicFramePr>
            <p:nvPr/>
          </p:nvGraphicFramePr>
          <p:xfrm>
            <a:off x="4210" y="3198"/>
            <a:ext cx="752" cy="3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4" name="" r:id="rId1" imgW="457200" imgH="190500" progId="Equation.DSMT4">
                    <p:embed/>
                  </p:oleObj>
                </mc:Choice>
                <mc:Fallback>
                  <p:oleObj name="" r:id="rId1" imgW="457200" imgH="190500" progId="Equation.DSMT4">
                    <p:embed/>
                    <p:pic>
                      <p:nvPicPr>
                        <p:cNvPr id="0" name="图片 3083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4210" y="3198"/>
                          <a:ext cx="752" cy="31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5638" name="Rectangle 38"/>
          <p:cNvSpPr/>
          <p:nvPr/>
        </p:nvSpPr>
        <p:spPr>
          <a:xfrm>
            <a:off x="2963863" y="4614545"/>
            <a:ext cx="6316980" cy="521970"/>
          </a:xfrm>
          <a:prstGeom prst="rect">
            <a:avLst/>
          </a:prstGeom>
          <a:solidFill>
            <a:srgbClr val="CCFFFF"/>
          </a:solidFill>
          <a:ln w="9525">
            <a:noFill/>
          </a:ln>
        </p:spPr>
        <p:txBody>
          <a:bodyPr wrap="none">
            <a:spAutoFit/>
          </a:bodyPr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FF0000"/>
                </a:solidFill>
                <a:latin typeface="Times New Roman" panose="02020603050405020304" charset="0"/>
                <a:ea typeface="楷体_GB2312" pitchFamily="49" charset="-122"/>
              </a:rPr>
              <a:t>结论：任何一个集合都是它本身的子集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charset="0"/>
                <a:ea typeface="楷体_GB2312" pitchFamily="49" charset="-122"/>
              </a:rPr>
              <a:t>.</a:t>
            </a:r>
            <a:endParaRPr lang="en-US" altLang="zh-CN" sz="2800" dirty="0">
              <a:solidFill>
                <a:srgbClr val="FF0000"/>
              </a:solidFill>
              <a:latin typeface="Times New Roman" panose="02020603050405020304" charset="0"/>
              <a:ea typeface="楷体_GB2312" pitchFamily="49" charset="-122"/>
            </a:endParaRPr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56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56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5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38" grpId="0" bldLvl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28" name="Text Box 16"/>
          <p:cNvSpPr txBox="1"/>
          <p:nvPr/>
        </p:nvSpPr>
        <p:spPr>
          <a:xfrm>
            <a:off x="1905000" y="1676400"/>
            <a:ext cx="8305800" cy="121094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30000"/>
              </a:lnSpc>
            </a:pPr>
            <a:r>
              <a:rPr lang="en-US" altLang="zh-CN" sz="2800" dirty="0">
                <a:latin typeface="Times New Roman" panose="02020603050405020304" charset="0"/>
                <a:ea typeface="幼圆" panose="02010509060101010101" pitchFamily="49" charset="-122"/>
              </a:rPr>
              <a:t>        </a:t>
            </a:r>
            <a:r>
              <a:rPr lang="zh-CN" altLang="en-US" sz="2800" dirty="0">
                <a:latin typeface="Times New Roman" panose="02020603050405020304" charset="0"/>
                <a:ea typeface="幼圆" panose="02010509060101010101" pitchFamily="49" charset="-122"/>
              </a:rPr>
              <a:t>由此可见，集合</a:t>
            </a:r>
            <a:r>
              <a:rPr lang="en-US" altLang="zh-CN" sz="2800" i="1" dirty="0">
                <a:latin typeface="Times New Roman" panose="02020603050405020304" charset="0"/>
                <a:ea typeface="幼圆" panose="02010509060101010101" pitchFamily="49" charset="-122"/>
              </a:rPr>
              <a:t>A</a:t>
            </a:r>
            <a:r>
              <a:rPr lang="zh-CN" altLang="en-US" sz="2800" dirty="0">
                <a:latin typeface="Times New Roman" panose="02020603050405020304" charset="0"/>
                <a:ea typeface="幼圆" panose="02010509060101010101" pitchFamily="49" charset="-122"/>
              </a:rPr>
              <a:t>是集合</a:t>
            </a:r>
            <a:r>
              <a:rPr lang="en-US" altLang="zh-CN" sz="2800" i="1" dirty="0">
                <a:latin typeface="Times New Roman" panose="02020603050405020304" charset="0"/>
                <a:ea typeface="幼圆" panose="02010509060101010101" pitchFamily="49" charset="-122"/>
              </a:rPr>
              <a:t>B </a:t>
            </a:r>
            <a:r>
              <a:rPr lang="zh-CN" altLang="en-US" sz="2800" dirty="0">
                <a:latin typeface="Times New Roman" panose="02020603050405020304" charset="0"/>
                <a:ea typeface="幼圆" panose="02010509060101010101" pitchFamily="49" charset="-122"/>
              </a:rPr>
              <a:t>的子集，包含了</a:t>
            </a:r>
            <a:r>
              <a:rPr lang="en-US" altLang="zh-CN" sz="2800" i="1" dirty="0">
                <a:latin typeface="Times New Roman" panose="02020603050405020304" charset="0"/>
                <a:ea typeface="幼圆" panose="02010509060101010101" pitchFamily="49" charset="-122"/>
              </a:rPr>
              <a:t>A</a:t>
            </a:r>
            <a:r>
              <a:rPr lang="zh-CN" altLang="en-US" sz="2800" dirty="0">
                <a:latin typeface="Times New Roman" panose="02020603050405020304" charset="0"/>
                <a:ea typeface="幼圆" panose="02010509060101010101" pitchFamily="49" charset="-122"/>
              </a:rPr>
              <a:t>是</a:t>
            </a:r>
            <a:r>
              <a:rPr lang="en-US" altLang="zh-CN" sz="2800" i="1" dirty="0">
                <a:latin typeface="Times New Roman" panose="02020603050405020304" charset="0"/>
                <a:ea typeface="幼圆" panose="02010509060101010101" pitchFamily="49" charset="-122"/>
              </a:rPr>
              <a:t>B</a:t>
            </a:r>
            <a:r>
              <a:rPr lang="zh-CN" altLang="en-US" sz="2800" dirty="0">
                <a:latin typeface="Times New Roman" panose="02020603050405020304" charset="0"/>
                <a:ea typeface="幼圆" panose="02010509060101010101" pitchFamily="49" charset="-122"/>
              </a:rPr>
              <a:t>的真子集和</a:t>
            </a:r>
            <a:r>
              <a:rPr lang="en-US" altLang="zh-CN" sz="2800" i="1" dirty="0">
                <a:latin typeface="Times New Roman" panose="02020603050405020304" charset="0"/>
                <a:ea typeface="幼圆" panose="02010509060101010101" pitchFamily="49" charset="-122"/>
              </a:rPr>
              <a:t>A</a:t>
            </a:r>
            <a:r>
              <a:rPr lang="zh-CN" altLang="en-US" sz="2800" dirty="0">
                <a:latin typeface="Times New Roman" panose="02020603050405020304" charset="0"/>
                <a:ea typeface="幼圆" panose="02010509060101010101" pitchFamily="49" charset="-122"/>
              </a:rPr>
              <a:t>与</a:t>
            </a:r>
            <a:r>
              <a:rPr lang="en-US" altLang="zh-CN" sz="2800" i="1" dirty="0">
                <a:latin typeface="Times New Roman" panose="02020603050405020304" charset="0"/>
                <a:ea typeface="幼圆" panose="02010509060101010101" pitchFamily="49" charset="-122"/>
              </a:rPr>
              <a:t>B</a:t>
            </a:r>
            <a:r>
              <a:rPr lang="zh-CN" altLang="en-US" sz="2800" dirty="0">
                <a:latin typeface="Times New Roman" panose="02020603050405020304" charset="0"/>
                <a:ea typeface="幼圆" panose="02010509060101010101" pitchFamily="49" charset="-122"/>
              </a:rPr>
              <a:t>相等两种情况</a:t>
            </a:r>
            <a:r>
              <a:rPr lang="en-US" altLang="zh-CN" sz="2800" dirty="0">
                <a:latin typeface="Times New Roman" panose="02020603050405020304" charset="0"/>
                <a:ea typeface="幼圆" panose="02010509060101010101" pitchFamily="49" charset="-122"/>
              </a:rPr>
              <a:t>.</a:t>
            </a:r>
            <a:endParaRPr lang="en-US" altLang="zh-CN" sz="2800" dirty="0">
              <a:latin typeface="Times New Roman" panose="02020603050405020304" charset="0"/>
              <a:ea typeface="幼圆" panose="02010509060101010101" pitchFamily="49" charset="-122"/>
            </a:endParaRPr>
          </a:p>
        </p:txBody>
      </p:sp>
      <p:grpSp>
        <p:nvGrpSpPr>
          <p:cNvPr id="3" name="Group 23"/>
          <p:cNvGrpSpPr/>
          <p:nvPr/>
        </p:nvGrpSpPr>
        <p:grpSpPr>
          <a:xfrm>
            <a:off x="2743200" y="3048000"/>
            <a:ext cx="4724400" cy="536575"/>
            <a:chOff x="864" y="1824"/>
            <a:chExt cx="2976" cy="338"/>
          </a:xfrm>
        </p:grpSpPr>
        <p:sp>
          <p:nvSpPr>
            <p:cNvPr id="24585" name="Rectangle 21"/>
            <p:cNvSpPr/>
            <p:nvPr/>
          </p:nvSpPr>
          <p:spPr>
            <a:xfrm>
              <a:off x="864" y="1824"/>
              <a:ext cx="2976" cy="329"/>
            </a:xfrm>
            <a:prstGeom prst="rect">
              <a:avLst/>
            </a:prstGeom>
            <a:solidFill>
              <a:srgbClr val="FF99CC"/>
            </a:solidFill>
            <a:ln w="9525">
              <a:noFill/>
            </a:ln>
          </p:spPr>
          <p:txBody>
            <a:bodyPr>
              <a:spAutoFit/>
            </a:bodyPr>
            <a:p>
              <a:r>
                <a:rPr lang="zh-CN" altLang="en-US" sz="2800" dirty="0">
                  <a:latin typeface="Times New Roman" panose="02020603050405020304" charset="0"/>
                  <a:ea typeface="幼圆" panose="02010509060101010101" pitchFamily="49" charset="-122"/>
                </a:rPr>
                <a:t>与实数中的关系类比是：</a:t>
              </a:r>
              <a:endParaRPr lang="zh-CN" altLang="en-US" sz="2800" dirty="0">
                <a:latin typeface="Times New Roman" panose="02020603050405020304" charset="0"/>
                <a:ea typeface="幼圆" panose="02010509060101010101" pitchFamily="49" charset="-122"/>
              </a:endParaRPr>
            </a:p>
          </p:txBody>
        </p:sp>
        <p:sp>
          <p:nvSpPr>
            <p:cNvPr id="24586" name="Rectangle 22"/>
            <p:cNvSpPr/>
            <p:nvPr/>
          </p:nvSpPr>
          <p:spPr>
            <a:xfrm>
              <a:off x="3307" y="1833"/>
              <a:ext cx="238" cy="32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r>
                <a:rPr lang="en-US" altLang="zh-CN" sz="2800" dirty="0">
                  <a:solidFill>
                    <a:srgbClr val="9900CC"/>
                  </a:solidFill>
                  <a:latin typeface="Times New Roman" panose="02020603050405020304" charset="0"/>
                </a:rPr>
                <a:t>≤</a:t>
              </a:r>
              <a:endParaRPr lang="en-US" altLang="zh-CN" sz="2800" dirty="0">
                <a:solidFill>
                  <a:srgbClr val="9900CC"/>
                </a:solidFill>
                <a:latin typeface="Times New Roman" panose="02020603050405020304" charset="0"/>
              </a:endParaRPr>
            </a:p>
          </p:txBody>
        </p:sp>
      </p:grpSp>
      <p:grpSp>
        <p:nvGrpSpPr>
          <p:cNvPr id="4" name="Group 28"/>
          <p:cNvGrpSpPr/>
          <p:nvPr/>
        </p:nvGrpSpPr>
        <p:grpSpPr>
          <a:xfrm>
            <a:off x="2057400" y="3733800"/>
            <a:ext cx="8001000" cy="1770063"/>
            <a:chOff x="528" y="2367"/>
            <a:chExt cx="5040" cy="1115"/>
          </a:xfrm>
        </p:grpSpPr>
        <p:sp>
          <p:nvSpPr>
            <p:cNvPr id="24582" name="Rectangle 24"/>
            <p:cNvSpPr/>
            <p:nvPr/>
          </p:nvSpPr>
          <p:spPr>
            <a:xfrm>
              <a:off x="528" y="2367"/>
              <a:ext cx="5040" cy="1115"/>
            </a:xfrm>
            <a:prstGeom prst="rect">
              <a:avLst/>
            </a:prstGeom>
            <a:solidFill>
              <a:schemeClr val="bg1"/>
            </a:solidFill>
            <a:ln w="57150" cap="flat" cmpd="sng">
              <a:solidFill>
                <a:srgbClr val="CC99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>
                <a:lnSpc>
                  <a:spcPct val="130000"/>
                </a:lnSpc>
              </a:pPr>
              <a:endParaRPr lang="en-US" altLang="zh-CN" sz="2800" dirty="0">
                <a:solidFill>
                  <a:schemeClr val="tx2"/>
                </a:solidFill>
                <a:latin typeface="Times New Roman" panose="02020603050405020304" charset="0"/>
              </a:endParaRPr>
            </a:p>
            <a:p>
              <a:pPr>
                <a:lnSpc>
                  <a:spcPct val="130000"/>
                </a:lnSpc>
              </a:pPr>
              <a:r>
                <a:rPr lang="zh-CN" altLang="en-US" sz="2800" dirty="0">
                  <a:solidFill>
                    <a:schemeClr val="tx2"/>
                  </a:solidFill>
                  <a:latin typeface="Times New Roman" panose="02020603050405020304" charset="0"/>
                </a:rPr>
                <a:t>方程</a:t>
              </a:r>
              <a:r>
                <a:rPr lang="en-US" altLang="zh-CN" sz="2800" dirty="0">
                  <a:solidFill>
                    <a:schemeClr val="tx2"/>
                  </a:solidFill>
                  <a:latin typeface="Times New Roman" panose="02020603050405020304" charset="0"/>
                </a:rPr>
                <a:t>         </a:t>
              </a:r>
              <a:r>
                <a:rPr lang="zh-CN" altLang="en-US" sz="2800" dirty="0">
                  <a:solidFill>
                    <a:schemeClr val="tx2"/>
                  </a:solidFill>
                  <a:latin typeface="Times New Roman" panose="02020603050405020304" charset="0"/>
                </a:rPr>
                <a:t>         的实数根能够组成集合！</a:t>
              </a:r>
              <a:br>
                <a:rPr lang="zh-CN" altLang="en-US" sz="2800" dirty="0">
                  <a:solidFill>
                    <a:schemeClr val="tx2"/>
                  </a:solidFill>
                  <a:latin typeface="Times New Roman" panose="02020603050405020304" charset="0"/>
                </a:rPr>
              </a:br>
              <a:r>
                <a:rPr lang="zh-CN" altLang="en-US" sz="2800" dirty="0">
                  <a:solidFill>
                    <a:schemeClr val="tx2"/>
                  </a:solidFill>
                  <a:latin typeface="Times New Roman" panose="02020603050405020304" charset="0"/>
                </a:rPr>
                <a:t>那你们能找出它的元素吗？</a:t>
              </a:r>
              <a:endParaRPr lang="zh-CN" altLang="en-US" sz="2800" dirty="0">
                <a:solidFill>
                  <a:schemeClr val="tx2"/>
                </a:solidFill>
                <a:latin typeface="Times New Roman" panose="02020603050405020304" charset="0"/>
              </a:endParaRPr>
            </a:p>
          </p:txBody>
        </p:sp>
        <p:graphicFrame>
          <p:nvGraphicFramePr>
            <p:cNvPr id="24583" name="Object 25"/>
            <p:cNvGraphicFramePr>
              <a:graphicFrameLocks noChangeAspect="1"/>
            </p:cNvGraphicFramePr>
            <p:nvPr/>
          </p:nvGraphicFramePr>
          <p:xfrm>
            <a:off x="1042" y="2760"/>
            <a:ext cx="1008" cy="32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5" name="" r:id="rId1" imgW="622300" imgH="203200" progId="Equation.DSMT4">
                    <p:embed/>
                  </p:oleObj>
                </mc:Choice>
                <mc:Fallback>
                  <p:oleObj name="" r:id="rId1" imgW="622300" imgH="203200" progId="Equation.DSMT4">
                    <p:embed/>
                    <p:pic>
                      <p:nvPicPr>
                        <p:cNvPr id="0" name="图片 3094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1042" y="2760"/>
                          <a:ext cx="1008" cy="329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584" name="Rectangle 27"/>
            <p:cNvSpPr/>
            <p:nvPr/>
          </p:nvSpPr>
          <p:spPr>
            <a:xfrm>
              <a:off x="528" y="2429"/>
              <a:ext cx="691" cy="40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r>
                <a:rPr lang="zh-CN" altLang="en-US" sz="3600" dirty="0">
                  <a:solidFill>
                    <a:srgbClr val="FF0000"/>
                  </a:solidFill>
                  <a:latin typeface="Times New Roman" panose="02020603050405020304" charset="0"/>
                  <a:ea typeface="迷你简长艺" pitchFamily="49" charset="-122"/>
                </a:rPr>
                <a:t>思考</a:t>
              </a:r>
              <a:endParaRPr lang="zh-CN" altLang="en-US" sz="3600" dirty="0">
                <a:solidFill>
                  <a:srgbClr val="FF0000"/>
                </a:solidFill>
                <a:latin typeface="Times New Roman" panose="02020603050405020304" charset="0"/>
                <a:ea typeface="迷你简长艺" pitchFamily="49" charset="-122"/>
              </a:endParaRPr>
            </a:p>
          </p:txBody>
        </p:sp>
      </p:grpSp>
      <p:sp>
        <p:nvSpPr>
          <p:cNvPr id="13341" name="AutoShape 29"/>
          <p:cNvSpPr/>
          <p:nvPr/>
        </p:nvSpPr>
        <p:spPr>
          <a:xfrm>
            <a:off x="6172200" y="5334000"/>
            <a:ext cx="2819400" cy="1143000"/>
          </a:xfrm>
          <a:prstGeom prst="cloudCallout">
            <a:avLst>
              <a:gd name="adj1" fmla="val -99324"/>
              <a:gd name="adj2" fmla="val -31528"/>
            </a:avLst>
          </a:prstGeom>
          <a:solidFill>
            <a:srgbClr val="CCFFCC"/>
          </a:solidFill>
          <a:ln w="9525">
            <a:noFill/>
          </a:ln>
        </p:spPr>
        <p:txBody>
          <a:bodyPr/>
          <a:p>
            <a:pPr algn="ctr"/>
            <a:r>
              <a:rPr lang="en-US" altLang="zh-CN" sz="3600" dirty="0">
                <a:solidFill>
                  <a:srgbClr val="FF00FF"/>
                </a:solidFill>
                <a:latin typeface="Times New Roman" panose="02020603050405020304" charset="0"/>
              </a:rPr>
              <a:t>NO!</a:t>
            </a:r>
            <a:endParaRPr lang="en-US" altLang="zh-CN" sz="3600" dirty="0">
              <a:solidFill>
                <a:srgbClr val="FF00FF"/>
              </a:solidFill>
              <a:latin typeface="Times New Roman" panose="02020603050405020304" charset="0"/>
            </a:endParaRP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33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3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3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8" grpId="0"/>
      <p:bldP spid="13341" grpId="0" bldLvl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8"/>
          <p:cNvSpPr>
            <a:spLocks noChangeArrowheads="1"/>
          </p:cNvSpPr>
          <p:nvPr/>
        </p:nvSpPr>
        <p:spPr bwMode="auto">
          <a:xfrm>
            <a:off x="-90487" y="113030"/>
            <a:ext cx="5499541" cy="919281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巩固知识 典型例题</a:t>
            </a:r>
            <a:endParaRPr lang="zh-CN" altLang="en-US" sz="4000" i="1" dirty="0">
              <a:solidFill>
                <a:srgbClr val="3B3838"/>
              </a:solidFill>
              <a:latin typeface="微软雅黑" panose="020B0503020204020204" charset="-122"/>
              <a:sym typeface="Tahoma" panose="020B060403050404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矩形 13"/>
              <p:cNvSpPr/>
              <p:nvPr/>
            </p:nvSpPr>
            <p:spPr>
              <a:xfrm>
                <a:off x="1694206" y="4136559"/>
                <a:ext cx="1296256" cy="5849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14:m>
                  <m:oMath xmlns:m="http://schemas.openxmlformats.org/officeDocument/2006/math">
                    <m:r>
                      <a:rPr lang="zh-CN" altLang="en-US" sz="3200" b="0" i="1" smtClean="0">
                        <a:latin typeface="Cambria Math" panose="02040503050406030204" pitchFamily="18" charset="0"/>
                      </a:rPr>
                      <m:t>解</m:t>
                    </m:r>
                  </m:oMath>
                </a14:m>
                <a:r>
                  <a:rPr lang="zh-CN" altLang="en-US" sz="3200" dirty="0">
                    <a:latin typeface="黑体" panose="02010609060101010101" charset="-122"/>
                    <a:ea typeface="黑体" panose="02010609060101010101" charset="-122"/>
                  </a:rPr>
                  <a:t>：</a:t>
                </a:r>
                <a:endParaRPr lang="en-US" altLang="zh-CN" sz="3200" dirty="0">
                  <a:latin typeface="黑体" panose="02010609060101010101" charset="-122"/>
                  <a:ea typeface="黑体" panose="02010609060101010101" charset="-122"/>
                </a:endParaRPr>
              </a:p>
            </p:txBody>
          </p:sp>
        </mc:Choice>
        <mc:Fallback>
          <p:sp>
            <p:nvSpPr>
              <p:cNvPr id="14" name="矩形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4206" y="4136559"/>
                <a:ext cx="1296256" cy="584904"/>
              </a:xfrm>
              <a:prstGeom prst="rect">
                <a:avLst/>
              </a:prstGeom>
              <a:blipFill rotWithShape="1">
                <a:blip r:embed="rId1"/>
                <a:stretch>
                  <a:fillRect l="-2" t="-29" r="19" b="4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矩形 1"/>
              <p:cNvSpPr/>
              <p:nvPr/>
            </p:nvSpPr>
            <p:spPr>
              <a:xfrm>
                <a:off x="2987371" y="4180652"/>
                <a:ext cx="1156970" cy="5835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3200" i="1" dirty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altLang="zh-CN" sz="3200" i="1" dirty="0">
                          <a:latin typeface="Cambria Math" panose="02040503050406030204" pitchFamily="18" charset="0"/>
                        </a:rPr>
                        <m:t>⫋</m:t>
                      </m:r>
                      <m:r>
                        <a:rPr lang="en-US" altLang="zh-CN" sz="3200" i="1" dirty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altLang="zh-CN" sz="3200" i="1" dirty="0">
                  <a:latin typeface="Cambria Math" panose="02040503050406030204" pitchFamily="18" charset="0"/>
                  <a:ea typeface="黑体" panose="02010609060101010101" charset="-122"/>
                </a:endParaRPr>
              </a:p>
            </p:txBody>
          </p:sp>
        </mc:Choice>
        <mc:Fallback>
          <p:sp>
            <p:nvSpPr>
              <p:cNvPr id="2" name="矩形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7371" y="4180652"/>
                <a:ext cx="1156970" cy="583565"/>
              </a:xfrm>
              <a:prstGeom prst="rect">
                <a:avLst/>
              </a:prstGeom>
              <a:blipFill rotWithShape="1">
                <a:blip r:embed="rId2"/>
                <a:stretch>
                  <a:fillRect l="-29" t="-77" r="29" b="7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矩形 16"/>
              <p:cNvSpPr/>
              <p:nvPr/>
            </p:nvSpPr>
            <p:spPr>
              <a:xfrm>
                <a:off x="5014799" y="4180652"/>
                <a:ext cx="1151255" cy="5835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3200" i="1" dirty="0"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en-US" altLang="zh-CN" sz="3200" i="1" dirty="0">
                          <a:latin typeface="Cambria Math" panose="02040503050406030204" pitchFamily="18" charset="0"/>
                        </a:rPr>
                        <m:t>⫋</m:t>
                      </m:r>
                      <m:r>
                        <a:rPr lang="en-US" altLang="zh-CN" sz="3200" i="1" dirty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altLang="zh-CN" sz="3200" i="1" dirty="0">
                  <a:latin typeface="Cambria Math" panose="02040503050406030204" pitchFamily="18" charset="0"/>
                  <a:ea typeface="黑体" panose="02010609060101010101" charset="-122"/>
                </a:endParaRPr>
              </a:p>
            </p:txBody>
          </p:sp>
        </mc:Choice>
        <mc:Fallback>
          <p:sp>
            <p:nvSpPr>
              <p:cNvPr id="17" name="矩形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4799" y="4180652"/>
                <a:ext cx="1151255" cy="583565"/>
              </a:xfrm>
              <a:prstGeom prst="rect">
                <a:avLst/>
              </a:prstGeom>
              <a:blipFill rotWithShape="1">
                <a:blip r:embed="rId3"/>
                <a:stretch>
                  <a:fillRect l="-18" t="-77" r="18" b="7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矩形 18"/>
              <p:cNvSpPr/>
              <p:nvPr/>
            </p:nvSpPr>
            <p:spPr>
              <a:xfrm>
                <a:off x="2990279" y="4846762"/>
                <a:ext cx="1158240" cy="5835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3200" i="1" dirty="0"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en-US" altLang="zh-CN" sz="3200" i="1" dirty="0">
                          <a:latin typeface="Cambria Math" panose="02040503050406030204" pitchFamily="18" charset="0"/>
                        </a:rPr>
                        <m:t>⫋</m:t>
                      </m:r>
                      <m:r>
                        <a:rPr lang="en-US" altLang="zh-CN" sz="3200" i="1" dirty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n-US" altLang="zh-CN" sz="3200" i="1" dirty="0">
                  <a:latin typeface="Cambria Math" panose="02040503050406030204" pitchFamily="18" charset="0"/>
                  <a:ea typeface="黑体" panose="02010609060101010101" charset="-122"/>
                </a:endParaRPr>
              </a:p>
            </p:txBody>
          </p:sp>
        </mc:Choice>
        <mc:Fallback>
          <p:sp>
            <p:nvSpPr>
              <p:cNvPr id="19" name="矩形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0279" y="4846762"/>
                <a:ext cx="1158240" cy="583565"/>
              </a:xfrm>
              <a:prstGeom prst="rect">
                <a:avLst/>
              </a:prstGeom>
              <a:blipFill rotWithShape="1">
                <a:blip r:embed="rId4"/>
                <a:stretch>
                  <a:fillRect l="-6" t="-76" r="6" b="7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矩形 21"/>
              <p:cNvSpPr/>
              <p:nvPr/>
            </p:nvSpPr>
            <p:spPr>
              <a:xfrm>
                <a:off x="2160270" y="5671820"/>
                <a:ext cx="3302635" cy="5835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3200" i="1" dirty="0" smtClean="0">
                          <a:latin typeface="Cambria Math" panose="02040503050406030204" pitchFamily="18" charset="0"/>
                          <a:cs typeface="Cambria Math" panose="02040503050406030204" pitchFamily="18" charset="0"/>
                        </a:rPr>
                        <m:t>𝐷</m:t>
                      </m:r>
                      <m:r>
                        <a:rPr lang="en-US" altLang="zh-CN" sz="3200" i="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⫋</m:t>
                      </m:r>
                      <m:r>
                        <a:rPr lang="en-US" altLang="zh-CN" sz="3200" i="1" dirty="0" smtClean="0">
                          <a:latin typeface="Cambria Math" panose="02040503050406030204" pitchFamily="18" charset="0"/>
                          <a:cs typeface="Cambria Math" panose="02040503050406030204" pitchFamily="18" charset="0"/>
                        </a:rPr>
                        <m:t>𝐵</m:t>
                      </m:r>
                      <m:r>
                        <a:rPr lang="en-US" altLang="zh-CN" sz="3200" i="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⫋</m:t>
                      </m:r>
                      <m:r>
                        <a:rPr lang="en-US" altLang="zh-CN" sz="3200" i="1" dirty="0" smtClean="0">
                          <a:latin typeface="Cambria Math" panose="02040503050406030204" pitchFamily="18" charset="0"/>
                          <a:cs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altLang="zh-CN" sz="3200" i="1" dirty="0" smtClean="0">
                  <a:solidFill>
                    <a:schemeClr val="lt1"/>
                  </a:solidFill>
                  <a:latin typeface="Cambria Math" panose="02040503050406030204" pitchFamily="18" charset="0"/>
                  <a:ea typeface="黑体" panose="02010609060101010101" charset="-122"/>
                </a:endParaRPr>
              </a:p>
            </p:txBody>
          </p:sp>
        </mc:Choice>
        <mc:Fallback>
          <p:sp>
            <p:nvSpPr>
              <p:cNvPr id="22" name="矩形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0270" y="5671820"/>
                <a:ext cx="3302635" cy="5835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6" name="组合 25"/>
          <p:cNvGrpSpPr/>
          <p:nvPr/>
        </p:nvGrpSpPr>
        <p:grpSpPr>
          <a:xfrm>
            <a:off x="9307792" y="4493937"/>
            <a:ext cx="1366722" cy="1337540"/>
            <a:chOff x="7087197" y="4798031"/>
            <a:chExt cx="1366722" cy="1337540"/>
          </a:xfrm>
        </p:grpSpPr>
        <p:sp>
          <p:nvSpPr>
            <p:cNvPr id="27" name="椭圆 26"/>
            <p:cNvSpPr/>
            <p:nvPr/>
          </p:nvSpPr>
          <p:spPr>
            <a:xfrm>
              <a:off x="7140539" y="4798031"/>
              <a:ext cx="1313380" cy="133754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3200">
                <a:latin typeface="黑体" panose="02010609060101010101" charset="-122"/>
                <a:ea typeface="黑体" panose="02010609060101010101" charset="-122"/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8" name="矩形 27"/>
                <p:cNvSpPr/>
                <p:nvPr/>
              </p:nvSpPr>
              <p:spPr>
                <a:xfrm>
                  <a:off x="7087197" y="5142701"/>
                  <a:ext cx="670183" cy="5847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sz="3200" b="0" i="1" dirty="0" smtClean="0">
                            <a:latin typeface="Cambria Math" panose="02040503050406030204" pitchFamily="18" charset="0"/>
                          </a:rPr>
                          <m:t>𝐵</m:t>
                        </m:r>
                      </m:oMath>
                    </m:oMathPara>
                  </a14:m>
                  <a:endParaRPr lang="zh-CN" altLang="en-US" sz="3200" dirty="0">
                    <a:latin typeface="黑体" panose="02010609060101010101" charset="-122"/>
                    <a:ea typeface="黑体" panose="02010609060101010101" charset="-122"/>
                  </a:endParaRPr>
                </a:p>
              </p:txBody>
            </p:sp>
          </mc:Choice>
          <mc:Fallback>
            <p:sp>
              <p:nvSpPr>
                <p:cNvPr id="28" name="矩形 2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87197" y="5142701"/>
                  <a:ext cx="670183" cy="584775"/>
                </a:xfrm>
                <a:prstGeom prst="rect">
                  <a:avLst/>
                </a:prstGeom>
                <a:blipFill rotWithShape="1">
                  <a:blip r:embed="rId6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9" name="组合 28"/>
          <p:cNvGrpSpPr/>
          <p:nvPr/>
        </p:nvGrpSpPr>
        <p:grpSpPr>
          <a:xfrm>
            <a:off x="8800142" y="4165165"/>
            <a:ext cx="1999375" cy="1888670"/>
            <a:chOff x="6579547" y="4469259"/>
            <a:chExt cx="1999375" cy="1888670"/>
          </a:xfrm>
        </p:grpSpPr>
        <p:sp>
          <p:nvSpPr>
            <p:cNvPr id="30" name="椭圆 29"/>
            <p:cNvSpPr/>
            <p:nvPr/>
          </p:nvSpPr>
          <p:spPr>
            <a:xfrm>
              <a:off x="6647380" y="4469259"/>
              <a:ext cx="1931542" cy="188867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3200">
                <a:latin typeface="黑体" panose="02010609060101010101" charset="-122"/>
                <a:ea typeface="黑体" panose="02010609060101010101" charset="-122"/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1" name="矩形 30"/>
                <p:cNvSpPr/>
                <p:nvPr/>
              </p:nvSpPr>
              <p:spPr>
                <a:xfrm>
                  <a:off x="6579547" y="5141088"/>
                  <a:ext cx="546735" cy="5835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sz="3200" b="0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oMath>
                    </m:oMathPara>
                  </a14:m>
                  <a:endParaRPr lang="zh-CN" altLang="en-US" sz="3200" dirty="0">
                    <a:latin typeface="黑体" panose="02010609060101010101" charset="-122"/>
                    <a:ea typeface="黑体" panose="02010609060101010101" charset="-122"/>
                  </a:endParaRPr>
                </a:p>
              </p:txBody>
            </p:sp>
          </mc:Choice>
          <mc:Fallback>
            <p:sp>
              <p:nvSpPr>
                <p:cNvPr id="31" name="矩形 3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79547" y="5141088"/>
                  <a:ext cx="546735" cy="583565"/>
                </a:xfrm>
                <a:prstGeom prst="rect">
                  <a:avLst/>
                </a:prstGeom>
                <a:blipFill rotWithShape="1">
                  <a:blip r:embed="rId7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" name="文本框 2"/>
          <p:cNvSpPr txBox="1"/>
          <p:nvPr/>
        </p:nvSpPr>
        <p:spPr>
          <a:xfrm>
            <a:off x="1136342" y="1278119"/>
            <a:ext cx="9747681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  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指出下面两个集合之间的</a:t>
            </a:r>
            <a:r>
              <a:rPr lang="zh-CN" altLang="en-US" sz="3200" dirty="0" smtClean="0">
                <a:latin typeface="黑体" panose="02010609060101010101" charset="-122"/>
                <a:ea typeface="黑体" panose="02010609060101010101" charset="-122"/>
              </a:rPr>
              <a:t>关系</a:t>
            </a:r>
            <a:r>
              <a:rPr lang="en-US" altLang="zh-CN" sz="3200" dirty="0" smtClean="0">
                <a:latin typeface="黑体" panose="02010609060101010101" charset="-122"/>
                <a:ea typeface="黑体" panose="02010609060101010101" charset="-122"/>
              </a:rPr>
              <a:t>,</a:t>
            </a:r>
            <a:r>
              <a:rPr lang="zh-CN" altLang="en-US" sz="3200" dirty="0" smtClean="0">
                <a:latin typeface="黑体" panose="02010609060101010101" charset="-122"/>
                <a:ea typeface="黑体" panose="02010609060101010101" charset="-122"/>
              </a:rPr>
              <a:t>并用文氏图表示</a:t>
            </a:r>
            <a:r>
              <a:rPr lang="en-US" altLang="zh-CN" sz="3200" dirty="0" smtClean="0">
                <a:latin typeface="黑体" panose="02010609060101010101" charset="-122"/>
                <a:ea typeface="黑体" panose="02010609060101010101" charset="-122"/>
              </a:rPr>
              <a:t>.</a:t>
            </a:r>
            <a:endParaRPr lang="en-US" altLang="zh-CN" sz="3200" dirty="0" smtClean="0">
              <a:latin typeface="黑体" panose="02010609060101010101" charset="-122"/>
              <a:ea typeface="黑体" panose="02010609060101010101" charset="-122"/>
            </a:endParaRPr>
          </a:p>
          <a:p>
            <a:endParaRPr lang="en-US" altLang="zh-CN" sz="3200" b="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3094990" y="2118988"/>
            <a:ext cx="612457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A</a:t>
            </a:r>
            <a:r>
              <a:rPr lang="en-US" sz="3200" dirty="0">
                <a:latin typeface="黑体" panose="02010609060101010101" charset="-122"/>
                <a:ea typeface="黑体" panose="02010609060101010101" charset="-122"/>
              </a:rPr>
              <a:t>={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平行四边形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}      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B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={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菱形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}    </a:t>
            </a:r>
            <a:endParaRPr lang="en-US" altLang="zh-CN" sz="32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079115" y="2788285"/>
            <a:ext cx="64643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C</a:t>
            </a:r>
            <a:r>
              <a:rPr lang="en-US" sz="3200" dirty="0">
                <a:latin typeface="黑体" panose="02010609060101010101" charset="-122"/>
                <a:ea typeface="黑体" panose="02010609060101010101" charset="-122"/>
              </a:rPr>
              <a:t>={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矩形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}            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D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={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正方形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}    </a:t>
            </a:r>
            <a:endParaRPr lang="en-US" altLang="zh-CN" sz="3200" dirty="0">
              <a:latin typeface="黑体" panose="02010609060101010101" charset="-122"/>
              <a:ea typeface="黑体" panose="02010609060101010101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9855200" y="4791075"/>
            <a:ext cx="698500" cy="793750"/>
            <a:chOff x="15520" y="7545"/>
            <a:chExt cx="1100" cy="1250"/>
          </a:xfrm>
        </p:grpSpPr>
        <p:grpSp>
          <p:nvGrpSpPr>
            <p:cNvPr id="23" name="组合 22"/>
            <p:cNvGrpSpPr/>
            <p:nvPr/>
          </p:nvGrpSpPr>
          <p:grpSpPr>
            <a:xfrm>
              <a:off x="15520" y="7545"/>
              <a:ext cx="1100" cy="1251"/>
              <a:chOff x="7633699" y="5086280"/>
              <a:chExt cx="698643" cy="794149"/>
            </a:xfrm>
          </p:grpSpPr>
          <p:sp>
            <p:nvSpPr>
              <p:cNvPr id="24" name="椭圆 23"/>
              <p:cNvSpPr/>
              <p:nvPr/>
            </p:nvSpPr>
            <p:spPr>
              <a:xfrm>
                <a:off x="7633699" y="5086280"/>
                <a:ext cx="698643" cy="794149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3200">
                  <a:latin typeface="黑体" panose="02010609060101010101" charset="-122"/>
                  <a:ea typeface="黑体" panose="02010609060101010101" charset="-122"/>
                </a:endParaRPr>
              </a:p>
            </p:txBody>
          </p:sp>
          <p:sp>
            <p:nvSpPr>
              <p:cNvPr id="25" name="矩形 24"/>
              <p:cNvSpPr/>
              <p:nvPr/>
            </p:nvSpPr>
            <p:spPr>
              <a:xfrm>
                <a:off x="7700122" y="5112858"/>
                <a:ext cx="309880" cy="5835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p>
                <a:endParaRPr lang="zh-CN" altLang="en-US" sz="3200" dirty="0">
                  <a:latin typeface="黑体" panose="02010609060101010101" charset="-122"/>
                  <a:ea typeface="黑体" panose="02010609060101010101" charset="-122"/>
                </a:endParaRPr>
              </a:p>
            </p:txBody>
          </p:sp>
        </p:grpSp>
        <p:sp>
          <p:nvSpPr>
            <p:cNvPr id="7" name="矩形 6"/>
            <p:cNvSpPr/>
            <p:nvPr/>
          </p:nvSpPr>
          <p:spPr>
            <a:xfrm>
              <a:off x="15766" y="7711"/>
              <a:ext cx="608" cy="919"/>
            </a:xfrm>
            <a:prstGeom prst="rect">
              <a:avLst/>
            </a:prstGeom>
          </p:spPr>
          <p:txBody>
            <a:bodyPr wrap="none">
              <a:spAutoFit/>
            </a:bodyPr>
            <a:p>
              <a:pPr algn="l"/>
              <a:r>
                <a:rPr lang="en-US" altLang="zh-CN" sz="3200" dirty="0">
                  <a:latin typeface="黑体" panose="02010609060101010101" charset="-122"/>
                  <a:ea typeface="黑体" panose="02010609060101010101" charset="-122"/>
                </a:rPr>
                <a:t>D</a:t>
              </a:r>
              <a:endParaRPr lang="en-US" altLang="zh-CN" sz="3200" dirty="0">
                <a:latin typeface="黑体" panose="02010609060101010101" charset="-122"/>
                <a:ea typeface="黑体" panose="02010609060101010101" charset="-122"/>
              </a:endParaRP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135890" y="978535"/>
            <a:ext cx="1193165" cy="1169035"/>
            <a:chOff x="6840" y="6790"/>
            <a:chExt cx="2400" cy="2395"/>
          </a:xfrm>
        </p:grpSpPr>
        <p:sp>
          <p:nvSpPr>
            <p:cNvPr id="106510" name="Oval 14"/>
            <p:cNvSpPr>
              <a:spLocks noChangeArrowheads="1"/>
            </p:cNvSpPr>
            <p:nvPr/>
          </p:nvSpPr>
          <p:spPr bwMode="gray">
            <a:xfrm>
              <a:off x="6840" y="6790"/>
              <a:ext cx="2400" cy="2395"/>
            </a:xfrm>
            <a:prstGeom prst="ellipse">
              <a:avLst/>
            </a:prstGeom>
            <a:gradFill rotWithShape="1">
              <a:gsLst>
                <a:gs pos="0">
                  <a:srgbClr val="009999"/>
                </a:gs>
                <a:gs pos="100000">
                  <a:srgbClr val="009999">
                    <a:gamma/>
                    <a:shade val="51373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endParaRPr>
            </a:p>
          </p:txBody>
        </p:sp>
        <p:sp>
          <p:nvSpPr>
            <p:cNvPr id="106511" name="Freeform 15"/>
            <p:cNvSpPr/>
            <p:nvPr/>
          </p:nvSpPr>
          <p:spPr bwMode="gray">
            <a:xfrm>
              <a:off x="7116" y="6830"/>
              <a:ext cx="1850" cy="902"/>
            </a:xfrm>
            <a:custGeom>
              <a:avLst/>
              <a:gdLst/>
              <a:ahLst/>
              <a:cxnLst>
                <a:cxn ang="0">
                  <a:pos x="1301" y="401"/>
                </a:cxn>
                <a:cxn ang="0">
                  <a:pos x="1317" y="442"/>
                </a:cxn>
                <a:cxn ang="0">
                  <a:pos x="1321" y="481"/>
                </a:cxn>
                <a:cxn ang="0">
                  <a:pos x="1315" y="516"/>
                </a:cxn>
                <a:cxn ang="0">
                  <a:pos x="1298" y="550"/>
                </a:cxn>
                <a:cxn ang="0">
                  <a:pos x="1272" y="579"/>
                </a:cxn>
                <a:cxn ang="0">
                  <a:pos x="1239" y="604"/>
                </a:cxn>
                <a:cxn ang="0">
                  <a:pos x="1196" y="628"/>
                </a:cxn>
                <a:cxn ang="0">
                  <a:pos x="1147" y="649"/>
                </a:cxn>
                <a:cxn ang="0">
                  <a:pos x="1092" y="667"/>
                </a:cxn>
                <a:cxn ang="0">
                  <a:pos x="1031" y="683"/>
                </a:cxn>
                <a:cxn ang="0">
                  <a:pos x="967" y="694"/>
                </a:cxn>
                <a:cxn ang="0">
                  <a:pos x="896" y="704"/>
                </a:cxn>
                <a:cxn ang="0">
                  <a:pos x="824" y="710"/>
                </a:cxn>
                <a:cxn ang="0">
                  <a:pos x="795" y="712"/>
                </a:cxn>
                <a:cxn ang="0">
                  <a:pos x="476" y="712"/>
                </a:cxn>
                <a:cxn ang="0">
                  <a:pos x="472" y="712"/>
                </a:cxn>
                <a:cxn ang="0">
                  <a:pos x="409" y="708"/>
                </a:cxn>
                <a:cxn ang="0">
                  <a:pos x="348" y="704"/>
                </a:cxn>
                <a:cxn ang="0">
                  <a:pos x="290" y="696"/>
                </a:cxn>
                <a:cxn ang="0">
                  <a:pos x="235" y="689"/>
                </a:cxn>
                <a:cxn ang="0">
                  <a:pos x="186" y="677"/>
                </a:cxn>
                <a:cxn ang="0">
                  <a:pos x="141" y="663"/>
                </a:cxn>
                <a:cxn ang="0">
                  <a:pos x="102" y="648"/>
                </a:cxn>
                <a:cxn ang="0">
                  <a:pos x="67" y="630"/>
                </a:cxn>
                <a:cxn ang="0">
                  <a:pos x="39" y="608"/>
                </a:cxn>
                <a:cxn ang="0">
                  <a:pos x="18" y="583"/>
                </a:cxn>
                <a:cxn ang="0">
                  <a:pos x="6" y="554"/>
                </a:cxn>
                <a:cxn ang="0">
                  <a:pos x="0" y="524"/>
                </a:cxn>
                <a:cxn ang="0">
                  <a:pos x="0" y="520"/>
                </a:cxn>
                <a:cxn ang="0">
                  <a:pos x="4" y="487"/>
                </a:cxn>
                <a:cxn ang="0">
                  <a:pos x="16" y="446"/>
                </a:cxn>
                <a:cxn ang="0">
                  <a:pos x="51" y="370"/>
                </a:cxn>
                <a:cxn ang="0">
                  <a:pos x="94" y="299"/>
                </a:cxn>
                <a:cxn ang="0">
                  <a:pos x="147" y="235"/>
                </a:cxn>
                <a:cxn ang="0">
                  <a:pos x="204" y="176"/>
                </a:cxn>
                <a:cxn ang="0">
                  <a:pos x="270" y="125"/>
                </a:cxn>
                <a:cxn ang="0">
                  <a:pos x="341" y="82"/>
                </a:cxn>
                <a:cxn ang="0">
                  <a:pos x="415" y="47"/>
                </a:cxn>
                <a:cxn ang="0">
                  <a:pos x="497" y="21"/>
                </a:cxn>
                <a:cxn ang="0">
                  <a:pos x="581" y="6"/>
                </a:cxn>
                <a:cxn ang="0">
                  <a:pos x="667" y="0"/>
                </a:cxn>
                <a:cxn ang="0">
                  <a:pos x="667" y="0"/>
                </a:cxn>
                <a:cxn ang="0">
                  <a:pos x="759" y="6"/>
                </a:cxn>
                <a:cxn ang="0">
                  <a:pos x="847" y="23"/>
                </a:cxn>
                <a:cxn ang="0">
                  <a:pos x="932" y="53"/>
                </a:cxn>
                <a:cxn ang="0">
                  <a:pos x="1010" y="90"/>
                </a:cxn>
                <a:cxn ang="0">
                  <a:pos x="1082" y="137"/>
                </a:cxn>
                <a:cxn ang="0">
                  <a:pos x="1149" y="194"/>
                </a:cxn>
                <a:cxn ang="0">
                  <a:pos x="1208" y="256"/>
                </a:cxn>
                <a:cxn ang="0">
                  <a:pos x="1258" y="325"/>
                </a:cxn>
                <a:cxn ang="0">
                  <a:pos x="1301" y="401"/>
                </a:cxn>
                <a:cxn ang="0">
                  <a:pos x="1301" y="401"/>
                </a:cxn>
              </a:cxnLst>
              <a:rect l="0" t="0" r="r" b="b"/>
              <a:pathLst>
                <a:path w="1321" h="712">
                  <a:moveTo>
                    <a:pt x="1301" y="401"/>
                  </a:moveTo>
                  <a:lnTo>
                    <a:pt x="1317" y="442"/>
                  </a:lnTo>
                  <a:lnTo>
                    <a:pt x="1321" y="481"/>
                  </a:lnTo>
                  <a:lnTo>
                    <a:pt x="1315" y="516"/>
                  </a:lnTo>
                  <a:lnTo>
                    <a:pt x="1298" y="550"/>
                  </a:lnTo>
                  <a:lnTo>
                    <a:pt x="1272" y="579"/>
                  </a:lnTo>
                  <a:lnTo>
                    <a:pt x="1239" y="604"/>
                  </a:lnTo>
                  <a:lnTo>
                    <a:pt x="1196" y="628"/>
                  </a:lnTo>
                  <a:lnTo>
                    <a:pt x="1147" y="649"/>
                  </a:lnTo>
                  <a:lnTo>
                    <a:pt x="1092" y="667"/>
                  </a:lnTo>
                  <a:lnTo>
                    <a:pt x="1031" y="683"/>
                  </a:lnTo>
                  <a:lnTo>
                    <a:pt x="967" y="694"/>
                  </a:lnTo>
                  <a:lnTo>
                    <a:pt x="896" y="704"/>
                  </a:lnTo>
                  <a:lnTo>
                    <a:pt x="824" y="710"/>
                  </a:lnTo>
                  <a:lnTo>
                    <a:pt x="795" y="712"/>
                  </a:lnTo>
                  <a:lnTo>
                    <a:pt x="476" y="712"/>
                  </a:lnTo>
                  <a:lnTo>
                    <a:pt x="472" y="712"/>
                  </a:lnTo>
                  <a:lnTo>
                    <a:pt x="409" y="708"/>
                  </a:lnTo>
                  <a:lnTo>
                    <a:pt x="348" y="704"/>
                  </a:lnTo>
                  <a:lnTo>
                    <a:pt x="290" y="696"/>
                  </a:lnTo>
                  <a:lnTo>
                    <a:pt x="235" y="689"/>
                  </a:lnTo>
                  <a:lnTo>
                    <a:pt x="186" y="677"/>
                  </a:lnTo>
                  <a:lnTo>
                    <a:pt x="141" y="663"/>
                  </a:lnTo>
                  <a:lnTo>
                    <a:pt x="102" y="648"/>
                  </a:lnTo>
                  <a:lnTo>
                    <a:pt x="67" y="630"/>
                  </a:lnTo>
                  <a:lnTo>
                    <a:pt x="39" y="608"/>
                  </a:lnTo>
                  <a:lnTo>
                    <a:pt x="18" y="583"/>
                  </a:lnTo>
                  <a:lnTo>
                    <a:pt x="6" y="554"/>
                  </a:lnTo>
                  <a:lnTo>
                    <a:pt x="0" y="524"/>
                  </a:lnTo>
                  <a:lnTo>
                    <a:pt x="0" y="520"/>
                  </a:lnTo>
                  <a:lnTo>
                    <a:pt x="4" y="487"/>
                  </a:lnTo>
                  <a:lnTo>
                    <a:pt x="16" y="446"/>
                  </a:lnTo>
                  <a:lnTo>
                    <a:pt x="51" y="370"/>
                  </a:lnTo>
                  <a:lnTo>
                    <a:pt x="94" y="299"/>
                  </a:lnTo>
                  <a:lnTo>
                    <a:pt x="147" y="235"/>
                  </a:lnTo>
                  <a:lnTo>
                    <a:pt x="204" y="176"/>
                  </a:lnTo>
                  <a:lnTo>
                    <a:pt x="270" y="125"/>
                  </a:lnTo>
                  <a:lnTo>
                    <a:pt x="341" y="82"/>
                  </a:lnTo>
                  <a:lnTo>
                    <a:pt x="415" y="47"/>
                  </a:lnTo>
                  <a:lnTo>
                    <a:pt x="497" y="21"/>
                  </a:lnTo>
                  <a:lnTo>
                    <a:pt x="581" y="6"/>
                  </a:lnTo>
                  <a:lnTo>
                    <a:pt x="667" y="0"/>
                  </a:lnTo>
                  <a:lnTo>
                    <a:pt x="667" y="0"/>
                  </a:lnTo>
                  <a:lnTo>
                    <a:pt x="759" y="6"/>
                  </a:lnTo>
                  <a:lnTo>
                    <a:pt x="847" y="23"/>
                  </a:lnTo>
                  <a:lnTo>
                    <a:pt x="932" y="53"/>
                  </a:lnTo>
                  <a:lnTo>
                    <a:pt x="1010" y="90"/>
                  </a:lnTo>
                  <a:lnTo>
                    <a:pt x="1082" y="137"/>
                  </a:lnTo>
                  <a:lnTo>
                    <a:pt x="1149" y="194"/>
                  </a:lnTo>
                  <a:lnTo>
                    <a:pt x="1208" y="256"/>
                  </a:lnTo>
                  <a:lnTo>
                    <a:pt x="1258" y="325"/>
                  </a:lnTo>
                  <a:lnTo>
                    <a:pt x="1301" y="401"/>
                  </a:lnTo>
                  <a:lnTo>
                    <a:pt x="1301" y="401"/>
                  </a:lnTo>
                  <a:close/>
                </a:path>
              </a:pathLst>
            </a:custGeom>
            <a:gradFill rotWithShape="1">
              <a:gsLst>
                <a:gs pos="0">
                  <a:srgbClr val="009999">
                    <a:gamma/>
                    <a:tint val="0"/>
                    <a:invGamma/>
                  </a:srgbClr>
                </a:gs>
                <a:gs pos="100000">
                  <a:srgbClr val="009999"/>
                </a:gs>
              </a:gsLst>
              <a:lin ang="5400000" scaled="1"/>
            </a:gradFill>
            <a:ln w="0">
              <a:noFill/>
              <a:prstDash val="solid"/>
              <a:round/>
            </a:ln>
            <a:effectLst/>
          </p:spPr>
          <p:txBody>
            <a:bodyPr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endParaRPr>
            </a:p>
          </p:txBody>
        </p:sp>
        <p:sp>
          <p:nvSpPr>
            <p:cNvPr id="9" name="Text Box 16"/>
            <p:cNvSpPr txBox="1">
              <a:spLocks noChangeArrowheads="1"/>
            </p:cNvSpPr>
            <p:nvPr/>
          </p:nvSpPr>
          <p:spPr bwMode="gray">
            <a:xfrm>
              <a:off x="6960" y="7453"/>
              <a:ext cx="2160" cy="1322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p>
              <a:pPr marR="0" algn="ctr" defTabSz="914400" eaLnBrk="0" hangingPunct="0">
                <a:buClrTx/>
                <a:buSzTx/>
                <a:buFontTx/>
                <a:buNone/>
                <a:defRPr/>
              </a:pPr>
              <a:r>
                <a:rPr lang="zh-CN" altLang="en-US" sz="3600" dirty="0">
                  <a:solidFill>
                    <a:schemeClr val="bg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例</a:t>
              </a:r>
              <a:r>
                <a:rPr lang="en-US" altLang="zh-CN" sz="3600" dirty="0">
                  <a:solidFill>
                    <a:schemeClr val="bg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1</a:t>
              </a:r>
              <a:endParaRPr kumimoji="0" lang="en-US" altLang="zh-CN" sz="3600" b="1" kern="1200" cap="none" spc="0" normalizeH="0" baseline="0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charset="-122"/>
                <a:ea typeface="黑体" panose="02010609060101010101" charset="-122"/>
                <a:cs typeface="+mn-ea"/>
                <a:sym typeface="+mn-ea"/>
              </a:endParaRPr>
            </a:p>
          </p:txBody>
        </p:sp>
      </p:grp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14" grpId="0"/>
      <p:bldP spid="14" grpId="1"/>
      <p:bldP spid="17" grpId="0"/>
      <p:bldP spid="17" grpId="1"/>
      <p:bldP spid="19" grpId="0"/>
      <p:bldP spid="19" grpId="1"/>
      <p:bldP spid="22" grpId="0"/>
      <p:bldP spid="22" grpId="1"/>
      <p:bldP spid="2" grpId="0"/>
      <p:bldP spid="2" grpId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文本框 8"/>
          <p:cNvSpPr>
            <a:spLocks noChangeArrowheads="1"/>
          </p:cNvSpPr>
          <p:nvPr/>
        </p:nvSpPr>
        <p:spPr bwMode="auto">
          <a:xfrm>
            <a:off x="-90487" y="113030"/>
            <a:ext cx="5499541" cy="919281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巩固知识 典型例题</a:t>
            </a:r>
            <a:endParaRPr lang="zh-CN" altLang="en-US" sz="4000" i="1" dirty="0">
              <a:solidFill>
                <a:srgbClr val="3B3838"/>
              </a:solidFill>
              <a:latin typeface="微软雅黑" panose="020B0503020204020204" charset="-122"/>
              <a:sym typeface="Tahoma" panose="020B0604030504040204" pitchFamily="3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136342" y="1278119"/>
            <a:ext cx="9747681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  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指出下面两个集合之间的</a:t>
            </a:r>
            <a:r>
              <a:rPr lang="zh-CN" altLang="en-US" sz="3200" dirty="0" smtClean="0">
                <a:latin typeface="黑体" panose="02010609060101010101" charset="-122"/>
                <a:ea typeface="黑体" panose="02010609060101010101" charset="-122"/>
              </a:rPr>
              <a:t>关系</a:t>
            </a:r>
            <a:r>
              <a:rPr lang="en-US" altLang="zh-CN" sz="3200" dirty="0" smtClean="0">
                <a:latin typeface="黑体" panose="02010609060101010101" charset="-122"/>
                <a:ea typeface="黑体" panose="02010609060101010101" charset="-122"/>
              </a:rPr>
              <a:t>,</a:t>
            </a:r>
            <a:r>
              <a:rPr lang="zh-CN" altLang="en-US" sz="3200" dirty="0" smtClean="0">
                <a:latin typeface="黑体" panose="02010609060101010101" charset="-122"/>
                <a:ea typeface="黑体" panose="02010609060101010101" charset="-122"/>
              </a:rPr>
              <a:t>并用文氏图表示</a:t>
            </a:r>
            <a:r>
              <a:rPr lang="en-US" altLang="zh-CN" sz="3200" dirty="0" smtClean="0">
                <a:latin typeface="黑体" panose="02010609060101010101" charset="-122"/>
                <a:ea typeface="黑体" panose="02010609060101010101" charset="-122"/>
              </a:rPr>
              <a:t>.</a:t>
            </a:r>
            <a:endParaRPr lang="en-US" altLang="zh-CN" sz="3200" dirty="0" smtClean="0">
              <a:latin typeface="黑体" panose="02010609060101010101" charset="-122"/>
              <a:ea typeface="黑体" panose="02010609060101010101" charset="-122"/>
            </a:endParaRPr>
          </a:p>
          <a:p>
            <a:endParaRPr lang="en-US" altLang="zh-CN" sz="3200" b="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3094990" y="2118988"/>
            <a:ext cx="612457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A</a:t>
            </a:r>
            <a:r>
              <a:rPr lang="en-US" sz="3200" dirty="0">
                <a:latin typeface="黑体" panose="02010609060101010101" charset="-122"/>
                <a:ea typeface="黑体" panose="02010609060101010101" charset="-122"/>
              </a:rPr>
              <a:t>={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平行四边形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}      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B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={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菱形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}    </a:t>
            </a:r>
            <a:endParaRPr lang="en-US" altLang="zh-CN" sz="32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079115" y="2788285"/>
            <a:ext cx="64643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C</a:t>
            </a:r>
            <a:r>
              <a:rPr lang="en-US" sz="3200" dirty="0">
                <a:latin typeface="黑体" panose="02010609060101010101" charset="-122"/>
                <a:ea typeface="黑体" panose="02010609060101010101" charset="-122"/>
              </a:rPr>
              <a:t>={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矩形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}            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D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={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正方形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}    </a:t>
            </a:r>
            <a:endParaRPr lang="en-US" altLang="zh-CN" sz="3200" dirty="0">
              <a:latin typeface="黑体" panose="02010609060101010101" charset="-122"/>
              <a:ea typeface="黑体" panose="02010609060101010101" charset="-122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9307792" y="4493937"/>
            <a:ext cx="1366722" cy="1337540"/>
            <a:chOff x="7087197" y="4798031"/>
            <a:chExt cx="1366722" cy="1337540"/>
          </a:xfrm>
        </p:grpSpPr>
        <p:sp>
          <p:nvSpPr>
            <p:cNvPr id="10" name="椭圆 9"/>
            <p:cNvSpPr/>
            <p:nvPr/>
          </p:nvSpPr>
          <p:spPr>
            <a:xfrm>
              <a:off x="7140539" y="4798031"/>
              <a:ext cx="1313380" cy="133754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3200">
                <a:latin typeface="黑体" panose="02010609060101010101" charset="-122"/>
                <a:ea typeface="黑体" panose="02010609060101010101" charset="-122"/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1" name="矩形 10"/>
                <p:cNvSpPr/>
                <p:nvPr/>
              </p:nvSpPr>
              <p:spPr>
                <a:xfrm>
                  <a:off x="7087197" y="5142701"/>
                  <a:ext cx="547370" cy="5835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sz="3200" b="0" i="1" dirty="0" smtClean="0">
                            <a:latin typeface="Cambria Math" panose="02040503050406030204" pitchFamily="18" charset="0"/>
                          </a:rPr>
                          <m:t>𝐶</m:t>
                        </m:r>
                      </m:oMath>
                    </m:oMathPara>
                  </a14:m>
                  <a:endParaRPr lang="zh-CN" altLang="en-US" sz="3200" dirty="0">
                    <a:latin typeface="黑体" panose="02010609060101010101" charset="-122"/>
                    <a:ea typeface="黑体" panose="02010609060101010101" charset="-122"/>
                  </a:endParaRPr>
                </a:p>
              </p:txBody>
            </p:sp>
          </mc:Choice>
          <mc:Fallback>
            <p:sp>
              <p:nvSpPr>
                <p:cNvPr id="11" name="矩形 1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87197" y="5142701"/>
                  <a:ext cx="547370" cy="583565"/>
                </a:xfrm>
                <a:prstGeom prst="rect">
                  <a:avLst/>
                </a:prstGeom>
                <a:blipFill rotWithShape="1">
                  <a:blip r:embed="rId1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" name="组合 11"/>
          <p:cNvGrpSpPr/>
          <p:nvPr/>
        </p:nvGrpSpPr>
        <p:grpSpPr>
          <a:xfrm>
            <a:off x="8800142" y="4165165"/>
            <a:ext cx="1999375" cy="1888670"/>
            <a:chOff x="6579547" y="4469259"/>
            <a:chExt cx="1999375" cy="1888670"/>
          </a:xfrm>
        </p:grpSpPr>
        <p:sp>
          <p:nvSpPr>
            <p:cNvPr id="13" name="椭圆 12"/>
            <p:cNvSpPr/>
            <p:nvPr/>
          </p:nvSpPr>
          <p:spPr>
            <a:xfrm>
              <a:off x="6647380" y="4469259"/>
              <a:ext cx="1931542" cy="188867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3200">
                <a:latin typeface="黑体" panose="02010609060101010101" charset="-122"/>
                <a:ea typeface="黑体" panose="02010609060101010101" charset="-122"/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8" name="矩形 17"/>
                <p:cNvSpPr/>
                <p:nvPr/>
              </p:nvSpPr>
              <p:spPr>
                <a:xfrm>
                  <a:off x="6579547" y="5141088"/>
                  <a:ext cx="546735" cy="5835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sz="3200" b="0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oMath>
                    </m:oMathPara>
                  </a14:m>
                  <a:endParaRPr lang="zh-CN" altLang="en-US" sz="3200" dirty="0">
                    <a:latin typeface="黑体" panose="02010609060101010101" charset="-122"/>
                    <a:ea typeface="黑体" panose="02010609060101010101" charset="-122"/>
                  </a:endParaRPr>
                </a:p>
              </p:txBody>
            </p:sp>
          </mc:Choice>
          <mc:Fallback>
            <p:sp>
              <p:nvSpPr>
                <p:cNvPr id="18" name="矩形 1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79547" y="5141088"/>
                  <a:ext cx="546735" cy="583565"/>
                </a:xfrm>
                <a:prstGeom prst="rect">
                  <a:avLst/>
                </a:prstGeom>
                <a:blipFill rotWithShape="1">
                  <a:blip r:embed="rId2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2" name="组合 31"/>
          <p:cNvGrpSpPr/>
          <p:nvPr/>
        </p:nvGrpSpPr>
        <p:grpSpPr>
          <a:xfrm>
            <a:off x="9855200" y="4791075"/>
            <a:ext cx="698500" cy="794385"/>
            <a:chOff x="15520" y="7545"/>
            <a:chExt cx="1100" cy="1251"/>
          </a:xfrm>
        </p:grpSpPr>
        <p:grpSp>
          <p:nvGrpSpPr>
            <p:cNvPr id="33" name="组合 32"/>
            <p:cNvGrpSpPr/>
            <p:nvPr/>
          </p:nvGrpSpPr>
          <p:grpSpPr>
            <a:xfrm>
              <a:off x="15520" y="7545"/>
              <a:ext cx="1100" cy="1251"/>
              <a:chOff x="7633699" y="5086280"/>
              <a:chExt cx="698643" cy="794149"/>
            </a:xfrm>
          </p:grpSpPr>
          <p:sp>
            <p:nvSpPr>
              <p:cNvPr id="34" name="椭圆 33"/>
              <p:cNvSpPr/>
              <p:nvPr/>
            </p:nvSpPr>
            <p:spPr>
              <a:xfrm>
                <a:off x="7633699" y="5086280"/>
                <a:ext cx="698643" cy="794149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3200">
                  <a:latin typeface="黑体" panose="02010609060101010101" charset="-122"/>
                  <a:ea typeface="黑体" panose="02010609060101010101" charset="-122"/>
                </a:endParaRPr>
              </a:p>
            </p:txBody>
          </p:sp>
          <p:sp>
            <p:nvSpPr>
              <p:cNvPr id="35" name="矩形 34"/>
              <p:cNvSpPr/>
              <p:nvPr/>
            </p:nvSpPr>
            <p:spPr>
              <a:xfrm>
                <a:off x="7700122" y="5112858"/>
                <a:ext cx="309880" cy="5835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p>
                <a:endParaRPr lang="zh-CN" altLang="en-US" sz="3200" dirty="0">
                  <a:latin typeface="黑体" panose="02010609060101010101" charset="-122"/>
                  <a:ea typeface="黑体" panose="02010609060101010101" charset="-122"/>
                </a:endParaRPr>
              </a:p>
            </p:txBody>
          </p:sp>
        </p:grpSp>
        <p:sp>
          <p:nvSpPr>
            <p:cNvPr id="36" name="矩形 35"/>
            <p:cNvSpPr/>
            <p:nvPr/>
          </p:nvSpPr>
          <p:spPr>
            <a:xfrm>
              <a:off x="15766" y="7711"/>
              <a:ext cx="750" cy="919"/>
            </a:xfrm>
            <a:prstGeom prst="rect">
              <a:avLst/>
            </a:prstGeom>
          </p:spPr>
          <p:txBody>
            <a:bodyPr wrap="none">
              <a:spAutoFit/>
            </a:bodyPr>
            <a:p>
              <a:pPr algn="l"/>
              <a:r>
                <a:rPr lang="en-US" altLang="zh-CN" sz="3200" i="1" dirty="0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D</a:t>
              </a:r>
              <a:endParaRPr lang="en-US" altLang="zh-CN" sz="3200" i="1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矩形 1"/>
              <p:cNvSpPr/>
              <p:nvPr/>
            </p:nvSpPr>
            <p:spPr>
              <a:xfrm>
                <a:off x="3149296" y="4115882"/>
                <a:ext cx="1071245" cy="5835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3200" i="1" dirty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altLang="zh-CN" sz="3200" i="1" dirty="0">
                          <a:latin typeface="Cambria Math" panose="02040503050406030204" pitchFamily="18" charset="0"/>
                        </a:rPr>
                        <m:t>⫋</m:t>
                      </m:r>
                      <m:r>
                        <a:rPr lang="en-US" altLang="zh-CN" sz="3200" i="1" dirty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altLang="zh-CN" sz="3200" i="1" dirty="0">
                  <a:latin typeface="Cambria Math" panose="02040503050406030204" pitchFamily="18" charset="0"/>
                  <a:ea typeface="黑体" panose="02010609060101010101" charset="-122"/>
                </a:endParaRPr>
              </a:p>
            </p:txBody>
          </p:sp>
        </mc:Choice>
        <mc:Fallback>
          <p:sp>
            <p:nvSpPr>
              <p:cNvPr id="2" name="矩形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9296" y="4115882"/>
                <a:ext cx="1071245" cy="583565"/>
              </a:xfrm>
              <a:prstGeom prst="rect">
                <a:avLst/>
              </a:prstGeom>
              <a:blipFill rotWithShape="1">
                <a:blip r:embed="rId3"/>
                <a:stretch>
                  <a:fillRect l="-31" t="-77" r="31" b="7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矩形 6"/>
              <p:cNvSpPr/>
              <p:nvPr/>
            </p:nvSpPr>
            <p:spPr>
              <a:xfrm>
                <a:off x="5176724" y="4115882"/>
                <a:ext cx="1151255" cy="5835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3200" i="1" dirty="0"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en-US" altLang="zh-CN" sz="3200" i="1" dirty="0">
                          <a:latin typeface="Cambria Math" panose="02040503050406030204" pitchFamily="18" charset="0"/>
                        </a:rPr>
                        <m:t>⫋</m:t>
                      </m:r>
                      <m:r>
                        <a:rPr lang="en-US" altLang="zh-CN" sz="3200" i="1" dirty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altLang="zh-CN" sz="3200" i="1" dirty="0">
                  <a:latin typeface="Cambria Math" panose="02040503050406030204" pitchFamily="18" charset="0"/>
                  <a:ea typeface="黑体" panose="02010609060101010101" charset="-122"/>
                </a:endParaRPr>
              </a:p>
            </p:txBody>
          </p:sp>
        </mc:Choice>
        <mc:Fallback>
          <p:sp>
            <p:nvSpPr>
              <p:cNvPr id="7" name="矩形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6724" y="4115882"/>
                <a:ext cx="1151255" cy="583565"/>
              </a:xfrm>
              <a:prstGeom prst="rect">
                <a:avLst/>
              </a:prstGeom>
              <a:blipFill rotWithShape="1">
                <a:blip r:embed="rId4"/>
                <a:stretch>
                  <a:fillRect l="-18" t="-77" r="18" b="7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矩形 18"/>
              <p:cNvSpPr/>
              <p:nvPr/>
            </p:nvSpPr>
            <p:spPr>
              <a:xfrm>
                <a:off x="3152204" y="4781992"/>
                <a:ext cx="1083945" cy="5835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3200" i="1" dirty="0"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en-US" altLang="zh-CN" sz="3200" i="1" dirty="0">
                          <a:latin typeface="Cambria Math" panose="02040503050406030204" pitchFamily="18" charset="0"/>
                        </a:rPr>
                        <m:t>⫋</m:t>
                      </m:r>
                      <m:r>
                        <a:rPr lang="en-US" altLang="zh-CN" sz="3200" i="1" dirty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US" altLang="zh-CN" sz="3200" i="1" dirty="0">
                  <a:latin typeface="Cambria Math" panose="02040503050406030204" pitchFamily="18" charset="0"/>
                  <a:ea typeface="黑体" panose="02010609060101010101" charset="-122"/>
                </a:endParaRPr>
              </a:p>
            </p:txBody>
          </p:sp>
        </mc:Choice>
        <mc:Fallback>
          <p:sp>
            <p:nvSpPr>
              <p:cNvPr id="19" name="矩形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2204" y="4781992"/>
                <a:ext cx="1083945" cy="583565"/>
              </a:xfrm>
              <a:prstGeom prst="rect">
                <a:avLst/>
              </a:prstGeom>
              <a:blipFill rotWithShape="1">
                <a:blip r:embed="rId5"/>
                <a:stretch>
                  <a:fillRect l="-6" t="-76" r="6" b="7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矩形 21"/>
              <p:cNvSpPr/>
              <p:nvPr/>
            </p:nvSpPr>
            <p:spPr>
              <a:xfrm>
                <a:off x="2322195" y="5607050"/>
                <a:ext cx="3302635" cy="5835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3200" i="1" dirty="0" smtClean="0">
                          <a:latin typeface="Cambria Math" panose="02040503050406030204" pitchFamily="18" charset="0"/>
                          <a:cs typeface="Cambria Math" panose="02040503050406030204" pitchFamily="18" charset="0"/>
                        </a:rPr>
                        <m:t>𝐷</m:t>
                      </m:r>
                      <m:r>
                        <a:rPr lang="en-US" altLang="zh-CN" sz="3200" i="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⫋</m:t>
                      </m:r>
                      <m:r>
                        <a:rPr lang="en-US" altLang="zh-CN" sz="3200" i="1" dirty="0" smtClean="0">
                          <a:latin typeface="Cambria Math" panose="02040503050406030204" pitchFamily="18" charset="0"/>
                          <a:cs typeface="Cambria Math" panose="02040503050406030204" pitchFamily="18" charset="0"/>
                        </a:rPr>
                        <m:t>𝐶</m:t>
                      </m:r>
                      <m:r>
                        <a:rPr lang="en-US" altLang="zh-CN" sz="3200" i="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⫋</m:t>
                      </m:r>
                      <m:r>
                        <a:rPr lang="en-US" altLang="zh-CN" sz="3200" i="1" dirty="0" smtClean="0">
                          <a:latin typeface="Cambria Math" panose="02040503050406030204" pitchFamily="18" charset="0"/>
                          <a:cs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altLang="zh-CN" sz="3200" i="1" dirty="0" smtClean="0">
                  <a:latin typeface="Cambria Math" panose="02040503050406030204" pitchFamily="18" charset="0"/>
                  <a:ea typeface="黑体" panose="02010609060101010101" charset="-122"/>
                </a:endParaRPr>
              </a:p>
            </p:txBody>
          </p:sp>
        </mc:Choice>
        <mc:Fallback>
          <p:sp>
            <p:nvSpPr>
              <p:cNvPr id="22" name="矩形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2195" y="5607050"/>
                <a:ext cx="3302635" cy="5835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组合 5"/>
          <p:cNvGrpSpPr/>
          <p:nvPr/>
        </p:nvGrpSpPr>
        <p:grpSpPr>
          <a:xfrm>
            <a:off x="135890" y="978535"/>
            <a:ext cx="1193165" cy="1169035"/>
            <a:chOff x="6840" y="6790"/>
            <a:chExt cx="2400" cy="2395"/>
          </a:xfrm>
        </p:grpSpPr>
        <p:sp>
          <p:nvSpPr>
            <p:cNvPr id="106510" name="Oval 14"/>
            <p:cNvSpPr>
              <a:spLocks noChangeArrowheads="1"/>
            </p:cNvSpPr>
            <p:nvPr/>
          </p:nvSpPr>
          <p:spPr bwMode="gray">
            <a:xfrm>
              <a:off x="6840" y="6790"/>
              <a:ext cx="2400" cy="2395"/>
            </a:xfrm>
            <a:prstGeom prst="ellipse">
              <a:avLst/>
            </a:prstGeom>
            <a:gradFill rotWithShape="1">
              <a:gsLst>
                <a:gs pos="0">
                  <a:srgbClr val="009999"/>
                </a:gs>
                <a:gs pos="100000">
                  <a:srgbClr val="009999">
                    <a:gamma/>
                    <a:shade val="51373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endParaRPr>
            </a:p>
          </p:txBody>
        </p:sp>
        <p:sp>
          <p:nvSpPr>
            <p:cNvPr id="106511" name="Freeform 15"/>
            <p:cNvSpPr/>
            <p:nvPr/>
          </p:nvSpPr>
          <p:spPr bwMode="gray">
            <a:xfrm>
              <a:off x="7116" y="6830"/>
              <a:ext cx="1850" cy="902"/>
            </a:xfrm>
            <a:custGeom>
              <a:avLst/>
              <a:gdLst/>
              <a:ahLst/>
              <a:cxnLst>
                <a:cxn ang="0">
                  <a:pos x="1301" y="401"/>
                </a:cxn>
                <a:cxn ang="0">
                  <a:pos x="1317" y="442"/>
                </a:cxn>
                <a:cxn ang="0">
                  <a:pos x="1321" y="481"/>
                </a:cxn>
                <a:cxn ang="0">
                  <a:pos x="1315" y="516"/>
                </a:cxn>
                <a:cxn ang="0">
                  <a:pos x="1298" y="550"/>
                </a:cxn>
                <a:cxn ang="0">
                  <a:pos x="1272" y="579"/>
                </a:cxn>
                <a:cxn ang="0">
                  <a:pos x="1239" y="604"/>
                </a:cxn>
                <a:cxn ang="0">
                  <a:pos x="1196" y="628"/>
                </a:cxn>
                <a:cxn ang="0">
                  <a:pos x="1147" y="649"/>
                </a:cxn>
                <a:cxn ang="0">
                  <a:pos x="1092" y="667"/>
                </a:cxn>
                <a:cxn ang="0">
                  <a:pos x="1031" y="683"/>
                </a:cxn>
                <a:cxn ang="0">
                  <a:pos x="967" y="694"/>
                </a:cxn>
                <a:cxn ang="0">
                  <a:pos x="896" y="704"/>
                </a:cxn>
                <a:cxn ang="0">
                  <a:pos x="824" y="710"/>
                </a:cxn>
                <a:cxn ang="0">
                  <a:pos x="795" y="712"/>
                </a:cxn>
                <a:cxn ang="0">
                  <a:pos x="476" y="712"/>
                </a:cxn>
                <a:cxn ang="0">
                  <a:pos x="472" y="712"/>
                </a:cxn>
                <a:cxn ang="0">
                  <a:pos x="409" y="708"/>
                </a:cxn>
                <a:cxn ang="0">
                  <a:pos x="348" y="704"/>
                </a:cxn>
                <a:cxn ang="0">
                  <a:pos x="290" y="696"/>
                </a:cxn>
                <a:cxn ang="0">
                  <a:pos x="235" y="689"/>
                </a:cxn>
                <a:cxn ang="0">
                  <a:pos x="186" y="677"/>
                </a:cxn>
                <a:cxn ang="0">
                  <a:pos x="141" y="663"/>
                </a:cxn>
                <a:cxn ang="0">
                  <a:pos x="102" y="648"/>
                </a:cxn>
                <a:cxn ang="0">
                  <a:pos x="67" y="630"/>
                </a:cxn>
                <a:cxn ang="0">
                  <a:pos x="39" y="608"/>
                </a:cxn>
                <a:cxn ang="0">
                  <a:pos x="18" y="583"/>
                </a:cxn>
                <a:cxn ang="0">
                  <a:pos x="6" y="554"/>
                </a:cxn>
                <a:cxn ang="0">
                  <a:pos x="0" y="524"/>
                </a:cxn>
                <a:cxn ang="0">
                  <a:pos x="0" y="520"/>
                </a:cxn>
                <a:cxn ang="0">
                  <a:pos x="4" y="487"/>
                </a:cxn>
                <a:cxn ang="0">
                  <a:pos x="16" y="446"/>
                </a:cxn>
                <a:cxn ang="0">
                  <a:pos x="51" y="370"/>
                </a:cxn>
                <a:cxn ang="0">
                  <a:pos x="94" y="299"/>
                </a:cxn>
                <a:cxn ang="0">
                  <a:pos x="147" y="235"/>
                </a:cxn>
                <a:cxn ang="0">
                  <a:pos x="204" y="176"/>
                </a:cxn>
                <a:cxn ang="0">
                  <a:pos x="270" y="125"/>
                </a:cxn>
                <a:cxn ang="0">
                  <a:pos x="341" y="82"/>
                </a:cxn>
                <a:cxn ang="0">
                  <a:pos x="415" y="47"/>
                </a:cxn>
                <a:cxn ang="0">
                  <a:pos x="497" y="21"/>
                </a:cxn>
                <a:cxn ang="0">
                  <a:pos x="581" y="6"/>
                </a:cxn>
                <a:cxn ang="0">
                  <a:pos x="667" y="0"/>
                </a:cxn>
                <a:cxn ang="0">
                  <a:pos x="667" y="0"/>
                </a:cxn>
                <a:cxn ang="0">
                  <a:pos x="759" y="6"/>
                </a:cxn>
                <a:cxn ang="0">
                  <a:pos x="847" y="23"/>
                </a:cxn>
                <a:cxn ang="0">
                  <a:pos x="932" y="53"/>
                </a:cxn>
                <a:cxn ang="0">
                  <a:pos x="1010" y="90"/>
                </a:cxn>
                <a:cxn ang="0">
                  <a:pos x="1082" y="137"/>
                </a:cxn>
                <a:cxn ang="0">
                  <a:pos x="1149" y="194"/>
                </a:cxn>
                <a:cxn ang="0">
                  <a:pos x="1208" y="256"/>
                </a:cxn>
                <a:cxn ang="0">
                  <a:pos x="1258" y="325"/>
                </a:cxn>
                <a:cxn ang="0">
                  <a:pos x="1301" y="401"/>
                </a:cxn>
                <a:cxn ang="0">
                  <a:pos x="1301" y="401"/>
                </a:cxn>
              </a:cxnLst>
              <a:rect l="0" t="0" r="r" b="b"/>
              <a:pathLst>
                <a:path w="1321" h="712">
                  <a:moveTo>
                    <a:pt x="1301" y="401"/>
                  </a:moveTo>
                  <a:lnTo>
                    <a:pt x="1317" y="442"/>
                  </a:lnTo>
                  <a:lnTo>
                    <a:pt x="1321" y="481"/>
                  </a:lnTo>
                  <a:lnTo>
                    <a:pt x="1315" y="516"/>
                  </a:lnTo>
                  <a:lnTo>
                    <a:pt x="1298" y="550"/>
                  </a:lnTo>
                  <a:lnTo>
                    <a:pt x="1272" y="579"/>
                  </a:lnTo>
                  <a:lnTo>
                    <a:pt x="1239" y="604"/>
                  </a:lnTo>
                  <a:lnTo>
                    <a:pt x="1196" y="628"/>
                  </a:lnTo>
                  <a:lnTo>
                    <a:pt x="1147" y="649"/>
                  </a:lnTo>
                  <a:lnTo>
                    <a:pt x="1092" y="667"/>
                  </a:lnTo>
                  <a:lnTo>
                    <a:pt x="1031" y="683"/>
                  </a:lnTo>
                  <a:lnTo>
                    <a:pt x="967" y="694"/>
                  </a:lnTo>
                  <a:lnTo>
                    <a:pt x="896" y="704"/>
                  </a:lnTo>
                  <a:lnTo>
                    <a:pt x="824" y="710"/>
                  </a:lnTo>
                  <a:lnTo>
                    <a:pt x="795" y="712"/>
                  </a:lnTo>
                  <a:lnTo>
                    <a:pt x="476" y="712"/>
                  </a:lnTo>
                  <a:lnTo>
                    <a:pt x="472" y="712"/>
                  </a:lnTo>
                  <a:lnTo>
                    <a:pt x="409" y="708"/>
                  </a:lnTo>
                  <a:lnTo>
                    <a:pt x="348" y="704"/>
                  </a:lnTo>
                  <a:lnTo>
                    <a:pt x="290" y="696"/>
                  </a:lnTo>
                  <a:lnTo>
                    <a:pt x="235" y="689"/>
                  </a:lnTo>
                  <a:lnTo>
                    <a:pt x="186" y="677"/>
                  </a:lnTo>
                  <a:lnTo>
                    <a:pt x="141" y="663"/>
                  </a:lnTo>
                  <a:lnTo>
                    <a:pt x="102" y="648"/>
                  </a:lnTo>
                  <a:lnTo>
                    <a:pt x="67" y="630"/>
                  </a:lnTo>
                  <a:lnTo>
                    <a:pt x="39" y="608"/>
                  </a:lnTo>
                  <a:lnTo>
                    <a:pt x="18" y="583"/>
                  </a:lnTo>
                  <a:lnTo>
                    <a:pt x="6" y="554"/>
                  </a:lnTo>
                  <a:lnTo>
                    <a:pt x="0" y="524"/>
                  </a:lnTo>
                  <a:lnTo>
                    <a:pt x="0" y="520"/>
                  </a:lnTo>
                  <a:lnTo>
                    <a:pt x="4" y="487"/>
                  </a:lnTo>
                  <a:lnTo>
                    <a:pt x="16" y="446"/>
                  </a:lnTo>
                  <a:lnTo>
                    <a:pt x="51" y="370"/>
                  </a:lnTo>
                  <a:lnTo>
                    <a:pt x="94" y="299"/>
                  </a:lnTo>
                  <a:lnTo>
                    <a:pt x="147" y="235"/>
                  </a:lnTo>
                  <a:lnTo>
                    <a:pt x="204" y="176"/>
                  </a:lnTo>
                  <a:lnTo>
                    <a:pt x="270" y="125"/>
                  </a:lnTo>
                  <a:lnTo>
                    <a:pt x="341" y="82"/>
                  </a:lnTo>
                  <a:lnTo>
                    <a:pt x="415" y="47"/>
                  </a:lnTo>
                  <a:lnTo>
                    <a:pt x="497" y="21"/>
                  </a:lnTo>
                  <a:lnTo>
                    <a:pt x="581" y="6"/>
                  </a:lnTo>
                  <a:lnTo>
                    <a:pt x="667" y="0"/>
                  </a:lnTo>
                  <a:lnTo>
                    <a:pt x="667" y="0"/>
                  </a:lnTo>
                  <a:lnTo>
                    <a:pt x="759" y="6"/>
                  </a:lnTo>
                  <a:lnTo>
                    <a:pt x="847" y="23"/>
                  </a:lnTo>
                  <a:lnTo>
                    <a:pt x="932" y="53"/>
                  </a:lnTo>
                  <a:lnTo>
                    <a:pt x="1010" y="90"/>
                  </a:lnTo>
                  <a:lnTo>
                    <a:pt x="1082" y="137"/>
                  </a:lnTo>
                  <a:lnTo>
                    <a:pt x="1149" y="194"/>
                  </a:lnTo>
                  <a:lnTo>
                    <a:pt x="1208" y="256"/>
                  </a:lnTo>
                  <a:lnTo>
                    <a:pt x="1258" y="325"/>
                  </a:lnTo>
                  <a:lnTo>
                    <a:pt x="1301" y="401"/>
                  </a:lnTo>
                  <a:lnTo>
                    <a:pt x="1301" y="401"/>
                  </a:lnTo>
                  <a:close/>
                </a:path>
              </a:pathLst>
            </a:custGeom>
            <a:gradFill rotWithShape="1">
              <a:gsLst>
                <a:gs pos="0">
                  <a:srgbClr val="009999">
                    <a:gamma/>
                    <a:tint val="0"/>
                    <a:invGamma/>
                  </a:srgbClr>
                </a:gs>
                <a:gs pos="100000">
                  <a:srgbClr val="009999"/>
                </a:gs>
              </a:gsLst>
              <a:lin ang="5400000" scaled="1"/>
            </a:gradFill>
            <a:ln w="0">
              <a:noFill/>
              <a:prstDash val="solid"/>
              <a:round/>
            </a:ln>
            <a:effectLst/>
          </p:spPr>
          <p:txBody>
            <a:bodyPr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endParaRPr>
            </a:p>
          </p:txBody>
        </p:sp>
        <p:sp>
          <p:nvSpPr>
            <p:cNvPr id="8" name="Text Box 16"/>
            <p:cNvSpPr txBox="1">
              <a:spLocks noChangeArrowheads="1"/>
            </p:cNvSpPr>
            <p:nvPr/>
          </p:nvSpPr>
          <p:spPr bwMode="gray">
            <a:xfrm>
              <a:off x="6960" y="7453"/>
              <a:ext cx="2160" cy="1322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p>
              <a:pPr marR="0" algn="ctr" defTabSz="914400" eaLnBrk="0" hangingPunct="0">
                <a:buClrTx/>
                <a:buSzTx/>
                <a:buFontTx/>
                <a:buNone/>
                <a:defRPr/>
              </a:pPr>
              <a:r>
                <a:rPr lang="zh-CN" altLang="en-US" sz="3600" dirty="0">
                  <a:solidFill>
                    <a:schemeClr val="bg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例</a:t>
              </a:r>
              <a:r>
                <a:rPr lang="en-US" altLang="zh-CN" sz="3600" dirty="0">
                  <a:solidFill>
                    <a:schemeClr val="bg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1</a:t>
              </a:r>
              <a:endParaRPr kumimoji="0" lang="en-US" altLang="zh-CN" sz="3600" b="1" kern="1200" cap="none" spc="0" normalizeH="0" baseline="0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charset="-122"/>
                <a:ea typeface="黑体" panose="02010609060101010101" charset="-122"/>
                <a:cs typeface="+mn-ea"/>
                <a:sym typeface="+mn-ea"/>
              </a:endParaRPr>
            </a:p>
          </p:txBody>
        </p:sp>
      </p:grp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7" grpId="1"/>
      <p:bldP spid="19" grpId="0"/>
      <p:bldP spid="19" grpId="1"/>
      <p:bldP spid="22" grpId="0"/>
      <p:bldP spid="22" grpId="1"/>
      <p:bldP spid="2" grpId="0"/>
      <p:bldP spid="2" grpId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8"/>
          <p:cNvSpPr>
            <a:spLocks noChangeArrowheads="1"/>
          </p:cNvSpPr>
          <p:nvPr/>
        </p:nvSpPr>
        <p:spPr bwMode="auto">
          <a:xfrm>
            <a:off x="-90487" y="113030"/>
            <a:ext cx="5499541" cy="919281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巩固知识 典型例题</a:t>
            </a:r>
            <a:endParaRPr lang="zh-CN" altLang="en-US" sz="4000" i="1" dirty="0">
              <a:solidFill>
                <a:srgbClr val="3B3838"/>
              </a:solidFill>
              <a:latin typeface="微软雅黑" panose="020B0503020204020204" charset="-122"/>
              <a:sym typeface="Tahoma" panose="020B0604030504040204" pitchFamily="3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254660" y="1245734"/>
            <a:ext cx="7777091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    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指出下面两个集合之间的</a:t>
            </a:r>
            <a:r>
              <a:rPr lang="zh-CN" altLang="en-US" sz="3200" dirty="0" smtClean="0">
                <a:latin typeface="黑体" panose="02010609060101010101" charset="-122"/>
                <a:ea typeface="黑体" panose="02010609060101010101" charset="-122"/>
              </a:rPr>
              <a:t>关系：</a:t>
            </a:r>
            <a:endParaRPr lang="en-US" altLang="zh-CN" sz="3200" b="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2976020" y="2000114"/>
            <a:ext cx="7777091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200" dirty="0">
                <a:latin typeface="黑体" panose="02010609060101010101" charset="-122"/>
                <a:ea typeface="黑体" panose="02010609060101010101" charset="-122"/>
              </a:rPr>
              <a:t>(1) 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A</a:t>
            </a:r>
            <a:r>
              <a:rPr lang="en-US" sz="3200" dirty="0">
                <a:latin typeface="黑体" panose="02010609060101010101" charset="-122"/>
                <a:ea typeface="黑体" panose="02010609060101010101" charset="-122"/>
              </a:rPr>
              <a:t>={2,4,5,7</a:t>
            </a:r>
            <a:r>
              <a:rPr lang="en-US" sz="3200" dirty="0" smtClean="0">
                <a:latin typeface="黑体" panose="02010609060101010101" charset="-122"/>
                <a:ea typeface="黑体" panose="02010609060101010101" charset="-122"/>
              </a:rPr>
              <a:t>}    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B</a:t>
            </a:r>
            <a:r>
              <a:rPr lang="en-US" sz="3200" dirty="0">
                <a:latin typeface="黑体" panose="02010609060101010101" charset="-122"/>
                <a:ea typeface="黑体" panose="02010609060101010101" charset="-122"/>
              </a:rPr>
              <a:t>={2,5</a:t>
            </a:r>
            <a:r>
              <a:rPr lang="en-US" sz="3200" dirty="0" smtClean="0">
                <a:latin typeface="黑体" panose="02010609060101010101" charset="-122"/>
                <a:ea typeface="黑体" panose="02010609060101010101" charset="-122"/>
              </a:rPr>
              <a:t>}</a:t>
            </a:r>
            <a:endParaRPr lang="zh-CN" altLang="en-US" sz="3200" b="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2987450" y="2754494"/>
            <a:ext cx="7777091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200" dirty="0">
                <a:latin typeface="黑体" panose="02010609060101010101" charset="-122"/>
                <a:ea typeface="黑体" panose="02010609060101010101" charset="-122"/>
              </a:rPr>
              <a:t>(2) 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P</a:t>
            </a:r>
            <a:r>
              <a:rPr lang="en-US" sz="3200" dirty="0">
                <a:latin typeface="黑体" panose="02010609060101010101" charset="-122"/>
                <a:ea typeface="黑体" panose="02010609060101010101" charset="-122"/>
              </a:rPr>
              <a:t>={</a:t>
            </a:r>
            <a:r>
              <a:rPr lang="en-US" sz="3200" i="1" dirty="0">
                <a:latin typeface="Times New Roman" panose="02020603050405020304" charset="0"/>
                <a:ea typeface="黑体" panose="02010609060101010101" charset="-122"/>
                <a:sym typeface="微软雅黑" panose="020B0503020204020204" charset="-122"/>
              </a:rPr>
              <a:t>x</a:t>
            </a:r>
            <a:r>
              <a:rPr lang="en-US" sz="3200" dirty="0">
                <a:latin typeface="黑体" panose="02010609060101010101" charset="-122"/>
                <a:ea typeface="黑体" panose="02010609060101010101" charset="-122"/>
              </a:rPr>
              <a:t>|</a:t>
            </a:r>
            <a:r>
              <a:rPr lang="en-US" sz="3200" i="1" dirty="0">
                <a:latin typeface="Times New Roman" panose="02020603050405020304" charset="0"/>
                <a:ea typeface="黑体" panose="02010609060101010101" charset="-122"/>
                <a:sym typeface="微软雅黑" panose="020B0503020204020204" charset="-122"/>
              </a:rPr>
              <a:t>x</a:t>
            </a:r>
            <a:r>
              <a:rPr lang="zh-CN" altLang="en-US" sz="2800" dirty="0">
                <a:latin typeface="黑体" panose="02010609060101010101" charset="-122"/>
                <a:ea typeface="黑体" panose="02010609060101010101" charset="-122"/>
              </a:rPr>
              <a:t>²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=1</a:t>
            </a:r>
            <a:r>
              <a:rPr lang="en-US" sz="3200" dirty="0" smtClean="0">
                <a:latin typeface="黑体" panose="02010609060101010101" charset="-122"/>
                <a:ea typeface="黑体" panose="02010609060101010101" charset="-122"/>
              </a:rPr>
              <a:t>}</a:t>
            </a:r>
            <a:r>
              <a:rPr lang="zh-CN" altLang="en-US" sz="3200" dirty="0" smtClean="0">
                <a:latin typeface="黑体" panose="02010609060101010101" charset="-122"/>
                <a:ea typeface="黑体" panose="02010609060101010101" charset="-122"/>
              </a:rPr>
              <a:t>  </a:t>
            </a:r>
            <a:r>
              <a:rPr lang="en-US" sz="3200" dirty="0" smtClean="0">
                <a:latin typeface="黑体" panose="02010609060101010101" charset="-122"/>
                <a:ea typeface="黑体" panose="02010609060101010101" charset="-122"/>
              </a:rPr>
              <a:t>   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Q</a:t>
            </a:r>
            <a:r>
              <a:rPr lang="en-US" sz="3200" dirty="0">
                <a:latin typeface="黑体" panose="02010609060101010101" charset="-122"/>
                <a:ea typeface="黑体" panose="02010609060101010101" charset="-122"/>
              </a:rPr>
              <a:t>={-1,1</a:t>
            </a:r>
            <a:r>
              <a:rPr lang="en-US" sz="3200" dirty="0" smtClean="0">
                <a:latin typeface="黑体" panose="02010609060101010101" charset="-122"/>
                <a:ea typeface="黑体" panose="02010609060101010101" charset="-122"/>
              </a:rPr>
              <a:t>}</a:t>
            </a:r>
            <a:endParaRPr lang="zh-CN" altLang="en-US" sz="3200" b="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29" name="文本框 28"/>
          <p:cNvSpPr txBox="1"/>
          <p:nvPr/>
        </p:nvSpPr>
        <p:spPr>
          <a:xfrm>
            <a:off x="2982370" y="3574914"/>
            <a:ext cx="7777091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200" dirty="0">
                <a:latin typeface="黑体" panose="02010609060101010101" charset="-122"/>
                <a:ea typeface="黑体" panose="02010609060101010101" charset="-122"/>
              </a:rPr>
              <a:t>(3) 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C</a:t>
            </a:r>
            <a:r>
              <a:rPr lang="en-US" sz="3200" dirty="0">
                <a:latin typeface="黑体" panose="02010609060101010101" charset="-122"/>
                <a:ea typeface="黑体" panose="02010609060101010101" charset="-122"/>
              </a:rPr>
              <a:t>={</a:t>
            </a:r>
            <a:r>
              <a:rPr lang="zh-CN" sz="3200" dirty="0">
                <a:latin typeface="Times New Roman" panose="02020603050405020304" charset="0"/>
                <a:ea typeface="黑体" panose="02010609060101010101" charset="-122"/>
                <a:sym typeface="微软雅黑" panose="020B0503020204020204" charset="-122"/>
              </a:rPr>
              <a:t>奇数</a:t>
            </a:r>
            <a:r>
              <a:rPr lang="en-US" sz="3200" dirty="0" smtClean="0">
                <a:latin typeface="黑体" panose="02010609060101010101" charset="-122"/>
                <a:ea typeface="黑体" panose="02010609060101010101" charset="-122"/>
              </a:rPr>
              <a:t>}</a:t>
            </a:r>
            <a:r>
              <a:rPr lang="zh-CN" altLang="en-US" sz="3200" dirty="0" smtClean="0">
                <a:latin typeface="黑体" panose="02010609060101010101" charset="-122"/>
                <a:ea typeface="黑体" panose="02010609060101010101" charset="-122"/>
              </a:rPr>
              <a:t>  </a:t>
            </a:r>
            <a:r>
              <a:rPr lang="en-US" sz="3200" dirty="0" smtClean="0">
                <a:latin typeface="黑体" panose="02010609060101010101" charset="-122"/>
                <a:ea typeface="黑体" panose="02010609060101010101" charset="-122"/>
              </a:rPr>
              <a:t>     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D</a:t>
            </a:r>
            <a:r>
              <a:rPr lang="en-US" sz="3200" dirty="0">
                <a:latin typeface="黑体" panose="02010609060101010101" charset="-122"/>
                <a:ea typeface="黑体" panose="02010609060101010101" charset="-122"/>
              </a:rPr>
              <a:t>={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整数</a:t>
            </a:r>
            <a:r>
              <a:rPr lang="en-US" sz="3200" dirty="0" smtClean="0">
                <a:latin typeface="黑体" panose="02010609060101010101" charset="-122"/>
                <a:ea typeface="黑体" panose="02010609060101010101" charset="-122"/>
              </a:rPr>
              <a:t>}</a:t>
            </a:r>
            <a:endParaRPr lang="zh-CN" altLang="en-US" sz="3200" b="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2291080" y="4384675"/>
            <a:ext cx="1229995" cy="5791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3200" dirty="0">
                <a:latin typeface="黑体" panose="02010609060101010101" charset="-122"/>
                <a:ea typeface="黑体" panose="02010609060101010101" charset="-122"/>
              </a:rPr>
              <a:t>解：</a:t>
            </a:r>
            <a:endParaRPr lang="zh-CN" sz="3200" b="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31" name="文本框 30"/>
          <p:cNvSpPr txBox="1"/>
          <p:nvPr/>
        </p:nvSpPr>
        <p:spPr>
          <a:xfrm>
            <a:off x="2856230" y="4403090"/>
            <a:ext cx="347599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（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1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）</a:t>
            </a:r>
            <a:r>
              <a:rPr lang="en-US" altLang="zh-CN" sz="3200" i="1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A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  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B</a:t>
            </a:r>
            <a:endParaRPr lang="en-US" altLang="zh-CN" sz="3200" dirty="0">
              <a:latin typeface="黑体" panose="02010609060101010101" charset="-122"/>
              <a:ea typeface="黑体" panose="02010609060101010101" charset="-122"/>
            </a:endParaRPr>
          </a:p>
        </p:txBody>
      </p:sp>
      <p:pic>
        <p:nvPicPr>
          <p:cNvPr id="33" name="图片 32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4164965" y="4474845"/>
            <a:ext cx="373380" cy="415925"/>
          </a:xfrm>
          <a:prstGeom prst="rect">
            <a:avLst/>
          </a:prstGeom>
        </p:spPr>
      </p:pic>
      <p:sp>
        <p:nvSpPr>
          <p:cNvPr id="36" name="文本框 35"/>
          <p:cNvSpPr txBox="1"/>
          <p:nvPr/>
        </p:nvSpPr>
        <p:spPr>
          <a:xfrm>
            <a:off x="2835275" y="5157470"/>
            <a:ext cx="347599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（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2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）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P</a:t>
            </a:r>
            <a:r>
              <a:rPr lang="en-US" altLang="zh-CN" sz="3200" dirty="0" smtClean="0">
                <a:latin typeface="黑体" panose="02010609060101010101" charset="-122"/>
                <a:ea typeface="黑体" panose="02010609060101010101" charset="-122"/>
              </a:rPr>
              <a:t>=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Q</a:t>
            </a:r>
            <a:endParaRPr lang="en-US" altLang="zh-CN" sz="3200" dirty="0">
              <a:latin typeface="黑体" panose="02010609060101010101" charset="-122"/>
              <a:ea typeface="黑体" panose="02010609060101010101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7" name="文本框 36"/>
              <p:cNvSpPr txBox="1"/>
              <p:nvPr/>
            </p:nvSpPr>
            <p:spPr>
              <a:xfrm>
                <a:off x="2856230" y="5954395"/>
                <a:ext cx="3475990" cy="5835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zh-CN" altLang="en-US" sz="3200" dirty="0">
                    <a:latin typeface="黑体" panose="02010609060101010101" charset="-122"/>
                    <a:ea typeface="黑体" panose="02010609060101010101" charset="-122"/>
                  </a:rPr>
                  <a:t>（</a:t>
                </a:r>
                <a:r>
                  <a:rPr lang="en-US" altLang="zh-CN" sz="3200" dirty="0">
                    <a:latin typeface="黑体" panose="02010609060101010101" charset="-122"/>
                    <a:ea typeface="黑体" panose="02010609060101010101" charset="-122"/>
                  </a:rPr>
                  <a:t>3</a:t>
                </a:r>
                <a:r>
                  <a:rPr lang="zh-CN" altLang="en-US" sz="3200" dirty="0">
                    <a:latin typeface="黑体" panose="02010609060101010101" charset="-122"/>
                    <a:ea typeface="黑体" panose="02010609060101010101" charset="-122"/>
                  </a:rPr>
                  <a:t>）</a:t>
                </a:r>
                <a:r>
                  <a:rPr lang="en-US" altLang="zh-CN" sz="3200" i="1" dirty="0">
                    <a:latin typeface="Times New Roman" panose="02020603050405020304" charset="0"/>
                    <a:ea typeface="黑体" panose="02010609060101010101" charset="-122"/>
                    <a:cs typeface="Times New Roman" panose="02020603050405020304" charset="0"/>
                  </a:rPr>
                  <a:t>C</a:t>
                </a:r>
                <a14:m>
                  <m:oMath xmlns:m="http://schemas.openxmlformats.org/officeDocument/2006/math">
                    <m:r>
                      <a:rPr lang="en-US" altLang="zh-CN" sz="3200" i="1" dirty="0">
                        <a:latin typeface="Cambria Math" panose="02040503050406030204" pitchFamily="18" charset="0"/>
                      </a:rPr>
                      <m:t>⫋</m:t>
                    </m:r>
                  </m:oMath>
                </a14:m>
                <a:r>
                  <a:rPr lang="en-US" altLang="zh-CN" sz="3200" i="1">
                    <a:latin typeface="Times New Roman" panose="02020603050405020304" charset="0"/>
                    <a:ea typeface="黑体" panose="02010609060101010101" charset="-122"/>
                    <a:cs typeface="Times New Roman" panose="02020603050405020304" charset="0"/>
                  </a:rPr>
                  <a:t>D</a:t>
                </a:r>
                <a:endParaRPr lang="en-US" altLang="zh-CN" sz="3200" dirty="0">
                  <a:latin typeface="黑体" panose="02010609060101010101" charset="-122"/>
                  <a:ea typeface="黑体" panose="02010609060101010101" charset="-122"/>
                </a:endParaRPr>
              </a:p>
            </p:txBody>
          </p:sp>
        </mc:Choice>
        <mc:Fallback>
          <p:sp>
            <p:nvSpPr>
              <p:cNvPr id="37" name="文本框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6230" y="5954395"/>
                <a:ext cx="3475990" cy="58356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组合 9"/>
          <p:cNvGrpSpPr/>
          <p:nvPr/>
        </p:nvGrpSpPr>
        <p:grpSpPr>
          <a:xfrm>
            <a:off x="1722755" y="978535"/>
            <a:ext cx="1193165" cy="1169035"/>
            <a:chOff x="6840" y="6790"/>
            <a:chExt cx="2400" cy="2395"/>
          </a:xfrm>
        </p:grpSpPr>
        <p:sp>
          <p:nvSpPr>
            <p:cNvPr id="106510" name="Oval 14"/>
            <p:cNvSpPr>
              <a:spLocks noChangeArrowheads="1"/>
            </p:cNvSpPr>
            <p:nvPr/>
          </p:nvSpPr>
          <p:spPr bwMode="gray">
            <a:xfrm>
              <a:off x="6840" y="6790"/>
              <a:ext cx="2400" cy="2395"/>
            </a:xfrm>
            <a:prstGeom prst="ellipse">
              <a:avLst/>
            </a:prstGeom>
            <a:gradFill rotWithShape="1">
              <a:gsLst>
                <a:gs pos="0">
                  <a:srgbClr val="009999"/>
                </a:gs>
                <a:gs pos="100000">
                  <a:srgbClr val="009999">
                    <a:gamma/>
                    <a:shade val="51373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endParaRPr>
            </a:p>
          </p:txBody>
        </p:sp>
        <p:sp>
          <p:nvSpPr>
            <p:cNvPr id="106511" name="Freeform 15"/>
            <p:cNvSpPr/>
            <p:nvPr/>
          </p:nvSpPr>
          <p:spPr bwMode="gray">
            <a:xfrm>
              <a:off x="7116" y="6830"/>
              <a:ext cx="1850" cy="902"/>
            </a:xfrm>
            <a:custGeom>
              <a:avLst/>
              <a:gdLst/>
              <a:ahLst/>
              <a:cxnLst>
                <a:cxn ang="0">
                  <a:pos x="1301" y="401"/>
                </a:cxn>
                <a:cxn ang="0">
                  <a:pos x="1317" y="442"/>
                </a:cxn>
                <a:cxn ang="0">
                  <a:pos x="1321" y="481"/>
                </a:cxn>
                <a:cxn ang="0">
                  <a:pos x="1315" y="516"/>
                </a:cxn>
                <a:cxn ang="0">
                  <a:pos x="1298" y="550"/>
                </a:cxn>
                <a:cxn ang="0">
                  <a:pos x="1272" y="579"/>
                </a:cxn>
                <a:cxn ang="0">
                  <a:pos x="1239" y="604"/>
                </a:cxn>
                <a:cxn ang="0">
                  <a:pos x="1196" y="628"/>
                </a:cxn>
                <a:cxn ang="0">
                  <a:pos x="1147" y="649"/>
                </a:cxn>
                <a:cxn ang="0">
                  <a:pos x="1092" y="667"/>
                </a:cxn>
                <a:cxn ang="0">
                  <a:pos x="1031" y="683"/>
                </a:cxn>
                <a:cxn ang="0">
                  <a:pos x="967" y="694"/>
                </a:cxn>
                <a:cxn ang="0">
                  <a:pos x="896" y="704"/>
                </a:cxn>
                <a:cxn ang="0">
                  <a:pos x="824" y="710"/>
                </a:cxn>
                <a:cxn ang="0">
                  <a:pos x="795" y="712"/>
                </a:cxn>
                <a:cxn ang="0">
                  <a:pos x="476" y="712"/>
                </a:cxn>
                <a:cxn ang="0">
                  <a:pos x="472" y="712"/>
                </a:cxn>
                <a:cxn ang="0">
                  <a:pos x="409" y="708"/>
                </a:cxn>
                <a:cxn ang="0">
                  <a:pos x="348" y="704"/>
                </a:cxn>
                <a:cxn ang="0">
                  <a:pos x="290" y="696"/>
                </a:cxn>
                <a:cxn ang="0">
                  <a:pos x="235" y="689"/>
                </a:cxn>
                <a:cxn ang="0">
                  <a:pos x="186" y="677"/>
                </a:cxn>
                <a:cxn ang="0">
                  <a:pos x="141" y="663"/>
                </a:cxn>
                <a:cxn ang="0">
                  <a:pos x="102" y="648"/>
                </a:cxn>
                <a:cxn ang="0">
                  <a:pos x="67" y="630"/>
                </a:cxn>
                <a:cxn ang="0">
                  <a:pos x="39" y="608"/>
                </a:cxn>
                <a:cxn ang="0">
                  <a:pos x="18" y="583"/>
                </a:cxn>
                <a:cxn ang="0">
                  <a:pos x="6" y="554"/>
                </a:cxn>
                <a:cxn ang="0">
                  <a:pos x="0" y="524"/>
                </a:cxn>
                <a:cxn ang="0">
                  <a:pos x="0" y="520"/>
                </a:cxn>
                <a:cxn ang="0">
                  <a:pos x="4" y="487"/>
                </a:cxn>
                <a:cxn ang="0">
                  <a:pos x="16" y="446"/>
                </a:cxn>
                <a:cxn ang="0">
                  <a:pos x="51" y="370"/>
                </a:cxn>
                <a:cxn ang="0">
                  <a:pos x="94" y="299"/>
                </a:cxn>
                <a:cxn ang="0">
                  <a:pos x="147" y="235"/>
                </a:cxn>
                <a:cxn ang="0">
                  <a:pos x="204" y="176"/>
                </a:cxn>
                <a:cxn ang="0">
                  <a:pos x="270" y="125"/>
                </a:cxn>
                <a:cxn ang="0">
                  <a:pos x="341" y="82"/>
                </a:cxn>
                <a:cxn ang="0">
                  <a:pos x="415" y="47"/>
                </a:cxn>
                <a:cxn ang="0">
                  <a:pos x="497" y="21"/>
                </a:cxn>
                <a:cxn ang="0">
                  <a:pos x="581" y="6"/>
                </a:cxn>
                <a:cxn ang="0">
                  <a:pos x="667" y="0"/>
                </a:cxn>
                <a:cxn ang="0">
                  <a:pos x="667" y="0"/>
                </a:cxn>
                <a:cxn ang="0">
                  <a:pos x="759" y="6"/>
                </a:cxn>
                <a:cxn ang="0">
                  <a:pos x="847" y="23"/>
                </a:cxn>
                <a:cxn ang="0">
                  <a:pos x="932" y="53"/>
                </a:cxn>
                <a:cxn ang="0">
                  <a:pos x="1010" y="90"/>
                </a:cxn>
                <a:cxn ang="0">
                  <a:pos x="1082" y="137"/>
                </a:cxn>
                <a:cxn ang="0">
                  <a:pos x="1149" y="194"/>
                </a:cxn>
                <a:cxn ang="0">
                  <a:pos x="1208" y="256"/>
                </a:cxn>
                <a:cxn ang="0">
                  <a:pos x="1258" y="325"/>
                </a:cxn>
                <a:cxn ang="0">
                  <a:pos x="1301" y="401"/>
                </a:cxn>
                <a:cxn ang="0">
                  <a:pos x="1301" y="401"/>
                </a:cxn>
              </a:cxnLst>
              <a:rect l="0" t="0" r="r" b="b"/>
              <a:pathLst>
                <a:path w="1321" h="712">
                  <a:moveTo>
                    <a:pt x="1301" y="401"/>
                  </a:moveTo>
                  <a:lnTo>
                    <a:pt x="1317" y="442"/>
                  </a:lnTo>
                  <a:lnTo>
                    <a:pt x="1321" y="481"/>
                  </a:lnTo>
                  <a:lnTo>
                    <a:pt x="1315" y="516"/>
                  </a:lnTo>
                  <a:lnTo>
                    <a:pt x="1298" y="550"/>
                  </a:lnTo>
                  <a:lnTo>
                    <a:pt x="1272" y="579"/>
                  </a:lnTo>
                  <a:lnTo>
                    <a:pt x="1239" y="604"/>
                  </a:lnTo>
                  <a:lnTo>
                    <a:pt x="1196" y="628"/>
                  </a:lnTo>
                  <a:lnTo>
                    <a:pt x="1147" y="649"/>
                  </a:lnTo>
                  <a:lnTo>
                    <a:pt x="1092" y="667"/>
                  </a:lnTo>
                  <a:lnTo>
                    <a:pt x="1031" y="683"/>
                  </a:lnTo>
                  <a:lnTo>
                    <a:pt x="967" y="694"/>
                  </a:lnTo>
                  <a:lnTo>
                    <a:pt x="896" y="704"/>
                  </a:lnTo>
                  <a:lnTo>
                    <a:pt x="824" y="710"/>
                  </a:lnTo>
                  <a:lnTo>
                    <a:pt x="795" y="712"/>
                  </a:lnTo>
                  <a:lnTo>
                    <a:pt x="476" y="712"/>
                  </a:lnTo>
                  <a:lnTo>
                    <a:pt x="472" y="712"/>
                  </a:lnTo>
                  <a:lnTo>
                    <a:pt x="409" y="708"/>
                  </a:lnTo>
                  <a:lnTo>
                    <a:pt x="348" y="704"/>
                  </a:lnTo>
                  <a:lnTo>
                    <a:pt x="290" y="696"/>
                  </a:lnTo>
                  <a:lnTo>
                    <a:pt x="235" y="689"/>
                  </a:lnTo>
                  <a:lnTo>
                    <a:pt x="186" y="677"/>
                  </a:lnTo>
                  <a:lnTo>
                    <a:pt x="141" y="663"/>
                  </a:lnTo>
                  <a:lnTo>
                    <a:pt x="102" y="648"/>
                  </a:lnTo>
                  <a:lnTo>
                    <a:pt x="67" y="630"/>
                  </a:lnTo>
                  <a:lnTo>
                    <a:pt x="39" y="608"/>
                  </a:lnTo>
                  <a:lnTo>
                    <a:pt x="18" y="583"/>
                  </a:lnTo>
                  <a:lnTo>
                    <a:pt x="6" y="554"/>
                  </a:lnTo>
                  <a:lnTo>
                    <a:pt x="0" y="524"/>
                  </a:lnTo>
                  <a:lnTo>
                    <a:pt x="0" y="520"/>
                  </a:lnTo>
                  <a:lnTo>
                    <a:pt x="4" y="487"/>
                  </a:lnTo>
                  <a:lnTo>
                    <a:pt x="16" y="446"/>
                  </a:lnTo>
                  <a:lnTo>
                    <a:pt x="51" y="370"/>
                  </a:lnTo>
                  <a:lnTo>
                    <a:pt x="94" y="299"/>
                  </a:lnTo>
                  <a:lnTo>
                    <a:pt x="147" y="235"/>
                  </a:lnTo>
                  <a:lnTo>
                    <a:pt x="204" y="176"/>
                  </a:lnTo>
                  <a:lnTo>
                    <a:pt x="270" y="125"/>
                  </a:lnTo>
                  <a:lnTo>
                    <a:pt x="341" y="82"/>
                  </a:lnTo>
                  <a:lnTo>
                    <a:pt x="415" y="47"/>
                  </a:lnTo>
                  <a:lnTo>
                    <a:pt x="497" y="21"/>
                  </a:lnTo>
                  <a:lnTo>
                    <a:pt x="581" y="6"/>
                  </a:lnTo>
                  <a:lnTo>
                    <a:pt x="667" y="0"/>
                  </a:lnTo>
                  <a:lnTo>
                    <a:pt x="667" y="0"/>
                  </a:lnTo>
                  <a:lnTo>
                    <a:pt x="759" y="6"/>
                  </a:lnTo>
                  <a:lnTo>
                    <a:pt x="847" y="23"/>
                  </a:lnTo>
                  <a:lnTo>
                    <a:pt x="932" y="53"/>
                  </a:lnTo>
                  <a:lnTo>
                    <a:pt x="1010" y="90"/>
                  </a:lnTo>
                  <a:lnTo>
                    <a:pt x="1082" y="137"/>
                  </a:lnTo>
                  <a:lnTo>
                    <a:pt x="1149" y="194"/>
                  </a:lnTo>
                  <a:lnTo>
                    <a:pt x="1208" y="256"/>
                  </a:lnTo>
                  <a:lnTo>
                    <a:pt x="1258" y="325"/>
                  </a:lnTo>
                  <a:lnTo>
                    <a:pt x="1301" y="401"/>
                  </a:lnTo>
                  <a:lnTo>
                    <a:pt x="1301" y="401"/>
                  </a:lnTo>
                  <a:close/>
                </a:path>
              </a:pathLst>
            </a:custGeom>
            <a:gradFill rotWithShape="1">
              <a:gsLst>
                <a:gs pos="0">
                  <a:srgbClr val="009999">
                    <a:gamma/>
                    <a:tint val="0"/>
                    <a:invGamma/>
                  </a:srgbClr>
                </a:gs>
                <a:gs pos="100000">
                  <a:srgbClr val="009999"/>
                </a:gs>
              </a:gsLst>
              <a:lin ang="5400000" scaled="1"/>
            </a:gradFill>
            <a:ln w="0">
              <a:noFill/>
              <a:prstDash val="solid"/>
              <a:round/>
            </a:ln>
            <a:effectLst/>
          </p:spPr>
          <p:txBody>
            <a:bodyPr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endParaRPr>
            </a:p>
          </p:txBody>
        </p:sp>
        <p:sp>
          <p:nvSpPr>
            <p:cNvPr id="9" name="Text Box 16"/>
            <p:cNvSpPr txBox="1">
              <a:spLocks noChangeArrowheads="1"/>
            </p:cNvSpPr>
            <p:nvPr/>
          </p:nvSpPr>
          <p:spPr bwMode="gray">
            <a:xfrm>
              <a:off x="6960" y="7453"/>
              <a:ext cx="2160" cy="1322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p>
              <a:pPr marR="0" algn="ctr" defTabSz="914400" eaLnBrk="0" hangingPunct="0">
                <a:buClrTx/>
                <a:buSzTx/>
                <a:buFontTx/>
                <a:buNone/>
                <a:defRPr/>
              </a:pPr>
              <a:r>
                <a:rPr lang="zh-CN" altLang="en-US" sz="3600" dirty="0">
                  <a:solidFill>
                    <a:schemeClr val="bg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例</a:t>
              </a:r>
              <a:r>
                <a:rPr lang="en-US" altLang="zh-CN" sz="3600" dirty="0">
                  <a:solidFill>
                    <a:schemeClr val="bg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2</a:t>
              </a:r>
              <a:endParaRPr kumimoji="0" lang="en-US" altLang="zh-CN" sz="3600" b="1" kern="1200" cap="none" spc="0" normalizeH="0" baseline="0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charset="-122"/>
                <a:ea typeface="黑体" panose="02010609060101010101" charset="-122"/>
                <a:cs typeface="+mn-ea"/>
                <a:sym typeface="+mn-ea"/>
              </a:endParaRPr>
            </a:p>
          </p:txBody>
        </p:sp>
      </p:grp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7" grpId="0"/>
      <p:bldP spid="28" grpId="0"/>
      <p:bldP spid="29" grpId="0"/>
      <p:bldP spid="30" grpId="0"/>
      <p:bldP spid="31" grpId="0"/>
      <p:bldP spid="36" grpId="0"/>
      <p:bldP spid="3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94018" name="Text Box 2"/>
          <p:cNvSpPr txBox="1"/>
          <p:nvPr/>
        </p:nvSpPr>
        <p:spPr>
          <a:xfrm>
            <a:off x="2915603" y="1169035"/>
            <a:ext cx="8620125" cy="18637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lnSpc>
                <a:spcPct val="180000"/>
              </a:lnSpc>
              <a:buNone/>
            </a:pP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</a:rPr>
              <a:t>已知集合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A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</a:rPr>
              <a:t>={-1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</a:rPr>
              <a:t>，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</a:rPr>
              <a:t>3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</a:rPr>
              <a:t>，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m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</a:rPr>
              <a:t>}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</a:rPr>
              <a:t>，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B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</a:rPr>
              <a:t>={3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</a:rPr>
              <a:t>，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</a:rPr>
              <a:t>4}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</a:rPr>
              <a:t>，若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B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</a:rPr>
              <a:t>⊆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A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</a:rPr>
              <a:t>，则实数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m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</a:rPr>
              <a:t>=_______.</a:t>
            </a:r>
            <a:endParaRPr lang="en-US" altLang="zh-CN" sz="3200" dirty="0">
              <a:solidFill>
                <a:srgbClr val="000000"/>
              </a:solidFill>
              <a:latin typeface="宋体" panose="02010600030101010101" pitchFamily="2" charset="-122"/>
              <a:ea typeface="楷体_GB2312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621155" y="3706495"/>
            <a:ext cx="10093960" cy="186372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 eaLnBrk="1" hangingPunct="1">
              <a:lnSpc>
                <a:spcPct val="180000"/>
              </a:lnSpc>
              <a:buNone/>
            </a:pPr>
            <a:r>
              <a:rPr lang="zh-CN" altLang="en-US" sz="3200" dirty="0">
                <a:solidFill>
                  <a:schemeClr val="tx1"/>
                </a:solidFill>
                <a:latin typeface="宋体" panose="02010600030101010101" pitchFamily="2" charset="-122"/>
                <a:ea typeface="楷体_GB2312" pitchFamily="49" charset="-122"/>
                <a:sym typeface="+mn-ea"/>
              </a:rPr>
              <a:t>解</a:t>
            </a:r>
            <a:r>
              <a:rPr lang="en-US" altLang="zh-CN" sz="3200" dirty="0">
                <a:solidFill>
                  <a:schemeClr val="tx1"/>
                </a:solidFill>
                <a:latin typeface="宋体" panose="02010600030101010101" pitchFamily="2" charset="-122"/>
                <a:ea typeface="楷体_GB2312" pitchFamily="49" charset="-122"/>
                <a:sym typeface="+mn-ea"/>
              </a:rPr>
              <a:t>:</a:t>
            </a:r>
            <a:r>
              <a:rPr lang="zh-CN" altLang="en-US" sz="3200" dirty="0">
                <a:solidFill>
                  <a:schemeClr val="tx1"/>
                </a:solidFill>
                <a:latin typeface="宋体" panose="02010600030101010101" pitchFamily="2" charset="-122"/>
                <a:ea typeface="楷体_GB2312" pitchFamily="49" charset="-122"/>
                <a:sym typeface="+mn-ea"/>
              </a:rPr>
              <a:t>因为</a:t>
            </a:r>
            <a:r>
              <a:rPr lang="en-US" altLang="zh-CN" sz="3200" i="1" dirty="0">
                <a:solidFill>
                  <a:schemeClr val="tx1"/>
                </a:solidFill>
                <a:latin typeface="Times New Roman" panose="02020603050405020304" charset="0"/>
                <a:ea typeface="楷体_GB2312" pitchFamily="49" charset="-122"/>
                <a:cs typeface="Times New Roman" panose="02020603050405020304" charset="0"/>
                <a:sym typeface="+mn-ea"/>
              </a:rPr>
              <a:t>B</a:t>
            </a:r>
            <a:r>
              <a:rPr lang="en-US" altLang="zh-CN" sz="3200" dirty="0">
                <a:solidFill>
                  <a:schemeClr val="tx1"/>
                </a:solidFill>
                <a:latin typeface="宋体" panose="02010600030101010101" pitchFamily="2" charset="-122"/>
                <a:ea typeface="NEU-BZ-S92" charset="-122"/>
                <a:sym typeface="+mn-ea"/>
              </a:rPr>
              <a:t>⊆</a:t>
            </a:r>
            <a:r>
              <a:rPr lang="en-US" altLang="zh-CN" sz="3200" i="1" dirty="0">
                <a:solidFill>
                  <a:schemeClr val="tx1"/>
                </a:solidFill>
                <a:latin typeface="Times New Roman" panose="02020603050405020304" charset="0"/>
                <a:ea typeface="楷体_GB2312" pitchFamily="49" charset="-122"/>
                <a:cs typeface="Times New Roman" panose="02020603050405020304" charset="0"/>
                <a:sym typeface="+mn-ea"/>
              </a:rPr>
              <a:t>A</a:t>
            </a:r>
            <a:r>
              <a:rPr lang="zh-CN" altLang="en-US" sz="3200" dirty="0">
                <a:solidFill>
                  <a:schemeClr val="tx1"/>
                </a:solidFill>
                <a:latin typeface="宋体" panose="02010600030101010101" pitchFamily="2" charset="-122"/>
                <a:ea typeface="楷体_GB2312" pitchFamily="49" charset="-122"/>
                <a:sym typeface="+mn-ea"/>
              </a:rPr>
              <a:t>，</a:t>
            </a:r>
            <a:r>
              <a:rPr lang="en-US" altLang="zh-CN" sz="3200" i="1" dirty="0">
                <a:solidFill>
                  <a:schemeClr val="tx1"/>
                </a:solidFill>
                <a:latin typeface="Times New Roman" panose="02020603050405020304" charset="0"/>
                <a:ea typeface="楷体_GB2312" pitchFamily="49" charset="-122"/>
                <a:cs typeface="Times New Roman" panose="02020603050405020304" charset="0"/>
                <a:sym typeface="+mn-ea"/>
              </a:rPr>
              <a:t>B</a:t>
            </a:r>
            <a:r>
              <a:rPr lang="en-US" altLang="zh-CN" sz="3200" dirty="0">
                <a:solidFill>
                  <a:schemeClr val="tx1"/>
                </a:solidFill>
                <a:latin typeface="宋体" panose="02010600030101010101" pitchFamily="2" charset="-122"/>
                <a:ea typeface="楷体_GB2312" pitchFamily="49" charset="-122"/>
                <a:sym typeface="+mn-ea"/>
              </a:rPr>
              <a:t>={3</a:t>
            </a:r>
            <a:r>
              <a:rPr lang="zh-CN" altLang="en-US" sz="3200" dirty="0">
                <a:solidFill>
                  <a:schemeClr val="tx1"/>
                </a:solidFill>
                <a:latin typeface="宋体" panose="02010600030101010101" pitchFamily="2" charset="-122"/>
                <a:ea typeface="楷体_GB2312" pitchFamily="49" charset="-122"/>
                <a:sym typeface="+mn-ea"/>
              </a:rPr>
              <a:t>，</a:t>
            </a:r>
            <a:r>
              <a:rPr lang="en-US" altLang="zh-CN" sz="3200" dirty="0">
                <a:solidFill>
                  <a:schemeClr val="tx1"/>
                </a:solidFill>
                <a:latin typeface="宋体" panose="02010600030101010101" pitchFamily="2" charset="-122"/>
                <a:ea typeface="楷体_GB2312" pitchFamily="49" charset="-122"/>
                <a:sym typeface="+mn-ea"/>
              </a:rPr>
              <a:t>4}</a:t>
            </a:r>
            <a:r>
              <a:rPr lang="zh-CN" altLang="en-US" sz="3200" dirty="0">
                <a:solidFill>
                  <a:schemeClr val="tx1"/>
                </a:solidFill>
                <a:latin typeface="宋体" panose="02010600030101010101" pitchFamily="2" charset="-122"/>
                <a:ea typeface="楷体_GB2312" pitchFamily="49" charset="-122"/>
                <a:sym typeface="+mn-ea"/>
              </a:rPr>
              <a:t>，</a:t>
            </a:r>
            <a:r>
              <a:rPr lang="en-US" altLang="zh-CN" sz="3200" i="1" dirty="0">
                <a:solidFill>
                  <a:schemeClr val="tx1"/>
                </a:solidFill>
                <a:latin typeface="Times New Roman" panose="02020603050405020304" charset="0"/>
                <a:ea typeface="楷体_GB2312" pitchFamily="49" charset="-122"/>
                <a:cs typeface="Times New Roman" panose="02020603050405020304" charset="0"/>
                <a:sym typeface="+mn-ea"/>
              </a:rPr>
              <a:t>A</a:t>
            </a:r>
            <a:r>
              <a:rPr lang="en-US" altLang="zh-CN" sz="3200" dirty="0">
                <a:solidFill>
                  <a:schemeClr val="tx1"/>
                </a:solidFill>
                <a:latin typeface="宋体" panose="02010600030101010101" pitchFamily="2" charset="-122"/>
                <a:ea typeface="楷体_GB2312" pitchFamily="49" charset="-122"/>
                <a:sym typeface="+mn-ea"/>
              </a:rPr>
              <a:t>={-1</a:t>
            </a:r>
            <a:r>
              <a:rPr lang="zh-CN" altLang="en-US" sz="3200" dirty="0">
                <a:solidFill>
                  <a:schemeClr val="tx1"/>
                </a:solidFill>
                <a:latin typeface="宋体" panose="02010600030101010101" pitchFamily="2" charset="-122"/>
                <a:ea typeface="楷体_GB2312" pitchFamily="49" charset="-122"/>
                <a:sym typeface="+mn-ea"/>
              </a:rPr>
              <a:t>，</a:t>
            </a:r>
            <a:r>
              <a:rPr lang="en-US" altLang="zh-CN" sz="3200" dirty="0">
                <a:solidFill>
                  <a:schemeClr val="tx1"/>
                </a:solidFill>
                <a:latin typeface="宋体" panose="02010600030101010101" pitchFamily="2" charset="-122"/>
                <a:ea typeface="楷体_GB2312" pitchFamily="49" charset="-122"/>
                <a:sym typeface="+mn-ea"/>
              </a:rPr>
              <a:t>3</a:t>
            </a:r>
            <a:r>
              <a:rPr lang="zh-CN" altLang="en-US" sz="3200" dirty="0">
                <a:solidFill>
                  <a:schemeClr val="tx1"/>
                </a:solidFill>
                <a:latin typeface="宋体" panose="02010600030101010101" pitchFamily="2" charset="-122"/>
                <a:ea typeface="楷体_GB2312" pitchFamily="49" charset="-122"/>
                <a:sym typeface="+mn-ea"/>
              </a:rPr>
              <a:t>，</a:t>
            </a:r>
            <a:r>
              <a:rPr lang="en-US" altLang="zh-CN" sz="3200" i="1" dirty="0">
                <a:solidFill>
                  <a:schemeClr val="tx1"/>
                </a:solidFill>
                <a:latin typeface="Times New Roman" panose="02020603050405020304" charset="0"/>
                <a:ea typeface="楷体_GB2312" pitchFamily="49" charset="-122"/>
                <a:cs typeface="Times New Roman" panose="02020603050405020304" charset="0"/>
                <a:sym typeface="+mn-ea"/>
              </a:rPr>
              <a:t>m</a:t>
            </a:r>
            <a:r>
              <a:rPr lang="en-US" altLang="zh-CN" sz="3200" dirty="0">
                <a:solidFill>
                  <a:schemeClr val="tx1"/>
                </a:solidFill>
                <a:latin typeface="宋体" panose="02010600030101010101" pitchFamily="2" charset="-122"/>
                <a:ea typeface="楷体_GB2312" pitchFamily="49" charset="-122"/>
                <a:sym typeface="+mn-ea"/>
              </a:rPr>
              <a:t>}</a:t>
            </a:r>
            <a:r>
              <a:rPr lang="zh-CN" altLang="en-US" sz="3200" dirty="0">
                <a:solidFill>
                  <a:schemeClr val="tx1"/>
                </a:solidFill>
                <a:latin typeface="宋体" panose="02010600030101010101" pitchFamily="2" charset="-122"/>
                <a:ea typeface="楷体_GB2312" pitchFamily="49" charset="-122"/>
                <a:sym typeface="+mn-ea"/>
              </a:rPr>
              <a:t>，比较</a:t>
            </a:r>
            <a:r>
              <a:rPr lang="en-US" altLang="zh-CN" sz="3200" i="1" dirty="0">
                <a:solidFill>
                  <a:schemeClr val="tx1"/>
                </a:solidFill>
                <a:latin typeface="Times New Roman" panose="02020603050405020304" charset="0"/>
                <a:ea typeface="楷体_GB2312" pitchFamily="49" charset="-122"/>
                <a:cs typeface="Times New Roman" panose="02020603050405020304" charset="0"/>
                <a:sym typeface="+mn-ea"/>
              </a:rPr>
              <a:t>A</a:t>
            </a:r>
            <a:r>
              <a:rPr lang="zh-CN" altLang="en-US" sz="3200" dirty="0">
                <a:solidFill>
                  <a:schemeClr val="tx1"/>
                </a:solidFill>
                <a:latin typeface="宋体" panose="02010600030101010101" pitchFamily="2" charset="-122"/>
                <a:ea typeface="楷体_GB2312" pitchFamily="49" charset="-122"/>
                <a:sym typeface="+mn-ea"/>
              </a:rPr>
              <a:t>，</a:t>
            </a:r>
            <a:r>
              <a:rPr lang="en-US" altLang="zh-CN" sz="3200" i="1" dirty="0">
                <a:solidFill>
                  <a:schemeClr val="tx1"/>
                </a:solidFill>
                <a:latin typeface="Times New Roman" panose="02020603050405020304" charset="0"/>
                <a:ea typeface="楷体_GB2312" pitchFamily="49" charset="-122"/>
                <a:cs typeface="Times New Roman" panose="02020603050405020304" charset="0"/>
                <a:sym typeface="+mn-ea"/>
              </a:rPr>
              <a:t>B</a:t>
            </a:r>
            <a:r>
              <a:rPr lang="zh-CN" altLang="en-US" sz="3200" dirty="0">
                <a:solidFill>
                  <a:schemeClr val="tx1"/>
                </a:solidFill>
                <a:latin typeface="宋体" panose="02010600030101010101" pitchFamily="2" charset="-122"/>
                <a:ea typeface="楷体_GB2312" pitchFamily="49" charset="-122"/>
                <a:sym typeface="+mn-ea"/>
              </a:rPr>
              <a:t>中</a:t>
            </a:r>
            <a:endParaRPr lang="zh-CN" altLang="en-US" sz="3200" dirty="0">
              <a:solidFill>
                <a:schemeClr val="tx1"/>
              </a:solidFill>
              <a:latin typeface="宋体" panose="02010600030101010101" pitchFamily="2" charset="-122"/>
              <a:ea typeface="楷体_GB2312" pitchFamily="49" charset="-122"/>
              <a:sym typeface="+mn-ea"/>
            </a:endParaRPr>
          </a:p>
          <a:p>
            <a:pPr algn="l" eaLnBrk="1" hangingPunct="1">
              <a:lnSpc>
                <a:spcPct val="180000"/>
              </a:lnSpc>
              <a:buNone/>
            </a:pPr>
            <a:r>
              <a:rPr lang="zh-CN" altLang="en-US" sz="3200" dirty="0">
                <a:solidFill>
                  <a:schemeClr val="tx1"/>
                </a:solidFill>
                <a:latin typeface="宋体" panose="02010600030101010101" pitchFamily="2" charset="-122"/>
                <a:ea typeface="楷体_GB2312" pitchFamily="49" charset="-122"/>
                <a:sym typeface="+mn-ea"/>
              </a:rPr>
              <a:t>的元素可知</a:t>
            </a:r>
            <a:r>
              <a:rPr lang="en-US" altLang="zh-CN" sz="3200" i="1" dirty="0">
                <a:solidFill>
                  <a:schemeClr val="tx1"/>
                </a:solidFill>
                <a:latin typeface="Times New Roman" panose="02020603050405020304" charset="0"/>
                <a:ea typeface="楷体_GB2312" pitchFamily="49" charset="-122"/>
                <a:cs typeface="Times New Roman" panose="02020603050405020304" charset="0"/>
                <a:sym typeface="+mn-ea"/>
              </a:rPr>
              <a:t>m</a:t>
            </a:r>
            <a:r>
              <a:rPr lang="en-US" altLang="zh-CN" sz="3200" dirty="0">
                <a:solidFill>
                  <a:schemeClr val="tx1"/>
                </a:solidFill>
                <a:latin typeface="宋体" panose="02010600030101010101" pitchFamily="2" charset="-122"/>
                <a:ea typeface="楷体_GB2312" pitchFamily="49" charset="-122"/>
                <a:sym typeface="+mn-ea"/>
              </a:rPr>
              <a:t>=4.</a:t>
            </a:r>
            <a:endParaRPr lang="en-US" altLang="zh-CN" sz="3200" dirty="0">
              <a:solidFill>
                <a:schemeClr val="tx1"/>
              </a:solidFill>
              <a:latin typeface="宋体" panose="02010600030101010101" pitchFamily="2" charset="-122"/>
              <a:ea typeface="楷体_GB2312" pitchFamily="49" charset="-122"/>
              <a:sym typeface="+mn-ea"/>
            </a:endParaRPr>
          </a:p>
        </p:txBody>
      </p:sp>
      <p:grpSp>
        <p:nvGrpSpPr>
          <p:cNvPr id="10" name="组合 9"/>
          <p:cNvGrpSpPr/>
          <p:nvPr/>
        </p:nvGrpSpPr>
        <p:grpSpPr>
          <a:xfrm>
            <a:off x="1722755" y="978535"/>
            <a:ext cx="1193165" cy="1169035"/>
            <a:chOff x="6840" y="6790"/>
            <a:chExt cx="2400" cy="2395"/>
          </a:xfrm>
        </p:grpSpPr>
        <p:sp>
          <p:nvSpPr>
            <p:cNvPr id="106510" name="Oval 14"/>
            <p:cNvSpPr>
              <a:spLocks noChangeArrowheads="1"/>
            </p:cNvSpPr>
            <p:nvPr/>
          </p:nvSpPr>
          <p:spPr bwMode="gray">
            <a:xfrm>
              <a:off x="6840" y="6790"/>
              <a:ext cx="2400" cy="2395"/>
            </a:xfrm>
            <a:prstGeom prst="ellipse">
              <a:avLst/>
            </a:prstGeom>
            <a:gradFill rotWithShape="1">
              <a:gsLst>
                <a:gs pos="0">
                  <a:srgbClr val="009999"/>
                </a:gs>
                <a:gs pos="100000">
                  <a:srgbClr val="009999">
                    <a:gamma/>
                    <a:shade val="51373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endParaRPr>
            </a:p>
          </p:txBody>
        </p:sp>
        <p:sp>
          <p:nvSpPr>
            <p:cNvPr id="106511" name="Freeform 15"/>
            <p:cNvSpPr/>
            <p:nvPr/>
          </p:nvSpPr>
          <p:spPr bwMode="gray">
            <a:xfrm>
              <a:off x="7116" y="6830"/>
              <a:ext cx="1850" cy="902"/>
            </a:xfrm>
            <a:custGeom>
              <a:avLst/>
              <a:gdLst/>
              <a:ahLst/>
              <a:cxnLst>
                <a:cxn ang="0">
                  <a:pos x="1301" y="401"/>
                </a:cxn>
                <a:cxn ang="0">
                  <a:pos x="1317" y="442"/>
                </a:cxn>
                <a:cxn ang="0">
                  <a:pos x="1321" y="481"/>
                </a:cxn>
                <a:cxn ang="0">
                  <a:pos x="1315" y="516"/>
                </a:cxn>
                <a:cxn ang="0">
                  <a:pos x="1298" y="550"/>
                </a:cxn>
                <a:cxn ang="0">
                  <a:pos x="1272" y="579"/>
                </a:cxn>
                <a:cxn ang="0">
                  <a:pos x="1239" y="604"/>
                </a:cxn>
                <a:cxn ang="0">
                  <a:pos x="1196" y="628"/>
                </a:cxn>
                <a:cxn ang="0">
                  <a:pos x="1147" y="649"/>
                </a:cxn>
                <a:cxn ang="0">
                  <a:pos x="1092" y="667"/>
                </a:cxn>
                <a:cxn ang="0">
                  <a:pos x="1031" y="683"/>
                </a:cxn>
                <a:cxn ang="0">
                  <a:pos x="967" y="694"/>
                </a:cxn>
                <a:cxn ang="0">
                  <a:pos x="896" y="704"/>
                </a:cxn>
                <a:cxn ang="0">
                  <a:pos x="824" y="710"/>
                </a:cxn>
                <a:cxn ang="0">
                  <a:pos x="795" y="712"/>
                </a:cxn>
                <a:cxn ang="0">
                  <a:pos x="476" y="712"/>
                </a:cxn>
                <a:cxn ang="0">
                  <a:pos x="472" y="712"/>
                </a:cxn>
                <a:cxn ang="0">
                  <a:pos x="409" y="708"/>
                </a:cxn>
                <a:cxn ang="0">
                  <a:pos x="348" y="704"/>
                </a:cxn>
                <a:cxn ang="0">
                  <a:pos x="290" y="696"/>
                </a:cxn>
                <a:cxn ang="0">
                  <a:pos x="235" y="689"/>
                </a:cxn>
                <a:cxn ang="0">
                  <a:pos x="186" y="677"/>
                </a:cxn>
                <a:cxn ang="0">
                  <a:pos x="141" y="663"/>
                </a:cxn>
                <a:cxn ang="0">
                  <a:pos x="102" y="648"/>
                </a:cxn>
                <a:cxn ang="0">
                  <a:pos x="67" y="630"/>
                </a:cxn>
                <a:cxn ang="0">
                  <a:pos x="39" y="608"/>
                </a:cxn>
                <a:cxn ang="0">
                  <a:pos x="18" y="583"/>
                </a:cxn>
                <a:cxn ang="0">
                  <a:pos x="6" y="554"/>
                </a:cxn>
                <a:cxn ang="0">
                  <a:pos x="0" y="524"/>
                </a:cxn>
                <a:cxn ang="0">
                  <a:pos x="0" y="520"/>
                </a:cxn>
                <a:cxn ang="0">
                  <a:pos x="4" y="487"/>
                </a:cxn>
                <a:cxn ang="0">
                  <a:pos x="16" y="446"/>
                </a:cxn>
                <a:cxn ang="0">
                  <a:pos x="51" y="370"/>
                </a:cxn>
                <a:cxn ang="0">
                  <a:pos x="94" y="299"/>
                </a:cxn>
                <a:cxn ang="0">
                  <a:pos x="147" y="235"/>
                </a:cxn>
                <a:cxn ang="0">
                  <a:pos x="204" y="176"/>
                </a:cxn>
                <a:cxn ang="0">
                  <a:pos x="270" y="125"/>
                </a:cxn>
                <a:cxn ang="0">
                  <a:pos x="341" y="82"/>
                </a:cxn>
                <a:cxn ang="0">
                  <a:pos x="415" y="47"/>
                </a:cxn>
                <a:cxn ang="0">
                  <a:pos x="497" y="21"/>
                </a:cxn>
                <a:cxn ang="0">
                  <a:pos x="581" y="6"/>
                </a:cxn>
                <a:cxn ang="0">
                  <a:pos x="667" y="0"/>
                </a:cxn>
                <a:cxn ang="0">
                  <a:pos x="667" y="0"/>
                </a:cxn>
                <a:cxn ang="0">
                  <a:pos x="759" y="6"/>
                </a:cxn>
                <a:cxn ang="0">
                  <a:pos x="847" y="23"/>
                </a:cxn>
                <a:cxn ang="0">
                  <a:pos x="932" y="53"/>
                </a:cxn>
                <a:cxn ang="0">
                  <a:pos x="1010" y="90"/>
                </a:cxn>
                <a:cxn ang="0">
                  <a:pos x="1082" y="137"/>
                </a:cxn>
                <a:cxn ang="0">
                  <a:pos x="1149" y="194"/>
                </a:cxn>
                <a:cxn ang="0">
                  <a:pos x="1208" y="256"/>
                </a:cxn>
                <a:cxn ang="0">
                  <a:pos x="1258" y="325"/>
                </a:cxn>
                <a:cxn ang="0">
                  <a:pos x="1301" y="401"/>
                </a:cxn>
                <a:cxn ang="0">
                  <a:pos x="1301" y="401"/>
                </a:cxn>
              </a:cxnLst>
              <a:rect l="0" t="0" r="r" b="b"/>
              <a:pathLst>
                <a:path w="1321" h="712">
                  <a:moveTo>
                    <a:pt x="1301" y="401"/>
                  </a:moveTo>
                  <a:lnTo>
                    <a:pt x="1317" y="442"/>
                  </a:lnTo>
                  <a:lnTo>
                    <a:pt x="1321" y="481"/>
                  </a:lnTo>
                  <a:lnTo>
                    <a:pt x="1315" y="516"/>
                  </a:lnTo>
                  <a:lnTo>
                    <a:pt x="1298" y="550"/>
                  </a:lnTo>
                  <a:lnTo>
                    <a:pt x="1272" y="579"/>
                  </a:lnTo>
                  <a:lnTo>
                    <a:pt x="1239" y="604"/>
                  </a:lnTo>
                  <a:lnTo>
                    <a:pt x="1196" y="628"/>
                  </a:lnTo>
                  <a:lnTo>
                    <a:pt x="1147" y="649"/>
                  </a:lnTo>
                  <a:lnTo>
                    <a:pt x="1092" y="667"/>
                  </a:lnTo>
                  <a:lnTo>
                    <a:pt x="1031" y="683"/>
                  </a:lnTo>
                  <a:lnTo>
                    <a:pt x="967" y="694"/>
                  </a:lnTo>
                  <a:lnTo>
                    <a:pt x="896" y="704"/>
                  </a:lnTo>
                  <a:lnTo>
                    <a:pt x="824" y="710"/>
                  </a:lnTo>
                  <a:lnTo>
                    <a:pt x="795" y="712"/>
                  </a:lnTo>
                  <a:lnTo>
                    <a:pt x="476" y="712"/>
                  </a:lnTo>
                  <a:lnTo>
                    <a:pt x="472" y="712"/>
                  </a:lnTo>
                  <a:lnTo>
                    <a:pt x="409" y="708"/>
                  </a:lnTo>
                  <a:lnTo>
                    <a:pt x="348" y="704"/>
                  </a:lnTo>
                  <a:lnTo>
                    <a:pt x="290" y="696"/>
                  </a:lnTo>
                  <a:lnTo>
                    <a:pt x="235" y="689"/>
                  </a:lnTo>
                  <a:lnTo>
                    <a:pt x="186" y="677"/>
                  </a:lnTo>
                  <a:lnTo>
                    <a:pt x="141" y="663"/>
                  </a:lnTo>
                  <a:lnTo>
                    <a:pt x="102" y="648"/>
                  </a:lnTo>
                  <a:lnTo>
                    <a:pt x="67" y="630"/>
                  </a:lnTo>
                  <a:lnTo>
                    <a:pt x="39" y="608"/>
                  </a:lnTo>
                  <a:lnTo>
                    <a:pt x="18" y="583"/>
                  </a:lnTo>
                  <a:lnTo>
                    <a:pt x="6" y="554"/>
                  </a:lnTo>
                  <a:lnTo>
                    <a:pt x="0" y="524"/>
                  </a:lnTo>
                  <a:lnTo>
                    <a:pt x="0" y="520"/>
                  </a:lnTo>
                  <a:lnTo>
                    <a:pt x="4" y="487"/>
                  </a:lnTo>
                  <a:lnTo>
                    <a:pt x="16" y="446"/>
                  </a:lnTo>
                  <a:lnTo>
                    <a:pt x="51" y="370"/>
                  </a:lnTo>
                  <a:lnTo>
                    <a:pt x="94" y="299"/>
                  </a:lnTo>
                  <a:lnTo>
                    <a:pt x="147" y="235"/>
                  </a:lnTo>
                  <a:lnTo>
                    <a:pt x="204" y="176"/>
                  </a:lnTo>
                  <a:lnTo>
                    <a:pt x="270" y="125"/>
                  </a:lnTo>
                  <a:lnTo>
                    <a:pt x="341" y="82"/>
                  </a:lnTo>
                  <a:lnTo>
                    <a:pt x="415" y="47"/>
                  </a:lnTo>
                  <a:lnTo>
                    <a:pt x="497" y="21"/>
                  </a:lnTo>
                  <a:lnTo>
                    <a:pt x="581" y="6"/>
                  </a:lnTo>
                  <a:lnTo>
                    <a:pt x="667" y="0"/>
                  </a:lnTo>
                  <a:lnTo>
                    <a:pt x="667" y="0"/>
                  </a:lnTo>
                  <a:lnTo>
                    <a:pt x="759" y="6"/>
                  </a:lnTo>
                  <a:lnTo>
                    <a:pt x="847" y="23"/>
                  </a:lnTo>
                  <a:lnTo>
                    <a:pt x="932" y="53"/>
                  </a:lnTo>
                  <a:lnTo>
                    <a:pt x="1010" y="90"/>
                  </a:lnTo>
                  <a:lnTo>
                    <a:pt x="1082" y="137"/>
                  </a:lnTo>
                  <a:lnTo>
                    <a:pt x="1149" y="194"/>
                  </a:lnTo>
                  <a:lnTo>
                    <a:pt x="1208" y="256"/>
                  </a:lnTo>
                  <a:lnTo>
                    <a:pt x="1258" y="325"/>
                  </a:lnTo>
                  <a:lnTo>
                    <a:pt x="1301" y="401"/>
                  </a:lnTo>
                  <a:lnTo>
                    <a:pt x="1301" y="401"/>
                  </a:lnTo>
                  <a:close/>
                </a:path>
              </a:pathLst>
            </a:custGeom>
            <a:gradFill rotWithShape="1">
              <a:gsLst>
                <a:gs pos="0">
                  <a:srgbClr val="009999">
                    <a:gamma/>
                    <a:tint val="0"/>
                    <a:invGamma/>
                  </a:srgbClr>
                </a:gs>
                <a:gs pos="100000">
                  <a:srgbClr val="009999"/>
                </a:gs>
              </a:gsLst>
              <a:lin ang="5400000" scaled="1"/>
            </a:gradFill>
            <a:ln w="0">
              <a:noFill/>
              <a:prstDash val="solid"/>
              <a:round/>
            </a:ln>
            <a:effectLst/>
          </p:spPr>
          <p:txBody>
            <a:bodyPr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endParaRPr>
            </a:p>
          </p:txBody>
        </p:sp>
        <p:sp>
          <p:nvSpPr>
            <p:cNvPr id="9" name="Text Box 16"/>
            <p:cNvSpPr txBox="1">
              <a:spLocks noChangeArrowheads="1"/>
            </p:cNvSpPr>
            <p:nvPr/>
          </p:nvSpPr>
          <p:spPr bwMode="gray">
            <a:xfrm>
              <a:off x="6960" y="7453"/>
              <a:ext cx="2160" cy="1322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p>
              <a:pPr marR="0" algn="ctr" defTabSz="914400" eaLnBrk="0" hangingPunct="0">
                <a:buClrTx/>
                <a:buSzTx/>
                <a:buFontTx/>
                <a:buNone/>
                <a:defRPr/>
              </a:pPr>
              <a:r>
                <a:rPr lang="zh-CN" altLang="en-US" sz="3600" dirty="0">
                  <a:solidFill>
                    <a:schemeClr val="bg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例</a:t>
              </a:r>
              <a:r>
                <a:rPr lang="en-US" altLang="zh-CN" sz="3600" dirty="0">
                  <a:solidFill>
                    <a:schemeClr val="bg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3</a:t>
              </a:r>
              <a:endParaRPr kumimoji="0" lang="en-US" altLang="zh-CN" sz="3600" b="1" kern="1200" cap="none" spc="0" normalizeH="0" baseline="0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charset="-122"/>
                <a:ea typeface="黑体" panose="02010609060101010101" charset="-122"/>
                <a:cs typeface="+mn-ea"/>
                <a:sym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文本框 8"/>
          <p:cNvSpPr>
            <a:spLocks noChangeArrowheads="1"/>
          </p:cNvSpPr>
          <p:nvPr/>
        </p:nvSpPr>
        <p:spPr bwMode="auto">
          <a:xfrm>
            <a:off x="-79692" y="102235"/>
            <a:ext cx="5499541" cy="919281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运用知识 强化练习</a:t>
            </a:r>
            <a:endParaRPr lang="en-US" altLang="zh-CN" sz="4000" i="1" dirty="0">
              <a:solidFill>
                <a:srgbClr val="3B3838"/>
              </a:solidFill>
              <a:latin typeface="微软雅黑" panose="020B0503020204020204" charset="-122"/>
              <a:sym typeface="Tahoma" panose="020B0604030504040204" pitchFamily="3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576320" y="2800350"/>
            <a:ext cx="610298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3200" b="0" dirty="0">
                <a:latin typeface="黑体" panose="02010609060101010101" charset="-122"/>
                <a:ea typeface="黑体" panose="02010609060101010101" charset="-122"/>
              </a:rPr>
              <a:t>练习： </a:t>
            </a:r>
            <a:r>
              <a:rPr lang="en-US" altLang="zh-CN" sz="3200" b="0" dirty="0">
                <a:latin typeface="黑体" panose="02010609060101010101" charset="-122"/>
                <a:ea typeface="黑体" panose="02010609060101010101" charset="-122"/>
              </a:rPr>
              <a:t>P13 </a:t>
            </a:r>
            <a:r>
              <a:rPr lang="zh-CN" altLang="zh-CN" sz="3200" b="0" dirty="0">
                <a:latin typeface="黑体" panose="02010609060101010101" charset="-122"/>
                <a:ea typeface="黑体" panose="02010609060101010101" charset="-122"/>
              </a:rPr>
              <a:t>练习</a:t>
            </a:r>
            <a:r>
              <a:rPr lang="en-US" altLang="zh-CN" sz="3200" b="0" dirty="0">
                <a:latin typeface="黑体" panose="02010609060101010101" charset="-122"/>
                <a:ea typeface="黑体" panose="02010609060101010101" charset="-122"/>
              </a:rPr>
              <a:t>1</a:t>
            </a:r>
            <a:r>
              <a:rPr lang="zh-CN" altLang="en-US" sz="3200" b="0" dirty="0">
                <a:latin typeface="黑体" panose="02010609060101010101" charset="-122"/>
                <a:ea typeface="黑体" panose="02010609060101010101" charset="-122"/>
              </a:rPr>
              <a:t>、</a:t>
            </a:r>
            <a:r>
              <a:rPr lang="en-US" altLang="zh-CN" sz="3200" b="0" dirty="0">
                <a:latin typeface="黑体" panose="02010609060101010101" charset="-122"/>
                <a:ea typeface="黑体" panose="02010609060101010101" charset="-122"/>
              </a:rPr>
              <a:t>2</a:t>
            </a:r>
            <a:r>
              <a:rPr lang="zh-CN" altLang="en-US" sz="3200" b="0" dirty="0">
                <a:latin typeface="黑体" panose="02010609060101010101" charset="-122"/>
                <a:ea typeface="黑体" panose="02010609060101010101" charset="-122"/>
              </a:rPr>
              <a:t>、</a:t>
            </a:r>
            <a:r>
              <a:rPr lang="en-US" altLang="zh-CN" sz="3200" b="0" dirty="0">
                <a:latin typeface="黑体" panose="02010609060101010101" charset="-122"/>
                <a:ea typeface="黑体" panose="02010609060101010101" charset="-122"/>
              </a:rPr>
              <a:t>3</a:t>
            </a:r>
            <a:r>
              <a:rPr lang="zh-CN" altLang="en-US" sz="3200" b="0" dirty="0">
                <a:latin typeface="黑体" panose="02010609060101010101" charset="-122"/>
                <a:ea typeface="黑体" panose="02010609060101010101" charset="-122"/>
              </a:rPr>
              <a:t>、</a:t>
            </a:r>
            <a:r>
              <a:rPr lang="en-US" altLang="zh-CN" sz="3200" b="0" dirty="0">
                <a:latin typeface="黑体" panose="02010609060101010101" charset="-122"/>
                <a:ea typeface="黑体" panose="02010609060101010101" charset="-122"/>
              </a:rPr>
              <a:t>4</a:t>
            </a:r>
            <a:endParaRPr lang="en-US" altLang="zh-CN" sz="3200" b="0" dirty="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文本框 8"/>
          <p:cNvSpPr>
            <a:spLocks noChangeArrowheads="1"/>
          </p:cNvSpPr>
          <p:nvPr/>
        </p:nvSpPr>
        <p:spPr bwMode="auto">
          <a:xfrm>
            <a:off x="-82867" y="53975"/>
            <a:ext cx="5505465" cy="928809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复习提问 引入概念</a:t>
            </a:r>
            <a:endParaRPr lang="en-US" altLang="zh-CN" sz="4000" i="1" dirty="0">
              <a:solidFill>
                <a:srgbClr val="3B3838"/>
              </a:solidFill>
              <a:latin typeface="微软雅黑" panose="020B0503020204020204" charset="-122"/>
              <a:sym typeface="Tahoma" panose="020B0604030504040204" pitchFamily="3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374515" y="2701290"/>
            <a:ext cx="1155700" cy="5791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复习：</a:t>
            </a: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668645" y="2695575"/>
            <a:ext cx="4119245" cy="5791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集合的概念</a:t>
            </a: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文本框 8"/>
          <p:cNvSpPr>
            <a:spLocks noChangeArrowheads="1"/>
          </p:cNvSpPr>
          <p:nvPr/>
        </p:nvSpPr>
        <p:spPr bwMode="auto">
          <a:xfrm>
            <a:off x="-90487" y="113030"/>
            <a:ext cx="5499541" cy="919281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课堂小结 布置作业</a:t>
            </a:r>
            <a:endParaRPr lang="zh-CN" altLang="en-US" sz="4000" i="1" dirty="0">
              <a:solidFill>
                <a:srgbClr val="3B3838"/>
              </a:solidFill>
              <a:latin typeface="微软雅黑" panose="020B0503020204020204" charset="-122"/>
              <a:sym typeface="Tahoma" panose="020B0604030504040204" pitchFamily="34" charset="0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6161760" y="1725794"/>
            <a:ext cx="4704856" cy="4542440"/>
            <a:chOff x="4819555" y="2356570"/>
            <a:chExt cx="4093221" cy="4762617"/>
          </a:xfrm>
        </p:grpSpPr>
        <p:sp>
          <p:nvSpPr>
            <p:cNvPr id="9" name="文本框 8"/>
            <p:cNvSpPr txBox="1"/>
            <p:nvPr/>
          </p:nvSpPr>
          <p:spPr>
            <a:xfrm>
              <a:off x="5643257" y="3309962"/>
              <a:ext cx="1592160" cy="6071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/>
              <a:r>
                <a:rPr lang="zh-CN" altLang="en-US" sz="3200" dirty="0">
                  <a:latin typeface="黑体" panose="02010609060101010101" charset="-122"/>
                  <a:ea typeface="黑体" panose="02010609060101010101" charset="-122"/>
                </a:rPr>
                <a:t>子   集</a:t>
              </a:r>
              <a:endParaRPr lang="en-US" altLang="zh-CN" sz="3200" b="0" dirty="0">
                <a:latin typeface="黑体" panose="02010609060101010101" charset="-122"/>
                <a:ea typeface="黑体" panose="02010609060101010101" charset="-122"/>
              </a:endParaRPr>
            </a:p>
          </p:txBody>
        </p:sp>
        <p:sp>
          <p:nvSpPr>
            <p:cNvPr id="10" name="文本框 9"/>
            <p:cNvSpPr txBox="1"/>
            <p:nvPr/>
          </p:nvSpPr>
          <p:spPr>
            <a:xfrm>
              <a:off x="5803142" y="4174041"/>
              <a:ext cx="230353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/>
              <a:r>
                <a:rPr lang="zh-CN" altLang="en-US" sz="3200" dirty="0">
                  <a:latin typeface="黑体" panose="02010609060101010101" charset="-122"/>
                  <a:ea typeface="黑体" panose="02010609060101010101" charset="-122"/>
                </a:rPr>
                <a:t>真子集</a:t>
              </a:r>
              <a:endParaRPr lang="en-US" altLang="zh-CN" sz="3200" b="0" dirty="0">
                <a:latin typeface="黑体" panose="02010609060101010101" charset="-122"/>
                <a:ea typeface="黑体" panose="02010609060101010101" charset="-122"/>
              </a:endParaRPr>
            </a:p>
          </p:txBody>
        </p:sp>
        <p:sp>
          <p:nvSpPr>
            <p:cNvPr id="11" name="文本框 10"/>
            <p:cNvSpPr txBox="1"/>
            <p:nvPr/>
          </p:nvSpPr>
          <p:spPr>
            <a:xfrm>
              <a:off x="5656745" y="5107318"/>
              <a:ext cx="2303533" cy="6131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/>
              <a:r>
                <a:rPr lang="zh-CN" altLang="en-US" sz="3200" dirty="0">
                  <a:latin typeface="黑体" panose="02010609060101010101" charset="-122"/>
                  <a:ea typeface="黑体" panose="02010609060101010101" charset="-122"/>
                </a:rPr>
                <a:t>集合相等</a:t>
              </a:r>
              <a:endParaRPr lang="en-US" altLang="zh-CN" sz="3200" b="0" dirty="0">
                <a:latin typeface="黑体" panose="02010609060101010101" charset="-122"/>
                <a:ea typeface="黑体" panose="02010609060101010101" charset="-122"/>
              </a:endParaRPr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5088546" y="2356570"/>
              <a:ext cx="382423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3200" dirty="0">
                  <a:latin typeface="黑体" panose="02010609060101010101" charset="-122"/>
                  <a:ea typeface="黑体" panose="02010609060101010101" charset="-122"/>
                </a:rPr>
                <a:t>集合之间的关系</a:t>
              </a:r>
              <a:endParaRPr lang="en-US" altLang="zh-CN" sz="3200" b="0" dirty="0">
                <a:latin typeface="黑体" panose="02010609060101010101" charset="-122"/>
                <a:ea typeface="黑体" panose="02010609060101010101" charset="-122"/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3" name="矩形 12"/>
                <p:cNvSpPr/>
                <p:nvPr/>
              </p:nvSpPr>
              <p:spPr>
                <a:xfrm>
                  <a:off x="4819555" y="5868869"/>
                  <a:ext cx="3848737" cy="1077218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p>
                  <a14:m>
                    <m:oMath xmlns:m="http://schemas.openxmlformats.org/officeDocument/2006/math">
                      <m:r>
                        <a:rPr lang="en-US" altLang="zh-CN" sz="32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⊆</m:t>
                      </m:r>
                      <m:r>
                        <a:rPr lang="zh-CN" altLang="en-US" sz="32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、</m:t>
                      </m:r>
                      <m:r>
                        <a:rPr lang="zh-CN" altLang="en-US" sz="3200" i="1">
                          <a:latin typeface="Cambria Math" panose="02040503050406030204" pitchFamily="18" charset="0"/>
                        </a:rPr>
                        <m:t>⊇</m:t>
                      </m:r>
                    </m:oMath>
                  </a14:m>
                  <a:r>
                    <a:rPr lang="zh-CN" altLang="en-US" sz="3200" dirty="0">
                      <a:latin typeface="黑体" panose="02010609060101010101" charset="-122"/>
                      <a:ea typeface="黑体" panose="02010609060101010101" charset="-122"/>
                    </a:rPr>
                    <a:t>、</a:t>
                  </a:r>
                  <a:r>
                    <a:rPr lang="en-US" altLang="zh-CN" sz="3200" dirty="0">
                      <a:latin typeface="黑体" panose="02010609060101010101" charset="-122"/>
                      <a:ea typeface="黑体" panose="02010609060101010101" charset="-122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altLang="zh-CN" sz="3200" i="1" dirty="0">
                          <a:latin typeface="Cambria Math" panose="02040503050406030204" pitchFamily="18" charset="0"/>
                        </a:rPr>
                        <m:t>⫋</m:t>
                      </m:r>
                      <m:r>
                        <a:rPr lang="zh-CN" altLang="en-US" sz="3200" i="1" dirty="0">
                          <a:latin typeface="Cambria Math" panose="02040503050406030204" pitchFamily="18" charset="0"/>
                        </a:rPr>
                        <m:t>、</m:t>
                      </m:r>
                      <m:r>
                        <a:rPr lang="en-US" altLang="zh-CN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⫌</m:t>
                      </m:r>
                    </m:oMath>
                  </a14:m>
                  <a:r>
                    <a:rPr lang="zh-CN" altLang="en-US" sz="3200" dirty="0">
                      <a:latin typeface="黑体" panose="02010609060101010101" charset="-122"/>
                      <a:ea typeface="黑体" panose="02010609060101010101" charset="-122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zh-CN" altLang="en-US" sz="3200" i="1" dirty="0">
                          <a:latin typeface="Cambria Math" panose="02040503050406030204" pitchFamily="18" charset="0"/>
                        </a:rPr>
                        <m:t>、</m:t>
                      </m:r>
                      <m:r>
                        <a:rPr lang="en-US" altLang="zh-CN" sz="32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a14:m>
                  <a:endParaRPr lang="zh-CN" altLang="en-US" sz="3200" dirty="0">
                    <a:latin typeface="黑体" panose="02010609060101010101" charset="-122"/>
                    <a:ea typeface="黑体" panose="02010609060101010101" charset="-122"/>
                  </a:endParaRPr>
                </a:p>
              </p:txBody>
            </p:sp>
          </mc:Choice>
          <mc:Fallback>
            <p:sp>
              <p:nvSpPr>
                <p:cNvPr id="13" name="矩形 1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19555" y="5868869"/>
                  <a:ext cx="3848737" cy="1077218"/>
                </a:xfrm>
                <a:prstGeom prst="rect">
                  <a:avLst/>
                </a:prstGeom>
                <a:blipFill rotWithShape="1">
                  <a:blip r:embed="rId1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4" name="组合 13"/>
          <p:cNvGrpSpPr/>
          <p:nvPr/>
        </p:nvGrpSpPr>
        <p:grpSpPr>
          <a:xfrm>
            <a:off x="2473292" y="2705003"/>
            <a:ext cx="1710079" cy="2631279"/>
            <a:chOff x="1335997" y="3469794"/>
            <a:chExt cx="1726007" cy="2758820"/>
          </a:xfrm>
        </p:grpSpPr>
        <p:grpSp>
          <p:nvGrpSpPr>
            <p:cNvPr id="1" name="组合 0"/>
            <p:cNvGrpSpPr/>
            <p:nvPr/>
          </p:nvGrpSpPr>
          <p:grpSpPr>
            <a:xfrm>
              <a:off x="1335997" y="3469794"/>
              <a:ext cx="1726007" cy="1714034"/>
              <a:chOff x="1335997" y="3469794"/>
              <a:chExt cx="1726007" cy="1714034"/>
            </a:xfrm>
          </p:grpSpPr>
          <p:sp>
            <p:nvSpPr>
              <p:cNvPr id="18" name="文本框 17"/>
              <p:cNvSpPr txBox="1"/>
              <p:nvPr/>
            </p:nvSpPr>
            <p:spPr>
              <a:xfrm>
                <a:off x="1335997" y="3469794"/>
                <a:ext cx="170934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 algn="dist"/>
                <a:r>
                  <a:rPr lang="zh-CN" altLang="en-US" sz="3200" dirty="0">
                    <a:latin typeface="黑体" panose="02010609060101010101" charset="-122"/>
                    <a:ea typeface="黑体" panose="02010609060101010101" charset="-122"/>
                  </a:rPr>
                  <a:t>属于</a:t>
                </a:r>
                <a:endParaRPr lang="en-US" altLang="zh-CN" sz="3200" b="0" dirty="0">
                  <a:latin typeface="黑体" panose="02010609060101010101" charset="-122"/>
                  <a:ea typeface="黑体" panose="02010609060101010101" charset="-122"/>
                </a:endParaRPr>
              </a:p>
            </p:txBody>
          </p:sp>
          <p:sp>
            <p:nvSpPr>
              <p:cNvPr id="19" name="文本框 18"/>
              <p:cNvSpPr txBox="1"/>
              <p:nvPr/>
            </p:nvSpPr>
            <p:spPr>
              <a:xfrm>
                <a:off x="1352662" y="4570708"/>
                <a:ext cx="1709342" cy="6131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 algn="dist"/>
                <a:r>
                  <a:rPr lang="zh-CN" altLang="en-US" sz="3200" dirty="0">
                    <a:latin typeface="黑体" panose="02010609060101010101" charset="-122"/>
                    <a:ea typeface="黑体" panose="02010609060101010101" charset="-122"/>
                  </a:rPr>
                  <a:t>不属于</a:t>
                </a:r>
                <a:endParaRPr lang="en-US" altLang="zh-CN" sz="3200" b="0" dirty="0">
                  <a:latin typeface="黑体" panose="02010609060101010101" charset="-122"/>
                  <a:ea typeface="黑体" panose="02010609060101010101" charset="-122"/>
                </a:endParaRPr>
              </a:p>
            </p:txBody>
          </p: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6" name="矩形 15"/>
                <p:cNvSpPr/>
                <p:nvPr/>
              </p:nvSpPr>
              <p:spPr>
                <a:xfrm>
                  <a:off x="1433530" y="5868869"/>
                  <a:ext cx="1547603" cy="5847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zh-CN" altLang="en-US" sz="32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  <m:r>
                          <a:rPr lang="zh-CN" altLang="en-US" sz="32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、</m:t>
                        </m:r>
                        <m:r>
                          <a:rPr lang="zh-CN" altLang="en-US" sz="32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∉</m:t>
                        </m:r>
                      </m:oMath>
                    </m:oMathPara>
                  </a14:m>
                  <a:endParaRPr lang="zh-CN" altLang="en-US" sz="3200" dirty="0">
                    <a:latin typeface="黑体" panose="02010609060101010101" charset="-122"/>
                    <a:ea typeface="黑体" panose="02010609060101010101" charset="-122"/>
                  </a:endParaRPr>
                </a:p>
              </p:txBody>
            </p:sp>
          </mc:Choice>
          <mc:Fallback>
            <p:sp>
              <p:nvSpPr>
                <p:cNvPr id="16" name="矩形 1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3530" y="5868869"/>
                  <a:ext cx="1547603" cy="584775"/>
                </a:xfrm>
                <a:prstGeom prst="rect">
                  <a:avLst/>
                </a:prstGeom>
                <a:blipFill rotWithShape="1">
                  <a:blip r:embed="rId2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pic>
        <p:nvPicPr>
          <p:cNvPr id="3" name="图片 2" descr="235072-1306112026424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48895" y="4735195"/>
            <a:ext cx="2279650" cy="1922145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741680" y="1711325"/>
            <a:ext cx="4787900" cy="5791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3200" dirty="0">
                <a:latin typeface="黑体" panose="02010609060101010101" charset="-122"/>
                <a:ea typeface="黑体" panose="02010609060101010101" charset="-122"/>
              </a:rPr>
              <a:t>小结  元素与集合的关系</a:t>
            </a:r>
            <a:endParaRPr lang="zh-CN" sz="3200" b="0" dirty="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" name="文本框 33"/>
          <p:cNvSpPr txBox="1"/>
          <p:nvPr/>
        </p:nvSpPr>
        <p:spPr>
          <a:xfrm>
            <a:off x="3883978" y="2791323"/>
            <a:ext cx="12687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作业</a:t>
            </a:r>
            <a:endParaRPr lang="en-US" altLang="zh-CN" sz="3200" b="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5950585" y="2791460"/>
            <a:ext cx="402844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  <a:sym typeface="+mn-ea"/>
              </a:rPr>
              <a:t>P14 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  <a:sym typeface="+mn-ea"/>
              </a:rPr>
              <a:t>习题三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  <a:sym typeface="+mn-ea"/>
              </a:rPr>
              <a:t>A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  <a:sym typeface="+mn-ea"/>
              </a:rPr>
              <a:t>组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  <a:sym typeface="+mn-ea"/>
              </a:rPr>
              <a:t>1,2,3</a:t>
            </a:r>
            <a:endParaRPr lang="zh-CN" altLang="en-US" sz="3200" b="0" dirty="0"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3075" name="文本框 8"/>
          <p:cNvSpPr>
            <a:spLocks noChangeArrowheads="1"/>
          </p:cNvSpPr>
          <p:nvPr/>
        </p:nvSpPr>
        <p:spPr bwMode="auto">
          <a:xfrm>
            <a:off x="-90487" y="113030"/>
            <a:ext cx="5499541" cy="919281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课堂小结 布置作业</a:t>
            </a:r>
            <a:endParaRPr lang="zh-CN" altLang="en-US" sz="4000" i="1" dirty="0">
              <a:solidFill>
                <a:srgbClr val="3B3838"/>
              </a:solidFill>
              <a:latin typeface="微软雅黑" panose="020B050302020402020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" name="等腰三角形 7"/>
          <p:cNvSpPr/>
          <p:nvPr/>
        </p:nvSpPr>
        <p:spPr>
          <a:xfrm rot="3947506">
            <a:off x="2594769" y="1575594"/>
            <a:ext cx="2371725" cy="2243137"/>
          </a:xfrm>
          <a:prstGeom prst="triangle">
            <a:avLst/>
          </a:prstGeom>
          <a:gradFill>
            <a:gsLst>
              <a:gs pos="0">
                <a:srgbClr val="FEE902"/>
              </a:gs>
              <a:gs pos="100000">
                <a:srgbClr val="F7AA35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/>
            <a:endParaRPr lang="zh-CN" altLang="en-US" noProof="1">
              <a:cs typeface="微软雅黑" panose="020B0503020204020204" charset="-122"/>
              <a:sym typeface="Tahoma" panose="020B0604030504040204" pitchFamily="34" charset="0"/>
            </a:endParaRPr>
          </a:p>
        </p:txBody>
      </p:sp>
      <p:sp>
        <p:nvSpPr>
          <p:cNvPr id="12" name="圆角矩形 11"/>
          <p:cNvSpPr/>
          <p:nvPr/>
        </p:nvSpPr>
        <p:spPr>
          <a:xfrm rot="1033044">
            <a:off x="2576513" y="3460750"/>
            <a:ext cx="1565275" cy="2009775"/>
          </a:xfrm>
          <a:prstGeom prst="roundRect">
            <a:avLst/>
          </a:prstGeom>
          <a:gradFill>
            <a:gsLst>
              <a:gs pos="100000">
                <a:schemeClr val="bg1">
                  <a:alpha val="7000"/>
                </a:schemeClr>
              </a:gs>
              <a:gs pos="0">
                <a:schemeClr val="bg1">
                  <a:alpha val="3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/>
            <a:endParaRPr lang="zh-CN" altLang="en-US" noProof="1">
              <a:cs typeface="微软雅黑" panose="020B0503020204020204" charset="-122"/>
              <a:sym typeface="Tahoma" panose="020B0604030504040204" pitchFamily="34" charset="0"/>
            </a:endParaRPr>
          </a:p>
        </p:txBody>
      </p:sp>
      <p:sp>
        <p:nvSpPr>
          <p:cNvPr id="13" name="圆角矩形 12"/>
          <p:cNvSpPr/>
          <p:nvPr/>
        </p:nvSpPr>
        <p:spPr>
          <a:xfrm rot="2933944">
            <a:off x="4237038" y="2541588"/>
            <a:ext cx="1563687" cy="2008187"/>
          </a:xfrm>
          <a:prstGeom prst="roundRect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1EC5EF">
                  <a:alpha val="47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/>
            <a:endParaRPr lang="zh-CN" altLang="en-US" noProof="1">
              <a:cs typeface="微软雅黑" panose="020B0503020204020204" charset="-122"/>
              <a:sym typeface="Tahoma" panose="020B0604030504040204" pitchFamily="34" charset="0"/>
            </a:endParaRPr>
          </a:p>
        </p:txBody>
      </p:sp>
      <p:sp>
        <p:nvSpPr>
          <p:cNvPr id="14" name="直角三角形 13"/>
          <p:cNvSpPr/>
          <p:nvPr/>
        </p:nvSpPr>
        <p:spPr>
          <a:xfrm rot="7258735">
            <a:off x="5258594" y="4045744"/>
            <a:ext cx="1563687" cy="2009775"/>
          </a:xfrm>
          <a:prstGeom prst="rtTriangle">
            <a:avLst/>
          </a:prstGeom>
          <a:gradFill>
            <a:gsLst>
              <a:gs pos="0">
                <a:srgbClr val="1EC5EF">
                  <a:alpha val="59000"/>
                  <a:lumMod val="91000"/>
                </a:srgbClr>
              </a:gs>
              <a:gs pos="100000">
                <a:schemeClr val="bg1">
                  <a:alpha val="22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/>
            <a:endParaRPr lang="zh-CN" altLang="en-US" noProof="1">
              <a:cs typeface="微软雅黑" panose="020B0503020204020204" charset="-122"/>
              <a:sym typeface="Tahoma" panose="020B0604030504040204" pitchFamily="34" charset="0"/>
            </a:endParaRPr>
          </a:p>
        </p:txBody>
      </p:sp>
      <p:sp>
        <p:nvSpPr>
          <p:cNvPr id="16" name="圆角矩形 15"/>
          <p:cNvSpPr/>
          <p:nvPr/>
        </p:nvSpPr>
        <p:spPr>
          <a:xfrm rot="1033044">
            <a:off x="7196138" y="4057650"/>
            <a:ext cx="882650" cy="2009775"/>
          </a:xfrm>
          <a:prstGeom prst="roundRect">
            <a:avLst/>
          </a:prstGeom>
          <a:gradFill>
            <a:gsLst>
              <a:gs pos="0">
                <a:srgbClr val="E34671"/>
              </a:gs>
              <a:gs pos="100000">
                <a:srgbClr val="DD8150">
                  <a:alpha val="16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/>
            <a:endParaRPr lang="zh-CN" altLang="en-US" noProof="1">
              <a:cs typeface="微软雅黑" panose="020B0503020204020204" charset="-122"/>
              <a:sym typeface="Tahoma" panose="020B0604030504040204" pitchFamily="34" charset="0"/>
            </a:endParaRPr>
          </a:p>
        </p:txBody>
      </p:sp>
      <p:sp>
        <p:nvSpPr>
          <p:cNvPr id="17" name="直角三角形 16"/>
          <p:cNvSpPr/>
          <p:nvPr/>
        </p:nvSpPr>
        <p:spPr>
          <a:xfrm rot="15608339">
            <a:off x="5239544" y="3367881"/>
            <a:ext cx="1279525" cy="1338263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/>
            <a:endParaRPr lang="zh-CN" altLang="en-US" noProof="1">
              <a:cs typeface="微软雅黑" panose="020B0503020204020204" charset="-122"/>
              <a:sym typeface="Tahoma" panose="020B0604030504040204" pitchFamily="34" charset="0"/>
            </a:endParaRPr>
          </a:p>
        </p:txBody>
      </p:sp>
      <p:sp>
        <p:nvSpPr>
          <p:cNvPr id="18" name="直角三角形 17"/>
          <p:cNvSpPr/>
          <p:nvPr/>
        </p:nvSpPr>
        <p:spPr>
          <a:xfrm rot="6825285">
            <a:off x="4291012" y="3346451"/>
            <a:ext cx="1281113" cy="1338262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/>
            <a:endParaRPr lang="zh-CN" altLang="en-US" noProof="1">
              <a:cs typeface="微软雅黑" panose="020B0503020204020204" charset="-122"/>
              <a:sym typeface="Tahoma" panose="020B0604030504040204" pitchFamily="34" charset="0"/>
            </a:endParaRPr>
          </a:p>
        </p:txBody>
      </p:sp>
      <p:sp>
        <p:nvSpPr>
          <p:cNvPr id="19" name="直角三角形 18"/>
          <p:cNvSpPr/>
          <p:nvPr/>
        </p:nvSpPr>
        <p:spPr>
          <a:xfrm rot="19920985">
            <a:off x="3463925" y="3703638"/>
            <a:ext cx="1784350" cy="1508125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  <a:lumMod val="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/>
            <a:endParaRPr lang="zh-CN" altLang="en-US" noProof="1">
              <a:cs typeface="微软雅黑" panose="020B0503020204020204" charset="-122"/>
              <a:sym typeface="Tahoma" panose="020B0604030504040204" pitchFamily="34" charset="0"/>
            </a:endParaRPr>
          </a:p>
        </p:txBody>
      </p:sp>
      <p:sp>
        <p:nvSpPr>
          <p:cNvPr id="21" name="直角三角形 20"/>
          <p:cNvSpPr/>
          <p:nvPr/>
        </p:nvSpPr>
        <p:spPr>
          <a:xfrm rot="16043769">
            <a:off x="7345363" y="2341563"/>
            <a:ext cx="1565275" cy="2009775"/>
          </a:xfrm>
          <a:prstGeom prst="rtTriangle">
            <a:avLst/>
          </a:prstGeom>
          <a:gradFill>
            <a:gsLst>
              <a:gs pos="0">
                <a:srgbClr val="FBD40A">
                  <a:alpha val="26000"/>
                </a:srgbClr>
              </a:gs>
              <a:gs pos="100000">
                <a:schemeClr val="bg1">
                  <a:alpha val="22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/>
            <a:endParaRPr lang="zh-CN" altLang="en-US" noProof="1">
              <a:cs typeface="微软雅黑" panose="020B0503020204020204" charset="-122"/>
              <a:sym typeface="Tahoma" panose="020B0604030504040204" pitchFamily="34" charset="0"/>
            </a:endParaRPr>
          </a:p>
        </p:txBody>
      </p:sp>
      <p:sp>
        <p:nvSpPr>
          <p:cNvPr id="4111" name="文本框 2"/>
          <p:cNvSpPr txBox="1">
            <a:spLocks noChangeArrowheads="1"/>
          </p:cNvSpPr>
          <p:nvPr/>
        </p:nvSpPr>
        <p:spPr bwMode="auto">
          <a:xfrm>
            <a:off x="5078413" y="3038475"/>
            <a:ext cx="259715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  <a:scene3d>
              <a:camera prst="orthographicFront"/>
              <a:lightRig rig="threePt" dir="t"/>
            </a:scene3d>
          </a:bodyPr>
          <a:p>
            <a:r>
              <a:rPr lang="en-US" altLang="zh-CN" sz="6000"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effectLst>
                  <a:reflection blurRad="6350" stA="60000" endA="900" endPos="60000" dist="29997" dir="5400000" sy="-100000" algn="bl" rotWithShape="0"/>
                </a:effectLst>
              </a:rPr>
              <a:t>Thanks</a:t>
            </a:r>
            <a:endParaRPr lang="en-US" altLang="zh-CN" sz="6000">
              <a:gradFill>
                <a:gsLst>
                  <a:gs pos="21000">
                    <a:srgbClr val="53575C"/>
                  </a:gs>
                  <a:gs pos="88000">
                    <a:srgbClr val="C5C7CA"/>
                  </a:gs>
                </a:gsLst>
                <a:lin ang="5400000"/>
              </a:gradFill>
              <a:effectLst>
                <a:reflection blurRad="6350" stA="60000" endA="900" endPos="60000" dist="29997" dir="5400000" sy="-100000" algn="bl" rotWithShape="0"/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1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文本框 8"/>
          <p:cNvSpPr>
            <a:spLocks noChangeArrowheads="1"/>
          </p:cNvSpPr>
          <p:nvPr/>
        </p:nvSpPr>
        <p:spPr bwMode="auto">
          <a:xfrm>
            <a:off x="-82867" y="53975"/>
            <a:ext cx="5505465" cy="928809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复习提问 引入概念</a:t>
            </a:r>
            <a:endParaRPr lang="en-US" altLang="zh-CN" sz="4000" i="1" dirty="0">
              <a:solidFill>
                <a:srgbClr val="3B3838"/>
              </a:solidFill>
              <a:latin typeface="微软雅黑" panose="020B0503020204020204" charset="-122"/>
              <a:sym typeface="Tahoma" panose="020B0604030504040204" pitchFamily="3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374515" y="2701290"/>
            <a:ext cx="1155700" cy="5791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复习：</a:t>
            </a: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668645" y="2695575"/>
            <a:ext cx="4119245" cy="5791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集合的表示法</a:t>
            </a: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文本框 8"/>
          <p:cNvSpPr>
            <a:spLocks noChangeArrowheads="1"/>
          </p:cNvSpPr>
          <p:nvPr/>
        </p:nvSpPr>
        <p:spPr bwMode="auto">
          <a:xfrm>
            <a:off x="-82867" y="53975"/>
            <a:ext cx="5505465" cy="928809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复习提问 引入概念</a:t>
            </a:r>
            <a:endParaRPr lang="en-US" altLang="zh-CN" sz="4000" i="1" dirty="0">
              <a:solidFill>
                <a:srgbClr val="3B3838"/>
              </a:solidFill>
              <a:latin typeface="微软雅黑" panose="020B0503020204020204" charset="-122"/>
              <a:sym typeface="Tahoma" panose="020B0604030504040204" pitchFamily="34" charset="0"/>
            </a:endParaRPr>
          </a:p>
        </p:txBody>
      </p:sp>
      <p:sp>
        <p:nvSpPr>
          <p:cNvPr id="8" name="椭圆 7"/>
          <p:cNvSpPr/>
          <p:nvPr/>
        </p:nvSpPr>
        <p:spPr>
          <a:xfrm>
            <a:off x="2340542" y="4386262"/>
            <a:ext cx="2105025" cy="1419225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5104191" y="4386262"/>
            <a:ext cx="2141725" cy="141922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0" name="任意多边形 9"/>
          <p:cNvSpPr/>
          <p:nvPr/>
        </p:nvSpPr>
        <p:spPr>
          <a:xfrm>
            <a:off x="7988868" y="4386262"/>
            <a:ext cx="2171699" cy="1419225"/>
          </a:xfrm>
          <a:custGeom>
            <a:avLst/>
            <a:gdLst>
              <a:gd name="connsiteX0" fmla="*/ 952500 w 2134407"/>
              <a:gd name="connsiteY0" fmla="*/ 231929 h 2117879"/>
              <a:gd name="connsiteX1" fmla="*/ 752475 w 2134407"/>
              <a:gd name="connsiteY1" fmla="*/ 279554 h 2117879"/>
              <a:gd name="connsiteX2" fmla="*/ 457200 w 2134407"/>
              <a:gd name="connsiteY2" fmla="*/ 355754 h 2117879"/>
              <a:gd name="connsiteX3" fmla="*/ 361950 w 2134407"/>
              <a:gd name="connsiteY3" fmla="*/ 412904 h 2117879"/>
              <a:gd name="connsiteX4" fmla="*/ 323850 w 2134407"/>
              <a:gd name="connsiteY4" fmla="*/ 536729 h 2117879"/>
              <a:gd name="connsiteX5" fmla="*/ 361950 w 2134407"/>
              <a:gd name="connsiteY5" fmla="*/ 736754 h 2117879"/>
              <a:gd name="connsiteX6" fmla="*/ 323850 w 2134407"/>
              <a:gd name="connsiteY6" fmla="*/ 870104 h 2117879"/>
              <a:gd name="connsiteX7" fmla="*/ 133350 w 2134407"/>
              <a:gd name="connsiteY7" fmla="*/ 1012979 h 2117879"/>
              <a:gd name="connsiteX8" fmla="*/ 104775 w 2134407"/>
              <a:gd name="connsiteY8" fmla="*/ 1032029 h 2117879"/>
              <a:gd name="connsiteX9" fmla="*/ 57150 w 2134407"/>
              <a:gd name="connsiteY9" fmla="*/ 1051079 h 2117879"/>
              <a:gd name="connsiteX10" fmla="*/ 19050 w 2134407"/>
              <a:gd name="connsiteY10" fmla="*/ 1117754 h 2117879"/>
              <a:gd name="connsiteX11" fmla="*/ 114300 w 2134407"/>
              <a:gd name="connsiteY11" fmla="*/ 1203479 h 2117879"/>
              <a:gd name="connsiteX12" fmla="*/ 171450 w 2134407"/>
              <a:gd name="connsiteY12" fmla="*/ 1270154 h 2117879"/>
              <a:gd name="connsiteX13" fmla="*/ 161925 w 2134407"/>
              <a:gd name="connsiteY13" fmla="*/ 1470179 h 2117879"/>
              <a:gd name="connsiteX14" fmla="*/ 19050 w 2134407"/>
              <a:gd name="connsiteY14" fmla="*/ 1613054 h 2117879"/>
              <a:gd name="connsiteX15" fmla="*/ 0 w 2134407"/>
              <a:gd name="connsiteY15" fmla="*/ 1641629 h 2117879"/>
              <a:gd name="connsiteX16" fmla="*/ 47625 w 2134407"/>
              <a:gd name="connsiteY16" fmla="*/ 1813079 h 2117879"/>
              <a:gd name="connsiteX17" fmla="*/ 114300 w 2134407"/>
              <a:gd name="connsiteY17" fmla="*/ 1879754 h 2117879"/>
              <a:gd name="connsiteX18" fmla="*/ 438150 w 2134407"/>
              <a:gd name="connsiteY18" fmla="*/ 2022629 h 2117879"/>
              <a:gd name="connsiteX19" fmla="*/ 504825 w 2134407"/>
              <a:gd name="connsiteY19" fmla="*/ 2089304 h 2117879"/>
              <a:gd name="connsiteX20" fmla="*/ 609600 w 2134407"/>
              <a:gd name="connsiteY20" fmla="*/ 2117879 h 2117879"/>
              <a:gd name="connsiteX21" fmla="*/ 914400 w 2134407"/>
              <a:gd name="connsiteY21" fmla="*/ 2060729 h 2117879"/>
              <a:gd name="connsiteX22" fmla="*/ 1047750 w 2134407"/>
              <a:gd name="connsiteY22" fmla="*/ 1898804 h 2117879"/>
              <a:gd name="connsiteX23" fmla="*/ 1066800 w 2134407"/>
              <a:gd name="connsiteY23" fmla="*/ 1841654 h 2117879"/>
              <a:gd name="connsiteX24" fmla="*/ 1066800 w 2134407"/>
              <a:gd name="connsiteY24" fmla="*/ 1717829 h 2117879"/>
              <a:gd name="connsiteX25" fmla="*/ 1123950 w 2134407"/>
              <a:gd name="connsiteY25" fmla="*/ 1613054 h 2117879"/>
              <a:gd name="connsiteX26" fmla="*/ 1152525 w 2134407"/>
              <a:gd name="connsiteY26" fmla="*/ 1460654 h 2117879"/>
              <a:gd name="connsiteX27" fmla="*/ 1123950 w 2134407"/>
              <a:gd name="connsiteY27" fmla="*/ 1413029 h 2117879"/>
              <a:gd name="connsiteX28" fmla="*/ 1133475 w 2134407"/>
              <a:gd name="connsiteY28" fmla="*/ 1384454 h 2117879"/>
              <a:gd name="connsiteX29" fmla="*/ 1200150 w 2134407"/>
              <a:gd name="connsiteY29" fmla="*/ 1365404 h 2117879"/>
              <a:gd name="connsiteX30" fmla="*/ 1228725 w 2134407"/>
              <a:gd name="connsiteY30" fmla="*/ 1355879 h 2117879"/>
              <a:gd name="connsiteX31" fmla="*/ 1419225 w 2134407"/>
              <a:gd name="connsiteY31" fmla="*/ 1374929 h 2117879"/>
              <a:gd name="connsiteX32" fmla="*/ 1447800 w 2134407"/>
              <a:gd name="connsiteY32" fmla="*/ 1384454 h 2117879"/>
              <a:gd name="connsiteX33" fmla="*/ 1533525 w 2134407"/>
              <a:gd name="connsiteY33" fmla="*/ 1374929 h 2117879"/>
              <a:gd name="connsiteX34" fmla="*/ 1695450 w 2134407"/>
              <a:gd name="connsiteY34" fmla="*/ 1203479 h 2117879"/>
              <a:gd name="connsiteX35" fmla="*/ 1800225 w 2134407"/>
              <a:gd name="connsiteY35" fmla="*/ 908204 h 2117879"/>
              <a:gd name="connsiteX36" fmla="*/ 1809750 w 2134407"/>
              <a:gd name="connsiteY36" fmla="*/ 879629 h 2117879"/>
              <a:gd name="connsiteX37" fmla="*/ 1885950 w 2134407"/>
              <a:gd name="connsiteY37" fmla="*/ 927254 h 2117879"/>
              <a:gd name="connsiteX38" fmla="*/ 1981200 w 2134407"/>
              <a:gd name="connsiteY38" fmla="*/ 974879 h 2117879"/>
              <a:gd name="connsiteX39" fmla="*/ 2133600 w 2134407"/>
              <a:gd name="connsiteY39" fmla="*/ 879629 h 2117879"/>
              <a:gd name="connsiteX40" fmla="*/ 2047875 w 2134407"/>
              <a:gd name="connsiteY40" fmla="*/ 593879 h 2117879"/>
              <a:gd name="connsiteX41" fmla="*/ 2009775 w 2134407"/>
              <a:gd name="connsiteY41" fmla="*/ 508154 h 2117879"/>
              <a:gd name="connsiteX42" fmla="*/ 1990725 w 2134407"/>
              <a:gd name="connsiteY42" fmla="*/ 470054 h 2117879"/>
              <a:gd name="connsiteX43" fmla="*/ 1943100 w 2134407"/>
              <a:gd name="connsiteY43" fmla="*/ 365279 h 2117879"/>
              <a:gd name="connsiteX44" fmla="*/ 1857375 w 2134407"/>
              <a:gd name="connsiteY44" fmla="*/ 241454 h 2117879"/>
              <a:gd name="connsiteX45" fmla="*/ 1838325 w 2134407"/>
              <a:gd name="connsiteY45" fmla="*/ 212879 h 2117879"/>
              <a:gd name="connsiteX46" fmla="*/ 1800225 w 2134407"/>
              <a:gd name="connsiteY46" fmla="*/ 155729 h 2117879"/>
              <a:gd name="connsiteX47" fmla="*/ 1724025 w 2134407"/>
              <a:gd name="connsiteY47" fmla="*/ 50954 h 2117879"/>
              <a:gd name="connsiteX48" fmla="*/ 1362075 w 2134407"/>
              <a:gd name="connsiteY48" fmla="*/ 3329 h 2117879"/>
              <a:gd name="connsiteX49" fmla="*/ 1343025 w 2134407"/>
              <a:gd name="connsiteY49" fmla="*/ 31904 h 2117879"/>
              <a:gd name="connsiteX50" fmla="*/ 1333500 w 2134407"/>
              <a:gd name="connsiteY50" fmla="*/ 79529 h 2117879"/>
              <a:gd name="connsiteX51" fmla="*/ 1323975 w 2134407"/>
              <a:gd name="connsiteY51" fmla="*/ 117629 h 2117879"/>
              <a:gd name="connsiteX52" fmla="*/ 1314450 w 2134407"/>
              <a:gd name="connsiteY52" fmla="*/ 146204 h 2117879"/>
              <a:gd name="connsiteX53" fmla="*/ 1257300 w 2134407"/>
              <a:gd name="connsiteY53" fmla="*/ 165254 h 2117879"/>
              <a:gd name="connsiteX54" fmla="*/ 1019175 w 2134407"/>
              <a:gd name="connsiteY54" fmla="*/ 193829 h 2117879"/>
              <a:gd name="connsiteX55" fmla="*/ 952500 w 2134407"/>
              <a:gd name="connsiteY55" fmla="*/ 231929 h 2117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2134407" h="2117879">
                <a:moveTo>
                  <a:pt x="952500" y="231929"/>
                </a:moveTo>
                <a:cubicBezTo>
                  <a:pt x="908050" y="246216"/>
                  <a:pt x="935864" y="229539"/>
                  <a:pt x="752475" y="279554"/>
                </a:cubicBezTo>
                <a:cubicBezTo>
                  <a:pt x="654407" y="306300"/>
                  <a:pt x="555625" y="330354"/>
                  <a:pt x="457200" y="355754"/>
                </a:cubicBezTo>
                <a:cubicBezTo>
                  <a:pt x="425450" y="374804"/>
                  <a:pt x="383914" y="383096"/>
                  <a:pt x="361950" y="412904"/>
                </a:cubicBezTo>
                <a:cubicBezTo>
                  <a:pt x="336333" y="447670"/>
                  <a:pt x="329435" y="493907"/>
                  <a:pt x="323850" y="536729"/>
                </a:cubicBezTo>
                <a:cubicBezTo>
                  <a:pt x="316514" y="592970"/>
                  <a:pt x="348195" y="686318"/>
                  <a:pt x="361950" y="736754"/>
                </a:cubicBezTo>
                <a:cubicBezTo>
                  <a:pt x="349250" y="781204"/>
                  <a:pt x="353324" y="834490"/>
                  <a:pt x="323850" y="870104"/>
                </a:cubicBezTo>
                <a:cubicBezTo>
                  <a:pt x="273243" y="931254"/>
                  <a:pt x="197181" y="965799"/>
                  <a:pt x="133350" y="1012979"/>
                </a:cubicBezTo>
                <a:cubicBezTo>
                  <a:pt x="124144" y="1019783"/>
                  <a:pt x="115014" y="1026909"/>
                  <a:pt x="104775" y="1032029"/>
                </a:cubicBezTo>
                <a:cubicBezTo>
                  <a:pt x="89482" y="1039675"/>
                  <a:pt x="73025" y="1044729"/>
                  <a:pt x="57150" y="1051079"/>
                </a:cubicBezTo>
                <a:cubicBezTo>
                  <a:pt x="44450" y="1073304"/>
                  <a:pt x="10062" y="1093786"/>
                  <a:pt x="19050" y="1117754"/>
                </a:cubicBezTo>
                <a:cubicBezTo>
                  <a:pt x="34048" y="1157750"/>
                  <a:pt x="84096" y="1173275"/>
                  <a:pt x="114300" y="1203479"/>
                </a:cubicBezTo>
                <a:cubicBezTo>
                  <a:pt x="134998" y="1224177"/>
                  <a:pt x="152400" y="1247929"/>
                  <a:pt x="171450" y="1270154"/>
                </a:cubicBezTo>
                <a:cubicBezTo>
                  <a:pt x="180694" y="1344108"/>
                  <a:pt x="193776" y="1392322"/>
                  <a:pt x="161925" y="1470179"/>
                </a:cubicBezTo>
                <a:cubicBezTo>
                  <a:pt x="128760" y="1551249"/>
                  <a:pt x="77724" y="1560247"/>
                  <a:pt x="19050" y="1613054"/>
                </a:cubicBezTo>
                <a:cubicBezTo>
                  <a:pt x="10541" y="1620712"/>
                  <a:pt x="6350" y="1632104"/>
                  <a:pt x="0" y="1641629"/>
                </a:cubicBezTo>
                <a:cubicBezTo>
                  <a:pt x="15875" y="1698779"/>
                  <a:pt x="21958" y="1759606"/>
                  <a:pt x="47625" y="1813079"/>
                </a:cubicBezTo>
                <a:cubicBezTo>
                  <a:pt x="61226" y="1841415"/>
                  <a:pt x="88498" y="1861805"/>
                  <a:pt x="114300" y="1879754"/>
                </a:cubicBezTo>
                <a:cubicBezTo>
                  <a:pt x="265704" y="1985078"/>
                  <a:pt x="266702" y="1957316"/>
                  <a:pt x="438150" y="2022629"/>
                </a:cubicBezTo>
                <a:cubicBezTo>
                  <a:pt x="518184" y="2053118"/>
                  <a:pt x="398227" y="2032452"/>
                  <a:pt x="504825" y="2089304"/>
                </a:cubicBezTo>
                <a:cubicBezTo>
                  <a:pt x="536767" y="2106340"/>
                  <a:pt x="574675" y="2108354"/>
                  <a:pt x="609600" y="2117879"/>
                </a:cubicBezTo>
                <a:cubicBezTo>
                  <a:pt x="711200" y="2098829"/>
                  <a:pt x="821943" y="2106958"/>
                  <a:pt x="914400" y="2060729"/>
                </a:cubicBezTo>
                <a:cubicBezTo>
                  <a:pt x="976940" y="2029459"/>
                  <a:pt x="1047750" y="1898804"/>
                  <a:pt x="1047750" y="1898804"/>
                </a:cubicBezTo>
                <a:cubicBezTo>
                  <a:pt x="1054100" y="1879754"/>
                  <a:pt x="1065132" y="1861665"/>
                  <a:pt x="1066800" y="1841654"/>
                </a:cubicBezTo>
                <a:cubicBezTo>
                  <a:pt x="1073862" y="1756906"/>
                  <a:pt x="1030971" y="1809961"/>
                  <a:pt x="1066800" y="1717829"/>
                </a:cubicBezTo>
                <a:cubicBezTo>
                  <a:pt x="1081219" y="1680751"/>
                  <a:pt x="1104900" y="1647979"/>
                  <a:pt x="1123950" y="1613054"/>
                </a:cubicBezTo>
                <a:cubicBezTo>
                  <a:pt x="1133475" y="1562254"/>
                  <a:pt x="1152525" y="1512339"/>
                  <a:pt x="1152525" y="1460654"/>
                </a:cubicBezTo>
                <a:cubicBezTo>
                  <a:pt x="1152525" y="1442141"/>
                  <a:pt x="1128440" y="1430990"/>
                  <a:pt x="1123950" y="1413029"/>
                </a:cubicBezTo>
                <a:cubicBezTo>
                  <a:pt x="1121515" y="1403289"/>
                  <a:pt x="1124961" y="1389775"/>
                  <a:pt x="1133475" y="1384454"/>
                </a:cubicBezTo>
                <a:cubicBezTo>
                  <a:pt x="1153076" y="1372203"/>
                  <a:pt x="1178010" y="1372046"/>
                  <a:pt x="1200150" y="1365404"/>
                </a:cubicBezTo>
                <a:cubicBezTo>
                  <a:pt x="1209767" y="1362519"/>
                  <a:pt x="1219200" y="1359054"/>
                  <a:pt x="1228725" y="1355879"/>
                </a:cubicBezTo>
                <a:cubicBezTo>
                  <a:pt x="1292225" y="1362229"/>
                  <a:pt x="1355944" y="1366675"/>
                  <a:pt x="1419225" y="1374929"/>
                </a:cubicBezTo>
                <a:cubicBezTo>
                  <a:pt x="1429181" y="1376228"/>
                  <a:pt x="1437760" y="1384454"/>
                  <a:pt x="1447800" y="1384454"/>
                </a:cubicBezTo>
                <a:cubicBezTo>
                  <a:pt x="1476551" y="1384454"/>
                  <a:pt x="1504950" y="1378104"/>
                  <a:pt x="1533525" y="1374929"/>
                </a:cubicBezTo>
                <a:cubicBezTo>
                  <a:pt x="1623201" y="1315145"/>
                  <a:pt x="1645732" y="1316000"/>
                  <a:pt x="1695450" y="1203479"/>
                </a:cubicBezTo>
                <a:cubicBezTo>
                  <a:pt x="1737660" y="1107951"/>
                  <a:pt x="1765466" y="1006688"/>
                  <a:pt x="1800225" y="908204"/>
                </a:cubicBezTo>
                <a:cubicBezTo>
                  <a:pt x="1803567" y="898736"/>
                  <a:pt x="1809750" y="879629"/>
                  <a:pt x="1809750" y="879629"/>
                </a:cubicBezTo>
                <a:cubicBezTo>
                  <a:pt x="1878156" y="902431"/>
                  <a:pt x="1788886" y="869016"/>
                  <a:pt x="1885950" y="927254"/>
                </a:cubicBezTo>
                <a:cubicBezTo>
                  <a:pt x="1916389" y="945517"/>
                  <a:pt x="1949450" y="959004"/>
                  <a:pt x="1981200" y="974879"/>
                </a:cubicBezTo>
                <a:cubicBezTo>
                  <a:pt x="2035860" y="958061"/>
                  <a:pt x="2129864" y="961819"/>
                  <a:pt x="2133600" y="879629"/>
                </a:cubicBezTo>
                <a:cubicBezTo>
                  <a:pt x="2140133" y="735908"/>
                  <a:pt x="2106628" y="716726"/>
                  <a:pt x="2047875" y="593879"/>
                </a:cubicBezTo>
                <a:cubicBezTo>
                  <a:pt x="2034383" y="565669"/>
                  <a:pt x="2022879" y="536546"/>
                  <a:pt x="2009775" y="508154"/>
                </a:cubicBezTo>
                <a:cubicBezTo>
                  <a:pt x="2003825" y="495262"/>
                  <a:pt x="1996730" y="482921"/>
                  <a:pt x="1990725" y="470054"/>
                </a:cubicBezTo>
                <a:cubicBezTo>
                  <a:pt x="1974502" y="435289"/>
                  <a:pt x="1962430" y="398417"/>
                  <a:pt x="1943100" y="365279"/>
                </a:cubicBezTo>
                <a:cubicBezTo>
                  <a:pt x="1917805" y="321916"/>
                  <a:pt x="1885815" y="282822"/>
                  <a:pt x="1857375" y="241454"/>
                </a:cubicBezTo>
                <a:cubicBezTo>
                  <a:pt x="1850890" y="232021"/>
                  <a:pt x="1844675" y="222404"/>
                  <a:pt x="1838325" y="212879"/>
                </a:cubicBezTo>
                <a:cubicBezTo>
                  <a:pt x="1825625" y="193829"/>
                  <a:pt x="1810464" y="176207"/>
                  <a:pt x="1800225" y="155729"/>
                </a:cubicBezTo>
                <a:cubicBezTo>
                  <a:pt x="1767825" y="90929"/>
                  <a:pt x="1777688" y="82258"/>
                  <a:pt x="1724025" y="50954"/>
                </a:cubicBezTo>
                <a:cubicBezTo>
                  <a:pt x="1587044" y="-28951"/>
                  <a:pt x="1594118" y="11064"/>
                  <a:pt x="1362075" y="3329"/>
                </a:cubicBezTo>
                <a:cubicBezTo>
                  <a:pt x="1355725" y="12854"/>
                  <a:pt x="1347045" y="21185"/>
                  <a:pt x="1343025" y="31904"/>
                </a:cubicBezTo>
                <a:cubicBezTo>
                  <a:pt x="1337341" y="47063"/>
                  <a:pt x="1337012" y="63725"/>
                  <a:pt x="1333500" y="79529"/>
                </a:cubicBezTo>
                <a:cubicBezTo>
                  <a:pt x="1330660" y="92308"/>
                  <a:pt x="1327571" y="105042"/>
                  <a:pt x="1323975" y="117629"/>
                </a:cubicBezTo>
                <a:cubicBezTo>
                  <a:pt x="1321217" y="127283"/>
                  <a:pt x="1322620" y="140368"/>
                  <a:pt x="1314450" y="146204"/>
                </a:cubicBezTo>
                <a:cubicBezTo>
                  <a:pt x="1298110" y="157876"/>
                  <a:pt x="1276781" y="160384"/>
                  <a:pt x="1257300" y="165254"/>
                </a:cubicBezTo>
                <a:cubicBezTo>
                  <a:pt x="1128646" y="197417"/>
                  <a:pt x="1207237" y="182767"/>
                  <a:pt x="1019175" y="193829"/>
                </a:cubicBezTo>
                <a:cubicBezTo>
                  <a:pt x="959383" y="233690"/>
                  <a:pt x="996950" y="217642"/>
                  <a:pt x="952500" y="231929"/>
                </a:cubicBezTo>
                <a:close/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11" name="组合 10"/>
          <p:cNvGrpSpPr/>
          <p:nvPr/>
        </p:nvGrpSpPr>
        <p:grpSpPr>
          <a:xfrm>
            <a:off x="3099182" y="4694306"/>
            <a:ext cx="6718485" cy="707886"/>
            <a:chOff x="1520640" y="4194244"/>
            <a:chExt cx="6718485" cy="707886"/>
          </a:xfrm>
        </p:grpSpPr>
        <p:sp>
          <p:nvSpPr>
            <p:cNvPr id="12" name="文本框 11"/>
            <p:cNvSpPr txBox="1"/>
            <p:nvPr/>
          </p:nvSpPr>
          <p:spPr>
            <a:xfrm>
              <a:off x="4376737" y="4194244"/>
              <a:ext cx="104775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4000" i="1" dirty="0"/>
                <a:t>B</a:t>
              </a:r>
              <a:endParaRPr lang="zh-CN" altLang="en-US" sz="4000" i="1" dirty="0"/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1520640" y="4194244"/>
              <a:ext cx="104775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4000" i="1" dirty="0"/>
                <a:t>A</a:t>
              </a:r>
              <a:endParaRPr lang="zh-CN" altLang="en-US" sz="4000" i="1" dirty="0"/>
            </a:p>
          </p:txBody>
        </p:sp>
        <p:sp>
          <p:nvSpPr>
            <p:cNvPr id="14" name="文本框 13"/>
            <p:cNvSpPr txBox="1"/>
            <p:nvPr/>
          </p:nvSpPr>
          <p:spPr>
            <a:xfrm>
              <a:off x="7191375" y="4194244"/>
              <a:ext cx="104775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4000" i="1" dirty="0"/>
                <a:t>C</a:t>
              </a:r>
              <a:endParaRPr lang="zh-CN" altLang="en-US" sz="4000" i="1" dirty="0"/>
            </a:p>
          </p:txBody>
        </p:sp>
      </p:grpSp>
      <p:sp>
        <p:nvSpPr>
          <p:cNvPr id="4" name="文本框 3"/>
          <p:cNvSpPr txBox="1"/>
          <p:nvPr/>
        </p:nvSpPr>
        <p:spPr>
          <a:xfrm>
            <a:off x="450215" y="1654810"/>
            <a:ext cx="2424430" cy="5791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文氏图</a:t>
            </a: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853815" y="2672080"/>
            <a:ext cx="5563870" cy="5791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平面上封闭曲线的内部</a:t>
            </a: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536825" y="1674495"/>
            <a:ext cx="819785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>
                <a:latin typeface="黑体" panose="02010609060101010101" charset="-122"/>
                <a:ea typeface="黑体" panose="02010609060101010101" charset="-122"/>
              </a:rPr>
              <a:t>Venn</a:t>
            </a:r>
            <a:r>
              <a:rPr lang="zh-CN" altLang="zh-CN" sz="3200">
                <a:latin typeface="黑体" panose="02010609060101010101" charset="-122"/>
                <a:ea typeface="黑体" panose="02010609060101010101" charset="-122"/>
              </a:rPr>
              <a:t>图，英国数学家约翰</a:t>
            </a:r>
            <a:r>
              <a:rPr lang="zh-CN" altLang="zh-CN" sz="3200">
                <a:latin typeface="微软雅黑" panose="020B0503020204020204" charset="-122"/>
              </a:rPr>
              <a:t>·</a:t>
            </a:r>
            <a:r>
              <a:rPr lang="zh-CN" altLang="zh-CN" sz="32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维恩首先采用的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.</a:t>
            </a:r>
            <a:endParaRPr lang="en-US" altLang="zh-CN" sz="32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ldLvl="0" animBg="1"/>
      <p:bldP spid="9" grpId="0" bldLvl="0" animBg="1"/>
      <p:bldP spid="10" grpId="0" bldLvl="0" animBg="1"/>
      <p:bldP spid="4" grpId="0"/>
      <p:bldP spid="2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2290" name="Picture 9" descr="Gif3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flipH="1">
            <a:off x="1828800" y="4022725"/>
            <a:ext cx="2514600" cy="283527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" name="Group 18"/>
          <p:cNvGrpSpPr/>
          <p:nvPr/>
        </p:nvGrpSpPr>
        <p:grpSpPr>
          <a:xfrm>
            <a:off x="3048000" y="1676400"/>
            <a:ext cx="7239000" cy="4876800"/>
            <a:chOff x="960" y="1056"/>
            <a:chExt cx="4560" cy="3072"/>
          </a:xfrm>
        </p:grpSpPr>
        <p:sp>
          <p:nvSpPr>
            <p:cNvPr id="12295" name="AutoShape 10"/>
            <p:cNvSpPr/>
            <p:nvPr/>
          </p:nvSpPr>
          <p:spPr>
            <a:xfrm>
              <a:off x="960" y="1056"/>
              <a:ext cx="4272" cy="1248"/>
            </a:xfrm>
            <a:prstGeom prst="wedgeRoundRectCallout">
              <a:avLst>
                <a:gd name="adj1" fmla="val -43819"/>
                <a:gd name="adj2" fmla="val 68431"/>
                <a:gd name="adj3" fmla="val 16667"/>
              </a:avLst>
            </a:prstGeom>
            <a:solidFill>
              <a:schemeClr val="bg1"/>
            </a:solidFill>
            <a:ln w="57150" cap="flat" cmpd="sng">
              <a:solidFill>
                <a:srgbClr val="9900CC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pPr>
                <a:spcBef>
                  <a:spcPct val="50000"/>
                </a:spcBef>
              </a:pPr>
              <a:r>
                <a:rPr lang="en-US" altLang="zh-CN" sz="2800" dirty="0">
                  <a:latin typeface="楷体_GB2312" pitchFamily="49" charset="-122"/>
                  <a:ea typeface="楷体_GB2312" pitchFamily="49" charset="-122"/>
                </a:rPr>
                <a:t>    </a:t>
              </a:r>
              <a:r>
                <a:rPr lang="zh-CN" altLang="en-US" sz="2800" dirty="0">
                  <a:latin typeface="Times New Roman" panose="02020603050405020304" charset="0"/>
                  <a:ea typeface="楷体_GB2312" pitchFamily="49" charset="-122"/>
                </a:rPr>
                <a:t>实数有相等关系、大小关系，如</a:t>
              </a:r>
              <a:r>
                <a:rPr lang="en-US" altLang="zh-CN" sz="2800" dirty="0">
                  <a:latin typeface="Times New Roman" panose="02020603050405020304" charset="0"/>
                  <a:ea typeface="楷体_GB2312" pitchFamily="49" charset="-122"/>
                </a:rPr>
                <a:t>6</a:t>
              </a:r>
              <a:r>
                <a:rPr lang="zh-CN" altLang="en-US" sz="2800" dirty="0">
                  <a:latin typeface="Times New Roman" panose="02020603050405020304" charset="0"/>
                  <a:ea typeface="楷体_GB2312" pitchFamily="49" charset="-122"/>
                </a:rPr>
                <a:t>＝</a:t>
              </a:r>
              <a:r>
                <a:rPr lang="en-US" altLang="zh-CN" sz="2800" dirty="0">
                  <a:latin typeface="Times New Roman" panose="02020603050405020304" charset="0"/>
                  <a:ea typeface="楷体_GB2312" pitchFamily="49" charset="-122"/>
                </a:rPr>
                <a:t>6</a:t>
              </a:r>
              <a:r>
                <a:rPr lang="zh-CN" altLang="en-US" sz="2800" dirty="0">
                  <a:latin typeface="Times New Roman" panose="02020603050405020304" charset="0"/>
                  <a:ea typeface="楷体_GB2312" pitchFamily="49" charset="-122"/>
                </a:rPr>
                <a:t>，</a:t>
              </a:r>
              <a:r>
                <a:rPr lang="en-US" altLang="zh-CN" sz="2800" dirty="0">
                  <a:latin typeface="Times New Roman" panose="02020603050405020304" charset="0"/>
                  <a:ea typeface="楷体_GB2312" pitchFamily="49" charset="-122"/>
                </a:rPr>
                <a:t>6</a:t>
              </a:r>
              <a:r>
                <a:rPr lang="zh-CN" altLang="en-US" sz="2800" dirty="0">
                  <a:latin typeface="Times New Roman" panose="02020603050405020304" charset="0"/>
                  <a:ea typeface="楷体_GB2312" pitchFamily="49" charset="-122"/>
                </a:rPr>
                <a:t>＜</a:t>
              </a:r>
              <a:r>
                <a:rPr lang="en-US" altLang="zh-CN" sz="2800" dirty="0">
                  <a:latin typeface="Times New Roman" panose="02020603050405020304" charset="0"/>
                  <a:ea typeface="楷体_GB2312" pitchFamily="49" charset="-122"/>
                </a:rPr>
                <a:t>8</a:t>
              </a:r>
              <a:r>
                <a:rPr lang="zh-CN" altLang="en-US" sz="2800" dirty="0">
                  <a:latin typeface="Times New Roman" panose="02020603050405020304" charset="0"/>
                  <a:ea typeface="楷体_GB2312" pitchFamily="49" charset="-122"/>
                </a:rPr>
                <a:t>，</a:t>
              </a:r>
              <a:r>
                <a:rPr lang="en-US" altLang="zh-CN" sz="2800" dirty="0">
                  <a:latin typeface="Times New Roman" panose="02020603050405020304" charset="0"/>
                  <a:ea typeface="楷体_GB2312" pitchFamily="49" charset="-122"/>
                </a:rPr>
                <a:t>6</a:t>
              </a:r>
              <a:r>
                <a:rPr lang="zh-CN" altLang="en-US" sz="2800" dirty="0">
                  <a:latin typeface="Times New Roman" panose="02020603050405020304" charset="0"/>
                  <a:ea typeface="楷体_GB2312" pitchFamily="49" charset="-122"/>
                </a:rPr>
                <a:t>＞</a:t>
              </a:r>
              <a:r>
                <a:rPr lang="en-US" altLang="zh-CN" sz="2800" dirty="0">
                  <a:latin typeface="Times New Roman" panose="02020603050405020304" charset="0"/>
                  <a:ea typeface="楷体_GB2312" pitchFamily="49" charset="-122"/>
                </a:rPr>
                <a:t>2</a:t>
              </a:r>
              <a:r>
                <a:rPr lang="zh-CN" altLang="en-US" sz="2800" dirty="0">
                  <a:latin typeface="Times New Roman" panose="02020603050405020304" charset="0"/>
                  <a:ea typeface="楷体_GB2312" pitchFamily="49" charset="-122"/>
                </a:rPr>
                <a:t>，等等，类比实数之间的关系，你会想到集合之间的什么关系？</a:t>
              </a:r>
              <a:endParaRPr lang="zh-CN" altLang="en-US" sz="2800" dirty="0">
                <a:latin typeface="Times New Roman" panose="02020603050405020304" charset="0"/>
                <a:ea typeface="楷体_GB2312" pitchFamily="49" charset="-122"/>
              </a:endParaRPr>
            </a:p>
          </p:txBody>
        </p:sp>
        <p:grpSp>
          <p:nvGrpSpPr>
            <p:cNvPr id="12296" name="Group 11"/>
            <p:cNvGrpSpPr/>
            <p:nvPr/>
          </p:nvGrpSpPr>
          <p:grpSpPr>
            <a:xfrm>
              <a:off x="2928" y="2880"/>
              <a:ext cx="2592" cy="1248"/>
              <a:chOff x="2040" y="2496"/>
              <a:chExt cx="2232" cy="1104"/>
            </a:xfrm>
          </p:grpSpPr>
          <p:pic>
            <p:nvPicPr>
              <p:cNvPr id="12297" name="Picture 12" descr="003388 (121)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040" y="2544"/>
                <a:ext cx="600" cy="540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12298" name="Picture 13" descr="003388 (455)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736" y="3000"/>
                <a:ext cx="1380" cy="600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4110" name="AutoShape 14"/>
              <p:cNvSpPr>
                <a:spLocks noChangeArrowheads="1"/>
              </p:cNvSpPr>
              <p:nvPr/>
            </p:nvSpPr>
            <p:spPr bwMode="auto">
              <a:xfrm>
                <a:off x="2592" y="2496"/>
                <a:ext cx="1680" cy="576"/>
              </a:xfrm>
              <a:prstGeom prst="cloudCallout">
                <a:avLst>
                  <a:gd name="adj1" fmla="val -67144"/>
                  <a:gd name="adj2" fmla="val 68403"/>
                </a:avLst>
              </a:prstGeom>
              <a:solidFill>
                <a:srgbClr val="CC99FF"/>
              </a:solidFill>
              <a:ln w="9525">
                <a:solidFill>
                  <a:srgbClr val="00CCFF"/>
                </a:solidFill>
                <a:rou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4000" b="1" i="0" u="none" strike="noStrike" kern="1200" cap="none" spc="0" normalizeH="0" baseline="0" noProof="0">
                    <a:ln>
                      <a:noFill/>
                    </a:ln>
                    <a:solidFill>
                      <a:srgbClr val="00FF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uLnTx/>
                    <a:uFillTx/>
                    <a:latin typeface="Times New Roman" panose="02020603050405020304" charset="0"/>
                    <a:ea typeface="华文新魏" panose="02010800040101010101" pitchFamily="2" charset="-122"/>
                    <a:cs typeface="+mn-cs"/>
                  </a:rPr>
                  <a:t>想一想</a:t>
                </a:r>
                <a:endParaRPr kumimoji="0" lang="zh-CN" altLang="en-US" sz="4000" b="1" i="0" u="none" strike="noStrike" kern="1200" cap="none" spc="0" normalizeH="0" baseline="0" noProof="0">
                  <a:ln>
                    <a:noFill/>
                  </a:ln>
                  <a:solidFill>
                    <a:srgbClr val="00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anose="02020603050405020304" charset="0"/>
                  <a:ea typeface="华文新魏" panose="02010800040101010101" pitchFamily="2" charset="-122"/>
                  <a:cs typeface="+mn-cs"/>
                </a:endParaRPr>
              </a:p>
            </p:txBody>
          </p:sp>
        </p:grpSp>
      </p:grpSp>
      <p:grpSp>
        <p:nvGrpSpPr>
          <p:cNvPr id="4" name="Group 15"/>
          <p:cNvGrpSpPr/>
          <p:nvPr/>
        </p:nvGrpSpPr>
        <p:grpSpPr>
          <a:xfrm>
            <a:off x="3784600" y="228600"/>
            <a:ext cx="4773613" cy="1150938"/>
            <a:chOff x="1265" y="181"/>
            <a:chExt cx="3391" cy="725"/>
          </a:xfrm>
        </p:grpSpPr>
        <p:pic>
          <p:nvPicPr>
            <p:cNvPr id="12293" name="Picture 16" descr="图片3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265" y="181"/>
              <a:ext cx="3199" cy="725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2294" name="Text Box 17"/>
            <p:cNvSpPr txBox="1"/>
            <p:nvPr/>
          </p:nvSpPr>
          <p:spPr>
            <a:xfrm>
              <a:off x="1680" y="336"/>
              <a:ext cx="2976" cy="523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sz="4800" dirty="0">
                  <a:solidFill>
                    <a:srgbClr val="FF0000"/>
                  </a:solidFill>
                  <a:latin typeface="迷你简长艺" pitchFamily="49" charset="-122"/>
                  <a:ea typeface="迷你简长艺" pitchFamily="49" charset="-122"/>
                </a:rPr>
                <a:t>  </a:t>
              </a:r>
              <a:r>
                <a:rPr lang="zh-CN" altLang="en-US" sz="4800" dirty="0">
                  <a:solidFill>
                    <a:srgbClr val="FF0000"/>
                  </a:solidFill>
                  <a:latin typeface="迷你简长艺" pitchFamily="49" charset="-122"/>
                  <a:ea typeface="迷你简长艺" pitchFamily="49" charset="-122"/>
                </a:rPr>
                <a:t>新课导入 </a:t>
              </a:r>
              <a:endParaRPr lang="zh-CN" altLang="en-US" sz="4800" dirty="0">
                <a:solidFill>
                  <a:srgbClr val="FF0000"/>
                </a:solidFill>
                <a:latin typeface="迷你简长艺" pitchFamily="49" charset="-122"/>
                <a:ea typeface="迷你简长艺" pitchFamily="49" charset="-122"/>
              </a:endParaRPr>
            </a:p>
          </p:txBody>
        </p:sp>
      </p:grp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8"/>
          <p:cNvSpPr>
            <a:spLocks noChangeArrowheads="1"/>
          </p:cNvSpPr>
          <p:nvPr/>
        </p:nvSpPr>
        <p:spPr bwMode="auto">
          <a:xfrm>
            <a:off x="-115252" y="32385"/>
            <a:ext cx="5499541" cy="919281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创设情境 引入课题</a:t>
            </a:r>
            <a:endParaRPr lang="zh-CN" altLang="en-US" sz="4000" i="1" dirty="0">
              <a:solidFill>
                <a:srgbClr val="3B3838"/>
              </a:solidFill>
              <a:latin typeface="微软雅黑" panose="020B0503020204020204" charset="-122"/>
              <a:sym typeface="Tahoma" panose="020B0604030504040204" pitchFamily="34" charset="0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2780665" y="4438942"/>
            <a:ext cx="1533525" cy="1276350"/>
            <a:chOff x="1143000" y="3781425"/>
            <a:chExt cx="1533525" cy="1276350"/>
          </a:xfrm>
        </p:grpSpPr>
        <p:sp>
          <p:nvSpPr>
            <p:cNvPr id="10" name="椭圆 9"/>
            <p:cNvSpPr/>
            <p:nvPr/>
          </p:nvSpPr>
          <p:spPr>
            <a:xfrm>
              <a:off x="1143000" y="3781425"/>
              <a:ext cx="1533525" cy="127635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1" name="矩形 10"/>
            <p:cNvSpPr/>
            <p:nvPr/>
          </p:nvSpPr>
          <p:spPr>
            <a:xfrm>
              <a:off x="1428540" y="3996809"/>
              <a:ext cx="431165" cy="583565"/>
            </a:xfrm>
            <a:prstGeom prst="rect">
              <a:avLst/>
            </a:prstGeom>
          </p:spPr>
          <p:txBody>
            <a:bodyPr wrap="none">
              <a:spAutoFit/>
            </a:bodyPr>
            <a:p>
              <a:r>
                <a:rPr lang="en-US" altLang="zh-CN" sz="3200" i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A</a:t>
              </a:r>
              <a:endParaRPr lang="zh-CN" altLang="en-US" sz="4000" dirty="0"/>
            </a:p>
          </p:txBody>
        </p:sp>
      </p:grpSp>
      <p:grpSp>
        <p:nvGrpSpPr>
          <p:cNvPr id="12" name="组合 11"/>
          <p:cNvGrpSpPr/>
          <p:nvPr/>
        </p:nvGrpSpPr>
        <p:grpSpPr>
          <a:xfrm>
            <a:off x="7409815" y="4238917"/>
            <a:ext cx="2247900" cy="1743075"/>
            <a:chOff x="5772150" y="3581400"/>
            <a:chExt cx="2247900" cy="1743075"/>
          </a:xfrm>
        </p:grpSpPr>
        <p:sp>
          <p:nvSpPr>
            <p:cNvPr id="13" name="椭圆 12"/>
            <p:cNvSpPr/>
            <p:nvPr/>
          </p:nvSpPr>
          <p:spPr>
            <a:xfrm>
              <a:off x="5772150" y="3581400"/>
              <a:ext cx="2247900" cy="1743075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4" name="矩形 13"/>
            <p:cNvSpPr/>
            <p:nvPr/>
          </p:nvSpPr>
          <p:spPr>
            <a:xfrm>
              <a:off x="7538828" y="3996809"/>
              <a:ext cx="431165" cy="583565"/>
            </a:xfrm>
            <a:prstGeom prst="rect">
              <a:avLst/>
            </a:prstGeom>
          </p:spPr>
          <p:txBody>
            <a:bodyPr wrap="none">
              <a:spAutoFit/>
            </a:bodyPr>
            <a:p>
              <a:r>
                <a:rPr lang="en-US" altLang="zh-CN" sz="3200" i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B</a:t>
              </a:r>
              <a:endParaRPr lang="zh-CN" altLang="en-US" sz="4000" dirty="0"/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1749425" y="1720850"/>
            <a:ext cx="800163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（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</a:rPr>
              <a:t>1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）  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A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</a:rPr>
              <a:t>={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本校高一年级一班同学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</a:rPr>
              <a:t>}</a:t>
            </a:r>
            <a:endParaRPr lang="en-US" altLang="zh-CN" sz="320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161665" y="2968625"/>
            <a:ext cx="800163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B</a:t>
            </a:r>
            <a:r>
              <a:rPr lang="en-US" sz="3200">
                <a:latin typeface="黑体" panose="02010609060101010101" charset="-122"/>
                <a:ea typeface="黑体" panose="02010609060101010101" charset="-122"/>
              </a:rPr>
              <a:t>=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</a:rPr>
              <a:t>{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本校高一年级同学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</a:rPr>
              <a:t>}</a:t>
            </a:r>
            <a:endParaRPr lang="en-US" altLang="zh-CN" sz="320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1718 0.014539 L 0.159631 0.10758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1" y="47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052 0.000000 L -0.228437 0.096852 " pathEditMode="relative" rAng="0" ptsTypes="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1" y="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8"/>
          <p:cNvSpPr>
            <a:spLocks noChangeArrowheads="1"/>
          </p:cNvSpPr>
          <p:nvPr/>
        </p:nvSpPr>
        <p:spPr bwMode="auto">
          <a:xfrm>
            <a:off x="-115252" y="32385"/>
            <a:ext cx="5499541" cy="919281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创设情境 引入课题</a:t>
            </a:r>
            <a:endParaRPr lang="zh-CN" altLang="en-US" sz="4000" i="1" dirty="0">
              <a:solidFill>
                <a:srgbClr val="3B3838"/>
              </a:solidFill>
              <a:latin typeface="微软雅黑" panose="020B0503020204020204" charset="-122"/>
              <a:sym typeface="Tahoma" panose="020B0604030504040204" pitchFamily="34" charset="0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2787968" y="4442460"/>
            <a:ext cx="1533525" cy="1276350"/>
            <a:chOff x="1143000" y="3781425"/>
            <a:chExt cx="1533525" cy="1276350"/>
          </a:xfrm>
        </p:grpSpPr>
        <p:sp>
          <p:nvSpPr>
            <p:cNvPr id="16" name="椭圆 15"/>
            <p:cNvSpPr/>
            <p:nvPr/>
          </p:nvSpPr>
          <p:spPr>
            <a:xfrm>
              <a:off x="1143000" y="3781425"/>
              <a:ext cx="1533525" cy="127635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7" name="矩形 16"/>
            <p:cNvSpPr/>
            <p:nvPr/>
          </p:nvSpPr>
          <p:spPr>
            <a:xfrm>
              <a:off x="1428540" y="3996809"/>
              <a:ext cx="454025" cy="583565"/>
            </a:xfrm>
            <a:prstGeom prst="rect">
              <a:avLst/>
            </a:prstGeom>
          </p:spPr>
          <p:txBody>
            <a:bodyPr wrap="none">
              <a:spAutoFit/>
            </a:bodyPr>
            <a:p>
              <a:r>
                <a:rPr lang="en-US" altLang="zh-CN" sz="3200" i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C</a:t>
              </a:r>
              <a:endParaRPr lang="zh-CN" altLang="en-US" sz="4000" dirty="0"/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7417118" y="4242435"/>
            <a:ext cx="2247900" cy="1743075"/>
            <a:chOff x="5772150" y="3581400"/>
            <a:chExt cx="2247900" cy="1743075"/>
          </a:xfrm>
        </p:grpSpPr>
        <p:sp>
          <p:nvSpPr>
            <p:cNvPr id="19" name="椭圆 18"/>
            <p:cNvSpPr/>
            <p:nvPr/>
          </p:nvSpPr>
          <p:spPr>
            <a:xfrm>
              <a:off x="5772150" y="3581400"/>
              <a:ext cx="2247900" cy="1743075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0" name="矩形 19"/>
            <p:cNvSpPr/>
            <p:nvPr/>
          </p:nvSpPr>
          <p:spPr>
            <a:xfrm>
              <a:off x="7538828" y="3996809"/>
              <a:ext cx="476250" cy="583565"/>
            </a:xfrm>
            <a:prstGeom prst="rect">
              <a:avLst/>
            </a:prstGeom>
          </p:spPr>
          <p:txBody>
            <a:bodyPr wrap="none">
              <a:spAutoFit/>
            </a:bodyPr>
            <a:p>
              <a:r>
                <a:rPr lang="en-US" altLang="zh-CN" sz="3200" i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D</a:t>
              </a:r>
              <a:endParaRPr lang="zh-CN" altLang="en-US" sz="4000" dirty="0"/>
            </a:p>
          </p:txBody>
        </p:sp>
      </p:grpSp>
      <p:sp>
        <p:nvSpPr>
          <p:cNvPr id="4" name="文本框 3"/>
          <p:cNvSpPr txBox="1"/>
          <p:nvPr/>
        </p:nvSpPr>
        <p:spPr>
          <a:xfrm>
            <a:off x="1749425" y="1720850"/>
            <a:ext cx="800163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（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</a:rPr>
              <a:t>2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）  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C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</a:rPr>
              <a:t>={1,3,5}</a:t>
            </a:r>
            <a:endParaRPr lang="en-US" altLang="zh-CN" sz="320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161665" y="2968625"/>
            <a:ext cx="800163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D</a:t>
            </a:r>
            <a:r>
              <a:rPr lang="en-US" sz="3200">
                <a:latin typeface="黑体" panose="02010609060101010101" charset="-122"/>
                <a:ea typeface="黑体" panose="02010609060101010101" charset="-122"/>
              </a:rPr>
              <a:t>=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</a:rPr>
              <a:t>{1,2,3,4,5}</a:t>
            </a:r>
            <a:endParaRPr lang="en-US" altLang="zh-CN" sz="320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4323 -0.010370 L 0.153125 0.088704 " pathEditMode="relative" rAng="0" ptsTypes="">
                                      <p:cBhvr>
                                        <p:cTn id="2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" y="67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052 0.000000 L -0.233385 0.098426 " pathEditMode="relative" rAng="0" ptsTypes="">
                                      <p:cBhvr>
                                        <p:cTn id="2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8" y="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8"/>
          <p:cNvSpPr>
            <a:spLocks noChangeArrowheads="1"/>
          </p:cNvSpPr>
          <p:nvPr/>
        </p:nvSpPr>
        <p:spPr bwMode="auto">
          <a:xfrm>
            <a:off x="-115252" y="32385"/>
            <a:ext cx="5499541" cy="919281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创设情境 引入课题</a:t>
            </a:r>
            <a:endParaRPr lang="zh-CN" altLang="en-US" sz="4000" i="1" dirty="0">
              <a:solidFill>
                <a:srgbClr val="3B3838"/>
              </a:solidFill>
              <a:latin typeface="微软雅黑" panose="020B0503020204020204" charset="-122"/>
              <a:sym typeface="Tahoma" panose="020B0604030504040204" pitchFamily="34" charset="0"/>
            </a:endParaRPr>
          </a:p>
        </p:txBody>
      </p:sp>
      <p:grpSp>
        <p:nvGrpSpPr>
          <p:cNvPr id="22" name="组合 21"/>
          <p:cNvGrpSpPr/>
          <p:nvPr/>
        </p:nvGrpSpPr>
        <p:grpSpPr>
          <a:xfrm>
            <a:off x="2628265" y="4238917"/>
            <a:ext cx="1905000" cy="1585528"/>
            <a:chOff x="1143000" y="3781425"/>
            <a:chExt cx="1533525" cy="1276350"/>
          </a:xfrm>
        </p:grpSpPr>
        <p:sp>
          <p:nvSpPr>
            <p:cNvPr id="23" name="椭圆 22"/>
            <p:cNvSpPr/>
            <p:nvPr/>
          </p:nvSpPr>
          <p:spPr>
            <a:xfrm>
              <a:off x="1143000" y="3781425"/>
              <a:ext cx="1533525" cy="127635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4" name="矩形 23"/>
            <p:cNvSpPr/>
            <p:nvPr/>
          </p:nvSpPr>
          <p:spPr>
            <a:xfrm>
              <a:off x="1428540" y="3996809"/>
              <a:ext cx="347088" cy="469770"/>
            </a:xfrm>
            <a:prstGeom prst="rect">
              <a:avLst/>
            </a:prstGeom>
          </p:spPr>
          <p:txBody>
            <a:bodyPr wrap="none">
              <a:spAutoFit/>
            </a:bodyPr>
            <a:p>
              <a:r>
                <a:rPr lang="en-US" altLang="zh-CN" sz="3200" i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E</a:t>
              </a:r>
              <a:endParaRPr lang="zh-CN" altLang="en-US" sz="4000" dirty="0"/>
            </a:p>
          </p:txBody>
        </p:sp>
      </p:grpSp>
      <p:grpSp>
        <p:nvGrpSpPr>
          <p:cNvPr id="25" name="组合 24"/>
          <p:cNvGrpSpPr/>
          <p:nvPr/>
        </p:nvGrpSpPr>
        <p:grpSpPr>
          <a:xfrm>
            <a:off x="7539401" y="4238917"/>
            <a:ext cx="1905000" cy="1585528"/>
            <a:chOff x="1143000" y="3781425"/>
            <a:chExt cx="1533525" cy="1276350"/>
          </a:xfrm>
        </p:grpSpPr>
        <p:sp>
          <p:nvSpPr>
            <p:cNvPr id="26" name="椭圆 25"/>
            <p:cNvSpPr/>
            <p:nvPr/>
          </p:nvSpPr>
          <p:spPr>
            <a:xfrm>
              <a:off x="1143000" y="3781425"/>
              <a:ext cx="1533525" cy="127635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7" name="矩形 26"/>
            <p:cNvSpPr/>
            <p:nvPr/>
          </p:nvSpPr>
          <p:spPr>
            <a:xfrm>
              <a:off x="2227076" y="3996292"/>
              <a:ext cx="347088" cy="469770"/>
            </a:xfrm>
            <a:prstGeom prst="rect">
              <a:avLst/>
            </a:prstGeom>
          </p:spPr>
          <p:txBody>
            <a:bodyPr wrap="none">
              <a:spAutoFit/>
            </a:bodyPr>
            <a:p>
              <a:r>
                <a:rPr lang="en-US" altLang="zh-CN" sz="3200" i="1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rPr>
                <a:t>F</a:t>
              </a:r>
              <a:endParaRPr lang="zh-CN" altLang="en-US" sz="4000" dirty="0"/>
            </a:p>
          </p:txBody>
        </p:sp>
      </p:grpSp>
      <p:sp>
        <p:nvSpPr>
          <p:cNvPr id="4" name="文本框 3"/>
          <p:cNvSpPr txBox="1"/>
          <p:nvPr/>
        </p:nvSpPr>
        <p:spPr>
          <a:xfrm>
            <a:off x="1749425" y="1720850"/>
            <a:ext cx="800163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（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</a:rPr>
              <a:t>3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）  </a:t>
            </a:r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E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</a:rPr>
              <a:t>={</a:t>
            </a:r>
            <a:r>
              <a:rPr lang="en-US" sz="3200" i="1" dirty="0">
                <a:latin typeface="Times New Roman" panose="02020603050405020304" charset="0"/>
                <a:ea typeface="黑体" panose="02010609060101010101" charset="-122"/>
                <a:sym typeface="微软雅黑" panose="020B0503020204020204" charset="-122"/>
              </a:rPr>
              <a:t>x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</a:rPr>
              <a:t>|(</a:t>
            </a:r>
            <a:r>
              <a:rPr lang="en-US" sz="3200" i="1" dirty="0">
                <a:latin typeface="Times New Roman" panose="02020603050405020304" charset="0"/>
                <a:ea typeface="黑体" panose="02010609060101010101" charset="-122"/>
                <a:sym typeface="微软雅黑" panose="020B0503020204020204" charset="-122"/>
              </a:rPr>
              <a:t>x 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</a:rPr>
              <a:t>+1)(</a:t>
            </a:r>
            <a:r>
              <a:rPr lang="en-US" sz="3200" i="1" dirty="0">
                <a:latin typeface="Times New Roman" panose="02020603050405020304" charset="0"/>
                <a:ea typeface="黑体" panose="02010609060101010101" charset="-122"/>
                <a:sym typeface="微软雅黑" panose="020B0503020204020204" charset="-122"/>
              </a:rPr>
              <a:t>x 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</a:rPr>
              <a:t>+2)=0}</a:t>
            </a:r>
            <a:endParaRPr lang="en-US" altLang="zh-CN" sz="320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161665" y="2968625"/>
            <a:ext cx="800163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i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F</a:t>
            </a:r>
            <a:r>
              <a:rPr lang="en-US" sz="3200">
                <a:latin typeface="黑体" panose="02010609060101010101" charset="-122"/>
                <a:ea typeface="黑体" panose="02010609060101010101" charset="-122"/>
              </a:rPr>
              <a:t>=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</a:rPr>
              <a:t>{-1,-2}</a:t>
            </a:r>
            <a:endParaRPr lang="en-US" altLang="zh-CN" sz="320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-0.000185 L 0.203385 0.120741 " pathEditMode="relative" rAng="0" ptsTypes="">
                                      <p:cBhvr>
                                        <p:cTn id="1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" y="44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031 0.001852 L -0.198229 0.120741 " pathEditMode="relative" rAng="0" ptsTypes="">
                                      <p:cBhvr>
                                        <p:cTn id="2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7" y="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ags/tag1.xml><?xml version="1.0" encoding="utf-8"?>
<p:tagLst xmlns:p="http://schemas.openxmlformats.org/presentationml/2006/main">
  <p:tag name="commondata" val="eyJoZGlkIjoiOWE5Zjc4Y2VkOTkyZTVhZDZkMzFkODg0MWEwYmZlYTMifQ=="/>
</p:tagLst>
</file>

<file path=ppt/theme/theme1.xml><?xml version="1.0" encoding="utf-8"?>
<a:theme xmlns:a="http://schemas.openxmlformats.org/drawingml/2006/main" name="11_默认设计模板">
  <a:themeElements>
    <a:clrScheme name="11_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1_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</a:spPr>
      <a:bodyPr vert="horz" wrap="square" lIns="91440" tIns="45720" rIns="91440" bIns="45720" numCol="1" anchor="t" anchorCtr="0" compatLnSpc="1">
        <a:spAutoFit/>
      </a:bodyPr>
      <a:lstStyle>
        <a:defPPr marL="0" marR="0" indent="0" algn="ctr" defTabSz="914400" rtl="0" eaLnBrk="1" fontAlgn="base" latinLnBrk="0" hangingPunct="1">
          <a:lnSpc>
            <a:spcPct val="18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宋体" panose="02010600030101010101" pitchFamily="2" charset="-122"/>
            <a:ea typeface="宋体" panose="02010600030101010101" pitchFamily="2" charset="-122"/>
            <a:cs typeface="Times New Roman" panose="0202060305040502030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</a:spPr>
      <a:bodyPr vert="horz" wrap="square" lIns="91440" tIns="45720" rIns="91440" bIns="45720" numCol="1" anchor="t" anchorCtr="0" compatLnSpc="1">
        <a:spAutoFit/>
      </a:bodyPr>
      <a:lstStyle>
        <a:defPPr marL="0" marR="0" indent="0" algn="ctr" defTabSz="914400" rtl="0" eaLnBrk="1" fontAlgn="base" latinLnBrk="0" hangingPunct="1">
          <a:lnSpc>
            <a:spcPct val="18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宋体" panose="02010600030101010101" pitchFamily="2" charset="-122"/>
            <a:ea typeface="宋体" panose="02010600030101010101" pitchFamily="2" charset="-122"/>
            <a:cs typeface="Times New Roman" panose="02020603050405020304" charset="0"/>
          </a:defRPr>
        </a:defPPr>
      </a:lstStyle>
    </a:lnDef>
  </a:objectDefaults>
  <a:extraClrSchemeLst>
    <a:extraClrScheme>
      <a:clrScheme name="11_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_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_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_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_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_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_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_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_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_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_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_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2233</Words>
  <Application>WPS 演示</Application>
  <PresentationFormat/>
  <Paragraphs>382</Paragraphs>
  <Slides>32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18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32</vt:i4>
      </vt:variant>
    </vt:vector>
  </HeadingPairs>
  <TitlesOfParts>
    <vt:vector size="53" baseType="lpstr">
      <vt:lpstr>Arial</vt:lpstr>
      <vt:lpstr>宋体</vt:lpstr>
      <vt:lpstr>Wingdings</vt:lpstr>
      <vt:lpstr>Times New Roman</vt:lpstr>
      <vt:lpstr>微软雅黑</vt:lpstr>
      <vt:lpstr>Tahoma</vt:lpstr>
      <vt:lpstr>黑体</vt:lpstr>
      <vt:lpstr>楷体_GB2312</vt:lpstr>
      <vt:lpstr>新宋体</vt:lpstr>
      <vt:lpstr>华文新魏</vt:lpstr>
      <vt:lpstr>迷你简长艺</vt:lpstr>
      <vt:lpstr>Arial Unicode MS</vt:lpstr>
      <vt:lpstr>Calibri Light</vt:lpstr>
      <vt:lpstr>Calibri</vt:lpstr>
      <vt:lpstr>方正书宋_GBK</vt:lpstr>
      <vt:lpstr>幼圆</vt:lpstr>
      <vt:lpstr>Cambria Math</vt:lpstr>
      <vt:lpstr>NEU-BZ-S92</vt:lpstr>
      <vt:lpstr>11_默认设计模板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NX651J</dc:creator>
  <cp:lastModifiedBy>天秤座</cp:lastModifiedBy>
  <cp:revision>16</cp:revision>
  <dcterms:created xsi:type="dcterms:W3CDTF">2021-07-06T20:53:00Z</dcterms:created>
  <dcterms:modified xsi:type="dcterms:W3CDTF">2023-10-07T08:04:18Z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2052-12.1.0.15374</vt:lpwstr>
  </property>
  <property fmtid="{D5CDD505-2E9C-101B-9397-08002B2CF9AE}" pid="3" name="ICV">
    <vt:lpwstr>717DBA38F60049F7B0F997A16E5CF006</vt:lpwstr>
  </property>
</Properties>
</file>