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40" r:id="rId3"/>
    <p:sldId id="313" r:id="rId4"/>
    <p:sldId id="322" r:id="rId5"/>
    <p:sldId id="323" r:id="rId6"/>
    <p:sldId id="326" r:id="rId7"/>
    <p:sldId id="321" r:id="rId8"/>
    <p:sldId id="314" r:id="rId9"/>
    <p:sldId id="315" r:id="rId11"/>
    <p:sldId id="320" r:id="rId12"/>
    <p:sldId id="316" r:id="rId13"/>
    <p:sldId id="317" r:id="rId14"/>
    <p:sldId id="319" r:id="rId15"/>
    <p:sldId id="324" r:id="rId16"/>
    <p:sldId id="325" r:id="rId17"/>
    <p:sldId id="327" r:id="rId18"/>
    <p:sldId id="279" r:id="rId19"/>
    <p:sldId id="280" r:id="rId20"/>
    <p:sldId id="270" r:id="rId21"/>
  </p:sldIdLst>
  <p:sldSz cx="12190095" cy="6859270"/>
  <p:notesSz cx="6858000" cy="9144000"/>
  <p:custDataLst>
    <p:tags r:id="rId26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3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B2B9"/>
    <a:srgbClr val="5A47E7"/>
    <a:srgbClr val="2E77B7"/>
    <a:srgbClr val="2F9FD5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53" autoAdjust="0"/>
    <p:restoredTop sz="99632" autoAdjust="0"/>
  </p:normalViewPr>
  <p:slideViewPr>
    <p:cSldViewPr snapToGrid="0">
      <p:cViewPr>
        <p:scale>
          <a:sx n="68" d="100"/>
          <a:sy n="68" d="100"/>
        </p:scale>
        <p:origin x="-2526" y="-1080"/>
      </p:cViewPr>
      <p:guideLst>
        <p:guide orient="horz" pos="2173"/>
        <p:guide pos="38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63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6B40B-3DED-43AE-9B2B-4112F4B618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EEB9-49FB-4A83-9EAE-20457E4109E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CD5C-7AD2-4F42-81EE-A2CED7370D0D}" type="slidenum">
              <a:rPr lang="zh-CN" altLang="en-US"/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CD5C-7AD2-4F42-81EE-A2CED7370D0D}" type="slidenum">
              <a:rPr lang="zh-CN" altLang="en-US"/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CD5C-7AD2-4F42-81EE-A2CED7370D0D}" type="slidenum">
              <a:rPr lang="zh-CN" altLang="en-US"/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CD5C-7AD2-4F42-81EE-A2CED7370D0D}" type="slidenum">
              <a:rPr lang="zh-CN" altLang="en-US"/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CD5C-7AD2-4F42-81EE-A2CED7370D0D}" type="slidenum">
              <a:rPr lang="zh-CN" altLang="en-US"/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2.jpe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8.GIF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9.pn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0.jpe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1427480" y="1153795"/>
            <a:ext cx="7127875" cy="1813184"/>
            <a:chOff x="4539" y="2366"/>
            <a:chExt cx="11225" cy="2855"/>
          </a:xfrm>
        </p:grpSpPr>
        <p:grpSp>
          <p:nvGrpSpPr>
            <p:cNvPr id="11" name="Group 10"/>
            <p:cNvGrpSpPr/>
            <p:nvPr/>
          </p:nvGrpSpPr>
          <p:grpSpPr>
            <a:xfrm>
              <a:off x="4539" y="2562"/>
              <a:ext cx="11225" cy="2630"/>
              <a:chOff x="3095" y="918"/>
              <a:chExt cx="1976" cy="393"/>
            </a:xfrm>
          </p:grpSpPr>
          <p:sp>
            <p:nvSpPr>
              <p:cNvPr id="1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等线" panose="02010600030101010101" charset="-122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6" name="文本框 15"/>
            <p:cNvSpPr txBox="1"/>
            <p:nvPr/>
          </p:nvSpPr>
          <p:spPr>
            <a:xfrm>
              <a:off x="5557" y="3127"/>
              <a:ext cx="10002" cy="1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第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          </a:t>
              </a:r>
              <a:r>
                <a: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单元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函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数</a:t>
              </a:r>
              <a:endParaRPr lang="zh-CN" altLang="en-US" sz="4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6586" y="2366"/>
              <a:ext cx="3053" cy="2855"/>
              <a:chOff x="1323" y="3685"/>
              <a:chExt cx="3470" cy="3508"/>
            </a:xfrm>
          </p:grpSpPr>
          <p:sp>
            <p:nvSpPr>
              <p:cNvPr id="18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等线" panose="02010600030101010101" charset="-122"/>
                </a:endParaRPr>
              </a:p>
            </p:txBody>
          </p:sp>
          <p:sp>
            <p:nvSpPr>
              <p:cNvPr id="19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等线" panose="02010600030101010101" charset="-122"/>
                </a:endParaRPr>
              </a:p>
            </p:txBody>
          </p:sp>
          <p:sp>
            <p:nvSpPr>
              <p:cNvPr id="20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等线" panose="02010600030101010101" charset="-122"/>
                </a:endParaRPr>
              </a:p>
            </p:txBody>
          </p:sp>
          <p:sp>
            <p:nvSpPr>
              <p:cNvPr id="21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等线" panose="02010600030101010101" charset="-122"/>
                </a:endParaRPr>
              </a:p>
            </p:txBody>
          </p:sp>
          <p:sp>
            <p:nvSpPr>
              <p:cNvPr id="22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4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5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6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7" name="Text Box 38"/>
              <p:cNvSpPr txBox="1"/>
              <p:nvPr/>
            </p:nvSpPr>
            <p:spPr>
              <a:xfrm>
                <a:off x="2400" y="4703"/>
                <a:ext cx="1172" cy="1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三</a:t>
                </a:r>
                <a:endParaRPr lang="zh-CN" altLang="zh-CN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8" name="组合 27"/>
          <p:cNvGrpSpPr/>
          <p:nvPr/>
        </p:nvGrpSpPr>
        <p:grpSpPr>
          <a:xfrm>
            <a:off x="3983990" y="3778250"/>
            <a:ext cx="7206615" cy="1188720"/>
            <a:chOff x="6274" y="5950"/>
            <a:chExt cx="9428" cy="1872"/>
          </a:xfrm>
        </p:grpSpPr>
        <p:grpSp>
          <p:nvGrpSpPr>
            <p:cNvPr id="29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30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1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等线" panose="02010600030101010101" charset="-122"/>
                </a:endParaRPr>
              </a:p>
            </p:txBody>
          </p:sp>
          <p:sp>
            <p:nvSpPr>
              <p:cNvPr id="32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3" name="文本框 32"/>
            <p:cNvSpPr txBox="1"/>
            <p:nvPr/>
          </p:nvSpPr>
          <p:spPr>
            <a:xfrm>
              <a:off x="7177" y="6317"/>
              <a:ext cx="8302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3.5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函数的实际应用举例</a:t>
              </a:r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endParaRPr lang="en-US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文本框 8"/>
          <p:cNvSpPr>
            <a:spLocks noChangeArrowheads="1"/>
          </p:cNvSpPr>
          <p:nvPr/>
        </p:nvSpPr>
        <p:spPr bwMode="auto">
          <a:xfrm>
            <a:off x="514284" y="28255"/>
            <a:ext cx="2907025" cy="920112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18262" y="1006094"/>
            <a:ext cx="10038660" cy="1597152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某工厂生产某产品的固定成本为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元，每生产一件产品，成本     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增加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试求此产品的成本函数；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试求产量</a:t>
            </a:r>
            <a:r>
              <a:rPr lang="en-US" altLang="zh-CN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=100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=200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件时的成本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423670" y="2805430"/>
                <a:ext cx="9818370" cy="39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解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（</a:t>
                </a:r>
                <a:r>
                  <a:rPr lang="en-US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1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）因为每生产</a:t>
                </a:r>
                <a:r>
                  <a:rPr lang="en-US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1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件产品，成本增加</a:t>
                </a:r>
                <a:r>
                  <a:rPr lang="en-US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5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元，所以生产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  <a:sym typeface="Wingdings" panose="05000000000000000000" pitchFamily="2" charset="2"/>
                  </a:rPr>
                  <a:t>Q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件产品的可变成本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b="1" i="1" dirty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2000" i="1" dirty="0" smtClean="0">
                            <a:latin typeface="Times New Roman" panose="02020603050405020304" pitchFamily="18" charset="0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𝑪</m:t>
                        </m:r>
                      </m:e>
                      <m:sub>
                        <m:r>
                          <a:rPr lang="en-US" altLang="zh-CN" sz="2000" b="1" i="1" dirty="0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(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  <a:sym typeface="Wingdings" panose="05000000000000000000" pitchFamily="2" charset="2"/>
                  </a:rPr>
                  <a:t>Q</a:t>
                </a:r>
                <a:r>
                  <a:rPr lang="en-US" altLang="zh-CN" sz="2000" b="1" dirty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)</a:t>
                </a:r>
                <a:r>
                  <a:rPr lang="en-US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  <a:sym typeface="Wingdings" panose="05000000000000000000" pitchFamily="2" charset="2"/>
                  </a:rPr>
                  <a:t>=5Q .</a:t>
                </a:r>
                <a:endParaRPr lang="zh-CN" altLang="en-US" sz="2000" b="1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3670" y="2805430"/>
                <a:ext cx="9818370" cy="39878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248212" y="3292426"/>
                <a:ext cx="468903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又因为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b="1" i="1" dirty="0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2000" b="1" i="1" dirty="0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𝑪</m:t>
                        </m:r>
                      </m:e>
                      <m:sub>
                        <m:r>
                          <a:rPr lang="en-US" altLang="zh-CN" sz="2000" b="1" i="1" dirty="0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=2000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元，所以  </a:t>
                </a:r>
                <a:endParaRPr lang="zh-CN" altLang="en-US" sz="2000" b="1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8212" y="3292426"/>
                <a:ext cx="4689036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7" t="-146" r="11" b="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2626164" y="3742805"/>
                <a:ext cx="4975548" cy="4000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C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(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)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b="1" i="1" dirty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2000" b="1" i="1" dirty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𝑪</m:t>
                        </m:r>
                      </m:e>
                      <m:sub>
                        <m:r>
                          <a:rPr lang="en-US" altLang="zh-CN" sz="2000" b="1" i="1" dirty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b="1" i="1" dirty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2000" b="1" i="1" dirty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𝑪</m:t>
                        </m:r>
                      </m:e>
                      <m:sub>
                        <m:r>
                          <a:rPr lang="en-US" altLang="zh-CN" sz="2000" b="1" i="1" dirty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𝟏</m:t>
                        </m:r>
                      </m:sub>
                    </m:sSub>
                    <m:r>
                      <a:rPr lang="en-US" altLang="zh-CN" sz="2000" b="1" i="1" dirty="0">
                        <a:latin typeface="Cambria Math" panose="02040503050406030204"/>
                        <a:ea typeface="楷体" panose="02010609060101010101" pitchFamily="49" charset="-122"/>
                      </a:rPr>
                      <m:t> </m:t>
                    </m:r>
                  </m:oMath>
                </a14:m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(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) =2000+5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（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14:m>
                  <m:oMath xmlns:m="http://schemas.openxmlformats.org/officeDocument/2006/math">
                    <m:r>
                      <a:rPr lang="en-US" altLang="zh-CN" sz="2000" i="1" smtClean="0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  <m:sSub>
                      <m:sSubPr>
                        <m:ctrlPr>
                          <a:rPr lang="en-US" altLang="zh-CN" sz="2000" i="1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2000" i="1" dirty="0" smtClean="0">
                            <a:latin typeface="Times New Roman" panose="02020603050405020304" pitchFamily="18" charset="0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 sz="2000" i="1">
                            <a:latin typeface="Cambria Math" panose="02040503050406030204"/>
                            <a:ea typeface="楷体" panose="02010609060101010101" pitchFamily="49" charset="-122"/>
                          </a:rPr>
                          <m:t>+</m:t>
                        </m:r>
                      </m:sub>
                    </m:sSub>
                    <m:r>
                      <m:rPr>
                        <m:nor/>
                      </m:rPr>
                      <a:rPr lang="en-US" altLang="zh-CN" sz="2000" dirty="0">
                        <a:latin typeface="楷体" panose="02010609060101010101" pitchFamily="49" charset="-122"/>
                        <a:ea typeface="楷体" panose="02010609060101010101" pitchFamily="49" charset="-122"/>
                      </a:rPr>
                      <m:t>)</m:t>
                    </m:r>
                  </m:oMath>
                </a14:m>
                <a:endParaRPr lang="zh-CN" altLang="en-US" sz="2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6164" y="3742805"/>
                <a:ext cx="4975548" cy="400050"/>
              </a:xfrm>
              <a:prstGeom prst="rect">
                <a:avLst/>
              </a:prstGeom>
              <a:blipFill rotWithShape="1">
                <a:blip r:embed="rId4"/>
                <a:stretch>
                  <a:fillRect l="-9" t="-29" r="3" b="2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668734" y="4325532"/>
            <a:ext cx="421843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（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2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）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(100)=2000+5×100=2500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426284" y="5378923"/>
                <a:ext cx="8827188" cy="706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答：（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1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）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此</a:t>
                </a:r>
                <a:r>
                  <a:rPr lang="zh-CN" altLang="en-US" sz="20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产品的成本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函数为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C</a:t>
                </a:r>
                <a:r>
                  <a:rPr lang="en-US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(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)=2000+5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</a:t>
                </a:r>
                <a:r>
                  <a:rPr lang="zh-CN" altLang="en-US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（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</m:oMath>
                </a14:m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N</a:t>
                </a:r>
                <a:r>
                  <a:rPr lang="en-US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）</a:t>
                </a:r>
                <a:endParaRPr lang="en-US" altLang="zh-CN" sz="2000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 （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）产量为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100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件时的成本为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2500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元，产量为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200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件时的成本为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3000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元。</a:t>
                </a:r>
                <a:endParaRPr lang="zh-CN" altLang="en-US" sz="2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284" y="5378923"/>
                <a:ext cx="8827188" cy="706755"/>
              </a:xfrm>
              <a:prstGeom prst="rect">
                <a:avLst/>
              </a:prstGeom>
              <a:blipFill rotWithShape="1">
                <a:blip r:embed="rId5"/>
                <a:stretch>
                  <a:fillRect l="-1" t="-67" r="1" b="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362408" y="4746156"/>
            <a:ext cx="421843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(200)=2000+5×200=3000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030" name="Picture 6" descr="http://p1.so.qhmsg.com/bdr/_240_/t017317dcef8c7c466b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371" y="3245586"/>
            <a:ext cx="24574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2" grpId="0" animBg="1"/>
      <p:bldP spid="3" grpId="0" animBg="1"/>
      <p:bldP spid="36" grpId="0" animBg="1"/>
      <p:bldP spid="6" grpId="0"/>
      <p:bldP spid="8" grpId="0" animBg="1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ppt123.net/Materials/UploadSoftPic/201512/201512280932038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1734" y="3254507"/>
            <a:ext cx="2590709" cy="1997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" name="文本框 8"/>
          <p:cNvSpPr>
            <a:spLocks noChangeArrowheads="1"/>
          </p:cNvSpPr>
          <p:nvPr/>
        </p:nvSpPr>
        <p:spPr bwMode="auto">
          <a:xfrm>
            <a:off x="514284" y="28255"/>
            <a:ext cx="2907025" cy="920112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18262" y="1006094"/>
            <a:ext cx="10300842" cy="1414272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某商品的价格为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元时，月销售量为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10000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件，价格每提高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元，月销 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售量就会减少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件，在不考虑其他因素时，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试求这种商品的月销售量与价格之间的函数关系；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当价格提高到多少元时，这种商品就会卖不出去？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50873" y="2620494"/>
            <a:ext cx="9717024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解：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（</a:t>
            </a:r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1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）设商品价格提高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个</a:t>
            </a:r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2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元时，商品价格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=40+2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，销售量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y</a:t>
            </a:r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=10000-400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.</a:t>
            </a:r>
            <a:endParaRPr lang="zh-CN" altLang="en-US" sz="2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735892" y="2986773"/>
                <a:ext cx="4689036" cy="535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∴  </a:t>
                </a:r>
                <a:r>
                  <a:rPr lang="en-US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y=10000-400×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b="1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sz="2000" b="1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𝒙</m:t>
                        </m:r>
                        <m:r>
                          <a:rPr lang="en-US" altLang="zh-CN" sz="2000" b="1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−</m:t>
                        </m:r>
                        <m:r>
                          <a:rPr lang="en-US" altLang="zh-CN" sz="2000" b="1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𝟒𝟎</m:t>
                        </m:r>
                      </m:num>
                      <m:den>
                        <m:r>
                          <a:rPr lang="en-US" altLang="zh-CN" sz="2000" b="1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𝟐</m:t>
                        </m:r>
                      </m:den>
                    </m:f>
                  </m:oMath>
                </a14:m>
                <a:endParaRPr lang="zh-CN" altLang="en-US" sz="2000" b="1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5892" y="2986773"/>
                <a:ext cx="4689036" cy="535468"/>
              </a:xfrm>
              <a:prstGeom prst="rect">
                <a:avLst/>
              </a:prstGeom>
              <a:blipFill rotWithShape="1">
                <a:blip r:embed="rId3"/>
                <a:stretch>
                  <a:fillRect l="-7" t="-69" r="11" b="9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5518705" y="3071256"/>
            <a:ext cx="2247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=10000-20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+8000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9641" y="3651756"/>
            <a:ext cx="5329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（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2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）当商品卖不出去时，销售量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y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=0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，即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007702" y="5251622"/>
                <a:ext cx="9672234" cy="706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答（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1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）</a:t>
                </a:r>
                <a:r>
                  <a:rPr lang="zh-CN" altLang="en-US" sz="20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这种商品的月销售量与价格之间的</a:t>
                </a:r>
                <a:r>
                  <a:rPr lang="zh-CN" altLang="en-US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函数表达式为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y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=18000-200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,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altLang="zh-CN" sz="2000" i="1" smtClean="0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  <m:r>
                      <a:rPr lang="en-US" altLang="zh-CN" sz="2000" b="0" i="1" smtClean="0">
                        <a:latin typeface="Cambria Math" panose="02040503050406030204"/>
                        <a:ea typeface="Cambria Math" panose="02040503050406030204"/>
                      </a:rPr>
                      <m:t>[</m:t>
                    </m:r>
                    <m:r>
                      <a:rPr lang="en-US" altLang="zh-CN" sz="2000" b="0" i="1" smtClean="0">
                        <a:latin typeface="Cambria Math" panose="02040503050406030204"/>
                        <a:ea typeface="Cambria Math" panose="02040503050406030204"/>
                      </a:rPr>
                      <m:t>40</m:t>
                    </m:r>
                    <m:r>
                      <a:rPr lang="en-US" altLang="zh-CN" sz="2000" b="0" i="1" smtClean="0">
                        <a:latin typeface="Cambria Math" panose="02040503050406030204"/>
                        <a:ea typeface="Cambria Math" panose="02040503050406030204"/>
                      </a:rPr>
                      <m:t>,</m:t>
                    </m:r>
                    <m:r>
                      <a:rPr lang="en-US" altLang="zh-CN" sz="2000" b="0" i="1" smtClean="0">
                        <a:latin typeface="Cambria Math" panose="02040503050406030204"/>
                        <a:ea typeface="Cambria Math" panose="02040503050406030204"/>
                      </a:rPr>
                      <m:t>90</m:t>
                    </m:r>
                    <m:r>
                      <a:rPr lang="en-US" altLang="zh-CN" sz="2000" b="0" i="1" smtClean="0">
                        <a:latin typeface="Cambria Math" panose="02040503050406030204"/>
                        <a:ea typeface="Cambria Math" panose="02040503050406030204"/>
                      </a:rPr>
                      <m:t>]</m:t>
                    </m:r>
                  </m:oMath>
                </a14:m>
                <a:endParaRPr lang="zh-CN" altLang="en-US" sz="2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（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）当价格提高到</a:t>
                </a:r>
                <a:r>
                  <a:rPr lang="en-US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90</a:t>
                </a:r>
                <a:r>
                  <a:rPr lang="zh-CN" altLang="en-US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元时，这种商品就会卖不出去。</a:t>
                </a:r>
                <a:endParaRPr lang="zh-CN" altLang="en-US" sz="2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702" y="5251622"/>
                <a:ext cx="9672234" cy="706755"/>
              </a:xfrm>
              <a:prstGeom prst="rect">
                <a:avLst/>
              </a:prstGeom>
              <a:blipFill rotWithShape="1">
                <a:blip r:embed="rId4"/>
                <a:stretch>
                  <a:fillRect l="-5" t="-24" r="4" b="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861466" y="4116482"/>
            <a:ext cx="3107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18000-200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=0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1764" y="3054452"/>
            <a:ext cx="2326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=18000-200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endParaRPr lang="zh-CN" altLang="en-US" sz="2000" i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812" y="4591658"/>
            <a:ext cx="106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∴ 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=90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2" grpId="0"/>
      <p:bldP spid="3" grpId="0" animBg="1"/>
      <p:bldP spid="36" grpId="0"/>
      <p:bldP spid="6" grpId="0"/>
      <p:bldP spid="8" grpId="0" animBg="1"/>
      <p:bldP spid="40" grpId="0"/>
      <p:bldP spid="4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文本框 8"/>
          <p:cNvSpPr>
            <a:spLocks noChangeArrowheads="1"/>
          </p:cNvSpPr>
          <p:nvPr/>
        </p:nvSpPr>
        <p:spPr bwMode="auto">
          <a:xfrm>
            <a:off x="514284" y="19392"/>
            <a:ext cx="2906335" cy="919376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237798" y="1229710"/>
            <a:ext cx="7942778" cy="131841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某商品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千克的价格是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（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）写出商品价格与重量之间的函数关系式；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(2)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买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千克商品应付多少元？</a:t>
            </a:r>
            <a:endParaRPr lang="zh-CN" altLang="en-US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4760" y="2858131"/>
            <a:ext cx="7417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解：设商品的价格为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元，商品的重量为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千克       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8128" y="3620208"/>
            <a:ext cx="576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依题意，商品的单价为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20÷5=4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55390" y="4397234"/>
            <a:ext cx="2016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则 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y=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endParaRPr lang="zh-CN" altLang="en-US" sz="2400" i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6623" y="5069424"/>
            <a:ext cx="4612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当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=7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千克时，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=4×7=28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0" name="Picture 2" descr="http://p1.so.qhmsg.com/t0168766178720530a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168" y="2902004"/>
            <a:ext cx="2546223" cy="305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文本框 8"/>
          <p:cNvSpPr>
            <a:spLocks noChangeArrowheads="1"/>
          </p:cNvSpPr>
          <p:nvPr/>
        </p:nvSpPr>
        <p:spPr bwMode="auto">
          <a:xfrm>
            <a:off x="514284" y="19392"/>
            <a:ext cx="2906335" cy="919376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237798" y="938245"/>
            <a:ext cx="9424052" cy="131841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某种产品每件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元每天可售出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件，如果每件定价为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元，则每天可售出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件，如果售出件数是定价的线性函数，求当售价为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元时可售出的件数？</a:t>
            </a:r>
            <a:endParaRPr lang="zh-CN" altLang="en-US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7451" y="3110662"/>
            <a:ext cx="6032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解：设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产品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定价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元时，售出件数为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件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539993" y="3554575"/>
                <a:ext cx="5766816" cy="4603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依题意，设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y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=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kx</a:t>
                </a:r>
                <a:r>
                  <a:rPr lang="en-US" altLang="zh-CN" sz="2400" dirty="0" err="1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+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(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＞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0,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2400" b="0" i="1" dirty="0" err="1" smtClean="0">
                            <a:latin typeface="Times New Roman" panose="02020603050405020304" pitchFamily="18" charset="0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+</m:t>
                        </m:r>
                      </m:sub>
                    </m:sSub>
                  </m:oMath>
                </a14:m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)</a:t>
                </a:r>
                <a:endParaRPr lang="zh-CN" altLang="en-US" sz="24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993" y="3554575"/>
                <a:ext cx="5766816" cy="460375"/>
              </a:xfrm>
              <a:prstGeom prst="rect">
                <a:avLst/>
              </a:prstGeom>
              <a:blipFill rotWithShape="1">
                <a:blip r:embed="rId2"/>
                <a:stretch>
                  <a:fillRect l="-11" t="-104" r="6" b="1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539993" y="4014296"/>
                <a:ext cx="3449764" cy="721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则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altLang="zh-CN" sz="2400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sz="240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</m:ctrlPr>
                          </m:eqArr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30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=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80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𝑘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+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𝑏</m:t>
                            </m:r>
                          </m:e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20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=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120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𝑘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+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楷体" panose="02010609060101010101" pitchFamily="49" charset="-122"/>
                              </a:rPr>
                              <m:t>𝑏</m:t>
                            </m:r>
                          </m:e>
                        </m:eqArr>
                      </m:e>
                    </m:d>
                  </m:oMath>
                </a14:m>
                <a:endParaRPr lang="zh-CN" altLang="en-US" sz="24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993" y="4014296"/>
                <a:ext cx="3449764" cy="721736"/>
              </a:xfrm>
              <a:prstGeom prst="rect">
                <a:avLst/>
              </a:prstGeom>
              <a:blipFill rotWithShape="1">
                <a:blip r:embed="rId3"/>
                <a:stretch>
                  <a:fillRect l="-18" t="-64" r="13" b="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528741" y="4079233"/>
                <a:ext cx="2726690" cy="6178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解得：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k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楷体" panose="02010609060101010101" pitchFamily="49" charset="-122"/>
                          </a:rPr>
                          <m:t>4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  <a:ea typeface="楷体" panose="02010609060101010101" pitchFamily="49" charset="-122"/>
                      </a:rPr>
                      <m:t>,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楷体" panose="02010609060101010101" pitchFamily="49" charset="-122"/>
                      </a:rPr>
                      <m:t>𝑏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楷体" panose="02010609060101010101" pitchFamily="49" charset="-122"/>
                      </a:rPr>
                      <m:t>=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楷体" panose="02010609060101010101" pitchFamily="49" charset="-122"/>
                      </a:rPr>
                      <m:t>50</m:t>
                    </m:r>
                  </m:oMath>
                </a14:m>
                <a:endParaRPr lang="zh-CN" altLang="en-US" sz="24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8741" y="4079233"/>
                <a:ext cx="2726690" cy="617855"/>
              </a:xfrm>
              <a:prstGeom prst="rect">
                <a:avLst/>
              </a:prstGeom>
              <a:blipFill rotWithShape="1">
                <a:blip r:embed="rId4"/>
                <a:stretch>
                  <a:fillRect l="-16" t="-102" r="-2220" b="10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云形标注 10"/>
          <p:cNvSpPr/>
          <p:nvPr/>
        </p:nvSpPr>
        <p:spPr>
          <a:xfrm>
            <a:off x="343747" y="2240981"/>
            <a:ext cx="1788102" cy="1192490"/>
          </a:xfrm>
          <a:prstGeom prst="cloudCallout">
            <a:avLst>
              <a:gd name="adj1" fmla="val -50089"/>
              <a:gd name="adj2" fmla="val 15058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分析</a:t>
            </a:r>
            <a:endParaRPr lang="zh-CN" altLang="en-US" sz="32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1333" y="2447236"/>
            <a:ext cx="5955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只需求出售出件数与定价的线性关系式，即可利用此关系</a:t>
            </a:r>
            <a:endParaRPr lang="en-US" altLang="zh-CN" dirty="0" smtClean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式可求出售价为</a:t>
            </a:r>
            <a:r>
              <a:rPr lang="en-US" altLang="zh-CN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100</a:t>
            </a:r>
            <a:r>
              <a:rPr lang="zh-CN" altLang="en-US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元时的件数</a:t>
            </a:r>
            <a:r>
              <a:rPr lang="en-US" altLang="zh-CN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endParaRPr lang="zh-CN" altLang="en-US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539993" y="4790492"/>
                <a:ext cx="2240461" cy="6178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∴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y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4</m:t>
                        </m:r>
                      </m:den>
                    </m:f>
                    <m:r>
                      <a:rPr lang="en-US" altLang="zh-CN" sz="2400" b="0" i="1" dirty="0" err="1" smtClean="0"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+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50</m:t>
                    </m:r>
                  </m:oMath>
                </a14:m>
                <a:endParaRPr lang="zh-CN" altLang="en-US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993" y="4790492"/>
                <a:ext cx="2240461" cy="617855"/>
              </a:xfrm>
              <a:prstGeom prst="rect">
                <a:avLst/>
              </a:prstGeom>
              <a:blipFill rotWithShape="1">
                <a:blip r:embed="rId5"/>
                <a:stretch>
                  <a:fillRect l="-28" t="-8" r="8" b="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678899" y="5355088"/>
                <a:ext cx="7243265" cy="613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当售价为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100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元时，售出件数为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4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</a:rPr>
                      <m:t>×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100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+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50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=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25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件</m:t>
                    </m:r>
                  </m:oMath>
                </a14:m>
                <a:endParaRPr lang="zh-CN" altLang="en-US" sz="24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899" y="5355088"/>
                <a:ext cx="7243265" cy="613886"/>
              </a:xfrm>
              <a:prstGeom prst="rect">
                <a:avLst/>
              </a:prstGeom>
              <a:blipFill rotWithShape="1">
                <a:blip r:embed="rId6"/>
                <a:stretch>
                  <a:fillRect l="-6" t="-22" r="-57" b="9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666707" y="5985939"/>
            <a:ext cx="5878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答：当售价为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100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元时可售出件数为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25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件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7" name="Picture 2" descr="http://p0.so.qhmsg.com/bdr/_240_/t01a2812ad9d2767b1f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63748" y="2734300"/>
            <a:ext cx="3048000" cy="261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/>
      <p:bldP spid="4" grpId="0" animBg="1"/>
      <p:bldP spid="5" grpId="0" animBg="1"/>
      <p:bldP spid="6" grpId="0" animBg="1"/>
      <p:bldP spid="11" grpId="0" bldLvl="0" animBg="1"/>
      <p:bldP spid="7" grpId="0"/>
      <p:bldP spid="9" grpId="0" animBg="1"/>
      <p:bldP spid="12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http://p0.so.qhimg.com/t01331d4912294bd3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649" y="3151790"/>
            <a:ext cx="3247313" cy="319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文本框 8"/>
          <p:cNvSpPr>
            <a:spLocks noChangeArrowheads="1"/>
          </p:cNvSpPr>
          <p:nvPr/>
        </p:nvSpPr>
        <p:spPr bwMode="auto">
          <a:xfrm>
            <a:off x="514284" y="19392"/>
            <a:ext cx="2906335" cy="919376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079302" y="1133856"/>
            <a:ext cx="9844730" cy="1482925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工厂生产某种产品，若每日可生产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件，则每日的固定成本为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180 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元，每件产品的可变成本为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）试求该厂生产这种产品的日总成本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与产量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的函数关系式；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（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）试求当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=50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件与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=100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件时的总成本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en-US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96564" y="2762326"/>
            <a:ext cx="6494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解：（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）由题意可知：每件产品的固定成本为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9684" y="3276323"/>
            <a:ext cx="874737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所以该厂生产这种产品的日总成本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与产量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的函数关系式为：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82371" y="3811140"/>
            <a:ext cx="1978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1.8+12)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3380" y="4315252"/>
            <a:ext cx="224046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即 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=13.8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7825170" y="2774518"/>
                <a:ext cx="1662635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/>
                          </a:rPr>
                          <m:t>180</m:t>
                        </m:r>
                      </m:num>
                      <m:den>
                        <m:r>
                          <a:rPr lang="en-US" altLang="zh-CN" b="0" i="1" smtClean="0">
                            <a:latin typeface="Cambria Math" panose="02040503050406030204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altLang="zh-CN" dirty="0" smtClean="0"/>
                  <a:t>=1.8</a:t>
                </a:r>
                <a:r>
                  <a:rPr lang="zh-CN" altLang="en-US" dirty="0" smtClean="0"/>
                  <a:t>（元）</a:t>
                </a:r>
                <a:endParaRPr lang="zh-CN" alt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5170" y="2774518"/>
                <a:ext cx="1662635" cy="485774"/>
              </a:xfrm>
              <a:prstGeom prst="rect">
                <a:avLst/>
              </a:prstGeom>
              <a:blipFill rotWithShape="1">
                <a:blip r:embed="rId3"/>
                <a:stretch>
                  <a:fillRect l="-4" t="-42" r="16" b="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2109216" y="4905577"/>
            <a:ext cx="5788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）当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=50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时，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=13.8×50=690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（元）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;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61488" y="5460313"/>
            <a:ext cx="5788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当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=100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时，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=13.8×100=1380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（元）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9" grpId="0"/>
      <p:bldP spid="8" grpId="0" animBg="1"/>
      <p:bldP spid="10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://img.hb.aicdn.com/c4465a6ea9a11d95c8c80814bf84c783fa38abe119c12-QMiawO_fw6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958" y="3063082"/>
            <a:ext cx="2062884" cy="2749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文本框 8"/>
          <p:cNvSpPr>
            <a:spLocks noChangeArrowheads="1"/>
          </p:cNvSpPr>
          <p:nvPr/>
        </p:nvSpPr>
        <p:spPr bwMode="auto">
          <a:xfrm>
            <a:off x="514284" y="19392"/>
            <a:ext cx="2906335" cy="919376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829056" y="1012013"/>
            <a:ext cx="10546080" cy="1681542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4. 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软件公司开发出一种图书管理软件，前期投入的开发广告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宣传费用共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50000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元，且每售出一套软件，软件公司还需支付安装调试费用</a:t>
            </a:r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200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）试写出总费用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销售套数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套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之间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的函数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关系式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）如果每套定价</a:t>
            </a:r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700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元，软件公司至少要售出多少套软件才能确保不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亏本</a:t>
            </a:r>
            <a:r>
              <a:rPr lang="en-US" altLang="zh-CN" sz="2400" dirty="0">
                <a:solidFill>
                  <a:schemeClr val="tx1"/>
                </a:solidFill>
              </a:rPr>
              <a:t>.</a:t>
            </a:r>
            <a:endParaRPr lang="zh-CN" altLang="zh-CN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5961" y="2975071"/>
            <a:ext cx="6417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dirty="0">
                <a:latin typeface="华文行楷" panose="02010800040101010101" pitchFamily="2" charset="-122"/>
                <a:ea typeface="华文行楷" panose="02010800040101010101" pitchFamily="2" charset="-122"/>
              </a:rPr>
              <a:t>由题意，总费用由前期投入的开发广告宣传费用和售出时需</a:t>
            </a:r>
            <a:r>
              <a:rPr lang="zh-CN" altLang="zh-CN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支</a:t>
            </a:r>
            <a:endParaRPr lang="en-US" altLang="zh-CN" dirty="0" smtClean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zh-CN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付</a:t>
            </a:r>
            <a:r>
              <a:rPr lang="zh-CN" altLang="zh-CN" dirty="0">
                <a:latin typeface="华文行楷" panose="02010800040101010101" pitchFamily="2" charset="-122"/>
                <a:ea typeface="华文行楷" panose="02010800040101010101" pitchFamily="2" charset="-122"/>
              </a:rPr>
              <a:t>安装调试费用两部分</a:t>
            </a:r>
            <a:r>
              <a:rPr lang="zh-CN" altLang="zh-CN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组成</a:t>
            </a:r>
            <a:r>
              <a:rPr lang="en-US" altLang="zh-CN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endParaRPr lang="zh-CN" altLang="en-US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7" name="云形标注 16"/>
          <p:cNvSpPr/>
          <p:nvPr/>
        </p:nvSpPr>
        <p:spPr>
          <a:xfrm>
            <a:off x="343747" y="2775867"/>
            <a:ext cx="1788102" cy="1192490"/>
          </a:xfrm>
          <a:prstGeom prst="cloudCallout">
            <a:avLst>
              <a:gd name="adj1" fmla="val -50089"/>
              <a:gd name="adj2" fmla="val 15058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分析</a:t>
            </a:r>
            <a:endParaRPr lang="zh-CN" altLang="en-US" sz="32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5961" y="3670170"/>
            <a:ext cx="3336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解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依题意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endParaRPr lang="en-US" altLang="zh-CN" sz="2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(1)  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y=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50000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;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9649" y="4471177"/>
            <a:ext cx="64940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(2)  </a:t>
            </a:r>
            <a:r>
              <a:rPr lang="zh-CN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设</a:t>
            </a:r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软件公司至少要售出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套软件才能</a:t>
            </a:r>
            <a:r>
              <a:rPr lang="zh-CN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保证</a:t>
            </a:r>
            <a:endParaRPr lang="en-US" altLang="zh-CN" sz="2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不</a:t>
            </a:r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亏本，则</a:t>
            </a:r>
            <a:r>
              <a:rPr lang="zh-CN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有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5098" y="5312426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700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≥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50000+200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83583" y="5860921"/>
            <a:ext cx="18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解得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≥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100.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5" grpId="0"/>
      <p:bldP spid="17" grpId="0" bldLvl="0" animBg="1"/>
      <p:bldP spid="7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圆角矩形 20"/>
          <p:cNvSpPr/>
          <p:nvPr/>
        </p:nvSpPr>
        <p:spPr>
          <a:xfrm>
            <a:off x="3544068" y="3370815"/>
            <a:ext cx="4910574" cy="826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20" name="圆角矩形 19"/>
          <p:cNvSpPr/>
          <p:nvPr/>
        </p:nvSpPr>
        <p:spPr>
          <a:xfrm>
            <a:off x="3612879" y="1728453"/>
            <a:ext cx="4910574" cy="826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2674029" y="3592093"/>
            <a:ext cx="1047000" cy="42780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18" name="流程图: 终止 17"/>
          <p:cNvSpPr/>
          <p:nvPr/>
        </p:nvSpPr>
        <p:spPr>
          <a:xfrm>
            <a:off x="3411353" y="3400286"/>
            <a:ext cx="4822095" cy="7228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2610125" y="1920227"/>
            <a:ext cx="1047000" cy="42780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16" name="流程图: 终止 15"/>
          <p:cNvSpPr/>
          <p:nvPr/>
        </p:nvSpPr>
        <p:spPr>
          <a:xfrm>
            <a:off x="3425710" y="1752839"/>
            <a:ext cx="4822095" cy="7228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284" y="-3753"/>
            <a:ext cx="2906335" cy="919376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0255" name="Text Box 9"/>
          <p:cNvSpPr txBox="1">
            <a:spLocks noChangeArrowheads="1"/>
          </p:cNvSpPr>
          <p:nvPr/>
        </p:nvSpPr>
        <p:spPr bwMode="auto">
          <a:xfrm>
            <a:off x="3585259" y="1775629"/>
            <a:ext cx="4530136" cy="7388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8" tIns="45719" rIns="91438" bIns="45719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本节课你学习了哪些内容？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688872" y="3388454"/>
            <a:ext cx="4530136" cy="7388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8" tIns="45719" rIns="91438" bIns="45719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2.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本节课学习的用途？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3586740" y="4986255"/>
            <a:ext cx="4910574" cy="826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/>
          <p:cNvSpPr/>
          <p:nvPr/>
        </p:nvSpPr>
        <p:spPr>
          <a:xfrm>
            <a:off x="2716701" y="5207533"/>
            <a:ext cx="1047000" cy="42780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24" name="流程图: 终止 23"/>
          <p:cNvSpPr/>
          <p:nvPr/>
        </p:nvSpPr>
        <p:spPr>
          <a:xfrm>
            <a:off x="3454025" y="5015726"/>
            <a:ext cx="4822095" cy="7228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731544" y="5003894"/>
            <a:ext cx="4516261" cy="7386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8" tIns="45719" rIns="91438" bIns="45719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en-US" altLang="zh-CN" sz="2800" b="1" dirty="0" smtClean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本节</a:t>
            </a:r>
            <a:r>
              <a:rPr lang="zh-CN" altLang="en-US" sz="2800" b="1" dirty="0" smtClean="0">
                <a:latin typeface="Arial" panose="020B0604020202020204" pitchFamily="34" charset="0"/>
                <a:ea typeface="宋体" panose="02010600030101010101" pitchFamily="2" charset="-122"/>
              </a:rPr>
              <a:t>课有什么收获和体会？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4"/>
          <p:cNvSpPr>
            <a:spLocks noChangeArrowheads="1"/>
          </p:cNvSpPr>
          <p:nvPr/>
        </p:nvSpPr>
        <p:spPr bwMode="auto">
          <a:xfrm>
            <a:off x="2960305" y="1288154"/>
            <a:ext cx="5355528" cy="1302052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F2F2F2"/>
              </a:gs>
              <a:gs pos="50000">
                <a:srgbClr val="DDDDDD"/>
              </a:gs>
              <a:gs pos="100000">
                <a:srgbClr val="F2F2F2"/>
              </a:gs>
            </a:gsLst>
            <a:lin ang="18900000" scaled="1"/>
          </a:gradFill>
          <a:ln w="38100">
            <a:solidFill>
              <a:srgbClr val="FFFFFF"/>
            </a:solidFill>
            <a:rou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lIns="91438" tIns="45719" rIns="91438" bIns="45719" anchor="ctr"/>
          <a:lstStyle/>
          <a:p>
            <a:pPr eaLnBrk="1" hangingPunct="1">
              <a:defRPr/>
            </a:pP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284" y="17837"/>
            <a:ext cx="2906335" cy="919376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Group 3"/>
          <p:cNvGrpSpPr/>
          <p:nvPr/>
        </p:nvGrpSpPr>
        <p:grpSpPr bwMode="auto">
          <a:xfrm>
            <a:off x="2842845" y="1394809"/>
            <a:ext cx="5399972" cy="4517482"/>
            <a:chOff x="0" y="179"/>
            <a:chExt cx="3402" cy="2845"/>
          </a:xfrm>
        </p:grpSpPr>
        <p:grpSp>
          <p:nvGrpSpPr>
            <p:cNvPr id="11280" name="Group 4"/>
            <p:cNvGrpSpPr/>
            <p:nvPr/>
          </p:nvGrpSpPr>
          <p:grpSpPr bwMode="auto">
            <a:xfrm>
              <a:off x="141" y="179"/>
              <a:ext cx="2936" cy="704"/>
              <a:chOff x="141" y="179"/>
              <a:chExt cx="2936" cy="704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141" y="179"/>
                <a:ext cx="655" cy="704"/>
                <a:chOff x="78" y="108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78" y="108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107" y="13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08" y="294"/>
                  <a:ext cx="666" cy="34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49" y="440"/>
                <a:ext cx="2228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章节</a:t>
                </a:r>
                <a:r>
                  <a:rPr lang="en-US" altLang="zh-CN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3.5(1)</a:t>
                </a:r>
                <a:endParaRPr lang="en-US" altLang="zh-CN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>
              <a:off x="28" y="1119"/>
              <a:ext cx="3374" cy="82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1 w 596"/>
                      <a:gd name="T1" fmla="*/ 0 h 598"/>
                      <a:gd name="T2" fmla="*/ 0 w 596"/>
                      <a:gd name="T3" fmla="*/ 1 h 598"/>
                      <a:gd name="T4" fmla="*/ 0 w 596"/>
                      <a:gd name="T5" fmla="*/ 6 h 598"/>
                      <a:gd name="T6" fmla="*/ 2 w 596"/>
                      <a:gd name="T7" fmla="*/ 1 h 598"/>
                      <a:gd name="T8" fmla="*/ 7 w 596"/>
                      <a:gd name="T9" fmla="*/ 0 h 598"/>
                      <a:gd name="T10" fmla="*/ 1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" y="189"/>
                    <a:ext cx="671" cy="36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教材练习第</a:t>
                </a:r>
                <a:r>
                  <a:rPr lang="en-US" altLang="zh-CN" b="1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1</a:t>
                </a:r>
                <a:r>
                  <a:rPr lang="zh-CN" altLang="en-US" b="1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题</a:t>
                </a:r>
                <a:endParaRPr lang="en-US" altLang="zh-CN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>
              <a:off x="0" y="2196"/>
              <a:ext cx="3402" cy="828"/>
              <a:chOff x="0" y="0"/>
              <a:chExt cx="3402" cy="828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1 w 596"/>
                    <a:gd name="T1" fmla="*/ 0 h 598"/>
                    <a:gd name="T2" fmla="*/ 0 w 596"/>
                    <a:gd name="T3" fmla="*/ 1 h 598"/>
                    <a:gd name="T4" fmla="*/ 0 w 596"/>
                    <a:gd name="T5" fmla="*/ 6 h 598"/>
                    <a:gd name="T6" fmla="*/ 2 w 596"/>
                    <a:gd name="T7" fmla="*/ 1 h 598"/>
                    <a:gd name="T8" fmla="*/ 7 w 596"/>
                    <a:gd name="T9" fmla="*/ 0 h 598"/>
                    <a:gd name="T10" fmla="*/ 1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7" y="189"/>
                  <a:ext cx="666" cy="36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768" y="72"/>
                <a:ext cx="2606" cy="75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zh-CN" altLang="en-US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    在</a:t>
                </a:r>
                <a:r>
                  <a:rPr lang="zh-CN" altLang="en-US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生活中，你还遇到过哪些</a:t>
                </a:r>
                <a:r>
                  <a:rPr lang="zh-CN" altLang="en-US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可以用</a:t>
                </a:r>
                <a:r>
                  <a:rPr lang="zh-CN" altLang="en-US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一次函数关系来表示的实际</a:t>
                </a:r>
                <a:r>
                  <a:rPr lang="zh-CN" altLang="en-US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问题</a:t>
                </a:r>
                <a:r>
                  <a:rPr lang="zh-CN" altLang="en-US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？</a:t>
                </a:r>
                <a:r>
                  <a:rPr lang="zh-CN" altLang="en-US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选择</a:t>
                </a:r>
                <a:r>
                  <a:rPr lang="zh-CN" altLang="en-US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你感兴趣的问题，编制一道</a:t>
                </a:r>
                <a:r>
                  <a:rPr lang="zh-CN" altLang="en-US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数学题</a:t>
                </a:r>
                <a:r>
                  <a:rPr lang="zh-CN" altLang="en-US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与同学</a:t>
                </a:r>
                <a:r>
                  <a:rPr lang="zh-CN" altLang="en-US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交流。</a:t>
                </a:r>
                <a:endParaRPr lang="zh-CN" altLang="en-US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852" y="2109060"/>
            <a:ext cx="1293645" cy="2858162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4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002" y="1576366"/>
            <a:ext cx="2372275" cy="2242845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178" y="3461553"/>
            <a:ext cx="1565071" cy="2010240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6205" y="2542541"/>
            <a:ext cx="1564049" cy="2007925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7628" y="4047046"/>
            <a:ext cx="1564049" cy="2009513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5201" y="4058591"/>
            <a:ext cx="882536" cy="2010240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8630" y="3368904"/>
            <a:ext cx="1279822" cy="1338088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0222" y="3347468"/>
            <a:ext cx="1281410" cy="1338088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475" y="3704496"/>
            <a:ext cx="1784118" cy="150847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4125" y="2342470"/>
            <a:ext cx="1565637" cy="2009513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7752" y="3039179"/>
            <a:ext cx="2623027" cy="10158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 bwMode="auto">
          <a:xfrm>
            <a:off x="671426" y="2786438"/>
            <a:ext cx="1433325" cy="1363979"/>
            <a:chOff x="671513" y="2990850"/>
            <a:chExt cx="1433512" cy="1363663"/>
          </a:xfrm>
        </p:grpSpPr>
        <p:sp>
          <p:nvSpPr>
            <p:cNvPr id="17" name="圆角矩形 16"/>
            <p:cNvSpPr/>
            <p:nvPr/>
          </p:nvSpPr>
          <p:spPr>
            <a:xfrm>
              <a:off x="671513" y="2990850"/>
              <a:ext cx="1363662" cy="1363663"/>
            </a:xfrm>
            <a:prstGeom prst="roundRect">
              <a:avLst/>
            </a:prstGeom>
            <a:gradFill>
              <a:gsLst>
                <a:gs pos="0">
                  <a:srgbClr val="FB3E73"/>
                </a:gs>
                <a:gs pos="100000">
                  <a:srgbClr val="FF6437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99" name="文本框 2"/>
            <p:cNvSpPr txBox="1">
              <a:spLocks noChangeArrowheads="1"/>
            </p:cNvSpPr>
            <p:nvPr/>
          </p:nvSpPr>
          <p:spPr bwMode="auto">
            <a:xfrm>
              <a:off x="773113" y="3154363"/>
              <a:ext cx="1331912" cy="1200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 dirty="0" smtClean="0"/>
                <a:t>复习提问</a:t>
              </a:r>
              <a:endParaRPr lang="en-US" altLang="zh-CN" sz="3600" dirty="0"/>
            </a:p>
          </p:txBody>
        </p:sp>
      </p:grpSp>
      <p:grpSp>
        <p:nvGrpSpPr>
          <p:cNvPr id="4" name="组合 3"/>
          <p:cNvGrpSpPr/>
          <p:nvPr/>
        </p:nvGrpSpPr>
        <p:grpSpPr bwMode="auto">
          <a:xfrm>
            <a:off x="2493639" y="2786438"/>
            <a:ext cx="1441262" cy="1363979"/>
            <a:chOff x="2493963" y="2990850"/>
            <a:chExt cx="1441450" cy="1363663"/>
          </a:xfrm>
        </p:grpSpPr>
        <p:sp>
          <p:nvSpPr>
            <p:cNvPr id="10" name="圆角矩形 9"/>
            <p:cNvSpPr/>
            <p:nvPr/>
          </p:nvSpPr>
          <p:spPr>
            <a:xfrm>
              <a:off x="2493963" y="2990850"/>
              <a:ext cx="1363662" cy="1363663"/>
            </a:xfrm>
            <a:prstGeom prst="roundRect">
              <a:avLst/>
            </a:prstGeom>
            <a:gradFill>
              <a:gsLst>
                <a:gs pos="100000">
                  <a:srgbClr val="FFB02B"/>
                </a:gs>
                <a:gs pos="0">
                  <a:srgbClr val="F67620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97" name="文本框 17"/>
            <p:cNvSpPr txBox="1">
              <a:spLocks noChangeArrowheads="1"/>
            </p:cNvSpPr>
            <p:nvPr/>
          </p:nvSpPr>
          <p:spPr bwMode="auto">
            <a:xfrm>
              <a:off x="2603500" y="3111500"/>
              <a:ext cx="1331913" cy="1200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 smtClean="0"/>
                <a:t>情境引入</a:t>
              </a:r>
              <a:endParaRPr lang="zh-CN" altLang="en-US" sz="3600"/>
            </a:p>
          </p:txBody>
        </p:sp>
      </p:grpSp>
      <p:grpSp>
        <p:nvGrpSpPr>
          <p:cNvPr id="5" name="组合 4"/>
          <p:cNvGrpSpPr/>
          <p:nvPr/>
        </p:nvGrpSpPr>
        <p:grpSpPr bwMode="auto">
          <a:xfrm>
            <a:off x="4395216" y="2786438"/>
            <a:ext cx="1441262" cy="1363979"/>
            <a:chOff x="4395788" y="2990850"/>
            <a:chExt cx="1441450" cy="1363663"/>
          </a:xfrm>
        </p:grpSpPr>
        <p:sp>
          <p:nvSpPr>
            <p:cNvPr id="23" name="圆角矩形 22"/>
            <p:cNvSpPr/>
            <p:nvPr/>
          </p:nvSpPr>
          <p:spPr>
            <a:xfrm>
              <a:off x="4395788" y="2990850"/>
              <a:ext cx="1363662" cy="1363663"/>
            </a:xfrm>
            <a:prstGeom prst="roundRect">
              <a:avLst/>
            </a:prstGeom>
            <a:gradFill>
              <a:gsLst>
                <a:gs pos="100000">
                  <a:srgbClr val="FFE800"/>
                </a:gs>
                <a:gs pos="0">
                  <a:srgbClr val="FAC900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95" name="文本框 18"/>
            <p:cNvSpPr txBox="1">
              <a:spLocks noChangeArrowheads="1"/>
            </p:cNvSpPr>
            <p:nvPr/>
          </p:nvSpPr>
          <p:spPr bwMode="auto">
            <a:xfrm>
              <a:off x="4505325" y="3143250"/>
              <a:ext cx="1331913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例题解析</a:t>
              </a:r>
              <a:endParaRPr lang="en-US" altLang="zh-CN" sz="3600" dirty="0"/>
            </a:p>
          </p:txBody>
        </p:sp>
      </p:grpSp>
      <p:grpSp>
        <p:nvGrpSpPr>
          <p:cNvPr id="6" name="组合 5"/>
          <p:cNvGrpSpPr/>
          <p:nvPr/>
        </p:nvGrpSpPr>
        <p:grpSpPr bwMode="auto">
          <a:xfrm>
            <a:off x="6322190" y="2788027"/>
            <a:ext cx="1426976" cy="1362390"/>
            <a:chOff x="6323013" y="2992438"/>
            <a:chExt cx="1427162" cy="1362075"/>
          </a:xfrm>
        </p:grpSpPr>
        <p:grpSp>
          <p:nvGrpSpPr>
            <p:cNvPr id="7186" name="组合 92"/>
            <p:cNvGrpSpPr/>
            <p:nvPr/>
          </p:nvGrpSpPr>
          <p:grpSpPr bwMode="auto">
            <a:xfrm>
              <a:off x="6323013" y="2992438"/>
              <a:ext cx="1363662" cy="1362075"/>
              <a:chOff x="7776450" y="2368097"/>
              <a:chExt cx="1363287" cy="1363287"/>
            </a:xfrm>
          </p:grpSpPr>
          <p:sp>
            <p:nvSpPr>
              <p:cNvPr id="24" name="圆角矩形 23"/>
              <p:cNvSpPr/>
              <p:nvPr/>
            </p:nvSpPr>
            <p:spPr>
              <a:xfrm>
                <a:off x="7776450" y="2368097"/>
                <a:ext cx="1363287" cy="1363287"/>
              </a:xfrm>
              <a:prstGeom prst="roundRect">
                <a:avLst/>
              </a:prstGeom>
              <a:gradFill>
                <a:gsLst>
                  <a:gs pos="100000">
                    <a:srgbClr val="00D56B"/>
                  </a:gs>
                  <a:gs pos="0">
                    <a:srgbClr val="00BFAE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buFont typeface="Arial" panose="020B0604020202020204" pitchFamily="34" charset="0"/>
                  <a:buNone/>
                  <a:defRPr/>
                </a:pPr>
                <a:endParaRPr lang="zh-CN" altLang="en-US" noProof="1">
                  <a:cs typeface="+mn-ea"/>
                  <a:sym typeface="+mn-lt"/>
                </a:endParaRPr>
              </a:p>
            </p:txBody>
          </p:sp>
          <p:grpSp>
            <p:nvGrpSpPr>
              <p:cNvPr id="7189" name="组合 48"/>
              <p:cNvGrpSpPr/>
              <p:nvPr/>
            </p:nvGrpSpPr>
            <p:grpSpPr bwMode="auto">
              <a:xfrm>
                <a:off x="8258096" y="2901074"/>
                <a:ext cx="390897" cy="218998"/>
                <a:chOff x="7807861" y="2160332"/>
                <a:chExt cx="446536" cy="250169"/>
              </a:xfrm>
            </p:grpSpPr>
            <p:cxnSp>
              <p:nvCxnSpPr>
                <p:cNvPr id="34" name="直接连接符 33"/>
                <p:cNvCxnSpPr/>
                <p:nvPr/>
              </p:nvCxnSpPr>
              <p:spPr>
                <a:xfrm>
                  <a:off x="7806986" y="2190399"/>
                  <a:ext cx="375283" cy="87123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接连接符 34"/>
                <p:cNvCxnSpPr/>
                <p:nvPr/>
              </p:nvCxnSpPr>
              <p:spPr>
                <a:xfrm flipV="1">
                  <a:off x="8171391" y="2159542"/>
                  <a:ext cx="83396" cy="127055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/>
                <p:cNvCxnSpPr/>
                <p:nvPr/>
              </p:nvCxnSpPr>
              <p:spPr>
                <a:xfrm flipV="1">
                  <a:off x="7895822" y="2228515"/>
                  <a:ext cx="61641" cy="181507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接连接符 38"/>
                <p:cNvCxnSpPr/>
                <p:nvPr/>
              </p:nvCxnSpPr>
              <p:spPr>
                <a:xfrm flipH="1" flipV="1">
                  <a:off x="7986470" y="2224885"/>
                  <a:ext cx="23568" cy="148836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187" name="文本框 19"/>
            <p:cNvSpPr txBox="1">
              <a:spLocks noChangeArrowheads="1"/>
            </p:cNvSpPr>
            <p:nvPr/>
          </p:nvSpPr>
          <p:spPr bwMode="auto">
            <a:xfrm>
              <a:off x="6419850" y="3111500"/>
              <a:ext cx="1330325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巩固练习</a:t>
              </a:r>
              <a:endParaRPr lang="zh-CN" altLang="en-US" sz="3600"/>
            </a:p>
          </p:txBody>
        </p:sp>
      </p:grpSp>
      <p:grpSp>
        <p:nvGrpSpPr>
          <p:cNvPr id="9" name="组合 6"/>
          <p:cNvGrpSpPr/>
          <p:nvPr/>
        </p:nvGrpSpPr>
        <p:grpSpPr bwMode="auto">
          <a:xfrm>
            <a:off x="8225354" y="2786438"/>
            <a:ext cx="1428564" cy="1363979"/>
            <a:chOff x="8226425" y="2990850"/>
            <a:chExt cx="1428750" cy="1363663"/>
          </a:xfrm>
        </p:grpSpPr>
        <p:sp>
          <p:nvSpPr>
            <p:cNvPr id="25" name="圆角矩形 24"/>
            <p:cNvSpPr/>
            <p:nvPr/>
          </p:nvSpPr>
          <p:spPr>
            <a:xfrm>
              <a:off x="8226425" y="2990850"/>
              <a:ext cx="1362075" cy="1363663"/>
            </a:xfrm>
            <a:prstGeom prst="roundRect">
              <a:avLst/>
            </a:prstGeom>
            <a:gradFill>
              <a:gsLst>
                <a:gs pos="0">
                  <a:srgbClr val="2F84FF"/>
                </a:gs>
                <a:gs pos="100000">
                  <a:srgbClr val="38C4F5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85" name="文本框 20"/>
            <p:cNvSpPr txBox="1">
              <a:spLocks noChangeArrowheads="1"/>
            </p:cNvSpPr>
            <p:nvPr/>
          </p:nvSpPr>
          <p:spPr bwMode="auto">
            <a:xfrm>
              <a:off x="8323263" y="3111500"/>
              <a:ext cx="1331912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归纳小结</a:t>
              </a:r>
              <a:endParaRPr lang="zh-CN" altLang="en-US" sz="3600"/>
            </a:p>
          </p:txBody>
        </p:sp>
      </p:grpSp>
      <p:grpSp>
        <p:nvGrpSpPr>
          <p:cNvPr id="11" name="组合 7"/>
          <p:cNvGrpSpPr/>
          <p:nvPr/>
        </p:nvGrpSpPr>
        <p:grpSpPr bwMode="auto">
          <a:xfrm>
            <a:off x="10141218" y="2791202"/>
            <a:ext cx="1419040" cy="1363978"/>
            <a:chOff x="10142538" y="2995613"/>
            <a:chExt cx="1419225" cy="1363662"/>
          </a:xfrm>
        </p:grpSpPr>
        <p:sp>
          <p:nvSpPr>
            <p:cNvPr id="22" name="圆角矩形 21"/>
            <p:cNvSpPr/>
            <p:nvPr/>
          </p:nvSpPr>
          <p:spPr>
            <a:xfrm>
              <a:off x="10142538" y="2995613"/>
              <a:ext cx="1362075" cy="1363662"/>
            </a:xfrm>
            <a:prstGeom prst="roundRect">
              <a:avLst/>
            </a:prstGeom>
            <a:gradFill>
              <a:gsLst>
                <a:gs pos="0">
                  <a:srgbClr val="5A47E7"/>
                </a:gs>
                <a:gs pos="100000">
                  <a:srgbClr val="38C4F5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83" name="文本框 25"/>
            <p:cNvSpPr txBox="1">
              <a:spLocks noChangeArrowheads="1"/>
            </p:cNvSpPr>
            <p:nvPr/>
          </p:nvSpPr>
          <p:spPr bwMode="auto">
            <a:xfrm>
              <a:off x="10231438" y="3116263"/>
              <a:ext cx="1330325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布置作业</a:t>
              </a:r>
              <a:endParaRPr lang="zh-CN" altLang="en-US" sz="3600"/>
            </a:p>
          </p:txBody>
        </p:sp>
      </p:grpSp>
      <p:sp>
        <p:nvSpPr>
          <p:cNvPr id="30" name="文本框 8"/>
          <p:cNvSpPr>
            <a:spLocks noChangeArrowheads="1"/>
          </p:cNvSpPr>
          <p:nvPr/>
        </p:nvSpPr>
        <p:spPr bwMode="auto">
          <a:xfrm>
            <a:off x="-155124" y="161348"/>
            <a:ext cx="8677332" cy="714849"/>
          </a:xfrm>
          <a:prstGeom prst="parallelogram">
            <a:avLst>
              <a:gd name="adj" fmla="val 24976"/>
            </a:avLst>
          </a:prstGeom>
          <a:noFill/>
          <a:ln w="9525">
            <a:noFill/>
            <a:miter lim="800000"/>
          </a:ln>
        </p:spPr>
        <p:txBody>
          <a:bodyPr wrap="squar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2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函数的实际应用举例（一）</a:t>
            </a:r>
            <a:endParaRPr lang="en-US" altLang="zh-CN" sz="32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http://p0.so.qhimg.com/t01331d4912294bd3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390" y="3083605"/>
            <a:ext cx="3247313" cy="319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900427" y="1417711"/>
            <a:ext cx="9761424" cy="523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smtClean="0"/>
              <a:t>        </a:t>
            </a:r>
            <a:endParaRPr lang="en-US" altLang="zh-C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41248" y="106680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i="1" dirty="0" smtClean="0"/>
              <a:t>复习提问</a:t>
            </a:r>
            <a:endParaRPr lang="zh-CN" altLang="en-US" sz="40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789582" y="2289758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什么是一次函数？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9582" y="2829464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一次函数有哪些性质？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流程图: 可选过程 4"/>
          <p:cNvSpPr/>
          <p:nvPr/>
        </p:nvSpPr>
        <p:spPr>
          <a:xfrm>
            <a:off x="1045536" y="1127075"/>
            <a:ext cx="10146720" cy="1027861"/>
          </a:xfrm>
          <a:prstGeom prst="flowChartAlternateProcess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前几节课里，我们在初中所学函数的基础上，又进一步用集合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和对应的观点来研究了函数，讨论了函数的性质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请同学们思考：</a:t>
            </a:r>
            <a:endParaRPr lang="zh-CN" altLang="en-US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1045536" y="3378819"/>
            <a:ext cx="7245024" cy="1377697"/>
          </a:xfrm>
          <a:prstGeom prst="flowChartAlternateProcess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一般地，形如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y=</a:t>
            </a:r>
            <a:r>
              <a:rPr lang="en-US" altLang="zh-CN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kx+b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k,b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是常数，且</a:t>
            </a:r>
            <a:r>
              <a:rPr lang="en-US" altLang="zh-CN" sz="2400" i="1" dirty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≠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）的  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函数叫做一次函数，其中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是自变量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当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=0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时， 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一次函数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y=</a:t>
            </a:r>
            <a:r>
              <a:rPr lang="en-US" altLang="zh-CN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kx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，又叫做正比例函数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en-US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225" name="流程图: 可选过程 9224"/>
          <p:cNvSpPr/>
          <p:nvPr/>
        </p:nvSpPr>
        <p:spPr>
          <a:xfrm>
            <a:off x="3922622" y="4983476"/>
            <a:ext cx="3182111" cy="1328928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①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i="1" dirty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不为零</a:t>
            </a:r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②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指数为</a:t>
            </a:r>
            <a:r>
              <a:rPr lang="en-US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 </a:t>
            </a:r>
            <a:endParaRPr lang="en-US" altLang="zh-CN" sz="2400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③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i="1" dirty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取任意</a:t>
            </a:r>
            <a:r>
              <a:rPr lang="zh-CN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实数</a:t>
            </a:r>
            <a:endParaRPr lang="zh-CN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227" name="云形标注 9226"/>
          <p:cNvSpPr/>
          <p:nvPr/>
        </p:nvSpPr>
        <p:spPr>
          <a:xfrm>
            <a:off x="1959504" y="5011612"/>
            <a:ext cx="1563984" cy="978013"/>
          </a:xfrm>
          <a:prstGeom prst="cloudCallout">
            <a:avLst>
              <a:gd name="adj1" fmla="val -140065"/>
              <a:gd name="adj2" fmla="val 737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注意</a:t>
            </a:r>
            <a:r>
              <a:rPr lang="zh-CN" altLang="en-US" sz="1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endParaRPr lang="zh-CN" altLang="en-US" sz="1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bldLvl="0" animBg="1"/>
      <p:bldP spid="9225" grpId="0" bldLvl="0" animBg="1"/>
      <p:bldP spid="922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7" name="Picture 59" descr="http://img0.imgtn.bdimg.com/it/u=4190242972,2434513446&amp;fm=21&amp;gp=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1033">
            <a:off x="8968508" y="3880556"/>
            <a:ext cx="212407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41248" y="106680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i="1" dirty="0" smtClean="0"/>
              <a:t>复习提问</a:t>
            </a:r>
            <a:endParaRPr lang="zh-CN" altLang="en-US" sz="4000" b="1" i="1" dirty="0"/>
          </a:p>
        </p:txBody>
      </p:sp>
      <p:sp>
        <p:nvSpPr>
          <p:cNvPr id="9243" name="TextBox 9242"/>
          <p:cNvSpPr txBox="1"/>
          <p:nvPr/>
        </p:nvSpPr>
        <p:spPr>
          <a:xfrm>
            <a:off x="953641" y="1195714"/>
            <a:ext cx="53254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）解析式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y=</a:t>
            </a:r>
            <a:r>
              <a:rPr lang="en-US" altLang="zh-CN" sz="2000" i="1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kx+b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是常数，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≠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0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) 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44" name="TextBox 9243"/>
              <p:cNvSpPr txBox="1"/>
              <p:nvPr/>
            </p:nvSpPr>
            <p:spPr>
              <a:xfrm>
                <a:off x="978735" y="1595824"/>
                <a:ext cx="4356100" cy="5340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zh-CN" sz="2000" b="1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（</a:t>
                </a:r>
                <a:r>
                  <a:rPr lang="en-US" altLang="zh-CN" sz="20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zh-CN" altLang="zh-CN" sz="20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）必过点</a:t>
                </a:r>
                <a:r>
                  <a:rPr lang="zh-CN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：（</a:t>
                </a:r>
                <a:r>
                  <a:rPr lang="en-US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0</a:t>
                </a:r>
                <a:r>
                  <a:rPr lang="zh-CN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，</a:t>
                </a:r>
                <a:r>
                  <a:rPr lang="en-US" altLang="zh-CN" sz="20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zh-CN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）和（</a:t>
                </a:r>
                <a:r>
                  <a:rPr lang="en-US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latin typeface="Cambria Math" panose="02040503050406030204"/>
                          </a:rPr>
                          <m:t>𝑏</m:t>
                        </m:r>
                      </m:num>
                      <m:den>
                        <m:r>
                          <a:rPr lang="en-US" altLang="zh-CN" sz="2000" b="0" i="1" smtClean="0">
                            <a:latin typeface="Cambria Math" panose="02040503050406030204"/>
                          </a:rPr>
                          <m:t>𝑘</m:t>
                        </m:r>
                      </m:den>
                    </m:f>
                  </m:oMath>
                </a14:m>
                <a:r>
                  <a:rPr lang="zh-CN" altLang="zh-CN" sz="20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，</a:t>
                </a:r>
                <a:r>
                  <a:rPr lang="en-US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0</a:t>
                </a:r>
                <a:r>
                  <a:rPr lang="zh-CN" altLang="zh-CN" sz="2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）</a:t>
                </a:r>
                <a:endParaRPr lang="zh-CN" altLang="en-US" sz="2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9244" name="TextBox 92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735" y="1595824"/>
                <a:ext cx="4356100" cy="534035"/>
              </a:xfrm>
              <a:prstGeom prst="rect">
                <a:avLst/>
              </a:prstGeom>
              <a:blipFill rotWithShape="1">
                <a:blip r:embed="rId3"/>
                <a:stretch>
                  <a:fillRect l="-5" t="-13" r="-812" b="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45" name="TextBox 9244"/>
          <p:cNvSpPr txBox="1"/>
          <p:nvPr/>
        </p:nvSpPr>
        <p:spPr>
          <a:xfrm>
            <a:off x="978473" y="2070523"/>
            <a:ext cx="848233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）走向：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，图象经过第一、三象限</a:t>
            </a:r>
            <a:r>
              <a:rPr lang="zh-CN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&lt;0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，图象经过第二、四象限</a:t>
            </a:r>
            <a:endParaRPr lang="zh-CN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b&gt;0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，图象经过第一、二象限</a:t>
            </a:r>
            <a:r>
              <a:rPr lang="zh-CN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&lt;0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，图象经过第三、四</a:t>
            </a:r>
            <a:r>
              <a:rPr lang="zh-CN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象限</a:t>
            </a:r>
            <a:endParaRPr lang="zh-CN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47" name="TextBox 9246"/>
              <p:cNvSpPr txBox="1"/>
              <p:nvPr/>
            </p:nvSpPr>
            <p:spPr>
              <a:xfrm>
                <a:off x="2386213" y="3006995"/>
                <a:ext cx="3892925" cy="562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i="1" smtClean="0">
                                <a:latin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&gt;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𝑏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&gt;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</m:eqArr>
                      </m:e>
                    </m:d>
                    <m:groupChr>
                      <m:groupChrPr>
                        <m:chr m:val="⇔"/>
                        <m:pos m:val="top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zh-CN" altLang="en-US" dirty="0" smtClean="0"/>
                  <a:t>直线经过第一、二、三象限</a:t>
                </a:r>
                <a:endParaRPr lang="zh-CN" altLang="en-US" dirty="0"/>
              </a:p>
            </p:txBody>
          </p:sp>
        </mc:Choice>
        <mc:Fallback>
          <p:sp>
            <p:nvSpPr>
              <p:cNvPr id="9247" name="TextBox 92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6213" y="3006995"/>
                <a:ext cx="3892925" cy="562013"/>
              </a:xfrm>
              <a:prstGeom prst="rect">
                <a:avLst/>
              </a:prstGeom>
              <a:blipFill rotWithShape="1">
                <a:blip r:embed="rId4"/>
                <a:stretch>
                  <a:fillRect l="-13" t="-48" r="7" b="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2390995" y="3814879"/>
                <a:ext cx="3892925" cy="562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i="1" smtClean="0">
                                <a:latin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&gt;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𝑏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&lt;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</m:eqArr>
                      </m:e>
                    </m:d>
                    <m:groupChr>
                      <m:groupChrPr>
                        <m:chr m:val="⇔"/>
                        <m:pos m:val="top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zh-CN" altLang="en-US" dirty="0" smtClean="0"/>
                  <a:t>直线经过第一、三、四象限</a:t>
                </a:r>
                <a:endParaRPr lang="zh-CN" altLang="en-US" dirty="0"/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95" y="3814879"/>
                <a:ext cx="3892925" cy="562013"/>
              </a:xfrm>
              <a:prstGeom prst="rect">
                <a:avLst/>
              </a:prstGeom>
              <a:blipFill rotWithShape="1">
                <a:blip r:embed="rId5"/>
                <a:stretch>
                  <a:fillRect l="-6" t="-77" r="15" b="8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/>
              <p:cNvSpPr txBox="1"/>
              <p:nvPr/>
            </p:nvSpPr>
            <p:spPr>
              <a:xfrm>
                <a:off x="2390830" y="4598531"/>
                <a:ext cx="3892925" cy="562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i="1" smtClean="0">
                                <a:latin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&lt;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𝑏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&gt;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</m:eqArr>
                      </m:e>
                    </m:d>
                    <m:groupChr>
                      <m:groupChrPr>
                        <m:chr m:val="⇔"/>
                        <m:pos m:val="top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zh-CN" altLang="en-US" dirty="0" smtClean="0"/>
                  <a:t>直线经过第一、二、四象限</a:t>
                </a:r>
                <a:endParaRPr lang="zh-CN" altLang="en-US" dirty="0"/>
              </a:p>
            </p:txBody>
          </p:sp>
        </mc:Choice>
        <mc:Fallback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830" y="4598531"/>
                <a:ext cx="3892925" cy="562013"/>
              </a:xfrm>
              <a:prstGeom prst="rect">
                <a:avLst/>
              </a:prstGeom>
              <a:blipFill rotWithShape="1">
                <a:blip r:embed="rId6"/>
                <a:stretch>
                  <a:fillRect l="-1" t="-88" r="11" b="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2362096" y="5464624"/>
                <a:ext cx="3892925" cy="562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i="1" smtClean="0">
                                <a:latin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&lt;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𝑏</m:t>
                            </m:r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&lt;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0</m:t>
                            </m:r>
                          </m:e>
                        </m:eqArr>
                      </m:e>
                    </m:d>
                    <m:groupChr>
                      <m:groupChrPr>
                        <m:chr m:val="⇔"/>
                        <m:pos m:val="top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zh-CN" altLang="en-US" dirty="0" smtClean="0"/>
                  <a:t>直线经过第二、三、四象限</a:t>
                </a:r>
                <a:endParaRPr lang="zh-CN" altLang="en-US" dirty="0"/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096" y="5464624"/>
                <a:ext cx="3892925" cy="562013"/>
              </a:xfrm>
              <a:prstGeom prst="rect">
                <a:avLst/>
              </a:prstGeom>
              <a:blipFill rotWithShape="1">
                <a:blip r:embed="rId7"/>
                <a:stretch>
                  <a:fillRect l="-14" t="-80" r="7" b="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4" name="爆炸形 1 2053"/>
          <p:cNvSpPr/>
          <p:nvPr/>
        </p:nvSpPr>
        <p:spPr>
          <a:xfrm rot="1656573">
            <a:off x="8735702" y="857594"/>
            <a:ext cx="2915711" cy="1860717"/>
          </a:xfrm>
          <a:prstGeom prst="irregularSeal1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solidFill>
                  <a:srgbClr val="FF0000"/>
                </a:solidFill>
              </a:rPr>
              <a:t>性质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grpSp>
        <p:nvGrpSpPr>
          <p:cNvPr id="2080" name="组合 2079"/>
          <p:cNvGrpSpPr/>
          <p:nvPr/>
        </p:nvGrpSpPr>
        <p:grpSpPr>
          <a:xfrm>
            <a:off x="7943088" y="2822628"/>
            <a:ext cx="984656" cy="860674"/>
            <a:chOff x="7943088" y="3254428"/>
            <a:chExt cx="984656" cy="860674"/>
          </a:xfrm>
        </p:grpSpPr>
        <p:grpSp>
          <p:nvGrpSpPr>
            <p:cNvPr id="2079" name="组合 2078"/>
            <p:cNvGrpSpPr/>
            <p:nvPr/>
          </p:nvGrpSpPr>
          <p:grpSpPr>
            <a:xfrm>
              <a:off x="7943088" y="3324505"/>
              <a:ext cx="984656" cy="790597"/>
              <a:chOff x="7485888" y="3271171"/>
              <a:chExt cx="984656" cy="790597"/>
            </a:xfrm>
          </p:grpSpPr>
          <p:cxnSp>
            <p:nvCxnSpPr>
              <p:cNvPr id="2057" name="直接箭头连接符 2056"/>
              <p:cNvCxnSpPr/>
              <p:nvPr/>
            </p:nvCxnSpPr>
            <p:spPr>
              <a:xfrm flipV="1">
                <a:off x="7485888" y="3700333"/>
                <a:ext cx="984656" cy="19471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接箭头连接符 91"/>
              <p:cNvCxnSpPr/>
              <p:nvPr/>
            </p:nvCxnSpPr>
            <p:spPr>
              <a:xfrm flipV="1">
                <a:off x="7918780" y="3271171"/>
                <a:ext cx="0" cy="790597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64" name="直接连接符 2063"/>
            <p:cNvCxnSpPr/>
            <p:nvPr/>
          </p:nvCxnSpPr>
          <p:spPr>
            <a:xfrm flipV="1">
              <a:off x="7943088" y="3254428"/>
              <a:ext cx="719328" cy="7034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94" name="组合 2093"/>
          <p:cNvGrpSpPr/>
          <p:nvPr/>
        </p:nvGrpSpPr>
        <p:grpSpPr>
          <a:xfrm>
            <a:off x="6597244" y="5343356"/>
            <a:ext cx="984656" cy="790597"/>
            <a:chOff x="7450760" y="5782131"/>
            <a:chExt cx="984656" cy="790597"/>
          </a:xfrm>
        </p:grpSpPr>
        <p:grpSp>
          <p:nvGrpSpPr>
            <p:cNvPr id="115" name="组合 114"/>
            <p:cNvGrpSpPr/>
            <p:nvPr/>
          </p:nvGrpSpPr>
          <p:grpSpPr>
            <a:xfrm>
              <a:off x="7450760" y="5782131"/>
              <a:ext cx="984656" cy="790597"/>
              <a:chOff x="7485888" y="3271171"/>
              <a:chExt cx="984656" cy="790597"/>
            </a:xfrm>
          </p:grpSpPr>
          <p:cxnSp>
            <p:nvCxnSpPr>
              <p:cNvPr id="116" name="直接箭头连接符 115"/>
              <p:cNvCxnSpPr/>
              <p:nvPr/>
            </p:nvCxnSpPr>
            <p:spPr>
              <a:xfrm flipV="1">
                <a:off x="7485888" y="3700333"/>
                <a:ext cx="984656" cy="19471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接箭头连接符 116"/>
              <p:cNvCxnSpPr/>
              <p:nvPr/>
            </p:nvCxnSpPr>
            <p:spPr>
              <a:xfrm flipV="1">
                <a:off x="7918780" y="3271171"/>
                <a:ext cx="0" cy="790597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9" name="直接连接符 118"/>
            <p:cNvCxnSpPr/>
            <p:nvPr/>
          </p:nvCxnSpPr>
          <p:spPr>
            <a:xfrm>
              <a:off x="7531532" y="6097002"/>
              <a:ext cx="502996" cy="47572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95" name="组合 2094"/>
          <p:cNvGrpSpPr/>
          <p:nvPr/>
        </p:nvGrpSpPr>
        <p:grpSpPr>
          <a:xfrm>
            <a:off x="7921752" y="4461179"/>
            <a:ext cx="984656" cy="790597"/>
            <a:chOff x="7921752" y="4892979"/>
            <a:chExt cx="984656" cy="790597"/>
          </a:xfrm>
        </p:grpSpPr>
        <p:grpSp>
          <p:nvGrpSpPr>
            <p:cNvPr id="112" name="组合 111"/>
            <p:cNvGrpSpPr/>
            <p:nvPr/>
          </p:nvGrpSpPr>
          <p:grpSpPr>
            <a:xfrm>
              <a:off x="7921752" y="4892979"/>
              <a:ext cx="984656" cy="790597"/>
              <a:chOff x="7485888" y="3271171"/>
              <a:chExt cx="984656" cy="790597"/>
            </a:xfrm>
          </p:grpSpPr>
          <p:cxnSp>
            <p:nvCxnSpPr>
              <p:cNvPr id="113" name="直接箭头连接符 112"/>
              <p:cNvCxnSpPr/>
              <p:nvPr/>
            </p:nvCxnSpPr>
            <p:spPr>
              <a:xfrm flipV="1">
                <a:off x="7485888" y="3700333"/>
                <a:ext cx="984656" cy="19471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接箭头连接符 113"/>
              <p:cNvCxnSpPr/>
              <p:nvPr/>
            </p:nvCxnSpPr>
            <p:spPr>
              <a:xfrm flipV="1">
                <a:off x="7918780" y="3271171"/>
                <a:ext cx="0" cy="790597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直接连接符 119"/>
            <p:cNvCxnSpPr/>
            <p:nvPr/>
          </p:nvCxnSpPr>
          <p:spPr>
            <a:xfrm>
              <a:off x="8129134" y="5030331"/>
              <a:ext cx="719328" cy="5098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81" name="组合 2080"/>
          <p:cNvGrpSpPr/>
          <p:nvPr/>
        </p:nvGrpSpPr>
        <p:grpSpPr>
          <a:xfrm>
            <a:off x="6632296" y="3656010"/>
            <a:ext cx="984656" cy="843174"/>
            <a:chOff x="7391324" y="4070351"/>
            <a:chExt cx="984656" cy="843174"/>
          </a:xfrm>
        </p:grpSpPr>
        <p:grpSp>
          <p:nvGrpSpPr>
            <p:cNvPr id="109" name="组合 108"/>
            <p:cNvGrpSpPr/>
            <p:nvPr/>
          </p:nvGrpSpPr>
          <p:grpSpPr>
            <a:xfrm>
              <a:off x="7391324" y="4070351"/>
              <a:ext cx="984656" cy="790597"/>
              <a:chOff x="7485888" y="3271171"/>
              <a:chExt cx="984656" cy="790597"/>
            </a:xfrm>
          </p:grpSpPr>
          <p:cxnSp>
            <p:nvCxnSpPr>
              <p:cNvPr id="110" name="直接箭头连接符 109"/>
              <p:cNvCxnSpPr/>
              <p:nvPr/>
            </p:nvCxnSpPr>
            <p:spPr>
              <a:xfrm flipV="1">
                <a:off x="7485888" y="3700333"/>
                <a:ext cx="984656" cy="19471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直接箭头连接符 110"/>
              <p:cNvCxnSpPr/>
              <p:nvPr/>
            </p:nvCxnSpPr>
            <p:spPr>
              <a:xfrm flipV="1">
                <a:off x="7918780" y="3271171"/>
                <a:ext cx="0" cy="790597"/>
              </a:xfrm>
              <a:prstGeom prst="straightConnector1">
                <a:avLst/>
              </a:prstGeom>
              <a:ln w="28575">
                <a:solidFill>
                  <a:srgbClr val="45B2B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1" name="直接连接符 120"/>
            <p:cNvCxnSpPr/>
            <p:nvPr/>
          </p:nvCxnSpPr>
          <p:spPr>
            <a:xfrm flipV="1">
              <a:off x="7571232" y="4210103"/>
              <a:ext cx="719328" cy="7034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/>
      <p:bldP spid="9244" grpId="0" animBg="1"/>
      <p:bldP spid="9245" grpId="0"/>
      <p:bldP spid="9247" grpId="0" animBg="1"/>
      <p:bldP spid="78" grpId="0" animBg="1"/>
      <p:bldP spid="79" grpId="0" animBg="1"/>
      <p:bldP spid="80" grpId="0" animBg="1"/>
      <p:bldP spid="205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7" name="Picture 59" descr="http://img0.imgtn.bdimg.com/it/u=4190242972,2434513446&amp;fm=21&amp;gp=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1033">
            <a:off x="8968508" y="4053276"/>
            <a:ext cx="212407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41248" y="106680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i="1" dirty="0" smtClean="0"/>
              <a:t>复习提问</a:t>
            </a:r>
            <a:endParaRPr lang="zh-CN" altLang="en-US" sz="4000" b="1" i="1" dirty="0"/>
          </a:p>
        </p:txBody>
      </p:sp>
      <p:sp>
        <p:nvSpPr>
          <p:cNvPr id="9246" name="TextBox 9245"/>
          <p:cNvSpPr txBox="1"/>
          <p:nvPr/>
        </p:nvSpPr>
        <p:spPr>
          <a:xfrm>
            <a:off x="1111564" y="4594912"/>
            <a:ext cx="777113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200000"/>
              </a:lnSpc>
            </a:pPr>
            <a:r>
              <a:rPr lang="zh-CN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）图像的平移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： 当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&gt;0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时，将直线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=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kx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的图象向上平移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个单位；</a:t>
            </a:r>
            <a:endParaRPr lang="zh-CN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dist">
              <a:lnSpc>
                <a:spcPct val="200000"/>
              </a:lnSpc>
            </a:pP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</a:t>
            </a:r>
            <a:r>
              <a:rPr lang="zh-CN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当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&lt;0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时，将直线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=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kx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的图象向下平移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个</a:t>
            </a:r>
            <a:r>
              <a:rPr lang="zh-CN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单位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50" name="TextBox 2049"/>
          <p:cNvSpPr txBox="1"/>
          <p:nvPr/>
        </p:nvSpPr>
        <p:spPr>
          <a:xfrm>
            <a:off x="1051177" y="1558336"/>
            <a:ext cx="48475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）增减性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&gt;0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随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的增大而增大</a:t>
            </a:r>
            <a:r>
              <a:rPr lang="zh-CN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zh-CN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51" name="TextBox 2050"/>
          <p:cNvSpPr txBox="1"/>
          <p:nvPr/>
        </p:nvSpPr>
        <p:spPr>
          <a:xfrm>
            <a:off x="1099945" y="3395804"/>
            <a:ext cx="6042416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）倾斜度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|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|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越大，图象越接近于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轴</a:t>
            </a:r>
            <a:r>
              <a:rPr lang="zh-CN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|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|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越小，图象越接近于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轴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54" name="爆炸形 1 2053"/>
          <p:cNvSpPr/>
          <p:nvPr/>
        </p:nvSpPr>
        <p:spPr>
          <a:xfrm rot="1656573">
            <a:off x="8735702" y="1030314"/>
            <a:ext cx="2915711" cy="1860717"/>
          </a:xfrm>
          <a:prstGeom prst="irregularSeal1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solidFill>
                  <a:srgbClr val="FF0000"/>
                </a:solidFill>
              </a:rPr>
              <a:t>性质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87821" y="1558336"/>
            <a:ext cx="26809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&lt;0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随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增大而减小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3520763" y="2133881"/>
            <a:ext cx="984656" cy="1418697"/>
            <a:chOff x="3520763" y="2392961"/>
            <a:chExt cx="984656" cy="1418697"/>
          </a:xfrm>
        </p:grpSpPr>
        <p:grpSp>
          <p:nvGrpSpPr>
            <p:cNvPr id="18" name="组合 17"/>
            <p:cNvGrpSpPr/>
            <p:nvPr/>
          </p:nvGrpSpPr>
          <p:grpSpPr>
            <a:xfrm>
              <a:off x="3520763" y="2392961"/>
              <a:ext cx="984656" cy="1019917"/>
              <a:chOff x="7943088" y="3254428"/>
              <a:chExt cx="984656" cy="860674"/>
            </a:xfrm>
          </p:grpSpPr>
          <p:grpSp>
            <p:nvGrpSpPr>
              <p:cNvPr id="19" name="组合 18"/>
              <p:cNvGrpSpPr/>
              <p:nvPr/>
            </p:nvGrpSpPr>
            <p:grpSpPr>
              <a:xfrm>
                <a:off x="7943088" y="3324505"/>
                <a:ext cx="984656" cy="790597"/>
                <a:chOff x="7485888" y="3271171"/>
                <a:chExt cx="984656" cy="790597"/>
              </a:xfrm>
            </p:grpSpPr>
            <p:cxnSp>
              <p:nvCxnSpPr>
                <p:cNvPr id="21" name="直接箭头连接符 20"/>
                <p:cNvCxnSpPr/>
                <p:nvPr/>
              </p:nvCxnSpPr>
              <p:spPr>
                <a:xfrm flipV="1">
                  <a:off x="7485888" y="3700333"/>
                  <a:ext cx="984656" cy="19471"/>
                </a:xfrm>
                <a:prstGeom prst="straightConnector1">
                  <a:avLst/>
                </a:prstGeom>
                <a:ln w="28575">
                  <a:solidFill>
                    <a:srgbClr val="45B2B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接箭头连接符 21"/>
                <p:cNvCxnSpPr/>
                <p:nvPr/>
              </p:nvCxnSpPr>
              <p:spPr>
                <a:xfrm flipV="1">
                  <a:off x="7918780" y="3271171"/>
                  <a:ext cx="0" cy="790597"/>
                </a:xfrm>
                <a:prstGeom prst="straightConnector1">
                  <a:avLst/>
                </a:prstGeom>
                <a:ln w="28575">
                  <a:solidFill>
                    <a:srgbClr val="45B2B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直接连接符 19"/>
              <p:cNvCxnSpPr/>
              <p:nvPr/>
            </p:nvCxnSpPr>
            <p:spPr>
              <a:xfrm flipV="1">
                <a:off x="7943088" y="3254428"/>
                <a:ext cx="719328" cy="703422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/>
            <p:cNvSpPr txBox="1"/>
            <p:nvPr/>
          </p:nvSpPr>
          <p:spPr>
            <a:xfrm>
              <a:off x="3654875" y="3412878"/>
              <a:ext cx="549910" cy="398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k</a:t>
              </a:r>
              <a:r>
                <a:rPr lang="en-US" altLang="zh-CN" sz="2000" dirty="0">
                  <a:latin typeface="楷体" panose="02010609060101010101" pitchFamily="49" charset="-122"/>
                  <a:ea typeface="楷体" panose="02010609060101010101" pitchFamily="49" charset="-122"/>
                </a:rPr>
                <a:t>&gt;0</a:t>
              </a:r>
              <a:endParaRPr lang="zh-CN" altLang="en-US" sz="2000" dirty="0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6575974" y="2133881"/>
            <a:ext cx="1132773" cy="1472448"/>
            <a:chOff x="6575974" y="2392961"/>
            <a:chExt cx="1132773" cy="1472448"/>
          </a:xfrm>
        </p:grpSpPr>
        <p:grpSp>
          <p:nvGrpSpPr>
            <p:cNvPr id="23" name="组合 22"/>
            <p:cNvGrpSpPr/>
            <p:nvPr/>
          </p:nvGrpSpPr>
          <p:grpSpPr>
            <a:xfrm>
              <a:off x="6575974" y="2392961"/>
              <a:ext cx="1132773" cy="1003632"/>
              <a:chOff x="7921752" y="4892979"/>
              <a:chExt cx="984656" cy="790597"/>
            </a:xfrm>
          </p:grpSpPr>
          <p:grpSp>
            <p:nvGrpSpPr>
              <p:cNvPr id="24" name="组合 23"/>
              <p:cNvGrpSpPr/>
              <p:nvPr/>
            </p:nvGrpSpPr>
            <p:grpSpPr>
              <a:xfrm>
                <a:off x="7921752" y="4892979"/>
                <a:ext cx="984656" cy="790597"/>
                <a:chOff x="7485888" y="3271171"/>
                <a:chExt cx="984656" cy="790597"/>
              </a:xfrm>
            </p:grpSpPr>
            <p:cxnSp>
              <p:nvCxnSpPr>
                <p:cNvPr id="26" name="直接箭头连接符 25"/>
                <p:cNvCxnSpPr/>
                <p:nvPr/>
              </p:nvCxnSpPr>
              <p:spPr>
                <a:xfrm flipV="1">
                  <a:off x="7485888" y="3700333"/>
                  <a:ext cx="984656" cy="19471"/>
                </a:xfrm>
                <a:prstGeom prst="straightConnector1">
                  <a:avLst/>
                </a:prstGeom>
                <a:ln w="28575">
                  <a:solidFill>
                    <a:srgbClr val="45B2B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直接箭头连接符 26"/>
                <p:cNvCxnSpPr/>
                <p:nvPr/>
              </p:nvCxnSpPr>
              <p:spPr>
                <a:xfrm flipV="1">
                  <a:off x="7918780" y="3271171"/>
                  <a:ext cx="0" cy="790597"/>
                </a:xfrm>
                <a:prstGeom prst="straightConnector1">
                  <a:avLst/>
                </a:prstGeom>
                <a:ln w="28575">
                  <a:solidFill>
                    <a:srgbClr val="45B2B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直接连接符 24"/>
              <p:cNvCxnSpPr/>
              <p:nvPr/>
            </p:nvCxnSpPr>
            <p:spPr>
              <a:xfrm>
                <a:off x="8129134" y="5030331"/>
                <a:ext cx="719328" cy="509872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TextBox 4"/>
            <p:cNvSpPr txBox="1"/>
            <p:nvPr/>
          </p:nvSpPr>
          <p:spPr>
            <a:xfrm>
              <a:off x="6754368" y="3466629"/>
              <a:ext cx="549910" cy="398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k</a:t>
              </a:r>
              <a:r>
                <a:rPr lang="en-US" altLang="zh-CN" sz="2000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&lt;0</a:t>
              </a:r>
              <a:endParaRPr lang="zh-CN" altLang="en-US" sz="2000" dirty="0"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6" grpId="0"/>
      <p:bldP spid="2050" grpId="0"/>
      <p:bldP spid="2051" grpId="0"/>
      <p:bldP spid="2054" grpId="0" bldLvl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284" y="39427"/>
            <a:ext cx="2906335" cy="919376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14284" y="1483878"/>
            <a:ext cx="10450326" cy="46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 dirty="0" smtClean="0"/>
              <a:t>       </a:t>
            </a:r>
            <a:endParaRPr lang="en-US" altLang="zh-CN" sz="2400" dirty="0"/>
          </a:p>
        </p:txBody>
      </p:sp>
      <p:sp>
        <p:nvSpPr>
          <p:cNvPr id="3" name="AutoShape 2" descr="data:image/jpeg;base64,/9j/4AAQSkZJRgABAQAAAQABAAD/2wBDAAgGBgcGBQgHBwcJCQgKDBQNDAsLDBkSEw8UHRofHh0aHBwgJC4nICIsIxwcKDcpLDAxNDQ0Hyc5PTgyPC4zNDL/2wBDAQkJCQwLDBgNDRgyIRwhMjIyMjIyMjIyMjIyMjIyMjIyMjIyMjIyMjIyMjIyMjIyMjIyMjIyMjIyMjIyMjIyMjL/wAARCADcAKM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OCLpxWrbQdOKgtoc4rbtLfOOKYyW1ts44rZtbXpxTbS26cVt2tr04oAbb2vA4rVt7PpxU9radOK1oLXpxQBUhs8dqux2vTirsVt7VbS39qAM9bb2qQW3tWksHtUnkCgDK+y+1Ma29q2PIFNMHtQBhva+1VJbT2rong9qrS2wx0oA5aez9qy7i1xniuvmtuDxWZcWnXigDjbm168VjXVt14rs7q1xnisW6tuvFAHGXMGM8VkXEPXiutu7frxWJdQYJ4oA58xc0VdaL5jxRQBtWkHTit+ztunFU7ODpxXQ2dv04oAs2lt04retLXpxVWwWF3KLIhZW2lQwyDjOPrjmuitbfpxQAtvbcDitKGDHanwQcdKvRxY7UARxw9OKsLD7VMsftUyx0AQCIU8R1YEYpwQUAVfLppiq4UpCnFAFBoqheHjpWkY6ieOgDHlg4PFZ89tweK6CSLiqU0PHSgDlrq14PFYV5a4zxXZ3EHXisW8tuDxQBxF5bdeKwLyDrxXa3lv14rnr2368UAco0XzHiitJoPmNFAG9ZQdOK6K0hCrubAUDJJ7Vn2MHSk8UTzxaQNMsQTfagGjTH8CAZdz7AfzoAz9Biaa60PUSCP7R1i4nXPXZ5bqv6L+ta2qXfhnVdYke80jUL+TzTa27WUkhacoMyYUMo2rkDOefwql9gub/AMMeBrW0ufss07BBMBkoDC24j3xnHvXY/wBlWukeMfB9hZxhIIbe8VR/wFOT7nrQBxWm6bodjDqFxrfhLxN5IuJJInAl2w2/8O794OgBJ617P4esdPs9EtY9LVhYsgkh3OzEq3zZyxJ71zN1qdzqGgePLecrssVmgh2rjC/Zg3PryxrqvCq/8Ulo3/XjB/6LWgDUVKlC05Vp4FADAtLtqTFGKAGbaTbUuKTFAEJWo2SrJFMK0AU3Sq0sXWtBlqCRKAMeeHg8VkXcHXiujmj61mXMWQaAOPvrbrxXN3sHXiu4vYODxXNX0HJ4oA5J4fmPFFaDw/OaKAN6wh5FbzwD+z7hioyIXwcdOKo6fD04reMDPYXCIuWaJgB6nFAHCx31tpHhr4f6jeyGO0hIaR9pOMwMB07k1uaXJreo+LdG17VLeS2sCt5JDG8ePssGxApkbsWwTg10Xg/TGh8HaNaX9qBNBbRBo5VBKOF9D0Ipde0fV/E2oLo7j7H4eAV7qZZB5t3/ANMlxyq+pPJ7UAZWiwzar4F8X6tFBIf7Za6mtUC/M8Yi8uMgep2Z/Gu48NQyQ+F9IilRkkSzhVkYYKkIMgisXWPCt4s0OqeGLz7BqNtEsK27km2njXpG6dsdmHIzXT6ZLdXOm28t9afZLpkBlg3h9jdxuHBoAtAU+kpwFACYpcUtFACYoxS0UANppFSU2gCNlqF1qwRTGFAFCRKoTx9a1pFqlMnWgDnbuHINc5fw8Hiuwuo+DXPX0OQeKAOReH5zRV+SH5z9aKAN2wi4FdFaR8CsixTgVv2ycCgC9AtXo1qvCvAp95e22mWE99eTLDbQIXkkboqjvQBcUVIBXC6f8XPBeoX0NnDqjCWZwieZbyKpJOByRgVs+KvGNh4SitTdW93dTXblIbe0jDyPgZJAyOBx+dK6A6MD1pa86/4WXql6uNJ8Ca7Ox6G5QQr+fNaWgXvjvUdXhl1fS9N0zSgG3wiUyTtwduCDgc49KXMgOy60Ypao6vcSWmmyTxEAoyFiey7hu/8AHc1QEst5FFeQWrEmWYMygDsuMn9R+dWK8+8bXOuXev2i+Fk83UNHT7TOpA2uJCFERyR1UM3ttU+lT6X4n1m4gs9W1a2htYZraSUWUMu9lRQS0jEgZP3QFHHzZJoBK+iO7o61h6P4ltdYuDDFtDqm4hZA+OmQcd+R0yK3BSTT2KlCUHyyVmNIpjCpDTSM0ySu4qrKvWrrCq0q0AZFymQawr2PINdJcLwaxb1ODQBy8kP7w0VbkT941FAGvYpwK3bZeBWPZLwK3LZeBQBeiFcn8Vx/xbTVR2bygfoZUrrohxXKfFb/AJJrqn1h/wDRqUmBH8TrG1i+Hkgjt4lEE1t5WEA2fvUHHpxxVrX1B+J/g/IziG9P/jiU34o/8k9uv+u1v/6NSqPjzQrHxJ458KabqKO1s8V4zBHKHIVCORUsD0TjFFeaat8IvCdno19cw292JYbeSRCbpzghSR39qg8LfCzwvqXhbSdQuYLpri4tIpZCLpwCxUE8Zou9rAep1HcW8V1byW86LJFIpR0YZDA9QaciCNFQdAMCnVYHHeBbWKC68TlS7uNWeIySuXcqkcYUFmJJwD39a5LxC5SzsFkdYYlS60l5GO1Y5RKjIGPQB1iwD0+YV2WjOmk+N9a0tlMcd+U1G3ZukjkbJQD7bVOP9r0qXVdEdL27nisY9RsNQCi+sJNvzMBgSJu4JwACDjO0EHI5TV1YqE3CSkt0ee6Xd6h4SurCC5tWimvL1FWNWDO0X8ZAGeCwiUE9S1eyo5ZQSjKcdDjj8q4E3Og2F14bnsrKPT7We9mgZDEEYyxpIiqxHcMCACetU/Dvii6Fxfz3ruY1YBix4BZwoH6/kDWcbU7QR2VPaYx1MTKytq/y0PTqbUNndre2sVwgKpKodA3BKnocfSps8471qcJGwqvIKssecd6gccUAZ8461j3i8GtuYcVk3a8GgDn3T5zRU7r85ooA0LIcCtu3HFY1n0FbUFAF6LpXJ/Fcf8W21T6w/wDo1K62PpXJfFf/AJJpqp7AxE+w81KT2Ak+KH/JPrr/AK62/wD6NSn6+f8Ai5/hAA8+Te5HtsSqnxMvrSb4fz+XcxOZJrfYFcHd+9Q8fhVl3XUfi9EifMmlaUxc/wB2SVxgfXaualgdJr//ACLeqf8AXpL/AOgGqPgj/kQ9A/68IP8A0AVd1/8A5FvVP+vSX/0A1S8D/wDIh6B/14Q/+gCn1A36KKKoDgvF1/JH8RPB1vEm9FnkMpGfkLoyoTj1CyYz6H0rVurjxuNQmW00/Q2sw37p5bmVXZfcBSAaqNZvq3xJknRQbHT4YTNJz81wvm7UH0WXcfcrWjqfjnw1o2r/ANlajq0NrebQ+yTIAB6ZOMD86AOTvtK1E2up6d4q0hZdF1CY3Ecukl53spTgliNoblstkKcEnIwaq3celz+Fry3h8TjV5UtJngt2SNJnYIQS+AGYhSeo75OeMd9/wlegNbNcJq9lJEBkssyn+tcp4ovrrUtIXXNP02R10mUXcZdNrTgZDBR1wVJye/vUOSNoUZyV3ou7Mu2vtSvfiEEsrky27yBkdGynk8HIPTGK9E03URe3GpS7lFvbz/Z0fPB2qNx/Biy/8BrkND8H24iTVvD3ia+stHukMq20axuqK3JCMykoMk8dq8S8deOrnX7o+HPDjPb6BakoiI+PtGOWkkYnkE5PJ9zzShDlvruXicT7fktFLlSXr5npfxG+Ilv4b8T6beaXqqXMbRtFdW9vKsijB4JAPB5P5V1vgfxzZ+M7SZoflmhALp9c/n0r5SttFuNSuhaaXHcajeHkpbQMwx656/oK6rw/f+K/hfq63lxpE9rFKoWVLiAqsi56bv8AA1ocx9TTdDWReEjPGafomvWXibQrfVbF8wzrnB6o3dT7g025z0oAx3X5zRTn++aKALln0FbUFYlmeBWzbmgDRj6U2/0611bTp7C+hE1rOhSSM/xA0sVWVoA4VfhR4R0rN/YaGZ7y2Bmgie5kIeRRlRy2OoHWtPwLoN9pdjd6jrJU6zqk32i72nIj7LGD6KP5muqFOpWQGfrqs/h7UlRSzNaygADJJ2GqXguN4vBGhRyIyOthCGVhgg7B1FbtFFtbgFZus3strbRw2pX7ZdSCGDdyAxBJYjuFALfhjvWlWPqs9vY6pY310snlIksYlClljZtuC2OmdpAPvjvTAu6dYRabZrbxFm5LPI5y0jHksx7knmqOu+E9B8TKo1jTLe7KDCu64dR7MMEfnVqw1nT9TLLaXKyOoyyYKsBnGcHB6gir9AHK6X8OPCejy+ZaaRGGzuHmu0gB9gxNdSFAGMDHpS0UkkhuTe7PKvilpNr4X8D6rqejT3OnSzkRvBbzMsMm84b9390Egk5ABr5pG6HTI40B828c5PqgOAB9Wz/3yK+lvj9Mq/D1YOTJJcowAH8Kg5J9uR+Yr560mS3Gq+G5rgZt45kSXnA4mLH9GFBJ9UeAPBdn4M8MwWsUam8lUPdTlfmdyOn0HQD/ABNber6XZ6zps+n38CzW06FXRh+o9D71omoXPFAzxH4U/aPDXi/xL4NuJCyW7faISe4BAz+Ksh/CvT7k5XNed2K+b+0bq7w/di08ebj12xj+or0S6PBpgYc04SZl2OcdwtFBAZix7nNFAFyybgVt256Vz9k3Sty2bgUAakRqytVIjVpDQBMKdTBTh0oAKWiigApGVXUqwBU8EHvS0UAYvhq0NhYT2eDsguplhB6rGXJUfQZ49gK2q5zU7o6drAkhByygyL2at22nFxbpKFZQwzhhg1Kld2NZ0nGKl0ZNRRVDVtSj0qwe5dGkfISKJPvSyHhUHuT/AI1Rkc5reiL4zudXspyq2kFo9jGcZJmkCOzf8B2x49818n3VhcaVfXehaipt7q3mO0twEkHHX0YY59gelfZul266Hoe6+ljEgD3F3LnC72JZzz2yTj2Arz/xf8MLf4iWJ1lnbT9WlGYCycCID5VkHXOOc9RnHOKBGr8N/HVv4p0KG1u5Vi1u1QJcwOcM+BxIo7gjnjpW34o8Tab4V0eXUNSnVEUHZHn55W7Ko7mvm2L4aeO7TWbnTrGNJ57AIzNFcIVj3ZK43dCcE447etdj4c+DOt6rqEWoeN792ij6WomMjuPQt0UfT9KQzd+E9jeX51jxnqSFbjWJv3SntECentnAH+6K7u7bg1f8qK2t44II1jhjUIiKMBQOAAKy7tuDTAymbDEDpRUTv85ooAlsX4Fb9s3ArlrCTgV0Nq/AoA24mzVtDWfA1XEcDGSB25oAtKc08GolNSA0APoNIDS0AGaKMUlAGP4hu2sBp9wGjCNexQSK6Z3LI2wc9juYGtjGBVLV9OttW0q4sbsssMq8spwyEchgexBAIPqK5zRovFWoadubXbTyN7LFcnT/AN7KgOA/39vPUfL0wcUAdhmuJvvE2jwarJq2qXsaWlmWhsYc5eWTO2SRU6nB+QH/AHuxrZ/4Rj7RbtHqGs6tdswwWFx5H5CIKPzzXKePvDemeHfhXrKaRbJbMkMZMhzI7BXXgsxJPT14oA6RLbUPENykuqWrWWmxMHis2cM87DkNLjgAdQmTz16Yrav76302wnvbuQRW8CGSRz2UCnrIsNosk0iqqoCzscAcck1yUZPjXVI7o8+HbKXdCD0vpl6P7xqen95hnoBkAu+EbWePSZdQvIzHeapO15MjdU3ABE/BFQfUGteRutSseKqyt1oAqXDCsa8fg1p3D8GsO9k4NAGZJJ85oqpJL85ooAdp8vSuks5OBXG2M2CK6Wzm4FAHSwPwKbrGnHVtJltY5BFPlZIJSM7JFIZG/AgVXtpOlaUT8UAR+H9aXWLImRBBewHyru2J5hkHUe4PUHuMGtpTWDeaHY6jdJduJobtV2Ce2maJyvoSpGR7HNZ19Zal4ftv7VttY1G+itfnuLW5KOJIR9/bhQdwGWHPOMd6AOxzTgaghmjnhjmidXjkUMjKchgeQRUuaAH5prOFUsxAUDJJ7UZrz34tardQ6FY6BYPsvNeu1sQ+Puxn75/UD8TQBv2Mg8XA3rMToecW8XI+1YOC7+qZ6L36nOQK6RVCgBQAB0FV7K0i0+xt7O3UJDBGsaL6KowP5VPQAua5jx3/AGdP4YnsNSuHijvGSMRxIZJZvmBKIo5JIGPbrXQXd3BY2c11cyLFBCheR2OAqgZJrmvCmmtdQReI9UV5NWvE3r5o/wCPaJuVjRf4eMZ7k9aAI4dEvvERW78SL5dmCGg0dWyigdDMR/rG6fL90e/WunCpHGERQqqMBVGABTyeKhdqAGSNVKZ6nkfiqE78UAVLmTg81gX0uAea0rqQAHFc9fzdeaAM95fnPNFUnmG80UAJZTdOa6Oxn6c1xdlP05rorKfBHNAHY2s2QK1YJPeuZtJ+nNbNvN70Abcb9KmaZIoXkkIEaqSxPQAdaz4pOlSXaG60+5t1IDSxMgJ7EjFAEHg1TH4Q0sHIDQB1U/wK3zKv4AgfhW8DXN+EtQhu/C+n7HXfDCsEyZ5jkQBWU+hBBrQ1HXdM0a1e51G/t7aJBkmSQDPsB1J9hQBrZFcHqEVt4t+J2nwIyS2vhyM3M7ocj7RIcIh91CFj+GaWXxhqviK3WPwbpkjhzhtS1GJooIxjqqnDOfoMU/RfhloemaftnNxPqEjtLcX0czwySOxyT8jDAz0FAHcZqG7vLawtZLq7njggjG55JGCqo9ya57/hE3j/AOPfxNr8Pb/j6ST/ANGI1Pg8IacLqO61C4vdVuI23RtfzeYqN6hAAgPvtzQBSJuPG88Ja3e38ORSCT98Cr37Lyvy9os888tgcY69cSAKYWpjPQArNUDvQ71WkkoAbLJis25l4NTTS1k3U/B5oAqXk/B5rnL6bOea0b2frzXO3k/XmgCq83zmis95vnNFAENlP05robOfpzXF2c/Tmugs7jpzQB2dncdOa3La46c1xtpcdOa3LW56c0AdVDNwOavRy1z1vcZA5rSin6c0AVb7wR4Y1W6e6u9JhaeRtzujMhc+p2kZNXdN8KeHtKKtZaPZxuOkhiDP/wB9HJ/WrEcvHWp1loAvq9O31TElOElAFrfTS9QeZTTJQBOZKiaT3qFpaheWgCV5aqSzdeajkm96pySNISEBY9cCgBtxPjPNY13cdeasTOzzeV905wS3AX61XvbJWtnaIS71XIdiNjbc7sH8sUAYN5P15rn72frzWndRXTD5YJDnOMKexwf5iuav5WjkZHBVlOCD1BoAgab5jzRWa03zHmigCvazYxzW7aXHSuUt3ORWzau3HNAHX2tzwOa2ra56c1yNrI3HNbVs7cc0AdVbXPTmtSG56c1y9u7cc1pwyN60AdJHcVaSf3rCikb1q3G7etAGus3vUgm461lq7etSCRsdaANDzqaZveqW9sUxpG9aALbz+9V5J/eqzSN61Vkkb1oAnmuMd6qpeFJHwA2VwcnHcVVnkb1rMnkbB5oA2LrUJ2idfKhw5JyX45z/AI1mXeozS28qCOICXjBl4U564/Dg+9YtxI3PNY11I3PNAG/cavdidvkhbbu+9MMHcQc1wms3DPfTM5XcWydrbh+fenXTtzzWLcsaAImm+Y80VTZjuPNFAH//2Q=="/>
          <p:cNvSpPr>
            <a:spLocks noChangeAspect="1" noChangeArrowheads="1"/>
          </p:cNvSpPr>
          <p:nvPr/>
        </p:nvSpPr>
        <p:spPr bwMode="auto">
          <a:xfrm>
            <a:off x="79375" y="-34956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" name="AutoShape 4" descr="data:image/jpeg;base64,/9j/4AAQSkZJRgABAQAAAQABAAD/2wBDAAgGBgcGBQgHBwcJCQgKDBQNDAsLDBkSEw8UHRofHh0aHBwgJC4nICIsIxwcKDcpLDAxNDQ0Hyc5PTgyPC4zNDL/2wBDAQkJCQwLDBgNDRgyIRwhMjIyMjIyMjIyMjIyMjIyMjIyMjIyMjIyMjIyMjIyMjIyMjIyMjIyMjIyMjIyMjIyMjL/wAARCADcAKM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OCLpxWrbQdOKgtoc4rbtLfOOKYyW1ts44rZtbXpxTbS26cVt2tr04oAbb2vA4rVt7PpxU9radOK1oLXpxQBUhs8dqux2vTirsVt7VbS39qAM9bb2qQW3tWksHtUnkCgDK+y+1Ma29q2PIFNMHtQBhva+1VJbT2rong9qrS2wx0oA5aez9qy7i1xniuvmtuDxWZcWnXigDjbm168VjXVt14rs7q1xnisW6tuvFAHGXMGM8VkXEPXiutu7frxWJdQYJ4oA58xc0VdaL5jxRQBtWkHTit+ztunFU7ODpxXQ2dv04oAs2lt04retLXpxVWwWF3KLIhZW2lQwyDjOPrjmuitbfpxQAtvbcDitKGDHanwQcdKvRxY7UARxw9OKsLD7VMsftUyx0AQCIU8R1YEYpwQUAVfLppiq4UpCnFAFBoqheHjpWkY6ieOgDHlg4PFZ89tweK6CSLiqU0PHSgDlrq14PFYV5a4zxXZ3EHXisW8tuDxQBxF5bdeKwLyDrxXa3lv14rnr2368UAco0XzHiitJoPmNFAG9ZQdOK6K0hCrubAUDJJ7Vn2MHSk8UTzxaQNMsQTfagGjTH8CAZdz7AfzoAz9Biaa60PUSCP7R1i4nXPXZ5bqv6L+ta2qXfhnVdYke80jUL+TzTa27WUkhacoMyYUMo2rkDOefwql9gub/AMMeBrW0ufss07BBMBkoDC24j3xnHvXY/wBlWukeMfB9hZxhIIbe8VR/wFOT7nrQBxWm6bodjDqFxrfhLxN5IuJJInAl2w2/8O794OgBJ617P4esdPs9EtY9LVhYsgkh3OzEq3zZyxJ71zN1qdzqGgePLecrssVmgh2rjC/Zg3PryxrqvCq/8Ulo3/XjB/6LWgDUVKlC05Vp4FADAtLtqTFGKAGbaTbUuKTFAEJWo2SrJFMK0AU3Sq0sXWtBlqCRKAMeeHg8VkXcHXiujmj61mXMWQaAOPvrbrxXN3sHXiu4vYODxXNX0HJ4oA5J4fmPFFaDw/OaKAN6wh5FbzwD+z7hioyIXwcdOKo6fD04reMDPYXCIuWaJgB6nFAHCx31tpHhr4f6jeyGO0hIaR9pOMwMB07k1uaXJreo+LdG17VLeS2sCt5JDG8ePssGxApkbsWwTg10Xg/TGh8HaNaX9qBNBbRBo5VBKOF9D0Ipde0fV/E2oLo7j7H4eAV7qZZB5t3/ANMlxyq+pPJ7UAZWiwzar4F8X6tFBIf7Za6mtUC/M8Yi8uMgep2Z/Gu48NQyQ+F9IilRkkSzhVkYYKkIMgisXWPCt4s0OqeGLz7BqNtEsK27km2njXpG6dsdmHIzXT6ZLdXOm28t9afZLpkBlg3h9jdxuHBoAtAU+kpwFACYpcUtFACYoxS0UANppFSU2gCNlqF1qwRTGFAFCRKoTx9a1pFqlMnWgDnbuHINc5fw8Hiuwuo+DXPX0OQeKAOReH5zRV+SH5z9aKAN2wi4FdFaR8CsixTgVv2ycCgC9AtXo1qvCvAp95e22mWE99eTLDbQIXkkboqjvQBcUVIBXC6f8XPBeoX0NnDqjCWZwieZbyKpJOByRgVs+KvGNh4SitTdW93dTXblIbe0jDyPgZJAyOBx+dK6A6MD1pa86/4WXql6uNJ8Ca7Ox6G5QQr+fNaWgXvjvUdXhl1fS9N0zSgG3wiUyTtwduCDgc49KXMgOy60Ypao6vcSWmmyTxEAoyFiey7hu/8AHc1QEst5FFeQWrEmWYMygDsuMn9R+dWK8+8bXOuXev2i+Fk83UNHT7TOpA2uJCFERyR1UM3ttU+lT6X4n1m4gs9W1a2htYZraSUWUMu9lRQS0jEgZP3QFHHzZJoBK+iO7o61h6P4ltdYuDDFtDqm4hZA+OmQcd+R0yK3BSTT2KlCUHyyVmNIpjCpDTSM0ySu4qrKvWrrCq0q0AZFymQawr2PINdJcLwaxb1ODQBy8kP7w0VbkT941FAGvYpwK3bZeBWPZLwK3LZeBQBeiFcn8Vx/xbTVR2bygfoZUrrohxXKfFb/AJJrqn1h/wDRqUmBH8TrG1i+Hkgjt4lEE1t5WEA2fvUHHpxxVrX1B+J/g/IziG9P/jiU34o/8k9uv+u1v/6NSqPjzQrHxJ458KabqKO1s8V4zBHKHIVCORUsD0TjFFeaat8IvCdno19cw292JYbeSRCbpzghSR39qg8LfCzwvqXhbSdQuYLpri4tIpZCLpwCxUE8Zou9rAep1HcW8V1byW86LJFIpR0YZDA9QaciCNFQdAMCnVYHHeBbWKC68TlS7uNWeIySuXcqkcYUFmJJwD39a5LxC5SzsFkdYYlS60l5GO1Y5RKjIGPQB1iwD0+YV2WjOmk+N9a0tlMcd+U1G3ZukjkbJQD7bVOP9r0qXVdEdL27nisY9RsNQCi+sJNvzMBgSJu4JwACDjO0EHI5TV1YqE3CSkt0ee6Xd6h4SurCC5tWimvL1FWNWDO0X8ZAGeCwiUE9S1eyo5ZQSjKcdDjj8q4E3Og2F14bnsrKPT7We9mgZDEEYyxpIiqxHcMCACetU/Dvii6Fxfz3ruY1YBix4BZwoH6/kDWcbU7QR2VPaYx1MTKytq/y0PTqbUNndre2sVwgKpKodA3BKnocfSps8471qcJGwqvIKssecd6gccUAZ8461j3i8GtuYcVk3a8GgDn3T5zRU7r85ooA0LIcCtu3HFY1n0FbUFAF6LpXJ/Fcf8W21T6w/wDo1K62PpXJfFf/AJJpqp7AxE+w81KT2Ak+KH/JPrr/AK62/wD6NSn6+f8Ai5/hAA8+Te5HtsSqnxMvrSb4fz+XcxOZJrfYFcHd+9Q8fhVl3XUfi9EifMmlaUxc/wB2SVxgfXaualgdJr//ACLeqf8AXpL/AOgGqPgj/kQ9A/68IP8A0AVd1/8A5FvVP+vSX/0A1S8D/wDIh6B/14Q/+gCn1A36KKKoDgvF1/JH8RPB1vEm9FnkMpGfkLoyoTj1CyYz6H0rVurjxuNQmW00/Q2sw37p5bmVXZfcBSAaqNZvq3xJknRQbHT4YTNJz81wvm7UH0WXcfcrWjqfjnw1o2r/ANlajq0NrebQ+yTIAB6ZOMD86AOTvtK1E2up6d4q0hZdF1CY3Ecukl53spTgliNoblstkKcEnIwaq3celz+Fry3h8TjV5UtJngt2SNJnYIQS+AGYhSeo75OeMd9/wlegNbNcJq9lJEBkssyn+tcp4ovrrUtIXXNP02R10mUXcZdNrTgZDBR1wVJye/vUOSNoUZyV3ou7Mu2vtSvfiEEsrky27yBkdGynk8HIPTGK9E03URe3GpS7lFvbz/Z0fPB2qNx/Biy/8BrkND8H24iTVvD3ia+stHukMq20axuqK3JCMykoMk8dq8S8deOrnX7o+HPDjPb6BakoiI+PtGOWkkYnkE5PJ9zzShDlvruXicT7fktFLlSXr5npfxG+Ilv4b8T6beaXqqXMbRtFdW9vKsijB4JAPB5P5V1vgfxzZ+M7SZoflmhALp9c/n0r5SttFuNSuhaaXHcajeHkpbQMwx656/oK6rw/f+K/hfq63lxpE9rFKoWVLiAqsi56bv8AA1ocx9TTdDWReEjPGafomvWXibQrfVbF8wzrnB6o3dT7g025z0oAx3X5zRTn++aKALln0FbUFYlmeBWzbmgDRj6U2/0611bTp7C+hE1rOhSSM/xA0sVWVoA4VfhR4R0rN/YaGZ7y2Bmgie5kIeRRlRy2OoHWtPwLoN9pdjd6jrJU6zqk32i72nIj7LGD6KP5muqFOpWQGfrqs/h7UlRSzNaygADJJ2GqXguN4vBGhRyIyOthCGVhgg7B1FbtFFtbgFZus3strbRw2pX7ZdSCGDdyAxBJYjuFALfhjvWlWPqs9vY6pY310snlIksYlClljZtuC2OmdpAPvjvTAu6dYRabZrbxFm5LPI5y0jHksx7knmqOu+E9B8TKo1jTLe7KDCu64dR7MMEfnVqw1nT9TLLaXKyOoyyYKsBnGcHB6gir9AHK6X8OPCejy+ZaaRGGzuHmu0gB9gxNdSFAGMDHpS0UkkhuTe7PKvilpNr4X8D6rqejT3OnSzkRvBbzMsMm84b9390Egk5ABr5pG6HTI40B828c5PqgOAB9Wz/3yK+lvj9Mq/D1YOTJJcowAH8Kg5J9uR+Yr560mS3Gq+G5rgZt45kSXnA4mLH9GFBJ9UeAPBdn4M8MwWsUam8lUPdTlfmdyOn0HQD/ABNber6XZ6zps+n38CzW06FXRh+o9D71omoXPFAzxH4U/aPDXi/xL4NuJCyW7faISe4BAz+Ksh/CvT7k5XNed2K+b+0bq7w/di08ebj12xj+or0S6PBpgYc04SZl2OcdwtFBAZix7nNFAFyybgVt256Vz9k3Sty2bgUAakRqytVIjVpDQBMKdTBTh0oAKWiigApGVXUqwBU8EHvS0UAYvhq0NhYT2eDsguplhB6rGXJUfQZ49gK2q5zU7o6drAkhByygyL2at22nFxbpKFZQwzhhg1Kld2NZ0nGKl0ZNRRVDVtSj0qwe5dGkfISKJPvSyHhUHuT/AI1Rkc5reiL4zudXspyq2kFo9jGcZJmkCOzf8B2x49818n3VhcaVfXehaipt7q3mO0twEkHHX0YY59gelfZul266Hoe6+ljEgD3F3LnC72JZzz2yTj2Arz/xf8MLf4iWJ1lnbT9WlGYCycCID5VkHXOOc9RnHOKBGr8N/HVv4p0KG1u5Vi1u1QJcwOcM+BxIo7gjnjpW34o8Tab4V0eXUNSnVEUHZHn55W7Ko7mvm2L4aeO7TWbnTrGNJ57AIzNFcIVj3ZK43dCcE447etdj4c+DOt6rqEWoeN792ij6WomMjuPQt0UfT9KQzd+E9jeX51jxnqSFbjWJv3SntECentnAH+6K7u7bg1f8qK2t44II1jhjUIiKMBQOAAKy7tuDTAymbDEDpRUTv85ooAlsX4Fb9s3ArlrCTgV0Nq/AoA24mzVtDWfA1XEcDGSB25oAtKc08GolNSA0APoNIDS0AGaKMUlAGP4hu2sBp9wGjCNexQSK6Z3LI2wc9juYGtjGBVLV9OttW0q4sbsssMq8spwyEchgexBAIPqK5zRovFWoadubXbTyN7LFcnT/AN7KgOA/39vPUfL0wcUAdhmuJvvE2jwarJq2qXsaWlmWhsYc5eWTO2SRU6nB+QH/AHuxrZ/4Rj7RbtHqGs6tdswwWFx5H5CIKPzzXKePvDemeHfhXrKaRbJbMkMZMhzI7BXXgsxJPT14oA6RLbUPENykuqWrWWmxMHis2cM87DkNLjgAdQmTz16Yrav76302wnvbuQRW8CGSRz2UCnrIsNosk0iqqoCzscAcck1yUZPjXVI7o8+HbKXdCD0vpl6P7xqen95hnoBkAu+EbWePSZdQvIzHeapO15MjdU3ABE/BFQfUGteRutSseKqyt1oAqXDCsa8fg1p3D8GsO9k4NAGZJJ85oqpJL85ooAdp8vSuks5OBXG2M2CK6Wzm4FAHSwPwKbrGnHVtJltY5BFPlZIJSM7JFIZG/AgVXtpOlaUT8UAR+H9aXWLImRBBewHyru2J5hkHUe4PUHuMGtpTWDeaHY6jdJduJobtV2Ce2maJyvoSpGR7HNZ19Zal4ftv7VttY1G+itfnuLW5KOJIR9/bhQdwGWHPOMd6AOxzTgaghmjnhjmidXjkUMjKchgeQRUuaAH5prOFUsxAUDJJ7UZrz34tardQ6FY6BYPsvNeu1sQ+Puxn75/UD8TQBv2Mg8XA3rMToecW8XI+1YOC7+qZ6L36nOQK6RVCgBQAB0FV7K0i0+xt7O3UJDBGsaL6KowP5VPQAua5jx3/AGdP4YnsNSuHijvGSMRxIZJZvmBKIo5JIGPbrXQXd3BY2c11cyLFBCheR2OAqgZJrmvCmmtdQReI9UV5NWvE3r5o/wCPaJuVjRf4eMZ7k9aAI4dEvvERW78SL5dmCGg0dWyigdDMR/rG6fL90e/WunCpHGERQqqMBVGABTyeKhdqAGSNVKZ6nkfiqE78UAVLmTg81gX0uAea0rqQAHFc9fzdeaAM95fnPNFUnmG80UAJZTdOa6Oxn6c1xdlP05rorKfBHNAHY2s2QK1YJPeuZtJ+nNbNvN70Abcb9KmaZIoXkkIEaqSxPQAdaz4pOlSXaG60+5t1IDSxMgJ7EjFAEHg1TH4Q0sHIDQB1U/wK3zKv4AgfhW8DXN+EtQhu/C+n7HXfDCsEyZ5jkQBWU+hBBrQ1HXdM0a1e51G/t7aJBkmSQDPsB1J9hQBrZFcHqEVt4t+J2nwIyS2vhyM3M7ocj7RIcIh91CFj+GaWXxhqviK3WPwbpkjhzhtS1GJooIxjqqnDOfoMU/RfhloemaftnNxPqEjtLcX0czwySOxyT8jDAz0FAHcZqG7vLawtZLq7njggjG55JGCqo9ya57/hE3j/AOPfxNr8Pb/j6ST/ANGI1Pg8IacLqO61C4vdVuI23RtfzeYqN6hAAgPvtzQBSJuPG88Ja3e38ORSCT98Cr37Lyvy9os888tgcY69cSAKYWpjPQArNUDvQ71WkkoAbLJis25l4NTTS1k3U/B5oAqXk/B5rnL6bOea0b2frzXO3k/XmgCq83zmis95vnNFAENlP05robOfpzXF2c/Tmugs7jpzQB2dncdOa3La46c1xtpcdOa3LW56c0AdVDNwOavRy1z1vcZA5rSin6c0AVb7wR4Y1W6e6u9JhaeRtzujMhc+p2kZNXdN8KeHtKKtZaPZxuOkhiDP/wB9HJ/WrEcvHWp1loAvq9O31TElOElAFrfTS9QeZTTJQBOZKiaT3qFpaheWgCV5aqSzdeajkm96pySNISEBY9cCgBtxPjPNY13cdeasTOzzeV905wS3AX61XvbJWtnaIS71XIdiNjbc7sH8sUAYN5P15rn72frzWndRXTD5YJDnOMKexwf5iuav5WjkZHBVlOCD1BoAgab5jzRWa03zHmigCvazYxzW7aXHSuUt3ORWzau3HNAHX2tzwOa2ra56c1yNrI3HNbVs7cc0AdVbXPTmtSG56c1y9u7cc1pwyN60AdJHcVaSf3rCikb1q3G7etAGus3vUgm461lq7etSCRsdaANDzqaZveqW9sUxpG9aALbz+9V5J/eqzSN61Vkkb1oAnmuMd6qpeFJHwA2VwcnHcVVnkb1rMnkbB5oA2LrUJ2idfKhw5JyX45z/AI1mXeozS28qCOICXjBl4U564/Dg+9YtxI3PNY11I3PNAG/cavdidvkhbbu+9MMHcQc1wms3DPfTM5XcWydrbh+fenXTtzzWLcsaAImm+Y80VTZjuPNFAH//2Q=="/>
          <p:cNvSpPr>
            <a:spLocks noChangeAspect="1" noChangeArrowheads="1"/>
          </p:cNvSpPr>
          <p:nvPr/>
        </p:nvSpPr>
        <p:spPr bwMode="auto">
          <a:xfrm>
            <a:off x="231775" y="-19716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3078" name="Picture 6" descr="http://s3.cdn.deahu.com/jingyan/image_cluster/2016-04-27/23/11496915_92536AC4F1657D0C03AE75120201C8E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156" y="2033793"/>
            <a:ext cx="257175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流程图: 多文档 8"/>
          <p:cNvSpPr/>
          <p:nvPr/>
        </p:nvSpPr>
        <p:spPr>
          <a:xfrm>
            <a:off x="1231391" y="2033793"/>
            <a:ext cx="5084063" cy="375956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在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实际生产生活中，我们经常会遇到一些关于函数的实例，如果我们观察实例中的一些量之间的关系，找出它们之间的函数表达式，便可进一步深入研究这些函数的性质，从而解决一些实际</a:t>
            </a:r>
            <a:r>
              <a:rPr lang="zh-CN" altLang="en-US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问题</a:t>
            </a:r>
            <a:r>
              <a:rPr lang="en-US" altLang="zh-CN" sz="2400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文本框 8"/>
          <p:cNvSpPr>
            <a:spLocks noChangeArrowheads="1"/>
          </p:cNvSpPr>
          <p:nvPr/>
        </p:nvSpPr>
        <p:spPr bwMode="auto">
          <a:xfrm>
            <a:off x="514284" y="6665"/>
            <a:ext cx="2907025" cy="920112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18262" y="1146429"/>
            <a:ext cx="10038660" cy="207264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某地长途汽车客运公司规定旅客可随身携带一定质量的行李，如果  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超过规定，则需要购买行李票，行李票的费用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（元）是行李质量  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（千克）的一次函数，其图像如图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3-17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所示，求：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之间的函数解析式；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旅客最多可以免费携带行李的质量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131" name="组合 130"/>
          <p:cNvGrpSpPr/>
          <p:nvPr/>
        </p:nvGrpSpPr>
        <p:grpSpPr>
          <a:xfrm>
            <a:off x="7630803" y="3310509"/>
            <a:ext cx="3858772" cy="2501545"/>
            <a:chOff x="7630803" y="3407664"/>
            <a:chExt cx="3858772" cy="2501545"/>
          </a:xfrm>
        </p:grpSpPr>
        <p:cxnSp>
          <p:nvCxnSpPr>
            <p:cNvPr id="19" name="直接连接符 18"/>
            <p:cNvCxnSpPr/>
            <p:nvPr/>
          </p:nvCxnSpPr>
          <p:spPr>
            <a:xfrm flipH="1" flipV="1">
              <a:off x="9464862" y="4583876"/>
              <a:ext cx="5938" cy="756603"/>
            </a:xfrm>
            <a:prstGeom prst="line">
              <a:avLst/>
            </a:prstGeom>
            <a:ln w="1905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8159862" y="4569815"/>
              <a:ext cx="1322814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8166300" y="4079726"/>
              <a:ext cx="1692432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组合 127"/>
            <p:cNvGrpSpPr/>
            <p:nvPr/>
          </p:nvGrpSpPr>
          <p:grpSpPr>
            <a:xfrm>
              <a:off x="7630803" y="3407664"/>
              <a:ext cx="3858772" cy="2501545"/>
              <a:chOff x="7630643" y="3407664"/>
              <a:chExt cx="3858772" cy="2501545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H="1" flipV="1">
                <a:off x="9867233" y="4078495"/>
                <a:ext cx="31411" cy="1258076"/>
              </a:xfrm>
              <a:prstGeom prst="line">
                <a:avLst/>
              </a:prstGeom>
              <a:ln w="19050">
                <a:solidFill>
                  <a:srgbClr val="FF0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接连接符 104"/>
              <p:cNvCxnSpPr/>
              <p:nvPr/>
            </p:nvCxnSpPr>
            <p:spPr>
              <a:xfrm flipV="1">
                <a:off x="8813069" y="3746218"/>
                <a:ext cx="1334396" cy="1620489"/>
              </a:xfrm>
              <a:prstGeom prst="line">
                <a:avLst/>
              </a:prstGeom>
              <a:ln w="28575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7" name="组合 126"/>
              <p:cNvGrpSpPr/>
              <p:nvPr/>
            </p:nvGrpSpPr>
            <p:grpSpPr>
              <a:xfrm>
                <a:off x="7630643" y="3407664"/>
                <a:ext cx="3858772" cy="2501545"/>
                <a:chOff x="7630643" y="3407664"/>
                <a:chExt cx="3858772" cy="2501545"/>
              </a:xfrm>
            </p:grpSpPr>
            <p:sp>
              <p:nvSpPr>
                <p:cNvPr id="13" name="TextBox 12"/>
                <p:cNvSpPr txBox="1"/>
                <p:nvPr/>
              </p:nvSpPr>
              <p:spPr>
                <a:xfrm>
                  <a:off x="10290048" y="5364480"/>
                  <a:ext cx="119936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1600" i="1" dirty="0" smtClean="0">
                      <a:latin typeface="Times New Roman" panose="02020603050405020304" pitchFamily="18" charset="0"/>
                      <a:ea typeface="楷体" panose="02010609060101010101" pitchFamily="49" charset="-122"/>
                      <a:cs typeface="Times New Roman" panose="02020603050405020304" pitchFamily="18" charset="0"/>
                    </a:rPr>
                    <a:t>x</a:t>
                  </a:r>
                  <a:r>
                    <a:rPr lang="en-US" altLang="zh-CN" sz="1600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 </a:t>
                  </a:r>
                  <a:r>
                    <a:rPr lang="zh-CN" altLang="en-US" sz="1600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行李质量</a:t>
                  </a:r>
                  <a:endParaRPr lang="zh-CN" altLang="en-US" sz="1600" dirty="0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  <p:grpSp>
              <p:nvGrpSpPr>
                <p:cNvPr id="123" name="组合 122"/>
                <p:cNvGrpSpPr/>
                <p:nvPr/>
              </p:nvGrpSpPr>
              <p:grpSpPr>
                <a:xfrm>
                  <a:off x="7630643" y="3407664"/>
                  <a:ext cx="2878861" cy="2501545"/>
                  <a:chOff x="7630643" y="3407664"/>
                  <a:chExt cx="2878861" cy="2501545"/>
                </a:xfrm>
              </p:grpSpPr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8138160" y="3407664"/>
                    <a:ext cx="1353256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zh-CN" sz="1600" i="1" dirty="0"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altLang="zh-CN" sz="1600" i="1" dirty="0" smtClean="0"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a:t> </a:t>
                    </a:r>
                    <a:r>
                      <a:rPr lang="zh-CN" altLang="en-US" sz="16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rPr>
                      <a:t>行李票费用</a:t>
                    </a:r>
                    <a:endParaRPr lang="zh-CN" altLang="en-US" sz="1600" dirty="0">
                      <a:latin typeface="楷体" panose="02010609060101010101" pitchFamily="49" charset="-122"/>
                      <a:ea typeface="楷体" panose="02010609060101010101" pitchFamily="49" charset="-122"/>
                    </a:endParaRPr>
                  </a:p>
                </p:txBody>
              </p:sp>
              <p:grpSp>
                <p:nvGrpSpPr>
                  <p:cNvPr id="122" name="组合 121"/>
                  <p:cNvGrpSpPr/>
                  <p:nvPr/>
                </p:nvGrpSpPr>
                <p:grpSpPr>
                  <a:xfrm>
                    <a:off x="7630643" y="3576941"/>
                    <a:ext cx="2878861" cy="2332268"/>
                    <a:chOff x="7630643" y="3576941"/>
                    <a:chExt cx="2878861" cy="2332268"/>
                  </a:xfrm>
                </p:grpSpPr>
                <p:sp>
                  <p:nvSpPr>
                    <p:cNvPr id="103" name="TextBox 102"/>
                    <p:cNvSpPr txBox="1"/>
                    <p:nvPr/>
                  </p:nvSpPr>
                  <p:spPr>
                    <a:xfrm>
                      <a:off x="7796132" y="3901587"/>
                      <a:ext cx="409086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sz="1600" dirty="0" smtClean="0"/>
                        <a:t>10</a:t>
                      </a:r>
                      <a:endParaRPr lang="zh-CN" altLang="en-US" sz="1600" dirty="0"/>
                    </a:p>
                  </p:txBody>
                </p:sp>
                <p:grpSp>
                  <p:nvGrpSpPr>
                    <p:cNvPr id="121" name="组合 120"/>
                    <p:cNvGrpSpPr/>
                    <p:nvPr/>
                  </p:nvGrpSpPr>
                  <p:grpSpPr>
                    <a:xfrm>
                      <a:off x="7630643" y="3576941"/>
                      <a:ext cx="2878861" cy="2332268"/>
                      <a:chOff x="7630643" y="3576941"/>
                      <a:chExt cx="2878861" cy="2332268"/>
                    </a:xfrm>
                  </p:grpSpPr>
                  <p:sp>
                    <p:nvSpPr>
                      <p:cNvPr id="102" name="TextBox 101"/>
                      <p:cNvSpPr txBox="1"/>
                      <p:nvPr/>
                    </p:nvSpPr>
                    <p:spPr>
                      <a:xfrm>
                        <a:off x="7885214" y="4417612"/>
                        <a:ext cx="296876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altLang="zh-CN" sz="1600" dirty="0" smtClean="0"/>
                          <a:t>6</a:t>
                        </a:r>
                        <a:endParaRPr lang="zh-CN" altLang="en-US" sz="1600" dirty="0"/>
                      </a:p>
                    </p:txBody>
                  </p:sp>
                  <p:grpSp>
                    <p:nvGrpSpPr>
                      <p:cNvPr id="114" name="组合 113"/>
                      <p:cNvGrpSpPr/>
                      <p:nvPr/>
                    </p:nvGrpSpPr>
                    <p:grpSpPr>
                      <a:xfrm>
                        <a:off x="7630643" y="3576941"/>
                        <a:ext cx="2878861" cy="2332268"/>
                        <a:chOff x="7630643" y="3576941"/>
                        <a:chExt cx="2878861" cy="2332268"/>
                      </a:xfrm>
                    </p:grpSpPr>
                    <p:grpSp>
                      <p:nvGrpSpPr>
                        <p:cNvPr id="16" name="组合 15"/>
                        <p:cNvGrpSpPr/>
                        <p:nvPr/>
                      </p:nvGrpSpPr>
                      <p:grpSpPr>
                        <a:xfrm>
                          <a:off x="7630643" y="3576941"/>
                          <a:ext cx="2878861" cy="2332268"/>
                          <a:chOff x="8484083" y="3576941"/>
                          <a:chExt cx="2878861" cy="2332268"/>
                        </a:xfrm>
                      </p:grpSpPr>
                      <p:cxnSp>
                        <p:nvCxnSpPr>
                          <p:cNvPr id="7" name="直接箭头连接符 6"/>
                          <p:cNvCxnSpPr/>
                          <p:nvPr/>
                        </p:nvCxnSpPr>
                        <p:spPr>
                          <a:xfrm flipV="1">
                            <a:off x="8484083" y="5327904"/>
                            <a:ext cx="2878861" cy="60960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9" name="直接箭头连接符 8"/>
                          <p:cNvCxnSpPr>
                            <a:endCxn id="21" idx="1"/>
                          </p:cNvCxnSpPr>
                          <p:nvPr/>
                        </p:nvCxnSpPr>
                        <p:spPr>
                          <a:xfrm flipH="1" flipV="1">
                            <a:off x="8991600" y="3576941"/>
                            <a:ext cx="45454" cy="2332268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11" name="TextBox 10"/>
                          <p:cNvSpPr txBox="1"/>
                          <p:nvPr/>
                        </p:nvSpPr>
                        <p:spPr>
                          <a:xfrm>
                            <a:off x="8644128" y="5279136"/>
                            <a:ext cx="351378" cy="46166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altLang="zh-CN" sz="2400" dirty="0" smtClean="0"/>
                              <a:t>o</a:t>
                            </a:r>
                            <a:endParaRPr lang="zh-CN" altLang="en-US" sz="2400" dirty="0"/>
                          </a:p>
                        </p:txBody>
                      </p:sp>
                    </p:grpSp>
                    <p:sp>
                      <p:nvSpPr>
                        <p:cNvPr id="101" name="TextBox 100"/>
                        <p:cNvSpPr txBox="1"/>
                        <p:nvPr/>
                      </p:nvSpPr>
                      <p:spPr>
                        <a:xfrm>
                          <a:off x="9666500" y="5319989"/>
                          <a:ext cx="409086" cy="33855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altLang="zh-CN" sz="1600" dirty="0" smtClean="0"/>
                            <a:t>80</a:t>
                          </a:r>
                          <a:endParaRPr lang="zh-CN" altLang="en-US" sz="1600" dirty="0"/>
                        </a:p>
                      </p:txBody>
                    </p:sp>
                    <p:grpSp>
                      <p:nvGrpSpPr>
                        <p:cNvPr id="113" name="组合 112"/>
                        <p:cNvGrpSpPr/>
                        <p:nvPr/>
                      </p:nvGrpSpPr>
                      <p:grpSpPr>
                        <a:xfrm>
                          <a:off x="8632278" y="5319952"/>
                          <a:ext cx="1081118" cy="343743"/>
                          <a:chOff x="8632278" y="5319952"/>
                          <a:chExt cx="1081118" cy="343743"/>
                        </a:xfrm>
                      </p:grpSpPr>
                      <p:sp>
                        <p:nvSpPr>
                          <p:cNvPr id="100" name="TextBox 99"/>
                          <p:cNvSpPr txBox="1"/>
                          <p:nvPr/>
                        </p:nvSpPr>
                        <p:spPr>
                          <a:xfrm>
                            <a:off x="9304310" y="5319952"/>
                            <a:ext cx="409086" cy="33855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altLang="zh-CN" sz="1600" dirty="0" smtClean="0">
                                <a:latin typeface="+mn-lt"/>
                                <a:ea typeface="楷体" panose="02010609060101010101" pitchFamily="49" charset="-122"/>
                              </a:rPr>
                              <a:t>60</a:t>
                            </a:r>
                            <a:endParaRPr lang="zh-CN" altLang="en-US" sz="1600" dirty="0">
                              <a:latin typeface="+mn-lt"/>
                              <a:ea typeface="楷体" panose="02010609060101010101" pitchFamily="49" charset="-122"/>
                            </a:endParaRPr>
                          </a:p>
                        </p:txBody>
                      </p:sp>
                      <p:sp>
                        <p:nvSpPr>
                          <p:cNvPr id="107" name="TextBox 106"/>
                          <p:cNvSpPr txBox="1"/>
                          <p:nvPr/>
                        </p:nvSpPr>
                        <p:spPr>
                          <a:xfrm>
                            <a:off x="8632278" y="5325141"/>
                            <a:ext cx="409086" cy="33855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altLang="zh-CN" sz="1600" dirty="0" smtClean="0"/>
                              <a:t>30</a:t>
                            </a:r>
                            <a:endParaRPr lang="zh-CN" altLang="en-US" sz="1600" dirty="0"/>
                          </a:p>
                        </p:txBody>
                      </p:sp>
                    </p:grpSp>
                  </p:grpSp>
                </p:grpSp>
              </p:grpSp>
            </p:grpSp>
          </p:grpSp>
        </p:grpSp>
      </p:grpSp>
      <p:sp>
        <p:nvSpPr>
          <p:cNvPr id="141" name="TextBox 140"/>
          <p:cNvSpPr txBox="1"/>
          <p:nvPr/>
        </p:nvSpPr>
        <p:spPr>
          <a:xfrm>
            <a:off x="2072122" y="3969535"/>
            <a:ext cx="55586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观察所绘图像，可知当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=60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时，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=6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sz="2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当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=80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时，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=10.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可用待定系数法求函</a:t>
            </a:r>
            <a:endParaRPr lang="en-US" altLang="zh-CN" sz="2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数表达式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当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=0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时的自变量的值，就</a:t>
            </a:r>
            <a:endParaRPr lang="en-US" altLang="zh-CN" sz="2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是旅客最多可免费携带行李的质量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5" name="云形标注 34"/>
          <p:cNvSpPr/>
          <p:nvPr/>
        </p:nvSpPr>
        <p:spPr>
          <a:xfrm>
            <a:off x="141218" y="3479785"/>
            <a:ext cx="1930904" cy="1385235"/>
          </a:xfrm>
          <a:prstGeom prst="cloudCallout">
            <a:avLst>
              <a:gd name="adj1" fmla="val -50089"/>
              <a:gd name="adj2" fmla="val 15058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分析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141" grpId="0"/>
      <p:bldP spid="35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文本框 8"/>
          <p:cNvSpPr>
            <a:spLocks noChangeArrowheads="1"/>
          </p:cNvSpPr>
          <p:nvPr/>
        </p:nvSpPr>
        <p:spPr bwMode="auto">
          <a:xfrm>
            <a:off x="514284" y="28255"/>
            <a:ext cx="2907025" cy="920112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18262" y="930529"/>
            <a:ext cx="10038660" cy="207264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某地长途汽车客运公司规定旅客可随身携带一定质量的行李，如果  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超过规定，则需要购买行李票，行李票的费用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（元）是行李质量  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（千克）的一次函数，其图像如图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3-17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所示，求：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en-US" altLang="zh-CN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之间的函数解析式；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旅客最多可以免费携带行李的质量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5920" y="3140702"/>
            <a:ext cx="5010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解</a:t>
            </a:r>
            <a:r>
              <a:rPr lang="en-US" altLang="zh-CN" dirty="0" smtClean="0"/>
              <a:t>:</a:t>
            </a:r>
            <a:r>
              <a:rPr lang="zh-CN" altLang="en-US" dirty="0" smtClean="0">
                <a:sym typeface="Wingdings" panose="05000000000000000000" pitchFamily="2" charset="2"/>
              </a:rPr>
              <a:t>（</a:t>
            </a:r>
            <a:r>
              <a:rPr lang="en-US" altLang="zh-CN" dirty="0" smtClean="0">
                <a:sym typeface="Wingdings" panose="05000000000000000000" pitchFamily="2" charset="2"/>
              </a:rPr>
              <a:t>1</a:t>
            </a:r>
            <a:r>
              <a:rPr lang="zh-CN" altLang="en-US" dirty="0" smtClean="0">
                <a:sym typeface="Wingdings" panose="05000000000000000000" pitchFamily="2" charset="2"/>
              </a:rPr>
              <a:t>）设一次函数表达式是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y=</a:t>
            </a:r>
            <a:r>
              <a:rPr lang="en-US" altLang="zh-CN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kx+b</a:t>
            </a:r>
            <a:r>
              <a:rPr lang="en-US" altLang="zh-CN" dirty="0" smtClean="0">
                <a:sym typeface="Wingdings" panose="05000000000000000000" pitchFamily="2" charset="2"/>
              </a:rPr>
              <a:t>.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06708" y="3570429"/>
            <a:ext cx="4689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∵当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dirty="0" smtClean="0"/>
              <a:t>=60</a:t>
            </a:r>
            <a:r>
              <a:rPr lang="zh-CN" altLang="en-US" dirty="0" smtClean="0"/>
              <a:t>时，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dirty="0" smtClean="0"/>
              <a:t>=6</a:t>
            </a:r>
            <a:r>
              <a:rPr lang="zh-CN" altLang="en-US" dirty="0" smtClean="0"/>
              <a:t>；当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dirty="0" smtClean="0"/>
              <a:t>=80</a:t>
            </a:r>
            <a:r>
              <a:rPr lang="zh-CN" altLang="en-US" dirty="0" smtClean="0"/>
              <a:t>时，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dirty="0" smtClean="0"/>
              <a:t>=10</a:t>
            </a:r>
            <a:r>
              <a:rPr lang="zh-CN" altLang="en-US" dirty="0" smtClean="0"/>
              <a:t>，  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863892" y="3896316"/>
                <a:ext cx="2743916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/>
                  <a:t>解得</a:t>
                </a:r>
                <a14:m>
                  <m:oMath xmlns:m="http://schemas.openxmlformats.org/officeDocument/2006/math">
                    <m:r>
                      <a:rPr lang="en-US" altLang="zh-CN" b="0" i="0" smtClean="0">
                        <a:latin typeface="Cambria Math" panose="02040503050406030204"/>
                      </a:rPr>
                      <m:t>     </m:t>
                    </m:r>
                    <m:d>
                      <m:dPr>
                        <m:begChr m:val="{"/>
                        <m:endChr m:val="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i="1" smtClean="0">
                                <a:latin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altLang="zh-CN" b="0" i="1" smtClean="0">
                                    <a:latin typeface="Cambria Math" panose="02040503050406030204"/>
                                  </a:rPr>
                                </m:ctrlPr>
                              </m:fPr>
                              <m:num>
                                <m:r>
                                  <a:rPr lang="en-US" altLang="zh-CN" b="0" i="1" smtClean="0">
                                    <a:latin typeface="Cambria Math" panose="02040503050406030204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CN" b="0" i="1" smtClean="0">
                                    <a:latin typeface="Cambria Math" panose="02040503050406030204"/>
                                  </a:rPr>
                                  <m:t>5</m:t>
                                </m:r>
                              </m:den>
                            </m:f>
                          </m:e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𝑏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=−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6</m:t>
                            </m:r>
                          </m:e>
                        </m:eqArr>
                      </m:e>
                    </m:d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892" y="3896316"/>
                <a:ext cx="2743916" cy="721801"/>
              </a:xfrm>
              <a:prstGeom prst="rect">
                <a:avLst/>
              </a:prstGeom>
              <a:blipFill rotWithShape="1">
                <a:blip r:embed="rId2"/>
                <a:stretch>
                  <a:fillRect l="-16" t="-82" r="19" b="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2431092" y="4001676"/>
                <a:ext cx="2695644" cy="559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/>
                  <a:t>∴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i="1" smtClean="0">
                                <a:latin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6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=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60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+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𝑏</m:t>
                            </m:r>
                          </m:e>
                          <m:e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10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=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80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+</m:t>
                            </m:r>
                            <m:r>
                              <a:rPr lang="en-US" altLang="zh-CN" b="0" i="1" smtClean="0">
                                <a:latin typeface="Cambria Math" panose="02040503050406030204"/>
                              </a:rPr>
                              <m:t>𝑏</m:t>
                            </m:r>
                          </m:e>
                        </m:eqArr>
                      </m:e>
                    </m:d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092" y="4001676"/>
                <a:ext cx="2695644" cy="559769"/>
              </a:xfrm>
              <a:prstGeom prst="rect">
                <a:avLst/>
              </a:prstGeom>
              <a:blipFill rotWithShape="1">
                <a:blip r:embed="rId3"/>
                <a:stretch>
                  <a:fillRect l="-12" t="-97" r="14" b="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2437188" y="4626742"/>
                <a:ext cx="4975548" cy="4851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/>
                  <a:t>∴ 所求函数表达式是 </a:t>
                </a:r>
                <a:r>
                  <a:rPr lang="en-US" altLang="zh-CN" dirty="0" smtClean="0"/>
                  <a:t>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b="0" i="1" smtClean="0">
                            <a:latin typeface="Cambria Math" panose="02040503050406030204"/>
                          </a:rPr>
                          <m:t>5</m:t>
                        </m:r>
                      </m:den>
                    </m:f>
                    <m:r>
                      <a:rPr lang="en-US" altLang="zh-CN" b="0" i="1" smtClean="0">
                        <a:latin typeface="Cambria Math" panose="02040503050406030204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/>
                      </a:rPr>
                      <m:t>−</m:t>
                    </m:r>
                    <m:r>
                      <a:rPr lang="en-US" altLang="zh-CN" b="0" i="1" smtClean="0">
                        <a:latin typeface="Cambria Math" panose="02040503050406030204"/>
                      </a:rPr>
                      <m:t>6</m:t>
                    </m:r>
                    <m:r>
                      <a:rPr lang="en-US" altLang="zh-CN" b="0" i="1" smtClean="0">
                        <a:latin typeface="Cambria Math" panose="02040503050406030204"/>
                      </a:rPr>
                      <m:t>    (</m:t>
                    </m:r>
                    <m:r>
                      <a:rPr lang="en-US" altLang="zh-CN" b="0" i="1" smtClean="0">
                        <a:latin typeface="Cambria Math" panose="02040503050406030204"/>
                      </a:rPr>
                      <m:t>𝑥</m:t>
                    </m:r>
                  </m:oMath>
                </a14:m>
                <a:r>
                  <a:rPr lang="zh-CN" altLang="en-US" dirty="0" smtClean="0"/>
                  <a:t>≥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/>
                      </a:rPr>
                      <m:t>30</m:t>
                    </m:r>
                    <m:r>
                      <a:rPr lang="en-US" altLang="zh-CN" b="0" i="1" smtClean="0">
                        <a:latin typeface="Cambria Math" panose="02040503050406030204"/>
                      </a:rPr>
                      <m:t>)</m:t>
                    </m:r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188" y="4626742"/>
                <a:ext cx="4975548" cy="485197"/>
              </a:xfrm>
              <a:prstGeom prst="rect">
                <a:avLst/>
              </a:prstGeom>
              <a:blipFill rotWithShape="1">
                <a:blip r:embed="rId4"/>
                <a:stretch>
                  <a:fillRect l="-1" t="-27" r="8" b="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943412" y="5049996"/>
                <a:ext cx="4218432" cy="4851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>
                    <a:sym typeface="Wingdings" panose="05000000000000000000" pitchFamily="2" charset="2"/>
                  </a:rPr>
                  <a:t>（</a:t>
                </a:r>
                <a:r>
                  <a:rPr lang="en-US" altLang="zh-CN" dirty="0" smtClean="0">
                    <a:sym typeface="Wingdings" panose="05000000000000000000" pitchFamily="2" charset="2"/>
                  </a:rPr>
                  <a:t>2</a:t>
                </a:r>
                <a:r>
                  <a:rPr lang="zh-CN" altLang="en-US" dirty="0" smtClean="0">
                    <a:sym typeface="Wingdings" panose="05000000000000000000" pitchFamily="2" charset="2"/>
                  </a:rPr>
                  <a:t>）</a:t>
                </a:r>
                <a:r>
                  <a:rPr lang="zh-CN" altLang="en-US" dirty="0" smtClean="0">
                    <a:latin typeface="+mn-ea"/>
                    <a:ea typeface="+mn-ea"/>
                  </a:rPr>
                  <a:t>当</a:t>
                </a:r>
                <a:r>
                  <a:rPr lang="en-US" altLang="zh-CN" dirty="0" smtClean="0">
                    <a:latin typeface="+mn-ea"/>
                    <a:ea typeface="+mn-ea"/>
                  </a:rPr>
                  <a:t>y=0</a:t>
                </a:r>
                <a:r>
                  <a:rPr lang="zh-CN" altLang="en-US" dirty="0" smtClean="0">
                    <a:latin typeface="+mn-ea"/>
                    <a:ea typeface="+mn-ea"/>
                  </a:rPr>
                  <a:t>时，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i="1">
                            <a:latin typeface="Cambria Math" panose="02040503050406030204"/>
                          </a:rPr>
                          <m:t>5</m:t>
                        </m:r>
                      </m:den>
                    </m:f>
                    <m:r>
                      <a:rPr lang="en-US" altLang="zh-CN" i="1">
                        <a:latin typeface="Cambria Math" panose="02040503050406030204"/>
                      </a:rPr>
                      <m:t>𝑥</m:t>
                    </m:r>
                    <m:r>
                      <a:rPr lang="en-US" altLang="zh-CN" i="1">
                        <a:latin typeface="Cambria Math" panose="02040503050406030204"/>
                      </a:rPr>
                      <m:t>−</m:t>
                    </m:r>
                    <m:r>
                      <a:rPr lang="en-US" altLang="zh-CN" i="1">
                        <a:latin typeface="Cambria Math" panose="02040503050406030204"/>
                      </a:rPr>
                      <m:t>6</m:t>
                    </m:r>
                    <m:r>
                      <a:rPr lang="en-US" altLang="zh-CN" i="1">
                        <a:latin typeface="Cambria Math" panose="02040503050406030204"/>
                      </a:rPr>
                      <m:t>=</m:t>
                    </m:r>
                    <m:r>
                      <a:rPr lang="en-US" altLang="zh-CN" i="1">
                        <a:latin typeface="Cambria Math" panose="02040503050406030204"/>
                      </a:rPr>
                      <m:t>0</m:t>
                    </m:r>
                    <m:r>
                      <a:rPr lang="en-US" altLang="zh-CN" i="1">
                        <a:latin typeface="Cambria Math" panose="02040503050406030204"/>
                      </a:rPr>
                      <m:t> </m:t>
                    </m:r>
                    <m:r>
                      <a:rPr lang="zh-CN" altLang="en-US" b="0" i="1" smtClean="0">
                        <a:latin typeface="Cambria Math" panose="02040503050406030204"/>
                      </a:rPr>
                      <m:t>，</m:t>
                    </m:r>
                    <m:r>
                      <a:rPr lang="en-US" altLang="zh-CN" i="1">
                        <a:latin typeface="Cambria Math" panose="02040503050406030204"/>
                      </a:rPr>
                      <m:t> </m:t>
                    </m:r>
                  </m:oMath>
                </a14:m>
                <a:endParaRPr lang="zh-CN" altLang="en-US" dirty="0">
                  <a:latin typeface="+mn-ea"/>
                  <a:ea typeface="+mn-ea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412" y="5049996"/>
                <a:ext cx="4218432" cy="485197"/>
              </a:xfrm>
              <a:prstGeom prst="rect">
                <a:avLst/>
              </a:prstGeom>
              <a:blipFill rotWithShape="1">
                <a:blip r:embed="rId5"/>
                <a:stretch>
                  <a:fillRect l="-7" t="-98" r="10" b="1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498148" y="5513367"/>
            <a:ext cx="262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∴ 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dirty="0" smtClean="0"/>
              <a:t>=30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06752" y="5965825"/>
            <a:ext cx="5132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答：旅客最多可免费携带</a:t>
            </a:r>
            <a:r>
              <a:rPr lang="en-US" altLang="zh-CN" dirty="0" smtClean="0"/>
              <a:t>30</a:t>
            </a:r>
            <a:r>
              <a:rPr lang="zh-CN" altLang="en-US" dirty="0" smtClean="0"/>
              <a:t>千克的行李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grpSp>
        <p:nvGrpSpPr>
          <p:cNvPr id="40" name="组合 39"/>
          <p:cNvGrpSpPr/>
          <p:nvPr/>
        </p:nvGrpSpPr>
        <p:grpSpPr>
          <a:xfrm>
            <a:off x="7624707" y="3186049"/>
            <a:ext cx="3869993" cy="2501544"/>
            <a:chOff x="7630803" y="3407664"/>
            <a:chExt cx="3869993" cy="2501544"/>
          </a:xfrm>
        </p:grpSpPr>
        <p:cxnSp>
          <p:nvCxnSpPr>
            <p:cNvPr id="41" name="直接连接符 40"/>
            <p:cNvCxnSpPr/>
            <p:nvPr/>
          </p:nvCxnSpPr>
          <p:spPr>
            <a:xfrm flipH="1" flipV="1">
              <a:off x="9464862" y="4583876"/>
              <a:ext cx="5938" cy="756603"/>
            </a:xfrm>
            <a:prstGeom prst="line">
              <a:avLst/>
            </a:prstGeom>
            <a:ln w="1905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>
              <a:off x="8159862" y="4569815"/>
              <a:ext cx="1322814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>
              <a:off x="8166300" y="4079726"/>
              <a:ext cx="1692432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组合 43"/>
            <p:cNvGrpSpPr/>
            <p:nvPr/>
          </p:nvGrpSpPr>
          <p:grpSpPr>
            <a:xfrm>
              <a:off x="7630803" y="3407664"/>
              <a:ext cx="3869993" cy="2501544"/>
              <a:chOff x="7630643" y="3407664"/>
              <a:chExt cx="3869993" cy="2501544"/>
            </a:xfrm>
          </p:grpSpPr>
          <p:cxnSp>
            <p:nvCxnSpPr>
              <p:cNvPr id="45" name="直接连接符 44"/>
              <p:cNvCxnSpPr/>
              <p:nvPr/>
            </p:nvCxnSpPr>
            <p:spPr>
              <a:xfrm flipH="1" flipV="1">
                <a:off x="9867233" y="4078495"/>
                <a:ext cx="31411" cy="1258076"/>
              </a:xfrm>
              <a:prstGeom prst="line">
                <a:avLst/>
              </a:prstGeom>
              <a:ln w="19050">
                <a:solidFill>
                  <a:srgbClr val="FF0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/>
            </p:nvCxnSpPr>
            <p:spPr>
              <a:xfrm flipV="1">
                <a:off x="8813069" y="3746218"/>
                <a:ext cx="1334396" cy="1620489"/>
              </a:xfrm>
              <a:prstGeom prst="line">
                <a:avLst/>
              </a:prstGeom>
              <a:ln w="28575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组合 46"/>
              <p:cNvGrpSpPr/>
              <p:nvPr/>
            </p:nvGrpSpPr>
            <p:grpSpPr>
              <a:xfrm>
                <a:off x="7630643" y="3407664"/>
                <a:ext cx="3869993" cy="2501544"/>
                <a:chOff x="7630643" y="3407664"/>
                <a:chExt cx="3869993" cy="2501544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10290048" y="5364480"/>
                  <a:ext cx="121058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1600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X </a:t>
                  </a:r>
                  <a:r>
                    <a:rPr lang="zh-CN" altLang="en-US" sz="1600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行李质量</a:t>
                  </a:r>
                  <a:endParaRPr lang="zh-CN" altLang="en-US" sz="1600" dirty="0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  <p:grpSp>
              <p:nvGrpSpPr>
                <p:cNvPr id="49" name="组合 48"/>
                <p:cNvGrpSpPr/>
                <p:nvPr/>
              </p:nvGrpSpPr>
              <p:grpSpPr>
                <a:xfrm>
                  <a:off x="7630643" y="3407664"/>
                  <a:ext cx="2878861" cy="2501544"/>
                  <a:chOff x="7630643" y="3407664"/>
                  <a:chExt cx="2878861" cy="2501544"/>
                </a:xfrm>
              </p:grpSpPr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8138160" y="3407664"/>
                    <a:ext cx="141577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zh-CN" sz="1600" dirty="0">
                        <a:latin typeface="楷体" panose="02010609060101010101" pitchFamily="49" charset="-122"/>
                        <a:ea typeface="楷体" panose="02010609060101010101" pitchFamily="49" charset="-122"/>
                      </a:rPr>
                      <a:t>y</a:t>
                    </a:r>
                    <a:r>
                      <a:rPr lang="en-US" altLang="zh-CN" sz="16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rPr>
                      <a:t> </a:t>
                    </a:r>
                    <a:r>
                      <a:rPr lang="zh-CN" altLang="en-US" sz="16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rPr>
                      <a:t>行李票费用</a:t>
                    </a:r>
                    <a:endParaRPr lang="zh-CN" altLang="en-US" sz="1600" dirty="0">
                      <a:latin typeface="楷体" panose="02010609060101010101" pitchFamily="49" charset="-122"/>
                      <a:ea typeface="楷体" panose="02010609060101010101" pitchFamily="49" charset="-122"/>
                    </a:endParaRPr>
                  </a:p>
                </p:txBody>
              </p:sp>
              <p:grpSp>
                <p:nvGrpSpPr>
                  <p:cNvPr id="51" name="组合 50"/>
                  <p:cNvGrpSpPr/>
                  <p:nvPr/>
                </p:nvGrpSpPr>
                <p:grpSpPr>
                  <a:xfrm>
                    <a:off x="7630643" y="3576941"/>
                    <a:ext cx="2878861" cy="2332267"/>
                    <a:chOff x="7630643" y="3576941"/>
                    <a:chExt cx="2878861" cy="2332267"/>
                  </a:xfrm>
                </p:grpSpPr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7796132" y="3901587"/>
                      <a:ext cx="409086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zh-CN" sz="1600" dirty="0" smtClean="0"/>
                        <a:t>10</a:t>
                      </a:r>
                      <a:endParaRPr lang="zh-CN" altLang="en-US" sz="1600" dirty="0"/>
                    </a:p>
                  </p:txBody>
                </p:sp>
                <p:grpSp>
                  <p:nvGrpSpPr>
                    <p:cNvPr id="53" name="组合 52"/>
                    <p:cNvGrpSpPr/>
                    <p:nvPr/>
                  </p:nvGrpSpPr>
                  <p:grpSpPr>
                    <a:xfrm>
                      <a:off x="7630643" y="3576941"/>
                      <a:ext cx="2878861" cy="2332267"/>
                      <a:chOff x="7630643" y="3576941"/>
                      <a:chExt cx="2878861" cy="2332267"/>
                    </a:xfrm>
                  </p:grpSpPr>
                  <p:sp>
                    <p:nvSpPr>
                      <p:cNvPr id="54" name="TextBox 53"/>
                      <p:cNvSpPr txBox="1"/>
                      <p:nvPr/>
                    </p:nvSpPr>
                    <p:spPr>
                      <a:xfrm>
                        <a:off x="7885214" y="4417612"/>
                        <a:ext cx="296876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altLang="zh-CN" sz="1600" dirty="0" smtClean="0"/>
                          <a:t>6</a:t>
                        </a:r>
                        <a:endParaRPr lang="zh-CN" altLang="en-US" sz="1600" dirty="0"/>
                      </a:p>
                    </p:txBody>
                  </p:sp>
                  <p:grpSp>
                    <p:nvGrpSpPr>
                      <p:cNvPr id="55" name="组合 54"/>
                      <p:cNvGrpSpPr/>
                      <p:nvPr/>
                    </p:nvGrpSpPr>
                    <p:grpSpPr>
                      <a:xfrm>
                        <a:off x="7630643" y="3576941"/>
                        <a:ext cx="2878861" cy="2332267"/>
                        <a:chOff x="7630643" y="3576941"/>
                        <a:chExt cx="2878861" cy="2332267"/>
                      </a:xfrm>
                    </p:grpSpPr>
                    <p:grpSp>
                      <p:nvGrpSpPr>
                        <p:cNvPr id="56" name="组合 55"/>
                        <p:cNvGrpSpPr/>
                        <p:nvPr/>
                      </p:nvGrpSpPr>
                      <p:grpSpPr>
                        <a:xfrm>
                          <a:off x="7630643" y="3576941"/>
                          <a:ext cx="2878861" cy="2332267"/>
                          <a:chOff x="8484083" y="3576941"/>
                          <a:chExt cx="2878861" cy="2332267"/>
                        </a:xfrm>
                      </p:grpSpPr>
                      <p:cxnSp>
                        <p:nvCxnSpPr>
                          <p:cNvPr id="61" name="直接箭头连接符 60"/>
                          <p:cNvCxnSpPr/>
                          <p:nvPr/>
                        </p:nvCxnSpPr>
                        <p:spPr>
                          <a:xfrm flipV="1">
                            <a:off x="8484083" y="5327904"/>
                            <a:ext cx="2878861" cy="60960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2" name="直接箭头连接符 61"/>
                          <p:cNvCxnSpPr>
                            <a:endCxn id="50" idx="1"/>
                          </p:cNvCxnSpPr>
                          <p:nvPr/>
                        </p:nvCxnSpPr>
                        <p:spPr>
                          <a:xfrm flipH="1" flipV="1">
                            <a:off x="8991600" y="3576941"/>
                            <a:ext cx="45454" cy="2332267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63" name="TextBox 62"/>
                          <p:cNvSpPr txBox="1"/>
                          <p:nvPr/>
                        </p:nvSpPr>
                        <p:spPr>
                          <a:xfrm>
                            <a:off x="8644128" y="5279136"/>
                            <a:ext cx="351378" cy="46166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altLang="zh-CN" sz="2400" dirty="0" smtClean="0"/>
                              <a:t>o</a:t>
                            </a:r>
                            <a:endParaRPr lang="zh-CN" altLang="en-US" sz="2400" dirty="0"/>
                          </a:p>
                        </p:txBody>
                      </p:sp>
                    </p:grpSp>
                    <p:sp>
                      <p:nvSpPr>
                        <p:cNvPr id="57" name="TextBox 56"/>
                        <p:cNvSpPr txBox="1"/>
                        <p:nvPr/>
                      </p:nvSpPr>
                      <p:spPr>
                        <a:xfrm>
                          <a:off x="9666500" y="5319989"/>
                          <a:ext cx="409086" cy="33855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altLang="zh-CN" sz="1600" dirty="0" smtClean="0"/>
                            <a:t>80</a:t>
                          </a:r>
                          <a:endParaRPr lang="zh-CN" altLang="en-US" sz="1600" dirty="0"/>
                        </a:p>
                      </p:txBody>
                    </p:sp>
                    <p:grpSp>
                      <p:nvGrpSpPr>
                        <p:cNvPr id="58" name="组合 57"/>
                        <p:cNvGrpSpPr/>
                        <p:nvPr/>
                      </p:nvGrpSpPr>
                      <p:grpSpPr>
                        <a:xfrm>
                          <a:off x="8632278" y="5319952"/>
                          <a:ext cx="1081118" cy="343743"/>
                          <a:chOff x="8632278" y="5319952"/>
                          <a:chExt cx="1081118" cy="343743"/>
                        </a:xfrm>
                      </p:grpSpPr>
                      <p:sp>
                        <p:nvSpPr>
                          <p:cNvPr id="59" name="TextBox 58"/>
                          <p:cNvSpPr txBox="1"/>
                          <p:nvPr/>
                        </p:nvSpPr>
                        <p:spPr>
                          <a:xfrm>
                            <a:off x="9304310" y="5319952"/>
                            <a:ext cx="409086" cy="33855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altLang="zh-CN" sz="1600" dirty="0" smtClean="0">
                                <a:latin typeface="+mn-lt"/>
                                <a:ea typeface="楷体" panose="02010609060101010101" pitchFamily="49" charset="-122"/>
                              </a:rPr>
                              <a:t>60</a:t>
                            </a:r>
                            <a:endParaRPr lang="zh-CN" altLang="en-US" sz="1600" dirty="0">
                              <a:latin typeface="+mn-lt"/>
                              <a:ea typeface="楷体" panose="02010609060101010101" pitchFamily="49" charset="-122"/>
                            </a:endParaRPr>
                          </a:p>
                        </p:txBody>
                      </p:sp>
                      <p:sp>
                        <p:nvSpPr>
                          <p:cNvPr id="60" name="TextBox 59"/>
                          <p:cNvSpPr txBox="1"/>
                          <p:nvPr/>
                        </p:nvSpPr>
                        <p:spPr>
                          <a:xfrm>
                            <a:off x="8632278" y="5325141"/>
                            <a:ext cx="409086" cy="33855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altLang="zh-CN" sz="1600" dirty="0" smtClean="0"/>
                              <a:t>30</a:t>
                            </a:r>
                            <a:endParaRPr lang="zh-CN" altLang="en-US" sz="1600" dirty="0"/>
                          </a:p>
                        </p:txBody>
                      </p:sp>
                    </p:grpSp>
                  </p:grpSp>
                </p:grpSp>
              </p:grp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2" grpId="0"/>
      <p:bldP spid="3" grpId="0"/>
      <p:bldP spid="4" grpId="0" animBg="1"/>
      <p:bldP spid="35" grpId="0" animBg="1"/>
      <p:bldP spid="36" grpId="0" animBg="1"/>
      <p:bldP spid="6" grpId="0" animBg="1"/>
      <p:bldP spid="38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文本框 8"/>
          <p:cNvSpPr>
            <a:spLocks noChangeArrowheads="1"/>
          </p:cNvSpPr>
          <p:nvPr/>
        </p:nvSpPr>
        <p:spPr bwMode="auto">
          <a:xfrm>
            <a:off x="514284" y="28255"/>
            <a:ext cx="2907025" cy="920112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18262" y="1049274"/>
            <a:ext cx="10038660" cy="1597152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某工厂生产某产品的固定成本为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元，每生产一件产品，成本     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增加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试求此产品的成本函数；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 试求产量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Q=100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Q=200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件时的成本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1703" y="3043862"/>
            <a:ext cx="3854617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成本通常由两部分组成：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固定成本和可变成本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产量用字母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Q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表示，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成本用字母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表示，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固定成本用字母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  <a:r>
              <a:rPr lang="en-US" altLang="zh-CN" sz="2400" b="1" baseline="-25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0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表示，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可变成本用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  <a:r>
              <a:rPr lang="en-US" altLang="zh-CN" sz="2400" b="1" baseline="-25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表示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云形标注 3"/>
          <p:cNvSpPr/>
          <p:nvPr/>
        </p:nvSpPr>
        <p:spPr>
          <a:xfrm>
            <a:off x="1386470" y="2841992"/>
            <a:ext cx="2648724" cy="1597152"/>
          </a:xfrm>
          <a:prstGeom prst="cloudCallout">
            <a:avLst>
              <a:gd name="adj1" fmla="val -86374"/>
              <a:gd name="adj2" fmla="val 179123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学习小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贴示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2" grpId="0"/>
      <p:bldP spid="4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3341</Words>
  <Application>WPS 演示</Application>
  <PresentationFormat>自定义</PresentationFormat>
  <Paragraphs>321</Paragraphs>
  <Slides>18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4" baseType="lpstr">
      <vt:lpstr>Arial</vt:lpstr>
      <vt:lpstr>宋体</vt:lpstr>
      <vt:lpstr>Wingdings</vt:lpstr>
      <vt:lpstr>Tahoma</vt:lpstr>
      <vt:lpstr>微软雅黑</vt:lpstr>
      <vt:lpstr>等线</vt:lpstr>
      <vt:lpstr>楷体</vt:lpstr>
      <vt:lpstr>Times New Roman</vt:lpstr>
      <vt:lpstr>Cambria Math</vt:lpstr>
      <vt:lpstr>Cambria Math</vt:lpstr>
      <vt:lpstr>华文行楷</vt:lpstr>
      <vt:lpstr>黑体</vt:lpstr>
      <vt:lpstr>Arial Unicode MS</vt:lpstr>
      <vt:lpstr>Calibri</vt:lpstr>
      <vt:lpstr>Wingdings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630</cp:revision>
  <dcterms:created xsi:type="dcterms:W3CDTF">2014-09-09T10:19:00Z</dcterms:created>
  <dcterms:modified xsi:type="dcterms:W3CDTF">2023-10-08T02:44:45Z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A4D8188ACD7841E1BEA4499E4734DE6F</vt:lpwstr>
  </property>
</Properties>
</file>