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sldIdLst>
    <p:sldId id="256" r:id="rId4"/>
    <p:sldId id="310" r:id="rId5"/>
    <p:sldId id="259" r:id="rId6"/>
    <p:sldId id="311" r:id="rId7"/>
    <p:sldId id="261" r:id="rId8"/>
    <p:sldId id="263" r:id="rId9"/>
    <p:sldId id="264" r:id="rId10"/>
    <p:sldId id="265" r:id="rId11"/>
    <p:sldId id="260" r:id="rId12"/>
    <p:sldId id="266" r:id="rId13"/>
    <p:sldId id="262" r:id="rId14"/>
    <p:sldId id="267" r:id="rId15"/>
    <p:sldId id="312" r:id="rId16"/>
    <p:sldId id="268" r:id="rId17"/>
    <p:sldId id="269" r:id="rId18"/>
    <p:sldId id="270" r:id="rId19"/>
    <p:sldId id="271"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1A382265-C8F4-41F1-8632-FD6DE1F6B891}">
          <p14:sldIdLst>
            <p14:sldId id="256"/>
            <p14:sldId id="310"/>
            <p14:sldId id="259"/>
            <p14:sldId id="311"/>
            <p14:sldId id="261"/>
          </p14:sldIdLst>
        </p14:section>
        <p14:section name="无标题节" id="{DDFF01C9-C6E3-40D9-8B3B-22AFD5F5152E}">
          <p14:sldIdLst>
            <p14:sldId id="263"/>
            <p14:sldId id="264"/>
            <p14:sldId id="265"/>
            <p14:sldId id="260"/>
            <p14:sldId id="266"/>
            <p14:sldId id="262"/>
            <p14:sldId id="267"/>
            <p14:sldId id="312"/>
            <p14:sldId id="268"/>
            <p14:sldId id="269"/>
            <p14:sldId id="270"/>
            <p14:sldId id="27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67" autoAdjust="0"/>
    <p:restoredTop sz="94660"/>
  </p:normalViewPr>
  <p:slideViewPr>
    <p:cSldViewPr snapToGrid="0">
      <p:cViewPr varScale="1">
        <p:scale>
          <a:sx n="114" d="100"/>
          <a:sy n="114" d="100"/>
        </p:scale>
        <p:origin x="1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页脚占位符 3"/>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5" name="灯片编号占位符 4"/>
          <p:cNvSpPr>
            <a:spLocks noGrp="1"/>
          </p:cNvSpPr>
          <p:nvPr>
            <p:ph type="sldNum" sz="quarter" idx="11"/>
          </p:nvPr>
        </p:nvSpPr>
        <p:spPr>
          <a:xfrm>
            <a:off x="8737600" y="6245225"/>
            <a:ext cx="2844800" cy="476250"/>
          </a:xfrm>
          <a:prstGeom prst="rect">
            <a:avLst/>
          </a:prstGeom>
        </p:spPr>
        <p:txBody>
          <a:bodyPr/>
          <a:lstStyle>
            <a:lvl1pPr>
              <a:defRPr/>
            </a:lvl1pPr>
          </a:lstStyle>
          <a:p>
            <a:fld id="{82686730-9E3F-46B5-B2EF-F04596E2A0EC}"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页脚占位符 3"/>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5" name="灯片编号占位符 4"/>
          <p:cNvSpPr>
            <a:spLocks noGrp="1"/>
          </p:cNvSpPr>
          <p:nvPr>
            <p:ph type="sldNum" sz="quarter" idx="11"/>
          </p:nvPr>
        </p:nvSpPr>
        <p:spPr>
          <a:xfrm>
            <a:off x="8737600" y="6245225"/>
            <a:ext cx="2844800" cy="476250"/>
          </a:xfrm>
          <a:prstGeom prst="rect">
            <a:avLst/>
          </a:prstGeom>
        </p:spPr>
        <p:txBody>
          <a:bodyPr/>
          <a:lstStyle>
            <a:lvl1pPr>
              <a:defRPr/>
            </a:lvl1pPr>
          </a:lstStyle>
          <a:p>
            <a:fld id="{163288C5-D71E-4590-BC86-B7F622CE777F}"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页脚占位符 3"/>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5" name="灯片编号占位符 4"/>
          <p:cNvSpPr>
            <a:spLocks noGrp="1"/>
          </p:cNvSpPr>
          <p:nvPr>
            <p:ph type="sldNum" sz="quarter" idx="11"/>
          </p:nvPr>
        </p:nvSpPr>
        <p:spPr>
          <a:xfrm>
            <a:off x="8737600" y="6245225"/>
            <a:ext cx="2844800" cy="476250"/>
          </a:xfrm>
          <a:prstGeom prst="rect">
            <a:avLst/>
          </a:prstGeom>
        </p:spPr>
        <p:txBody>
          <a:bodyPr/>
          <a:lstStyle>
            <a:lvl1pPr>
              <a:defRPr/>
            </a:lvl1pPr>
          </a:lstStyle>
          <a:p>
            <a:fld id="{370E9726-05B5-485E-AB60-4009F3560F9D}"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文本占位符 2"/>
          <p:cNvSpPr>
            <a:spLocks noGrp="1"/>
          </p:cNvSpPr>
          <p:nvPr>
            <p:ph type="body" sz="half" idx="1"/>
          </p:nvPr>
        </p:nvSpPr>
        <p:spPr>
          <a:xfrm>
            <a:off x="609600" y="1600201"/>
            <a:ext cx="5384800" cy="4525963"/>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quarter" idx="2"/>
          </p:nvPr>
        </p:nvSpPr>
        <p:spPr>
          <a:xfrm>
            <a:off x="6197600" y="1600200"/>
            <a:ext cx="5384800" cy="21859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内容占位符 4"/>
          <p:cNvSpPr>
            <a:spLocks noGrp="1"/>
          </p:cNvSpPr>
          <p:nvPr>
            <p:ph sz="quarter" idx="3"/>
          </p:nvPr>
        </p:nvSpPr>
        <p:spPr>
          <a:xfrm>
            <a:off x="6197600" y="3938589"/>
            <a:ext cx="5384800" cy="2187575"/>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7" name="灯片编号占位符 6"/>
          <p:cNvSpPr>
            <a:spLocks noGrp="1"/>
          </p:cNvSpPr>
          <p:nvPr>
            <p:ph type="sldNum" sz="quarter" idx="11"/>
          </p:nvPr>
        </p:nvSpPr>
        <p:spPr>
          <a:xfrm>
            <a:off x="8737600" y="6245225"/>
            <a:ext cx="2844800" cy="476250"/>
          </a:xfrm>
          <a:prstGeom prst="rect">
            <a:avLst/>
          </a:prstGeom>
        </p:spPr>
        <p:txBody>
          <a:bodyPr/>
          <a:lstStyle>
            <a:lvl1pPr>
              <a:defRPr/>
            </a:lvl1pPr>
          </a:lstStyle>
          <a:p>
            <a:fld id="{B7482BB9-7DA3-4166-AF04-B353B9DFDC7B}"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609600" y="1600201"/>
            <a:ext cx="10972800" cy="4525963"/>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页脚占位符 3"/>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5" name="灯片编号占位符 4"/>
          <p:cNvSpPr>
            <a:spLocks noGrp="1"/>
          </p:cNvSpPr>
          <p:nvPr>
            <p:ph type="sldNum" sz="quarter" idx="11"/>
          </p:nvPr>
        </p:nvSpPr>
        <p:spPr>
          <a:xfrm>
            <a:off x="8737600" y="6245225"/>
            <a:ext cx="2844800" cy="476250"/>
          </a:xfrm>
          <a:prstGeom prst="rect">
            <a:avLst/>
          </a:prstGeom>
        </p:spPr>
        <p:txBody>
          <a:bodyPr/>
          <a:lstStyle>
            <a:lvl1pPr>
              <a:defRPr/>
            </a:lvl1pPr>
          </a:lstStyle>
          <a:p>
            <a:fld id="{A7D1706A-F576-4E95-A256-731D362EC1CD}"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A1ECB9C-8D37-42D5-8E76-7E565F04280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D963945-3B01-4F00-A86C-79CC7D874BB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quarter" idx="2"/>
          </p:nvPr>
        </p:nvSpPr>
        <p:spPr>
          <a:xfrm>
            <a:off x="6172200" y="1825626"/>
            <a:ext cx="5181600" cy="209867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内容占位符 4"/>
          <p:cNvSpPr>
            <a:spLocks noGrp="1"/>
          </p:cNvSpPr>
          <p:nvPr>
            <p:ph sz="quarter" idx="3"/>
          </p:nvPr>
        </p:nvSpPr>
        <p:spPr>
          <a:xfrm>
            <a:off x="6172200" y="4076701"/>
            <a:ext cx="5181600" cy="2100263"/>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页脚占位符 6"/>
          <p:cNvSpPr>
            <a:spLocks noGrp="1"/>
          </p:cNvSpPr>
          <p:nvPr>
            <p:ph type="ftr" sz="quarter" idx="11"/>
          </p:nvPr>
        </p:nvSpPr>
        <p:spPr/>
        <p:txBody>
          <a:bodyPr/>
          <a:lstStyle/>
          <a:p>
            <a:pPr lvl="0">
              <a:buClr>
                <a:srgbClr val="000000"/>
              </a:buClr>
              <a:buSzPct val="100000"/>
              <a:buNone/>
            </a:pPr>
            <a:r>
              <a:rPr lang="zh-CN" altLang="en-US"/>
              <a:t>汽车底盘构造与维修</a:t>
            </a:r>
            <a:endParaRPr lang="zh-CN" altLang="en-US" sz="2800">
              <a:solidFill>
                <a:srgbClr val="FF6600"/>
              </a:solidFill>
              <a:ea typeface="楷体_GB2312" pitchFamily="49" charset="-122"/>
            </a:endParaRPr>
          </a:p>
        </p:txBody>
      </p:sp>
      <p:sp>
        <p:nvSpPr>
          <p:cNvPr id="8" name="灯片编号占位符 7"/>
          <p:cNvSpPr>
            <a:spLocks noGrp="1"/>
          </p:cNvSpPr>
          <p:nvPr>
            <p:ph type="sldNum" sz="quarter" idx="12"/>
          </p:nvPr>
        </p:nvSpPr>
        <p:spPr/>
        <p:txBody>
          <a:bodyPr/>
          <a:lstStyle/>
          <a:p>
            <a:pPr lvl="0">
              <a:buClr>
                <a:srgbClr val="000000"/>
              </a:buClr>
              <a:buSzPct val="100000"/>
              <a:buNone/>
            </a:pPr>
            <a:fld id="{9A0DB2DC-4C9A-4742-B13C-FB6460FD3503}" type="slidenum">
              <a:rPr lang="zh-CN" altLang="x-none"/>
            </a:fld>
            <a:endParaRPr lang="zh-CN" altLang="x-none"/>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9"/>
            <a:ext cx="10515600" cy="2852737"/>
          </a:xfrm>
          <a:prstGeom prst="rect">
            <a:avLst/>
          </a:prstGeo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1" y="4589464"/>
            <a:ext cx="105156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endParaRPr lang="zh-CN" altLang="en-US"/>
          </a:p>
        </p:txBody>
      </p:sp>
      <p:sp>
        <p:nvSpPr>
          <p:cNvPr id="4" name="页脚占位符 3"/>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5" name="灯片编号占位符 4"/>
          <p:cNvSpPr>
            <a:spLocks noGrp="1"/>
          </p:cNvSpPr>
          <p:nvPr>
            <p:ph type="sldNum" sz="quarter" idx="11"/>
          </p:nvPr>
        </p:nvSpPr>
        <p:spPr>
          <a:xfrm>
            <a:off x="8737600" y="6245225"/>
            <a:ext cx="2844800" cy="476250"/>
          </a:xfrm>
          <a:prstGeom prst="rect">
            <a:avLst/>
          </a:prstGeom>
        </p:spPr>
        <p:txBody>
          <a:bodyPr/>
          <a:lstStyle>
            <a:lvl1pPr>
              <a:defRPr/>
            </a:lvl1pPr>
          </a:lstStyle>
          <a:p>
            <a:fld id="{5DCE28D6-A4C2-42B9-A822-D214ACF86706}"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09600" y="1600201"/>
            <a:ext cx="5384800" cy="4525963"/>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97600" y="1600201"/>
            <a:ext cx="5384800" cy="4525963"/>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页脚占位符 4"/>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6" name="灯片编号占位符 5"/>
          <p:cNvSpPr>
            <a:spLocks noGrp="1"/>
          </p:cNvSpPr>
          <p:nvPr>
            <p:ph type="sldNum" sz="quarter" idx="11"/>
          </p:nvPr>
        </p:nvSpPr>
        <p:spPr>
          <a:xfrm>
            <a:off x="8737600" y="6245225"/>
            <a:ext cx="2844800" cy="476250"/>
          </a:xfrm>
          <a:prstGeom prst="rect">
            <a:avLst/>
          </a:prstGeom>
        </p:spPr>
        <p:txBody>
          <a:bodyPr/>
          <a:lstStyle>
            <a:lvl1pPr>
              <a:defRPr/>
            </a:lvl1pPr>
          </a:lstStyle>
          <a:p>
            <a:fld id="{CF6E1101-F29E-4CDB-B555-7843D6771028}"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40317" y="365126"/>
            <a:ext cx="10515600" cy="1325563"/>
          </a:xfrm>
          <a:prstGeom prst="rect">
            <a:avLst/>
          </a:prstGeo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40318" y="1681163"/>
            <a:ext cx="5158316"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40318" y="2505075"/>
            <a:ext cx="5158316"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71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717" cy="3684588"/>
          </a:xfrm>
          <a:prstGeom prst="rect">
            <a:avLst/>
          </a:prstGeo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页脚占位符 6"/>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8" name="灯片编号占位符 7"/>
          <p:cNvSpPr>
            <a:spLocks noGrp="1"/>
          </p:cNvSpPr>
          <p:nvPr>
            <p:ph type="sldNum" sz="quarter" idx="11"/>
          </p:nvPr>
        </p:nvSpPr>
        <p:spPr>
          <a:xfrm>
            <a:off x="8737600" y="6245225"/>
            <a:ext cx="2844800" cy="476250"/>
          </a:xfrm>
          <a:prstGeom prst="rect">
            <a:avLst/>
          </a:prstGeom>
        </p:spPr>
        <p:txBody>
          <a:bodyPr/>
          <a:lstStyle>
            <a:lvl1pPr>
              <a:defRPr/>
            </a:lvl1pPr>
          </a:lstStyle>
          <a:p>
            <a:fld id="{98FBAD75-F2AC-40FB-9B33-A8121F0DAFFE}"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页脚占位符 2"/>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4" name="灯片编号占位符 3"/>
          <p:cNvSpPr>
            <a:spLocks noGrp="1"/>
          </p:cNvSpPr>
          <p:nvPr>
            <p:ph type="sldNum" sz="quarter" idx="11"/>
          </p:nvPr>
        </p:nvSpPr>
        <p:spPr>
          <a:xfrm>
            <a:off x="8737600" y="6245225"/>
            <a:ext cx="2844800" cy="476250"/>
          </a:xfrm>
          <a:prstGeom prst="rect">
            <a:avLst/>
          </a:prstGeom>
        </p:spPr>
        <p:txBody>
          <a:bodyPr/>
          <a:lstStyle>
            <a:lvl1pPr>
              <a:defRPr/>
            </a:lvl1pPr>
          </a:lstStyle>
          <a:p>
            <a:fld id="{F3991C4B-DE59-4BEA-B24B-076A17738CF5}"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页脚占位符 1"/>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3" name="灯片编号占位符 2"/>
          <p:cNvSpPr>
            <a:spLocks noGrp="1"/>
          </p:cNvSpPr>
          <p:nvPr>
            <p:ph type="sldNum" sz="quarter" idx="11"/>
          </p:nvPr>
        </p:nvSpPr>
        <p:spPr>
          <a:xfrm>
            <a:off x="8737600" y="6245225"/>
            <a:ext cx="2844800" cy="476250"/>
          </a:xfrm>
          <a:prstGeom prst="rect">
            <a:avLst/>
          </a:prstGeom>
        </p:spPr>
        <p:txBody>
          <a:bodyPr/>
          <a:lstStyle>
            <a:lvl1pPr>
              <a:defRPr/>
            </a:lvl1pPr>
          </a:lstStyle>
          <a:p>
            <a:fld id="{0FB84081-1EDA-45FB-AC0B-CB8A1AC475A9}"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717"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页脚占位符 4"/>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6" name="灯片编号占位符 5"/>
          <p:cNvSpPr>
            <a:spLocks noGrp="1"/>
          </p:cNvSpPr>
          <p:nvPr>
            <p:ph type="sldNum" sz="quarter" idx="11"/>
          </p:nvPr>
        </p:nvSpPr>
        <p:spPr>
          <a:xfrm>
            <a:off x="8737600" y="6245225"/>
            <a:ext cx="2844800" cy="476250"/>
          </a:xfrm>
          <a:prstGeom prst="rect">
            <a:avLst/>
          </a:prstGeom>
        </p:spPr>
        <p:txBody>
          <a:bodyPr/>
          <a:lstStyle>
            <a:lvl1pPr>
              <a:defRPr/>
            </a:lvl1pPr>
          </a:lstStyle>
          <a:p>
            <a:fld id="{D4DCB201-D1C5-44ED-89F7-8A84C106C0E2}"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717" y="987426"/>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页脚占位符 4"/>
          <p:cNvSpPr>
            <a:spLocks noGrp="1"/>
          </p:cNvSpPr>
          <p:nvPr>
            <p:ph type="ftr" sz="quarter" idx="10"/>
          </p:nvPr>
        </p:nvSpPr>
        <p:spPr>
          <a:xfrm>
            <a:off x="624418" y="6092826"/>
            <a:ext cx="4895849" cy="576263"/>
          </a:xfrm>
          <a:prstGeom prst="rect">
            <a:avLst/>
          </a:prstGeom>
        </p:spPr>
        <p:txBody>
          <a:bodyPr/>
          <a:lstStyle>
            <a:lvl1pPr>
              <a:defRPr/>
            </a:lvl1pPr>
          </a:lstStyle>
          <a:p>
            <a:r>
              <a:rPr lang="zh-CN" altLang="en-US"/>
              <a:t>汽车底盘构造与维修</a:t>
            </a:r>
            <a:endParaRPr lang="zh-CN" altLang="en-US"/>
          </a:p>
        </p:txBody>
      </p:sp>
      <p:sp>
        <p:nvSpPr>
          <p:cNvPr id="6" name="灯片编号占位符 5"/>
          <p:cNvSpPr>
            <a:spLocks noGrp="1"/>
          </p:cNvSpPr>
          <p:nvPr>
            <p:ph type="sldNum" sz="quarter" idx="11"/>
          </p:nvPr>
        </p:nvSpPr>
        <p:spPr>
          <a:xfrm>
            <a:off x="8737600" y="6245225"/>
            <a:ext cx="2844800" cy="476250"/>
          </a:xfrm>
          <a:prstGeom prst="rect">
            <a:avLst/>
          </a:prstGeom>
        </p:spPr>
        <p:txBody>
          <a:bodyPr/>
          <a:lstStyle>
            <a:lvl1pPr>
              <a:defRPr/>
            </a:lvl1pPr>
          </a:lstStyle>
          <a:p>
            <a:fld id="{011FB35B-2850-4DD8-B690-A943FE0A752E}" type="slidenum">
              <a:rPr lang="zh-CN" altLang="zh-CN"/>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4" Type="http://schemas.openxmlformats.org/officeDocument/2006/relationships/theme" Target="../theme/theme2.xml"/><Relationship Id="rId13" Type="http://schemas.openxmlformats.org/officeDocument/2006/relationships/image" Target="../media/image1.png"/><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dt="0"/>
  <p:txStyles>
    <p:titleStyle>
      <a:lvl1pPr algn="ctr" rtl="0" fontAlgn="base">
        <a:spcBef>
          <a:spcPct val="0"/>
        </a:spcBef>
        <a:spcAft>
          <a:spcPct val="0"/>
        </a:spcAft>
        <a:buSzPct val="100000"/>
        <a:defRPr sz="4400" kern="1200">
          <a:solidFill>
            <a:schemeClr val="tx1"/>
          </a:solidFill>
          <a:latin typeface="+mj-lt"/>
          <a:ea typeface="+mj-ea"/>
          <a:cs typeface="+mj-cs"/>
        </a:defRPr>
      </a:lvl1pPr>
      <a:lvl2pPr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2pPr>
      <a:lvl3pPr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3pPr>
      <a:lvl4pPr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4pPr>
      <a:lvl5pPr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5pPr>
      <a:lvl6pPr marL="457200"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6pPr>
      <a:lvl7pPr marL="914400"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7pPr>
      <a:lvl8pPr marL="1371600"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8pPr>
      <a:lvl9pPr marL="1828800" algn="ctr" rtl="0" fontAlgn="base">
        <a:spcBef>
          <a:spcPct val="0"/>
        </a:spcBef>
        <a:spcAft>
          <a:spcPct val="0"/>
        </a:spcAft>
        <a:buSzPct val="100000"/>
        <a:defRPr sz="4400">
          <a:solidFill>
            <a:schemeClr val="tx1"/>
          </a:solidFill>
          <a:latin typeface="Arial" panose="020B0604020202020204" pitchFamily="34" charset="0"/>
          <a:ea typeface="黑体" panose="02010609060101010101" pitchFamily="49" charset="-122"/>
        </a:defRPr>
      </a:lvl9pPr>
    </p:titleStyle>
    <p:bodyStyle>
      <a:lvl1pPr marL="342900" indent="-342900" algn="l" rtl="0" fontAlgn="base">
        <a:spcBef>
          <a:spcPct val="20000"/>
        </a:spcBef>
        <a:spcAft>
          <a:spcPct val="0"/>
        </a:spcAft>
        <a:buSzPct val="100000"/>
        <a:defRPr sz="3200" kern="1200">
          <a:solidFill>
            <a:schemeClr val="tx1"/>
          </a:solidFill>
          <a:latin typeface="+mn-lt"/>
          <a:ea typeface="+mn-ea"/>
          <a:cs typeface="+mn-cs"/>
        </a:defRPr>
      </a:lvl1pPr>
      <a:lvl2pPr marL="742950" indent="-285750" algn="l" rtl="0" fontAlgn="base">
        <a:spcBef>
          <a:spcPct val="20000"/>
        </a:spcBef>
        <a:spcAft>
          <a:spcPct val="0"/>
        </a:spcAft>
        <a:buSzPct val="100000"/>
        <a:defRPr sz="2800" kern="1200">
          <a:solidFill>
            <a:schemeClr val="tx1"/>
          </a:solidFill>
          <a:latin typeface="+mn-lt"/>
          <a:ea typeface="宋体" panose="02010600030101010101" pitchFamily="2" charset="-122"/>
          <a:cs typeface="+mn-cs"/>
        </a:defRPr>
      </a:lvl2pPr>
      <a:lvl3pPr marL="1143000" indent="-228600" algn="l" rtl="0" fontAlgn="base">
        <a:spcBef>
          <a:spcPct val="20000"/>
        </a:spcBef>
        <a:spcAft>
          <a:spcPct val="0"/>
        </a:spcAft>
        <a:buSzPct val="100000"/>
        <a:buChar char="•"/>
        <a:defRPr sz="2400" kern="1200">
          <a:solidFill>
            <a:schemeClr val="tx1"/>
          </a:solidFill>
          <a:latin typeface="+mn-lt"/>
          <a:ea typeface="宋体" panose="02010600030101010101" pitchFamily="2" charset="-122"/>
          <a:cs typeface="+mn-cs"/>
        </a:defRPr>
      </a:lvl3pPr>
      <a:lvl4pPr marL="1600200" indent="-228600" algn="l" rtl="0" fontAlgn="base">
        <a:spcBef>
          <a:spcPct val="20000"/>
        </a:spcBef>
        <a:spcAft>
          <a:spcPct val="0"/>
        </a:spcAft>
        <a:buSzPct val="100000"/>
        <a:buChar char="–"/>
        <a:defRPr sz="2000" kern="1200">
          <a:solidFill>
            <a:schemeClr val="tx1"/>
          </a:solidFill>
          <a:latin typeface="+mn-lt"/>
          <a:ea typeface="宋体" panose="02010600030101010101" pitchFamily="2" charset="-122"/>
          <a:cs typeface="+mn-cs"/>
        </a:defRPr>
      </a:lvl4pPr>
      <a:lvl5pPr marL="2057400" indent="-228600" algn="l" rtl="0" fontAlgn="base">
        <a:spcBef>
          <a:spcPct val="20000"/>
        </a:spcBef>
        <a:spcAft>
          <a:spcPct val="0"/>
        </a:spcAft>
        <a:buSzPct val="100000"/>
        <a:buChar char="»"/>
        <a:defRPr sz="2000" kern="1200">
          <a:solidFill>
            <a:schemeClr val="tx1"/>
          </a:solidFill>
          <a:latin typeface="+mn-lt"/>
          <a:ea typeface="宋体" panose="0201060003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ECB9C-8D37-42D5-8E76-7E565F04280A}"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963945-3B01-4F00-A86C-79CC7D874BB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2.jpeg"/><Relationship Id="rId1"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hemeOverride" Target="../theme/themeOverride1.xml"/><Relationship Id="rId1"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4.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7.png"/><Relationship Id="rId1" Type="http://schemas.openxmlformats.org/officeDocument/2006/relationships/image" Target="../media/image1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8.jpeg"/><Relationship Id="rId1"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8.jpeg"/><Relationship Id="rId1"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9.jpeg"/><Relationship Id="rId1"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jpe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6.jpe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7.jpe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4448175" y="1607185"/>
            <a:ext cx="3295650" cy="3232785"/>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nvGrpSpPr>
            <p:cNvPr id="3" name="组合 2"/>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弧形 9"/>
              <p:cNvSpPr/>
              <p:nvPr/>
            </p:nvSpPr>
            <p:spPr>
              <a:xfrm rot="5400000">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sp>
        <p:nvSpPr>
          <p:cNvPr id="2" name="文本框 1"/>
          <p:cNvSpPr txBox="1"/>
          <p:nvPr/>
        </p:nvSpPr>
        <p:spPr>
          <a:xfrm>
            <a:off x="3419475" y="5401945"/>
            <a:ext cx="5430520" cy="768350"/>
          </a:xfrm>
          <a:prstGeom prst="rect">
            <a:avLst/>
          </a:prstGeom>
          <a:solidFill>
            <a:srgbClr val="89AFD0"/>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汽车传动系</a:t>
            </a:r>
            <a:endParaRPr kumimoji="0" lang="zh-CN" altLang="en-US" sz="44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sp>
        <p:nvSpPr>
          <p:cNvPr id="22532" name="矩形 22531"/>
          <p:cNvSpPr/>
          <p:nvPr/>
        </p:nvSpPr>
        <p:spPr>
          <a:xfrm>
            <a:off x="3223895" y="402590"/>
            <a:ext cx="5822315" cy="829945"/>
          </a:xfrm>
          <a:prstGeom prst="rect">
            <a:avLst/>
          </a:prstGeom>
          <a:noFill/>
          <a:ln w="9525">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800" b="1" i="0" u="none" strike="noStrike" kern="1200" cap="none" spc="0" normalizeH="0" baseline="0" noProof="0" dirty="0">
                <a:ln>
                  <a:noFill/>
                </a:ln>
                <a:solidFill>
                  <a:prstClr val="white"/>
                </a:solidFill>
                <a:effectLst/>
                <a:uLnTx/>
                <a:uFillTx/>
                <a:latin typeface="黑体" panose="02010609060101010101" pitchFamily="49" charset="-122"/>
                <a:ea typeface="黑体" panose="02010609060101010101" pitchFamily="49" charset="-122"/>
                <a:cs typeface="+mn-cs"/>
              </a:rPr>
              <a:t>汽车底盘构造与维修</a:t>
            </a:r>
            <a:endParaRPr kumimoji="0" lang="zh-CN" altLang="en-US" sz="4800" b="1" i="0" u="none" strike="noStrike" kern="1200" cap="none" spc="0" normalizeH="0" baseline="0" noProof="0" dirty="0">
              <a:ln>
                <a:noFill/>
              </a:ln>
              <a:solidFill>
                <a:prstClr val="white"/>
              </a:solidFill>
              <a:effectLst/>
              <a:uLnTx/>
              <a:uFillTx/>
              <a:latin typeface="黑体" panose="02010609060101010101" pitchFamily="49" charset="-122"/>
              <a:ea typeface="黑体" panose="02010609060101010101" pitchFamily="49" charset="-122"/>
              <a:cs typeface="+mn-cs"/>
            </a:endParaRPr>
          </a:p>
        </p:txBody>
      </p:sp>
      <p:sp>
        <p:nvSpPr>
          <p:cNvPr id="14" name="文本框 13"/>
          <p:cNvSpPr txBox="1"/>
          <p:nvPr/>
        </p:nvSpPr>
        <p:spPr>
          <a:xfrm>
            <a:off x="5894705" y="2801620"/>
            <a:ext cx="402590" cy="8299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1</a:t>
            </a:r>
            <a:endParaRPr kumimoji="0" lang="en-US" altLang="zh-CN" sz="4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Tree>
    <p:custDataLst>
      <p:tags r:id="rId1"/>
    </p:custData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899517" y="1452725"/>
            <a:ext cx="8554808" cy="2657361"/>
          </a:xfrm>
        </p:spPr>
        <p:txBody>
          <a:bodyPr/>
          <a:lstStyle/>
          <a:p>
            <a:pPr marL="0" indent="720090"/>
            <a:r>
              <a:rPr lang="zh-CN" altLang="en-US" dirty="0">
                <a:solidFill>
                  <a:schemeClr val="bg1"/>
                </a:solidFill>
                <a:latin typeface="楷体_GB2312" pitchFamily="49" charset="-122"/>
              </a:rPr>
              <a:t>将发动机经飞轮输出的动力传递给驱动车轮，并改变扭矩的大小，以适应行驶条件的需要，保证汽车正常行驶。此外，还具有改变车速、倒向行驶、切断动力、差速等功用。 </a:t>
            </a:r>
            <a:endParaRPr lang="zh-CN" altLang="en-US" dirty="0">
              <a:solidFill>
                <a:schemeClr val="bg1"/>
              </a:solidFill>
              <a:latin typeface="楷体_GB2312" pitchFamily="49" charset="-122"/>
            </a:endParaRPr>
          </a:p>
        </p:txBody>
      </p:sp>
      <p:sp>
        <p:nvSpPr>
          <p:cNvPr id="9" name="文本框 8"/>
          <p:cNvSpPr txBox="1"/>
          <p:nvPr/>
        </p:nvSpPr>
        <p:spPr>
          <a:xfrm>
            <a:off x="1668780" y="619760"/>
            <a:ext cx="2487930" cy="52197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传动系作业</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grpSp>
        <p:nvGrpSpPr>
          <p:cNvPr id="10" name="组合 9"/>
          <p:cNvGrpSpPr/>
          <p:nvPr/>
        </p:nvGrpSpPr>
        <p:grpSpPr>
          <a:xfrm>
            <a:off x="595630" y="502920"/>
            <a:ext cx="760976" cy="755259"/>
            <a:chOff x="4629" y="3681"/>
            <a:chExt cx="3091" cy="3091"/>
          </a:xfrm>
        </p:grpSpPr>
        <p:sp>
          <p:nvSpPr>
            <p:cNvPr id="11" name="六边形 10"/>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六边形 11"/>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3" name="图片 12"/>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738505" y="645160"/>
            <a:ext cx="474980" cy="470535"/>
          </a:xfrm>
          <a:prstGeom prst="rect">
            <a:avLst/>
          </a:prstGeom>
        </p:spPr>
      </p:pic>
      <p:pic>
        <p:nvPicPr>
          <p:cNvPr id="5" name="图片 4" descr="图片包含 文字, 地图&#10;&#10;描述已自动生成"/>
          <p:cNvPicPr>
            <a:picLocks noChangeAspect="1"/>
          </p:cNvPicPr>
          <p:nvPr/>
        </p:nvPicPr>
        <p:blipFill rotWithShape="1">
          <a:blip r:embed="rId2">
            <a:extLst>
              <a:ext uri="{28A0092B-C50C-407E-A947-70E740481C1C}">
                <a14:useLocalDpi xmlns:a14="http://schemas.microsoft.com/office/drawing/2010/main" val="0"/>
              </a:ext>
            </a:extLst>
          </a:blip>
          <a:srcRect t="36838"/>
          <a:stretch>
            <a:fillRect/>
          </a:stretch>
        </p:blipFill>
        <p:spPr>
          <a:xfrm>
            <a:off x="3092785" y="3606083"/>
            <a:ext cx="6168272" cy="2921980"/>
          </a:xfrm>
          <a:prstGeom prst="rect">
            <a:avLst/>
          </a:prstGeom>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六边形 1"/>
          <p:cNvSpPr/>
          <p:nvPr/>
        </p:nvSpPr>
        <p:spPr>
          <a:xfrm>
            <a:off x="2939326" y="2364005"/>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2919152" y="2330578"/>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138670" y="2125015"/>
            <a:ext cx="0" cy="2072337"/>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4" name="图片 3"/>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3405110" y="2692563"/>
            <a:ext cx="1030970" cy="1030970"/>
          </a:xfrm>
          <a:prstGeom prst="rect">
            <a:avLst/>
          </a:prstGeom>
        </p:spPr>
      </p:pic>
      <p:sp>
        <p:nvSpPr>
          <p:cNvPr id="9" name="文本框 15"/>
          <p:cNvSpPr txBox="1"/>
          <p:nvPr/>
        </p:nvSpPr>
        <p:spPr>
          <a:xfrm>
            <a:off x="5375274" y="2321594"/>
            <a:ext cx="2429322" cy="1107996"/>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项目</a:t>
            </a:r>
            <a:r>
              <a:rPr kumimoji="0" lang="en-US" altLang="zh-CN" sz="1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rPr>
              <a:t>3</a:t>
            </a:r>
            <a:endParaRPr kumimoji="0" lang="zh-CN" altLang="en-US"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0" name="矩形 9"/>
          <p:cNvSpPr/>
          <p:nvPr/>
        </p:nvSpPr>
        <p:spPr>
          <a:xfrm>
            <a:off x="5452548" y="3403832"/>
            <a:ext cx="3485389" cy="445964"/>
          </a:xfrm>
          <a:prstGeom prst="rect">
            <a:avLst/>
          </a:prstGeom>
          <a:solidFill>
            <a:schemeClr val="accent1">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7"/>
          <p:cNvSpPr txBox="1"/>
          <p:nvPr/>
        </p:nvSpPr>
        <p:spPr>
          <a:xfrm>
            <a:off x="5452549" y="3352334"/>
            <a:ext cx="3290255" cy="521970"/>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zh-CN" altLang="en-US" sz="2800" dirty="0">
                <a:solidFill>
                  <a:prstClr val="white"/>
                </a:solidFill>
                <a:latin typeface="微软雅黑 Light" panose="020B0502040204020203" pitchFamily="34" charset="-122"/>
                <a:ea typeface="微软雅黑 Light" panose="020B0502040204020203" pitchFamily="34" charset="-122"/>
              </a:rPr>
              <a:t>传动系型式</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360102" y="1350866"/>
            <a:ext cx="6896261" cy="4537075"/>
          </a:xfrm>
        </p:spPr>
        <p:txBody>
          <a:bodyPr/>
          <a:lstStyle/>
          <a:p>
            <a:pPr marL="457200" indent="-457200">
              <a:buFont typeface="Wingdings" panose="05000000000000000000" pitchFamily="2" charset="2"/>
              <a:buChar char="Ø"/>
            </a:pPr>
            <a:r>
              <a:rPr lang="zh-CN" altLang="en-US" dirty="0">
                <a:solidFill>
                  <a:schemeClr val="bg1"/>
                </a:solidFill>
                <a:latin typeface="楷体_GB2312" pitchFamily="49" charset="-122"/>
              </a:rPr>
              <a:t>按结构和传动介质分：</a:t>
            </a:r>
            <a:endParaRPr lang="zh-CN" altLang="en-US" dirty="0">
              <a:solidFill>
                <a:schemeClr val="bg1"/>
              </a:solidFill>
              <a:latin typeface="楷体_GB2312" pitchFamily="49" charset="-122"/>
            </a:endParaRPr>
          </a:p>
          <a:p>
            <a:r>
              <a:rPr lang="zh-CN" altLang="en-US" dirty="0">
                <a:solidFill>
                  <a:schemeClr val="bg1"/>
                </a:solidFill>
                <a:latin typeface="楷体_GB2312" pitchFamily="49" charset="-122"/>
              </a:rPr>
              <a:t>    机械式             液力机械式</a:t>
            </a:r>
            <a:endParaRPr lang="zh-CN" altLang="en-US" dirty="0">
              <a:solidFill>
                <a:schemeClr val="bg1"/>
              </a:solidFill>
              <a:latin typeface="楷体_GB2312" pitchFamily="49" charset="-122"/>
            </a:endParaRPr>
          </a:p>
          <a:p>
            <a:r>
              <a:rPr lang="zh-CN" altLang="en-US" dirty="0">
                <a:solidFill>
                  <a:schemeClr val="bg1"/>
                </a:solidFill>
                <a:latin typeface="楷体_GB2312" pitchFamily="49" charset="-122"/>
              </a:rPr>
              <a:t>    静液式             电力式</a:t>
            </a:r>
            <a:endParaRPr lang="zh-CN" altLang="en-US" dirty="0">
              <a:solidFill>
                <a:schemeClr val="bg1"/>
              </a:solidFill>
              <a:latin typeface="楷体_GB2312" pitchFamily="49" charset="-122"/>
            </a:endParaRPr>
          </a:p>
          <a:p>
            <a:pPr marL="457200" indent="-457200">
              <a:buFont typeface="Wingdings" panose="05000000000000000000" pitchFamily="2" charset="2"/>
              <a:buChar char="Ø"/>
            </a:pPr>
            <a:r>
              <a:rPr lang="zh-CN" altLang="en-US" dirty="0">
                <a:solidFill>
                  <a:schemeClr val="bg1"/>
                </a:solidFill>
                <a:latin typeface="楷体_GB2312" pitchFamily="49" charset="-122"/>
              </a:rPr>
              <a:t>按传动比变化分：</a:t>
            </a:r>
            <a:endParaRPr lang="zh-CN" altLang="en-US" dirty="0">
              <a:solidFill>
                <a:schemeClr val="bg1"/>
              </a:solidFill>
              <a:latin typeface="楷体_GB2312" pitchFamily="49" charset="-122"/>
            </a:endParaRPr>
          </a:p>
          <a:p>
            <a:r>
              <a:rPr lang="zh-CN" altLang="en-US" dirty="0">
                <a:solidFill>
                  <a:schemeClr val="bg1"/>
                </a:solidFill>
                <a:latin typeface="楷体_GB2312" pitchFamily="49" charset="-122"/>
              </a:rPr>
              <a:t>   有级传动系       无级传动系</a:t>
            </a:r>
            <a:endParaRPr lang="zh-CN" altLang="en-US" dirty="0">
              <a:solidFill>
                <a:schemeClr val="bg1"/>
              </a:solidFill>
              <a:latin typeface="楷体_GB2312" pitchFamily="49" charset="-122"/>
            </a:endParaRPr>
          </a:p>
          <a:p>
            <a:pPr marL="457200" indent="-457200">
              <a:buFont typeface="Wingdings" panose="05000000000000000000" pitchFamily="2" charset="2"/>
              <a:buChar char="Ø"/>
            </a:pPr>
            <a:r>
              <a:rPr lang="zh-CN" altLang="en-US" dirty="0">
                <a:solidFill>
                  <a:schemeClr val="bg1"/>
                </a:solidFill>
                <a:latin typeface="楷体_GB2312" pitchFamily="49" charset="-122"/>
              </a:rPr>
              <a:t>按传动比的变换方式分</a:t>
            </a:r>
            <a:endParaRPr lang="zh-CN" altLang="en-US" dirty="0">
              <a:solidFill>
                <a:schemeClr val="bg1"/>
              </a:solidFill>
              <a:latin typeface="楷体_GB2312" pitchFamily="49" charset="-122"/>
            </a:endParaRPr>
          </a:p>
          <a:p>
            <a:r>
              <a:rPr lang="zh-CN" altLang="en-US" dirty="0">
                <a:solidFill>
                  <a:schemeClr val="bg1"/>
                </a:solidFill>
                <a:latin typeface="楷体_GB2312" pitchFamily="49" charset="-122"/>
              </a:rPr>
              <a:t>    强制操纵式      自动操纵式</a:t>
            </a:r>
            <a:endParaRPr lang="zh-CN" altLang="en-US" dirty="0">
              <a:solidFill>
                <a:schemeClr val="bg1"/>
              </a:solidFill>
              <a:latin typeface="楷体_GB2312" pitchFamily="49" charset="-122"/>
            </a:endParaRPr>
          </a:p>
          <a:p>
            <a:r>
              <a:rPr lang="zh-CN" altLang="en-US" dirty="0">
                <a:solidFill>
                  <a:schemeClr val="bg1"/>
                </a:solidFill>
                <a:latin typeface="楷体_GB2312" pitchFamily="49" charset="-122"/>
              </a:rPr>
              <a:t>    半自动操纵式</a:t>
            </a:r>
            <a:endParaRPr lang="zh-CN" altLang="en-US" dirty="0">
              <a:solidFill>
                <a:schemeClr val="bg1"/>
              </a:solidFill>
              <a:latin typeface="楷体_GB2312" pitchFamily="49" charset="-122"/>
            </a:endParaRPr>
          </a:p>
        </p:txBody>
      </p:sp>
      <p:sp>
        <p:nvSpPr>
          <p:cNvPr id="9" name="文本框 8"/>
          <p:cNvSpPr txBox="1"/>
          <p:nvPr/>
        </p:nvSpPr>
        <p:spPr>
          <a:xfrm>
            <a:off x="1668780" y="619760"/>
            <a:ext cx="4823460" cy="52197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pPr lvl="0"/>
            <a:r>
              <a:rPr lang="zh-CN" altLang="en-US" sz="2800" dirty="0">
                <a:solidFill>
                  <a:prstClr val="white"/>
                </a:solidFill>
                <a:latin typeface="微软雅黑 Light" panose="020B0502040204020203" pitchFamily="34" charset="-122"/>
                <a:ea typeface="微软雅黑 Light" panose="020B0502040204020203" pitchFamily="34" charset="-122"/>
              </a:rPr>
              <a:t>传动系的型式</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grpSp>
        <p:nvGrpSpPr>
          <p:cNvPr id="10" name="组合 9"/>
          <p:cNvGrpSpPr/>
          <p:nvPr/>
        </p:nvGrpSpPr>
        <p:grpSpPr>
          <a:xfrm>
            <a:off x="595630" y="502920"/>
            <a:ext cx="760976" cy="755259"/>
            <a:chOff x="4629" y="3681"/>
            <a:chExt cx="3091" cy="3091"/>
          </a:xfrm>
        </p:grpSpPr>
        <p:sp>
          <p:nvSpPr>
            <p:cNvPr id="11" name="六边形 10"/>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13" name="图片 12"/>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730250" y="619125"/>
            <a:ext cx="464185" cy="507365"/>
          </a:xfrm>
          <a:prstGeom prst="rect">
            <a:avLst/>
          </a:prstGeom>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六边形 1"/>
          <p:cNvSpPr/>
          <p:nvPr/>
        </p:nvSpPr>
        <p:spPr>
          <a:xfrm>
            <a:off x="2939326" y="2364005"/>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2919152" y="2330578"/>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138670" y="2125015"/>
            <a:ext cx="0" cy="2072337"/>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4" name="图片 3"/>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3491078" y="2777057"/>
            <a:ext cx="861981" cy="861981"/>
          </a:xfrm>
          <a:prstGeom prst="rect">
            <a:avLst/>
          </a:prstGeom>
        </p:spPr>
      </p:pic>
      <p:sp>
        <p:nvSpPr>
          <p:cNvPr id="12" name="文本框 11"/>
          <p:cNvSpPr txBox="1"/>
          <p:nvPr/>
        </p:nvSpPr>
        <p:spPr>
          <a:xfrm>
            <a:off x="5375274" y="2310523"/>
            <a:ext cx="2429322"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项目</a:t>
            </a:r>
            <a:r>
              <a:rPr kumimoji="0" lang="en-US" altLang="zh-CN" sz="1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rPr>
              <a:t>4</a:t>
            </a:r>
            <a:endParaRPr kumimoji="0" lang="zh-CN" altLang="en-US"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3" name="矩形 12"/>
          <p:cNvSpPr/>
          <p:nvPr/>
        </p:nvSpPr>
        <p:spPr>
          <a:xfrm>
            <a:off x="5452548" y="3392761"/>
            <a:ext cx="3485389" cy="445964"/>
          </a:xfrm>
          <a:prstGeom prst="rect">
            <a:avLst/>
          </a:prstGeom>
          <a:solidFill>
            <a:schemeClr val="accent1">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4" name="文本框 13"/>
          <p:cNvSpPr txBox="1"/>
          <p:nvPr/>
        </p:nvSpPr>
        <p:spPr>
          <a:xfrm>
            <a:off x="5452549" y="3341263"/>
            <a:ext cx="329025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传动系的布置</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20" name="Picture 8"/>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453907" y="1476374"/>
            <a:ext cx="7627261" cy="4905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文本框 9"/>
          <p:cNvSpPr txBox="1"/>
          <p:nvPr/>
        </p:nvSpPr>
        <p:spPr>
          <a:xfrm>
            <a:off x="1668780" y="619760"/>
            <a:ext cx="5674700"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pPr lvl="0"/>
            <a:r>
              <a:rPr lang="zh-CN" altLang="en-US" sz="2800" dirty="0">
                <a:solidFill>
                  <a:prstClr val="white"/>
                </a:solidFill>
                <a:latin typeface="微软雅黑 Light" panose="020B0502040204020203" pitchFamily="34" charset="-122"/>
                <a:ea typeface="微软雅黑 Light" panose="020B0502040204020203" pitchFamily="34" charset="-122"/>
              </a:rPr>
              <a:t>发动机前置、后桥驱动的传动系</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grpSp>
        <p:nvGrpSpPr>
          <p:cNvPr id="11" name="组合 10"/>
          <p:cNvGrpSpPr/>
          <p:nvPr/>
        </p:nvGrpSpPr>
        <p:grpSpPr>
          <a:xfrm>
            <a:off x="595630" y="502920"/>
            <a:ext cx="760976" cy="755259"/>
            <a:chOff x="4629" y="3681"/>
            <a:chExt cx="3091" cy="3091"/>
          </a:xfrm>
        </p:grpSpPr>
        <p:sp>
          <p:nvSpPr>
            <p:cNvPr id="12" name="六边形 11"/>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3" name="六边形 12"/>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14" name="图片 13"/>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a:off x="760622" y="678004"/>
            <a:ext cx="430991" cy="430991"/>
          </a:xfrm>
          <a:prstGeom prst="rect">
            <a:avLst/>
          </a:prstGeom>
        </p:spPr>
      </p:pic>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1668780" y="619760"/>
            <a:ext cx="5674700"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pPr lvl="0"/>
            <a:r>
              <a:rPr lang="zh-CN" altLang="en-US" sz="2800" dirty="0">
                <a:solidFill>
                  <a:prstClr val="white"/>
                </a:solidFill>
                <a:latin typeface="微软雅黑 Light" panose="020B0502040204020203" pitchFamily="34" charset="-122"/>
                <a:ea typeface="微软雅黑 Light" panose="020B0502040204020203" pitchFamily="34" charset="-122"/>
              </a:rPr>
              <a:t>发动机后置、后桥驱动的传动系</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grpSp>
        <p:nvGrpSpPr>
          <p:cNvPr id="13" name="组合 12"/>
          <p:cNvGrpSpPr/>
          <p:nvPr/>
        </p:nvGrpSpPr>
        <p:grpSpPr>
          <a:xfrm>
            <a:off x="595630" y="502920"/>
            <a:ext cx="760976" cy="755259"/>
            <a:chOff x="4629" y="3681"/>
            <a:chExt cx="3091" cy="3091"/>
          </a:xfrm>
        </p:grpSpPr>
        <p:sp>
          <p:nvSpPr>
            <p:cNvPr id="14" name="六边形 13"/>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5" name="六边形 14"/>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16" name="图片 15"/>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760622" y="678004"/>
            <a:ext cx="430991" cy="43099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t="66667"/>
          <a:stretch>
            <a:fillRect/>
          </a:stretch>
        </p:blipFill>
        <p:spPr>
          <a:xfrm>
            <a:off x="1668780" y="2383522"/>
            <a:ext cx="9002016" cy="2800627"/>
          </a:xfrm>
          <a:prstGeom prst="rect">
            <a:avLst/>
          </a:prstGeom>
        </p:spPr>
      </p:pic>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1668780" y="619760"/>
            <a:ext cx="5674700"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pPr lvl="0"/>
            <a:r>
              <a:rPr lang="zh-CN" altLang="en-US" sz="2800" dirty="0">
                <a:solidFill>
                  <a:prstClr val="white"/>
                </a:solidFill>
                <a:latin typeface="微软雅黑 Light" panose="020B0502040204020203" pitchFamily="34" charset="-122"/>
                <a:ea typeface="微软雅黑 Light" panose="020B0502040204020203" pitchFamily="34" charset="-122"/>
              </a:rPr>
              <a:t>发动机前置、前桥驱动的传动系</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grpSp>
        <p:nvGrpSpPr>
          <p:cNvPr id="10" name="组合 9"/>
          <p:cNvGrpSpPr/>
          <p:nvPr/>
        </p:nvGrpSpPr>
        <p:grpSpPr>
          <a:xfrm>
            <a:off x="595630" y="502920"/>
            <a:ext cx="760976" cy="755259"/>
            <a:chOff x="4629" y="3681"/>
            <a:chExt cx="3091" cy="3091"/>
          </a:xfrm>
        </p:grpSpPr>
        <p:sp>
          <p:nvSpPr>
            <p:cNvPr id="11" name="六边形 10"/>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13" name="图片 12"/>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760622" y="678004"/>
            <a:ext cx="430991" cy="43099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b="65833"/>
          <a:stretch>
            <a:fillRect/>
          </a:stretch>
        </p:blipFill>
        <p:spPr>
          <a:xfrm>
            <a:off x="1356606" y="2171701"/>
            <a:ext cx="9427210" cy="3006232"/>
          </a:xfrm>
          <a:prstGeom prst="rect">
            <a:avLst/>
          </a:prstGeom>
        </p:spPr>
      </p:pic>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1668780" y="619760"/>
            <a:ext cx="5674700"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pPr lvl="0"/>
            <a:r>
              <a:rPr lang="en-US" altLang="zh-CN" sz="2800" dirty="0">
                <a:solidFill>
                  <a:prstClr val="white"/>
                </a:solidFill>
                <a:latin typeface="微软雅黑 Light" panose="020B0502040204020203" pitchFamily="34" charset="-122"/>
                <a:ea typeface="微软雅黑 Light" panose="020B0502040204020203" pitchFamily="34" charset="-122"/>
              </a:rPr>
              <a:t>4</a:t>
            </a:r>
            <a:r>
              <a:rPr lang="zh-CN" altLang="en-US" sz="2800" dirty="0">
                <a:solidFill>
                  <a:prstClr val="white"/>
                </a:solidFill>
                <a:latin typeface="微软雅黑 Light" panose="020B0502040204020203" pitchFamily="34" charset="-122"/>
                <a:ea typeface="微软雅黑 Light" panose="020B0502040204020203" pitchFamily="34" charset="-122"/>
              </a:rPr>
              <a:t>轮驱动的传动系</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grpSp>
        <p:nvGrpSpPr>
          <p:cNvPr id="10" name="组合 9"/>
          <p:cNvGrpSpPr/>
          <p:nvPr/>
        </p:nvGrpSpPr>
        <p:grpSpPr>
          <a:xfrm>
            <a:off x="595630" y="502920"/>
            <a:ext cx="760976" cy="755259"/>
            <a:chOff x="4629" y="3681"/>
            <a:chExt cx="3091" cy="3091"/>
          </a:xfrm>
        </p:grpSpPr>
        <p:sp>
          <p:nvSpPr>
            <p:cNvPr id="11" name="六边形 10"/>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13" name="图片 12"/>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760622" y="678004"/>
            <a:ext cx="430991" cy="430991"/>
          </a:xfrm>
          <a:prstGeom prst="rect">
            <a:avLst/>
          </a:prstGeom>
        </p:spPr>
      </p:pic>
      <p:pic>
        <p:nvPicPr>
          <p:cNvPr id="5" name="图片 4" descr="图片包含 运输, 文字, 地图, 吊索&#10;&#10;描述已自动生成"/>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1323340"/>
            <a:ext cx="7372350" cy="4914900"/>
          </a:xfrm>
          <a:prstGeom prst="rect">
            <a:avLst/>
          </a:prstGeom>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4448175" y="1399540"/>
            <a:ext cx="3295650" cy="3232785"/>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nvGrpSpPr>
            <p:cNvPr id="5" name="组合 4"/>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弧形 9"/>
              <p:cNvSpPr/>
              <p:nvPr/>
            </p:nvSpPr>
            <p:spPr>
              <a:xfrm rot="5400000">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grpSp>
      <p:sp>
        <p:nvSpPr>
          <p:cNvPr id="6" name="文本框 5"/>
          <p:cNvSpPr txBox="1"/>
          <p:nvPr/>
        </p:nvSpPr>
        <p:spPr>
          <a:xfrm>
            <a:off x="3419475" y="5194300"/>
            <a:ext cx="5430520" cy="768350"/>
          </a:xfrm>
          <a:prstGeom prst="rect">
            <a:avLst/>
          </a:prstGeom>
          <a:solidFill>
            <a:srgbClr val="89AFD0"/>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传动系概述</a:t>
            </a:r>
            <a:endParaRPr kumimoji="0" lang="zh-CN" altLang="en-US" sz="44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sp>
        <p:nvSpPr>
          <p:cNvPr id="14" name="文本框 13"/>
          <p:cNvSpPr txBox="1"/>
          <p:nvPr/>
        </p:nvSpPr>
        <p:spPr>
          <a:xfrm>
            <a:off x="5674360" y="2611755"/>
            <a:ext cx="1023620" cy="7683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4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1.1</a:t>
            </a:r>
            <a:endParaRPr kumimoji="0" lang="en-US" altLang="zh-CN" sz="44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1321307712941362.png"/>
          <p:cNvPicPr>
            <a:picLocks noChangeAspect="1" noChangeArrowheads="1"/>
          </p:cNvPicPr>
          <p:nvPr/>
        </p:nvPicPr>
        <p:blipFill rotWithShape="1">
          <a:blip r:embed="rId1">
            <a:extLst>
              <a:ext uri="{28A0092B-C50C-407E-A947-70E740481C1C}">
                <a14:useLocalDpi xmlns:a14="http://schemas.microsoft.com/office/drawing/2010/main" val="0"/>
              </a:ext>
            </a:extLst>
          </a:blip>
          <a:srcRect b="17859"/>
          <a:stretch>
            <a:fillRect/>
          </a:stretch>
        </p:blipFill>
        <p:spPr bwMode="auto">
          <a:xfrm>
            <a:off x="2891631" y="2673056"/>
            <a:ext cx="6408737" cy="3166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3" name="Text Box 7"/>
          <p:cNvSpPr txBox="1">
            <a:spLocks noChangeArrowheads="1"/>
          </p:cNvSpPr>
          <p:nvPr/>
        </p:nvSpPr>
        <p:spPr bwMode="auto">
          <a:xfrm>
            <a:off x="2135189" y="836613"/>
            <a:ext cx="7921625" cy="15696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Clr>
                <a:srgbClr val="000000"/>
              </a:buClr>
              <a:buSzPct val="10000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Clr>
                <a:srgbClr val="000000"/>
              </a:buClr>
              <a:buSzPct val="10000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Clr>
                <a:srgbClr val="000000"/>
              </a:buClr>
              <a:buSzPct val="10000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Clr>
                <a:srgbClr val="000000"/>
              </a:buClr>
              <a:buSzPct val="100000"/>
              <a:defRPr>
                <a:solidFill>
                  <a:schemeClr val="tx1"/>
                </a:solidFill>
                <a:latin typeface="Arial" panose="020B0604020202020204" pitchFamily="34" charset="0"/>
                <a:ea typeface="宋体" panose="02010600030101010101" pitchFamily="2" charset="-122"/>
              </a:defRPr>
            </a:lvl9pPr>
          </a:lstStyle>
          <a:p>
            <a:pPr fontAlgn="base">
              <a:spcBef>
                <a:spcPct val="50000"/>
              </a:spcBef>
              <a:spcAft>
                <a:spcPct val="0"/>
              </a:spcAft>
              <a:buClr>
                <a:srgbClr val="000000"/>
              </a:buClr>
              <a:buSzPct val="100000"/>
            </a:pPr>
            <a:r>
              <a:rPr lang="en-US" altLang="zh-CN" sz="3200" dirty="0">
                <a:solidFill>
                  <a:srgbClr val="000000"/>
                </a:solidFill>
                <a:latin typeface="楷体_GB2312" pitchFamily="49" charset="-122"/>
                <a:ea typeface="楷体_GB2312" pitchFamily="49" charset="-122"/>
              </a:rPr>
              <a:t>       </a:t>
            </a:r>
            <a:r>
              <a:rPr lang="zh-CN" altLang="en-US" sz="3200" dirty="0">
                <a:solidFill>
                  <a:schemeClr val="bg1"/>
                </a:solidFill>
                <a:latin typeface="楷体_GB2312" pitchFamily="49" charset="-122"/>
                <a:ea typeface="楷体_GB2312" pitchFamily="49" charset="-122"/>
              </a:rPr>
              <a:t>一般汽车传动系的动力由发动机输出经离合器、变速器、万向节、传动轴、主减速器、差速器和半轴，最后传给驱动车轮。 </a:t>
            </a:r>
            <a:endParaRPr lang="zh-CN" altLang="en-US" sz="3200" dirty="0">
              <a:solidFill>
                <a:schemeClr val="bg1"/>
              </a:solidFill>
              <a:latin typeface="楷体_GB2312" pitchFamily="49" charset="-122"/>
              <a:ea typeface="楷体_GB2312" pitchFamily="49" charset="-122"/>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六边形 1"/>
          <p:cNvSpPr/>
          <p:nvPr/>
        </p:nvSpPr>
        <p:spPr>
          <a:xfrm>
            <a:off x="2939326" y="2364005"/>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2919152" y="2330578"/>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138670" y="2125015"/>
            <a:ext cx="0" cy="2072337"/>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5375274" y="1641218"/>
            <a:ext cx="2429322"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项目</a:t>
            </a:r>
            <a:r>
              <a:rPr kumimoji="0" lang="en-US" altLang="zh-CN" sz="18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rPr>
              <a:t>1</a:t>
            </a:r>
            <a:endParaRPr kumimoji="0" lang="zh-CN" altLang="en-US" sz="6600" b="0" i="0" u="none" strike="noStrike" kern="1200" cap="none" spc="0" normalizeH="0" baseline="0" noProof="0" dirty="0">
              <a:ln>
                <a:noFill/>
              </a:ln>
              <a:solidFill>
                <a:prstClr val="white"/>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9" name="矩形 8"/>
          <p:cNvSpPr/>
          <p:nvPr/>
        </p:nvSpPr>
        <p:spPr>
          <a:xfrm>
            <a:off x="5452548" y="2723456"/>
            <a:ext cx="3485389" cy="445964"/>
          </a:xfrm>
          <a:prstGeom prst="rect">
            <a:avLst/>
          </a:prstGeom>
          <a:solidFill>
            <a:schemeClr val="accent1">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文本框 9"/>
          <p:cNvSpPr txBox="1"/>
          <p:nvPr/>
        </p:nvSpPr>
        <p:spPr>
          <a:xfrm>
            <a:off x="5452549" y="2671958"/>
            <a:ext cx="3290255" cy="5219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汽车行驶基本原理</a:t>
            </a:r>
            <a:endParaRPr kumimoji="0" lang="zh-CN" altLang="en-US" sz="2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sp>
        <p:nvSpPr>
          <p:cNvPr id="11" name="文本框 10"/>
          <p:cNvSpPr txBox="1"/>
          <p:nvPr/>
        </p:nvSpPr>
        <p:spPr>
          <a:xfrm>
            <a:off x="5452924" y="3297543"/>
            <a:ext cx="4224271"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rPr>
              <a:t>牵引力的产生</a:t>
            </a:r>
            <a:endParaRPr kumimoji="0" lang="en-US" altLang="zh-CN" sz="1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zh-CN" altLang="en-US" dirty="0">
                <a:solidFill>
                  <a:prstClr val="white"/>
                </a:solidFill>
                <a:latin typeface="微软雅黑 Light" panose="020B0502040204020203" pitchFamily="34" charset="-122"/>
                <a:ea typeface="微软雅黑 Light" panose="020B0502040204020203" pitchFamily="34" charset="-122"/>
              </a:rPr>
              <a:t>汽车行驶的阻力</a:t>
            </a:r>
            <a:endParaRPr kumimoji="0" lang="en-US" altLang="zh-CN" sz="1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Light" panose="020B0502040204020203" pitchFamily="34" charset="-122"/>
              <a:ea typeface="微软雅黑 Light" panose="020B0502040204020203" pitchFamily="34" charset="-122"/>
              <a:cs typeface="+mn-cs"/>
            </a:endParaRPr>
          </a:p>
        </p:txBody>
      </p:sp>
      <p:pic>
        <p:nvPicPr>
          <p:cNvPr id="4" name="图片 3"/>
          <p:cNvPicPr>
            <a:picLocks noChangeAspect="1"/>
          </p:cNvPicPr>
          <p:nvPr/>
        </p:nvPicPr>
        <p:blipFill>
          <a:blip r:embed="rId1">
            <a:biLevel thresh="25000"/>
            <a:extLst>
              <a:ext uri="{28A0092B-C50C-407E-A947-70E740481C1C}">
                <a14:useLocalDpi xmlns:a14="http://schemas.microsoft.com/office/drawing/2010/main" val="0"/>
              </a:ext>
            </a:extLst>
          </a:blip>
          <a:stretch>
            <a:fillRect/>
          </a:stretch>
        </p:blipFill>
        <p:spPr>
          <a:xfrm>
            <a:off x="3384708" y="2640599"/>
            <a:ext cx="1071975" cy="1071975"/>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Rectangle 7"/>
          <p:cNvSpPr>
            <a:spLocks noChangeArrowheads="1"/>
          </p:cNvSpPr>
          <p:nvPr/>
        </p:nvSpPr>
        <p:spPr bwMode="auto">
          <a:xfrm>
            <a:off x="1183780" y="1575284"/>
            <a:ext cx="5684128" cy="49574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2900">
              <a:spcBef>
                <a:spcPct val="20000"/>
              </a:spcBef>
              <a:defRPr sz="2800">
                <a:solidFill>
                  <a:schemeClr val="tx1"/>
                </a:solidFill>
                <a:latin typeface="Arial" panose="020B0604020202020204" pitchFamily="34" charset="0"/>
                <a:ea typeface="楷体_GB2312" pitchFamily="49"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SzPct val="100000"/>
              <a:buChar char="»"/>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SzPct val="100000"/>
              <a:buChar char="»"/>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SzPct val="100000"/>
              <a:buChar char="»"/>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SzPct val="100000"/>
              <a:buChar char="»"/>
              <a:defRPr>
                <a:solidFill>
                  <a:schemeClr val="tx1"/>
                </a:solidFill>
                <a:latin typeface="Arial" panose="020B0604020202020204" pitchFamily="34" charset="0"/>
                <a:ea typeface="宋体" panose="02010600030101010101" pitchFamily="2" charset="-122"/>
              </a:defRPr>
            </a:lvl9pPr>
          </a:lstStyle>
          <a:p>
            <a:pPr marL="0" indent="720090" algn="just" fontAlgn="base">
              <a:spcAft>
                <a:spcPct val="0"/>
              </a:spcAft>
              <a:buSzPct val="100000"/>
            </a:pPr>
            <a:r>
              <a:rPr lang="zh-CN" altLang="en-US" dirty="0">
                <a:solidFill>
                  <a:schemeClr val="bg1"/>
                </a:solidFill>
                <a:latin typeface="楷体_GB2312" pitchFamily="49" charset="-122"/>
              </a:rPr>
              <a:t>当汽车行驶时，发动机的输出扭矩通过传动系传给驱动车轮，使驱动车轮得到一个扭矩</a:t>
            </a:r>
            <a:r>
              <a:rPr lang="en-US" altLang="zh-CN" i="1" dirty="0">
                <a:solidFill>
                  <a:schemeClr val="bg1"/>
                </a:solidFill>
                <a:latin typeface="楷体_GB2312" pitchFamily="49" charset="-122"/>
              </a:rPr>
              <a:t>M</a:t>
            </a:r>
            <a:r>
              <a:rPr lang="en-US" altLang="zh-CN" baseline="-25000" dirty="0">
                <a:solidFill>
                  <a:schemeClr val="bg1"/>
                </a:solidFill>
                <a:latin typeface="楷体_GB2312" pitchFamily="49" charset="-122"/>
              </a:rPr>
              <a:t>t</a:t>
            </a:r>
            <a:r>
              <a:rPr lang="zh-CN" altLang="en-US" dirty="0">
                <a:solidFill>
                  <a:schemeClr val="bg1"/>
                </a:solidFill>
                <a:latin typeface="楷体_GB2312" pitchFamily="49" charset="-122"/>
              </a:rPr>
              <a:t>，由于汽车轮胎与地面接触，在扭矩的作用下，接触面上轮胎边缘对地面产生一个圆周力</a:t>
            </a:r>
            <a:r>
              <a:rPr lang="en-US" altLang="zh-CN" i="1" dirty="0">
                <a:solidFill>
                  <a:schemeClr val="bg1"/>
                </a:solidFill>
                <a:latin typeface="楷体_GB2312" pitchFamily="49" charset="-122"/>
              </a:rPr>
              <a:t>F</a:t>
            </a:r>
            <a:r>
              <a:rPr lang="en-US" altLang="zh-CN" baseline="-25000" dirty="0">
                <a:solidFill>
                  <a:schemeClr val="bg1"/>
                </a:solidFill>
                <a:latin typeface="楷体_GB2312" pitchFamily="49" charset="-122"/>
              </a:rPr>
              <a:t>0</a:t>
            </a:r>
            <a:r>
              <a:rPr lang="zh-CN" altLang="en-US" baseline="-25000" dirty="0">
                <a:solidFill>
                  <a:schemeClr val="bg1"/>
                </a:solidFill>
                <a:latin typeface="楷体_GB2312" pitchFamily="49" charset="-122"/>
              </a:rPr>
              <a:t>，</a:t>
            </a:r>
            <a:r>
              <a:rPr lang="zh-CN" altLang="en-US" dirty="0">
                <a:solidFill>
                  <a:schemeClr val="bg1"/>
                </a:solidFill>
                <a:latin typeface="楷体_GB2312" pitchFamily="49" charset="-122"/>
              </a:rPr>
              <a:t>它的方向与汽车行驶方向相反，根据作用力与反作用力的关系，路面对轮胎边缘施加一个反作用力</a:t>
            </a:r>
            <a:r>
              <a:rPr lang="en-US" altLang="zh-CN" i="1" dirty="0">
                <a:solidFill>
                  <a:schemeClr val="bg1"/>
                </a:solidFill>
                <a:latin typeface="楷体_GB2312" pitchFamily="49" charset="-122"/>
              </a:rPr>
              <a:t>F</a:t>
            </a:r>
            <a:r>
              <a:rPr lang="en-US" altLang="zh-CN" baseline="-25000" dirty="0">
                <a:solidFill>
                  <a:schemeClr val="bg1"/>
                </a:solidFill>
                <a:latin typeface="楷体_GB2312" pitchFamily="49" charset="-122"/>
              </a:rPr>
              <a:t>t</a:t>
            </a:r>
            <a:r>
              <a:rPr lang="zh-CN" altLang="en-US" dirty="0">
                <a:solidFill>
                  <a:schemeClr val="bg1"/>
                </a:solidFill>
                <a:latin typeface="楷体_GB2312" pitchFamily="49" charset="-122"/>
              </a:rPr>
              <a:t>，其大小与</a:t>
            </a:r>
            <a:r>
              <a:rPr lang="en-US" altLang="zh-CN" i="1" dirty="0">
                <a:solidFill>
                  <a:schemeClr val="bg1"/>
                </a:solidFill>
                <a:latin typeface="楷体_GB2312" pitchFamily="49" charset="-122"/>
              </a:rPr>
              <a:t>F</a:t>
            </a:r>
            <a:r>
              <a:rPr lang="en-US" altLang="zh-CN" baseline="-25000" dirty="0">
                <a:solidFill>
                  <a:schemeClr val="bg1"/>
                </a:solidFill>
                <a:latin typeface="楷体_GB2312" pitchFamily="49" charset="-122"/>
              </a:rPr>
              <a:t>0</a:t>
            </a:r>
            <a:r>
              <a:rPr lang="zh-CN" altLang="en-US" dirty="0">
                <a:solidFill>
                  <a:schemeClr val="bg1"/>
                </a:solidFill>
                <a:latin typeface="楷体_GB2312" pitchFamily="49" charset="-122"/>
              </a:rPr>
              <a:t>相等方向相反。则</a:t>
            </a:r>
            <a:r>
              <a:rPr lang="en-US" altLang="zh-CN" i="1" dirty="0">
                <a:solidFill>
                  <a:schemeClr val="bg1"/>
                </a:solidFill>
                <a:latin typeface="楷体_GB2312" pitchFamily="49" charset="-122"/>
              </a:rPr>
              <a:t>F</a:t>
            </a:r>
            <a:r>
              <a:rPr lang="en-US" altLang="zh-CN" baseline="-25000" dirty="0">
                <a:solidFill>
                  <a:schemeClr val="bg1"/>
                </a:solidFill>
                <a:latin typeface="楷体_GB2312" pitchFamily="49" charset="-122"/>
              </a:rPr>
              <a:t>t</a:t>
            </a:r>
            <a:r>
              <a:rPr lang="zh-CN" altLang="en-US" dirty="0">
                <a:solidFill>
                  <a:schemeClr val="bg1"/>
                </a:solidFill>
                <a:latin typeface="楷体_GB2312" pitchFamily="49" charset="-122"/>
              </a:rPr>
              <a:t>为外界对汽车施加的推动力，即牵引力。 </a:t>
            </a:r>
            <a:endParaRPr lang="zh-CN" altLang="en-US" dirty="0">
              <a:solidFill>
                <a:schemeClr val="bg1"/>
              </a:solidFill>
              <a:latin typeface="楷体_GB2312" pitchFamily="49" charset="-122"/>
            </a:endParaRPr>
          </a:p>
        </p:txBody>
      </p:sp>
      <p:sp>
        <p:nvSpPr>
          <p:cNvPr id="10" name="文本框 9"/>
          <p:cNvSpPr txBox="1"/>
          <p:nvPr/>
        </p:nvSpPr>
        <p:spPr>
          <a:xfrm>
            <a:off x="1668780" y="619760"/>
            <a:ext cx="2487930" cy="52197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牵引力的产生</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grpSp>
        <p:nvGrpSpPr>
          <p:cNvPr id="11" name="组合 10"/>
          <p:cNvGrpSpPr/>
          <p:nvPr/>
        </p:nvGrpSpPr>
        <p:grpSpPr>
          <a:xfrm>
            <a:off x="595630" y="502920"/>
            <a:ext cx="760730" cy="755015"/>
            <a:chOff x="4629" y="3681"/>
            <a:chExt cx="3090" cy="3090"/>
          </a:xfrm>
        </p:grpSpPr>
        <p:sp>
          <p:nvSpPr>
            <p:cNvPr id="12" name="六边形 11"/>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六边形 12"/>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图片 13"/>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5330" y="4382"/>
              <a:ext cx="1688" cy="1688"/>
            </a:xfrm>
            <a:prstGeom prst="rect">
              <a:avLst/>
            </a:prstGeom>
          </p:spPr>
        </p:pic>
      </p:grpSp>
      <p:pic>
        <p:nvPicPr>
          <p:cNvPr id="5" name="图片 4" descr="图片包含 运动, 竞技运动, 篮球&#10;&#10;描述已自动生成"/>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2897" y="1575284"/>
            <a:ext cx="4399175" cy="2898742"/>
          </a:xfrm>
          <a:prstGeom prst="rect">
            <a:avLst/>
          </a:prstGeom>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1668779" y="1581954"/>
            <a:ext cx="4317242" cy="4224957"/>
          </a:xfrm>
        </p:spPr>
        <p:txBody>
          <a:bodyPr/>
          <a:lstStyle/>
          <a:p>
            <a:pPr algn="just">
              <a:lnSpc>
                <a:spcPct val="90000"/>
              </a:lnSpc>
            </a:pPr>
            <a:r>
              <a:rPr lang="en-US" altLang="zh-CN" dirty="0">
                <a:latin typeface="楷体_GB2312" pitchFamily="49" charset="-122"/>
              </a:rPr>
              <a:t>   </a:t>
            </a:r>
            <a:r>
              <a:rPr lang="en-US" altLang="zh-CN" dirty="0">
                <a:solidFill>
                  <a:schemeClr val="bg1"/>
                </a:solidFill>
                <a:latin typeface="楷体_GB2312" pitchFamily="49" charset="-122"/>
              </a:rPr>
              <a:t>①</a:t>
            </a:r>
            <a:r>
              <a:rPr lang="zh-CN" altLang="en-US" dirty="0">
                <a:solidFill>
                  <a:schemeClr val="bg1"/>
                </a:solidFill>
                <a:latin typeface="楷体_GB2312" pitchFamily="49" charset="-122"/>
              </a:rPr>
              <a:t>滚动阻力</a:t>
            </a:r>
            <a:r>
              <a:rPr lang="en-US" altLang="zh-CN" dirty="0">
                <a:solidFill>
                  <a:schemeClr val="bg1"/>
                </a:solidFill>
                <a:latin typeface="楷体_GB2312" pitchFamily="49" charset="-122"/>
              </a:rPr>
              <a:t>:</a:t>
            </a:r>
            <a:r>
              <a:rPr lang="zh-CN" altLang="en-US" dirty="0">
                <a:solidFill>
                  <a:schemeClr val="bg1"/>
                </a:solidFill>
                <a:latin typeface="楷体_GB2312" pitchFamily="49" charset="-122"/>
              </a:rPr>
              <a:t>滚动阻力主要是由于车轮滚动时轮胎与路面的变形以及车轮轴承内的摩擦所引起的阻力，其大小与轮胎结构、轮胎气压、路面性质及汽车总重量有关。</a:t>
            </a:r>
            <a:endParaRPr lang="zh-CN" altLang="en-US" dirty="0">
              <a:solidFill>
                <a:schemeClr val="bg1"/>
              </a:solidFill>
              <a:latin typeface="楷体_GB2312" pitchFamily="49" charset="-122"/>
            </a:endParaRPr>
          </a:p>
        </p:txBody>
      </p:sp>
      <p:sp>
        <p:nvSpPr>
          <p:cNvPr id="9" name="文本框 8"/>
          <p:cNvSpPr txBox="1"/>
          <p:nvPr/>
        </p:nvSpPr>
        <p:spPr>
          <a:xfrm>
            <a:off x="1668779" y="619760"/>
            <a:ext cx="3383987"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汽车行驶的阻力</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grpSp>
        <p:nvGrpSpPr>
          <p:cNvPr id="10" name="组合 9"/>
          <p:cNvGrpSpPr/>
          <p:nvPr/>
        </p:nvGrpSpPr>
        <p:grpSpPr>
          <a:xfrm>
            <a:off x="595630" y="502920"/>
            <a:ext cx="760730" cy="755015"/>
            <a:chOff x="4629" y="3681"/>
            <a:chExt cx="3090" cy="3090"/>
          </a:xfrm>
        </p:grpSpPr>
        <p:sp>
          <p:nvSpPr>
            <p:cNvPr id="11" name="六边形 10"/>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六边形 11"/>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5330" y="4382"/>
              <a:ext cx="1688" cy="1688"/>
            </a:xfrm>
            <a:prstGeom prst="rect">
              <a:avLst/>
            </a:prstGeom>
          </p:spPr>
        </p:pic>
      </p:grpSp>
      <p:pic>
        <p:nvPicPr>
          <p:cNvPr id="3" name="图片 2" descr="图片包含 文字&#10;&#10;描述已自动生成"/>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1507" y="1581954"/>
            <a:ext cx="3041714" cy="3737426"/>
          </a:xfrm>
          <a:prstGeom prst="rect">
            <a:avLst/>
          </a:prstGeom>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1296289" y="1423193"/>
            <a:ext cx="5427895" cy="5434807"/>
          </a:xfrm>
        </p:spPr>
        <p:txBody>
          <a:bodyPr/>
          <a:lstStyle/>
          <a:p>
            <a:pPr algn="just"/>
            <a:r>
              <a:rPr lang="en-US" altLang="zh-CN" dirty="0">
                <a:solidFill>
                  <a:schemeClr val="bg1"/>
                </a:solidFill>
                <a:latin typeface="楷体_GB2312" pitchFamily="49" charset="-122"/>
              </a:rPr>
              <a:t>    ②</a:t>
            </a:r>
            <a:r>
              <a:rPr lang="zh-CN" altLang="en-US" dirty="0">
                <a:solidFill>
                  <a:schemeClr val="bg1"/>
                </a:solidFill>
                <a:latin typeface="楷体_GB2312" pitchFamily="49" charset="-122"/>
              </a:rPr>
              <a:t>空气阻力</a:t>
            </a:r>
            <a:r>
              <a:rPr lang="en-US" altLang="zh-CN" dirty="0">
                <a:solidFill>
                  <a:schemeClr val="bg1"/>
                </a:solidFill>
                <a:latin typeface="楷体_GB2312" pitchFamily="49" charset="-122"/>
              </a:rPr>
              <a:t>:</a:t>
            </a:r>
            <a:r>
              <a:rPr lang="zh-CN" altLang="en-US" dirty="0">
                <a:solidFill>
                  <a:schemeClr val="bg1"/>
                </a:solidFill>
                <a:latin typeface="楷体_GB2312" pitchFamily="49" charset="-122"/>
              </a:rPr>
              <a:t>空气阻力是汽车在行驶时，其表面与空气相摩擦，同时车身前部受到迎面气体压力及车身后部因空气涡流而产生真空度所引起的阻力，其大小与汽车迎风面积、汽车与空气的相对速度、汽车外廓形状和表面摩擦系数有关。</a:t>
            </a:r>
            <a:endParaRPr lang="zh-CN" altLang="en-US" dirty="0">
              <a:solidFill>
                <a:schemeClr val="bg1"/>
              </a:solidFill>
              <a:latin typeface="楷体_GB2312" pitchFamily="49" charset="-122"/>
            </a:endParaRPr>
          </a:p>
        </p:txBody>
      </p:sp>
      <p:sp>
        <p:nvSpPr>
          <p:cNvPr id="8" name="文本框 7"/>
          <p:cNvSpPr txBox="1"/>
          <p:nvPr/>
        </p:nvSpPr>
        <p:spPr>
          <a:xfrm>
            <a:off x="1668779" y="619760"/>
            <a:ext cx="3383987"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汽车行驶的阻力</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grpSp>
        <p:nvGrpSpPr>
          <p:cNvPr id="9" name="组合 8"/>
          <p:cNvGrpSpPr/>
          <p:nvPr/>
        </p:nvGrpSpPr>
        <p:grpSpPr>
          <a:xfrm>
            <a:off x="595630" y="502920"/>
            <a:ext cx="760730" cy="755015"/>
            <a:chOff x="4629" y="3681"/>
            <a:chExt cx="3090" cy="3090"/>
          </a:xfrm>
        </p:grpSpPr>
        <p:sp>
          <p:nvSpPr>
            <p:cNvPr id="10" name="六边形 9"/>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六边形 10"/>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5330" y="4382"/>
              <a:ext cx="1688" cy="1688"/>
            </a:xfrm>
            <a:prstGeom prst="rect">
              <a:avLst/>
            </a:prstGeom>
          </p:spPr>
        </p:pic>
      </p:gr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6495" y="1423193"/>
            <a:ext cx="4869742" cy="2769666"/>
          </a:xfrm>
          <a:prstGeom prst="rect">
            <a:avLst/>
          </a:prstGeom>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1048118" y="1904141"/>
            <a:ext cx="6983412" cy="4385944"/>
          </a:xfrm>
        </p:spPr>
        <p:txBody>
          <a:bodyPr/>
          <a:lstStyle/>
          <a:p>
            <a:pPr algn="just">
              <a:lnSpc>
                <a:spcPct val="80000"/>
              </a:lnSpc>
            </a:pPr>
            <a:r>
              <a:rPr lang="en-US" altLang="zh-CN" dirty="0">
                <a:solidFill>
                  <a:schemeClr val="bg1"/>
                </a:solidFill>
                <a:latin typeface="楷体_GB2312" pitchFamily="49" charset="-122"/>
              </a:rPr>
              <a:t>    ③</a:t>
            </a:r>
            <a:r>
              <a:rPr lang="zh-CN" altLang="en-US" dirty="0">
                <a:solidFill>
                  <a:schemeClr val="bg1"/>
                </a:solidFill>
                <a:latin typeface="楷体_GB2312" pitchFamily="49" charset="-122"/>
              </a:rPr>
              <a:t>上坡阻力</a:t>
            </a:r>
            <a:r>
              <a:rPr lang="en-US" altLang="zh-CN" dirty="0">
                <a:solidFill>
                  <a:schemeClr val="bg1"/>
                </a:solidFill>
                <a:latin typeface="楷体_GB2312" pitchFamily="49" charset="-122"/>
              </a:rPr>
              <a:t>:</a:t>
            </a:r>
            <a:r>
              <a:rPr lang="zh-CN" altLang="en-US" dirty="0">
                <a:solidFill>
                  <a:schemeClr val="bg1"/>
                </a:solidFill>
                <a:latin typeface="楷体_GB2312" pitchFamily="49" charset="-122"/>
              </a:rPr>
              <a:t>上坡阻力是指汽车上坡时，由于汽车重力和坡度所引起的阻力，其大小与汽车总重量和道路纵向坡度角有关。</a:t>
            </a:r>
            <a:endParaRPr lang="en-US" altLang="zh-CN" dirty="0">
              <a:solidFill>
                <a:schemeClr val="bg1"/>
              </a:solidFill>
              <a:latin typeface="楷体_GB2312" pitchFamily="49" charset="-122"/>
            </a:endParaRPr>
          </a:p>
          <a:p>
            <a:pPr algn="just">
              <a:lnSpc>
                <a:spcPct val="80000"/>
              </a:lnSpc>
            </a:pPr>
            <a:endParaRPr lang="zh-CN" altLang="en-US" dirty="0">
              <a:solidFill>
                <a:schemeClr val="bg1"/>
              </a:solidFill>
              <a:latin typeface="楷体_GB2312" pitchFamily="49" charset="-122"/>
            </a:endParaRPr>
          </a:p>
          <a:p>
            <a:pPr algn="just">
              <a:lnSpc>
                <a:spcPct val="80000"/>
              </a:lnSpc>
            </a:pPr>
            <a:r>
              <a:rPr lang="zh-CN" altLang="en-US" dirty="0">
                <a:solidFill>
                  <a:schemeClr val="bg1"/>
                </a:solidFill>
                <a:latin typeface="楷体_GB2312" pitchFamily="49" charset="-122"/>
              </a:rPr>
              <a:t>    ④加速阻力</a:t>
            </a:r>
            <a:r>
              <a:rPr lang="en-US" altLang="zh-CN" dirty="0">
                <a:solidFill>
                  <a:schemeClr val="bg1"/>
                </a:solidFill>
                <a:latin typeface="楷体_GB2312" pitchFamily="49" charset="-122"/>
              </a:rPr>
              <a:t>:</a:t>
            </a:r>
            <a:r>
              <a:rPr lang="zh-CN" altLang="en-US" dirty="0">
                <a:solidFill>
                  <a:schemeClr val="bg1"/>
                </a:solidFill>
                <a:latin typeface="楷体_GB2312" pitchFamily="49" charset="-122"/>
              </a:rPr>
              <a:t>加速阻力是指汽车在起步和加速时由于惯性所引起的阻力，其大小与汽车的加速度和汽车的惯性质量有关。  </a:t>
            </a:r>
            <a:endParaRPr lang="zh-CN" altLang="en-US" dirty="0">
              <a:solidFill>
                <a:schemeClr val="bg1"/>
              </a:solidFill>
              <a:latin typeface="楷体_GB2312" pitchFamily="49" charset="-122"/>
            </a:endParaRPr>
          </a:p>
        </p:txBody>
      </p:sp>
      <p:sp>
        <p:nvSpPr>
          <p:cNvPr id="8" name="文本框 7"/>
          <p:cNvSpPr txBox="1"/>
          <p:nvPr/>
        </p:nvSpPr>
        <p:spPr>
          <a:xfrm>
            <a:off x="1668779" y="619760"/>
            <a:ext cx="3383987" cy="523220"/>
          </a:xfrm>
          <a:prstGeom prst="rect">
            <a:avLst/>
          </a:prstGeom>
          <a:noFill/>
          <a:extLst>
            <a:ext uri="{909E8E84-426E-40DD-AFC4-6F175D3DCCD1}">
              <a14:hiddenFill xmlns:a14="http://schemas.microsoft.com/office/drawing/2010/main">
                <a:solidFill>
                  <a:srgbClr val="8DB5D7"/>
                </a:solidFill>
              </a14:hiddenFill>
            </a:ext>
          </a:extLst>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汽车行驶的阻力</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grpSp>
        <p:nvGrpSpPr>
          <p:cNvPr id="9" name="组合 8"/>
          <p:cNvGrpSpPr/>
          <p:nvPr/>
        </p:nvGrpSpPr>
        <p:grpSpPr>
          <a:xfrm>
            <a:off x="595630" y="502920"/>
            <a:ext cx="760730" cy="755015"/>
            <a:chOff x="4629" y="3681"/>
            <a:chExt cx="3090" cy="3090"/>
          </a:xfrm>
        </p:grpSpPr>
        <p:sp>
          <p:nvSpPr>
            <p:cNvPr id="10" name="六边形 9"/>
            <p:cNvSpPr/>
            <p:nvPr/>
          </p:nvSpPr>
          <p:spPr>
            <a:xfrm>
              <a:off x="4629" y="3947"/>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六边形 10"/>
            <p:cNvSpPr/>
            <p:nvPr/>
          </p:nvSpPr>
          <p:spPr>
            <a:xfrm rot="16200000">
              <a:off x="4597" y="3894"/>
              <a:ext cx="3091" cy="2665"/>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p:cNvPicPr>
              <a:picLocks noChangeAspect="1"/>
            </p:cNvPicPr>
            <p:nvPr/>
          </p:nvPicPr>
          <p:blipFill>
            <a:blip r:embed="rId1" cstate="print">
              <a:biLevel thresh="25000"/>
              <a:extLst>
                <a:ext uri="{28A0092B-C50C-407E-A947-70E740481C1C}">
                  <a14:useLocalDpi xmlns:a14="http://schemas.microsoft.com/office/drawing/2010/main" val="0"/>
                </a:ext>
              </a:extLst>
            </a:blip>
            <a:stretch>
              <a:fillRect/>
            </a:stretch>
          </p:blipFill>
          <p:spPr>
            <a:xfrm>
              <a:off x="5330" y="4382"/>
              <a:ext cx="1688" cy="1688"/>
            </a:xfrm>
            <a:prstGeom prst="rect">
              <a:avLst/>
            </a:prstGeom>
          </p:spPr>
        </p:pic>
      </p:grpSp>
      <p:pic>
        <p:nvPicPr>
          <p:cNvPr id="3" name="图片 2" descr="图片包含 文字, 地图&#10;&#10;描述已自动生成"/>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0568" y="1863489"/>
            <a:ext cx="2867025" cy="1943100"/>
          </a:xfrm>
          <a:prstGeom prst="rect">
            <a:avLst/>
          </a:prstGeom>
        </p:spPr>
      </p:pic>
      <p:pic>
        <p:nvPicPr>
          <p:cNvPr id="5" name="图片 4" descr="图片包含 文字, 地图&#10;&#10;描述已自动生成"/>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1489" y="4296265"/>
            <a:ext cx="3305184" cy="1824462"/>
          </a:xfrm>
          <a:prstGeom prst="rect">
            <a:avLst/>
          </a:prstGeo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六边形 1"/>
          <p:cNvSpPr/>
          <p:nvPr/>
        </p:nvSpPr>
        <p:spPr>
          <a:xfrm>
            <a:off x="2939326" y="2364005"/>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六边形 2"/>
          <p:cNvSpPr/>
          <p:nvPr/>
        </p:nvSpPr>
        <p:spPr>
          <a:xfrm rot="16200000">
            <a:off x="2919152" y="2330578"/>
            <a:ext cx="1962741" cy="1692018"/>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连接符 4"/>
          <p:cNvCxnSpPr/>
          <p:nvPr/>
        </p:nvCxnSpPr>
        <p:spPr>
          <a:xfrm>
            <a:off x="5138670" y="2125015"/>
            <a:ext cx="0" cy="2072337"/>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4" name="图片 3"/>
          <p:cNvPicPr>
            <a:picLocks noChangeAspect="1"/>
          </p:cNvPicPr>
          <p:nvPr/>
        </p:nvPicPr>
        <p:blipFill>
          <a:blip r:embed="rId1">
            <a:biLevel thresh="25000"/>
            <a:extLst>
              <a:ext uri="{28A0092B-C50C-407E-A947-70E740481C1C}">
                <a14:useLocalDpi xmlns:a14="http://schemas.microsoft.com/office/drawing/2010/main" val="0"/>
              </a:ext>
            </a:extLst>
          </a:blip>
          <a:stretch>
            <a:fillRect/>
          </a:stretch>
        </p:blipFill>
        <p:spPr>
          <a:xfrm>
            <a:off x="3259468" y="2570187"/>
            <a:ext cx="1279654" cy="1279654"/>
          </a:xfrm>
          <a:prstGeom prst="rect">
            <a:avLst/>
          </a:prstGeom>
        </p:spPr>
      </p:pic>
      <p:sp>
        <p:nvSpPr>
          <p:cNvPr id="12" name="文本框 11"/>
          <p:cNvSpPr txBox="1"/>
          <p:nvPr/>
        </p:nvSpPr>
        <p:spPr>
          <a:xfrm>
            <a:off x="5375274" y="2284919"/>
            <a:ext cx="2429322" cy="1107996"/>
          </a:xfrm>
          <a:prstGeom prst="rect">
            <a:avLst/>
          </a:prstGeom>
          <a:noFill/>
        </p:spPr>
        <p:txBody>
          <a:bodyPr wrap="square" rtlCol="0">
            <a:spAutoFit/>
          </a:bodyPr>
          <a:lstStyle/>
          <a:p>
            <a:r>
              <a:rPr lang="zh-CN" altLang="en-US" sz="4000" dirty="0">
                <a:solidFill>
                  <a:schemeClr val="bg1"/>
                </a:solidFill>
                <a:latin typeface="微软雅黑 Light" panose="020B0502040204020203" pitchFamily="34" charset="-122"/>
                <a:ea typeface="微软雅黑 Light" panose="020B0502040204020203" pitchFamily="34" charset="-122"/>
              </a:rPr>
              <a:t>项目</a:t>
            </a:r>
            <a:r>
              <a:rPr lang="en-US" altLang="zh-CN" dirty="0">
                <a:solidFill>
                  <a:schemeClr val="bg1"/>
                </a:solidFill>
              </a:rPr>
              <a:t> </a:t>
            </a:r>
            <a:r>
              <a:rPr lang="en-US" altLang="zh-CN" sz="6600" dirty="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t>2</a:t>
            </a:r>
            <a:endParaRPr lang="zh-CN" altLang="en-US" sz="6600" dirty="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13" name="矩形 12"/>
          <p:cNvSpPr/>
          <p:nvPr/>
        </p:nvSpPr>
        <p:spPr>
          <a:xfrm>
            <a:off x="5452548" y="3367157"/>
            <a:ext cx="3485389" cy="445964"/>
          </a:xfrm>
          <a:prstGeom prst="rect">
            <a:avLst/>
          </a:prstGeom>
          <a:solidFill>
            <a:schemeClr val="accent1">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5452745" y="3315401"/>
            <a:ext cx="3774440" cy="521970"/>
          </a:xfrm>
          <a:prstGeom prst="rect">
            <a:avLst/>
          </a:prstGeom>
          <a:noFill/>
        </p:spPr>
        <p:txBody>
          <a:bodyPr wrap="square" rtlCol="0">
            <a:spAutoFit/>
          </a:bodyPr>
          <a:lstStyle/>
          <a:p>
            <a:r>
              <a:rPr lang="zh-CN" altLang="en-US" sz="2800" dirty="0">
                <a:solidFill>
                  <a:schemeClr val="bg1"/>
                </a:solidFill>
                <a:latin typeface="微软雅黑 Light" panose="020B0502040204020203" pitchFamily="34" charset="-122"/>
                <a:ea typeface="微软雅黑 Light" panose="020B0502040204020203" pitchFamily="34" charset="-122"/>
              </a:rPr>
              <a:t>传动系作业</a:t>
            </a:r>
            <a:endParaRPr lang="zh-CN" altLang="en-US" sz="2800" dirty="0">
              <a:solidFill>
                <a:schemeClr val="bg1"/>
              </a:solidFill>
              <a:latin typeface="微软雅黑 Light" panose="020B0502040204020203" pitchFamily="34" charset="-122"/>
              <a:ea typeface="微软雅黑 Light" panose="020B0502040204020203" pitchFamily="34" charset="-122"/>
            </a:endParaRPr>
          </a:p>
        </p:txBody>
      </p:sp>
    </p:spTree>
  </p:cSld>
  <p:clrMapOvr>
    <a:masterClrMapping/>
  </p:clrMapOvr>
  <p:transition>
    <p:fade/>
  </p:transition>
</p:sld>
</file>

<file path=ppt/tags/tag1.xml><?xml version="1.0" encoding="utf-8"?>
<p:tagLst xmlns:p="http://schemas.openxmlformats.org/presentationml/2006/main">
  <p:tag name="KSO_WM_SLIDE_MODEL_TYPE" val="cover"/>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黑体"/>
        <a:cs typeface=""/>
      </a:majorFont>
      <a:minorFont>
        <a:latin typeface="Arial"/>
        <a:ea typeface="楷体_GB2312"/>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891</Words>
  <Application>WPS 演示</Application>
  <PresentationFormat>宽屏</PresentationFormat>
  <Paragraphs>73</Paragraphs>
  <Slides>17</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17</vt:i4>
      </vt:variant>
    </vt:vector>
  </HeadingPairs>
  <TitlesOfParts>
    <vt:vector size="32" baseType="lpstr">
      <vt:lpstr>Arial</vt:lpstr>
      <vt:lpstr>宋体</vt:lpstr>
      <vt:lpstr>Wingdings</vt:lpstr>
      <vt:lpstr>黑体</vt:lpstr>
      <vt:lpstr>楷体_GB2312</vt:lpstr>
      <vt:lpstr>新宋体</vt:lpstr>
      <vt:lpstr>Calibri</vt:lpstr>
      <vt:lpstr>微软雅黑 Light</vt:lpstr>
      <vt:lpstr>Arial Unicode MS</vt:lpstr>
      <vt:lpstr>微软雅黑</vt:lpstr>
      <vt:lpstr>Calibri Light</vt:lpstr>
      <vt:lpstr>等线</vt:lpstr>
      <vt:lpstr>等线 Light</vt:lpstr>
      <vt:lpstr>默认设计模板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L＇sf</cp:lastModifiedBy>
  <cp:revision>7</cp:revision>
  <dcterms:created xsi:type="dcterms:W3CDTF">2019-07-01T01:41:00Z</dcterms:created>
  <dcterms:modified xsi:type="dcterms:W3CDTF">2019-07-08T01:50:46Z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2052-11.1.0.8767</vt:lpwstr>
  </property>
</Properties>
</file>