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38" r:id="rId3"/>
    <p:sldId id="263" r:id="rId4"/>
    <p:sldId id="282" r:id="rId5"/>
    <p:sldId id="271" r:id="rId6"/>
    <p:sldId id="305" r:id="rId7"/>
    <p:sldId id="293" r:id="rId8"/>
    <p:sldId id="283" r:id="rId9"/>
    <p:sldId id="358" r:id="rId11"/>
    <p:sldId id="301" r:id="rId12"/>
    <p:sldId id="303" r:id="rId13"/>
    <p:sldId id="278" r:id="rId14"/>
    <p:sldId id="297" r:id="rId15"/>
    <p:sldId id="307" r:id="rId16"/>
    <p:sldId id="298" r:id="rId17"/>
    <p:sldId id="310" r:id="rId18"/>
    <p:sldId id="308" r:id="rId19"/>
    <p:sldId id="309" r:id="rId20"/>
    <p:sldId id="279" r:id="rId21"/>
    <p:sldId id="360" r:id="rId22"/>
    <p:sldId id="372" r:id="rId23"/>
    <p:sldId id="280" r:id="rId24"/>
    <p:sldId id="304" r:id="rId25"/>
  </p:sldIdLst>
  <p:sldSz cx="12192000" cy="6858000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37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angch" initials="z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5FB"/>
    <a:srgbClr val="2E77B7"/>
    <a:srgbClr val="5A47E7"/>
    <a:srgbClr val="2F9FD5"/>
    <a:srgbClr val="45B2B9"/>
    <a:srgbClr val="279BD4"/>
    <a:srgbClr val="2D9FD4"/>
    <a:srgbClr val="6BC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6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-804" y="72"/>
      </p:cViewPr>
      <p:guideLst>
        <p:guide orient="horz" pos="2175"/>
        <p:guide pos="3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67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B40B-3DED-43AE-9B2B-4112F4B618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5EEB9-49FB-4A83-9EAE-20457E4109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FCD5C-7AD2-4F42-81EE-A2CED7370D0D}" type="slidenum">
              <a:rPr lang="zh-CN" altLang="en-US"/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FCD5C-7AD2-4F42-81EE-A2CED7370D0D}" type="slidenum">
              <a:rPr lang="zh-CN" altLang="en-US"/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FCD5C-7AD2-4F42-81EE-A2CED7370D0D}" type="slidenum">
              <a:rPr lang="zh-CN" altLang="en-US"/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tags" Target="../tags/tag65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60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2" Type="http://schemas.openxmlformats.org/officeDocument/2006/relationships/tags" Target="../tags/tag66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62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3983990" y="3778250"/>
            <a:ext cx="7823835" cy="1188720"/>
            <a:chOff x="6274" y="5950"/>
            <a:chExt cx="9519" cy="1872"/>
          </a:xfrm>
        </p:grpSpPr>
        <p:grpSp>
          <p:nvGrpSpPr>
            <p:cNvPr id="4" name="Group 10"/>
            <p:cNvGrpSpPr/>
            <p:nvPr/>
          </p:nvGrpSpPr>
          <p:grpSpPr>
            <a:xfrm>
              <a:off x="6274" y="5950"/>
              <a:ext cx="9428" cy="1872"/>
              <a:chOff x="3095" y="918"/>
              <a:chExt cx="1976" cy="393"/>
            </a:xfrm>
          </p:grpSpPr>
          <p:sp>
            <p:nvSpPr>
              <p:cNvPr id="8" name="AutoShape 11"/>
              <p:cNvSpPr/>
              <p:nvPr/>
            </p:nvSpPr>
            <p:spPr>
              <a:xfrm>
                <a:off x="3095" y="934"/>
                <a:ext cx="1975" cy="377"/>
              </a:xfrm>
              <a:prstGeom prst="roundRect">
                <a:avLst>
                  <a:gd name="adj" fmla="val 50000"/>
                </a:avLst>
              </a:prstGeom>
              <a:solidFill>
                <a:sysClr val="windowText" lastClr="000000"/>
              </a:soli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AutoShape 12"/>
              <p:cNvSpPr>
                <a:spLocks noChangeArrowheads="1"/>
              </p:cNvSpPr>
              <p:nvPr/>
            </p:nvSpPr>
            <p:spPr bwMode="gray">
              <a:xfrm>
                <a:off x="3095" y="918"/>
                <a:ext cx="1976" cy="3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563C1"/>
                  </a:gs>
                  <a:gs pos="100000">
                    <a:srgbClr val="0563C1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Oval 13"/>
              <p:cNvSpPr/>
              <p:nvPr/>
            </p:nvSpPr>
            <p:spPr>
              <a:xfrm rot="-2566439">
                <a:off x="3111" y="978"/>
                <a:ext cx="143" cy="89"/>
              </a:xfrm>
              <a:prstGeom prst="ellipse">
                <a:avLst/>
              </a:prstGeom>
              <a:gradFill rotWithShape="1">
                <a:gsLst>
                  <a:gs pos="0">
                    <a:sysClr val="window" lastClr="FFFFFF"/>
                  </a:gs>
                  <a:gs pos="100000">
                    <a:srgbClr val="0563C1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7157" y="6316"/>
              <a:ext cx="863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40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5.3  </a:t>
              </a:r>
              <a:r>
                <a:rPr lang="zh-CN" altLang="en-US" sz="40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任意角的三角函数的定义</a:t>
              </a:r>
              <a:endParaRPr lang="zh-CN" altLang="en-US" sz="4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05890" y="1289685"/>
            <a:ext cx="8004810" cy="1670050"/>
            <a:chOff x="2214" y="2031"/>
            <a:chExt cx="12606" cy="2630"/>
          </a:xfrm>
        </p:grpSpPr>
        <p:grpSp>
          <p:nvGrpSpPr>
            <p:cNvPr id="7" name="组合 6"/>
            <p:cNvGrpSpPr/>
            <p:nvPr/>
          </p:nvGrpSpPr>
          <p:grpSpPr>
            <a:xfrm>
              <a:off x="2214" y="2031"/>
              <a:ext cx="12606" cy="2630"/>
              <a:chOff x="4539" y="2562"/>
              <a:chExt cx="11225" cy="2630"/>
            </a:xfrm>
          </p:grpSpPr>
          <p:grpSp>
            <p:nvGrpSpPr>
              <p:cNvPr id="119816" name="Group 10"/>
              <p:cNvGrpSpPr/>
              <p:nvPr/>
            </p:nvGrpSpPr>
            <p:grpSpPr>
              <a:xfrm>
                <a:off x="4539" y="2562"/>
                <a:ext cx="11225" cy="2630"/>
                <a:chOff x="3095" y="918"/>
                <a:chExt cx="1976" cy="393"/>
              </a:xfrm>
            </p:grpSpPr>
            <p:sp>
              <p:nvSpPr>
                <p:cNvPr id="119819" name="AutoShape 11"/>
                <p:cNvSpPr/>
                <p:nvPr/>
              </p:nvSpPr>
              <p:spPr>
                <a:xfrm>
                  <a:off x="3095" y="934"/>
                  <a:ext cx="1975" cy="377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Text" lastClr="000000"/>
                </a:soli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zh-CN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3788" name="AutoShape 12"/>
                <p:cNvSpPr>
                  <a:spLocks noChangeArrowheads="1"/>
                </p:cNvSpPr>
                <p:nvPr/>
              </p:nvSpPr>
              <p:spPr bwMode="gray">
                <a:xfrm>
                  <a:off x="3095" y="918"/>
                  <a:ext cx="1976" cy="38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563C1"/>
                    </a:gs>
                    <a:gs pos="100000">
                      <a:srgbClr val="0563C1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119821" name="Oval 13"/>
                <p:cNvSpPr/>
                <p:nvPr/>
              </p:nvSpPr>
              <p:spPr>
                <a:xfrm rot="-2566439">
                  <a:off x="3111" y="978"/>
                  <a:ext cx="143" cy="89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/>
                    </a:gs>
                    <a:gs pos="100000">
                      <a:srgbClr val="0563C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p>
                  <a:endParaRPr lang="zh-CN" altLang="zh-CN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5557" y="3127"/>
                <a:ext cx="10002" cy="1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zh-CN" sz="440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第</a:t>
                </a:r>
                <a:r>
                  <a:rPr lang="en-US" altLang="zh-CN" sz="440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         </a:t>
                </a:r>
                <a:r>
                  <a:rPr lang="zh-CN" altLang="zh-CN" sz="440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单元</a:t>
                </a:r>
                <a:r>
                  <a:rPr lang="en-US" altLang="zh-CN" sz="440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 </a:t>
                </a:r>
                <a:r>
                  <a:rPr lang="zh-CN" altLang="en-US" sz="440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三角函数</a:t>
                </a:r>
                <a:endParaRPr lang="zh-CN" altLang="en-US" sz="44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399" y="2093"/>
              <a:ext cx="2719" cy="2531"/>
              <a:chOff x="1323" y="3685"/>
              <a:chExt cx="3470" cy="3508"/>
            </a:xfrm>
          </p:grpSpPr>
          <p:sp>
            <p:nvSpPr>
              <p:cNvPr id="14" name="Oval 10"/>
              <p:cNvSpPr>
                <a:spLocks noChangeArrowheads="1"/>
              </p:cNvSpPr>
              <p:nvPr/>
            </p:nvSpPr>
            <p:spPr bwMode="gray">
              <a:xfrm>
                <a:off x="1323" y="3685"/>
                <a:ext cx="3403" cy="3403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tint val="0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gray">
              <a:xfrm>
                <a:off x="1390" y="3790"/>
                <a:ext cx="3403" cy="3403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alpha val="32001"/>
                    </a:srgbClr>
                  </a:gs>
                  <a:gs pos="100000">
                    <a:srgbClr val="99CC00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square"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1546" y="3908"/>
                <a:ext cx="2958" cy="2958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shade val="54118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548" y="3913"/>
                <a:ext cx="2958" cy="2958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shade val="63529"/>
                      <a:invGamma/>
                    </a:srgbClr>
                  </a:gs>
                  <a:gs pos="100000">
                    <a:srgbClr val="99CC00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8" name="Oval 14"/>
              <p:cNvSpPr/>
              <p:nvPr/>
            </p:nvSpPr>
            <p:spPr>
              <a:xfrm>
                <a:off x="1693" y="4055"/>
                <a:ext cx="2663" cy="2663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Oval 16"/>
              <p:cNvSpPr/>
              <p:nvPr/>
            </p:nvSpPr>
            <p:spPr>
              <a:xfrm>
                <a:off x="1736" y="4095"/>
                <a:ext cx="2577" cy="2578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val 17"/>
              <p:cNvSpPr/>
              <p:nvPr/>
            </p:nvSpPr>
            <p:spPr>
              <a:xfrm>
                <a:off x="1768" y="4109"/>
                <a:ext cx="2516" cy="25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Oval 18"/>
              <p:cNvSpPr/>
              <p:nvPr/>
            </p:nvSpPr>
            <p:spPr>
              <a:xfrm>
                <a:off x="1795" y="4134"/>
                <a:ext cx="2392" cy="234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Oval 19"/>
              <p:cNvSpPr/>
              <p:nvPr/>
            </p:nvSpPr>
            <p:spPr>
              <a:xfrm>
                <a:off x="1935" y="4200"/>
                <a:ext cx="2127" cy="190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p>
                <a:endParaRPr lang="zh-CN" altLang="zh-CN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Text Box 38"/>
              <p:cNvSpPr txBox="1"/>
              <p:nvPr/>
            </p:nvSpPr>
            <p:spPr>
              <a:xfrm>
                <a:off x="2418" y="4607"/>
                <a:ext cx="1223" cy="16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algn="ctr" eaLnBrk="0" hangingPunct="0"/>
                <a:r>
                  <a:rPr lang="zh-CN" altLang="zh-CN" sz="4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五</a:t>
                </a:r>
                <a:endParaRPr lang="zh-CN" altLang="zh-CN" sz="4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8"/>
          <p:cNvSpPr>
            <a:spLocks noChangeArrowheads="1"/>
          </p:cNvSpPr>
          <p:nvPr/>
        </p:nvSpPr>
        <p:spPr bwMode="auto">
          <a:xfrm>
            <a:off x="514350" y="-8749"/>
            <a:ext cx="1690608" cy="988576"/>
          </a:xfrm>
          <a:prstGeom prst="parallelogram">
            <a:avLst>
              <a:gd name="adj" fmla="val 25007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拓展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58" name="同侧圆角矩形 57"/>
          <p:cNvSpPr/>
          <p:nvPr/>
        </p:nvSpPr>
        <p:spPr>
          <a:xfrm>
            <a:off x="3559135" y="1167616"/>
            <a:ext cx="6499270" cy="1688118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七边形 58"/>
          <p:cNvSpPr/>
          <p:nvPr/>
        </p:nvSpPr>
        <p:spPr>
          <a:xfrm>
            <a:off x="1758453" y="1209817"/>
            <a:ext cx="1406794" cy="1420838"/>
          </a:xfrm>
          <a:prstGeom prst="heptago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思考</a:t>
            </a:r>
            <a:endParaRPr lang="zh-CN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074445" y="1667435"/>
                <a:ext cx="5401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i="0" smtClean="0">
                              <a:latin typeface="Cambria Math" panose="02040503050406030204"/>
                            </a:rPr>
                            <m:t>cos</m:t>
                          </m:r>
                        </m:fName>
                        <m:e>
                          <m:r>
                            <a:rPr lang="zh-CN" altLang="en-US" sz="2400" i="1" smtClean="0">
                              <a:latin typeface="Cambria Math" panose="02040503050406030204"/>
                            </a:rPr>
                            <m:t>𝜃</m:t>
                          </m:r>
                          <m:r>
                            <a:rPr lang="en-US" altLang="zh-CN" sz="2400" i="1">
                              <a:latin typeface="Cambria Math" panose="02040503050406030204"/>
                              <a:ea typeface="Cambria Math" panose="02040503050406030204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zh-CN" altLang="en-US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𝜃</m:t>
                              </m:r>
                              <m:r>
                                <a:rPr lang="en-US" altLang="zh-CN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&lt;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0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，</m:t>
                              </m:r>
                              <m:r>
                                <a:rPr lang="zh-CN" altLang="en-US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确定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角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𝜃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所在象限 。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45" y="1667435"/>
                <a:ext cx="540128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5" t="-121" r="5" b="1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8"/>
          <p:cNvSpPr>
            <a:spLocks noChangeArrowheads="1"/>
          </p:cNvSpPr>
          <p:nvPr/>
        </p:nvSpPr>
        <p:spPr bwMode="auto">
          <a:xfrm>
            <a:off x="514350" y="-4155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新知探究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72836" y="2057534"/>
                <a:ext cx="10058400" cy="948282"/>
              </a:xfrm>
              <a:prstGeom prst="round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+mj-lt"/>
                  </a:rPr>
                  <a:t>当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sz="2400" b="1" i="1" smtClean="0">
                        <a:latin typeface="Cambria Math" panose="02040503050406030204"/>
                        <a:ea typeface="Cambria Math" panose="02040503050406030204"/>
                      </a:rPr>
                      <m:t>𝟎</m:t>
                    </m:r>
                    <m:r>
                      <a:rPr lang="zh-CN" altLang="en-US" sz="2400" b="1" i="1" smtClean="0">
                        <a:latin typeface="Cambria Math" panose="02040503050406030204"/>
                        <a:ea typeface="Cambria Math" panose="02040503050406030204"/>
                      </a:rPr>
                      <m:t>时，</m:t>
                    </m:r>
                    <m:r>
                      <a:rPr lang="zh-CN" altLang="en-US" sz="2400" b="1" i="1" smtClean="0">
                        <a:latin typeface="Cambria Math" panose="02040503050406030204"/>
                        <a:ea typeface="Cambria Math" panose="02040503050406030204"/>
                      </a:rPr>
                      <m:t>𝜶</m:t>
                    </m:r>
                    <m:r>
                      <a:rPr lang="zh-CN" altLang="en-US" sz="2400" b="1" i="1" smtClean="0">
                        <a:latin typeface="Cambria Math" panose="02040503050406030204"/>
                        <a:ea typeface="Cambria Math" panose="02040503050406030204"/>
                      </a:rPr>
                      <m:t>的终边与</m:t>
                    </m:r>
                    <m:r>
                      <a:rPr lang="en-US" altLang="zh-CN" sz="2400" b="1" i="1" smtClean="0">
                        <a:latin typeface="Cambria Math" panose="02040503050406030204"/>
                        <a:ea typeface="Cambria Math" panose="02040503050406030204"/>
                      </a:rPr>
                      <m:t>𝒙</m:t>
                    </m:r>
                    <m:r>
                      <a:rPr lang="zh-CN" altLang="en-US" sz="2400" b="1" i="1" smtClean="0">
                        <a:latin typeface="Cambria Math" panose="02040503050406030204"/>
                        <a:ea typeface="Cambria Math" panose="02040503050406030204"/>
                      </a:rPr>
                      <m:t>轴正</m:t>
                    </m:r>
                    <m:r>
                      <a:rPr lang="zh-CN" altLang="en-US" sz="2400" b="1" i="1">
                        <a:latin typeface="Cambria Math" panose="02040503050406030204"/>
                        <a:ea typeface="Cambria Math" panose="02040503050406030204"/>
                      </a:rPr>
                      <m:t>半轴</m:t>
                    </m:r>
                    <m:r>
                      <a:rPr lang="zh-CN" altLang="en-US" sz="2400" b="1" i="1" smtClean="0">
                        <a:latin typeface="Cambria Math" panose="02040503050406030204"/>
                        <a:ea typeface="Cambria Math" panose="02040503050406030204"/>
                      </a:rPr>
                      <m:t>重合，</m:t>
                    </m:r>
                    <m:r>
                      <a:rPr lang="zh-CN" altLang="en-US" sz="2400" b="1" i="1">
                        <a:latin typeface="Cambria Math" panose="02040503050406030204"/>
                        <a:ea typeface="Cambria Math" panose="02040503050406030204"/>
                      </a:rPr>
                      <m:t>并且</m:t>
                    </m:r>
                    <m:r>
                      <a:rPr lang="en-US" altLang="zh-CN" sz="2400" b="1" i="1" smtClean="0">
                        <a:latin typeface="Cambria Math" panose="02040503050406030204"/>
                        <a:ea typeface="Cambria Math" panose="02040503050406030204"/>
                      </a:rPr>
                      <m:t>𝒓</m:t>
                    </m:r>
                    <m:r>
                      <a:rPr lang="zh-CN" altLang="en-US" sz="2400" b="1" i="1" smtClean="0">
                        <a:latin typeface="Cambria Math" panose="02040503050406030204"/>
                        <a:ea typeface="Cambria Math" panose="02040503050406030204"/>
                      </a:rPr>
                      <m:t>为点</m:t>
                    </m:r>
                    <m:r>
                      <a:rPr lang="en-US" altLang="zh-CN" sz="2400" b="1" i="1" smtClean="0">
                        <a:latin typeface="Cambria Math" panose="02040503050406030204"/>
                        <a:ea typeface="Cambria Math" panose="02040503050406030204"/>
                      </a:rPr>
                      <m:t>𝑷</m:t>
                    </m:r>
                    <m:r>
                      <a:rPr lang="zh-CN" altLang="en-US" sz="2400" b="1" i="1" smtClean="0">
                        <a:latin typeface="Cambria Math" panose="02040503050406030204"/>
                        <a:ea typeface="Cambria Math" panose="02040503050406030204"/>
                      </a:rPr>
                      <m:t>到</m:t>
                    </m:r>
                    <m:r>
                      <a:rPr lang="zh-CN" altLang="en-US" sz="2400" b="1" i="1">
                        <a:latin typeface="Cambria Math" panose="02040503050406030204"/>
                        <a:ea typeface="Cambria Math" panose="02040503050406030204"/>
                      </a:rPr>
                      <m:t>原点</m:t>
                    </m:r>
                    <m:r>
                      <a:rPr lang="zh-CN" altLang="en-US" sz="2400" b="1" i="1" smtClean="0">
                        <a:latin typeface="Cambria Math" panose="02040503050406030204"/>
                        <a:ea typeface="Cambria Math" panose="02040503050406030204"/>
                      </a:rPr>
                      <m:t>的</m:t>
                    </m:r>
                    <m:r>
                      <a:rPr lang="zh-CN" altLang="en-US" sz="2400" b="1" i="1">
                        <a:latin typeface="Cambria Math" panose="02040503050406030204"/>
                        <a:ea typeface="Cambria Math" panose="02040503050406030204"/>
                      </a:rPr>
                      <m:t>距离</m:t>
                    </m:r>
                    <m:r>
                      <a:rPr lang="zh-CN" altLang="en-US" sz="2400" b="0" i="1" smtClean="0">
                        <a:latin typeface="Cambria Math" panose="02040503050406030204"/>
                        <a:ea typeface="Cambria Math" panose="02040503050406030204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+mj-lt"/>
                  </a:rPr>
                  <a:t>所以对于角终边上的任意点</a:t>
                </a:r>
                <a:r>
                  <a:rPr lang="en-US" altLang="zh-CN" sz="2400" dirty="0" smtClean="0">
                    <a:latin typeface="+mj-lt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latin typeface="+mj-lt"/>
                  </a:rPr>
                  <a:t>,</a:t>
                </a:r>
                <a:r>
                  <a:rPr lang="zh-CN" altLang="en-US" sz="2400" dirty="0" smtClean="0">
                    <a:latin typeface="+mj-lt"/>
                  </a:rPr>
                  <a:t>都有</a:t>
                </a:r>
                <a:r>
                  <a:rPr lang="en-US" altLang="zh-CN" sz="2400" i="1" dirty="0" smtClean="0">
                    <a:latin typeface="Times New Roman" panose="02020603050405020304" charset="0"/>
                    <a:cs typeface="Times New Roman" panose="02020603050405020304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𝑦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,因此利用三角</m:t>
                    </m:r>
                  </m:oMath>
                </a14:m>
                <a:r>
                  <a:rPr lang="zh-CN" altLang="en-US" sz="2400" dirty="0" smtClean="0"/>
                  <a:t>定义，有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2057534"/>
                <a:ext cx="10058400" cy="948282"/>
              </a:xfrm>
              <a:prstGeom prst="roundRect">
                <a:avLst/>
              </a:prstGeom>
              <a:blipFill rotWithShape="1">
                <a:blip r:embed="rId2"/>
                <a:stretch>
                  <a:fillRect l="-3" t="-14" r="3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59527" y="3290572"/>
                <a:ext cx="2611612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i="0" smtClean="0">
                              <a:latin typeface="Cambria Math" panose="02040503050406030204"/>
                            </a:rPr>
                            <m:t>sin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/>
                            </a:rPr>
                            <m:t>0</m:t>
                          </m:r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27" y="3290572"/>
                <a:ext cx="2611612" cy="786241"/>
              </a:xfrm>
              <a:prstGeom prst="rect">
                <a:avLst/>
              </a:prstGeom>
              <a:blipFill rotWithShape="1">
                <a:blip r:embed="rId3"/>
                <a:stretch>
                  <a:fillRect l="-22" r="17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773736" y="4260388"/>
                <a:ext cx="2650919" cy="724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i="0" smtClean="0">
                              <a:latin typeface="Cambria Math" panose="02040503050406030204"/>
                            </a:rPr>
                            <m:t>cos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/>
                            </a:rPr>
                            <m:t>0</m:t>
                          </m:r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𝑟</m:t>
                              </m:r>
                            </m:den>
                          </m:f>
                        </m:e>
                      </m:func>
                      <m:r>
                        <a:rPr lang="en-US" altLang="zh-CN" sz="2400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𝑥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𝑥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736" y="4260388"/>
                <a:ext cx="2650919" cy="724878"/>
              </a:xfrm>
              <a:prstGeom prst="rect">
                <a:avLst/>
              </a:prstGeom>
              <a:blipFill rotWithShape="1">
                <a:blip r:embed="rId4"/>
                <a:stretch>
                  <a:fillRect l="-7" t="-24" r="23" b="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745660" y="5147075"/>
                <a:ext cx="2648482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i="0" smtClean="0">
                              <a:latin typeface="Cambria Math" panose="02040503050406030204"/>
                            </a:rPr>
                            <m:t>tan</m:t>
                          </m:r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/>
                            </a:rPr>
                            <m:t>0</m:t>
                          </m:r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=</m:t>
                          </m:r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660" y="5147075"/>
                <a:ext cx="2648482" cy="786241"/>
              </a:xfrm>
              <a:prstGeom prst="rect">
                <a:avLst/>
              </a:prstGeom>
              <a:blipFill rotWithShape="1">
                <a:blip r:embed="rId5"/>
                <a:stretch>
                  <a:fillRect l="-2" t="-51" r="22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69818" y="1059988"/>
                <a:ext cx="5281444" cy="733544"/>
              </a:xfrm>
              <a:prstGeom prst="snip2Diag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界限角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/>
                      </a:rPr>
                      <m:t>0</m:t>
                    </m:r>
                    <m:r>
                      <a:rPr lang="zh-CN" altLang="en-US" sz="2400" b="0" i="1" dirty="0" smtClean="0">
                        <a:latin typeface="Cambria Math" panose="02040503050406030204"/>
                      </a:rPr>
                      <m:t>，</m:t>
                    </m:r>
                    <m:f>
                      <m:fPr>
                        <m:ctrlPr>
                          <a:rPr lang="en-US" altLang="zh-CN" sz="2400" b="0" i="1" dirty="0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zh-CN" altLang="en-US" sz="2400" b="0" i="1" dirty="0" smtClean="0">
                            <a:latin typeface="Cambria Math" panose="02040503050406030204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/>
                          </a:rPr>
                          <m:t>2</m:t>
                        </m:r>
                      </m:den>
                    </m:f>
                    <m:r>
                      <a:rPr lang="zh-CN" altLang="en-US" sz="2400" b="0" i="1" dirty="0" smtClean="0">
                        <a:latin typeface="Cambria Math" panose="02040503050406030204"/>
                      </a:rPr>
                      <m:t>，</m:t>
                    </m:r>
                    <m:r>
                      <a:rPr lang="zh-CN" altLang="en-US" sz="2400" b="0" i="1" dirty="0" smtClean="0">
                        <a:latin typeface="Cambria Math" panose="02040503050406030204"/>
                      </a:rPr>
                      <m:t>𝜋</m:t>
                    </m:r>
                    <m:r>
                      <a:rPr lang="zh-CN" altLang="en-US" sz="2400" b="0" i="1" dirty="0" smtClean="0">
                        <a:latin typeface="Cambria Math" panose="02040503050406030204"/>
                      </a:rPr>
                      <m:t>和</m:t>
                    </m:r>
                    <m:f>
                      <m:fPr>
                        <m:ctrlPr>
                          <a:rPr lang="en-US" altLang="zh-CN" sz="2400" b="0" i="1" dirty="0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 panose="02040503050406030204"/>
                          </a:rPr>
                          <m:t>3</m:t>
                        </m:r>
                        <m:r>
                          <a:rPr lang="zh-CN" altLang="en-US" sz="2400" b="0" i="1" dirty="0" smtClean="0">
                            <a:latin typeface="Cambria Math" panose="02040503050406030204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/>
                          </a:rPr>
                          <m:t>2</m:t>
                        </m:r>
                      </m:den>
                    </m:f>
                    <m:r>
                      <a:rPr lang="zh-CN" altLang="en-US" sz="2400" b="0" i="1" dirty="0" smtClean="0">
                        <a:latin typeface="Cambria Math" panose="02040503050406030204"/>
                      </a:rPr>
                      <m:t>的</m:t>
                    </m:r>
                    <m:r>
                      <a:rPr lang="zh-CN" altLang="en-US" sz="2400" i="1" dirty="0">
                        <a:latin typeface="Cambria Math" panose="02040503050406030204"/>
                      </a:rPr>
                      <m:t>三角</m:t>
                    </m:r>
                    <m:r>
                      <a:rPr lang="zh-CN" altLang="en-US" sz="2400" i="1" dirty="0" smtClean="0">
                        <a:latin typeface="Cambria Math" panose="02040503050406030204"/>
                      </a:rPr>
                      <m:t>函数</m:t>
                    </m:r>
                    <m:r>
                      <a:rPr lang="zh-CN" altLang="en-US" sz="2400" b="0" i="1" dirty="0" smtClean="0">
                        <a:latin typeface="Cambria Math" panose="02040503050406030204"/>
                      </a:rPr>
                      <m:t>值。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18" y="1059988"/>
                <a:ext cx="5281444" cy="733544"/>
              </a:xfrm>
              <a:prstGeom prst="snip2DiagRect">
                <a:avLst/>
              </a:prstGeom>
              <a:blipFill rotWithShape="1">
                <a:blip r:embed="rId6"/>
                <a:stretch>
                  <a:fillRect l="-3" t="-24" r="6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8"/>
          <p:cNvSpPr>
            <a:spLocks noChangeArrowheads="1"/>
          </p:cNvSpPr>
          <p:nvPr/>
        </p:nvSpPr>
        <p:spPr bwMode="auto">
          <a:xfrm>
            <a:off x="514350" y="17435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新知探究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3309596" y="1259976"/>
                <a:ext cx="5369680" cy="733544"/>
              </a:xfrm>
              <a:prstGeom prst="snip2Diag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那么界限角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zh-CN" altLang="en-US" sz="2400" b="0" i="1" dirty="0" smtClean="0">
                            <a:latin typeface="Cambria Math" panose="02040503050406030204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/>
                          </a:rPr>
                          <m:t>2</m:t>
                        </m:r>
                      </m:den>
                    </m:f>
                    <m:r>
                      <a:rPr lang="zh-CN" altLang="en-US" sz="2400" b="0" i="1" dirty="0" smtClean="0">
                        <a:latin typeface="Cambria Math" panose="02040503050406030204"/>
                      </a:rPr>
                      <m:t>，</m:t>
                    </m:r>
                    <m:r>
                      <a:rPr lang="zh-CN" altLang="en-US" sz="2400" b="0" i="1" dirty="0" smtClean="0">
                        <a:latin typeface="Cambria Math" panose="02040503050406030204"/>
                      </a:rPr>
                      <m:t>𝜋</m:t>
                    </m:r>
                    <m:r>
                      <a:rPr lang="zh-CN" altLang="en-US" sz="2400" b="0" i="1" dirty="0" smtClean="0">
                        <a:latin typeface="Cambria Math" panose="02040503050406030204"/>
                      </a:rPr>
                      <m:t>和</m:t>
                    </m:r>
                    <m:f>
                      <m:fPr>
                        <m:ctrlPr>
                          <a:rPr lang="en-US" altLang="zh-CN" sz="2400" b="0" i="1" dirty="0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 panose="02040503050406030204"/>
                          </a:rPr>
                          <m:t>3</m:t>
                        </m:r>
                        <m:r>
                          <a:rPr lang="zh-CN" altLang="en-US" sz="2400" b="0" i="1" dirty="0" smtClean="0">
                            <a:latin typeface="Cambria Math" panose="02040503050406030204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/>
                          </a:rPr>
                          <m:t>2</m:t>
                        </m:r>
                      </m:den>
                    </m:f>
                    <m:r>
                      <a:rPr lang="zh-CN" altLang="en-US" sz="2400" b="0" i="1" dirty="0" smtClean="0">
                        <a:latin typeface="Cambria Math" panose="02040503050406030204"/>
                      </a:rPr>
                      <m:t>的</m:t>
                    </m:r>
                    <m:r>
                      <a:rPr lang="zh-CN" altLang="en-US" sz="2400" i="1" dirty="0">
                        <a:latin typeface="Cambria Math" panose="02040503050406030204"/>
                      </a:rPr>
                      <m:t>三角</m:t>
                    </m:r>
                    <m:r>
                      <a:rPr lang="zh-CN" altLang="en-US" sz="2400" i="1" dirty="0" smtClean="0">
                        <a:latin typeface="Cambria Math" panose="02040503050406030204"/>
                      </a:rPr>
                      <m:t>函数</m:t>
                    </m:r>
                    <m:r>
                      <a:rPr lang="zh-CN" altLang="en-US" sz="2400" b="0" i="1" dirty="0" smtClean="0">
                        <a:latin typeface="Cambria Math" panose="02040503050406030204"/>
                      </a:rPr>
                      <m:t>值？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96" y="1259976"/>
                <a:ext cx="5369680" cy="733544"/>
              </a:xfrm>
              <a:prstGeom prst="snip2DiagRect">
                <a:avLst/>
              </a:prstGeom>
              <a:blipFill rotWithShape="1">
                <a:blip r:embed="rId2"/>
                <a:stretch>
                  <a:fillRect l="-11" t="-19" r="2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24" descr="question_float_from_box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61" y="1407109"/>
            <a:ext cx="2072216" cy="21336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/>
            </p:nvGraphicFramePr>
            <p:xfrm>
              <a:off x="2865714" y="2798271"/>
              <a:ext cx="8128000" cy="28303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/>
                    <a:gridCol w="1625600"/>
                    <a:gridCol w="1625600"/>
                    <a:gridCol w="1625600"/>
                    <a:gridCol w="1625600"/>
                  </a:tblGrid>
                  <a:tr h="70759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 panose="02040503050406030204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smtClean="0">
                                        <a:latin typeface="Cambria Math" panose="02040503050406030204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1" smtClean="0">
                                        <a:latin typeface="Cambria Math" panose="02040503050406030204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 panose="02040503050406030204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 panose="02040503050406030204"/>
                                  </a:rPr>
                                  <m:t>𝝅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i="1" smtClean="0">
                                        <a:latin typeface="Cambria Math" panose="02040503050406030204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 panose="02040503050406030204"/>
                                      </a:rPr>
                                      <m:t>𝟑</m:t>
                                    </m:r>
                                    <m:r>
                                      <a:rPr lang="zh-CN" altLang="en-US" b="1" i="1" smtClean="0">
                                        <a:latin typeface="Cambria Math" panose="02040503050406030204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 panose="02040503050406030204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70759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 panose="02040503050406030204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70759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 panose="02040503050406030204"/>
                                  </a:rPr>
                                  <m:t>−</m:t>
                                </m:r>
                                <m:r>
                                  <a:rPr lang="en-US" altLang="zh-CN" b="0" i="1" smtClean="0">
                                    <a:latin typeface="Cambria Math" panose="02040503050406030204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  <a:tr h="707592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i="1" smtClean="0">
                                        <a:latin typeface="Cambria Math" panose="02040503050406030204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i="0" smtClean="0">
                                        <a:latin typeface="Cambria Math" panose="02040503050406030204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zh-CN" altLang="en-US" i="1" smtClean="0">
                                        <a:latin typeface="Cambria Math" panose="02040503050406030204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 panose="02040503050406030204"/>
                                  </a:rPr>
                                  <m:t>不存在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smtClean="0">
                                    <a:latin typeface="Cambria Math" panose="02040503050406030204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i="1" smtClean="0">
                                    <a:latin typeface="Cambria Math" panose="02040503050406030204"/>
                                  </a:rPr>
                                  <m:t>不存在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/>
            </p:nvGraphicFramePr>
            <p:xfrm>
              <a:off x="2865714" y="2798271"/>
              <a:ext cx="8128000" cy="28303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/>
                    <a:gridCol w="1625600"/>
                    <a:gridCol w="1625600"/>
                    <a:gridCol w="1625600"/>
                    <a:gridCol w="1625600"/>
                  </a:tblGrid>
                  <a:tr h="7073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</a:tr>
                  <a:tr h="7080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</a:tr>
                  <a:tr h="7073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</a:tr>
                  <a:tr h="7073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文本框 8"/>
          <p:cNvSpPr>
            <a:spLocks noChangeArrowheads="1"/>
          </p:cNvSpPr>
          <p:nvPr/>
        </p:nvSpPr>
        <p:spPr bwMode="auto">
          <a:xfrm>
            <a:off x="514350" y="-8749"/>
            <a:ext cx="2906713" cy="920750"/>
          </a:xfrm>
          <a:prstGeom prst="parallelogram">
            <a:avLst>
              <a:gd name="adj" fmla="val 25007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98494" y="3213847"/>
                <a:ext cx="8303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解：原式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2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𝑎𝑏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×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𝑏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×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94" y="3213847"/>
                <a:ext cx="830394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" t="-24" r="3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95281" y="3980329"/>
                <a:ext cx="2483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 smtClean="0">
                          <a:latin typeface="Cambria Math" panose="02040503050406030204"/>
                          <a:ea typeface="Cambria Math" panose="02040503050406030204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2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𝑎𝑏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81" y="3980329"/>
                <a:ext cx="248324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" t="-32" r="17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35622" y="4679576"/>
                <a:ext cx="17121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𝑎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622" y="4679576"/>
                <a:ext cx="171213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2" t="-57" r="32" b="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15" y="1297940"/>
            <a:ext cx="8858250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8"/>
          <p:cNvSpPr>
            <a:spLocks noChangeArrowheads="1"/>
          </p:cNvSpPr>
          <p:nvPr/>
        </p:nvSpPr>
        <p:spPr bwMode="auto">
          <a:xfrm>
            <a:off x="514350" y="19387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68187" y="4126568"/>
                <a:ext cx="6398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解：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/>
                        <a:ea typeface="Cambria Math" panose="02040503050406030204"/>
                      </a:rPr>
                      <m:t>∵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110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/>
                            <a:ea typeface="Cambria Math" panose="02040503050406030204"/>
                          </a:rPr>
                          <m:t>∘</m:t>
                        </m:r>
                      </m:sup>
                    </m:sSup>
                    <m:r>
                      <a:rPr lang="zh-CN" altLang="en-US" sz="2400" b="0" i="1" smtClean="0">
                        <a:latin typeface="Cambria Math" panose="02040503050406030204"/>
                        <a:ea typeface="Cambria Math" panose="02040503050406030204"/>
                      </a:rPr>
                      <m:t>是</m:t>
                    </m:r>
                    <m:r>
                      <a:rPr lang="zh-CN" altLang="en-US" sz="2400" i="1">
                        <a:latin typeface="Cambria Math" panose="02040503050406030204"/>
                        <a:ea typeface="Cambria Math" panose="02040503050406030204"/>
                      </a:rPr>
                      <m:t>第二象限</m:t>
                    </m:r>
                    <m:r>
                      <a:rPr lang="zh-CN" altLang="en-US" sz="2400" b="0" i="1" smtClean="0">
                        <a:latin typeface="Cambria Math" panose="02040503050406030204"/>
                        <a:ea typeface="Cambria Math" panose="02040503050406030204"/>
                      </a:rPr>
                      <m:t>角，∴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/>
                            <a:ea typeface="Cambria Math" panose="02040503050406030204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110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∘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&gt;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0</m:t>
                        </m:r>
                      </m:e>
                    </m:func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87" y="4126568"/>
                <a:ext cx="639822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7" t="-73" r="6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06067" y="4866154"/>
                <a:ext cx="5854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/>
                            </a:rPr>
                            <m:t>2</m:t>
                          </m:r>
                        </m:e>
                      </m:d>
                      <m:r>
                        <a:rPr lang="en-US" altLang="zh-CN" sz="2400" i="1" smtClean="0">
                          <a:latin typeface="Cambria Math" panose="02040503050406030204"/>
                          <a:ea typeface="Cambria Math" panose="02040503050406030204"/>
                        </a:rPr>
                        <m:t>∵</m:t>
                      </m:r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230</m:t>
                          </m:r>
                        </m:e>
                        <m:sup>
                          <m:r>
                            <a:rPr lang="en-US" altLang="zh-CN" sz="240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∘</m:t>
                          </m:r>
                        </m:sup>
                      </m:sSup>
                      <m:r>
                        <a:rPr lang="zh-CN" altLang="en-US" sz="2400" b="0" i="1" smtClean="0">
                          <a:latin typeface="Cambria Math" panose="02040503050406030204"/>
                          <a:ea typeface="Cambria Math" panose="02040503050406030204"/>
                        </a:rPr>
                        <m:t>是第三</m:t>
                      </m:r>
                      <m:r>
                        <a:rPr lang="zh-CN" altLang="en-US" sz="2400" i="1">
                          <a:latin typeface="Cambria Math" panose="02040503050406030204"/>
                          <a:ea typeface="Cambria Math" panose="02040503050406030204"/>
                        </a:rPr>
                        <m:t>象限</m:t>
                      </m:r>
                      <m:r>
                        <a:rPr lang="zh-CN" altLang="en-US" sz="2400" b="0" i="1" smtClean="0">
                          <a:latin typeface="Cambria Math" panose="02040503050406030204"/>
                          <a:ea typeface="Cambria Math" panose="02040503050406030204"/>
                        </a:rPr>
                        <m:t>角，∴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/>
                              <a:ea typeface="Cambria Math" panose="02040503050406030204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230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∘</m:t>
                              </m:r>
                            </m:sup>
                          </m:sSup>
                        </m:e>
                      </m:func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&lt;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67" y="4866154"/>
                <a:ext cx="58548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" t="-32" r="10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86752" y="5565402"/>
                <a:ext cx="4990405" cy="62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3</m:t>
                        </m:r>
                      </m:e>
                    </m:d>
                    <m:r>
                      <a:rPr lang="zh-CN" altLang="en-US" sz="2400" i="1" smtClean="0">
                        <a:latin typeface="Cambria Math" panose="02040503050406030204"/>
                      </a:rPr>
                      <m:t>∵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5</m:t>
                        </m:r>
                        <m:r>
                          <a:rPr lang="zh-CN" altLang="en-US" sz="2400" b="0" i="1" smtClean="0">
                            <a:latin typeface="Cambria Math" panose="02040503050406030204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dirty="0" smtClean="0"/>
                  <a:t>是第四象限角，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∴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latin typeface="Cambria Math" panose="02040503050406030204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/>
                              </a:rPr>
                              <m:t>5</m:t>
                            </m:r>
                            <m:r>
                              <a:rPr lang="zh-CN" altLang="en-US" sz="2400" b="0" i="1" smtClean="0">
                                <a:latin typeface="Cambria Math" panose="02040503050406030204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2" y="5565402"/>
                <a:ext cx="4990405" cy="621773"/>
              </a:xfrm>
              <a:prstGeom prst="rect">
                <a:avLst/>
              </a:prstGeom>
              <a:blipFill rotWithShape="1">
                <a:blip r:embed="rId4"/>
                <a:stretch>
                  <a:fillRect l="-10" t="-42" r="9" b="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 descr="图片15.png"/>
          <p:cNvPicPr>
            <a:picLocks noChangeAspect="1"/>
          </p:cNvPicPr>
          <p:nvPr/>
        </p:nvPicPr>
        <p:blipFill>
          <a:blip r:embed="rId5" cstate="print"/>
          <a:srcRect l="1022" t="4629" r="1433"/>
          <a:stretch>
            <a:fillRect/>
          </a:stretch>
        </p:blipFill>
        <p:spPr>
          <a:xfrm>
            <a:off x="1085215" y="1064895"/>
            <a:ext cx="8300085" cy="2839085"/>
          </a:xfrm>
          <a:prstGeom prst="round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8"/>
          <p:cNvSpPr>
            <a:spLocks noChangeArrowheads="1"/>
          </p:cNvSpPr>
          <p:nvPr/>
        </p:nvSpPr>
        <p:spPr bwMode="auto">
          <a:xfrm>
            <a:off x="514350" y="19387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68187" y="4175987"/>
                <a:ext cx="6376297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解：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4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/>
                      </a:rPr>
                      <m:t> </m:t>
                    </m:r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∵−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fPr>
                      <m:num>
                        <m:r>
                          <a:rPr lang="zh-CN" altLang="en-US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3</m:t>
                        </m:r>
                      </m:den>
                    </m:f>
                    <m:r>
                      <a:rPr lang="zh-CN" altLang="en-US" sz="2400" b="0" i="1" smtClean="0">
                        <a:latin typeface="Cambria Math" panose="02040503050406030204"/>
                        <a:ea typeface="Cambria Math" panose="02040503050406030204"/>
                      </a:rPr>
                      <m:t>是</m:t>
                    </m:r>
                    <m:r>
                      <a:rPr lang="zh-CN" altLang="en-US" sz="2400" i="1">
                        <a:latin typeface="Cambria Math" panose="02040503050406030204"/>
                        <a:ea typeface="Cambria Math" panose="02040503050406030204"/>
                      </a:rPr>
                      <m:t>第</m:t>
                    </m:r>
                    <m:r>
                      <a:rPr lang="zh-CN" altLang="en-US" sz="2400" b="0" i="1" smtClean="0">
                        <a:latin typeface="Cambria Math" panose="02040503050406030204"/>
                        <a:ea typeface="Cambria Math" panose="02040503050406030204"/>
                      </a:rPr>
                      <m:t>四</m:t>
                    </m:r>
                    <m:r>
                      <a:rPr lang="zh-CN" altLang="en-US" sz="2400" i="1">
                        <a:latin typeface="Cambria Math" panose="02040503050406030204"/>
                        <a:ea typeface="Cambria Math" panose="02040503050406030204"/>
                      </a:rPr>
                      <m:t>象限</m:t>
                    </m:r>
                    <m:r>
                      <a:rPr lang="zh-CN" altLang="en-US" sz="2400" b="0" i="1" smtClean="0">
                        <a:latin typeface="Cambria Math" panose="02040503050406030204"/>
                        <a:ea typeface="Cambria Math" panose="02040503050406030204"/>
                      </a:rPr>
                      <m:t>角，∴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/>
                            <a:ea typeface="Cambria Math" panose="02040503050406030204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400" b="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b="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400" i="1">
                            <a:latin typeface="Cambria Math" panose="02040503050406030204"/>
                            <a:ea typeface="Cambria Math" panose="02040503050406030204"/>
                          </a:rPr>
                          <m:t>&lt;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0</m:t>
                        </m:r>
                      </m:e>
                    </m:func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187" y="4175987"/>
                <a:ext cx="6376297" cy="645048"/>
              </a:xfrm>
              <a:prstGeom prst="rect">
                <a:avLst/>
              </a:prstGeom>
              <a:blipFill rotWithShape="1">
                <a:blip r:embed="rId2"/>
                <a:stretch>
                  <a:fillRect l="-7" t="-35" r="1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87322" y="4848338"/>
                <a:ext cx="855317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/>
                            </a:rPr>
                            <m:t>5</m:t>
                          </m:r>
                        </m:e>
                      </m:d>
                      <m:r>
                        <a:rPr lang="en-US" altLang="zh-CN" sz="2400" i="1" smtClean="0">
                          <a:latin typeface="Cambria Math" panose="02040503050406030204"/>
                          <a:ea typeface="Cambria Math" panose="02040503050406030204"/>
                        </a:rPr>
                        <m:t>∵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16</m:t>
                          </m:r>
                          <m:r>
                            <a:rPr lang="zh-CN" altLang="en-US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3</m:t>
                          </m:r>
                        </m:den>
                      </m:f>
                      <m:r>
                        <a:rPr lang="en-US" altLang="zh-CN" sz="2400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6</m:t>
                      </m:r>
                      <m:r>
                        <a:rPr lang="zh-CN" altLang="en-US" sz="2400" b="0" i="1" smtClean="0">
                          <a:latin typeface="Cambria Math" panose="02040503050406030204"/>
                          <a:ea typeface="Cambria Math" panose="02040503050406030204"/>
                        </a:rPr>
                        <m:t>𝜋</m:t>
                      </m:r>
                      <m:r>
                        <a:rPr lang="zh-CN" altLang="en-US" sz="2400" b="0" i="1" smtClean="0">
                          <a:latin typeface="Cambria Math" panose="02040503050406030204"/>
                          <a:ea typeface="Cambria Math" panose="02040503050406030204"/>
                        </a:rPr>
                        <m:t>−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2</m:t>
                          </m:r>
                          <m:r>
                            <a:rPr lang="zh-CN" altLang="en-US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3</m:t>
                          </m:r>
                        </m:den>
                      </m:f>
                      <m:r>
                        <a:rPr lang="zh-CN" altLang="en-US" sz="2400" b="0" i="1" smtClean="0">
                          <a:latin typeface="Cambria Math" panose="02040503050406030204"/>
                          <a:ea typeface="Cambria Math" panose="02040503050406030204"/>
                        </a:rPr>
                        <m:t>，∴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16</m:t>
                          </m:r>
                          <m:r>
                            <a:rPr lang="zh-CN" altLang="en-US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𝜋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3</m:t>
                          </m:r>
                        </m:den>
                      </m:f>
                      <m:r>
                        <a:rPr lang="zh-CN" altLang="en-US" sz="2400" b="0" i="1" smtClean="0">
                          <a:latin typeface="Cambria Math" panose="02040503050406030204"/>
                          <a:ea typeface="Cambria Math" panose="02040503050406030204"/>
                        </a:rPr>
                        <m:t>是第三</m:t>
                      </m:r>
                      <m:r>
                        <a:rPr lang="zh-CN" altLang="en-US" sz="2400" i="1">
                          <a:latin typeface="Cambria Math" panose="02040503050406030204"/>
                          <a:ea typeface="Cambria Math" panose="02040503050406030204"/>
                        </a:rPr>
                        <m:t>象限</m:t>
                      </m:r>
                      <m:r>
                        <a:rPr lang="zh-CN" altLang="en-US" sz="2400" b="0" i="1" smtClean="0">
                          <a:latin typeface="Cambria Math" panose="02040503050406030204"/>
                          <a:ea typeface="Cambria Math" panose="02040503050406030204"/>
                        </a:rPr>
                        <m:t>角，∴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/>
                              <a:ea typeface="Cambria Math" panose="02040503050406030204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16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&lt;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22" y="4848338"/>
                <a:ext cx="8553175" cy="786177"/>
              </a:xfrm>
              <a:prstGeom prst="rect">
                <a:avLst/>
              </a:prstGeom>
              <a:blipFill rotWithShape="1">
                <a:blip r:embed="rId3"/>
                <a:stretch>
                  <a:fillRect l="-6" t="-14" r="2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86752" y="5803079"/>
                <a:ext cx="90659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6</m:t>
                        </m:r>
                      </m:e>
                    </m:d>
                    <m:r>
                      <a:rPr lang="zh-CN" altLang="en-US" sz="2400" i="1" smtClean="0">
                        <a:latin typeface="Cambria Math" panose="02040503050406030204"/>
                      </a:rPr>
                      <m:t>∵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525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∘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165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∘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+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360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∘</m:t>
                        </m:r>
                      </m:sup>
                    </m:sSup>
                    <m:r>
                      <a:rPr lang="zh-CN" altLang="en-US" sz="2400" b="0" i="1" smtClean="0">
                        <a:latin typeface="Cambria Math" panose="02040503050406030204"/>
                        <a:ea typeface="Cambria Math" panose="02040503050406030204"/>
                      </a:rPr>
                      <m:t>，∴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525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∘</m:t>
                        </m:r>
                      </m:sup>
                    </m:sSup>
                  </m:oMath>
                </a14:m>
                <a:r>
                  <a:rPr lang="zh-CN" altLang="en-US" sz="2400" dirty="0" smtClean="0"/>
                  <a:t>是第二象限角，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∴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latin typeface="Cambria Math" panose="02040503050406030204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/>
                              </a:rPr>
                              <m:t>525</m:t>
                            </m:r>
                          </m:e>
                          <m:sup>
                            <m:r>
                              <a:rPr lang="en-US" altLang="zh-CN" sz="240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∘</m:t>
                            </m:r>
                          </m:sup>
                        </m:sSup>
                      </m:e>
                    </m:func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2" y="5803079"/>
                <a:ext cx="906594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" t="-97" r="6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 descr="图片15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rcRect l="1022" t="4629" r="1433"/>
          <a:stretch>
            <a:fillRect/>
          </a:stretch>
        </p:blipFill>
        <p:spPr>
          <a:xfrm>
            <a:off x="1085215" y="1064895"/>
            <a:ext cx="8300085" cy="2839085"/>
          </a:xfrm>
          <a:prstGeom prst="round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8"/>
          <p:cNvSpPr>
            <a:spLocks noChangeArrowheads="1"/>
          </p:cNvSpPr>
          <p:nvPr/>
        </p:nvSpPr>
        <p:spPr bwMode="auto">
          <a:xfrm>
            <a:off x="514350" y="19387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21976" y="2447365"/>
                <a:ext cx="22567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解：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∵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latin typeface="Cambria Math" panose="02040503050406030204"/>
                          </a:rPr>
                          <m:t>sin</m:t>
                        </m:r>
                      </m:fName>
                      <m:e>
                        <m:r>
                          <a:rPr lang="zh-CN" altLang="en-US" sz="2400" i="1" smtClean="0">
                            <a:latin typeface="Cambria Math" panose="02040503050406030204"/>
                          </a:rPr>
                          <m:t>𝜃</m:t>
                        </m:r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&gt;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0</m:t>
                        </m:r>
                      </m:e>
                    </m:func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76" y="2447365"/>
                <a:ext cx="225670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" t="-16" r="8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492624" y="3039035"/>
                <a:ext cx="7042825" cy="465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/>
                        </a:rPr>
                        <m:t>∴</m:t>
                      </m:r>
                      <m:r>
                        <a:rPr lang="zh-CN" altLang="en-US" sz="2400" i="1" smtClean="0">
                          <a:latin typeface="Cambria Math" panose="02040503050406030204"/>
                        </a:rPr>
                        <m:t>𝜃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可能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在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第一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、二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象限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或其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终边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在</m:t>
                      </m:r>
                      <m:r>
                        <a:rPr lang="en-US" altLang="zh-CN" sz="2400" b="0" i="1" smtClean="0">
                          <a:latin typeface="Cambria Math" panose="02040503050406030204"/>
                        </a:rPr>
                        <m:t>𝑦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轴的正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半轴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上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24" y="3039035"/>
                <a:ext cx="7042825" cy="465320"/>
              </a:xfrm>
              <a:prstGeom prst="rect">
                <a:avLst/>
              </a:prstGeom>
              <a:blipFill rotWithShape="1">
                <a:blip r:embed="rId3"/>
                <a:stretch>
                  <a:fillRect l="-5" t="-120" r="6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304366" y="3738282"/>
                <a:ext cx="19858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又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∵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latin typeface="Cambria Math" panose="02040503050406030204"/>
                          </a:rPr>
                          <m:t>tan</m:t>
                        </m:r>
                      </m:fName>
                      <m:e>
                        <m:r>
                          <a:rPr lang="zh-CN" altLang="en-US" sz="2400" i="1" smtClean="0">
                            <a:latin typeface="Cambria Math" panose="02040503050406030204"/>
                          </a:rPr>
                          <m:t>𝜃</m:t>
                        </m:r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&lt;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0</m:t>
                        </m:r>
                      </m:e>
                    </m:func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66" y="3738282"/>
                <a:ext cx="1985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" t="-8" r="12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492625" y="4383741"/>
                <a:ext cx="3485762" cy="465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/>
                        </a:rPr>
                        <m:t>∴</m:t>
                      </m:r>
                      <m:r>
                        <a:rPr lang="zh-CN" altLang="en-US" sz="2400" i="1" smtClean="0">
                          <a:latin typeface="Cambria Math" panose="02040503050406030204"/>
                        </a:rPr>
                        <m:t>𝜃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可能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在第二、四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象限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25" y="4383741"/>
                <a:ext cx="3485762" cy="465320"/>
              </a:xfrm>
              <a:prstGeom prst="rect">
                <a:avLst/>
              </a:prstGeom>
              <a:blipFill rotWithShape="1">
                <a:blip r:embed="rId5"/>
                <a:stretch>
                  <a:fillRect l="-11" t="-72" r="18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438837" y="5109882"/>
                <a:ext cx="7502182" cy="461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/>
                        </a:rPr>
                        <m:t>∴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/>
                            </a:rPr>
                          </m:ctrlPr>
                        </m:funcPr>
                        <m:fName>
                          <m:r>
                            <a:rPr lang="zh-CN" altLang="en-US" sz="2400" i="1" smtClean="0">
                              <a:latin typeface="Cambria Math" panose="02040503050406030204"/>
                            </a:rPr>
                            <m:t>满足</m:t>
                          </m:r>
                          <m:r>
                            <a:rPr lang="zh-CN" altLang="en-US" sz="2400" i="1">
                              <a:latin typeface="Cambria Math" panose="02040503050406030204"/>
                            </a:rPr>
                            <m:t>条件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/>
                            </a:rPr>
                            <m:t>sin</m:t>
                          </m:r>
                        </m:fName>
                        <m:e>
                          <m:r>
                            <a:rPr lang="zh-CN" altLang="en-US" sz="2400" i="1">
                              <a:latin typeface="Cambria Math" panose="02040503050406030204"/>
                            </a:rPr>
                            <m:t>𝜃</m:t>
                          </m:r>
                          <m:r>
                            <a:rPr lang="en-US" altLang="zh-CN" sz="2400" i="1">
                              <a:latin typeface="Cambria Math" panose="02040503050406030204"/>
                              <a:ea typeface="Cambria Math" panose="02040503050406030204"/>
                            </a:rPr>
                            <m:t>&gt;</m:t>
                          </m:r>
                          <m:r>
                            <a:rPr lang="en-US" altLang="zh-CN" sz="2400" i="1">
                              <a:latin typeface="Cambria Math" panose="02040503050406030204"/>
                              <a:ea typeface="Cambria Math" panose="02040503050406030204"/>
                            </a:rPr>
                            <m:t>0</m:t>
                          </m:r>
                          <m:r>
                            <a:rPr lang="zh-CN" altLang="en-US" sz="2400" i="1">
                              <a:latin typeface="Cambria Math" panose="02040503050406030204"/>
                              <a:ea typeface="Cambria Math" panose="02040503050406030204"/>
                            </a:rPr>
                            <m:t>且</m:t>
                          </m:r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/>
                                  <a:ea typeface="Cambria Math" panose="02040503050406030204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zh-CN" altLang="en-US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𝜃</m:t>
                              </m:r>
                              <m:r>
                                <a:rPr lang="en-US" altLang="zh-CN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&lt;</m:t>
                              </m:r>
                              <m:r>
                                <a:rPr lang="en-US" altLang="zh-CN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0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的</m:t>
                              </m:r>
                              <m:r>
                                <a:rPr lang="zh-CN" altLang="en-US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角</m:t>
                              </m:r>
                              <m:r>
                                <a:rPr lang="zh-CN" altLang="en-US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𝜃</m:t>
                              </m:r>
                              <m:r>
                                <a:rPr lang="zh-CN" altLang="en-US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在的第二象限。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37" y="5109882"/>
                <a:ext cx="7502182" cy="461986"/>
              </a:xfrm>
              <a:prstGeom prst="rect">
                <a:avLst/>
              </a:prstGeom>
              <a:blipFill rotWithShape="1">
                <a:blip r:embed="rId6"/>
                <a:stretch>
                  <a:fillRect l="-7" t="-8" r="3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 descr="图片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0116" y="1479491"/>
            <a:ext cx="10690371" cy="6322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8"/>
          <p:cNvSpPr>
            <a:spLocks noChangeArrowheads="1"/>
          </p:cNvSpPr>
          <p:nvPr/>
        </p:nvSpPr>
        <p:spPr bwMode="auto">
          <a:xfrm>
            <a:off x="514350" y="19387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巩固练习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04365" y="4612343"/>
                <a:ext cx="4484497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解：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/>
                      </a:rPr>
                      <m:t>  </m:t>
                    </m:r>
                    <m:r>
                      <a:rPr lang="zh-CN" altLang="en-US" sz="2400" i="1">
                        <a:latin typeface="Cambria Math" panose="02040503050406030204"/>
                      </a:rPr>
                      <m:t>原式</m:t>
                    </m:r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=−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 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65" y="4612343"/>
                <a:ext cx="4484497" cy="462884"/>
              </a:xfrm>
              <a:prstGeom prst="rect">
                <a:avLst/>
              </a:prstGeom>
              <a:blipFill rotWithShape="1">
                <a:blip r:embed="rId2"/>
                <a:stretch>
                  <a:fillRect l="-2" t="-73" r="5" b="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846683" y="5163673"/>
                <a:ext cx="4603696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/>
                            </a:rPr>
                            <m:t>2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/>
                        </a:rPr>
                        <m:t>  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原式</m:t>
                      </m:r>
                      <m:r>
                        <a:rPr lang="en-US" altLang="zh-CN" sz="2400" i="1" smtClean="0">
                          <a:latin typeface="Cambria Math" panose="02040503050406030204"/>
                          <a:ea typeface="Cambria Math" panose="02040503050406030204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2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3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4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7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=−</m:t>
                      </m:r>
                      <m:r>
                        <a:rPr lang="en-US" altLang="zh-CN" sz="2400" b="0" i="1" smtClean="0">
                          <a:latin typeface="Cambria Math" panose="02040503050406030204"/>
                          <a:ea typeface="Cambria Math" panose="02040503050406030204"/>
                        </a:rPr>
                        <m:t>12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683" y="5163673"/>
                <a:ext cx="4603696" cy="462884"/>
              </a:xfrm>
              <a:prstGeom prst="rect">
                <a:avLst/>
              </a:prstGeom>
              <a:blipFill rotWithShape="1">
                <a:blip r:embed="rId3"/>
                <a:stretch>
                  <a:fillRect l="-2" t="-105" r="1" b="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96051" y="5697958"/>
                <a:ext cx="50974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/>
                  <a:t>(3)  </a:t>
                </a:r>
                <a:r>
                  <a:rPr lang="zh-CN" altLang="en-US" sz="2400" dirty="0" smtClean="0"/>
                  <a:t>原式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×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0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51" y="5697958"/>
                <a:ext cx="509742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" t="-22" r="4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圆角矩形 1"/>
          <p:cNvSpPr/>
          <p:nvPr/>
        </p:nvSpPr>
        <p:spPr>
          <a:xfrm>
            <a:off x="847165" y="1398495"/>
            <a:ext cx="6562164" cy="27700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116105" y="1479177"/>
            <a:ext cx="5563451" cy="2625353"/>
            <a:chOff x="806824" y="1640541"/>
            <a:chExt cx="5563451" cy="2625353"/>
          </a:xfrm>
        </p:grpSpPr>
        <p:sp>
          <p:nvSpPr>
            <p:cNvPr id="15" name="TextBox 14"/>
            <p:cNvSpPr txBox="1"/>
            <p:nvPr/>
          </p:nvSpPr>
          <p:spPr>
            <a:xfrm>
              <a:off x="806824" y="1640541"/>
              <a:ext cx="2815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3</a:t>
              </a:r>
              <a:r>
                <a:rPr lang="zh-CN" altLang="en-US" sz="2400" dirty="0" smtClean="0"/>
                <a:t>、计算下列各式：</a:t>
              </a:r>
              <a:endParaRPr lang="zh-CN" alt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116106" y="2353235"/>
                  <a:ext cx="34603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/>
                              </a:rPr>
                              <m:t>1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i="0" smtClean="0">
                                <a:latin typeface="Cambria Math" panose="02040503050406030204"/>
                              </a:rPr>
                              <m:t>sin</m:t>
                            </m:r>
                          </m:fName>
                          <m:e>
                            <m:r>
                              <a:rPr lang="zh-CN" altLang="en-US" sz="2400" i="1" smtClean="0">
                                <a:latin typeface="Cambria Math" panose="02040503050406030204"/>
                              </a:rPr>
                              <m:t>𝜋</m:t>
                            </m:r>
                          </m:e>
                        </m:func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sz="2400" b="0" i="1" smtClean="0">
                                <a:latin typeface="Cambria Math" panose="02040503050406030204"/>
                              </a:rPr>
                              <m:t>𝜋</m:t>
                            </m:r>
                          </m:e>
                        </m:func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/>
                              </a:rPr>
                              <m:t>tan</m:t>
                            </m:r>
                          </m:fName>
                          <m:e>
                            <m:r>
                              <a:rPr lang="zh-CN" altLang="en-US" sz="2400" b="0" i="1" smtClean="0">
                                <a:latin typeface="Cambria Math" panose="02040503050406030204"/>
                              </a:rPr>
                              <m:t>𝜋</m:t>
                            </m:r>
                          </m:e>
                        </m:func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106" y="2353235"/>
                  <a:ext cx="3460306" cy="46166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83342" y="2998695"/>
                  <a:ext cx="5186933" cy="6146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/>
                            </a:rPr>
                            <m:t>2</m:t>
                          </m:r>
                        </m:e>
                      </m:d>
                    </m:oMath>
                  </a14:m>
                  <a:r>
                    <a:rPr lang="en-US" altLang="zh-CN" sz="2400" dirty="0" smtClean="0"/>
                    <a:t>2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dirty="0" smtClean="0">
                              <a:latin typeface="Cambria Math" panose="02040503050406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i="0" dirty="0" smtClean="0">
                              <a:latin typeface="Cambria Math" panose="02040503050406030204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400" i="1" dirty="0" smtClean="0">
                                  <a:latin typeface="Cambria Math" panose="02040503050406030204"/>
                                </a:rPr>
                              </m:ctrlPr>
                            </m:fPr>
                            <m:num>
                              <m:r>
                                <a:rPr lang="zh-CN" altLang="en-US" sz="2400" i="1" dirty="0" smtClean="0">
                                  <a:latin typeface="Cambria Math" panose="02040503050406030204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sz="2400" b="0" i="1" dirty="0" smtClean="0">
                                  <a:latin typeface="Cambria Math" panose="02040503050406030204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400" i="1" dirty="0" smtClean="0">
                              <a:latin typeface="Cambria Math" panose="02040503050406030204"/>
                              <a:ea typeface="Cambria Math" panose="02040503050406030204"/>
                            </a:rPr>
                            <m:t>−</m:t>
                          </m:r>
                          <m:r>
                            <a:rPr lang="en-US" altLang="zh-CN" sz="2400" b="0" i="1" dirty="0" smtClean="0">
                              <a:latin typeface="Cambria Math" panose="02040503050406030204"/>
                              <a:ea typeface="Cambria Math" panose="02040503050406030204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altLang="zh-CN" sz="2400" b="0" i="1" dirty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dirty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0</m:t>
                              </m:r>
                            </m:e>
                          </m:func>
                          <m:r>
                            <a:rPr lang="en-US" altLang="zh-CN" sz="2400" b="0" i="1" dirty="0" smtClean="0">
                              <a:latin typeface="Cambria Math" panose="02040503050406030204"/>
                              <a:ea typeface="Cambria Math" panose="02040503050406030204"/>
                            </a:rPr>
                            <m:t>+</m:t>
                          </m:r>
                          <m:r>
                            <a:rPr lang="en-US" altLang="zh-CN" sz="2400" b="0" i="1" dirty="0" smtClean="0">
                              <a:latin typeface="Cambria Math" panose="02040503050406030204"/>
                              <a:ea typeface="Cambria Math" panose="02040503050406030204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sz="2400" b="0" i="1" dirty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dirty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CN" sz="2400" b="0" i="1" dirty="0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dirty="0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  <m:t>3</m:t>
                                  </m:r>
                                  <m:r>
                                    <a:rPr lang="zh-CN" altLang="en-US" sz="2400" b="0" i="1" dirty="0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CN" sz="2400" b="0" i="1" dirty="0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400" b="0" i="1" dirty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+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7</m:t>
                              </m:r>
                              <m:func>
                                <m:funcPr>
                                  <m:ctrlPr>
                                    <a:rPr lang="en-US" altLang="zh-CN" sz="2400" b="0" i="1" dirty="0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dirty="0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zh-CN" altLang="en-US" sz="2400" b="0" i="1" dirty="0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  <m:t>𝜋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3342" y="2998695"/>
                  <a:ext cx="5186933" cy="61465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156448" y="3805519"/>
                  <a:ext cx="4483100" cy="4603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 smtClean="0"/>
                    <a:t>(3)</a:t>
                  </a:r>
                  <a:r>
                    <a:rPr lang="en-US" altLang="zh-CN" sz="2400" i="1" dirty="0" smtClean="0">
                      <a:latin typeface="Times New Roman" panose="02020603050405020304" charset="0"/>
                      <a:cs typeface="Times New Roman" panose="02020603050405020304" charset="0"/>
                    </a:rPr>
                    <a:t>a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 smtClean="0">
                              <a:latin typeface="Cambria Math" panose="02040503050406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i="0" smtClean="0">
                              <a:latin typeface="Cambria Math" panose="02040503050406030204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CN" sz="240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∘</m:t>
                              </m:r>
                            </m:sup>
                          </m:sSup>
                          <m:r>
                            <a:rPr lang="en-US" altLang="zh-CN" sz="240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/>
                              <a:ea typeface="Cambria Math" panose="02040503050406030204"/>
                            </a:rPr>
                            <m:t>𝑏</m:t>
                          </m:r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𝑐</m:t>
                              </m:r>
                              <m:func>
                                <m:funcPr>
                                  <m:ctrlPr>
                                    <a:rPr lang="en-US" altLang="zh-CN" sz="2400" b="0" i="1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  <m:t>tan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/>
                                          <a:ea typeface="Cambria Math" panose="02040503050406030204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/>
                                          <a:ea typeface="Cambria Math" panose="02040503050406030204"/>
                                        </a:rPr>
                                        <m:t>180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/>
                                          <a:ea typeface="Cambria Math" panose="02040503050406030204"/>
                                        </a:rPr>
                                        <m:t>∘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func>
                        </m:e>
                      </m:func>
                    </m:oMath>
                  </a14:m>
                  <a:endParaRPr lang="zh-CN" altLang="en-US" sz="24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6448" y="3805519"/>
                  <a:ext cx="4483100" cy="460375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3544529" y="3391567"/>
            <a:ext cx="4911213" cy="825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3613349" y="1749586"/>
            <a:ext cx="4911213" cy="825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674377" y="3612792"/>
            <a:ext cx="1047136" cy="4277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终止 17"/>
          <p:cNvSpPr/>
          <p:nvPr/>
        </p:nvSpPr>
        <p:spPr>
          <a:xfrm>
            <a:off x="3411797" y="3421030"/>
            <a:ext cx="4822722" cy="72267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610465" y="1941314"/>
            <a:ext cx="1047136" cy="4277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终止 15"/>
          <p:cNvSpPr/>
          <p:nvPr/>
        </p:nvSpPr>
        <p:spPr>
          <a:xfrm>
            <a:off x="3377381" y="1749586"/>
            <a:ext cx="4822722" cy="72267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3" name="文本框 8"/>
          <p:cNvSpPr>
            <a:spLocks noChangeArrowheads="1"/>
          </p:cNvSpPr>
          <p:nvPr/>
        </p:nvSpPr>
        <p:spPr bwMode="auto">
          <a:xfrm>
            <a:off x="514350" y="17780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归纳小结</a:t>
            </a:r>
            <a:endParaRPr lang="en-US" altLang="zh-CN" sz="4000" b="1" i="1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10255" name="Text Box 9"/>
          <p:cNvSpPr txBox="1">
            <a:spLocks noChangeArrowheads="1"/>
          </p:cNvSpPr>
          <p:nvPr/>
        </p:nvSpPr>
        <p:spPr bwMode="auto">
          <a:xfrm>
            <a:off x="3536951" y="1796750"/>
            <a:ext cx="4530725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本节课你学习了哪些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内容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89351" y="3409202"/>
            <a:ext cx="4530725" cy="65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本节课学习的用途？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93818" y="2256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052374" y="1798953"/>
          <a:ext cx="8128000" cy="399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770313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第一象限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第二象限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第三象限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第四象限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457200">
                <a:tc rowSpan="2">
                  <a:txBody>
                    <a:bodyPr/>
                    <a:lstStyle/>
                    <a:p>
                      <a:endParaRPr lang="zh-CN" dirty="0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84000" r="-399625" b="-25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0752" t="-168000" r="-301128" b="-6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0000" t="-168000" r="-200000" b="-6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01128" t="-168000" r="-100752" b="-6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99625" t="-168000" r="-375" b="-606667"/>
                      </a:stretch>
                    </a:blipFill>
                  </a:tcPr>
                </a:tc>
              </a:tr>
              <a:tr h="45720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100752" t="-268000" r="-301128" b="-5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200000" t="-268000" r="-200000" b="-5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301128" t="-268000" r="-100752" b="-5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399625" t="-268000" r="-375" b="-506667"/>
                      </a:stretch>
                    </a:blipFill>
                  </a:tcPr>
                </a:tc>
              </a:tr>
              <a:tr h="7703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219048" r="-399625" b="-2015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100752" t="-219048" r="-301128" b="-2015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200000" t="-219048" r="-200000" b="-2015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01128" t="-219048" r="-100752" b="-2015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99625" t="-219048" r="-375" b="-201587"/>
                      </a:stretch>
                    </a:blipFill>
                  </a:tcPr>
                </a:tc>
              </a:tr>
              <a:tr h="7703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316535" r="-399625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100752" t="-316535" r="-301128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200000" t="-316535" r="-200000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01128" t="-316535" r="-100752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99625" t="-316535" r="-375" b="-100000"/>
                      </a:stretch>
                    </a:blipFill>
                  </a:tcPr>
                </a:tc>
              </a:tr>
              <a:tr h="7703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419841" r="-399625" b="-7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100752" t="-419841" r="-301128" b="-7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200000" t="-419841" r="-200000" b="-7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01128" t="-419841" r="-100752" b="-7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anchor="ctr">
                    <a:blipFill rotWithShape="1">
                      <a:blip r:embed="rId3"/>
                      <a:stretch>
                        <a:fillRect l="-399625" t="-419841" r="-375" b="-794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0243" name="文本框 8"/>
          <p:cNvSpPr>
            <a:spLocks noChangeArrowheads="1"/>
          </p:cNvSpPr>
          <p:nvPr/>
        </p:nvSpPr>
        <p:spPr bwMode="auto">
          <a:xfrm>
            <a:off x="414655" y="-60325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归纳小结</a:t>
            </a:r>
            <a:endParaRPr lang="en-US" altLang="zh-CN" sz="4000" b="1" i="1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13314" name="文本框 13313"/>
          <p:cNvSpPr txBox="1"/>
          <p:nvPr/>
        </p:nvSpPr>
        <p:spPr>
          <a:xfrm>
            <a:off x="2353945" y="5827078"/>
            <a:ext cx="75247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记忆口诀：</a:t>
            </a:r>
            <a:r>
              <a:rPr lang="en-US" altLang="zh-CN" sz="2800" b="1">
                <a:solidFill>
                  <a:srgbClr val="FF3300"/>
                </a:solidFill>
                <a:latin typeface="宋体" panose="02010600030101010101" pitchFamily="2" charset="-122"/>
              </a:rPr>
              <a:t>Ⅰ</a:t>
            </a: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全</a:t>
            </a:r>
            <a:r>
              <a:rPr lang="zh-CN" altLang="en-US" sz="2800" b="1">
                <a:solidFill>
                  <a:srgbClr val="FF3300"/>
                </a:solidFill>
                <a:latin typeface="Verdana" panose="020B0604030504040204" pitchFamily="2" charset="0"/>
              </a:rPr>
              <a:t>正，</a:t>
            </a:r>
            <a:r>
              <a:rPr lang="en-US" altLang="zh-CN" sz="2800" b="1">
                <a:solidFill>
                  <a:srgbClr val="FF3300"/>
                </a:solidFill>
                <a:latin typeface="宋体" panose="02010600030101010101" pitchFamily="2" charset="-122"/>
              </a:rPr>
              <a:t>Ⅱ</a:t>
            </a:r>
            <a:r>
              <a:rPr lang="zh-CN" altLang="en-US" sz="2800" b="1">
                <a:solidFill>
                  <a:srgbClr val="FF3300"/>
                </a:solidFill>
                <a:latin typeface="Verdana" panose="020B0604030504040204" pitchFamily="2" charset="0"/>
              </a:rPr>
              <a:t>正弦，</a:t>
            </a:r>
            <a:r>
              <a:rPr lang="en-US" altLang="zh-CN" sz="2800" b="1">
                <a:solidFill>
                  <a:srgbClr val="FF3300"/>
                </a:solidFill>
                <a:latin typeface="宋体" panose="02010600030101010101" pitchFamily="2" charset="-122"/>
              </a:rPr>
              <a:t>Ⅲ</a:t>
            </a:r>
            <a:r>
              <a:rPr lang="zh-CN" altLang="en-US" sz="2800" b="1">
                <a:solidFill>
                  <a:srgbClr val="FF3300"/>
                </a:solidFill>
                <a:latin typeface="Verdana" panose="020B0604030504040204" pitchFamily="2" charset="0"/>
              </a:rPr>
              <a:t>正切，</a:t>
            </a:r>
            <a:r>
              <a:rPr lang="en-US" altLang="zh-CN" sz="2800" b="1">
                <a:solidFill>
                  <a:srgbClr val="FF3300"/>
                </a:solidFill>
                <a:latin typeface="宋体" panose="02010600030101010101" pitchFamily="2" charset="-122"/>
              </a:rPr>
              <a:t>Ⅳ</a:t>
            </a:r>
            <a:r>
              <a:rPr lang="zh-CN" altLang="en-US" sz="2800" b="1">
                <a:solidFill>
                  <a:srgbClr val="FF3300"/>
                </a:solidFill>
                <a:latin typeface="Verdana" panose="020B0604030504040204" pitchFamily="2" charset="0"/>
              </a:rPr>
              <a:t>余弦</a:t>
            </a:r>
            <a:endParaRPr lang="zh-CN" altLang="en-US" sz="2800" b="1">
              <a:solidFill>
                <a:srgbClr val="FF3300"/>
              </a:solidFill>
              <a:latin typeface="Verdana" panose="020B0604030504040204" pitchFamily="2" charset="0"/>
            </a:endParaRPr>
          </a:p>
        </p:txBody>
      </p:sp>
      <p:grpSp>
        <p:nvGrpSpPr>
          <p:cNvPr id="2" name="Group 142"/>
          <p:cNvGrpSpPr/>
          <p:nvPr/>
        </p:nvGrpSpPr>
        <p:grpSpPr bwMode="auto">
          <a:xfrm>
            <a:off x="2115820" y="802640"/>
            <a:ext cx="8001635" cy="963930"/>
            <a:chOff x="1565" y="2976"/>
            <a:chExt cx="4036" cy="782"/>
          </a:xfrm>
        </p:grpSpPr>
        <p:grpSp>
          <p:nvGrpSpPr>
            <p:cNvPr id="3" name="Group 139"/>
            <p:cNvGrpSpPr/>
            <p:nvPr/>
          </p:nvGrpSpPr>
          <p:grpSpPr bwMode="auto">
            <a:xfrm>
              <a:off x="1565" y="2976"/>
              <a:ext cx="4036" cy="771"/>
              <a:chOff x="1565" y="1006"/>
              <a:chExt cx="2585" cy="338"/>
            </a:xfrm>
          </p:grpSpPr>
          <p:sp>
            <p:nvSpPr>
              <p:cNvPr id="63628" name="AutoShape 140"/>
              <p:cNvSpPr>
                <a:spLocks noChangeArrowheads="1"/>
              </p:cNvSpPr>
              <p:nvPr/>
            </p:nvSpPr>
            <p:spPr bwMode="gray">
              <a:xfrm>
                <a:off x="1565" y="1006"/>
                <a:ext cx="2585" cy="338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12700" algn="ctr">
                <a:solidFill>
                  <a:srgbClr val="808080"/>
                </a:solidFill>
                <a:round/>
              </a:ln>
              <a:effectLst/>
            </p:spPr>
            <p:txBody>
              <a:bodyPr anchor="ctr"/>
              <a:p>
                <a:endParaRPr lang="zh-CN" altLang="en-US"/>
              </a:p>
            </p:txBody>
          </p:sp>
          <p:sp>
            <p:nvSpPr>
              <p:cNvPr id="63629" name="AutoShape 141"/>
              <p:cNvSpPr>
                <a:spLocks noChangeArrowheads="1"/>
              </p:cNvSpPr>
              <p:nvPr/>
            </p:nvSpPr>
            <p:spPr bwMode="gray">
              <a:xfrm>
                <a:off x="1610" y="1026"/>
                <a:ext cx="2495" cy="91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DDDDDD">
                      <a:alpha val="70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anchor="ctr"/>
              <a:p>
                <a:endParaRPr lang="zh-CN" altLang="en-US"/>
              </a:p>
            </p:txBody>
          </p:sp>
        </p:grpSp>
        <p:graphicFrame>
          <p:nvGraphicFramePr>
            <p:cNvPr id="63621" name="Object 133"/>
            <p:cNvGraphicFramePr>
              <a:graphicFrameLocks noChangeAspect="1"/>
            </p:cNvGraphicFramePr>
            <p:nvPr/>
          </p:nvGraphicFramePr>
          <p:xfrm>
            <a:off x="2835" y="3022"/>
            <a:ext cx="1195" cy="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Equation" r:id="rId4" imgW="13411200" imgH="8534400" progId="Equation.DSMT4">
                    <p:embed/>
                  </p:oleObj>
                </mc:Choice>
                <mc:Fallback>
                  <p:oleObj name="Equation" r:id="rId4" imgW="13411200" imgH="8534400" progId="Equation.DSMT4">
                    <p:embed/>
                    <p:pic>
                      <p:nvPicPr>
                        <p:cNvPr id="0" name="图片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35" y="3022"/>
                          <a:ext cx="1195" cy="7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622" name="Object 134"/>
            <p:cNvGraphicFramePr>
              <a:graphicFrameLocks noChangeAspect="1"/>
            </p:cNvGraphicFramePr>
            <p:nvPr/>
          </p:nvGraphicFramePr>
          <p:xfrm>
            <a:off x="4195" y="3051"/>
            <a:ext cx="1134" cy="6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6" imgW="13411200" imgH="8534400" progId="Equation.DSMT4">
                    <p:embed/>
                  </p:oleObj>
                </mc:Choice>
                <mc:Fallback>
                  <p:oleObj name="Equation" r:id="rId6" imgW="13411200" imgH="8534400" progId="Equation.DSMT4">
                    <p:embed/>
                    <p:pic>
                      <p:nvPicPr>
                        <p:cNvPr id="0" name="图片 10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95" y="3051"/>
                          <a:ext cx="1134" cy="6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620" name="Object 132"/>
            <p:cNvGraphicFramePr>
              <a:graphicFrameLocks noChangeAspect="1"/>
            </p:cNvGraphicFramePr>
            <p:nvPr/>
          </p:nvGraphicFramePr>
          <p:xfrm>
            <a:off x="1655" y="3022"/>
            <a:ext cx="1104" cy="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8" imgW="13106400" imgH="8534400" progId="Equation.DSMT4">
                    <p:embed/>
                  </p:oleObj>
                </mc:Choice>
                <mc:Fallback>
                  <p:oleObj name="Equation" r:id="rId8" imgW="13106400" imgH="8534400" progId="Equation.DSMT4">
                    <p:embed/>
                    <p:pic>
                      <p:nvPicPr>
                        <p:cNvPr id="0" name="图片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55" y="3022"/>
                          <a:ext cx="1104" cy="6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671513" y="2818130"/>
            <a:ext cx="1433512" cy="1363663"/>
            <a:chOff x="671513" y="2990850"/>
            <a:chExt cx="1433512" cy="1363663"/>
          </a:xfrm>
        </p:grpSpPr>
        <p:sp>
          <p:nvSpPr>
            <p:cNvPr id="17" name="圆角矩形 16"/>
            <p:cNvSpPr/>
            <p:nvPr/>
          </p:nvSpPr>
          <p:spPr>
            <a:xfrm>
              <a:off x="671513" y="2990850"/>
              <a:ext cx="1363662" cy="1363663"/>
            </a:xfrm>
            <a:prstGeom prst="roundRect">
              <a:avLst/>
            </a:prstGeom>
            <a:gradFill>
              <a:gsLst>
                <a:gs pos="0">
                  <a:srgbClr val="FB3E73"/>
                </a:gs>
                <a:gs pos="100000">
                  <a:srgbClr val="FF6437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7199" name="文本框 2"/>
            <p:cNvSpPr txBox="1">
              <a:spLocks noChangeArrowheads="1"/>
            </p:cNvSpPr>
            <p:nvPr/>
          </p:nvSpPr>
          <p:spPr bwMode="auto">
            <a:xfrm>
              <a:off x="773113" y="3154363"/>
              <a:ext cx="1331912" cy="12001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/>
                <a:t>情境</a:t>
              </a:r>
              <a:endParaRPr lang="en-US" altLang="zh-CN" sz="3600"/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/>
                <a:t>引入</a:t>
              </a:r>
              <a:endParaRPr lang="zh-CN" altLang="en-US" sz="3600"/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493963" y="2818130"/>
            <a:ext cx="1441450" cy="1363663"/>
            <a:chOff x="2493963" y="2990850"/>
            <a:chExt cx="1441450" cy="1363663"/>
          </a:xfrm>
        </p:grpSpPr>
        <p:sp>
          <p:nvSpPr>
            <p:cNvPr id="10" name="圆角矩形 9"/>
            <p:cNvSpPr/>
            <p:nvPr/>
          </p:nvSpPr>
          <p:spPr>
            <a:xfrm>
              <a:off x="2493963" y="2990850"/>
              <a:ext cx="1363662" cy="1363663"/>
            </a:xfrm>
            <a:prstGeom prst="roundRect">
              <a:avLst/>
            </a:prstGeom>
            <a:gradFill>
              <a:gsLst>
                <a:gs pos="100000">
                  <a:srgbClr val="FFB02B"/>
                </a:gs>
                <a:gs pos="0">
                  <a:srgbClr val="F6762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7197" name="文本框 17"/>
            <p:cNvSpPr txBox="1">
              <a:spLocks noChangeArrowheads="1"/>
            </p:cNvSpPr>
            <p:nvPr/>
          </p:nvSpPr>
          <p:spPr bwMode="auto">
            <a:xfrm>
              <a:off x="2603500" y="3111500"/>
              <a:ext cx="1331913" cy="12001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/>
                <a:t>新知探究</a:t>
              </a:r>
              <a:endParaRPr lang="zh-CN" altLang="en-US" sz="3600"/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395788" y="2818130"/>
            <a:ext cx="1441450" cy="1363663"/>
            <a:chOff x="4395788" y="2990850"/>
            <a:chExt cx="1441450" cy="1363663"/>
          </a:xfrm>
        </p:grpSpPr>
        <p:sp>
          <p:nvSpPr>
            <p:cNvPr id="23" name="圆角矩形 22"/>
            <p:cNvSpPr/>
            <p:nvPr/>
          </p:nvSpPr>
          <p:spPr>
            <a:xfrm>
              <a:off x="4395788" y="2990850"/>
              <a:ext cx="1363662" cy="1363663"/>
            </a:xfrm>
            <a:prstGeom prst="roundRect">
              <a:avLst/>
            </a:prstGeom>
            <a:gradFill>
              <a:gsLst>
                <a:gs pos="100000">
                  <a:srgbClr val="FFE800"/>
                </a:gs>
                <a:gs pos="0">
                  <a:srgbClr val="FAC900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7195" name="文本框 18"/>
            <p:cNvSpPr txBox="1">
              <a:spLocks noChangeArrowheads="1"/>
            </p:cNvSpPr>
            <p:nvPr/>
          </p:nvSpPr>
          <p:spPr bwMode="auto">
            <a:xfrm>
              <a:off x="4505325" y="3143250"/>
              <a:ext cx="1331913" cy="12001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/>
                <a:t>例题解析</a:t>
              </a:r>
              <a:endParaRPr lang="en-US" altLang="zh-CN" sz="3600"/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6323013" y="2819718"/>
            <a:ext cx="1427162" cy="1362075"/>
            <a:chOff x="6323013" y="2992438"/>
            <a:chExt cx="1427162" cy="1362075"/>
          </a:xfrm>
        </p:grpSpPr>
        <p:grpSp>
          <p:nvGrpSpPr>
            <p:cNvPr id="7186" name="组合 92"/>
            <p:cNvGrpSpPr/>
            <p:nvPr/>
          </p:nvGrpSpPr>
          <p:grpSpPr bwMode="auto">
            <a:xfrm>
              <a:off x="6323013" y="2992438"/>
              <a:ext cx="1363662" cy="1362075"/>
              <a:chOff x="7776450" y="2368097"/>
              <a:chExt cx="1363287" cy="1363287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7776450" y="2368097"/>
                <a:ext cx="1363287" cy="1363287"/>
              </a:xfrm>
              <a:prstGeom prst="roundRect">
                <a:avLst/>
              </a:prstGeom>
              <a:gradFill>
                <a:gsLst>
                  <a:gs pos="100000">
                    <a:srgbClr val="00D56B"/>
                  </a:gs>
                  <a:gs pos="0">
                    <a:srgbClr val="00BFAE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cs typeface="+mn-ea"/>
                  <a:sym typeface="+mn-lt"/>
                </a:endParaRPr>
              </a:p>
            </p:txBody>
          </p:sp>
          <p:grpSp>
            <p:nvGrpSpPr>
              <p:cNvPr id="7189" name="组合 48"/>
              <p:cNvGrpSpPr/>
              <p:nvPr/>
            </p:nvGrpSpPr>
            <p:grpSpPr bwMode="auto">
              <a:xfrm>
                <a:off x="8258096" y="2901074"/>
                <a:ext cx="390897" cy="218998"/>
                <a:chOff x="7807861" y="2160332"/>
                <a:chExt cx="446536" cy="250169"/>
              </a:xfrm>
            </p:grpSpPr>
            <p:cxnSp>
              <p:nvCxnSpPr>
                <p:cNvPr id="34" name="直接连接符 33"/>
                <p:cNvCxnSpPr/>
                <p:nvPr/>
              </p:nvCxnSpPr>
              <p:spPr>
                <a:xfrm>
                  <a:off x="7806986" y="2190399"/>
                  <a:ext cx="375283" cy="87123"/>
                </a:xfrm>
                <a:prstGeom prst="line">
                  <a:avLst/>
                </a:prstGeom>
                <a:ln w="28575">
                  <a:solidFill>
                    <a:srgbClr val="00D1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 flipV="1">
                  <a:off x="8171391" y="2159542"/>
                  <a:ext cx="83396" cy="127055"/>
                </a:xfrm>
                <a:prstGeom prst="line">
                  <a:avLst/>
                </a:prstGeom>
                <a:ln w="28575">
                  <a:solidFill>
                    <a:srgbClr val="00D1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 flipV="1">
                  <a:off x="7895822" y="2228515"/>
                  <a:ext cx="61641" cy="181507"/>
                </a:xfrm>
                <a:prstGeom prst="line">
                  <a:avLst/>
                </a:prstGeom>
                <a:ln w="28575">
                  <a:solidFill>
                    <a:srgbClr val="00D1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 flipH="1" flipV="1">
                  <a:off x="7986470" y="2224885"/>
                  <a:ext cx="23568" cy="148836"/>
                </a:xfrm>
                <a:prstGeom prst="line">
                  <a:avLst/>
                </a:prstGeom>
                <a:ln w="28575">
                  <a:solidFill>
                    <a:srgbClr val="00D19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87" name="文本框 19"/>
            <p:cNvSpPr txBox="1">
              <a:spLocks noChangeArrowheads="1"/>
            </p:cNvSpPr>
            <p:nvPr/>
          </p:nvSpPr>
          <p:spPr bwMode="auto">
            <a:xfrm>
              <a:off x="6419850" y="3111500"/>
              <a:ext cx="1330325" cy="12001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/>
                <a:t>巩固练习</a:t>
              </a:r>
              <a:endParaRPr lang="zh-CN" altLang="en-US" sz="3600"/>
            </a:p>
          </p:txBody>
        </p:sp>
      </p:grpSp>
      <p:grpSp>
        <p:nvGrpSpPr>
          <p:cNvPr id="9" name="组合 6"/>
          <p:cNvGrpSpPr/>
          <p:nvPr/>
        </p:nvGrpSpPr>
        <p:grpSpPr bwMode="auto">
          <a:xfrm>
            <a:off x="8226425" y="2818130"/>
            <a:ext cx="1428750" cy="1363663"/>
            <a:chOff x="8226425" y="2990850"/>
            <a:chExt cx="1428750" cy="1363663"/>
          </a:xfrm>
        </p:grpSpPr>
        <p:sp>
          <p:nvSpPr>
            <p:cNvPr id="25" name="圆角矩形 24"/>
            <p:cNvSpPr/>
            <p:nvPr/>
          </p:nvSpPr>
          <p:spPr>
            <a:xfrm>
              <a:off x="8226425" y="2990850"/>
              <a:ext cx="1362075" cy="1363663"/>
            </a:xfrm>
            <a:prstGeom prst="roundRect">
              <a:avLst/>
            </a:prstGeom>
            <a:gradFill>
              <a:gsLst>
                <a:gs pos="0">
                  <a:srgbClr val="2F84FF"/>
                </a:gs>
                <a:gs pos="100000">
                  <a:srgbClr val="38C4F5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7185" name="文本框 20"/>
            <p:cNvSpPr txBox="1">
              <a:spLocks noChangeArrowheads="1"/>
            </p:cNvSpPr>
            <p:nvPr/>
          </p:nvSpPr>
          <p:spPr bwMode="auto">
            <a:xfrm>
              <a:off x="8323263" y="3111500"/>
              <a:ext cx="1331912" cy="12001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/>
                <a:t>归纳小结</a:t>
              </a:r>
              <a:endParaRPr lang="zh-CN" altLang="en-US" sz="3600"/>
            </a:p>
          </p:txBody>
        </p:sp>
      </p:grpSp>
      <p:grpSp>
        <p:nvGrpSpPr>
          <p:cNvPr id="11" name="组合 7"/>
          <p:cNvGrpSpPr/>
          <p:nvPr/>
        </p:nvGrpSpPr>
        <p:grpSpPr bwMode="auto">
          <a:xfrm>
            <a:off x="10142538" y="2822893"/>
            <a:ext cx="1419225" cy="1363662"/>
            <a:chOff x="10142538" y="2995613"/>
            <a:chExt cx="1419225" cy="1363662"/>
          </a:xfrm>
        </p:grpSpPr>
        <p:sp>
          <p:nvSpPr>
            <p:cNvPr id="22" name="圆角矩形 21"/>
            <p:cNvSpPr/>
            <p:nvPr/>
          </p:nvSpPr>
          <p:spPr>
            <a:xfrm>
              <a:off x="10142538" y="2995613"/>
              <a:ext cx="1362075" cy="1363662"/>
            </a:xfrm>
            <a:prstGeom prst="roundRect">
              <a:avLst/>
            </a:prstGeom>
            <a:gradFill>
              <a:gsLst>
                <a:gs pos="0">
                  <a:srgbClr val="5A47E7"/>
                </a:gs>
                <a:gs pos="100000">
                  <a:srgbClr val="38C4F5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noProof="1">
                <a:cs typeface="+mn-ea"/>
                <a:sym typeface="+mn-lt"/>
              </a:endParaRPr>
            </a:p>
          </p:txBody>
        </p:sp>
        <p:sp>
          <p:nvSpPr>
            <p:cNvPr id="7183" name="文本框 25"/>
            <p:cNvSpPr txBox="1">
              <a:spLocks noChangeArrowheads="1"/>
            </p:cNvSpPr>
            <p:nvPr/>
          </p:nvSpPr>
          <p:spPr bwMode="auto">
            <a:xfrm>
              <a:off x="10231438" y="3116263"/>
              <a:ext cx="1330325" cy="12001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/>
                <a:t>布置作业</a:t>
              </a:r>
              <a:endParaRPr lang="zh-CN" altLang="en-US" sz="3600"/>
            </a:p>
          </p:txBody>
        </p:sp>
      </p:grpSp>
      <p:sp>
        <p:nvSpPr>
          <p:cNvPr id="7" name="矩形 6"/>
          <p:cNvSpPr/>
          <p:nvPr/>
        </p:nvSpPr>
        <p:spPr>
          <a:xfrm>
            <a:off x="506227" y="148044"/>
            <a:ext cx="643001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i="1" dirty="0">
                <a:latin typeface="微软雅黑" panose="020B0503020204020204" pitchFamily="34" charset="-122"/>
                <a:sym typeface="Tahoma" panose="020B0604030504040204" pitchFamily="34" charset="0"/>
              </a:rPr>
              <a:t> </a:t>
            </a:r>
            <a:r>
              <a:rPr lang="zh-CN" altLang="en-US" sz="4000" b="1" i="1" dirty="0" smtClean="0"/>
              <a:t>任意角的三角函数值的符号</a:t>
            </a:r>
            <a:endParaRPr lang="zh-CN" altLang="en-US" sz="4000" b="1" i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3" name="文本框 8"/>
          <p:cNvSpPr>
            <a:spLocks noChangeArrowheads="1"/>
          </p:cNvSpPr>
          <p:nvPr/>
        </p:nvSpPr>
        <p:spPr bwMode="auto">
          <a:xfrm>
            <a:off x="414655" y="-60325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归纳小结</a:t>
            </a:r>
            <a:endParaRPr lang="en-US" altLang="zh-CN" sz="4000" b="1" i="1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aphicFrame>
        <p:nvGraphicFramePr>
          <p:cNvPr id="147467" name="Object 1"/>
          <p:cNvGraphicFramePr>
            <a:graphicFrameLocks noChangeAspect="1"/>
          </p:cNvGraphicFramePr>
          <p:nvPr/>
        </p:nvGraphicFramePr>
        <p:xfrm>
          <a:off x="2975775" y="2622211"/>
          <a:ext cx="4167299" cy="1815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公式" r:id="rId2" imgW="31699200" imgH="15849600" progId="Equation.3">
                  <p:embed/>
                </p:oleObj>
              </mc:Choice>
              <mc:Fallback>
                <p:oleObj name="公式" r:id="rId2" imgW="31699200" imgH="15849600" progId="Equation.3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75775" y="2622211"/>
                        <a:ext cx="4167299" cy="1815169"/>
                      </a:xfrm>
                      <a:prstGeom prst="rect">
                        <a:avLst/>
                      </a:prstGeom>
                      <a:noFill/>
                      <a:ln w="41275" cap="flat" cmpd="sng">
                        <a:solidFill>
                          <a:srgbClr val="9933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46081" y="95882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dirty="0" smtClean="0"/>
              <a:t>公式一：</a:t>
            </a:r>
            <a:endParaRPr lang="zh-CN" altLang="en-US" sz="4000" b="1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8212612" y="3277952"/>
          <a:ext cx="13366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公式" r:id="rId4" imgW="11582400" imgH="4876800" progId="Equation.3">
                  <p:embed/>
                </p:oleObj>
              </mc:Choice>
              <mc:Fallback>
                <p:oleObj name="公式" r:id="rId4" imgW="11582400" imgH="4876800" progId="Equation.3">
                  <p:embed/>
                  <p:pic>
                    <p:nvPicPr>
                      <p:cNvPr id="0" name="图片 307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12612" y="3277952"/>
                        <a:ext cx="1336675" cy="503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文本框 8"/>
          <p:cNvSpPr>
            <a:spLocks noChangeArrowheads="1"/>
          </p:cNvSpPr>
          <p:nvPr/>
        </p:nvSpPr>
        <p:spPr bwMode="auto">
          <a:xfrm>
            <a:off x="514350" y="28575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布置作业</a:t>
            </a:r>
            <a:endParaRPr lang="en-US" altLang="zh-CN" sz="4000" b="1" i="1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87980" y="1109980"/>
            <a:ext cx="5400040" cy="4752340"/>
            <a:chOff x="4548" y="1748"/>
            <a:chExt cx="8504" cy="7484"/>
          </a:xfrm>
        </p:grpSpPr>
        <p:grpSp>
          <p:nvGrpSpPr>
            <p:cNvPr id="2" name="组合 1"/>
            <p:cNvGrpSpPr/>
            <p:nvPr/>
          </p:nvGrpSpPr>
          <p:grpSpPr>
            <a:xfrm>
              <a:off x="4548" y="1748"/>
              <a:ext cx="8504" cy="7485"/>
              <a:chOff x="4548" y="1748"/>
              <a:chExt cx="8504" cy="7485"/>
            </a:xfrm>
          </p:grpSpPr>
          <p:sp>
            <p:nvSpPr>
              <p:cNvPr id="11266" name="AutoShape 14"/>
              <p:cNvSpPr>
                <a:spLocks noChangeArrowheads="1"/>
              </p:cNvSpPr>
              <p:nvPr/>
            </p:nvSpPr>
            <p:spPr bwMode="auto">
              <a:xfrm>
                <a:off x="4548" y="1748"/>
                <a:ext cx="8435" cy="2050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2F2F2"/>
                  </a:gs>
                  <a:gs pos="50000">
                    <a:srgbClr val="DDDDDD"/>
                  </a:gs>
                  <a:gs pos="100000">
                    <a:srgbClr val="F2F2F2"/>
                  </a:gs>
                </a:gsLst>
                <a:lin ang="18900000" scaled="1"/>
              </a:gradFill>
              <a:ln w="38100">
                <a:solidFill>
                  <a:srgbClr val="FFFFFF"/>
                </a:solidFill>
                <a:rou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1281" name="Group 12"/>
              <p:cNvGrpSpPr/>
              <p:nvPr/>
            </p:nvGrpSpPr>
            <p:grpSpPr bwMode="auto">
              <a:xfrm rot="0">
                <a:off x="4548" y="4490"/>
                <a:ext cx="8435" cy="2050"/>
                <a:chOff x="0" y="0"/>
                <a:chExt cx="3374" cy="820"/>
              </a:xfrm>
            </p:grpSpPr>
            <p:grpSp>
              <p:nvGrpSpPr>
                <p:cNvPr id="11289" name="Group 13"/>
                <p:cNvGrpSpPr/>
                <p:nvPr/>
              </p:nvGrpSpPr>
              <p:grpSpPr bwMode="auto">
                <a:xfrm>
                  <a:off x="0" y="0"/>
                  <a:ext cx="3374" cy="820"/>
                  <a:chOff x="0" y="0"/>
                  <a:chExt cx="4704" cy="820"/>
                </a:xfrm>
              </p:grpSpPr>
              <p:sp>
                <p:nvSpPr>
                  <p:cNvPr id="1129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4704" cy="820"/>
                  </a:xfrm>
                  <a:prstGeom prst="roundRect">
                    <a:avLst>
                      <a:gd name="adj" fmla="val 10889"/>
                    </a:avLst>
                  </a:prstGeom>
                  <a:gradFill rotWithShape="1">
                    <a:gsLst>
                      <a:gs pos="0">
                        <a:srgbClr val="F2F2F2"/>
                      </a:gs>
                      <a:gs pos="50000">
                        <a:srgbClr val="DDDDDD"/>
                      </a:gs>
                      <a:gs pos="100000">
                        <a:srgbClr val="F2F2F2"/>
                      </a:gs>
                    </a:gsLst>
                    <a:lin ang="18900000" scaled="1"/>
                  </a:gradFill>
                  <a:ln w="38100">
                    <a:solidFill>
                      <a:srgbClr val="FFFFFF"/>
                    </a:solidFill>
                    <a:round/>
                  </a:ln>
                  <a:effectLst>
                    <a:outerShdw dist="135003" dir="2928844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grpSp>
                <p:nvGrpSpPr>
                  <p:cNvPr id="11292" name="Group 15"/>
                  <p:cNvGrpSpPr/>
                  <p:nvPr/>
                </p:nvGrpSpPr>
                <p:grpSpPr bwMode="auto">
                  <a:xfrm>
                    <a:off x="103" y="76"/>
                    <a:ext cx="907" cy="671"/>
                    <a:chOff x="0" y="0"/>
                    <a:chExt cx="768" cy="746"/>
                  </a:xfrm>
                </p:grpSpPr>
                <p:sp>
                  <p:nvSpPr>
                    <p:cNvPr id="11293" name="AutoShap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768" cy="746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rgbClr val="46B5B5"/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  <a:ln w="38100">
                      <a:solidFill>
                        <a:schemeClr val="bg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11294" name="未知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" y="48"/>
                      <a:ext cx="383" cy="373"/>
                    </a:xfrm>
                    <a:custGeom>
                      <a:avLst/>
                      <a:gdLst>
                        <a:gd name="T0" fmla="*/ 1 w 596"/>
                        <a:gd name="T1" fmla="*/ 0 h 598"/>
                        <a:gd name="T2" fmla="*/ 0 w 596"/>
                        <a:gd name="T3" fmla="*/ 1 h 598"/>
                        <a:gd name="T4" fmla="*/ 0 w 596"/>
                        <a:gd name="T5" fmla="*/ 6 h 598"/>
                        <a:gd name="T6" fmla="*/ 2 w 596"/>
                        <a:gd name="T7" fmla="*/ 1 h 598"/>
                        <a:gd name="T8" fmla="*/ 7 w 596"/>
                        <a:gd name="T9" fmla="*/ 0 h 598"/>
                        <a:gd name="T10" fmla="*/ 1 w 596"/>
                        <a:gd name="T11" fmla="*/ 0 h 59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96"/>
                        <a:gd name="T19" fmla="*/ 0 h 598"/>
                        <a:gd name="T20" fmla="*/ 596 w 596"/>
                        <a:gd name="T21" fmla="*/ 598 h 59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93D4D4"/>
                        </a:gs>
                        <a:gs pos="100000">
                          <a:schemeClr val="hlink">
                            <a:alpha val="0"/>
                          </a:schemeClr>
                        </a:gs>
                      </a:gsLst>
                      <a:lin ang="18900000" scaled="1"/>
                    </a:gra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" y="189"/>
                      <a:ext cx="666" cy="3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SzPct val="200000"/>
                        <a:buChar char="•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200000"/>
                        <a:buChar char="–"/>
                        <a:defRPr sz="28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200000"/>
                        <a:buChar char="•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200000"/>
                        <a:buChar char="–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200000"/>
                        <a:buChar char="»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200000"/>
                        <a:buChar char="»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200000"/>
                        <a:buChar char="»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200000"/>
                        <a:buChar char="»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200000"/>
                        <a:buChar char="»"/>
                        <a:defRPr sz="1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书写</a:t>
                      </a:r>
                      <a:endParaRPr lang="zh-CN" altLang="en-US" sz="2800" b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112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786" y="312"/>
                  <a:ext cx="2588" cy="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zh-CN" altLang="en-US" sz="24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教材</a:t>
                  </a:r>
                  <a:r>
                    <a:rPr lang="zh-CN" altLang="en-US" sz="2400" b="1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习题</a:t>
                  </a:r>
                  <a:r>
                    <a:rPr lang="zh-CN" altLang="en-US" sz="24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二</a:t>
                  </a:r>
                  <a:r>
                    <a:rPr lang="en-US" altLang="zh-CN" sz="24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B</a:t>
                  </a:r>
                  <a:r>
                    <a:rPr lang="zh-CN" altLang="zh-CN" sz="2400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组</a:t>
                  </a:r>
                  <a:r>
                    <a:rPr lang="zh-CN" altLang="en-US" sz="2400" b="1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第</a:t>
                  </a:r>
                  <a:r>
                    <a:rPr lang="en-US" altLang="zh-CN" sz="2400" b="1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1</a:t>
                  </a:r>
                  <a:r>
                    <a:rPr lang="zh-CN" altLang="en-US" sz="2400" b="1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、</a:t>
                  </a:r>
                  <a:r>
                    <a:rPr lang="en-US" altLang="zh-CN" sz="2400" b="1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3</a:t>
                  </a:r>
                  <a:r>
                    <a:rPr lang="zh-CN" altLang="en-US" sz="2400" b="1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题</a:t>
                  </a:r>
                  <a:endParaRPr lang="en-US" altLang="zh-CN" sz="24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1282" name="Group 20"/>
              <p:cNvGrpSpPr/>
              <p:nvPr/>
            </p:nvGrpSpPr>
            <p:grpSpPr bwMode="auto">
              <a:xfrm rot="0">
                <a:off x="4548" y="7183"/>
                <a:ext cx="8505" cy="2050"/>
                <a:chOff x="0" y="0"/>
                <a:chExt cx="3402" cy="820"/>
              </a:xfrm>
            </p:grpSpPr>
            <p:sp>
              <p:nvSpPr>
                <p:cNvPr id="11283" name="AutoShape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402" cy="820"/>
                </a:xfrm>
                <a:prstGeom prst="roundRect">
                  <a:avLst>
                    <a:gd name="adj" fmla="val 10889"/>
                  </a:avLst>
                </a:prstGeom>
                <a:gradFill rotWithShape="1">
                  <a:gsLst>
                    <a:gs pos="0">
                      <a:srgbClr val="EEEEEE"/>
                    </a:gs>
                    <a:gs pos="50000">
                      <a:srgbClr val="DDDDDD"/>
                    </a:gs>
                    <a:gs pos="100000">
                      <a:srgbClr val="EEEEEE"/>
                    </a:gs>
                  </a:gsLst>
                  <a:lin ang="18900000" scaled="1"/>
                </a:gradFill>
                <a:ln w="38100">
                  <a:solidFill>
                    <a:srgbClr val="FFFFFF"/>
                  </a:solidFill>
                  <a:rou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1284" name="Group 22"/>
                <p:cNvGrpSpPr/>
                <p:nvPr/>
              </p:nvGrpSpPr>
              <p:grpSpPr bwMode="auto">
                <a:xfrm>
                  <a:off x="74" y="76"/>
                  <a:ext cx="656" cy="670"/>
                  <a:chOff x="0" y="0"/>
                  <a:chExt cx="768" cy="746"/>
                </a:xfrm>
              </p:grpSpPr>
              <p:sp>
                <p:nvSpPr>
                  <p:cNvPr id="11286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68" cy="746"/>
                  </a:xfrm>
                  <a:prstGeom prst="roundRect">
                    <a:avLst>
                      <a:gd name="adj" fmla="val 11921"/>
                    </a:avLst>
                  </a:prstGeom>
                  <a:gradFill rotWithShape="1">
                    <a:gsLst>
                      <a:gs pos="0">
                        <a:srgbClr val="BEDF5D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38100">
                    <a:solidFill>
                      <a:schemeClr val="bg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11287" name="未知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48"/>
                    <a:ext cx="383" cy="373"/>
                  </a:xfrm>
                  <a:custGeom>
                    <a:avLst/>
                    <a:gdLst>
                      <a:gd name="T0" fmla="*/ 1 w 596"/>
                      <a:gd name="T1" fmla="*/ 0 h 598"/>
                      <a:gd name="T2" fmla="*/ 0 w 596"/>
                      <a:gd name="T3" fmla="*/ 1 h 598"/>
                      <a:gd name="T4" fmla="*/ 0 w 596"/>
                      <a:gd name="T5" fmla="*/ 6 h 598"/>
                      <a:gd name="T6" fmla="*/ 2 w 596"/>
                      <a:gd name="T7" fmla="*/ 1 h 598"/>
                      <a:gd name="T8" fmla="*/ 7 w 596"/>
                      <a:gd name="T9" fmla="*/ 0 h 598"/>
                      <a:gd name="T10" fmla="*/ 1 w 596"/>
                      <a:gd name="T11" fmla="*/ 0 h 5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6"/>
                      <a:gd name="T19" fmla="*/ 0 h 598"/>
                      <a:gd name="T20" fmla="*/ 596 w 596"/>
                      <a:gd name="T21" fmla="*/ 598 h 5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DE683"/>
                      </a:gs>
                      <a:gs pos="100000">
                        <a:schemeClr val="folHlink">
                          <a:alpha val="0"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" y="189"/>
                    <a:ext cx="659" cy="3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SzPct val="200000"/>
                      <a:buChar char="•"/>
                      <a:defRPr sz="20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SzPct val="200000"/>
                      <a:buChar char="–"/>
                      <a:defRPr sz="28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SzPct val="200000"/>
                      <a:buChar char="•"/>
                      <a:defRPr sz="16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SzPct val="200000"/>
                      <a:buChar char="–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SzPct val="200000"/>
                      <a:buChar char="»"/>
                      <a:defRPr sz="1400" b="1">
                        <a:solidFill>
                          <a:schemeClr val="tx1"/>
                        </a:solidFill>
                        <a:latin typeface="Tahom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  <a:defRPr/>
                    </a:pPr>
                    <a:r>
                      <a:rPr lang="zh-CN" altLang="en-US" sz="2800" b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宋体" panose="02010600030101010101" pitchFamily="2" charset="-122"/>
                      </a:rPr>
                      <a:t>思考</a:t>
                    </a:r>
                    <a:endParaRPr lang="zh-CN" altLang="en-US" sz="2800" b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128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858" y="124"/>
                  <a:ext cx="2500" cy="5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lnSpc>
                      <a:spcPct val="110000"/>
                    </a:lnSpc>
                    <a:buFont typeface="Arial" panose="020B0604020202020204" pitchFamily="34" charset="0"/>
                    <a:buNone/>
                  </a:pPr>
                  <a:r>
                    <a:rPr lang="zh-CN" altLang="en-US" sz="2400" b="1" dirty="0" smtClean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寻找生活中的关于三角函数的实例</a:t>
                  </a:r>
                  <a:endPara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1280" name="Group 4"/>
            <p:cNvGrpSpPr/>
            <p:nvPr/>
          </p:nvGrpSpPr>
          <p:grpSpPr bwMode="auto">
            <a:xfrm rot="0">
              <a:off x="4733" y="1893"/>
              <a:ext cx="7440" cy="1765"/>
              <a:chOff x="74" y="80"/>
              <a:chExt cx="2976" cy="706"/>
            </a:xfrm>
          </p:grpSpPr>
          <p:grpSp>
            <p:nvGrpSpPr>
              <p:cNvPr id="11296" name="Group 7"/>
              <p:cNvGrpSpPr/>
              <p:nvPr/>
            </p:nvGrpSpPr>
            <p:grpSpPr bwMode="auto">
              <a:xfrm>
                <a:off x="74" y="80"/>
                <a:ext cx="656" cy="706"/>
                <a:chOff x="0" y="0"/>
                <a:chExt cx="768" cy="746"/>
              </a:xfrm>
            </p:grpSpPr>
            <p:sp>
              <p:nvSpPr>
                <p:cNvPr id="11298" name="AutoShap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839C9E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8" name="未知"/>
                <p:cNvSpPr>
                  <a:spLocks noChangeArrowheads="1"/>
                </p:cNvSpPr>
                <p:nvPr/>
              </p:nvSpPr>
              <p:spPr bwMode="auto">
                <a:xfrm>
                  <a:off x="47" y="4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96"/>
                    <a:gd name="T19" fmla="*/ 0 h 598"/>
                    <a:gd name="T20" fmla="*/ 596 w 596"/>
                    <a:gd name="T21" fmla="*/ 598 h 5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50000">
                      <a:srgbClr val="DAEEF0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en-US" smtClean="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6" y="188"/>
                  <a:ext cx="661" cy="3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SzPct val="200000"/>
                    <a:buChar char="•"/>
                    <a:defRPr sz="20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SzPct val="200000"/>
                    <a:buChar char="–"/>
                    <a:defRPr sz="28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200000"/>
                    <a:buChar char="•"/>
                    <a:defRPr sz="16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SzPct val="200000"/>
                    <a:buChar char="–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200000"/>
                    <a:buChar char="»"/>
                    <a:defRPr sz="1400" b="1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  <a:defRPr/>
                  </a:pPr>
                  <a:r>
                    <a:rPr lang="zh-CN" altLang="en-US" sz="2800" b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anose="020B0604020202020204" pitchFamily="34" charset="0"/>
                      <a:ea typeface="宋体" panose="02010600030101010101" pitchFamily="2" charset="-122"/>
                    </a:rPr>
                    <a:t>阅读</a:t>
                  </a:r>
                  <a:endParaRPr lang="zh-CN" altLang="en-US" sz="2800" b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97" name="Text Box 11"/>
              <p:cNvSpPr txBox="1">
                <a:spLocks noChangeArrowheads="1"/>
              </p:cNvSpPr>
              <p:nvPr/>
            </p:nvSpPr>
            <p:spPr bwMode="auto">
              <a:xfrm>
                <a:off x="822" y="255"/>
                <a:ext cx="2228" cy="31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10000"/>
                  </a:lnSpc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教材</a:t>
                </a:r>
                <a:r>
                  <a:rPr lang="zh-CN" altLang="en-US" sz="24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章节</a:t>
                </a:r>
                <a:r>
                  <a:rPr lang="en-US" altLang="zh-CN" sz="24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5.4</a:t>
                </a:r>
                <a:endPara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1274" name="Group 27"/>
          <p:cNvGrpSpPr/>
          <p:nvPr/>
        </p:nvGrpSpPr>
        <p:grpSpPr bwMode="auto">
          <a:xfrm>
            <a:off x="942975" y="1741488"/>
            <a:ext cx="1293813" cy="2857500"/>
            <a:chOff x="0" y="194"/>
            <a:chExt cx="815" cy="1800"/>
          </a:xfrm>
        </p:grpSpPr>
        <p:sp>
          <p:nvSpPr>
            <p:cNvPr id="11275" name="AutoShape 28"/>
            <p:cNvSpPr>
              <a:spLocks noChangeArrowheads="1"/>
            </p:cNvSpPr>
            <p:nvPr/>
          </p:nvSpPr>
          <p:spPr bwMode="auto">
            <a:xfrm>
              <a:off x="0" y="194"/>
              <a:ext cx="815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6" name="AutoShape 29"/>
            <p:cNvSpPr>
              <a:spLocks noChangeArrowheads="1"/>
            </p:cNvSpPr>
            <p:nvPr/>
          </p:nvSpPr>
          <p:spPr bwMode="auto">
            <a:xfrm>
              <a:off x="13" y="199"/>
              <a:ext cx="790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7" name="AutoShape 30"/>
            <p:cNvSpPr>
              <a:spLocks noChangeArrowheads="1"/>
            </p:cNvSpPr>
            <p:nvPr/>
          </p:nvSpPr>
          <p:spPr bwMode="auto">
            <a:xfrm>
              <a:off x="19" y="1499"/>
              <a:ext cx="779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8" name="AutoShape 31"/>
            <p:cNvSpPr>
              <a:spLocks noChangeArrowheads="1"/>
            </p:cNvSpPr>
            <p:nvPr/>
          </p:nvSpPr>
          <p:spPr bwMode="auto">
            <a:xfrm>
              <a:off x="19" y="213"/>
              <a:ext cx="779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9" name="Text Box 39"/>
            <p:cNvSpPr txBox="1">
              <a:spLocks noChangeArrowheads="1"/>
            </p:cNvSpPr>
            <p:nvPr/>
          </p:nvSpPr>
          <p:spPr bwMode="auto">
            <a:xfrm>
              <a:off x="0" y="318"/>
              <a:ext cx="774" cy="14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60000"/>
                </a:lnSpc>
              </a:pPr>
              <a:r>
                <a:rPr lang="zh-CN" altLang="en-US" sz="4400">
                  <a:latin typeface="Arial" panose="020B0604020202020204" pitchFamily="34" charset="0"/>
                  <a:ea typeface="黑体" panose="02010609060101010101" pitchFamily="49" charset="-122"/>
                </a:rPr>
                <a:t>作</a:t>
              </a:r>
              <a:endParaRPr lang="zh-CN" altLang="en-US" sz="4400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 algn="ctr" eaLnBrk="1" hangingPunct="1">
                <a:lnSpc>
                  <a:spcPct val="160000"/>
                </a:lnSpc>
              </a:pPr>
              <a:r>
                <a:rPr lang="zh-CN" altLang="en-US" sz="4400">
                  <a:latin typeface="Arial" panose="020B0604020202020204" pitchFamily="34" charset="0"/>
                  <a:ea typeface="黑体" panose="02010609060101010101" pitchFamily="49" charset="-122"/>
                </a:rPr>
                <a:t>业</a:t>
              </a:r>
              <a:endParaRPr lang="zh-CN" altLang="en-US" sz="440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3947506">
            <a:off x="2594769" y="1575594"/>
            <a:ext cx="2371725" cy="2243137"/>
          </a:xfrm>
          <a:prstGeom prst="triangle">
            <a:avLst/>
          </a:prstGeom>
          <a:gradFill>
            <a:gsLst>
              <a:gs pos="0">
                <a:srgbClr val="FEE902"/>
              </a:gs>
              <a:gs pos="100000">
                <a:srgbClr val="F7AA3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 rot="1033044">
            <a:off x="2576513" y="3460750"/>
            <a:ext cx="1565275" cy="2009775"/>
          </a:xfrm>
          <a:prstGeom prst="roundRect">
            <a:avLst/>
          </a:prstGeom>
          <a:gradFill>
            <a:gsLst>
              <a:gs pos="100000">
                <a:schemeClr val="bg1">
                  <a:alpha val="7000"/>
                </a:schemeClr>
              </a:gs>
              <a:gs pos="0">
                <a:schemeClr val="bg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 rot="2933944">
            <a:off x="4237038" y="2541588"/>
            <a:ext cx="1563687" cy="2008187"/>
          </a:xfrm>
          <a:prstGeom prst="roundRect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1EC5EF">
                  <a:alpha val="47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4" name="直角三角形 13"/>
          <p:cNvSpPr/>
          <p:nvPr/>
        </p:nvSpPr>
        <p:spPr>
          <a:xfrm rot="7258735">
            <a:off x="5258594" y="4045744"/>
            <a:ext cx="1563687" cy="2009775"/>
          </a:xfrm>
          <a:prstGeom prst="rtTriangle">
            <a:avLst/>
          </a:prstGeom>
          <a:gradFill>
            <a:gsLst>
              <a:gs pos="0">
                <a:srgbClr val="1EC5EF">
                  <a:alpha val="59000"/>
                  <a:lumMod val="91000"/>
                </a:srgbClr>
              </a:gs>
              <a:gs pos="100000">
                <a:schemeClr val="bg1">
                  <a:alpha val="22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 rot="1033044">
            <a:off x="7196138" y="4057650"/>
            <a:ext cx="882650" cy="2009775"/>
          </a:xfrm>
          <a:prstGeom prst="roundRect">
            <a:avLst/>
          </a:prstGeom>
          <a:gradFill>
            <a:gsLst>
              <a:gs pos="0">
                <a:srgbClr val="E34671"/>
              </a:gs>
              <a:gs pos="100000">
                <a:srgbClr val="DD8150">
                  <a:alpha val="16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7" name="直角三角形 16"/>
          <p:cNvSpPr/>
          <p:nvPr/>
        </p:nvSpPr>
        <p:spPr>
          <a:xfrm rot="15608339">
            <a:off x="5239544" y="3367881"/>
            <a:ext cx="1279525" cy="1338263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8" name="直角三角形 17"/>
          <p:cNvSpPr/>
          <p:nvPr/>
        </p:nvSpPr>
        <p:spPr>
          <a:xfrm rot="6825285">
            <a:off x="4291012" y="3346451"/>
            <a:ext cx="1281113" cy="1338262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9" name="直角三角形 18"/>
          <p:cNvSpPr/>
          <p:nvPr/>
        </p:nvSpPr>
        <p:spPr>
          <a:xfrm rot="19920985">
            <a:off x="3463925" y="3703638"/>
            <a:ext cx="1784350" cy="1508125"/>
          </a:xfrm>
          <a:prstGeom prst="rtTriangle">
            <a:avLst/>
          </a:prstGeom>
          <a:gradFill>
            <a:gsLst>
              <a:gs pos="0">
                <a:schemeClr val="bg1">
                  <a:alpha val="7000"/>
                  <a:lumMod val="0"/>
                </a:schemeClr>
              </a:gs>
              <a:gs pos="100000">
                <a:srgbClr val="01F8FD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21" name="直角三角形 20"/>
          <p:cNvSpPr/>
          <p:nvPr/>
        </p:nvSpPr>
        <p:spPr>
          <a:xfrm rot="16043769">
            <a:off x="7345363" y="2341563"/>
            <a:ext cx="1565275" cy="2009775"/>
          </a:xfrm>
          <a:prstGeom prst="rtTriangle">
            <a:avLst/>
          </a:prstGeom>
          <a:gradFill>
            <a:gsLst>
              <a:gs pos="0">
                <a:srgbClr val="FBD40A">
                  <a:alpha val="26000"/>
                </a:srgbClr>
              </a:gs>
              <a:gs pos="100000">
                <a:schemeClr val="bg1">
                  <a:alpha val="22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cs typeface="+mn-ea"/>
              <a:sym typeface="+mn-lt"/>
            </a:endParaRPr>
          </a:p>
        </p:txBody>
      </p:sp>
      <p:sp>
        <p:nvSpPr>
          <p:cNvPr id="12305" name="文本框 2"/>
          <p:cNvSpPr txBox="1">
            <a:spLocks noChangeArrowheads="1"/>
          </p:cNvSpPr>
          <p:nvPr/>
        </p:nvSpPr>
        <p:spPr bwMode="auto">
          <a:xfrm>
            <a:off x="5078413" y="3038475"/>
            <a:ext cx="2597150" cy="1009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/>
              <a:t>Thanks</a:t>
            </a:r>
            <a:endParaRPr lang="zh-CN" altLang="en-US" sz="60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8"/>
          <p:cNvSpPr>
            <a:spLocks noChangeArrowheads="1"/>
          </p:cNvSpPr>
          <p:nvPr/>
        </p:nvSpPr>
        <p:spPr bwMode="auto">
          <a:xfrm>
            <a:off x="514350" y="28575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情境引入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782" y="1211108"/>
            <a:ext cx="2070616" cy="510778"/>
          </a:xfrm>
          <a:prstGeom prst="round2DiagRect">
            <a:avLst/>
          </a:prstGeom>
          <a:solidFill>
            <a:srgbClr val="86F5FB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一、复习提问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63782" y="23159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780189" y="2966108"/>
                <a:ext cx="7821757" cy="646773"/>
              </a:xfrm>
              <a:prstGeom prst="round2DiagRect">
                <a:avLst/>
              </a:prstGeom>
              <a:blipFill rotWithShape="1">
                <a:blip r:embed="rId2"/>
                <a:tile tx="0" ty="0" sx="100000" sy="100000" flip="none" algn="tl"/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>
                    <a:sym typeface="Wingdings" panose="05000000000000000000" pitchFamily="2" charset="2"/>
                  </a:rPr>
                  <a:t>（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1</a:t>
                </a:r>
                <a:r>
                  <a:rPr lang="zh-CN" altLang="en-US" sz="2400" dirty="0" smtClean="0">
                    <a:sym typeface="Wingdings" panose="05000000000000000000" pitchFamily="2" charset="2"/>
                  </a:rPr>
                  <a:t>）比值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  <m:t>𝑟</m:t>
                        </m:r>
                      </m:den>
                    </m:f>
                    <m:r>
                      <a:rPr lang="zh-CN" altLang="en-US" sz="2400" i="1">
                        <a:latin typeface="Cambria Math" panose="02040503050406030204"/>
                        <a:sym typeface="Wingdings" panose="05000000000000000000" pitchFamily="2" charset="2"/>
                      </a:rPr>
                      <m:t>叫做</m:t>
                    </m:r>
                    <m:r>
                      <a:rPr lang="zh-CN" altLang="en-US" sz="2400" i="1" smtClean="0">
                        <a:latin typeface="Cambria Math" panose="02040503050406030204"/>
                        <a:sym typeface="Wingdings" panose="05000000000000000000" pitchFamily="2" charset="2"/>
                      </a:rPr>
                      <m:t>𝛼</m:t>
                    </m:r>
                    <m:r>
                      <a:rPr lang="zh-CN" altLang="en-US" sz="2400" b="0" i="1" smtClean="0">
                        <a:latin typeface="Cambria Math" panose="02040503050406030204"/>
                        <a:sym typeface="Wingdings" panose="05000000000000000000" pitchFamily="2" charset="2"/>
                      </a:rPr>
                      <m:t>的</m:t>
                    </m:r>
                    <m:r>
                      <a:rPr lang="zh-CN" altLang="en-US" sz="2400" i="1">
                        <a:latin typeface="Cambria Math" panose="02040503050406030204"/>
                        <a:sym typeface="Wingdings" panose="05000000000000000000" pitchFamily="2" charset="2"/>
                      </a:rPr>
                      <m:t>正弦</m:t>
                    </m:r>
                    <m:r>
                      <a:rPr lang="zh-CN" altLang="en-US" sz="2400" b="0" i="1" smtClean="0">
                        <a:latin typeface="Cambria Math" panose="02040503050406030204"/>
                        <a:sym typeface="Wingdings" panose="05000000000000000000" pitchFamily="2" charset="2"/>
                      </a:rPr>
                      <m:t>，</m:t>
                    </m:r>
                    <m:r>
                      <a:rPr lang="zh-CN" altLang="en-US" sz="2400" i="1">
                        <a:latin typeface="Cambria Math" panose="02040503050406030204"/>
                        <a:sym typeface="Wingdings" panose="05000000000000000000" pitchFamily="2" charset="2"/>
                      </a:rPr>
                      <m:t>记作</m:t>
                    </m:r>
                    <m:func>
                      <m:func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sym typeface="Wingdings" panose="05000000000000000000" pitchFamily="2" charset="2"/>
                          </a:rPr>
                          <m:t>sin</m:t>
                        </m:r>
                      </m:fName>
                      <m:e>
                        <m: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sym typeface="Wingdings" panose="05000000000000000000" pitchFamily="2" charset="2"/>
                          </a:rPr>
                          <m:t>，即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  <m:t>sin</m:t>
                            </m:r>
                          </m:fName>
                          <m:e>
                            <m:r>
                              <a:rPr lang="zh-CN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  <m:t>𝛼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/>
                                    <a:sym typeface="Wingdings" panose="05000000000000000000" pitchFamily="2" charset="2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/>
                                    <a:sym typeface="Wingdings" panose="05000000000000000000" pitchFamily="2" charset="2"/>
                                  </a:rPr>
                                  <m:t>𝑟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89" y="2966108"/>
                <a:ext cx="7821757" cy="646773"/>
              </a:xfrm>
              <a:prstGeom prst="round2DiagRect">
                <a:avLst/>
              </a:prstGeom>
              <a:blipFill rotWithShape="1">
                <a:blip r:embed="rId3"/>
                <a:stretch>
                  <a:fillRect l="-86" t="-985" r="-78" b="-925"/>
                </a:stretch>
              </a:blip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63106" y="4044100"/>
                <a:ext cx="7854651" cy="646773"/>
              </a:xfrm>
              <a:prstGeom prst="roundRect">
                <a:avLst/>
              </a:prstGeom>
              <a:blipFill rotWithShape="1">
                <a:blip r:embed="rId4"/>
                <a:tile tx="0" ty="0" sx="100000" sy="100000" flip="none" algn="tl"/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>
                    <a:sym typeface="Wingdings" panose="05000000000000000000" pitchFamily="2" charset="2"/>
                  </a:rPr>
                  <a:t>        （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2</a:t>
                </a:r>
                <a:r>
                  <a:rPr lang="zh-CN" altLang="en-US" sz="2400" dirty="0" smtClean="0">
                    <a:sym typeface="Wingdings" panose="05000000000000000000" pitchFamily="2" charset="2"/>
                  </a:rPr>
                  <a:t>）比值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  <m:t>𝑟</m:t>
                        </m:r>
                      </m:den>
                    </m:f>
                    <m:r>
                      <a:rPr lang="zh-CN" altLang="en-US" sz="2400" i="1">
                        <a:latin typeface="Cambria Math" panose="02040503050406030204"/>
                        <a:sym typeface="Wingdings" panose="05000000000000000000" pitchFamily="2" charset="2"/>
                      </a:rPr>
                      <m:t>叫做</m:t>
                    </m:r>
                    <m:r>
                      <a:rPr lang="zh-CN" altLang="en-US" sz="2400" i="1" smtClean="0">
                        <a:latin typeface="Cambria Math" panose="02040503050406030204"/>
                        <a:sym typeface="Wingdings" panose="05000000000000000000" pitchFamily="2" charset="2"/>
                      </a:rPr>
                      <m:t>𝛼</m:t>
                    </m:r>
                    <m:r>
                      <a:rPr lang="zh-CN" altLang="en-US" sz="2400" b="0" i="1" smtClean="0">
                        <a:latin typeface="Cambria Math" panose="02040503050406030204"/>
                        <a:sym typeface="Wingdings" panose="05000000000000000000" pitchFamily="2" charset="2"/>
                      </a:rPr>
                      <m:t>的余</m:t>
                    </m:r>
                    <m:r>
                      <a:rPr lang="zh-CN" altLang="en-US" sz="2400" i="1">
                        <a:latin typeface="Cambria Math" panose="02040503050406030204"/>
                        <a:sym typeface="Wingdings" panose="05000000000000000000" pitchFamily="2" charset="2"/>
                      </a:rPr>
                      <m:t>弦</m:t>
                    </m:r>
                    <m:r>
                      <a:rPr lang="zh-CN" altLang="en-US" sz="2400" b="0" i="1" smtClean="0">
                        <a:latin typeface="Cambria Math" panose="02040503050406030204"/>
                        <a:sym typeface="Wingdings" panose="05000000000000000000" pitchFamily="2" charset="2"/>
                      </a:rPr>
                      <m:t>，</m:t>
                    </m:r>
                    <m:r>
                      <a:rPr lang="zh-CN" altLang="en-US" sz="2400" i="1">
                        <a:latin typeface="Cambria Math" panose="02040503050406030204"/>
                        <a:sym typeface="Wingdings" panose="05000000000000000000" pitchFamily="2" charset="2"/>
                      </a:rPr>
                      <m:t>记作</m:t>
                    </m:r>
                    <m:func>
                      <m:func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i="0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  <m:t>𝛼</m:t>
                            </m:r>
                          </m:e>
                        </m:func>
                      </m:fName>
                      <m:e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sym typeface="Wingdings" panose="05000000000000000000" pitchFamily="2" charset="2"/>
                          </a:rPr>
                          <m:t>，即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  <m:t>𝛼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/>
                                    <a:sym typeface="Wingdings" panose="05000000000000000000" pitchFamily="2" charset="2"/>
                                  </a:rPr>
                                  <m:t>𝑟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06" y="4044100"/>
                <a:ext cx="7854651" cy="646773"/>
              </a:xfrm>
              <a:prstGeom prst="roundRect">
                <a:avLst/>
              </a:prstGeom>
              <a:blipFill rotWithShape="1">
                <a:blip r:embed="rId5"/>
                <a:stretch>
                  <a:fillRect l="-1380" t="-16755" r="-1372" b="-16671"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780189" y="5175297"/>
                <a:ext cx="7860437" cy="648972"/>
              </a:xfrm>
              <a:prstGeom prst="round2DiagRect">
                <a:avLst/>
              </a:prstGeom>
              <a:blipFill rotWithShape="1">
                <a:blip r:embed="rId2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ym typeface="Wingdings" panose="05000000000000000000" pitchFamily="2" charset="2"/>
                  </a:rPr>
                  <a:t>        （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3</a:t>
                </a:r>
                <a:r>
                  <a:rPr lang="zh-CN" altLang="en-US" sz="2400" dirty="0" smtClean="0">
                    <a:sym typeface="Wingdings" panose="05000000000000000000" pitchFamily="2" charset="2"/>
                  </a:rPr>
                  <a:t>）比值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  <m:r>
                      <a:rPr lang="zh-CN" altLang="en-US" sz="2400" i="1">
                        <a:latin typeface="Cambria Math" panose="02040503050406030204"/>
                        <a:sym typeface="Wingdings" panose="05000000000000000000" pitchFamily="2" charset="2"/>
                      </a:rPr>
                      <m:t>叫做</m:t>
                    </m:r>
                    <m:r>
                      <a:rPr lang="zh-CN" altLang="en-US" sz="2400" i="1" smtClean="0">
                        <a:latin typeface="Cambria Math" panose="02040503050406030204"/>
                        <a:sym typeface="Wingdings" panose="05000000000000000000" pitchFamily="2" charset="2"/>
                      </a:rPr>
                      <m:t>𝛼</m:t>
                    </m:r>
                    <m:r>
                      <a:rPr lang="zh-CN" altLang="en-US" sz="2400" b="0" i="1" smtClean="0">
                        <a:latin typeface="Cambria Math" panose="02040503050406030204"/>
                        <a:sym typeface="Wingdings" panose="05000000000000000000" pitchFamily="2" charset="2"/>
                      </a:rPr>
                      <m:t>的</m:t>
                    </m:r>
                    <m:r>
                      <a:rPr lang="zh-CN" altLang="en-US" sz="2400" i="1">
                        <a:latin typeface="Cambria Math" panose="02040503050406030204"/>
                        <a:sym typeface="Wingdings" panose="05000000000000000000" pitchFamily="2" charset="2"/>
                      </a:rPr>
                      <m:t>正切</m:t>
                    </m:r>
                    <m:r>
                      <a:rPr lang="zh-CN" altLang="en-US" sz="2400" b="0" i="1" smtClean="0">
                        <a:latin typeface="Cambria Math" panose="02040503050406030204"/>
                        <a:sym typeface="Wingdings" panose="05000000000000000000" pitchFamily="2" charset="2"/>
                      </a:rPr>
                      <m:t>，</m:t>
                    </m:r>
                    <m:r>
                      <a:rPr lang="zh-CN" altLang="en-US" sz="2400" i="1">
                        <a:latin typeface="Cambria Math" panose="02040503050406030204"/>
                        <a:sym typeface="Wingdings" panose="05000000000000000000" pitchFamily="2" charset="2"/>
                      </a:rPr>
                      <m:t>记作</m:t>
                    </m:r>
                    <m:func>
                      <m:func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sym typeface="Wingdings" panose="05000000000000000000" pitchFamily="2" charset="2"/>
                          </a:rPr>
                          <m:t>tan</m:t>
                        </m:r>
                      </m:fName>
                      <m:e>
                        <m: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sym typeface="Wingdings" panose="05000000000000000000" pitchFamily="2" charset="2"/>
                          </a:rPr>
                          <m:t>𝛼</m:t>
                        </m:r>
                        <m:r>
                          <a:rPr lang="zh-CN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sym typeface="Wingdings" panose="05000000000000000000" pitchFamily="2" charset="2"/>
                          </a:rPr>
                          <m:t>，即</m:t>
                        </m:r>
                        <m:func>
                          <m:func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  <m:t>tan</m:t>
                            </m:r>
                          </m:fName>
                          <m:e>
                            <m:r>
                              <a:rPr lang="zh-CN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  <m:t>𝛼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/>
                                <a:sym typeface="Wingdings" panose="05000000000000000000" pitchFamily="2" charset="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/>
                                    <a:sym typeface="Wingdings" panose="05000000000000000000" pitchFamily="2" charset="2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/>
                                    <a:sym typeface="Wingdings" panose="05000000000000000000" pitchFamily="2" charset="2"/>
                                  </a:rPr>
                                  <m:t>𝑥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89" y="5175297"/>
                <a:ext cx="7860437" cy="648972"/>
              </a:xfrm>
              <a:prstGeom prst="round2DiagRect">
                <a:avLst/>
              </a:prstGeom>
              <a:blipFill rotWithShape="1">
                <a:blip r:embed="rId6"/>
                <a:stretch>
                  <a:fillRect l="-2994" t="-36211" r="-2987" b="-36196"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48972" y="2080375"/>
            <a:ext cx="7289694" cy="550962"/>
          </a:xfrm>
          <a:prstGeom prst="snip2DiagRect">
            <a:avLst/>
          </a:prstGeom>
          <a:solidFill>
            <a:srgbClr val="86F5FB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     如何定义正弦、余弦、正切函数</a:t>
            </a:r>
            <a:r>
              <a:rPr lang="en-US" altLang="zh-CN" sz="2400" dirty="0" smtClean="0"/>
              <a:t>?</a:t>
            </a:r>
            <a:endParaRPr lang="zh-CN" altLang="en-US" sz="2400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8"/>
          <p:cNvSpPr>
            <a:spLocks noChangeArrowheads="1"/>
          </p:cNvSpPr>
          <p:nvPr/>
        </p:nvSpPr>
        <p:spPr bwMode="auto">
          <a:xfrm>
            <a:off x="514350" y="28575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情境引入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3818" y="2374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78406" y="1241906"/>
            <a:ext cx="337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根据条件完成下列表格</a:t>
            </a:r>
            <a:r>
              <a:rPr lang="en-US" altLang="zh-CN" sz="2400" dirty="0" smtClean="0"/>
              <a:t>:</a:t>
            </a:r>
            <a:endParaRPr lang="zh-CN" altLang="en-US" sz="2400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993106" y="1833032"/>
          <a:ext cx="8128000" cy="399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770313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第一象限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第二象限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第三象限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第四象限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457200">
                <a:tc rowSpan="2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84000" r="-399625" b="-25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0752" t="-168000" r="-301128" b="-6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0000" t="-168000" r="-200000" b="-6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01128" t="-168000" r="-100752" b="-6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99625" t="-168000" r="-375" b="-606667"/>
                      </a:stretch>
                    </a:blipFill>
                  </a:tcPr>
                </a:tc>
              </a:tr>
              <a:tr h="45720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100752" t="-268000" r="-301128" b="-5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200000" t="-268000" r="-200000" b="-5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301128" t="-268000" r="-100752" b="-5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399625" t="-268000" r="-375" b="-506667"/>
                      </a:stretch>
                    </a:blipFill>
                  </a:tcPr>
                </a:tc>
              </a:tr>
              <a:tr h="7703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219048" r="-399625" b="-2015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</a:tr>
              <a:tr h="7703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316535" r="-399625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</a:tr>
              <a:tr h="7703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419841" r="-399625" b="-7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8"/>
          <p:cNvSpPr>
            <a:spLocks noChangeArrowheads="1"/>
          </p:cNvSpPr>
          <p:nvPr/>
        </p:nvSpPr>
        <p:spPr bwMode="auto">
          <a:xfrm>
            <a:off x="514350" y="28575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情境引入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3818" y="2374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53007" y="1301173"/>
            <a:ext cx="337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根据条件完成下列表格</a:t>
            </a:r>
            <a:r>
              <a:rPr lang="en-US" altLang="zh-CN" sz="2400" dirty="0" smtClean="0"/>
              <a:t>:</a:t>
            </a:r>
            <a:endParaRPr lang="zh-CN" altLang="en-US" sz="2400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052374" y="1917698"/>
          <a:ext cx="8128000" cy="399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770313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第一象限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第二象限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第三象限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第四象限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457200">
                <a:tc rowSpan="2">
                  <a:txBody>
                    <a:bodyPr/>
                    <a:lstStyle/>
                    <a:p>
                      <a:endParaRPr lang="zh-CN" dirty="0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84000" r="-399625" b="-253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00752" t="-168000" r="-301128" b="-6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00000" t="-168000" r="-200000" b="-6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01128" t="-168000" r="-100752" b="-6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399625" t="-168000" r="-375" b="-606667"/>
                      </a:stretch>
                    </a:blipFill>
                  </a:tcPr>
                </a:tc>
              </a:tr>
              <a:tr h="45720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100752" t="-268000" r="-301128" b="-5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200000" t="-268000" r="-200000" b="-5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301128" t="-268000" r="-100752" b="-50666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 rotWithShape="1">
                      <a:blip r:embed="rId3"/>
                      <a:stretch>
                        <a:fillRect l="-399625" t="-268000" r="-375" b="-506667"/>
                      </a:stretch>
                    </a:blipFill>
                  </a:tcPr>
                </a:tc>
              </a:tr>
              <a:tr h="7703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219048" r="-399625" b="-2015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100752" t="-219048" r="-301128" b="-2015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200000" t="-219048" r="-200000" b="-2015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01128" t="-219048" r="-100752" b="-20158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99625" t="-219048" r="-375" b="-201587"/>
                      </a:stretch>
                    </a:blipFill>
                  </a:tcPr>
                </a:tc>
              </a:tr>
              <a:tr h="7703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316535" r="-399625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100752" t="-316535" r="-301128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200000" t="-316535" r="-200000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01128" t="-316535" r="-100752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99625" t="-316535" r="-375" b="-100000"/>
                      </a:stretch>
                    </a:blipFill>
                  </a:tcPr>
                </a:tc>
              </a:tr>
              <a:tr h="770313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75" t="-419841" r="-399625" b="-7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100752" t="-419841" r="-301128" b="-7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200000" t="-419841" r="-200000" b="-7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blipFill rotWithShape="1">
                      <a:blip r:embed="rId3"/>
                      <a:stretch>
                        <a:fillRect l="-301128" t="-419841" r="-100752" b="-79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anchor="ctr">
                    <a:blipFill rotWithShape="1">
                      <a:blip r:embed="rId3"/>
                      <a:stretch>
                        <a:fillRect l="-399625" t="-419841" r="-375" b="-794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>
            <a:spLocks noChangeArrowheads="1"/>
          </p:cNvSpPr>
          <p:nvPr/>
        </p:nvSpPr>
        <p:spPr bwMode="auto">
          <a:xfrm>
            <a:off x="514350" y="39025"/>
            <a:ext cx="2906713" cy="919163"/>
          </a:xfrm>
          <a:prstGeom prst="parallelogram">
            <a:avLst>
              <a:gd name="adj" fmla="val 25021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新知探究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091" y="1292955"/>
            <a:ext cx="4226243" cy="510778"/>
          </a:xfrm>
          <a:prstGeom prst="round2DiagRect">
            <a:avLst/>
          </a:prstGeom>
          <a:solidFill>
            <a:srgbClr val="86F5FB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三角函数在每个象限内的符号</a:t>
            </a:r>
            <a:endParaRPr lang="zh-CN" alt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2612" y="5181338"/>
            <a:ext cx="974236" cy="49077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口诀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52056" y="5213805"/>
            <a:ext cx="2438044" cy="519351"/>
          </a:xfrm>
          <a:prstGeom prst="ellipse">
            <a:avLst/>
          </a:prstGeom>
          <a:solidFill>
            <a:srgbClr val="86F5FB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上正下负横为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9216" name="TextBox 9215"/>
          <p:cNvSpPr txBox="1"/>
          <p:nvPr/>
        </p:nvSpPr>
        <p:spPr>
          <a:xfrm>
            <a:off x="5071364" y="5256464"/>
            <a:ext cx="2385317" cy="519351"/>
          </a:xfrm>
          <a:prstGeom prst="ellipse">
            <a:avLst/>
          </a:prstGeom>
          <a:solidFill>
            <a:srgbClr val="86F5FB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左正右负纵为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9217" name="TextBox 9216"/>
          <p:cNvSpPr txBox="1"/>
          <p:nvPr/>
        </p:nvSpPr>
        <p:spPr>
          <a:xfrm>
            <a:off x="9185569" y="5311884"/>
            <a:ext cx="2073433" cy="519351"/>
          </a:xfrm>
          <a:prstGeom prst="ellipse">
            <a:avLst/>
          </a:prstGeom>
          <a:solidFill>
            <a:srgbClr val="86F5FB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交叉正负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8354511" y="1999509"/>
            <a:ext cx="3241964" cy="3255655"/>
            <a:chOff x="4779921" y="2479929"/>
            <a:chExt cx="3241964" cy="3255655"/>
          </a:xfrm>
        </p:grpSpPr>
        <p:sp>
          <p:nvSpPr>
            <p:cNvPr id="35" name="圆角矩形 34"/>
            <p:cNvSpPr/>
            <p:nvPr/>
          </p:nvSpPr>
          <p:spPr>
            <a:xfrm>
              <a:off x="4779921" y="2479929"/>
              <a:ext cx="3241964" cy="27938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186128" y="2757039"/>
              <a:ext cx="2461601" cy="2978545"/>
              <a:chOff x="7957128" y="3020284"/>
              <a:chExt cx="2461601" cy="2978545"/>
            </a:xfrm>
          </p:grpSpPr>
          <p:pic>
            <p:nvPicPr>
              <p:cNvPr id="37" name="图片 36" descr="屏幕剪辑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7128" y="3020284"/>
                <a:ext cx="2461601" cy="2349035"/>
              </a:xfrm>
              <a:prstGeom prst="rect">
                <a:avLst/>
              </a:prstGeom>
              <a:solidFill>
                <a:schemeClr val="accent2"/>
              </a:solidFill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8880764" y="5629497"/>
                    <a:ext cx="7591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altLang="zh-CN" i="1" smtClean="0">
                                  <a:latin typeface="Cambria Math" panose="0204050305040603020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zh-CN" altLang="en-US" i="1" smtClean="0">
                                  <a:latin typeface="Cambria Math" panose="02040503050406030204"/>
                                </a:rPr>
                                <m:t>𝛼</m:t>
                              </m:r>
                            </m:e>
                          </m:fun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0764" y="5629497"/>
                    <a:ext cx="759118" cy="369332"/>
                  </a:xfrm>
                  <a:prstGeom prst="rect">
                    <a:avLst/>
                  </a:prstGeom>
                  <a:blipFill rotWithShape="1">
                    <a:blip r:embed="rId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9297441" y="3643737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latin typeface="Cambria Math" panose="02040503050406030204"/>
                              <a:ea typeface="Cambria Math" panose="02040503050406030204"/>
                            </a:rPr>
                            <m:t>+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97441" y="3643737"/>
                    <a:ext cx="429926" cy="369332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424576" y="4475037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latin typeface="Cambria Math" panose="02040503050406030204"/>
                              <a:ea typeface="Cambria Math" panose="02040503050406030204"/>
                            </a:rPr>
                            <m:t>+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4576" y="4475037"/>
                    <a:ext cx="429926" cy="369332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8423768" y="3620583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 panose="02040503050406030204"/>
                            </a:rPr>
                            <m:t>−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3768" y="3620583"/>
                    <a:ext cx="429926" cy="369332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9338198" y="4507303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 panose="02040503050406030204"/>
                            </a:rPr>
                            <m:t>−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38198" y="4507303"/>
                    <a:ext cx="429926" cy="369332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组合 10"/>
          <p:cNvGrpSpPr/>
          <p:nvPr/>
        </p:nvGrpSpPr>
        <p:grpSpPr>
          <a:xfrm>
            <a:off x="4585956" y="2027224"/>
            <a:ext cx="3241964" cy="3227940"/>
            <a:chOff x="1524001" y="2327529"/>
            <a:chExt cx="3241964" cy="3227940"/>
          </a:xfrm>
        </p:grpSpPr>
        <p:sp>
          <p:nvSpPr>
            <p:cNvPr id="34" name="圆角矩形 33"/>
            <p:cNvSpPr/>
            <p:nvPr/>
          </p:nvSpPr>
          <p:spPr>
            <a:xfrm>
              <a:off x="1524001" y="2327529"/>
              <a:ext cx="3241964" cy="27938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944068" y="2618499"/>
              <a:ext cx="2461601" cy="2936970"/>
              <a:chOff x="4839763" y="3061859"/>
              <a:chExt cx="2461601" cy="2936970"/>
            </a:xfrm>
          </p:grpSpPr>
          <p:pic>
            <p:nvPicPr>
              <p:cNvPr id="44" name="图片 43" descr="屏幕剪辑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9763" y="3061859"/>
                <a:ext cx="2461601" cy="2349035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652655" y="5629497"/>
                    <a:ext cx="76232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altLang="zh-CN" i="1" smtClean="0">
                                  <a:latin typeface="Cambria Math" panose="0204050305040603020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CN" altLang="en-US" i="1" smtClean="0">
                                  <a:latin typeface="Cambria Math" panose="02040503050406030204"/>
                                </a:rPr>
                                <m:t>𝛼</m:t>
                              </m:r>
                            </m:e>
                          </m:fun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2655" y="5629497"/>
                    <a:ext cx="762324" cy="369332"/>
                  </a:xfrm>
                  <a:prstGeom prst="rect">
                    <a:avLst/>
                  </a:prstGeom>
                  <a:blipFill rotWithShape="1">
                    <a:blip r:embed="rId6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221631" y="3685302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latin typeface="Cambria Math" panose="02040503050406030204"/>
                              <a:ea typeface="Cambria Math" panose="02040503050406030204"/>
                            </a:rPr>
                            <m:t>+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631" y="3685302"/>
                    <a:ext cx="429926" cy="369332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444943" y="3731423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 panose="02040503050406030204"/>
                            </a:rPr>
                            <m:t>−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44943" y="3731423"/>
                    <a:ext cx="429926" cy="369332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417233" y="4521158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 panose="02040503050406030204"/>
                            </a:rPr>
                            <m:t>−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7233" y="4521158"/>
                    <a:ext cx="429926" cy="369332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6221631" y="4572022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latin typeface="Cambria Math" panose="02040503050406030204"/>
                              <a:ea typeface="Cambria Math" panose="02040503050406030204"/>
                            </a:rPr>
                            <m:t>+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631" y="4572022"/>
                    <a:ext cx="429926" cy="369332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" name="组合 11"/>
          <p:cNvGrpSpPr/>
          <p:nvPr/>
        </p:nvGrpSpPr>
        <p:grpSpPr>
          <a:xfrm>
            <a:off x="872821" y="2041084"/>
            <a:ext cx="3241964" cy="3154109"/>
            <a:chOff x="-97029" y="2175129"/>
            <a:chExt cx="3241964" cy="3154109"/>
          </a:xfrm>
        </p:grpSpPr>
        <p:sp>
          <p:nvSpPr>
            <p:cNvPr id="3" name="圆角矩形 2"/>
            <p:cNvSpPr/>
            <p:nvPr/>
          </p:nvSpPr>
          <p:spPr>
            <a:xfrm>
              <a:off x="-97029" y="2175129"/>
              <a:ext cx="3241964" cy="27938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295318" y="2438379"/>
              <a:ext cx="2461601" cy="2890859"/>
              <a:chOff x="1680818" y="3075709"/>
              <a:chExt cx="2461601" cy="2890859"/>
            </a:xfrm>
          </p:grpSpPr>
          <p:pic>
            <p:nvPicPr>
              <p:cNvPr id="52" name="图片 51" descr="屏幕剪辑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0818" y="3075709"/>
                <a:ext cx="2461601" cy="2349035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2646218" y="5597236"/>
                    <a:ext cx="73186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altLang="zh-CN" i="1" smtClean="0">
                                  <a:latin typeface="Cambria Math" panose="0204050305040603020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i="0" smtClean="0">
                                  <a:latin typeface="Cambria Math" panose="02040503050406030204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i="1" smtClean="0">
                                  <a:latin typeface="Cambria Math" panose="02040503050406030204"/>
                                </a:rPr>
                                <m:t>𝛼</m:t>
                              </m:r>
                            </m:e>
                          </m:func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6218" y="5597236"/>
                    <a:ext cx="731867" cy="369332"/>
                  </a:xfrm>
                  <a:prstGeom prst="rect">
                    <a:avLst/>
                  </a:prstGeom>
                  <a:blipFill rotWithShape="1">
                    <a:blip r:embed="rId7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131971" y="3754582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latin typeface="Cambria Math" panose="02040503050406030204"/>
                              <a:ea typeface="Cambria Math" panose="02040503050406030204"/>
                            </a:rPr>
                            <m:t>+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1971" y="3754582"/>
                    <a:ext cx="429926" cy="369332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061883" y="4521158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 panose="02040503050406030204"/>
                            </a:rPr>
                            <m:t>−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1883" y="4521158"/>
                    <a:ext cx="429926" cy="369332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272143" y="4507298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 panose="02040503050406030204"/>
                            </a:rPr>
                            <m:t>−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2143" y="4507298"/>
                    <a:ext cx="429926" cy="369332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286811" y="3740722"/>
                    <a:ext cx="4299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latin typeface="Cambria Math" panose="02040503050406030204"/>
                              <a:ea typeface="Cambria Math" panose="02040503050406030204"/>
                            </a:rPr>
                            <m:t>+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811" y="3740722"/>
                    <a:ext cx="429926" cy="369332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314" name="文本框 13313"/>
          <p:cNvSpPr txBox="1"/>
          <p:nvPr/>
        </p:nvSpPr>
        <p:spPr>
          <a:xfrm>
            <a:off x="1264920" y="5901373"/>
            <a:ext cx="75247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记忆口诀：</a:t>
            </a:r>
            <a:r>
              <a:rPr lang="en-US" altLang="zh-CN" sz="2800" b="1">
                <a:solidFill>
                  <a:srgbClr val="FF3300"/>
                </a:solidFill>
                <a:latin typeface="宋体" panose="02010600030101010101" pitchFamily="2" charset="-122"/>
              </a:rPr>
              <a:t>Ⅰ</a:t>
            </a: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全</a:t>
            </a:r>
            <a:r>
              <a:rPr lang="zh-CN" altLang="en-US" sz="2800" b="1">
                <a:solidFill>
                  <a:srgbClr val="FF3300"/>
                </a:solidFill>
                <a:latin typeface="Verdana" panose="020B0604030504040204" pitchFamily="2" charset="0"/>
              </a:rPr>
              <a:t>正，</a:t>
            </a:r>
            <a:r>
              <a:rPr lang="en-US" altLang="zh-CN" sz="2800" b="1">
                <a:solidFill>
                  <a:srgbClr val="FF3300"/>
                </a:solidFill>
                <a:latin typeface="宋体" panose="02010600030101010101" pitchFamily="2" charset="-122"/>
              </a:rPr>
              <a:t>Ⅱ</a:t>
            </a:r>
            <a:r>
              <a:rPr lang="zh-CN" altLang="en-US" sz="2800" b="1">
                <a:solidFill>
                  <a:srgbClr val="FF3300"/>
                </a:solidFill>
                <a:latin typeface="Verdana" panose="020B0604030504040204" pitchFamily="2" charset="0"/>
              </a:rPr>
              <a:t>正弦，</a:t>
            </a:r>
            <a:r>
              <a:rPr lang="en-US" altLang="zh-CN" sz="2800" b="1">
                <a:solidFill>
                  <a:srgbClr val="FF3300"/>
                </a:solidFill>
                <a:latin typeface="宋体" panose="02010600030101010101" pitchFamily="2" charset="-122"/>
              </a:rPr>
              <a:t>Ⅲ</a:t>
            </a:r>
            <a:r>
              <a:rPr lang="zh-CN" altLang="en-US" sz="2800" b="1">
                <a:solidFill>
                  <a:srgbClr val="FF3300"/>
                </a:solidFill>
                <a:latin typeface="Verdana" panose="020B0604030504040204" pitchFamily="2" charset="0"/>
              </a:rPr>
              <a:t>正切，</a:t>
            </a:r>
            <a:r>
              <a:rPr lang="en-US" altLang="zh-CN" sz="2800" b="1">
                <a:solidFill>
                  <a:srgbClr val="FF3300"/>
                </a:solidFill>
                <a:latin typeface="宋体" panose="02010600030101010101" pitchFamily="2" charset="-122"/>
              </a:rPr>
              <a:t>Ⅳ</a:t>
            </a:r>
            <a:r>
              <a:rPr lang="zh-CN" altLang="en-US" sz="2800" b="1">
                <a:solidFill>
                  <a:srgbClr val="FF3300"/>
                </a:solidFill>
                <a:latin typeface="Verdana" panose="020B0604030504040204" pitchFamily="2" charset="0"/>
              </a:rPr>
              <a:t>余弦</a:t>
            </a:r>
            <a:endParaRPr lang="zh-CN" altLang="en-US" sz="2800" b="1">
              <a:solidFill>
                <a:srgbClr val="FF3300"/>
              </a:solidFill>
              <a:latin typeface="Verdana" panose="020B0604030504040204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4" grpId="0" bldLvl="0" animBg="1"/>
      <p:bldP spid="9216" grpId="0" bldLvl="0" animBg="1"/>
      <p:bldP spid="9217" grpId="0" bldLvl="0" animBg="1"/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文本框 8"/>
          <p:cNvSpPr>
            <a:spLocks noChangeArrowheads="1"/>
          </p:cNvSpPr>
          <p:nvPr/>
        </p:nvSpPr>
        <p:spPr bwMode="auto">
          <a:xfrm>
            <a:off x="514350" y="-8749"/>
            <a:ext cx="2906713" cy="920750"/>
          </a:xfrm>
          <a:prstGeom prst="parallelogram">
            <a:avLst>
              <a:gd name="adj" fmla="val 25007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048871" y="3657600"/>
                <a:ext cx="6445226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解</a:t>
                </a:r>
                <a:r>
                  <a:rPr lang="zh-CN" altLang="en-US" sz="2400" dirty="0" smtClean="0">
                    <a:sym typeface="Wingdings" panose="05000000000000000000" pitchFamily="2" charset="2"/>
                  </a:rPr>
                  <a:t>：（</a:t>
                </a:r>
                <a:r>
                  <a:rPr lang="en-US" altLang="zh-CN" sz="2400" dirty="0" smtClean="0">
                    <a:sym typeface="Wingdings" panose="05000000000000000000" pitchFamily="2" charset="2"/>
                  </a:rPr>
                  <a:t>1</a:t>
                </a:r>
                <a:r>
                  <a:rPr lang="zh-CN" altLang="en-US" sz="2400" dirty="0" smtClean="0">
                    <a:sym typeface="Wingdings" panose="05000000000000000000" pitchFamily="2" charset="2"/>
                  </a:rPr>
                  <a:t>）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  <a:sym typeface="Wingdings" panose="05000000000000000000" pitchFamily="2" charset="2"/>
                      </a:rPr>
                      <m:t>∵−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zh-CN" altLang="en-US" sz="240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400" dirty="0" smtClean="0"/>
                  <a:t>是第四象限角，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∴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latin typeface="Cambria Math" panose="02040503050406030204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dPr>
                          <m:e>
                            <m:r>
                              <a:rPr lang="en-US" altLang="zh-CN" sz="240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240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40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&lt;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0</m:t>
                        </m:r>
                      </m:e>
                    </m:func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71" y="3657600"/>
                <a:ext cx="6445226" cy="645048"/>
              </a:xfrm>
              <a:prstGeom prst="rect">
                <a:avLst/>
              </a:prstGeom>
              <a:blipFill rotWithShape="1">
                <a:blip r:embed="rId2"/>
                <a:stretch>
                  <a:fillRect l="-8" r="7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680883" y="4706471"/>
                <a:ext cx="8145050" cy="615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（</a:t>
                </a:r>
                <a:r>
                  <a:rPr lang="en-US" altLang="zh-CN" sz="2400" dirty="0" smtClean="0"/>
                  <a:t>2</a:t>
                </a:r>
                <a:r>
                  <a:rPr lang="zh-CN" altLang="en-US" sz="2400" dirty="0" smtClean="0"/>
                  <a:t>）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∵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11</m:t>
                        </m:r>
                        <m:r>
                          <a:rPr lang="zh-CN" altLang="en-US" sz="2400" b="0" i="1" smtClean="0">
                            <a:latin typeface="Cambria Math" panose="02040503050406030204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</a:rPr>
                          <m:t>3</m:t>
                        </m:r>
                      </m:den>
                    </m:f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=−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fPr>
                      <m:num>
                        <m:r>
                          <a:rPr lang="zh-CN" altLang="en-US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3</m:t>
                        </m:r>
                      </m:den>
                    </m:f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4</m:t>
                    </m:r>
                    <m:r>
                      <a:rPr lang="zh-CN" altLang="en-US" sz="2400" b="0" i="1" smtClean="0">
                        <a:latin typeface="Cambria Math" panose="02040503050406030204"/>
                        <a:ea typeface="Cambria Math" panose="02040503050406030204"/>
                      </a:rPr>
                      <m:t>𝜋</m:t>
                    </m:r>
                    <m:r>
                      <a:rPr lang="zh-CN" altLang="en-US" sz="2400" b="0" i="1" smtClean="0">
                        <a:latin typeface="Cambria Math" panose="02040503050406030204"/>
                        <a:ea typeface="Cambria Math" panose="02040503050406030204"/>
                      </a:rPr>
                      <m:t>，∴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11</m:t>
                        </m:r>
                        <m:r>
                          <a:rPr lang="zh-CN" altLang="en-US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𝜋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400" dirty="0" smtClean="0"/>
                  <a:t>是第四象限角，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∴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latin typeface="Cambria Math" panose="02040503050406030204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/>
                              </a:rPr>
                              <m:t>11</m:t>
                            </m:r>
                            <m:r>
                              <a:rPr lang="zh-CN" altLang="en-US" sz="2400" b="0" i="1" smtClean="0">
                                <a:latin typeface="Cambria Math" panose="02040503050406030204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&lt;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0</m:t>
                        </m:r>
                      </m:e>
                    </m:func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83" y="4706471"/>
                <a:ext cx="8145050" cy="615746"/>
              </a:xfrm>
              <a:prstGeom prst="rect">
                <a:avLst/>
              </a:prstGeom>
              <a:blipFill rotWithShape="1">
                <a:blip r:embed="rId3"/>
                <a:stretch>
                  <a:fillRect t="-79" r="7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1492621" y="1331259"/>
            <a:ext cx="6024282" cy="1828800"/>
            <a:chOff x="2783533" y="3751719"/>
            <a:chExt cx="6024282" cy="1828800"/>
          </a:xfrm>
        </p:grpSpPr>
        <p:sp>
          <p:nvSpPr>
            <p:cNvPr id="4" name="圆角矩形 3"/>
            <p:cNvSpPr/>
            <p:nvPr/>
          </p:nvSpPr>
          <p:spPr>
            <a:xfrm>
              <a:off x="2783533" y="3751719"/>
              <a:ext cx="6024282" cy="1828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065920" y="3899637"/>
              <a:ext cx="5558197" cy="1586107"/>
              <a:chOff x="954741" y="1559859"/>
              <a:chExt cx="5558197" cy="158610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954741" y="1559859"/>
                <a:ext cx="52581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例</a:t>
                </a:r>
                <a:r>
                  <a:rPr lang="en-US" altLang="zh-CN" sz="2400" dirty="0" smtClean="0"/>
                  <a:t>3   </a:t>
                </a:r>
                <a:r>
                  <a:rPr lang="zh-CN" altLang="en-US" sz="2400" dirty="0" smtClean="0"/>
                  <a:t>确定下列各三角函数值的符号</a:t>
                </a:r>
                <a:r>
                  <a:rPr lang="zh-CN" altLang="en-US" sz="2400" dirty="0"/>
                  <a:t>：</a:t>
                </a:r>
                <a:endParaRPr lang="zh-CN" altLang="en-US" sz="2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264024" y="2043954"/>
                    <a:ext cx="2145524" cy="6450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2400" dirty="0" smtClean="0"/>
                      <a:t>（</a:t>
                    </a:r>
                    <a:r>
                      <a:rPr lang="en-US" altLang="zh-CN" sz="2400" dirty="0" smtClean="0"/>
                      <a:t>1</a:t>
                    </a:r>
                    <a:r>
                      <a:rPr lang="zh-CN" altLang="en-US" sz="2400" dirty="0" smtClean="0"/>
                      <a:t>）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i="0" smtClean="0">
                                <a:latin typeface="Cambria Math" panose="02040503050406030204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400" i="1" smtClean="0">
                                    <a:latin typeface="Cambria Math" panose="02040503050406030204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240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40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zh-CN" sz="2400" b="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a14:m>
                    <a:endParaRPr lang="zh-CN" altLang="en-US" sz="2400" dirty="0"/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4024" y="2043954"/>
                    <a:ext cx="2145524" cy="645048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047565" y="2060344"/>
                    <a:ext cx="1859805" cy="6157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2400" dirty="0" smtClean="0"/>
                      <a:t>（</a:t>
                    </a:r>
                    <a:r>
                      <a:rPr lang="en-US" altLang="zh-CN" sz="2400" dirty="0" smtClean="0"/>
                      <a:t>2</a:t>
                    </a:r>
                    <a:r>
                      <a:rPr lang="zh-CN" altLang="en-US" sz="2400" dirty="0" smtClean="0"/>
                      <a:t>）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i="0" smtClean="0">
                                <a:latin typeface="Cambria Math" panose="02040503050406030204"/>
                              </a:rPr>
                              <m:t>tan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sz="2400" i="1" smtClean="0">
                                    <a:latin typeface="Cambria Math" panose="02040503050406030204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 panose="02040503050406030204"/>
                                  </a:rPr>
                                  <m:t>11</m:t>
                                </m:r>
                                <m:r>
                                  <a:rPr lang="zh-CN" altLang="en-US" sz="2400" b="0" i="1" smtClean="0">
                                    <a:latin typeface="Cambria Math" panose="02040503050406030204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 panose="02040503050406030204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oMath>
                    </a14:m>
                    <a:endParaRPr lang="zh-CN" altLang="en-US" sz="2400" dirty="0"/>
                  </a:p>
                </p:txBody>
              </p:sp>
            </mc:Choice>
            <mc:Fallback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7565" y="2060344"/>
                    <a:ext cx="1859805" cy="615746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304366" y="2675966"/>
                    <a:ext cx="2060116" cy="4700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2400" dirty="0" smtClean="0"/>
                      <a:t>（</a:t>
                    </a:r>
                    <a:r>
                      <a:rPr lang="en-US" altLang="zh-CN" sz="2400" dirty="0" smtClean="0"/>
                      <a:t>3</a:t>
                    </a:r>
                    <a:r>
                      <a:rPr lang="zh-CN" altLang="en-US" sz="2400" dirty="0" smtClean="0"/>
                      <a:t>）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i="0" smtClean="0">
                                <a:latin typeface="Cambria Math" panose="02040503050406030204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altLang="zh-CN" sz="2400" i="1" smtClean="0">
                                    <a:latin typeface="Cambria Math" panose="02040503050406030204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/>
                                  </a:rPr>
                                  <m:t>250</m:t>
                                </m:r>
                              </m:e>
                              <m:sup>
                                <m:r>
                                  <a:rPr lang="en-US" altLang="zh-CN" sz="240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  <m:t>°</m:t>
                                </m:r>
                              </m:sup>
                            </m:sSup>
                          </m:e>
                        </m:func>
                      </m:oMath>
                    </a14:m>
                    <a:endParaRPr lang="zh-CN" altLang="en-US" sz="2400" dirty="0"/>
                  </a:p>
                </p:txBody>
              </p:sp>
            </mc:Choice>
            <mc:Fallback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4366" y="2675966"/>
                    <a:ext cx="2060116" cy="470000"/>
                  </a:xfrm>
                  <a:prstGeom prst="rect">
                    <a:avLst/>
                  </a:prstGeom>
                  <a:blipFill rotWithShape="1">
                    <a:blip r:embed="rId6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041684" y="2635625"/>
                    <a:ext cx="2471254" cy="5091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2400" dirty="0" smtClean="0"/>
                      <a:t>（</a:t>
                    </a:r>
                    <a:r>
                      <a:rPr lang="en-US" altLang="zh-CN" sz="2400" dirty="0" smtClean="0"/>
                      <a:t>4</a:t>
                    </a:r>
                    <a:r>
                      <a:rPr lang="zh-CN" altLang="en-US" sz="2400" dirty="0" smtClean="0"/>
                      <a:t>）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i="0" smtClean="0">
                                <a:latin typeface="Cambria Math" panose="02040503050406030204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400" i="1" smtClean="0">
                                    <a:latin typeface="Cambria Math" panose="02040503050406030204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  <m:t>600</m:t>
                                    </m:r>
                                  </m:e>
                                  <m:sup>
                                    <m:r>
                                      <a:rPr lang="en-US" altLang="zh-CN" sz="240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oMath>
                    </a14:m>
                    <a:endParaRPr lang="zh-CN" altLang="en-US" sz="2400" dirty="0"/>
                  </a:p>
                </p:txBody>
              </p:sp>
            </mc:Choice>
            <mc:Fallback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1684" y="2635625"/>
                    <a:ext cx="2471254" cy="509178"/>
                  </a:xfrm>
                  <a:prstGeom prst="rect">
                    <a:avLst/>
                  </a:prstGeom>
                  <a:blipFill rotWithShape="1">
                    <a:blip r:embed="rId7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文本框 8"/>
          <p:cNvSpPr>
            <a:spLocks noChangeArrowheads="1"/>
          </p:cNvSpPr>
          <p:nvPr/>
        </p:nvSpPr>
        <p:spPr bwMode="auto">
          <a:xfrm>
            <a:off x="514350" y="-8749"/>
            <a:ext cx="2906713" cy="920750"/>
          </a:xfrm>
          <a:prstGeom prst="parallelogram">
            <a:avLst>
              <a:gd name="adj" fmla="val 25007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92621" y="1331259"/>
            <a:ext cx="6024282" cy="1828800"/>
            <a:chOff x="2783533" y="3751719"/>
            <a:chExt cx="6024282" cy="1828800"/>
          </a:xfrm>
        </p:grpSpPr>
        <p:sp>
          <p:nvSpPr>
            <p:cNvPr id="4" name="圆角矩形 3"/>
            <p:cNvSpPr/>
            <p:nvPr/>
          </p:nvSpPr>
          <p:spPr>
            <a:xfrm>
              <a:off x="2783533" y="3751719"/>
              <a:ext cx="6024282" cy="1828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065920" y="3899637"/>
              <a:ext cx="5558197" cy="1586107"/>
              <a:chOff x="954741" y="1559859"/>
              <a:chExt cx="5558197" cy="158610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954741" y="1559859"/>
                <a:ext cx="52581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例</a:t>
                </a:r>
                <a:r>
                  <a:rPr lang="en-US" altLang="zh-CN" sz="2400" dirty="0" smtClean="0"/>
                  <a:t>3   </a:t>
                </a:r>
                <a:r>
                  <a:rPr lang="zh-CN" altLang="en-US" sz="2400" dirty="0" smtClean="0"/>
                  <a:t>确定下列各三角函数值的符号</a:t>
                </a:r>
                <a:r>
                  <a:rPr lang="zh-CN" altLang="en-US" sz="2400" dirty="0"/>
                  <a:t>：</a:t>
                </a:r>
                <a:endParaRPr lang="zh-CN" altLang="en-US" sz="2400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264024" y="2043954"/>
                    <a:ext cx="2145524" cy="6450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2400" dirty="0" smtClean="0"/>
                      <a:t>（</a:t>
                    </a:r>
                    <a:r>
                      <a:rPr lang="en-US" altLang="zh-CN" sz="2400" dirty="0" smtClean="0"/>
                      <a:t>1</a:t>
                    </a:r>
                    <a:r>
                      <a:rPr lang="zh-CN" altLang="en-US" sz="2400" dirty="0" smtClean="0"/>
                      <a:t>）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i="0" smtClean="0">
                                <a:latin typeface="Cambria Math" panose="02040503050406030204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400" i="1" smtClean="0">
                                    <a:latin typeface="Cambria Math" panose="02040503050406030204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240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240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zh-CN" sz="2400" b="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a14:m>
                    <a:endParaRPr lang="zh-CN" altLang="en-US" sz="2400" dirty="0"/>
                  </a:p>
                </p:txBody>
              </p:sp>
            </mc:Choice>
            <mc:Fallback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4024" y="2043954"/>
                    <a:ext cx="2145524" cy="645048"/>
                  </a:xfrm>
                  <a:prstGeom prst="rect">
                    <a:avLst/>
                  </a:prstGeom>
                  <a:blipFill rotWithShape="1">
                    <a:blip r:embed="rId2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047565" y="2060344"/>
                    <a:ext cx="1859805" cy="6157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2400" dirty="0" smtClean="0"/>
                      <a:t>（</a:t>
                    </a:r>
                    <a:r>
                      <a:rPr lang="en-US" altLang="zh-CN" sz="2400" dirty="0" smtClean="0"/>
                      <a:t>2</a:t>
                    </a:r>
                    <a:r>
                      <a:rPr lang="zh-CN" altLang="en-US" sz="2400" dirty="0" smtClean="0"/>
                      <a:t>）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i="0" smtClean="0">
                                <a:latin typeface="Cambria Math" panose="02040503050406030204"/>
                              </a:rPr>
                              <m:t>tan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CN" sz="2400" i="1" smtClean="0">
                                    <a:latin typeface="Cambria Math" panose="02040503050406030204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 panose="02040503050406030204"/>
                                  </a:rPr>
                                  <m:t>11</m:t>
                                </m:r>
                                <m:r>
                                  <a:rPr lang="zh-CN" altLang="en-US" sz="2400" b="0" i="1" smtClean="0">
                                    <a:latin typeface="Cambria Math" panose="02040503050406030204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 panose="02040503050406030204"/>
                                  </a:rPr>
                                  <m:t>3</m:t>
                                </m:r>
                              </m:den>
                            </m:f>
                          </m:e>
                        </m:func>
                      </m:oMath>
                    </a14:m>
                    <a:endParaRPr lang="zh-CN" altLang="en-US" sz="2400" dirty="0"/>
                  </a:p>
                </p:txBody>
              </p:sp>
            </mc:Choice>
            <mc:Fallback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7565" y="2060344"/>
                    <a:ext cx="1859805" cy="615746"/>
                  </a:xfrm>
                  <a:prstGeom prst="rect">
                    <a:avLst/>
                  </a:prstGeom>
                  <a:blipFill rotWithShape="1">
                    <a:blip r:embed="rId3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304366" y="2675966"/>
                    <a:ext cx="2060116" cy="47000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2400" dirty="0" smtClean="0"/>
                      <a:t>（</a:t>
                    </a:r>
                    <a:r>
                      <a:rPr lang="en-US" altLang="zh-CN" sz="2400" dirty="0" smtClean="0"/>
                      <a:t>3</a:t>
                    </a:r>
                    <a:r>
                      <a:rPr lang="zh-CN" altLang="en-US" sz="2400" dirty="0" smtClean="0"/>
                      <a:t>）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i="0" smtClean="0">
                                <a:latin typeface="Cambria Math" panose="02040503050406030204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altLang="zh-CN" sz="2400" i="1" smtClean="0">
                                    <a:latin typeface="Cambria Math" panose="02040503050406030204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/>
                                  </a:rPr>
                                  <m:t>250</m:t>
                                </m:r>
                              </m:e>
                              <m:sup>
                                <m:r>
                                  <a:rPr lang="en-US" altLang="zh-CN" sz="240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  <m:t>°</m:t>
                                </m:r>
                              </m:sup>
                            </m:sSup>
                          </m:e>
                        </m:func>
                      </m:oMath>
                    </a14:m>
                    <a:endParaRPr lang="zh-CN" altLang="en-US" sz="2400" dirty="0"/>
                  </a:p>
                </p:txBody>
              </p:sp>
            </mc:Choice>
            <mc:Fallback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4366" y="2675966"/>
                    <a:ext cx="2060116" cy="470000"/>
                  </a:xfrm>
                  <a:prstGeom prst="rect">
                    <a:avLst/>
                  </a:prstGeom>
                  <a:blipFill rotWithShape="1">
                    <a:blip r:embed="rId4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041684" y="2635625"/>
                    <a:ext cx="2471254" cy="50917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zh-CN" altLang="en-US" sz="2400" dirty="0" smtClean="0"/>
                      <a:t>（</a:t>
                    </a:r>
                    <a:r>
                      <a:rPr lang="en-US" altLang="zh-CN" sz="2400" dirty="0" smtClean="0"/>
                      <a:t>4</a:t>
                    </a:r>
                    <a:r>
                      <a:rPr lang="zh-CN" altLang="en-US" sz="2400" dirty="0" smtClean="0"/>
                      <a:t>）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i="0" smtClean="0">
                                <a:latin typeface="Cambria Math" panose="02040503050406030204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400" i="1" smtClean="0">
                                    <a:latin typeface="Cambria Math" panose="02040503050406030204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 smtClean="0">
                                    <a:latin typeface="Cambria Math" panose="02040503050406030204"/>
                                    <a:ea typeface="Cambria Math" panose="02040503050406030204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CN" sz="240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  <m:t>600</m:t>
                                    </m:r>
                                  </m:e>
                                  <m:sup>
                                    <m:r>
                                      <a:rPr lang="en-US" altLang="zh-CN" sz="2400" i="1" smtClean="0">
                                        <a:latin typeface="Cambria Math" panose="02040503050406030204"/>
                                        <a:ea typeface="Cambria Math" panose="02040503050406030204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oMath>
                    </a14:m>
                    <a:endParaRPr lang="zh-CN" altLang="en-US" sz="2400" dirty="0"/>
                  </a:p>
                </p:txBody>
              </p:sp>
            </mc:Choice>
            <mc:Fallback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1684" y="2635625"/>
                    <a:ext cx="2471254" cy="509178"/>
                  </a:xfrm>
                  <a:prstGeom prst="rect">
                    <a:avLst/>
                  </a:prstGeom>
                  <a:blipFill rotWithShape="1">
                    <a:blip r:embed="rId5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4"/>
              <p:cNvSpPr txBox="1"/>
              <p:nvPr/>
            </p:nvSpPr>
            <p:spPr>
              <a:xfrm>
                <a:off x="1048871" y="3657600"/>
                <a:ext cx="6561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 dirty="0" smtClean="0"/>
                  <a:t>解</a:t>
                </a:r>
                <a:r>
                  <a:rPr lang="zh-CN" altLang="en-US" sz="2400" dirty="0" smtClean="0">
                    <a:sym typeface="Wingdings" panose="05000000000000000000" pitchFamily="2" charset="2"/>
                  </a:rPr>
                  <a:t>：（</a:t>
                </a:r>
                <a:r>
                  <a:rPr lang="en-US" altLang="zh-CN" sz="2400" dirty="0">
                    <a:sym typeface="Wingdings" panose="05000000000000000000" pitchFamily="2" charset="2"/>
                  </a:rPr>
                  <a:t>3</a:t>
                </a:r>
                <a:r>
                  <a:rPr lang="zh-CN" altLang="en-US" sz="2400" dirty="0" smtClean="0">
                    <a:sym typeface="Wingdings" panose="05000000000000000000" pitchFamily="2" charset="2"/>
                  </a:rPr>
                  <a:t>）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  <a:sym typeface="Wingdings" panose="05000000000000000000" pitchFamily="2" charset="2"/>
                      </a:rPr>
                      <m:t>∵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sym typeface="Wingdings" panose="05000000000000000000" pitchFamily="2" charset="2"/>
                          </a:rPr>
                          <m:t>250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  <a:sym typeface="Wingdings" panose="05000000000000000000" pitchFamily="2" charset="2"/>
                          </a:rPr>
                          <m:t>∘</m:t>
                        </m:r>
                      </m:sup>
                    </m:sSup>
                  </m:oMath>
                </a14:m>
                <a:r>
                  <a:rPr lang="zh-CN" altLang="en-US" sz="2400" dirty="0" smtClean="0"/>
                  <a:t>是第三象限角，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∴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latin typeface="Cambria Math" panose="02040503050406030204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/>
                              </a:rPr>
                              <m:t>250</m:t>
                            </m:r>
                          </m:e>
                          <m:sup>
                            <m:r>
                              <a:rPr lang="en-US" altLang="zh-CN" sz="2400" i="1" smtClean="0">
                                <a:latin typeface="Cambria Math" panose="02040503050406030204"/>
                                <a:ea typeface="Cambria Math" panose="02040503050406030204"/>
                              </a:rPr>
                              <m:t>∘</m:t>
                            </m:r>
                          </m:sup>
                        </m:sSup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&lt;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0</m:t>
                        </m:r>
                      </m:e>
                    </m:func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71" y="3657600"/>
                <a:ext cx="656173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7" r="2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15"/>
              <p:cNvSpPr txBox="1"/>
              <p:nvPr/>
            </p:nvSpPr>
            <p:spPr>
              <a:xfrm>
                <a:off x="1680883" y="4706471"/>
                <a:ext cx="8278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 dirty="0" smtClean="0"/>
                  <a:t>（</a:t>
                </a:r>
                <a:r>
                  <a:rPr lang="en-US" altLang="zh-CN" sz="2400" dirty="0"/>
                  <a:t>4</a:t>
                </a:r>
                <a:r>
                  <a:rPr lang="zh-CN" altLang="en-US" sz="2400" dirty="0" smtClean="0"/>
                  <a:t>）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∵</m:t>
                    </m:r>
                    <m:r>
                      <a:rPr lang="en-US" altLang="zh-CN" sz="2400" i="1">
                        <a:latin typeface="Cambria Math" panose="02040503050406030204"/>
                        <a:ea typeface="Cambria Math" panose="02040503050406030204"/>
                      </a:rPr>
                      <m:t>−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600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∘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=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120</m:t>
                        </m:r>
                      </m:e>
                      <m:sup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∘</m:t>
                        </m:r>
                      </m:sup>
                    </m:sSup>
                    <m:r>
                      <a:rPr lang="en-US" altLang="zh-CN" sz="2400" i="1" smtClean="0">
                        <a:latin typeface="Cambria Math" panose="02040503050406030204"/>
                        <a:ea typeface="Cambria Math" panose="02040503050406030204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2</m:t>
                    </m:r>
                    <m:r>
                      <a:rPr lang="en-US" altLang="zh-CN" sz="2400" b="0" i="1" smtClean="0">
                        <a:latin typeface="Cambria Math" panose="02040503050406030204"/>
                        <a:ea typeface="Cambria Math" panose="02040503050406030204"/>
                      </a:rPr>
                      <m:t>×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360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∘</m:t>
                        </m:r>
                      </m:sup>
                    </m:sSup>
                    <m:r>
                      <a:rPr lang="zh-CN" altLang="en-US" sz="2400" b="0" i="1" smtClean="0">
                        <a:latin typeface="Cambria Math" panose="02040503050406030204"/>
                        <a:ea typeface="Cambria Math" panose="02040503050406030204"/>
                      </a:rPr>
                      <m:t>，∴−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600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∘</m:t>
                        </m:r>
                      </m:sup>
                    </m:sSup>
                  </m:oMath>
                </a14:m>
                <a:r>
                  <a:rPr lang="zh-CN" altLang="en-US" sz="2400" dirty="0" smtClean="0"/>
                  <a:t>是第二象限角，</a:t>
                </a:r>
                <a:endParaRPr lang="en-US" altLang="zh-CN" sz="2400" i="1" dirty="0">
                  <a:latin typeface="Cambria Math" panose="02040503050406030204"/>
                </a:endParaRPr>
              </a:p>
            </p:txBody>
          </p:sp>
        </mc:Choice>
        <mc:Fallback>
          <p:sp>
            <p:nvSpPr>
              <p:cNvPr id="3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83" y="4706471"/>
                <a:ext cx="8278485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" b="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2388326" y="5328619"/>
                <a:ext cx="2610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/>
                        </a:rPr>
                        <m:t>∴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  <m:t>600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/>
                                      <a:ea typeface="Cambria Math" panose="02040503050406030204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CN" sz="2400" i="1">
                          <a:latin typeface="Cambria Math" panose="02040503050406030204"/>
                          <a:ea typeface="Cambria Math" panose="02040503050406030204"/>
                        </a:rPr>
                        <m:t>&gt;</m:t>
                      </m:r>
                      <m:r>
                        <a:rPr lang="en-US" altLang="zh-CN" sz="2400" i="1">
                          <a:latin typeface="Cambria Math" panose="02040503050406030204"/>
                          <a:ea typeface="Cambria Math" panose="02040503050406030204"/>
                        </a:rPr>
                        <m:t>0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326" y="5328619"/>
                <a:ext cx="261045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" t="-72" r="2" b="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8"/>
          <p:cNvSpPr>
            <a:spLocks noChangeArrowheads="1"/>
          </p:cNvSpPr>
          <p:nvPr/>
        </p:nvSpPr>
        <p:spPr bwMode="auto">
          <a:xfrm>
            <a:off x="514350" y="-8749"/>
            <a:ext cx="2906713" cy="920750"/>
          </a:xfrm>
          <a:prstGeom prst="parallelogram">
            <a:avLst>
              <a:gd name="adj" fmla="val 25007"/>
            </a:avLst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i="1" dirty="0">
                <a:solidFill>
                  <a:srgbClr val="3B3838"/>
                </a:solidFill>
                <a:latin typeface="微软雅黑" panose="020B0503020204020204" pitchFamily="34" charset="-122"/>
                <a:sym typeface="Tahoma" panose="020B0604030504040204" pitchFamily="34" charset="0"/>
              </a:rPr>
              <a:t>例题解析</a:t>
            </a:r>
            <a:endParaRPr lang="en-US" altLang="zh-CN" sz="4000" b="1" i="1" dirty="0">
              <a:solidFill>
                <a:srgbClr val="3B3838"/>
              </a:solidFill>
              <a:latin typeface="微软雅黑" panose="020B0503020204020204" pitchFamily="34" charset="-122"/>
              <a:sym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06824" y="2635624"/>
                <a:ext cx="2607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解：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∵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latin typeface="Cambria Math" panose="02040503050406030204"/>
                          </a:rPr>
                          <m:t>cos</m:t>
                        </m:r>
                      </m:fName>
                      <m:e>
                        <m:r>
                          <a:rPr lang="zh-CN" altLang="en-US" sz="2400" i="1" smtClean="0">
                            <a:latin typeface="Cambria Math" panose="02040503050406030204"/>
                          </a:rPr>
                          <m:t>𝜃</m:t>
                        </m:r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&lt;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0</m:t>
                        </m:r>
                        <m:r>
                          <a:rPr lang="zh-CN" altLang="en-US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，</m:t>
                        </m:r>
                      </m:e>
                    </m:func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4" y="2635624"/>
                <a:ext cx="260776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" t="-81" r="7" b="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385047" y="3078816"/>
                <a:ext cx="7221220" cy="2298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atinLnBrk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/>
                        </a:rPr>
                        <m:t>∴</m:t>
                      </m:r>
                      <m:r>
                        <a:rPr lang="zh-CN" altLang="en-US" sz="2400" i="1" smtClean="0">
                          <a:latin typeface="Cambria Math" panose="02040503050406030204"/>
                        </a:rPr>
                        <m:t>𝜃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可能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在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第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二、三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象限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或其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终边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在</m:t>
                      </m:r>
                      <m:r>
                        <a:rPr lang="en-US" altLang="zh-CN" sz="2400" b="0" i="1" smtClean="0">
                          <a:latin typeface="Cambria Math" panose="02040503050406030204"/>
                        </a:rPr>
                        <m:t>𝑥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轴的负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半轴</m:t>
                      </m:r>
                      <m:r>
                        <a:rPr lang="zh-CN" altLang="en-US" sz="2400" b="0" i="1" smtClean="0">
                          <a:latin typeface="Cambria Math" panose="02040503050406030204"/>
                        </a:rPr>
                        <m:t>上。</m:t>
                      </m:r>
                    </m:oMath>
                  </m:oMathPara>
                </a14:m>
                <a:endParaRPr lang="en-US" altLang="zh-CN" sz="2400" b="0" dirty="0" smtClean="0"/>
              </a:p>
              <a:p>
                <a:pPr latinLnBrk="0">
                  <a:lnSpc>
                    <a:spcPct val="150000"/>
                  </a:lnSpc>
                </a:pPr>
                <a:r>
                  <a:rPr lang="zh-CN" altLang="en-US" sz="2400" dirty="0" smtClean="0"/>
                  <a:t>又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∵</m:t>
                    </m:r>
                    <m:func>
                      <m:funcPr>
                        <m:ctrlPr>
                          <a:rPr lang="en-US" altLang="zh-CN" sz="2400" i="1" smtClean="0">
                            <a:latin typeface="Cambria Math" panose="02040503050406030204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i="0" smtClean="0">
                            <a:latin typeface="Cambria Math" panose="02040503050406030204"/>
                          </a:rPr>
                          <m:t>tan</m:t>
                        </m:r>
                      </m:fName>
                      <m:e>
                        <m:r>
                          <a:rPr lang="zh-CN" altLang="en-US" sz="2400" i="1" smtClean="0">
                            <a:latin typeface="Cambria Math" panose="02040503050406030204"/>
                          </a:rPr>
                          <m:t>𝜃</m:t>
                        </m:r>
                        <m:r>
                          <a:rPr lang="en-US" altLang="zh-CN" sz="2400" i="1" smtClean="0">
                            <a:latin typeface="Cambria Math" panose="02040503050406030204"/>
                            <a:ea typeface="Cambria Math" panose="02040503050406030204"/>
                          </a:rPr>
                          <m:t>&gt;</m:t>
                        </m:r>
                        <m:r>
                          <a:rPr lang="en-US" altLang="zh-CN" sz="2400" b="0" i="1" smtClean="0">
                            <a:latin typeface="Cambria Math" panose="02040503050406030204"/>
                            <a:ea typeface="Cambria Math" panose="02040503050406030204"/>
                          </a:rPr>
                          <m:t>0</m:t>
                        </m:r>
                      </m:e>
                    </m:func>
                  </m:oMath>
                </a14:m>
                <a:endParaRPr lang="en-US" altLang="zh-CN" sz="2400" dirty="0" smtClean="0"/>
              </a:p>
              <a:p>
                <a:pPr latinLnBrk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/>
                      </a:rPr>
                      <m:t>∴</m:t>
                    </m:r>
                    <m:r>
                      <a:rPr lang="zh-CN" altLang="en-US" sz="2400" i="1" smtClean="0">
                        <a:latin typeface="Cambria Math" panose="02040503050406030204"/>
                      </a:rPr>
                      <m:t>𝜃</m:t>
                    </m:r>
                  </m:oMath>
                </a14:m>
                <a:r>
                  <a:rPr lang="zh-CN" altLang="en-US" sz="2400" dirty="0" smtClean="0"/>
                  <a:t>可能在第一、三象限。</a:t>
                </a:r>
                <a:endParaRPr lang="en-US" altLang="zh-CN" sz="2400" dirty="0" smtClean="0"/>
              </a:p>
              <a:p>
                <a:pPr latinLnBrk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 panose="02040503050406030204"/>
                        </a:rPr>
                        <m:t>∴</m:t>
                      </m:r>
                      <m:r>
                        <a:rPr lang="zh-CN" altLang="en-US" sz="2400" i="1">
                          <a:latin typeface="Cambria Math" panose="02040503050406030204"/>
                        </a:rPr>
                        <m:t>满足</m:t>
                      </m:r>
                      <m:r>
                        <a:rPr lang="zh-CN" altLang="en-US" sz="2400" i="1" smtClean="0">
                          <a:latin typeface="Cambria Math" panose="02040503050406030204"/>
                        </a:rPr>
                        <m:t>条件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/>
                            </a:rPr>
                            <m:t>cos</m:t>
                          </m:r>
                        </m:fName>
                        <m:e>
                          <m:r>
                            <a:rPr lang="zh-CN" altLang="en-US" sz="2400" i="1">
                              <a:latin typeface="Cambria Math" panose="02040503050406030204"/>
                            </a:rPr>
                            <m:t>𝜃</m:t>
                          </m:r>
                          <m:r>
                            <a:rPr lang="en-US" altLang="zh-CN" sz="2400" i="1">
                              <a:latin typeface="Cambria Math" panose="02040503050406030204"/>
                              <a:ea typeface="Cambria Math" panose="02040503050406030204"/>
                            </a:rPr>
                            <m:t>&lt;</m:t>
                          </m:r>
                          <m:r>
                            <a:rPr lang="en-US" altLang="zh-CN" sz="2400" i="1">
                              <a:latin typeface="Cambria Math" panose="02040503050406030204"/>
                              <a:ea typeface="Cambria Math" panose="02040503050406030204"/>
                            </a:rPr>
                            <m:t>0</m:t>
                          </m:r>
                          <m:r>
                            <a:rPr lang="zh-CN" altLang="en-US" sz="2400" i="1">
                              <a:latin typeface="Cambria Math" panose="02040503050406030204"/>
                              <a:ea typeface="Cambria Math" panose="02040503050406030204"/>
                            </a:rPr>
                            <m:t>且</m:t>
                          </m:r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/>
                                  <a:ea typeface="Cambria Math" panose="02040503050406030204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zh-CN" altLang="en-US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𝜃</m:t>
                              </m:r>
                              <m:r>
                                <a:rPr lang="en-US" altLang="zh-CN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&gt;</m:t>
                              </m:r>
                              <m:r>
                                <a:rPr lang="en-US" altLang="zh-CN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0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/>
                                  <a:ea typeface="Cambria Math" panose="02040503050406030204"/>
                                </a:rPr>
                                <m:t>的</m:t>
                              </m:r>
                              <m:r>
                                <a:rPr lang="zh-CN" altLang="en-US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角</m:t>
                              </m:r>
                              <m:r>
                                <a:rPr lang="zh-CN" altLang="en-US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𝜃</m:t>
                              </m:r>
                              <m:r>
                                <a:rPr lang="zh-CN" altLang="en-US" sz="2400" i="1">
                                  <a:latin typeface="Cambria Math" panose="02040503050406030204"/>
                                  <a:ea typeface="Cambria Math" panose="02040503050406030204"/>
                                </a:rPr>
                                <m:t>在第三象限 。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047" y="3078816"/>
                <a:ext cx="7221220" cy="2298700"/>
              </a:xfrm>
              <a:prstGeom prst="rect">
                <a:avLst/>
              </a:prstGeom>
              <a:blipFill rotWithShape="1">
                <a:blip r:embed="rId3"/>
                <a:stretch>
                  <a:fillRect l="-2" t="-15" r="2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356" y="1169065"/>
            <a:ext cx="9994710" cy="1140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903002bc-ce5d-431a-a095-ddcad896ca7e}"/>
</p:tagLst>
</file>

<file path=ppt/tags/tag64.xml><?xml version="1.0" encoding="utf-8"?>
<p:tagLst xmlns:p="http://schemas.openxmlformats.org/presentationml/2006/main">
  <p:tag name="KSO_WM_UNIT_TABLE_BEAUTIFY" val="smartTable{8f752b69-630c-4f61-97ae-73e7f7cbf62f}"/>
</p:tagLst>
</file>

<file path=ppt/tags/tag65.xml><?xml version="1.0" encoding="utf-8"?>
<p:tagLst xmlns:p="http://schemas.openxmlformats.org/presentationml/2006/main">
  <p:tag name="KSO_WM_UNIT_PLACING_PICTURE_USER_VIEWPORT" val="{&quot;height&quot;:4471,&quot;width&quot;:13071}"/>
</p:tagLst>
</file>

<file path=ppt/tags/tag66.xml><?xml version="1.0" encoding="utf-8"?>
<p:tagLst xmlns:p="http://schemas.openxmlformats.org/presentationml/2006/main">
  <p:tag name="KSO_WM_UNIT_TABLE_BEAUTIFY" val="smartTable{8f752b69-630c-4f61-97ae-73e7f7cbf62f}"/>
</p:tagLst>
</file>

<file path=ppt/tags/tag67.xml><?xml version="1.0" encoding="utf-8"?>
<p:tagLst xmlns:p="http://schemas.openxmlformats.org/presentationml/2006/main">
  <p:tag name="commondata" val="eyJoZGlkIjoiOWE5Zjc4Y2VkOTkyZTVhZDZkMzFkODg0MWEwYmZlYT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2021</Words>
  <Application>WPS 演示</Application>
  <PresentationFormat>自定义</PresentationFormat>
  <Paragraphs>299</Paragraphs>
  <Slides>22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Tahoma</vt:lpstr>
      <vt:lpstr>微软雅黑</vt:lpstr>
      <vt:lpstr>Cambria Math</vt:lpstr>
      <vt:lpstr>Verdana</vt:lpstr>
      <vt:lpstr>Arial Unicode MS</vt:lpstr>
      <vt:lpstr>Calibri</vt:lpstr>
      <vt:lpstr>Times New Roman</vt:lpstr>
      <vt:lpstr>黑体</vt:lpstr>
      <vt:lpstr>Wingdings</vt:lpstr>
      <vt:lpstr>Cambria Math</vt:lpstr>
      <vt:lpstr>自定义设计方案</vt:lpstr>
      <vt:lpstr>Equation.DSMT4</vt:lpstr>
      <vt:lpstr>Equation.DSMT4</vt:lpstr>
      <vt:lpstr>Equation.DSMT4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MideaGroup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龙卉</dc:creator>
  <cp:lastModifiedBy>天秤座</cp:lastModifiedBy>
  <cp:revision>378</cp:revision>
  <dcterms:created xsi:type="dcterms:W3CDTF">2014-09-09T10:19:00Z</dcterms:created>
  <dcterms:modified xsi:type="dcterms:W3CDTF">2023-10-08T06:11:46Z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4F51C9F49DE040739B880A323EF8D212</vt:lpwstr>
  </property>
</Properties>
</file>