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45" r:id="rId3"/>
    <p:sldId id="313" r:id="rId4"/>
    <p:sldId id="321" r:id="rId5"/>
    <p:sldId id="328" r:id="rId6"/>
    <p:sldId id="330" r:id="rId7"/>
    <p:sldId id="329" r:id="rId8"/>
    <p:sldId id="314" r:id="rId9"/>
    <p:sldId id="315" r:id="rId11"/>
    <p:sldId id="332" r:id="rId12"/>
    <p:sldId id="320" r:id="rId13"/>
    <p:sldId id="363" r:id="rId14"/>
    <p:sldId id="364" r:id="rId15"/>
    <p:sldId id="368" r:id="rId16"/>
    <p:sldId id="369" r:id="rId17"/>
    <p:sldId id="365" r:id="rId18"/>
    <p:sldId id="366" r:id="rId19"/>
    <p:sldId id="367" r:id="rId20"/>
    <p:sldId id="319" r:id="rId21"/>
    <p:sldId id="322" r:id="rId22"/>
    <p:sldId id="327" r:id="rId23"/>
    <p:sldId id="331" r:id="rId24"/>
    <p:sldId id="297" r:id="rId25"/>
    <p:sldId id="279" r:id="rId26"/>
    <p:sldId id="280" r:id="rId27"/>
    <p:sldId id="270" r:id="rId28"/>
  </p:sldIdLst>
  <p:sldSz cx="12190095" cy="6859270"/>
  <p:notesSz cx="6858000" cy="9144000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ngch" initials="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7E7"/>
    <a:srgbClr val="45B2B9"/>
    <a:srgbClr val="2E77B7"/>
    <a:srgbClr val="2F9FD5"/>
    <a:srgbClr val="279BD4"/>
    <a:srgbClr val="2D9FD4"/>
    <a:srgbClr val="6BC6EB"/>
    <a:srgbClr val="86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 autoAdjust="0"/>
  </p:normalViewPr>
  <p:slideViewPr>
    <p:cSldViewPr snapToGrid="0">
      <p:cViewPr>
        <p:scale>
          <a:sx n="73" d="100"/>
          <a:sy n="73" d="100"/>
        </p:scale>
        <p:origin x="-2328" y="-978"/>
      </p:cViewPr>
      <p:guideLst>
        <p:guide orient="horz" pos="2173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65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B40B-3DED-43AE-9B2B-4112F4B61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EEB9-49FB-4A83-9EAE-20457E4109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CD5C-7AD2-4F42-81EE-A2CED7370D0D}" type="slidenum">
              <a:rPr lang="zh-CN" altLang="en-US"/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CD5C-7AD2-4F42-81EE-A2CED7370D0D}" type="slidenum">
              <a:rPr lang="zh-CN" altLang="en-US"/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CD5C-7AD2-4F42-81EE-A2CED7370D0D}" type="slidenum">
              <a:rPr lang="zh-CN" altLang="en-US"/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CD5C-7AD2-4F42-81EE-A2CED7370D0D}" type="slidenum">
              <a:rPr lang="zh-CN" altLang="en-US"/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05" y="774143"/>
            <a:ext cx="10971086" cy="548381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489" y="3849113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49408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3201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6765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305" y="608513"/>
            <a:ext cx="10967486" cy="70573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305" y="1490676"/>
            <a:ext cx="10967486" cy="476008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6213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27480" y="1153795"/>
            <a:ext cx="7127875" cy="1813184"/>
            <a:chOff x="4539" y="2366"/>
            <a:chExt cx="11225" cy="2855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" y="2562"/>
              <a:ext cx="11225" cy="2630"/>
              <a:chOff x="3095" y="918"/>
              <a:chExt cx="1976" cy="393"/>
            </a:xfrm>
          </p:grpSpPr>
          <p:sp>
            <p:nvSpPr>
              <p:cNvPr id="12" name="AutoShape 11"/>
              <p:cNvSpPr/>
              <p:nvPr/>
            </p:nvSpPr>
            <p:spPr>
              <a:xfrm>
                <a:off x="3095" y="934"/>
                <a:ext cx="1975" cy="37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3095" y="918"/>
                <a:ext cx="1976" cy="3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等线" panose="02010600030101010101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 rot="-2566439">
                <a:off x="3111" y="978"/>
                <a:ext cx="143" cy="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5557" y="3127"/>
              <a:ext cx="100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</a:t>
              </a:r>
              <a:r>
                <a:rPr lang="en-US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</a:t>
              </a:r>
              <a:r>
                <a:rPr lang="zh-CN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单元</a:t>
              </a:r>
              <a:r>
                <a:rPr lang="en-US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</a:t>
              </a:r>
              <a:r>
                <a:rPr lang="zh-CN" altLang="en-US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函</a:t>
              </a:r>
              <a:r>
                <a:rPr lang="en-US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</a:t>
              </a:r>
              <a:endPara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86" y="2366"/>
              <a:ext cx="3053" cy="2855"/>
              <a:chOff x="1323" y="3685"/>
              <a:chExt cx="3470" cy="3508"/>
            </a:xfrm>
          </p:grpSpPr>
          <p:sp>
            <p:nvSpPr>
              <p:cNvPr id="18" name="Oval 10"/>
              <p:cNvSpPr>
                <a:spLocks noChangeArrowheads="1"/>
              </p:cNvSpPr>
              <p:nvPr/>
            </p:nvSpPr>
            <p:spPr bwMode="gray">
              <a:xfrm>
                <a:off x="1323" y="3685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0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等线" panose="02010600030101010101" charset="-122"/>
                </a:endParaRPr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1390" y="3790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alpha val="32001"/>
                    </a:srgbClr>
                  </a:gs>
                  <a:gs pos="100000">
                    <a:srgbClr val="99CC00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等线" panose="02010600030101010101" charset="-122"/>
                </a:endParaRP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546" y="3908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54118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等线" panose="02010600030101010101" charset="-122"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548" y="3913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63529"/>
                      <a:invGamma/>
                    </a:srgbClr>
                  </a:gs>
                  <a:gs pos="100000">
                    <a:srgbClr val="99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等线" panose="02010600030101010101" charset="-122"/>
                </a:endParaRPr>
              </a:p>
            </p:txBody>
          </p:sp>
          <p:sp>
            <p:nvSpPr>
              <p:cNvPr id="22" name="Oval 14"/>
              <p:cNvSpPr/>
              <p:nvPr/>
            </p:nvSpPr>
            <p:spPr>
              <a:xfrm>
                <a:off x="1693" y="4055"/>
                <a:ext cx="2663" cy="2663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16"/>
              <p:cNvSpPr/>
              <p:nvPr/>
            </p:nvSpPr>
            <p:spPr>
              <a:xfrm>
                <a:off x="1736" y="4095"/>
                <a:ext cx="2577" cy="257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17"/>
              <p:cNvSpPr/>
              <p:nvPr/>
            </p:nvSpPr>
            <p:spPr>
              <a:xfrm>
                <a:off x="1768" y="4109"/>
                <a:ext cx="2516" cy="25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18"/>
              <p:cNvSpPr/>
              <p:nvPr/>
            </p:nvSpPr>
            <p:spPr>
              <a:xfrm>
                <a:off x="1795" y="4134"/>
                <a:ext cx="2392" cy="234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Oval 19"/>
              <p:cNvSpPr/>
              <p:nvPr/>
            </p:nvSpPr>
            <p:spPr>
              <a:xfrm>
                <a:off x="1935" y="4200"/>
                <a:ext cx="2127" cy="190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Text Box 38"/>
              <p:cNvSpPr txBox="1"/>
              <p:nvPr/>
            </p:nvSpPr>
            <p:spPr>
              <a:xfrm>
                <a:off x="2400" y="4703"/>
                <a:ext cx="1172" cy="14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 eaLnBrk="0" hangingPunct="0"/>
                <a:r>
                  <a:rPr lang="zh-CN" altLang="zh-CN" sz="4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三</a:t>
                </a:r>
                <a:endParaRPr lang="zh-CN" altLang="zh-CN" sz="44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983990" y="3778250"/>
            <a:ext cx="7206615" cy="1188720"/>
            <a:chOff x="6274" y="5950"/>
            <a:chExt cx="9428" cy="1872"/>
          </a:xfrm>
        </p:grpSpPr>
        <p:grpSp>
          <p:nvGrpSpPr>
            <p:cNvPr id="29" name="Group 10"/>
            <p:cNvGrpSpPr/>
            <p:nvPr/>
          </p:nvGrpSpPr>
          <p:grpSpPr>
            <a:xfrm>
              <a:off x="6274" y="5950"/>
              <a:ext cx="9428" cy="1872"/>
              <a:chOff x="3095" y="918"/>
              <a:chExt cx="1976" cy="393"/>
            </a:xfrm>
          </p:grpSpPr>
          <p:sp>
            <p:nvSpPr>
              <p:cNvPr id="30" name="AutoShape 11"/>
              <p:cNvSpPr/>
              <p:nvPr/>
            </p:nvSpPr>
            <p:spPr>
              <a:xfrm>
                <a:off x="3095" y="934"/>
                <a:ext cx="1975" cy="37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AutoShape 12"/>
              <p:cNvSpPr>
                <a:spLocks noChangeArrowheads="1"/>
              </p:cNvSpPr>
              <p:nvPr/>
            </p:nvSpPr>
            <p:spPr bwMode="gray">
              <a:xfrm>
                <a:off x="3095" y="918"/>
                <a:ext cx="1976" cy="3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等线" panose="02010600030101010101" charset="-122"/>
                </a:endParaRPr>
              </a:p>
            </p:txBody>
          </p:sp>
          <p:sp>
            <p:nvSpPr>
              <p:cNvPr id="32" name="Oval 13"/>
              <p:cNvSpPr/>
              <p:nvPr/>
            </p:nvSpPr>
            <p:spPr>
              <a:xfrm rot="-2566439">
                <a:off x="3111" y="978"/>
                <a:ext cx="143" cy="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7177" y="6317"/>
              <a:ext cx="830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3.5    </a:t>
              </a:r>
              <a:r>
                <a: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函数的实际应用举例</a:t>
              </a:r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endPara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39050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8261" y="1178814"/>
            <a:ext cx="10598675" cy="128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一家旅社有客房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间，每间房租金为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元，每天都客满。旅社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欲提高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档次，并提高租金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如果每增加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元，客房出租数会减少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间，不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考虑其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他因素时，旅社将房间租金提高到多少时，每天客房的租金收入最高？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679" y="2635691"/>
            <a:ext cx="910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解：设提高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元，则将有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间客房空出，则客房租金总收入为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113" y="3227070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=(20+2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)(300-10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24698" y="3240132"/>
                <a:ext cx="3431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+600x-200x+6000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8" y="3240132"/>
                <a:ext cx="343145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8" t="-78" r="-309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25187" y="3784473"/>
                <a:ext cx="3023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/>
                  <a:t>=-20(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10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+</a:t>
                </a:r>
                <a:r>
                  <a:rPr lang="en-US" altLang="zh-CN" sz="2400" dirty="0"/>
                  <a:t>8</a:t>
                </a:r>
                <a:r>
                  <a:rPr lang="en-US" altLang="zh-CN" sz="2400" dirty="0" smtClean="0"/>
                  <a:t>000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87" y="3784473"/>
                <a:ext cx="302377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" t="-110" r="12" b="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50423" y="4289792"/>
                <a:ext cx="5052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由此得到，当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x=10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𝑚𝑎𝑥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8000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,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3" y="4289792"/>
                <a:ext cx="505215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" t="-79" r="-720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50423" y="4838100"/>
            <a:ext cx="957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即每间租金为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20+10×2=40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元时，每天租金的总收入最高，为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8000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0423" y="5504306"/>
            <a:ext cx="987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答：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旅社将房间租金提高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，每天客房的租金收入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最高为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8000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2" grpId="0"/>
      <p:bldP spid="3" grpId="0" animBg="1"/>
      <p:bldP spid="4" grpId="0" animBg="1"/>
      <p:bldP spid="6" grpId="0" animBg="1"/>
      <p:bldP spid="8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30" name="Text Box 10"/>
          <p:cNvSpPr txBox="1"/>
          <p:nvPr/>
        </p:nvSpPr>
        <p:spPr>
          <a:xfrm>
            <a:off x="1265555" y="3779520"/>
            <a:ext cx="10396220" cy="1506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分析：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由题目看出，在用电量不超过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0度的部分和用电量超过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0度的部分的计费标准是不相同的．因此，需要分别在两个范围内来进行研究．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39050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63625" y="1056640"/>
            <a:ext cx="10598785" cy="221107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某市电力公司采用分段计费的方法计算电费：每用电不超过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0度时，按每度0.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49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元计费；每月用电超过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0度时，其中的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0度仍按原标准收费，超过部分按每度0.5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元计费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（1）设月用电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度时，应交电费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元，当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≤100和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﹥100时，分别写出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关于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的函数关系式；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Rot="1"/>
          </p:cNvSpPr>
          <p:nvPr>
            <p:ph type="title"/>
          </p:nvPr>
        </p:nvSpPr>
        <p:spPr>
          <a:xfrm>
            <a:off x="402104" y="838962"/>
            <a:ext cx="11385887" cy="1143212"/>
          </a:xfrm>
        </p:spPr>
        <p:txBody>
          <a:bodyPr vert="horz" wrap="square" lIns="91456" tIns="45728" rIns="91456" bIns="45728" anchor="ctr" anchorCtr="0"/>
          <a:p>
            <a:pPr eaLnBrk="1" hangingPunct="1"/>
            <a:r>
              <a:rPr lang="en-US" altLang="zh-CN" sz="4000" dirty="0"/>
              <a:t> </a:t>
            </a:r>
            <a:r>
              <a:rPr lang="zh-CN" altLang="en-US" sz="4000" dirty="0"/>
              <a:t>解决：</a:t>
            </a:r>
            <a:br>
              <a:rPr lang="zh-CN" altLang="en-US" sz="4000" dirty="0"/>
            </a:br>
            <a:endParaRPr lang="zh-CN" altLang="en-US" sz="4000" dirty="0"/>
          </a:p>
        </p:txBody>
      </p:sp>
      <p:graphicFrame>
        <p:nvGraphicFramePr>
          <p:cNvPr id="15407" name="Group 47"/>
          <p:cNvGraphicFramePr>
            <a:graphicFrameLocks noGrp="1"/>
          </p:cNvGraphicFramePr>
          <p:nvPr>
            <p:ph sz="quarter" idx="1"/>
            <p:custDataLst>
              <p:tags r:id="rId2"/>
            </p:custDataLst>
          </p:nvPr>
        </p:nvGraphicFramePr>
        <p:xfrm>
          <a:off x="2131914" y="1981567"/>
          <a:ext cx="7849870" cy="1866901"/>
        </p:xfrm>
        <a:graphic>
          <a:graphicData uri="http://schemas.openxmlformats.org/drawingml/2006/table">
            <a:tbl>
              <a:tblPr/>
              <a:tblGrid>
                <a:gridCol w="1776730"/>
                <a:gridCol w="1851660"/>
                <a:gridCol w="4221480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用电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0﹤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≤230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﹥230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电费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0.49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zh-CN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230×0.49+(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-230)×0.54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6" name="Text Box 36"/>
          <p:cNvSpPr txBox="1"/>
          <p:nvPr/>
        </p:nvSpPr>
        <p:spPr>
          <a:xfrm>
            <a:off x="2055686" y="1395377"/>
            <a:ext cx="785005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分别研究在两个范围内的对应法则，列出下表：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87" name="Text Box 37"/>
          <p:cNvSpPr txBox="1"/>
          <p:nvPr/>
        </p:nvSpPr>
        <p:spPr>
          <a:xfrm>
            <a:off x="2055700" y="4115562"/>
            <a:ext cx="541120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故，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latin typeface="Arial" panose="020B0604020202020204" pitchFamily="34" charset="0"/>
              </a:rPr>
              <a:t>与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</a:rPr>
              <a:t>之间的函数解析式为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latin typeface="Arial" panose="020B0604020202020204" pitchFamily="34" charset="0"/>
            </a:endParaRPr>
          </a:p>
        </p:txBody>
      </p:sp>
      <p:graphicFrame>
        <p:nvGraphicFramePr>
          <p:cNvPr id="15404" name="Object 44"/>
          <p:cNvGraphicFramePr>
            <a:graphicFrameLocks noChangeAspect="1"/>
          </p:cNvGraphicFramePr>
          <p:nvPr>
            <p:ph sz="quarter" idx="3"/>
          </p:nvPr>
        </p:nvGraphicFramePr>
        <p:xfrm>
          <a:off x="2353486" y="4648835"/>
          <a:ext cx="5958840" cy="99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2730500" imgH="419100" progId="Equation.DSMT4">
                  <p:embed/>
                </p:oleObj>
              </mc:Choice>
              <mc:Fallback>
                <p:oleObj name="" r:id="rId3" imgW="2730500" imgH="4191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2353486" y="4648835"/>
                        <a:ext cx="5958840" cy="99123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39050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1063625" y="1056640"/>
            <a:ext cx="10598785" cy="39751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某市电力公司采用分段计费的方法计算电费：每用电不超过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0度时，按每度0.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49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元计费；每月用电超过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0度时，其中的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0度仍按原标准收费，超过部分按每度0.5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元计费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）若小王家第一季度缴纳电费情况如下：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请问小王家第一季度共用多少度电？</a:t>
            </a:r>
            <a:endParaRPr lang="zh-CN" altLang="en-US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39050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706880" y="3137535"/>
          <a:ext cx="853249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/>
                <a:gridCol w="1706245"/>
                <a:gridCol w="1706245"/>
                <a:gridCol w="1706245"/>
                <a:gridCol w="170624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月份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一月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二月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三月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合计</a:t>
                      </a:r>
                      <a:endParaRPr lang="zh-CN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金额</a:t>
                      </a:r>
                      <a:r>
                        <a:rPr lang="en-US" altLang="zh-CN" sz="2400"/>
                        <a:t>/</a:t>
                      </a:r>
                      <a:r>
                        <a:rPr lang="zh-CN" altLang="en-US" sz="2400"/>
                        <a:t>元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137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123.5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110.25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370.75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39050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7186" name="Text Box 36"/>
          <p:cNvSpPr txBox="1"/>
          <p:nvPr/>
        </p:nvSpPr>
        <p:spPr>
          <a:xfrm>
            <a:off x="1167765" y="1329055"/>
            <a:ext cx="905954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）当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=230</a:t>
            </a:r>
            <a:r>
              <a:rPr lang="zh-CN" altLang="en-US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=0.49</a:t>
            </a: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×230=112.7.</a:t>
            </a:r>
            <a:endParaRPr lang="en-US" altLang="zh-CN" sz="2800" dirty="0">
              <a:latin typeface="Arial" panose="020B0604020202020204" pitchFamily="34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50000"/>
              </a:spcBef>
            </a:pPr>
            <a:endParaRPr lang="zh-CN" altLang="en-US" sz="280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7765" y="2186305"/>
            <a:ext cx="86601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由于</a:t>
            </a: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137</a:t>
            </a:r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123.5</a:t>
            </a:r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均大于</a:t>
            </a: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112.7</a:t>
            </a:r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，根据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=0.54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-11.5</a:t>
            </a:r>
            <a:r>
              <a:rPr lang="zh-CN" altLang="en-US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可知，</a:t>
            </a:r>
            <a:endParaRPr lang="zh-CN" altLang="en-US" sz="280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1430" y="2979420"/>
            <a:ext cx="6596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=137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=275</a:t>
            </a:r>
            <a:r>
              <a:rPr lang="zh-CN" altLang="en-US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=123.5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=250.</a:t>
            </a:r>
            <a:endParaRPr lang="zh-CN" altLang="en-US" sz="280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1430" y="3935730"/>
            <a:ext cx="6382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根据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=0.49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可知，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=110.25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8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=225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1426845" y="4892040"/>
            <a:ext cx="51415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故小王家第一季度共用电</a:t>
            </a: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750</a:t>
            </a:r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度</a:t>
            </a: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4"/>
          <p:cNvSpPr txBox="1"/>
          <p:nvPr/>
        </p:nvSpPr>
        <p:spPr>
          <a:xfrm>
            <a:off x="2055700" y="2133995"/>
            <a:ext cx="7240341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这个函数与前面所见到的函数不同，在自变量的不同取值范围内，有不同的对应法则，需要用不同的解析式来表示．</a:t>
            </a:r>
            <a:r>
              <a:rPr lang="zh-CN" altLang="en-US" sz="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zh-CN" altLang="en-US" sz="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WordArt 5"/>
          <p:cNvSpPr>
            <a:spLocks noTextEdit="1"/>
          </p:cNvSpPr>
          <p:nvPr/>
        </p:nvSpPr>
        <p:spPr>
          <a:xfrm>
            <a:off x="2208128" y="914569"/>
            <a:ext cx="1981567" cy="106699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归纳：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Rot="1"/>
          </p:cNvSpPr>
          <p:nvPr>
            <p:ph type="title"/>
          </p:nvPr>
        </p:nvSpPr>
        <p:spPr>
          <a:xfrm>
            <a:off x="838091" y="-86275"/>
            <a:ext cx="10514231" cy="1325870"/>
          </a:xfrm>
        </p:spPr>
        <p:txBody>
          <a:bodyPr vert="horz" wrap="square" lIns="91456" tIns="45728" rIns="91456" bIns="45728" anchor="ctr" anchorCtr="0"/>
          <a:p>
            <a:pPr eaLnBrk="1" hangingPunct="1"/>
            <a:r>
              <a:rPr lang="zh-CN" altLang="en-US" dirty="0"/>
              <a:t>分段函数的概念</a:t>
            </a:r>
            <a:endParaRPr lang="zh-CN" altLang="en-US" dirty="0"/>
          </a:p>
        </p:txBody>
      </p:sp>
      <p:sp>
        <p:nvSpPr>
          <p:cNvPr id="9219" name="Rectangle 3"/>
          <p:cNvSpPr>
            <a:spLocks noGrp="1" noRot="1"/>
          </p:cNvSpPr>
          <p:nvPr>
            <p:ph idx="1"/>
          </p:nvPr>
        </p:nvSpPr>
        <p:spPr>
          <a:xfrm>
            <a:off x="1005840" y="998855"/>
            <a:ext cx="10916285" cy="4115435"/>
          </a:xfrm>
        </p:spPr>
        <p:txBody>
          <a:bodyPr vert="horz" wrap="square" lIns="91456" tIns="45728" rIns="91456" bIns="45728" anchor="t" anchorCtr="0"/>
          <a:p>
            <a:pPr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定义</a:t>
            </a:r>
            <a:r>
              <a:rPr lang="zh-CN" altLang="en-US" dirty="0"/>
              <a:t>：在自变量的不同取值范围内，有不同的对应法则，需要用不同的解析式来表示的函数叫做</a:t>
            </a:r>
            <a:r>
              <a:rPr lang="zh-CN" altLang="en-US" b="1" dirty="0"/>
              <a:t>分段函数</a:t>
            </a:r>
            <a:r>
              <a:rPr lang="zh-CN" altLang="en-US" dirty="0"/>
              <a:t> 。</a:t>
            </a:r>
            <a:endParaRPr lang="zh-CN" altLang="en-US" dirty="0"/>
          </a:p>
          <a:p>
            <a:pPr eaLnBrk="1" latinLnBrk="0" hangingPunct="1">
              <a:lnSpc>
                <a:spcPct val="150000"/>
              </a:lnSpc>
              <a:buNone/>
            </a:pPr>
            <a:endParaRPr lang="zh-CN" altLang="en-US" dirty="0"/>
          </a:p>
          <a:p>
            <a:pPr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定义域</a:t>
            </a:r>
            <a:r>
              <a:rPr lang="zh-CN" altLang="en-US" dirty="0"/>
              <a:t>：分段函数的定义域是自变量的各个不同取值范围的</a:t>
            </a:r>
            <a:r>
              <a:rPr lang="zh-CN" altLang="en-US" b="1" dirty="0"/>
              <a:t>并集</a:t>
            </a:r>
            <a:r>
              <a:rPr lang="zh-CN" altLang="en-US" dirty="0"/>
              <a:t>． </a:t>
            </a:r>
            <a:endParaRPr lang="zh-CN" altLang="en-US" dirty="0"/>
          </a:p>
          <a:p>
            <a:pPr eaLnBrk="1" latinLnBrk="0" hangingPunct="1">
              <a:lnSpc>
                <a:spcPct val="150000"/>
              </a:lnSpc>
              <a:buNone/>
            </a:pPr>
            <a:endParaRPr lang="zh-CN" altLang="en-US" dirty="0"/>
          </a:p>
          <a:p>
            <a:pPr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函数值</a:t>
            </a:r>
            <a:r>
              <a:rPr lang="zh-CN" altLang="en-US" dirty="0"/>
              <a:t>：求分段函数的函数值时，应该首先判断所属的取值范围，然后再把代入到相应的解析式中进行计算．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56" tIns="45728" rIns="91456" bIns="45728" anchor="t" anchorCtr="0"/>
          <a:p>
            <a:pPr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分段函数在整个定义域上仍然是一个函数，而不是几个函数，只不过这个函数在定义域的不同范围内有不同的对应法则，需要用相应的解析式来表示</a:t>
            </a:r>
            <a:r>
              <a:rPr lang="zh-CN" altLang="en-US" dirty="0"/>
              <a:t>． </a:t>
            </a:r>
            <a:endParaRPr lang="zh-CN" altLang="en-US" dirty="0"/>
          </a:p>
        </p:txBody>
      </p:sp>
      <p:sp>
        <p:nvSpPr>
          <p:cNvPr id="10243" name="WordArt 4"/>
          <p:cNvSpPr>
            <a:spLocks noTextEdit="1"/>
          </p:cNvSpPr>
          <p:nvPr/>
        </p:nvSpPr>
        <p:spPr>
          <a:xfrm>
            <a:off x="2284342" y="914569"/>
            <a:ext cx="2057781" cy="685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zh-CN" altLang="en-US" sz="54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  <a:endParaRPr lang="zh-CN" altLang="en-US" sz="54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284" y="19392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53703" y="946575"/>
            <a:ext cx="9829131" cy="109663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1.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米长的塑钢加工一个如图所示的窗户框，如果要使采光面积最 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大，那么窗户框的长、宽各为多少？最大面积是多少？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90047" y="3036378"/>
            <a:ext cx="2521592" cy="1147298"/>
            <a:chOff x="8122024" y="2977955"/>
            <a:chExt cx="2521592" cy="1147298"/>
          </a:xfrm>
        </p:grpSpPr>
        <p:cxnSp>
          <p:nvCxnSpPr>
            <p:cNvPr id="15" name="直接连接符 14"/>
            <p:cNvCxnSpPr/>
            <p:nvPr/>
          </p:nvCxnSpPr>
          <p:spPr>
            <a:xfrm rot="16200000" flipV="1">
              <a:off x="8821675" y="3551467"/>
              <a:ext cx="1143000" cy="4571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8122024" y="2977955"/>
              <a:ext cx="2521592" cy="1144224"/>
              <a:chOff x="8122024" y="2729758"/>
              <a:chExt cx="2521592" cy="1144224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122024" y="2743200"/>
                <a:ext cx="2521592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144256" y="3872394"/>
                <a:ext cx="2487705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16200000" flipH="1">
                <a:off x="7570696" y="3294534"/>
                <a:ext cx="1142998" cy="1344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 flipH="1" flipV="1">
                <a:off x="10069830" y="3307842"/>
                <a:ext cx="1110996" cy="9144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1384661" y="2250813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解：设窗户的面积为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平方米，窗户框的长为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985553" y="2855657"/>
                <a:ext cx="2261773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则其宽为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12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2855657"/>
                <a:ext cx="2261773" cy="616515"/>
              </a:xfrm>
              <a:prstGeom prst="rect">
                <a:avLst/>
              </a:prstGeom>
              <a:blipFill rotWithShape="1">
                <a:blip r:embed="rId2"/>
                <a:stretch>
                  <a:fillRect l="-24" t="-10" r="-289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59426" y="3595841"/>
                <a:ext cx="2097754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于是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y=x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∙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</a:rPr>
                          <m:t>12</m:t>
                        </m:r>
                        <m:r>
                          <a:rPr lang="en-US" altLang="zh-CN" sz="2400" i="1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</a:rPr>
                          <m:t>𝑥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6" y="3595841"/>
                <a:ext cx="2097754" cy="616515"/>
              </a:xfrm>
              <a:prstGeom prst="rect">
                <a:avLst/>
              </a:prstGeom>
              <a:blipFill rotWithShape="1">
                <a:blip r:embed="rId3"/>
                <a:stretch>
                  <a:fillRect l="-21" t="-76" r="-476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85551" y="4290784"/>
                <a:ext cx="2227597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即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y=-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+4x  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1" y="4290784"/>
                <a:ext cx="2227597" cy="616515"/>
              </a:xfrm>
              <a:prstGeom prst="rect">
                <a:avLst/>
              </a:prstGeom>
              <a:blipFill rotWithShape="1">
                <a:blip r:embed="rId4"/>
                <a:stretch>
                  <a:fillRect l="-24" t="-14" r="-14428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20237" y="5022302"/>
                <a:ext cx="3670663" cy="758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当长为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4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×</m:t>
                        </m:r>
                        <m:r>
                          <a:rPr lang="zh-CN" altLang="en-US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（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=3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米，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37" y="5022302"/>
                <a:ext cx="3670663" cy="758156"/>
              </a:xfrm>
              <a:prstGeom prst="rect">
                <a:avLst/>
              </a:prstGeom>
              <a:blipFill rotWithShape="1">
                <a:blip r:embed="rId5"/>
                <a:stretch>
                  <a:fillRect l="-17" t="-11" r="10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01725" y="5085314"/>
                <a:ext cx="3028393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宽为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12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=2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米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 ，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25" y="5085314"/>
                <a:ext cx="3028393" cy="616515"/>
              </a:xfrm>
              <a:prstGeom prst="rect">
                <a:avLst/>
              </a:prstGeom>
              <a:blipFill rotWithShape="1">
                <a:blip r:embed="rId6"/>
                <a:stretch>
                  <a:fillRect l="-5" t="-38" r="-453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97788" y="5169938"/>
                <a:ext cx="3248774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面积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𝑚𝑎𝑥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6</m:t>
                    </m:r>
                    <m:r>
                      <m:rPr>
                        <m:nor/>
                      </m:rPr>
                      <a: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m:t>平方米</m:t>
                    </m:r>
                    <m:r>
                      <a:rPr lang="zh-CN" altLang="en-US" sz="2400" b="0" i="0" smtClean="0">
                        <a:latin typeface="Cambria Math" panose="02040503050406030204"/>
                      </a:rPr>
                      <m:t>。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88" y="5169938"/>
                <a:ext cx="3248774" cy="462884"/>
              </a:xfrm>
              <a:prstGeom prst="rect">
                <a:avLst/>
              </a:prstGeom>
              <a:blipFill rotWithShape="1">
                <a:blip r:embed="rId7"/>
                <a:stretch>
                  <a:fillRect l="-10" t="-87" r="-1589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17231" y="5877050"/>
            <a:ext cx="895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答：窗户框的长为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米，宽为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米时，面积最大，最大为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2" grpId="0"/>
      <p:bldP spid="43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284" y="19392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53703" y="978960"/>
            <a:ext cx="9829131" cy="109663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2.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产品每件成本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元，试销阶段每件产品的销售价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（元）与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 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日销售量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（件）之间的关系如下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2" name="Group 2"/>
          <p:cNvGraphicFramePr>
            <a:graphicFrameLocks noGrp="1"/>
          </p:cNvGraphicFramePr>
          <p:nvPr/>
        </p:nvGraphicFramePr>
        <p:xfrm>
          <a:off x="2478295" y="2339607"/>
          <a:ext cx="7841229" cy="914612"/>
        </p:xfrm>
        <a:graphic>
          <a:graphicData uri="http://schemas.openxmlformats.org/drawingml/2006/table">
            <a:tbl>
              <a:tblPr/>
              <a:tblGrid>
                <a:gridCol w="1489939"/>
                <a:gridCol w="1538616"/>
                <a:gridCol w="1540733"/>
                <a:gridCol w="1538617"/>
                <a:gridCol w="1733324"/>
              </a:tblGrid>
              <a:tr h="457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件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81521" y="3579807"/>
            <a:ext cx="10173493" cy="24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日销售量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是销售价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一次函数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b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）求出日销售量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（件）与销售价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（元）的函数关系式；</a:t>
            </a:r>
            <a:b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）要使每日的销售利润最大，每件产品的销售价应定为多少元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此时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每日销售利润是多少元？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2" descr="http://p0.so.qhmsg.com/bdr/_240_/t01a2812ad9d2767b1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12" y="325484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671426" y="2775643"/>
            <a:ext cx="1433325" cy="1363979"/>
            <a:chOff x="671513" y="2990850"/>
            <a:chExt cx="1433512" cy="1363663"/>
          </a:xfrm>
        </p:grpSpPr>
        <p:sp>
          <p:nvSpPr>
            <p:cNvPr id="17" name="圆角矩形 16"/>
            <p:cNvSpPr/>
            <p:nvPr/>
          </p:nvSpPr>
          <p:spPr>
            <a:xfrm>
              <a:off x="671513" y="2990850"/>
              <a:ext cx="1363662" cy="1363663"/>
            </a:xfrm>
            <a:prstGeom prst="roundRect">
              <a:avLst/>
            </a:prstGeom>
            <a:gradFill>
              <a:gsLst>
                <a:gs pos="0">
                  <a:srgbClr val="FB3E73"/>
                </a:gs>
                <a:gs pos="100000">
                  <a:srgbClr val="FF6437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99" name="文本框 2"/>
            <p:cNvSpPr txBox="1">
              <a:spLocks noChangeArrowheads="1"/>
            </p:cNvSpPr>
            <p:nvPr/>
          </p:nvSpPr>
          <p:spPr bwMode="auto">
            <a:xfrm>
              <a:off x="773113" y="3154363"/>
              <a:ext cx="1331912" cy="12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dirty="0" smtClean="0"/>
                <a:t>复习提问</a:t>
              </a:r>
              <a:endParaRPr lang="en-US" altLang="zh-CN" sz="3600" dirty="0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493639" y="2775643"/>
            <a:ext cx="1441262" cy="1363979"/>
            <a:chOff x="2493963" y="2990850"/>
            <a:chExt cx="1441450" cy="1363663"/>
          </a:xfrm>
        </p:grpSpPr>
        <p:sp>
          <p:nvSpPr>
            <p:cNvPr id="10" name="圆角矩形 9"/>
            <p:cNvSpPr/>
            <p:nvPr/>
          </p:nvSpPr>
          <p:spPr>
            <a:xfrm>
              <a:off x="2493963" y="2990850"/>
              <a:ext cx="1363662" cy="1363663"/>
            </a:xfrm>
            <a:prstGeom prst="roundRect">
              <a:avLst/>
            </a:prstGeom>
            <a:gradFill>
              <a:gsLst>
                <a:gs pos="100000">
                  <a:srgbClr val="FFB02B"/>
                </a:gs>
                <a:gs pos="0">
                  <a:srgbClr val="F6762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97" name="文本框 17"/>
            <p:cNvSpPr txBox="1">
              <a:spLocks noChangeArrowheads="1"/>
            </p:cNvSpPr>
            <p:nvPr/>
          </p:nvSpPr>
          <p:spPr bwMode="auto">
            <a:xfrm>
              <a:off x="2603500" y="3111500"/>
              <a:ext cx="1331913" cy="12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smtClean="0"/>
                <a:t>情境引入</a:t>
              </a:r>
              <a:endParaRPr lang="zh-CN" altLang="en-US" sz="3600" dirty="0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395216" y="2775643"/>
            <a:ext cx="1441262" cy="1363979"/>
            <a:chOff x="4395788" y="2990850"/>
            <a:chExt cx="1441450" cy="1363663"/>
          </a:xfrm>
        </p:grpSpPr>
        <p:sp>
          <p:nvSpPr>
            <p:cNvPr id="23" name="圆角矩形 22"/>
            <p:cNvSpPr/>
            <p:nvPr/>
          </p:nvSpPr>
          <p:spPr>
            <a:xfrm>
              <a:off x="4395788" y="2990850"/>
              <a:ext cx="1363662" cy="1363663"/>
            </a:xfrm>
            <a:prstGeom prst="roundRect">
              <a:avLst/>
            </a:prstGeom>
            <a:gradFill>
              <a:gsLst>
                <a:gs pos="100000">
                  <a:srgbClr val="FFE800"/>
                </a:gs>
                <a:gs pos="0">
                  <a:srgbClr val="FAC90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95" name="文本框 18"/>
            <p:cNvSpPr txBox="1">
              <a:spLocks noChangeArrowheads="1"/>
            </p:cNvSpPr>
            <p:nvPr/>
          </p:nvSpPr>
          <p:spPr bwMode="auto">
            <a:xfrm>
              <a:off x="4505325" y="3143250"/>
              <a:ext cx="13319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例题解析</a:t>
              </a:r>
              <a:endParaRPr lang="en-US" altLang="zh-CN" sz="3600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322190" y="2777232"/>
            <a:ext cx="1426976" cy="1362390"/>
            <a:chOff x="6323013" y="2992438"/>
            <a:chExt cx="1427162" cy="1362075"/>
          </a:xfrm>
        </p:grpSpPr>
        <p:grpSp>
          <p:nvGrpSpPr>
            <p:cNvPr id="7186" name="组合 92"/>
            <p:cNvGrpSpPr/>
            <p:nvPr/>
          </p:nvGrpSpPr>
          <p:grpSpPr bwMode="auto">
            <a:xfrm>
              <a:off x="6323013" y="2992438"/>
              <a:ext cx="1363662" cy="1362075"/>
              <a:chOff x="7776450" y="2368097"/>
              <a:chExt cx="1363287" cy="1363287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7776450" y="2368097"/>
                <a:ext cx="1363287" cy="1363287"/>
              </a:xfrm>
              <a:prstGeom prst="roundRect">
                <a:avLst/>
              </a:prstGeom>
              <a:gradFill>
                <a:gsLst>
                  <a:gs pos="100000">
                    <a:srgbClr val="00D56B"/>
                  </a:gs>
                  <a:gs pos="0">
                    <a:srgbClr val="00BFAE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cs typeface="+mn-ea"/>
                  <a:sym typeface="+mn-lt"/>
                </a:endParaRPr>
              </a:p>
            </p:txBody>
          </p:sp>
          <p:grpSp>
            <p:nvGrpSpPr>
              <p:cNvPr id="7189" name="组合 48"/>
              <p:cNvGrpSpPr/>
              <p:nvPr/>
            </p:nvGrpSpPr>
            <p:grpSpPr bwMode="auto">
              <a:xfrm>
                <a:off x="8258096" y="2901074"/>
                <a:ext cx="390897" cy="218998"/>
                <a:chOff x="7807861" y="2160332"/>
                <a:chExt cx="446536" cy="250169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7806986" y="2190399"/>
                  <a:ext cx="375283" cy="87123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V="1">
                  <a:off x="8171391" y="2159542"/>
                  <a:ext cx="83396" cy="127055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V="1">
                  <a:off x="7895822" y="2228515"/>
                  <a:ext cx="61641" cy="181507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flipH="1" flipV="1">
                  <a:off x="7986470" y="2224885"/>
                  <a:ext cx="23568" cy="148836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87" name="文本框 19"/>
            <p:cNvSpPr txBox="1">
              <a:spLocks noChangeArrowheads="1"/>
            </p:cNvSpPr>
            <p:nvPr/>
          </p:nvSpPr>
          <p:spPr bwMode="auto">
            <a:xfrm>
              <a:off x="6419850" y="3111500"/>
              <a:ext cx="13303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巩固练习</a:t>
              </a:r>
              <a:endParaRPr lang="zh-CN" altLang="en-US" sz="3600"/>
            </a:p>
          </p:txBody>
        </p:sp>
      </p:grpSp>
      <p:grpSp>
        <p:nvGrpSpPr>
          <p:cNvPr id="9" name="组合 6"/>
          <p:cNvGrpSpPr/>
          <p:nvPr/>
        </p:nvGrpSpPr>
        <p:grpSpPr bwMode="auto">
          <a:xfrm>
            <a:off x="8225354" y="2775643"/>
            <a:ext cx="1428564" cy="1363979"/>
            <a:chOff x="8226425" y="2990850"/>
            <a:chExt cx="1428750" cy="1363663"/>
          </a:xfrm>
        </p:grpSpPr>
        <p:sp>
          <p:nvSpPr>
            <p:cNvPr id="25" name="圆角矩形 24"/>
            <p:cNvSpPr/>
            <p:nvPr/>
          </p:nvSpPr>
          <p:spPr>
            <a:xfrm>
              <a:off x="8226425" y="2990850"/>
              <a:ext cx="1362075" cy="1363663"/>
            </a:xfrm>
            <a:prstGeom prst="roundRect">
              <a:avLst/>
            </a:prstGeom>
            <a:gradFill>
              <a:gsLst>
                <a:gs pos="0">
                  <a:srgbClr val="2F84FF"/>
                </a:gs>
                <a:gs pos="100000">
                  <a:srgbClr val="38C4F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85" name="文本框 20"/>
            <p:cNvSpPr txBox="1">
              <a:spLocks noChangeArrowheads="1"/>
            </p:cNvSpPr>
            <p:nvPr/>
          </p:nvSpPr>
          <p:spPr bwMode="auto">
            <a:xfrm>
              <a:off x="8323263" y="3111500"/>
              <a:ext cx="13319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归纳小结</a:t>
              </a:r>
              <a:endParaRPr lang="zh-CN" altLang="en-US" sz="3600"/>
            </a:p>
          </p:txBody>
        </p:sp>
      </p:grpSp>
      <p:grpSp>
        <p:nvGrpSpPr>
          <p:cNvPr id="11" name="组合 7"/>
          <p:cNvGrpSpPr/>
          <p:nvPr/>
        </p:nvGrpSpPr>
        <p:grpSpPr bwMode="auto">
          <a:xfrm>
            <a:off x="10141218" y="2780407"/>
            <a:ext cx="1419040" cy="1363978"/>
            <a:chOff x="10142538" y="2995613"/>
            <a:chExt cx="1419225" cy="1363662"/>
          </a:xfrm>
        </p:grpSpPr>
        <p:sp>
          <p:nvSpPr>
            <p:cNvPr id="22" name="圆角矩形 21"/>
            <p:cNvSpPr/>
            <p:nvPr/>
          </p:nvSpPr>
          <p:spPr>
            <a:xfrm>
              <a:off x="10142538" y="2995613"/>
              <a:ext cx="1362075" cy="1363662"/>
            </a:xfrm>
            <a:prstGeom prst="roundRect">
              <a:avLst/>
            </a:prstGeom>
            <a:gradFill>
              <a:gsLst>
                <a:gs pos="0">
                  <a:srgbClr val="5A47E7"/>
                </a:gs>
                <a:gs pos="100000">
                  <a:srgbClr val="38C4F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83" name="文本框 25"/>
            <p:cNvSpPr txBox="1">
              <a:spLocks noChangeArrowheads="1"/>
            </p:cNvSpPr>
            <p:nvPr/>
          </p:nvSpPr>
          <p:spPr bwMode="auto">
            <a:xfrm>
              <a:off x="10231438" y="3116263"/>
              <a:ext cx="13303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布置作业</a:t>
              </a:r>
              <a:endParaRPr lang="zh-CN" altLang="en-US" sz="3600"/>
            </a:p>
          </p:txBody>
        </p:sp>
      </p:grpSp>
      <p:sp>
        <p:nvSpPr>
          <p:cNvPr id="30" name="文本框 8"/>
          <p:cNvSpPr>
            <a:spLocks noChangeArrowheads="1"/>
          </p:cNvSpPr>
          <p:nvPr/>
        </p:nvSpPr>
        <p:spPr bwMode="auto">
          <a:xfrm>
            <a:off x="-155124" y="150553"/>
            <a:ext cx="8677332" cy="714849"/>
          </a:xfrm>
          <a:prstGeom prst="parallelogram">
            <a:avLst>
              <a:gd name="adj" fmla="val 24976"/>
            </a:avLst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函数的实际应用举例（二）</a:t>
            </a:r>
            <a:endParaRPr lang="en-US" altLang="zh-CN" sz="32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284" y="19392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pic>
        <p:nvPicPr>
          <p:cNvPr id="24" name="Picture 2" descr="http://p0.so.qhmsg.com/bdr/_240_/t01a2812ad9d2767b1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12" y="343836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9728" y="1224717"/>
            <a:ext cx="8038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解：（</a:t>
            </a:r>
            <a:r>
              <a:rPr kumimoji="1"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）设此一次函数解析式</a:t>
            </a: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  </a:t>
            </a:r>
            <a:r>
              <a:rPr kumimoji="1"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y=</a:t>
            </a:r>
            <a:r>
              <a:rPr kumimoji="1" lang="en-US" altLang="zh-CN" sz="24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kx+b</a:t>
            </a:r>
            <a:r>
              <a:rPr kumimoji="1"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endParaRPr kumimoji="1"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Group 4"/>
          <p:cNvGrpSpPr/>
          <p:nvPr/>
        </p:nvGrpSpPr>
        <p:grpSpPr bwMode="auto">
          <a:xfrm>
            <a:off x="2285997" y="1830136"/>
            <a:ext cx="3635834" cy="805049"/>
            <a:chOff x="1111" y="816"/>
            <a:chExt cx="1740" cy="68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16"/>
              <a:ext cx="1315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111" y="98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zh-CN" altLang="en-US" sz="2900" dirty="0">
                  <a:latin typeface="楷体" panose="02010609060101010101" pitchFamily="49" charset="-122"/>
                  <a:ea typeface="楷体" panose="02010609060101010101" pitchFamily="49" charset="-122"/>
                </a:rPr>
                <a:t>则</a:t>
              </a:r>
              <a:endParaRPr kumimoji="1" lang="zh-CN" altLang="en-US" sz="29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70479" y="1966913"/>
            <a:ext cx="4992566" cy="4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得 </a:t>
            </a:r>
            <a:r>
              <a:rPr kumimoji="1"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1"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kumimoji="1"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kumimoji="1"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312123" y="2782745"/>
            <a:ext cx="668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所以一次函数解析为 </a:t>
            </a:r>
            <a:r>
              <a:rPr kumimoji="1"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y=-</a:t>
            </a:r>
            <a:r>
              <a:rPr kumimoji="1"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+40.</a:t>
            </a:r>
            <a:r>
              <a:rPr kumimoji="1" lang="zh-CN" altLang="en-US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1" lang="zh-CN" altLang="en-US" sz="24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3321" y="3457192"/>
            <a:ext cx="931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）设每件产品的销售价应定为 </a:t>
            </a:r>
            <a:r>
              <a:rPr kumimoji="1"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kumimoji="1"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元，所获销售利润为 </a:t>
            </a:r>
            <a:r>
              <a:rPr kumimoji="1"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 </a:t>
            </a: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kumimoji="1"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则</a:t>
            </a:r>
            <a:endParaRPr kumimoji="1"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09896" y="5383972"/>
            <a:ext cx="9750895" cy="4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所以产品</a:t>
            </a: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的销售价应定为</a:t>
            </a:r>
            <a:r>
              <a:rPr kumimoji="1"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元，此时每日获得最大销售利润为</a:t>
            </a:r>
            <a:r>
              <a:rPr kumimoji="1"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225</a:t>
            </a:r>
            <a:r>
              <a:rPr kumimoji="1"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kumimoji="1"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kumimoji="1"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011" y="4103522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-10)(-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+40)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72446" y="4139008"/>
                <a:ext cx="2598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50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400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446" y="4139008"/>
                <a:ext cx="25987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" t="-17" r="1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38696" y="4706531"/>
                <a:ext cx="2538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25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225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96" y="4706531"/>
                <a:ext cx="253806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" t="-118" r="-5545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2" grpId="0"/>
      <p:bldP spid="17" grpId="0"/>
      <p:bldP spid="3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284" y="19392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96833" y="1164241"/>
            <a:ext cx="10554790" cy="149080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旅行社组团去外地旅游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,30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人起组团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每人单价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旅行社对超过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的团给予优惠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即旅行团每增加一人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每人的单价就降低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帮助 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当旅行团的人数是多少时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旅行社可以获得最大营业额？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3749" y="3174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Rectangle 2"/>
          <p:cNvSpPr>
            <a:spLocks noGrp="1" noChangeArrowheads="1"/>
          </p:cNvSpPr>
          <p:nvPr/>
        </p:nvSpPr>
        <p:spPr bwMode="auto">
          <a:xfrm>
            <a:off x="1461159" y="2881448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解：设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旅行团人数为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营业额为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则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6114" y="3574197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y=x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[800-10(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-30)]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483795" y="4235580"/>
                <a:ext cx="2399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1100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𝑥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95" y="4235580"/>
                <a:ext cx="239937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3" t="-28" r="1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457669" y="4833206"/>
                <a:ext cx="31568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55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30250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669" y="4833206"/>
                <a:ext cx="315682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" t="-48" r="-5215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353497" y="5488057"/>
            <a:ext cx="895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所以当旅行团的人数是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人时，可获得最大的营业额是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30250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6" descr="http://p1.so.qhmsg.com/bdr/_240_/t017317dcef8c7c466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76" y="2972896"/>
            <a:ext cx="24574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8" grpId="0"/>
      <p:bldP spid="9" grpId="0" animBg="1"/>
      <p:bldP spid="28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29089" y="985422"/>
            <a:ext cx="6177551" cy="8080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我们来归纳一下数学应用题的解题过程：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文本框 8"/>
          <p:cNvSpPr>
            <a:spLocks noChangeArrowheads="1"/>
          </p:cNvSpPr>
          <p:nvPr/>
        </p:nvSpPr>
        <p:spPr bwMode="auto">
          <a:xfrm>
            <a:off x="462032" y="-3665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归纳小结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161210" y="2316027"/>
            <a:ext cx="1658983" cy="653143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实际问题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2896981" y="4244975"/>
            <a:ext cx="2187439" cy="653143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实际问题的解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7073294" y="2316027"/>
            <a:ext cx="1658983" cy="653143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数学模型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6949196" y="4249330"/>
            <a:ext cx="2168436" cy="653143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数学模型的解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847339" y="2367266"/>
                <a:ext cx="2145139" cy="55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zh-CN" altLang="en-US" i="1" smtClean="0">
                              <a:latin typeface="Cambria Math" panose="02040503050406030204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CN" b="0" i="1" smtClean="0">
                              <a:latin typeface="Cambria Math" panose="02040503050406030204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            </m:t>
                          </m:r>
                          <m:r>
                            <m:rPr>
                              <m:brk m:alnAt="2"/>
                            </m:rPr>
                            <a:rPr lang="zh-CN" altLang="en-US" i="1">
                              <a:latin typeface="Cambria Math" panose="02040503050406030204"/>
                            </a:rPr>
                            <m:t>抽</m:t>
                          </m:r>
                          <m:r>
                            <a:rPr lang="zh-CN" altLang="en-US" i="1">
                              <a:latin typeface="Cambria Math" panose="02040503050406030204"/>
                            </a:rPr>
                            <m:t>象概括</m:t>
                          </m:r>
                          <m:r>
                            <m:rPr>
                              <m:brk m:alnAt="2"/>
                            </m:rPr>
                            <a:rPr lang="en-US" altLang="zh-CN" b="0" i="1" smtClean="0">
                              <a:latin typeface="Cambria Math" panose="02040503050406030204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           </m:t>
                          </m:r>
                        </m:e>
                      </m:groupChr>
                    </m:oMath>
                  </m:oMathPara>
                </a14:m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39" y="2367266"/>
                <a:ext cx="2145139" cy="550664"/>
              </a:xfrm>
              <a:prstGeom prst="rect">
                <a:avLst/>
              </a:prstGeom>
              <a:blipFill rotWithShape="1">
                <a:blip r:embed="rId2"/>
                <a:stretch>
                  <a:fillRect l="-18" t="-113" r="23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119720" y="4278604"/>
                <a:ext cx="1914385" cy="550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zh-CN" altLang="en-US" i="1" smtClean="0">
                              <a:latin typeface="Cambria Math" panose="02040503050406030204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CN" b="0" i="1" smtClean="0">
                              <a:latin typeface="Cambria Math" panose="02040503050406030204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         </m:t>
                          </m:r>
                          <m:r>
                            <m:rPr>
                              <m:brk m:alnAt="2"/>
                            </m:rPr>
                            <a:rPr lang="zh-CN" altLang="en-US" i="1">
                              <a:latin typeface="Cambria Math" panose="02040503050406030204"/>
                            </a:rPr>
                            <m:t>回</m:t>
                          </m:r>
                          <m:r>
                            <a:rPr lang="zh-CN" altLang="en-US" i="1">
                              <a:latin typeface="Cambria Math" panose="02040503050406030204"/>
                            </a:rPr>
                            <m:t>归</m:t>
                          </m:r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实际</m:t>
                          </m:r>
                          <m:r>
                            <m:rPr>
                              <m:brk m:alnAt="2"/>
                            </m:rPr>
                            <a:rPr lang="en-US" altLang="zh-CN" b="0" i="1" smtClean="0">
                              <a:latin typeface="Cambria Math" panose="02040503050406030204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         </m:t>
                          </m:r>
                        </m:e>
                      </m:groupCh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20" y="4278604"/>
                <a:ext cx="1914385" cy="550215"/>
              </a:xfrm>
              <a:prstGeom prst="rect">
                <a:avLst/>
              </a:prstGeom>
              <a:blipFill rotWithShape="1">
                <a:blip r:embed="rId3"/>
                <a:stretch>
                  <a:fillRect l="-18" t="-111" r="11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/>
          <p:cNvCxnSpPr/>
          <p:nvPr/>
        </p:nvCxnSpPr>
        <p:spPr>
          <a:xfrm>
            <a:off x="7902785" y="3060608"/>
            <a:ext cx="0" cy="1092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>
            <a:off x="3959976" y="3060608"/>
            <a:ext cx="0" cy="1092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76658" y="333704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推理演算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02963" y="5398860"/>
            <a:ext cx="9725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其中，解决问题的关键是根据题意建立数学模型，将实际问题转化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为数学问题，同时，要结合具体问题的实际意义确定好函数的定义域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3544068" y="3392405"/>
            <a:ext cx="4910574" cy="82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612879" y="1750043"/>
            <a:ext cx="4910574" cy="82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74029" y="3613683"/>
            <a:ext cx="1047000" cy="4278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终止 17"/>
          <p:cNvSpPr/>
          <p:nvPr/>
        </p:nvSpPr>
        <p:spPr>
          <a:xfrm>
            <a:off x="3411353" y="3421876"/>
            <a:ext cx="4822095" cy="7228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610125" y="1941817"/>
            <a:ext cx="1047000" cy="4278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终止 15"/>
          <p:cNvSpPr/>
          <p:nvPr/>
        </p:nvSpPr>
        <p:spPr>
          <a:xfrm>
            <a:off x="3376942" y="1750045"/>
            <a:ext cx="4822095" cy="7228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0243" name="文本框 8"/>
          <p:cNvSpPr>
            <a:spLocks noChangeArrowheads="1"/>
          </p:cNvSpPr>
          <p:nvPr/>
        </p:nvSpPr>
        <p:spPr bwMode="auto">
          <a:xfrm>
            <a:off x="514284" y="17837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归纳小结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0255" name="Text Box 9"/>
          <p:cNvSpPr txBox="1">
            <a:spLocks noChangeArrowheads="1"/>
          </p:cNvSpPr>
          <p:nvPr/>
        </p:nvSpPr>
        <p:spPr bwMode="auto">
          <a:xfrm>
            <a:off x="3536491" y="1797219"/>
            <a:ext cx="4530136" cy="738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本节课你学习了哪些内容？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88872" y="3410044"/>
            <a:ext cx="4530136" cy="738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本节课学习的用途？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526649" y="4942546"/>
            <a:ext cx="4910574" cy="82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656610" y="5163824"/>
            <a:ext cx="1047000" cy="4278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终止 23"/>
          <p:cNvSpPr/>
          <p:nvPr/>
        </p:nvSpPr>
        <p:spPr>
          <a:xfrm>
            <a:off x="3393934" y="4972017"/>
            <a:ext cx="4822095" cy="7228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671453" y="4960185"/>
            <a:ext cx="4530136" cy="738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你还想知道什么？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4"/>
          <p:cNvSpPr>
            <a:spLocks noChangeArrowheads="1"/>
          </p:cNvSpPr>
          <p:nvPr/>
        </p:nvSpPr>
        <p:spPr bwMode="auto">
          <a:xfrm>
            <a:off x="2887289" y="1487883"/>
            <a:ext cx="5355528" cy="130205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2F2F2"/>
              </a:gs>
              <a:gs pos="50000">
                <a:srgbClr val="DDDDDD"/>
              </a:gs>
              <a:gs pos="100000">
                <a:srgbClr val="F2F2F2"/>
              </a:gs>
            </a:gsLst>
            <a:lin ang="18900000" scaled="1"/>
          </a:gradFill>
          <a:ln w="38100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文本框 8"/>
          <p:cNvSpPr>
            <a:spLocks noChangeArrowheads="1"/>
          </p:cNvSpPr>
          <p:nvPr/>
        </p:nvSpPr>
        <p:spPr bwMode="auto">
          <a:xfrm>
            <a:off x="514284" y="28632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布置作业</a:t>
            </a:r>
            <a:endParaRPr lang="en-US" altLang="zh-CN" sz="4000" b="1" i="1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2887288" y="1565458"/>
            <a:ext cx="5425369" cy="4439676"/>
            <a:chOff x="0" y="235"/>
            <a:chExt cx="3418" cy="2796"/>
          </a:xfrm>
        </p:grpSpPr>
        <p:grpSp>
          <p:nvGrpSpPr>
            <p:cNvPr id="11280" name="Group 4"/>
            <p:cNvGrpSpPr/>
            <p:nvPr/>
          </p:nvGrpSpPr>
          <p:grpSpPr bwMode="auto">
            <a:xfrm>
              <a:off x="82" y="235"/>
              <a:ext cx="2968" cy="705"/>
              <a:chOff x="82" y="235"/>
              <a:chExt cx="2968" cy="705"/>
            </a:xfrm>
          </p:grpSpPr>
          <p:grpSp>
            <p:nvGrpSpPr>
              <p:cNvPr id="11296" name="Group 7"/>
              <p:cNvGrpSpPr/>
              <p:nvPr/>
            </p:nvGrpSpPr>
            <p:grpSpPr bwMode="auto">
              <a:xfrm>
                <a:off x="82" y="235"/>
                <a:ext cx="656" cy="705"/>
                <a:chOff x="8" y="166"/>
                <a:chExt cx="768" cy="746"/>
              </a:xfrm>
            </p:grpSpPr>
            <p:sp>
              <p:nvSpPr>
                <p:cNvPr id="11298" name="AutoShape 8"/>
                <p:cNvSpPr>
                  <a:spLocks noChangeArrowheads="1"/>
                </p:cNvSpPr>
                <p:nvPr/>
              </p:nvSpPr>
              <p:spPr bwMode="auto">
                <a:xfrm>
                  <a:off x="8" y="166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839C9E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" name="未知"/>
                <p:cNvSpPr>
                  <a:spLocks noChangeArrowheads="1"/>
                </p:cNvSpPr>
                <p:nvPr/>
              </p:nvSpPr>
              <p:spPr bwMode="auto">
                <a:xfrm>
                  <a:off x="47" y="183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6"/>
                    <a:gd name="T19" fmla="*/ 0 h 598"/>
                    <a:gd name="T20" fmla="*/ 596 w 596"/>
                    <a:gd name="T21" fmla="*/ 598 h 5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50000">
                      <a:srgbClr val="DAEEF0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mtClean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4" y="368"/>
                  <a:ext cx="666" cy="3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200000"/>
                    <a:buChar char="•"/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200000"/>
                    <a:buChar char="–"/>
                    <a:defRPr sz="28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200000"/>
                    <a:buChar char="•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200000"/>
                    <a:buChar char="–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  <a:defRPr/>
                  </a:pPr>
                  <a:r>
                    <a:rPr lang="zh-CN" altLang="en-US" sz="2800" b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</a:rPr>
                    <a:t>阅读</a:t>
                  </a:r>
                  <a:endParaRPr lang="zh-CN" altLang="en-US" sz="2800" b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97" name="Text Box 11"/>
              <p:cNvSpPr txBox="1">
                <a:spLocks noChangeArrowheads="1"/>
              </p:cNvSpPr>
              <p:nvPr/>
            </p:nvSpPr>
            <p:spPr bwMode="auto">
              <a:xfrm>
                <a:off x="822" y="459"/>
                <a:ext cx="2228" cy="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归纳与总结</a:t>
                </a:r>
                <a:endPara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281" name="Group 12"/>
            <p:cNvGrpSpPr/>
            <p:nvPr/>
          </p:nvGrpSpPr>
          <p:grpSpPr bwMode="auto">
            <a:xfrm>
              <a:off x="44" y="1203"/>
              <a:ext cx="3374" cy="820"/>
              <a:chOff x="16" y="84"/>
              <a:chExt cx="3374" cy="820"/>
            </a:xfrm>
          </p:grpSpPr>
          <p:grpSp>
            <p:nvGrpSpPr>
              <p:cNvPr id="11289" name="Group 13"/>
              <p:cNvGrpSpPr/>
              <p:nvPr/>
            </p:nvGrpSpPr>
            <p:grpSpPr bwMode="auto">
              <a:xfrm>
                <a:off x="16" y="84"/>
                <a:ext cx="3374" cy="820"/>
                <a:chOff x="22" y="84"/>
                <a:chExt cx="4704" cy="820"/>
              </a:xfrm>
            </p:grpSpPr>
            <p:sp>
              <p:nvSpPr>
                <p:cNvPr id="11291" name="AutoShape 14"/>
                <p:cNvSpPr>
                  <a:spLocks noChangeArrowheads="1"/>
                </p:cNvSpPr>
                <p:nvPr/>
              </p:nvSpPr>
              <p:spPr bwMode="auto">
                <a:xfrm>
                  <a:off x="22" y="84"/>
                  <a:ext cx="4704" cy="820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F2F2F2"/>
                    </a:gs>
                    <a:gs pos="50000">
                      <a:srgbClr val="DDDDDD"/>
                    </a:gs>
                    <a:gs pos="100000">
                      <a:srgbClr val="F2F2F2"/>
                    </a:gs>
                  </a:gsLst>
                  <a:lin ang="18900000" scaled="1"/>
                </a:gra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1292" name="Group 15"/>
                <p:cNvGrpSpPr/>
                <p:nvPr/>
              </p:nvGrpSpPr>
              <p:grpSpPr bwMode="auto">
                <a:xfrm>
                  <a:off x="103" y="180"/>
                  <a:ext cx="907" cy="671"/>
                  <a:chOff x="0" y="117"/>
                  <a:chExt cx="768" cy="746"/>
                </a:xfrm>
              </p:grpSpPr>
              <p:sp>
                <p:nvSpPr>
                  <p:cNvPr id="11293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7"/>
                    <a:ext cx="768" cy="746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rgbClr val="46B5B5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38100">
                    <a:solidFill>
                      <a:schemeClr val="bg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4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38" y="138"/>
                    <a:ext cx="383" cy="373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6 h 598"/>
                      <a:gd name="T6" fmla="*/ 2 w 596"/>
                      <a:gd name="T7" fmla="*/ 1 h 598"/>
                      <a:gd name="T8" fmla="*/ 7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3D4D4"/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" y="288"/>
                    <a:ext cx="671" cy="3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SzPct val="200000"/>
                      <a:buChar char="•"/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200000"/>
                      <a:buChar char="–"/>
                      <a:defRPr sz="28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200000"/>
                      <a:buChar char="•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200000"/>
                      <a:buChar char="–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  <a:defRPr/>
                    </a:pPr>
                    <a:r>
                      <a:rPr lang="zh-CN" altLang="en-US" sz="2800" b="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书写</a:t>
                    </a:r>
                    <a:endParaRPr lang="zh-CN" altLang="en-US" sz="2800" b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11290" name="Text Box 19"/>
              <p:cNvSpPr txBox="1">
                <a:spLocks noChangeArrowheads="1"/>
              </p:cNvSpPr>
              <p:nvPr/>
            </p:nvSpPr>
            <p:spPr bwMode="auto">
              <a:xfrm>
                <a:off x="786" y="392"/>
                <a:ext cx="2588" cy="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zh-CN" altLang="en-US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教材习题五第</a:t>
                </a:r>
                <a:r>
                  <a:rPr lang="en-US" altLang="zh-CN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题</a:t>
                </a:r>
                <a:endPara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282" name="Group 20"/>
            <p:cNvGrpSpPr/>
            <p:nvPr/>
          </p:nvGrpSpPr>
          <p:grpSpPr bwMode="auto">
            <a:xfrm>
              <a:off x="0" y="2196"/>
              <a:ext cx="3402" cy="835"/>
              <a:chOff x="0" y="0"/>
              <a:chExt cx="3402" cy="835"/>
            </a:xfrm>
          </p:grpSpPr>
          <p:sp>
            <p:nvSpPr>
              <p:cNvPr id="11283" name="AutoShape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02" cy="82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EEEEEE"/>
                  </a:gs>
                  <a:gs pos="50000">
                    <a:srgbClr val="DDDDDD"/>
                  </a:gs>
                  <a:gs pos="100000">
                    <a:srgbClr val="EEEEEE"/>
                  </a:gs>
                </a:gsLst>
                <a:lin ang="189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1284" name="Group 22"/>
              <p:cNvGrpSpPr/>
              <p:nvPr/>
            </p:nvGrpSpPr>
            <p:grpSpPr bwMode="auto">
              <a:xfrm>
                <a:off x="74" y="76"/>
                <a:ext cx="656" cy="670"/>
                <a:chOff x="0" y="0"/>
                <a:chExt cx="768" cy="746"/>
              </a:xfrm>
            </p:grpSpPr>
            <p:sp>
              <p:nvSpPr>
                <p:cNvPr id="11286" name="AutoShape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BEDF5D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7" name="未知"/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383" cy="373"/>
                </a:xfrm>
                <a:custGeom>
                  <a:avLst/>
                  <a:gdLst>
                    <a:gd name="T0" fmla="*/ 1 w 596"/>
                    <a:gd name="T1" fmla="*/ 0 h 598"/>
                    <a:gd name="T2" fmla="*/ 0 w 596"/>
                    <a:gd name="T3" fmla="*/ 1 h 598"/>
                    <a:gd name="T4" fmla="*/ 0 w 596"/>
                    <a:gd name="T5" fmla="*/ 6 h 598"/>
                    <a:gd name="T6" fmla="*/ 2 w 596"/>
                    <a:gd name="T7" fmla="*/ 1 h 598"/>
                    <a:gd name="T8" fmla="*/ 7 w 596"/>
                    <a:gd name="T9" fmla="*/ 0 h 598"/>
                    <a:gd name="T10" fmla="*/ 1 w 596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6"/>
                    <a:gd name="T19" fmla="*/ 0 h 598"/>
                    <a:gd name="T20" fmla="*/ 596 w 596"/>
                    <a:gd name="T21" fmla="*/ 598 h 5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DE683"/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7" y="189"/>
                  <a:ext cx="666" cy="3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200000"/>
                    <a:buChar char="•"/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200000"/>
                    <a:buChar char="–"/>
                    <a:defRPr sz="28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200000"/>
                    <a:buChar char="•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200000"/>
                    <a:buChar char="–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  <a:defRPr/>
                  </a:pPr>
                  <a:r>
                    <a:rPr lang="zh-CN" altLang="en-US" sz="2800" b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</a:rPr>
                    <a:t>思考</a:t>
                  </a:r>
                  <a:endParaRPr lang="zh-CN" altLang="en-US" sz="28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85" name="Text Box 26"/>
              <p:cNvSpPr txBox="1">
                <a:spLocks noChangeArrowheads="1"/>
              </p:cNvSpPr>
              <p:nvPr/>
            </p:nvSpPr>
            <p:spPr bwMode="auto">
              <a:xfrm>
                <a:off x="822" y="33"/>
                <a:ext cx="2500" cy="8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在</a:t>
                </a: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生活中，你还遇到过哪些可以</a:t>
                </a:r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用</a:t>
                </a: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次函数</a:t>
                </a: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关系来表示的实际问题？选择你感兴趣的问题，编制一道数学题与同学交流。</a:t>
                </a:r>
                <a:endPara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1274" name="Group 27"/>
          <p:cNvGrpSpPr/>
          <p:nvPr/>
        </p:nvGrpSpPr>
        <p:grpSpPr bwMode="auto">
          <a:xfrm>
            <a:off x="942852" y="2119855"/>
            <a:ext cx="1293645" cy="2858162"/>
            <a:chOff x="0" y="194"/>
            <a:chExt cx="815" cy="1800"/>
          </a:xfrm>
        </p:grpSpPr>
        <p:sp>
          <p:nvSpPr>
            <p:cNvPr id="11275" name="AutoShape 28"/>
            <p:cNvSpPr>
              <a:spLocks noChangeArrowheads="1"/>
            </p:cNvSpPr>
            <p:nvPr/>
          </p:nvSpPr>
          <p:spPr bwMode="auto">
            <a:xfrm>
              <a:off x="0" y="194"/>
              <a:ext cx="815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AutoShape 29"/>
            <p:cNvSpPr>
              <a:spLocks noChangeArrowheads="1"/>
            </p:cNvSpPr>
            <p:nvPr/>
          </p:nvSpPr>
          <p:spPr bwMode="auto">
            <a:xfrm>
              <a:off x="13" y="199"/>
              <a:ext cx="790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7" name="AutoShape 30"/>
            <p:cNvSpPr>
              <a:spLocks noChangeArrowheads="1"/>
            </p:cNvSpPr>
            <p:nvPr/>
          </p:nvSpPr>
          <p:spPr bwMode="auto">
            <a:xfrm>
              <a:off x="19" y="1499"/>
              <a:ext cx="779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8" name="AutoShape 31"/>
            <p:cNvSpPr>
              <a:spLocks noChangeArrowheads="1"/>
            </p:cNvSpPr>
            <p:nvPr/>
          </p:nvSpPr>
          <p:spPr bwMode="auto">
            <a:xfrm>
              <a:off x="19" y="213"/>
              <a:ext cx="779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9" name="Text Box 39"/>
            <p:cNvSpPr txBox="1">
              <a:spLocks noChangeArrowheads="1"/>
            </p:cNvSpPr>
            <p:nvPr/>
          </p:nvSpPr>
          <p:spPr bwMode="auto">
            <a:xfrm>
              <a:off x="0" y="318"/>
              <a:ext cx="774" cy="1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60000"/>
                </a:lnSpc>
              </a:pPr>
              <a:r>
                <a:rPr lang="zh-CN" altLang="en-US" sz="4400">
                  <a:latin typeface="Arial" panose="020B0604020202020204" pitchFamily="34" charset="0"/>
                  <a:ea typeface="黑体" panose="02010609060101010101" pitchFamily="49" charset="-122"/>
                </a:rPr>
                <a:t>作</a:t>
              </a:r>
              <a:endParaRPr lang="zh-CN" altLang="en-US" sz="4400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60000"/>
                </a:lnSpc>
              </a:pPr>
              <a:r>
                <a:rPr lang="zh-CN" altLang="en-US" sz="4400">
                  <a:latin typeface="Arial" panose="020B0604020202020204" pitchFamily="34" charset="0"/>
                  <a:ea typeface="黑体" panose="02010609060101010101" pitchFamily="49" charset="-122"/>
                </a:rPr>
                <a:t>业</a:t>
              </a:r>
              <a:endParaRPr lang="zh-CN" altLang="en-US" sz="4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3947506">
            <a:off x="2594002" y="1576366"/>
            <a:ext cx="2372275" cy="2242845"/>
          </a:xfrm>
          <a:prstGeom prst="triangle">
            <a:avLst/>
          </a:prstGeom>
          <a:gradFill>
            <a:gsLst>
              <a:gs pos="0">
                <a:srgbClr val="FEE902"/>
              </a:gs>
              <a:gs pos="100000">
                <a:srgbClr val="F7AA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033044">
            <a:off x="2576178" y="3461553"/>
            <a:ext cx="1565071" cy="2010240"/>
          </a:xfrm>
          <a:prstGeom prst="roundRect">
            <a:avLst/>
          </a:prstGeom>
          <a:gradFill>
            <a:gsLst>
              <a:gs pos="100000">
                <a:schemeClr val="bg1">
                  <a:alpha val="7000"/>
                </a:schemeClr>
              </a:gs>
              <a:gs pos="0">
                <a:schemeClr val="bg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2933944">
            <a:off x="4236205" y="2542541"/>
            <a:ext cx="1564049" cy="2007925"/>
          </a:xfrm>
          <a:prstGeom prst="roundRect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1EC5EF">
                  <a:alpha val="4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4" name="直角三角形 13"/>
          <p:cNvSpPr/>
          <p:nvPr/>
        </p:nvSpPr>
        <p:spPr>
          <a:xfrm rot="7258735">
            <a:off x="5257628" y="4047046"/>
            <a:ext cx="1564049" cy="2009513"/>
          </a:xfrm>
          <a:prstGeom prst="rtTriangle">
            <a:avLst/>
          </a:prstGeom>
          <a:gradFill>
            <a:gsLst>
              <a:gs pos="0">
                <a:srgbClr val="1EC5EF">
                  <a:alpha val="59000"/>
                  <a:lumMod val="91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033044">
            <a:off x="7195201" y="4058591"/>
            <a:ext cx="882536" cy="2010240"/>
          </a:xfrm>
          <a:prstGeom prst="roundRect">
            <a:avLst/>
          </a:prstGeom>
          <a:gradFill>
            <a:gsLst>
              <a:gs pos="0">
                <a:srgbClr val="E34671"/>
              </a:gs>
              <a:gs pos="100000">
                <a:srgbClr val="DD8150">
                  <a:alpha val="16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5608339">
            <a:off x="5238630" y="3368904"/>
            <a:ext cx="1279822" cy="1338088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6825285">
            <a:off x="4290222" y="3347468"/>
            <a:ext cx="1281410" cy="1338088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19920985">
            <a:off x="3463475" y="3704496"/>
            <a:ext cx="1784118" cy="1508475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  <a:lumMod val="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21" name="直角三角形 20"/>
          <p:cNvSpPr/>
          <p:nvPr/>
        </p:nvSpPr>
        <p:spPr>
          <a:xfrm rot="16043769">
            <a:off x="7344125" y="2342470"/>
            <a:ext cx="1565637" cy="2009513"/>
          </a:xfrm>
          <a:prstGeom prst="rtTriangle">
            <a:avLst/>
          </a:prstGeom>
          <a:gradFill>
            <a:gsLst>
              <a:gs pos="0">
                <a:srgbClr val="FBD40A">
                  <a:alpha val="26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2305" name="文本框 2"/>
          <p:cNvSpPr txBox="1">
            <a:spLocks noChangeArrowheads="1"/>
          </p:cNvSpPr>
          <p:nvPr/>
        </p:nvSpPr>
        <p:spPr bwMode="auto">
          <a:xfrm>
            <a:off x="5077752" y="3039179"/>
            <a:ext cx="2623027" cy="1015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/>
              <a:t>Thanks</a:t>
            </a:r>
            <a:endParaRPr lang="zh-CN" altLang="en-US" sz="6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0.so.qhimg.com/t01331d4912294bd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90" y="3105195"/>
            <a:ext cx="3247313" cy="3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900427" y="1439301"/>
            <a:ext cx="976142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smtClean="0"/>
              <a:t>        </a:t>
            </a:r>
            <a:endParaRPr lang="en-US" altLang="zh-C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1248" y="12827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i="1" dirty="0" smtClean="0"/>
              <a:t>复习提问</a:t>
            </a:r>
            <a:endParaRPr lang="zh-CN" altLang="en-US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89582" y="238168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是二次函数？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9582" y="291335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二次函数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有哪些性质？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1045536" y="1148665"/>
            <a:ext cx="10146720" cy="1233023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在前一节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课里，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我们利用一次函数的有关知识解决一些实际问题，那可不可以应用二次函数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的有关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也解答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一些生产、生活中的实际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问题呢？这节课我们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来研究一下这个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同学们先思考，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流程图: 可选过程 5"/>
              <p:cNvSpPr/>
              <p:nvPr/>
            </p:nvSpPr>
            <p:spPr>
              <a:xfrm>
                <a:off x="1045536" y="3561187"/>
                <a:ext cx="7438548" cy="1047643"/>
              </a:xfrm>
              <a:prstGeom prst="flowChartAlternateProcess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一般地，形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如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𝑎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400" dirty="0" err="1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是常数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≠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en-US" altLang="zh-CN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函数，叫做二次函数</a:t>
                </a:r>
                <a:r>
                  <a:rPr lang="zh-CN" altLang="zh-CN" sz="2400" dirty="0">
                    <a:solidFill>
                      <a:schemeClr val="tx1"/>
                    </a:solidFill>
                  </a:rPr>
                  <a:t>。</a:t>
                </a:r>
                <a:endPara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流程图: 可选过程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36" y="3561187"/>
                <a:ext cx="7438548" cy="1047643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 l="-90" t="-616" r="-79" b="-606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25" name="流程图: 可选过程 9224"/>
              <p:cNvSpPr/>
              <p:nvPr/>
            </p:nvSpPr>
            <p:spPr>
              <a:xfrm>
                <a:off x="3883433" y="4874438"/>
                <a:ext cx="3666898" cy="1434148"/>
              </a:xfrm>
              <a:prstGeom prst="flowChartAlternateProcess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①二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次项系数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</a:p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②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可以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为零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．</a:t>
                </a:r>
                <a:endParaRPr lang="en-US" altLang="zh-CN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③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二次函数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的定义域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endParaRPr lang="zh-CN" altLang="zh-CN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全体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实数．</a:t>
                </a:r>
                <a:endParaRPr lang="zh-CN" altLang="zh-CN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9225" name="流程图: 可选过程 9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433" y="4874438"/>
                <a:ext cx="3666898" cy="1434148"/>
              </a:xfrm>
              <a:prstGeom prst="flowChartAlternateProcess">
                <a:avLst/>
              </a:prstGeom>
              <a:blipFill rotWithShape="1">
                <a:blip r:embed="rId4"/>
                <a:stretch>
                  <a:fillRect l="-184" t="-987" r="-168" b="-1028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云形标注 9226"/>
          <p:cNvSpPr/>
          <p:nvPr/>
        </p:nvSpPr>
        <p:spPr>
          <a:xfrm>
            <a:off x="1959504" y="4926690"/>
            <a:ext cx="1563984" cy="978013"/>
          </a:xfrm>
          <a:prstGeom prst="cloudCallout">
            <a:avLst>
              <a:gd name="adj1" fmla="val -140065"/>
              <a:gd name="adj2" fmla="val 737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r>
              <a:rPr lang="zh-CN" altLang="en-US" sz="1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1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ldLvl="0" animBg="1"/>
      <p:bldP spid="9225" grpId="0" bldLvl="0" animBg="1"/>
      <p:bldP spid="92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爆炸形 1 2053"/>
          <p:cNvSpPr/>
          <p:nvPr/>
        </p:nvSpPr>
        <p:spPr>
          <a:xfrm rot="1656573">
            <a:off x="8735702" y="1051904"/>
            <a:ext cx="2915711" cy="186071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性质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107" name="Picture 59" descr="http://img0.imgtn.bdimg.com/it/u=4190242972,2434513446&amp;fm=21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033">
            <a:off x="9507536" y="3722543"/>
            <a:ext cx="21240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1248" y="12827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i="1" dirty="0" smtClean="0"/>
              <a:t>复习提问</a:t>
            </a:r>
            <a:endParaRPr lang="zh-CN" alt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82926" y="1225550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）解析式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横卷形 9"/>
              <p:cNvSpPr/>
              <p:nvPr/>
            </p:nvSpPr>
            <p:spPr>
              <a:xfrm>
                <a:off x="1546172" y="1687215"/>
                <a:ext cx="7196593" cy="1033272"/>
              </a:xfrm>
              <a:prstGeom prst="horizontalScroll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①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一般式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𝑎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是常数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0" name="横卷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72" y="1687215"/>
                <a:ext cx="7196593" cy="1033272"/>
              </a:xfrm>
              <a:prstGeom prst="horizontalScroll">
                <a:avLst/>
              </a:prstGeom>
              <a:blipFill rotWithShape="1">
                <a:blip r:embed="rId3"/>
                <a:stretch>
                  <a:fillRect l="-96" t="-616" r="-87" b="-60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横卷形 44"/>
              <p:cNvSpPr/>
              <p:nvPr/>
            </p:nvSpPr>
            <p:spPr>
              <a:xfrm>
                <a:off x="1546172" y="2720487"/>
                <a:ext cx="7196593" cy="1033272"/>
              </a:xfrm>
              <a:prstGeom prst="horizontalScroll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②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顶点式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𝑎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𝑥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ℎ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是常数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5" name="横卷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72" y="2720487"/>
                <a:ext cx="7196593" cy="1033272"/>
              </a:xfrm>
              <a:prstGeom prst="horizontalScroll">
                <a:avLst/>
              </a:prstGeom>
              <a:blipFill rotWithShape="1">
                <a:blip r:embed="rId4"/>
                <a:stretch>
                  <a:fillRect l="-96" t="-629" r="-87" b="-588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横卷形 45"/>
              <p:cNvSpPr/>
              <p:nvPr/>
            </p:nvSpPr>
            <p:spPr>
              <a:xfrm>
                <a:off x="1546172" y="3899523"/>
                <a:ext cx="7196593" cy="1033272"/>
              </a:xfrm>
              <a:prstGeom prst="horizontalScroll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③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两根式：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i="1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𝑥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)(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𝑥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) 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 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</m:sub>
                    </m:sSub>
                  </m:oMath>
                </a14:m>
              </a:p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抛物线与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轴两交点的横坐标）</a:t>
                </a:r>
                <a:endPara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6" name="横卷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72" y="3899523"/>
                <a:ext cx="7196593" cy="1033272"/>
              </a:xfrm>
              <a:prstGeom prst="horizontalScroll">
                <a:avLst/>
              </a:prstGeom>
              <a:blipFill rotWithShape="1">
                <a:blip r:embed="rId5"/>
                <a:stretch>
                  <a:fillRect l="-96" t="-675" r="-87" b="-603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882926" y="5149117"/>
                <a:ext cx="8243616" cy="657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对称轴为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  <m:r>
                      <a:rPr lang="en-US" altLang="zh-CN" sz="2400" b="0" i="0" smtClean="0">
                        <a:latin typeface="Cambria Math" panose="02040503050406030204"/>
                        <a:ea typeface="楷体" panose="02010609060101010101" pitchFamily="49" charset="-122"/>
                      </a:rPr>
                      <m:t>,</m:t>
                    </m:r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顶点坐标为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en-US" altLang="zh-CN" sz="2400" b="0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𝑎𝑐</m:t>
                        </m:r>
                        <m:r>
                          <a:rPr lang="en-US" altLang="zh-CN" sz="2400" b="0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en-US" altLang="zh-CN" sz="2400" b="0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) 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．</a:t>
                </a:r>
                <a:endPara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26" y="5149117"/>
                <a:ext cx="8243616" cy="657860"/>
              </a:xfrm>
              <a:prstGeom prst="rect">
                <a:avLst/>
              </a:prstGeom>
              <a:blipFill rotWithShape="1">
                <a:blip r:embed="rId6"/>
                <a:stretch>
                  <a:fillRect l="-3" t="-82" r="4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ldLvl="0" animBg="1"/>
      <p:bldP spid="6" grpId="0"/>
      <p:bldP spid="10" grpId="0" bldLvl="0" animBg="1"/>
      <p:bldP spid="45" grpId="0" bldLvl="0" animBg="1"/>
      <p:bldP spid="46" grpId="0" bldLvl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爆炸形 1 2053"/>
          <p:cNvSpPr/>
          <p:nvPr/>
        </p:nvSpPr>
        <p:spPr>
          <a:xfrm rot="1656573">
            <a:off x="7864320" y="1465465"/>
            <a:ext cx="2915711" cy="186071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性质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107" name="Picture 59" descr="http://img0.imgtn.bdimg.com/it/u=4190242972,2434513446&amp;fm=21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033">
            <a:off x="8604129" y="4134339"/>
            <a:ext cx="21240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1248" y="11747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i="1" dirty="0" smtClean="0"/>
              <a:t>复习提问</a:t>
            </a:r>
            <a:endParaRPr lang="zh-CN" altLang="en-US" sz="4000" b="1" i="1" dirty="0"/>
          </a:p>
        </p:txBody>
      </p:sp>
      <p:sp>
        <p:nvSpPr>
          <p:cNvPr id="9245" name="TextBox 9244"/>
          <p:cNvSpPr txBox="1"/>
          <p:nvPr/>
        </p:nvSpPr>
        <p:spPr>
          <a:xfrm>
            <a:off x="1644852" y="1400045"/>
            <a:ext cx="4806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，抛物线开口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33126" y="2031529"/>
                <a:ext cx="4637405" cy="172466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当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＜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随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增大而减小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；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当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＞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随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增大而增大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；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当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有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最小值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𝑎𝑐</m:t>
                        </m:r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．</a:t>
                </a:r>
                <a:endPara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126" y="2031529"/>
                <a:ext cx="4637405" cy="1724660"/>
              </a:xfrm>
              <a:prstGeom prst="rect">
                <a:avLst/>
              </a:prstGeom>
              <a:blipFill rotWithShape="1">
                <a:blip r:embed="rId3"/>
                <a:stretch>
                  <a:fillRect l="-2" t="-10" r="-131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694937" y="3951392"/>
            <a:ext cx="465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，抛物线开口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向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4"/>
              <p:cNvSpPr txBox="1"/>
              <p:nvPr/>
            </p:nvSpPr>
            <p:spPr>
              <a:xfrm>
                <a:off x="2533126" y="4514379"/>
                <a:ext cx="4637405" cy="172466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p>
                <a:pPr algn="l"/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当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＜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随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增大而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增大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；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l"/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当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＞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随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增大而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减小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；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l"/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当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/>
                        <a:ea typeface="楷体" panose="02010609060101010101" pitchFamily="49" charset="-122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有</a:t>
                </a:r>
                <a:r>
                  <a:rPr lang="zh-CN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最小值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𝑎𝑐</m:t>
                        </m:r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en-US" altLang="zh-CN" sz="2400" i="1" dirty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．</a:t>
                </a:r>
                <a:endPara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126" y="4514379"/>
                <a:ext cx="4637405" cy="1724660"/>
              </a:xfrm>
              <a:prstGeom prst="rect">
                <a:avLst/>
              </a:prstGeom>
              <a:blipFill rotWithShape="1">
                <a:blip r:embed="rId4"/>
                <a:stretch>
                  <a:fillRect l="-2" t="-10" r="-131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/>
      <p:bldP spid="38" grpId="0"/>
      <p:bldP spid="5" grpId="0" bldLvl="0" animBg="1"/>
      <p:bldP spid="5" grpId="1" animBg="1"/>
      <p:bldP spid="3" grpId="0" bldLvl="0" animBg="1"/>
      <p:bldP spid="3" grpId="1" animBg="1"/>
      <p:bldP spid="2054" grpId="0" bldLvl="0" animBg="1"/>
      <p:bldP spid="20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8"/>
          <p:cNvSpPr>
            <a:spLocks noChangeArrowheads="1"/>
          </p:cNvSpPr>
          <p:nvPr/>
        </p:nvSpPr>
        <p:spPr bwMode="auto">
          <a:xfrm>
            <a:off x="514284" y="17837"/>
            <a:ext cx="2906335" cy="919376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情境引入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4284" y="1462288"/>
            <a:ext cx="1045032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/>
              <a:t>       </a:t>
            </a:r>
            <a:endParaRPr lang="en-US" altLang="zh-CN" sz="2400" dirty="0"/>
          </a:p>
        </p:txBody>
      </p:sp>
      <p:sp>
        <p:nvSpPr>
          <p:cNvPr id="3" name="AutoShape 2" descr="data:image/jpeg;base64,/9j/4AAQSkZJRgABAQAAAQABAAD/2wBDAAgGBgcGBQgHBwcJCQgKDBQNDAsLDBkSEw8UHRofHh0aHBwgJC4nICIsIxwcKDcpLDAxNDQ0Hyc5PTgyPC4zNDL/2wBDAQkJCQwLDBgNDRgyIRwhMjIyMjIyMjIyMjIyMjIyMjIyMjIyMjIyMjIyMjIyMjIyMjIyMjIyMjIyMjIyMjIyMjL/wAARCADcAK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OCLpxWrbQdOKgtoc4rbtLfOOKYyW1ts44rZtbXpxTbS26cVt2tr04oAbb2vA4rVt7PpxU9radOK1oLXpxQBUhs8dqux2vTirsVt7VbS39qAM9bb2qQW3tWksHtUnkCgDK+y+1Ma29q2PIFNMHtQBhva+1VJbT2rong9qrS2wx0oA5aez9qy7i1xniuvmtuDxWZcWnXigDjbm168VjXVt14rs7q1xnisW6tuvFAHGXMGM8VkXEPXiutu7frxWJdQYJ4oA58xc0VdaL5jxRQBtWkHTit+ztunFU7ODpxXQ2dv04oAs2lt04retLXpxVWwWF3KLIhZW2lQwyDjOPrjmuitbfpxQAtvbcDitKGDHanwQcdKvRxY7UARxw9OKsLD7VMsftUyx0AQCIU8R1YEYpwQUAVfLppiq4UpCnFAFBoqheHjpWkY6ieOgDHlg4PFZ89tweK6CSLiqU0PHSgDlrq14PFYV5a4zxXZ3EHXisW8tuDxQBxF5bdeKwLyDrxXa3lv14rnr2368UAco0XzHiitJoPmNFAG9ZQdOK6K0hCrubAUDJJ7Vn2MHSk8UTzxaQNMsQTfagGjTH8CAZdz7AfzoAz9Biaa60PUSCP7R1i4nXPXZ5bqv6L+ta2qXfhnVdYke80jUL+TzTa27WUkhacoMyYUMo2rkDOefwql9gub/AMMeBrW0ufss07BBMBkoDC24j3xnHvXY/wBlWukeMfB9hZxhIIbe8VR/wFOT7nrQBxWm6bodjDqFxrfhLxN5IuJJInAl2w2/8O794OgBJ617P4esdPs9EtY9LVhYsgkh3OzEq3zZyxJ71zN1qdzqGgePLecrssVmgh2rjC/Zg3PryxrqvCq/8Ulo3/XjB/6LWgDUVKlC05Vp4FADAtLtqTFGKAGbaTbUuKTFAEJWo2SrJFMK0AU3Sq0sXWtBlqCRKAMeeHg8VkXcHXiujmj61mXMWQaAOPvrbrxXN3sHXiu4vYODxXNX0HJ4oA5J4fmPFFaDw/OaKAN6wh5FbzwD+z7hioyIXwcdOKo6fD04reMDPYXCIuWaJgB6nFAHCx31tpHhr4f6jeyGO0hIaR9pOMwMB07k1uaXJreo+LdG17VLeS2sCt5JDG8ePssGxApkbsWwTg10Xg/TGh8HaNaX9qBNBbRBo5VBKOF9D0Ipde0fV/E2oLo7j7H4eAV7qZZB5t3/ANMlxyq+pPJ7UAZWiwzar4F8X6tFBIf7Za6mtUC/M8Yi8uMgep2Z/Gu48NQyQ+F9IilRkkSzhVkYYKkIMgisXWPCt4s0OqeGLz7BqNtEsK27km2njXpG6dsdmHIzXT6ZLdXOm28t9afZLpkBlg3h9jdxuHBoAtAU+kpwFACYpcUtFACYoxS0UANppFSU2gCNlqF1qwRTGFAFCRKoTx9a1pFqlMnWgDnbuHINc5fw8Hiuwuo+DXPX0OQeKAOReH5zRV+SH5z9aKAN2wi4FdFaR8CsixTgVv2ycCgC9AtXo1qvCvAp95e22mWE99eTLDbQIXkkboqjvQBcUVIBXC6f8XPBeoX0NnDqjCWZwieZbyKpJOByRgVs+KvGNh4SitTdW93dTXblIbe0jDyPgZJAyOBx+dK6A6MD1pa86/4WXql6uNJ8Ca7Ox6G5QQr+fNaWgXvjvUdXhl1fS9N0zSgG3wiUyTtwduCDgc49KXMgOy60Ypao6vcSWmmyTxEAoyFiey7hu/8AHc1QEst5FFeQWrEmWYMygDsuMn9R+dWK8+8bXOuXev2i+Fk83UNHT7TOpA2uJCFERyR1UM3ttU+lT6X4n1m4gs9W1a2htYZraSUWUMu9lRQS0jEgZP3QFHHzZJoBK+iO7o61h6P4ltdYuDDFtDqm4hZA+OmQcd+R0yK3BSTT2KlCUHyyVmNIpjCpDTSM0ySu4qrKvWrrCq0q0AZFymQawr2PINdJcLwaxb1ODQBy8kP7w0VbkT941FAGvYpwK3bZeBWPZLwK3LZeBQBeiFcn8Vx/xbTVR2bygfoZUrrohxXKfFb/AJJrqn1h/wDRqUmBH8TrG1i+Hkgjt4lEE1t5WEA2fvUHHpxxVrX1B+J/g/IziG9P/jiU34o/8k9uv+u1v/6NSqPjzQrHxJ458KabqKO1s8V4zBHKHIVCORUsD0TjFFeaat8IvCdno19cw292JYbeSRCbpzghSR39qg8LfCzwvqXhbSdQuYLpri4tIpZCLpwCxUE8Zou9rAep1HcW8V1byW86LJFIpR0YZDA9QaciCNFQdAMCnVYHHeBbWKC68TlS7uNWeIySuXcqkcYUFmJJwD39a5LxC5SzsFkdYYlS60l5GO1Y5RKjIGPQB1iwD0+YV2WjOmk+N9a0tlMcd+U1G3ZukjkbJQD7bVOP9r0qXVdEdL27nisY9RsNQCi+sJNvzMBgSJu4JwACDjO0EHI5TV1YqE3CSkt0ee6Xd6h4SurCC5tWimvL1FWNWDO0X8ZAGeCwiUE9S1eyo5ZQSjKcdDjj8q4E3Og2F14bnsrKPT7We9mgZDEEYyxpIiqxHcMCACetU/Dvii6Fxfz3ruY1YBix4BZwoH6/kDWcbU7QR2VPaYx1MTKytq/y0PTqbUNndre2sVwgKpKodA3BKnocfSps8471qcJGwqvIKssecd6gccUAZ8461j3i8GtuYcVk3a8GgDn3T5zRU7r85ooA0LIcCtu3HFY1n0FbUFAF6LpXJ/Fcf8W21T6w/wDo1K62PpXJfFf/AJJpqp7AxE+w81KT2Ak+KH/JPrr/AK62/wD6NSn6+f8Ai5/hAA8+Te5HtsSqnxMvrSb4fz+XcxOZJrfYFcHd+9Q8fhVl3XUfi9EifMmlaUxc/wB2SVxgfXaualgdJr//ACLeqf8AXpL/AOgGqPgj/kQ9A/68IP8A0AVd1/8A5FvVP+vSX/0A1S8D/wDIh6B/14Q/+gCn1A36KKKoDgvF1/JH8RPB1vEm9FnkMpGfkLoyoTj1CyYz6H0rVurjxuNQmW00/Q2sw37p5bmVXZfcBSAaqNZvq3xJknRQbHT4YTNJz81wvm7UH0WXcfcrWjqfjnw1o2r/ANlajq0NrebQ+yTIAB6ZOMD86AOTvtK1E2up6d4q0hZdF1CY3Ecukl53spTgliNoblstkKcEnIwaq3celz+Fry3h8TjV5UtJngt2SNJnYIQS+AGYhSeo75OeMd9/wlegNbNcJq9lJEBkssyn+tcp4ovrrUtIXXNP02R10mUXcZdNrTgZDBR1wVJye/vUOSNoUZyV3ou7Mu2vtSvfiEEsrky27yBkdGynk8HIPTGK9E03URe3GpS7lFvbz/Z0fPB2qNx/Biy/8BrkND8H24iTVvD3ia+stHukMq20axuqK3JCMykoMk8dq8S8deOrnX7o+HPDjPb6BakoiI+PtGOWkkYnkE5PJ9zzShDlvruXicT7fktFLlSXr5npfxG+Ilv4b8T6beaXqqXMbRtFdW9vKsijB4JAPB5P5V1vgfxzZ+M7SZoflmhALp9c/n0r5SttFuNSuhaaXHcajeHkpbQMwx656/oK6rw/f+K/hfq63lxpE9rFKoWVLiAqsi56bv8AA1ocx9TTdDWReEjPGafomvWXibQrfVbF8wzrnB6o3dT7g025z0oAx3X5zRTn++aKALln0FbUFYlmeBWzbmgDRj6U2/0611bTp7C+hE1rOhSSM/xA0sVWVoA4VfhR4R0rN/YaGZ7y2Bmgie5kIeRRlRy2OoHWtPwLoN9pdjd6jrJU6zqk32i72nIj7LGD6KP5muqFOpWQGfrqs/h7UlRSzNaygADJJ2GqXguN4vBGhRyIyOthCGVhgg7B1FbtFFtbgFZus3strbRw2pX7ZdSCGDdyAxBJYjuFALfhjvWlWPqs9vY6pY310snlIksYlClljZtuC2OmdpAPvjvTAu6dYRabZrbxFm5LPI5y0jHksx7knmqOu+E9B8TKo1jTLe7KDCu64dR7MMEfnVqw1nT9TLLaXKyOoyyYKsBnGcHB6gir9AHK6X8OPCejy+ZaaRGGzuHmu0gB9gxNdSFAGMDHpS0UkkhuTe7PKvilpNr4X8D6rqejT3OnSzkRvBbzMsMm84b9390Egk5ABr5pG6HTI40B828c5PqgOAB9Wz/3yK+lvj9Mq/D1YOTJJcowAH8Kg5J9uR+Yr560mS3Gq+G5rgZt45kSXnA4mLH9GFBJ9UeAPBdn4M8MwWsUam8lUPdTlfmdyOn0HQD/ABNber6XZ6zps+n38CzW06FXRh+o9D71omoXPFAzxH4U/aPDXi/xL4NuJCyW7faISe4BAz+Ksh/CvT7k5XNed2K+b+0bq7w/di08ebj12xj+or0S6PBpgYc04SZl2OcdwtFBAZix7nNFAFyybgVt256Vz9k3Sty2bgUAakRqytVIjVpDQBMKdTBTh0oAKWiigApGVXUqwBU8EHvS0UAYvhq0NhYT2eDsguplhB6rGXJUfQZ49gK2q5zU7o6drAkhByygyL2at22nFxbpKFZQwzhhg1Kld2NZ0nGKl0ZNRRVDVtSj0qwe5dGkfISKJPvSyHhUHuT/AI1Rkc5reiL4zudXspyq2kFo9jGcZJmkCOzf8B2x49818n3VhcaVfXehaipt7q3mO0twEkHHX0YY59gelfZul266Hoe6+ljEgD3F3LnC72JZzz2yTj2Arz/xf8MLf4iWJ1lnbT9WlGYCycCID5VkHXOOc9RnHOKBGr8N/HVv4p0KG1u5Vi1u1QJcwOcM+BxIo7gjnjpW34o8Tab4V0eXUNSnVEUHZHn55W7Ko7mvm2L4aeO7TWbnTrGNJ57AIzNFcIVj3ZK43dCcE447etdj4c+DOt6rqEWoeN792ij6WomMjuPQt0UfT9KQzd+E9jeX51jxnqSFbjWJv3SntECentnAH+6K7u7bg1f8qK2t44II1jhjUIiKMBQOAAKy7tuDTAymbDEDpRUTv85ooAlsX4Fb9s3ArlrCTgV0Nq/AoA24mzVtDWfA1XEcDGSB25oAtKc08GolNSA0APoNIDS0AGaKMUlAGP4hu2sBp9wGjCNexQSK6Z3LI2wc9juYGtjGBVLV9OttW0q4sbsssMq8spwyEchgexBAIPqK5zRovFWoadubXbTyN7LFcnT/AN7KgOA/39vPUfL0wcUAdhmuJvvE2jwarJq2qXsaWlmWhsYc5eWTO2SRU6nB+QH/AHuxrZ/4Rj7RbtHqGs6tdswwWFx5H5CIKPzzXKePvDemeHfhXrKaRbJbMkMZMhzI7BXXgsxJPT14oA6RLbUPENykuqWrWWmxMHis2cM87DkNLjgAdQmTz16Yrav76302wnvbuQRW8CGSRz2UCnrIsNosk0iqqoCzscAcck1yUZPjXVI7o8+HbKXdCD0vpl6P7xqen95hnoBkAu+EbWePSZdQvIzHeapO15MjdU3ABE/BFQfUGteRutSseKqyt1oAqXDCsa8fg1p3D8GsO9k4NAGZJJ85oqpJL85ooAdp8vSuks5OBXG2M2CK6Wzm4FAHSwPwKbrGnHVtJltY5BFPlZIJSM7JFIZG/AgVXtpOlaUT8UAR+H9aXWLImRBBewHyru2J5hkHUe4PUHuMGtpTWDeaHY6jdJduJobtV2Ce2maJyvoSpGR7HNZ19Zal4ftv7VttY1G+itfnuLW5KOJIR9/bhQdwGWHPOMd6AOxzTgaghmjnhjmidXjkUMjKchgeQRUuaAH5prOFUsxAUDJJ7UZrz34tardQ6FY6BYPsvNeu1sQ+Puxn75/UD8TQBv2Mg8XA3rMToecW8XI+1YOC7+qZ6L36nOQK6RVCgBQAB0FV7K0i0+xt7O3UJDBGsaL6KowP5VPQAua5jx3/AGdP4YnsNSuHijvGSMRxIZJZvmBKIo5JIGPbrXQXd3BY2c11cyLFBCheR2OAqgZJrmvCmmtdQReI9UV5NWvE3r5o/wCPaJuVjRf4eMZ7k9aAI4dEvvERW78SL5dmCGg0dWyigdDMR/rG6fL90e/WunCpHGERQqqMBVGABTyeKhdqAGSNVKZ6nkfiqE78UAVLmTg81gX0uAea0rqQAHFc9fzdeaAM95fnPNFUnmG80UAJZTdOa6Oxn6c1xdlP05rorKfBHNAHY2s2QK1YJPeuZtJ+nNbNvN70Abcb9KmaZIoXkkIEaqSxPQAdaz4pOlSXaG60+5t1IDSxMgJ7EjFAEHg1TH4Q0sHIDQB1U/wK3zKv4AgfhW8DXN+EtQhu/C+n7HXfDCsEyZ5jkQBWU+hBBrQ1HXdM0a1e51G/t7aJBkmSQDPsB1J9hQBrZFcHqEVt4t+J2nwIyS2vhyM3M7ocj7RIcIh91CFj+GaWXxhqviK3WPwbpkjhzhtS1GJooIxjqqnDOfoMU/RfhloemaftnNxPqEjtLcX0czwySOxyT8jDAz0FAHcZqG7vLawtZLq7njggjG55JGCqo9ya57/hE3j/AOPfxNr8Pb/j6ST/ANGI1Pg8IacLqO61C4vdVuI23RtfzeYqN6hAAgPvtzQBSJuPG88Ja3e38ORSCT98Cr37Lyvy9os888tgcY69cSAKYWpjPQArNUDvQ71WkkoAbLJis25l4NTTS1k3U/B5oAqXk/B5rnL6bOea0b2frzXO3k/XmgCq83zmis95vnNFAENlP05robOfpzXF2c/Tmugs7jpzQB2dncdOa3La46c1xtpcdOa3LW56c0AdVDNwOavRy1z1vcZA5rSin6c0AVb7wR4Y1W6e6u9JhaeRtzujMhc+p2kZNXdN8KeHtKKtZaPZxuOkhiDP/wB9HJ/WrEcvHWp1loAvq9O31TElOElAFrfTS9QeZTTJQBOZKiaT3qFpaheWgCV5aqSzdeajkm96pySNISEBY9cCgBtxPjPNY13cdeasTOzzeV905wS3AX61XvbJWtnaIS71XIdiNjbc7sH8sUAYN5P15rn72frzWndRXTD5YJDnOMKexwf5iuav5WjkZHBVlOCD1BoAgab5jzRWa03zHmigCvazYxzW7aXHSuUt3ORWzau3HNAHX2tzwOa2ra56c1yNrI3HNbVs7cc0AdVbXPTmtSG56c1y9u7cc1pwyN60AdJHcVaSf3rCikb1q3G7etAGus3vUgm461lq7etSCRsdaANDzqaZveqW9sUxpG9aALbz+9V5J/eqzSN61Vkkb1oAnmuMd6qpeFJHwA2VwcnHcVVnkb1rMnkbB5oA2LrUJ2idfKhw5JyX45z/AI1mXeozS28qCOICXjBl4U564/Dg+9YtxI3PNY11I3PNAG/cavdidvkhbbu+9MMHcQc1wms3DPfTM5XcWydrbh+fenXTtzzWLcsaAImm+Y80VTZjuPNFAH//2Q=="/>
          <p:cNvSpPr>
            <a:spLocks noChangeAspect="1" noChangeArrowheads="1"/>
          </p:cNvSpPr>
          <p:nvPr/>
        </p:nvSpPr>
        <p:spPr bwMode="auto">
          <a:xfrm>
            <a:off x="79375" y="-3711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AutoShape 4" descr="data:image/jpeg;base64,/9j/4AAQSkZJRgABAQAAAQABAAD/2wBDAAgGBgcGBQgHBwcJCQgKDBQNDAsLDBkSEw8UHRofHh0aHBwgJC4nICIsIxwcKDcpLDAxNDQ0Hyc5PTgyPC4zNDL/2wBDAQkJCQwLDBgNDRgyIRwhMjIyMjIyMjIyMjIyMjIyMjIyMjIyMjIyMjIyMjIyMjIyMjIyMjIyMjIyMjIyMjIyMjL/wAARCADcAK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OCLpxWrbQdOKgtoc4rbtLfOOKYyW1ts44rZtbXpxTbS26cVt2tr04oAbb2vA4rVt7PpxU9radOK1oLXpxQBUhs8dqux2vTirsVt7VbS39qAM9bb2qQW3tWksHtUnkCgDK+y+1Ma29q2PIFNMHtQBhva+1VJbT2rong9qrS2wx0oA5aez9qy7i1xniuvmtuDxWZcWnXigDjbm168VjXVt14rs7q1xnisW6tuvFAHGXMGM8VkXEPXiutu7frxWJdQYJ4oA58xc0VdaL5jxRQBtWkHTit+ztunFU7ODpxXQ2dv04oAs2lt04retLXpxVWwWF3KLIhZW2lQwyDjOPrjmuitbfpxQAtvbcDitKGDHanwQcdKvRxY7UARxw9OKsLD7VMsftUyx0AQCIU8R1YEYpwQUAVfLppiq4UpCnFAFBoqheHjpWkY6ieOgDHlg4PFZ89tweK6CSLiqU0PHSgDlrq14PFYV5a4zxXZ3EHXisW8tuDxQBxF5bdeKwLyDrxXa3lv14rnr2368UAco0XzHiitJoPmNFAG9ZQdOK6K0hCrubAUDJJ7Vn2MHSk8UTzxaQNMsQTfagGjTH8CAZdz7AfzoAz9Biaa60PUSCP7R1i4nXPXZ5bqv6L+ta2qXfhnVdYke80jUL+TzTa27WUkhacoMyYUMo2rkDOefwql9gub/AMMeBrW0ufss07BBMBkoDC24j3xnHvXY/wBlWukeMfB9hZxhIIbe8VR/wFOT7nrQBxWm6bodjDqFxrfhLxN5IuJJInAl2w2/8O794OgBJ617P4esdPs9EtY9LVhYsgkh3OzEq3zZyxJ71zN1qdzqGgePLecrssVmgh2rjC/Zg3PryxrqvCq/8Ulo3/XjB/6LWgDUVKlC05Vp4FADAtLtqTFGKAGbaTbUuKTFAEJWo2SrJFMK0AU3Sq0sXWtBlqCRKAMeeHg8VkXcHXiujmj61mXMWQaAOPvrbrxXN3sHXiu4vYODxXNX0HJ4oA5J4fmPFFaDw/OaKAN6wh5FbzwD+z7hioyIXwcdOKo6fD04reMDPYXCIuWaJgB6nFAHCx31tpHhr4f6jeyGO0hIaR9pOMwMB07k1uaXJreo+LdG17VLeS2sCt5JDG8ePssGxApkbsWwTg10Xg/TGh8HaNaX9qBNBbRBo5VBKOF9D0Ipde0fV/E2oLo7j7H4eAV7qZZB5t3/ANMlxyq+pPJ7UAZWiwzar4F8X6tFBIf7Za6mtUC/M8Yi8uMgep2Z/Gu48NQyQ+F9IilRkkSzhVkYYKkIMgisXWPCt4s0OqeGLz7BqNtEsK27km2njXpG6dsdmHIzXT6ZLdXOm28t9afZLpkBlg3h9jdxuHBoAtAU+kpwFACYpcUtFACYoxS0UANppFSU2gCNlqF1qwRTGFAFCRKoTx9a1pFqlMnWgDnbuHINc5fw8Hiuwuo+DXPX0OQeKAOReH5zRV+SH5z9aKAN2wi4FdFaR8CsixTgVv2ycCgC9AtXo1qvCvAp95e22mWE99eTLDbQIXkkboqjvQBcUVIBXC6f8XPBeoX0NnDqjCWZwieZbyKpJOByRgVs+KvGNh4SitTdW93dTXblIbe0jDyPgZJAyOBx+dK6A6MD1pa86/4WXql6uNJ8Ca7Ox6G5QQr+fNaWgXvjvUdXhl1fS9N0zSgG3wiUyTtwduCDgc49KXMgOy60Ypao6vcSWmmyTxEAoyFiey7hu/8AHc1QEst5FFeQWrEmWYMygDsuMn9R+dWK8+8bXOuXev2i+Fk83UNHT7TOpA2uJCFERyR1UM3ttU+lT6X4n1m4gs9W1a2htYZraSUWUMu9lRQS0jEgZP3QFHHzZJoBK+iO7o61h6P4ltdYuDDFtDqm4hZA+OmQcd+R0yK3BSTT2KlCUHyyVmNIpjCpDTSM0ySu4qrKvWrrCq0q0AZFymQawr2PINdJcLwaxb1ODQBy8kP7w0VbkT941FAGvYpwK3bZeBWPZLwK3LZeBQBeiFcn8Vx/xbTVR2bygfoZUrrohxXKfFb/AJJrqn1h/wDRqUmBH8TrG1i+Hkgjt4lEE1t5WEA2fvUHHpxxVrX1B+J/g/IziG9P/jiU34o/8k9uv+u1v/6NSqPjzQrHxJ458KabqKO1s8V4zBHKHIVCORUsD0TjFFeaat8IvCdno19cw292JYbeSRCbpzghSR39qg8LfCzwvqXhbSdQuYLpri4tIpZCLpwCxUE8Zou9rAep1HcW8V1byW86LJFIpR0YZDA9QaciCNFQdAMCnVYHHeBbWKC68TlS7uNWeIySuXcqkcYUFmJJwD39a5LxC5SzsFkdYYlS60l5GO1Y5RKjIGPQB1iwD0+YV2WjOmk+N9a0tlMcd+U1G3ZukjkbJQD7bVOP9r0qXVdEdL27nisY9RsNQCi+sJNvzMBgSJu4JwACDjO0EHI5TV1YqE3CSkt0ee6Xd6h4SurCC5tWimvL1FWNWDO0X8ZAGeCwiUE9S1eyo5ZQSjKcdDjj8q4E3Og2F14bnsrKPT7We9mgZDEEYyxpIiqxHcMCACetU/Dvii6Fxfz3ruY1YBix4BZwoH6/kDWcbU7QR2VPaYx1MTKytq/y0PTqbUNndre2sVwgKpKodA3BKnocfSps8471qcJGwqvIKssecd6gccUAZ8461j3i8GtuYcVk3a8GgDn3T5zRU7r85ooA0LIcCtu3HFY1n0FbUFAF6LpXJ/Fcf8W21T6w/wDo1K62PpXJfFf/AJJpqp7AxE+w81KT2Ak+KH/JPrr/AK62/wD6NSn6+f8Ai5/hAA8+Te5HtsSqnxMvrSb4fz+XcxOZJrfYFcHd+9Q8fhVl3XUfi9EifMmlaUxc/wB2SVxgfXaualgdJr//ACLeqf8AXpL/AOgGqPgj/kQ9A/68IP8A0AVd1/8A5FvVP+vSX/0A1S8D/wDIh6B/14Q/+gCn1A36KKKoDgvF1/JH8RPB1vEm9FnkMpGfkLoyoTj1CyYz6H0rVurjxuNQmW00/Q2sw37p5bmVXZfcBSAaqNZvq3xJknRQbHT4YTNJz81wvm7UH0WXcfcrWjqfjnw1o2r/ANlajq0NrebQ+yTIAB6ZOMD86AOTvtK1E2up6d4q0hZdF1CY3Ecukl53spTgliNoblstkKcEnIwaq3celz+Fry3h8TjV5UtJngt2SNJnYIQS+AGYhSeo75OeMd9/wlegNbNcJq9lJEBkssyn+tcp4ovrrUtIXXNP02R10mUXcZdNrTgZDBR1wVJye/vUOSNoUZyV3ou7Mu2vtSvfiEEsrky27yBkdGynk8HIPTGK9E03URe3GpS7lFvbz/Z0fPB2qNx/Biy/8BrkND8H24iTVvD3ia+stHukMq20axuqK3JCMykoMk8dq8S8deOrnX7o+HPDjPb6BakoiI+PtGOWkkYnkE5PJ9zzShDlvruXicT7fktFLlSXr5npfxG+Ilv4b8T6beaXqqXMbRtFdW9vKsijB4JAPB5P5V1vgfxzZ+M7SZoflmhALp9c/n0r5SttFuNSuhaaXHcajeHkpbQMwx656/oK6rw/f+K/hfq63lxpE9rFKoWVLiAqsi56bv8AA1ocx9TTdDWReEjPGafomvWXibQrfVbF8wzrnB6o3dT7g025z0oAx3X5zRTn++aKALln0FbUFYlmeBWzbmgDRj6U2/0611bTp7C+hE1rOhSSM/xA0sVWVoA4VfhR4R0rN/YaGZ7y2Bmgie5kIeRRlRy2OoHWtPwLoN9pdjd6jrJU6zqk32i72nIj7LGD6KP5muqFOpWQGfrqs/h7UlRSzNaygADJJ2GqXguN4vBGhRyIyOthCGVhgg7B1FbtFFtbgFZus3strbRw2pX7ZdSCGDdyAxBJYjuFALfhjvWlWPqs9vY6pY310snlIksYlClljZtuC2OmdpAPvjvTAu6dYRabZrbxFm5LPI5y0jHksx7knmqOu+E9B8TKo1jTLe7KDCu64dR7MMEfnVqw1nT9TLLaXKyOoyyYKsBnGcHB6gir9AHK6X8OPCejy+ZaaRGGzuHmu0gB9gxNdSFAGMDHpS0UkkhuTe7PKvilpNr4X8D6rqejT3OnSzkRvBbzMsMm84b9390Egk5ABr5pG6HTI40B828c5PqgOAB9Wz/3yK+lvj9Mq/D1YOTJJcowAH8Kg5J9uR+Yr560mS3Gq+G5rgZt45kSXnA4mLH9GFBJ9UeAPBdn4M8MwWsUam8lUPdTlfmdyOn0HQD/ABNber6XZ6zps+n38CzW06FXRh+o9D71omoXPFAzxH4U/aPDXi/xL4NuJCyW7faISe4BAz+Ksh/CvT7k5XNed2K+b+0bq7w/di08ebj12xj+or0S6PBpgYc04SZl2OcdwtFBAZix7nNFAFyybgVt256Vz9k3Sty2bgUAakRqytVIjVpDQBMKdTBTh0oAKWiigApGVXUqwBU8EHvS0UAYvhq0NhYT2eDsguplhB6rGXJUfQZ49gK2q5zU7o6drAkhByygyL2at22nFxbpKFZQwzhhg1Kld2NZ0nGKl0ZNRRVDVtSj0qwe5dGkfISKJPvSyHhUHuT/AI1Rkc5reiL4zudXspyq2kFo9jGcZJmkCOzf8B2x49818n3VhcaVfXehaipt7q3mO0twEkHHX0YY59gelfZul266Hoe6+ljEgD3F3LnC72JZzz2yTj2Arz/xf8MLf4iWJ1lnbT9WlGYCycCID5VkHXOOc9RnHOKBGr8N/HVv4p0KG1u5Vi1u1QJcwOcM+BxIo7gjnjpW34o8Tab4V0eXUNSnVEUHZHn55W7Ko7mvm2L4aeO7TWbnTrGNJ57AIzNFcIVj3ZK43dCcE447etdj4c+DOt6rqEWoeN792ij6WomMjuPQt0UfT9KQzd+E9jeX51jxnqSFbjWJv3SntECentnAH+6K7u7bg1f8qK2t44II1jhjUIiKMBQOAAKy7tuDTAymbDEDpRUTv85ooAlsX4Fb9s3ArlrCTgV0Nq/AoA24mzVtDWfA1XEcDGSB25oAtKc08GolNSA0APoNIDS0AGaKMUlAGP4hu2sBp9wGjCNexQSK6Z3LI2wc9juYGtjGBVLV9OttW0q4sbsssMq8spwyEchgexBAIPqK5zRovFWoadubXbTyN7LFcnT/AN7KgOA/39vPUfL0wcUAdhmuJvvE2jwarJq2qXsaWlmWhsYc5eWTO2SRU6nB+QH/AHuxrZ/4Rj7RbtHqGs6tdswwWFx5H5CIKPzzXKePvDemeHfhXrKaRbJbMkMZMhzI7BXXgsxJPT14oA6RLbUPENykuqWrWWmxMHis2cM87DkNLjgAdQmTz16Yrav76302wnvbuQRW8CGSRz2UCnrIsNosk0iqqoCzscAcck1yUZPjXVI7o8+HbKXdCD0vpl6P7xqen95hnoBkAu+EbWePSZdQvIzHeapO15MjdU3ABE/BFQfUGteRutSseKqyt1oAqXDCsa8fg1p3D8GsO9k4NAGZJJ85oqpJL85ooAdp8vSuks5OBXG2M2CK6Wzm4FAHSwPwKbrGnHVtJltY5BFPlZIJSM7JFIZG/AgVXtpOlaUT8UAR+H9aXWLImRBBewHyru2J5hkHUe4PUHuMGtpTWDeaHY6jdJduJobtV2Ce2maJyvoSpGR7HNZ19Zal4ftv7VttY1G+itfnuLW5KOJIR9/bhQdwGWHPOMd6AOxzTgaghmjnhjmidXjkUMjKchgeQRUuaAH5prOFUsxAUDJJ7UZrz34tardQ6FY6BYPsvNeu1sQ+Puxn75/UD8TQBv2Mg8XA3rMToecW8XI+1YOC7+qZ6L36nOQK6RVCgBQAB0FV7K0i0+xt7O3UJDBGsaL6KowP5VPQAua5jx3/AGdP4YnsNSuHijvGSMRxIZJZvmBKIo5JIGPbrXQXd3BY2c11cyLFBCheR2OAqgZJrmvCmmtdQReI9UV5NWvE3r5o/wCPaJuVjRf4eMZ7k9aAI4dEvvERW78SL5dmCGg0dWyigdDMR/rG6fL90e/WunCpHGERQqqMBVGABTyeKhdqAGSNVKZ6nkfiqE78UAVLmTg81gX0uAea0rqQAHFc9fzdeaAM95fnPNFUnmG80UAJZTdOa6Oxn6c1xdlP05rorKfBHNAHY2s2QK1YJPeuZtJ+nNbNvN70Abcb9KmaZIoXkkIEaqSxPQAdaz4pOlSXaG60+5t1IDSxMgJ7EjFAEHg1TH4Q0sHIDQB1U/wK3zKv4AgfhW8DXN+EtQhu/C+n7HXfDCsEyZ5jkQBWU+hBBrQ1HXdM0a1e51G/t7aJBkmSQDPsB1J9hQBrZFcHqEVt4t+J2nwIyS2vhyM3M7ocj7RIcIh91CFj+GaWXxhqviK3WPwbpkjhzhtS1GJooIxjqqnDOfoMU/RfhloemaftnNxPqEjtLcX0czwySOxyT8jDAz0FAHcZqG7vLawtZLq7njggjG55JGCqo9ya57/hE3j/AOPfxNr8Pb/j6ST/ANGI1Pg8IacLqO61C4vdVuI23RtfzeYqN6hAAgPvtzQBSJuPG88Ja3e38ORSCT98Cr37Lyvy9os888tgcY69cSAKYWpjPQArNUDvQ71WkkoAbLJis25l4NTTS1k3U/B5oAqXk/B5rnL6bOea0b2frzXO3k/XmgCq83zmis95vnNFAENlP05robOfpzXF2c/Tmugs7jpzQB2dncdOa3La46c1xtpcdOa3LW56c0AdVDNwOavRy1z1vcZA5rSin6c0AVb7wR4Y1W6e6u9JhaeRtzujMhc+p2kZNXdN8KeHtKKtZaPZxuOkhiDP/wB9HJ/WrEcvHWp1loAvq9O31TElOElAFrfTS9QeZTTJQBOZKiaT3qFpaheWgCV5aqSzdeajkm96pySNISEBY9cCgBtxPjPNY13cdeasTOzzeV905wS3AX61XvbJWtnaIS71XIdiNjbc7sH8sUAYN5P15rn72frzWndRXTD5YJDnOMKexwf5iuav5WjkZHBVlOCD1BoAgab5jzRWa03zHmigCvazYxzW7aXHSuUt3ORWzau3HNAHX2tzwOa2ra56c1yNrI3HNbVs7cc0AdVbXPTmtSG56c1y9u7cc1pwyN60AdJHcVaSf3rCikb1q3G7etAGus3vUgm461lq7etSCRsdaANDzqaZveqW9sUxpG9aALbz+9V5J/eqzSN61Vkkb1oAnmuMd6qpeFJHwA2VwcnHcVVnkb1rMnkbB5oA2LrUJ2idfKhw5JyX45z/AI1mXeozS28qCOICXjBl4U564/Dg+9YtxI3PNY11I3PNAG/cavdidvkhbbu+9MMHcQc1wms3DPfTM5XcWydrbh+fenXTtzzWLcsaAImm+Y80VTZjuPNFAH//2Q=="/>
          <p:cNvSpPr>
            <a:spLocks noChangeAspect="1" noChangeArrowheads="1"/>
          </p:cNvSpPr>
          <p:nvPr/>
        </p:nvSpPr>
        <p:spPr bwMode="auto">
          <a:xfrm>
            <a:off x="231775" y="-2187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8" name="Picture 6" descr="http://s3.cdn.deahu.com/jingyan/image_cluster/2016-04-27/23/11496915_92536AC4F1657D0C03AE75120201C8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56" y="2012203"/>
            <a:ext cx="25717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图: 多文档 8"/>
          <p:cNvSpPr/>
          <p:nvPr/>
        </p:nvSpPr>
        <p:spPr>
          <a:xfrm>
            <a:off x="1231391" y="2012203"/>
            <a:ext cx="5084063" cy="375956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商场中，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我们经常会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遇到清仓大甩卖啊，赔本甩卖啊，降价啊等宣传标语，那如果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你是商场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经理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定价才能使商场获得最大利润呢？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49845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8128" y="2630424"/>
            <a:ext cx="863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解：由于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 smtClean="0"/>
              <a:t>=-1</a:t>
            </a:r>
            <a:r>
              <a:rPr lang="zh-CN" altLang="en-US" dirty="0" smtClean="0"/>
              <a:t>＜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，二次函数在（</a:t>
            </a:r>
            <a:r>
              <a:rPr lang="en-US" altLang="zh-CN" dirty="0" smtClean="0"/>
              <a:t>-</a:t>
            </a:r>
            <a:r>
              <a:rPr lang="zh-CN" altLang="en-US" dirty="0" smtClean="0"/>
              <a:t>∞，</a:t>
            </a:r>
            <a:r>
              <a:rPr lang="en-US" altLang="zh-CN" dirty="0" smtClean="0"/>
              <a:t>+</a:t>
            </a:r>
            <a:r>
              <a:rPr lang="zh-CN" altLang="en-US" dirty="0" smtClean="0"/>
              <a:t>∞）上有最大</a:t>
            </a:r>
            <a:r>
              <a:rPr lang="zh-CN" altLang="en-US" dirty="0" smtClean="0"/>
              <a:t>值</a:t>
            </a:r>
            <a:r>
              <a:rPr lang="en-US" altLang="zh-CN" dirty="0" smtClean="0"/>
              <a:t>.</a:t>
            </a:r>
            <a:r>
              <a:rPr lang="zh-CN" altLang="en-US" dirty="0" smtClean="0"/>
              <a:t>将</a:t>
            </a:r>
            <a:r>
              <a:rPr lang="zh-CN" altLang="en-US" dirty="0" smtClean="0"/>
              <a:t>函数的表达式配方，得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50464" y="3313176"/>
                <a:ext cx="4922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=−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2000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1000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1000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10000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64" y="3313176"/>
                <a:ext cx="4922501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" t="-103" r="5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57728" y="3901606"/>
                <a:ext cx="2930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/>
                        </a:rPr>
                        <m:t>=−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1000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990000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28" y="3901606"/>
                <a:ext cx="293035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" t="-45" r="12" b="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87040" y="4581144"/>
            <a:ext cx="515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由此得出，当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/>
              <a:t>=1000</a:t>
            </a:r>
            <a:r>
              <a:rPr lang="zh-CN" altLang="en-US" dirty="0" smtClean="0"/>
              <a:t>件时，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dirty="0" smtClean="0"/>
              <a:t>的最大值是</a:t>
            </a:r>
            <a:r>
              <a:rPr lang="en-US" altLang="zh-CN" dirty="0" smtClean="0"/>
              <a:t>990000.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9232" y="5312664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答：当产量为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件时，总利润最大，最大利润是</a:t>
            </a:r>
            <a:r>
              <a:rPr lang="en-US" altLang="zh-CN" dirty="0" smtClean="0"/>
              <a:t>99</a:t>
            </a:r>
            <a:r>
              <a:rPr lang="zh-CN" altLang="en-US" dirty="0" smtClean="0"/>
              <a:t>万</a:t>
            </a:r>
            <a:r>
              <a:rPr lang="zh-CN" altLang="en-US" dirty="0" smtClean="0"/>
              <a:t>元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39" name="Picture 4" descr="http://p2.so.qhmsg.com/bdr/_240_/t016a61edea1bef0f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9" y="3433132"/>
            <a:ext cx="2095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 descr="图片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154" y="1228786"/>
            <a:ext cx="10087293" cy="130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-4130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8262" y="1135634"/>
            <a:ext cx="10309416" cy="128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某农民想利用一面旧墙（设长度够用）围一个矩形鸡场，已知现有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篱笆材料可围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米长，当矩形的长、宽各为多少时，所围的鸡场面  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积最大？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572" y="2546334"/>
            <a:ext cx="910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解：如图，设与旧墙垂直一边长为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米，则另一边长为（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80-2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）米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0648" y="3162161"/>
            <a:ext cx="372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矩形面积为 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y=x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(80-2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36203" y="3828920"/>
                <a:ext cx="2732124" cy="47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即 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80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𝑥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03" y="3828920"/>
                <a:ext cx="2732124" cy="477520"/>
              </a:xfrm>
              <a:prstGeom prst="rect">
                <a:avLst/>
              </a:prstGeom>
              <a:blipFill rotWithShape="1">
                <a:blip r:embed="rId2"/>
                <a:stretch>
                  <a:fillRect l="-1" t="-106" r="14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89671" y="4594776"/>
            <a:ext cx="773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由于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=-2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0,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因此上述二次函数在（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∞，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∞）上有最大值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27883" y="3278836"/>
            <a:ext cx="2328673" cy="1186000"/>
            <a:chOff x="8827883" y="3386786"/>
            <a:chExt cx="2328673" cy="1186000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9149383" y="3386786"/>
              <a:ext cx="214313" cy="184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8827883" y="3390153"/>
              <a:ext cx="2328673" cy="1182633"/>
              <a:chOff x="8656319" y="2876749"/>
              <a:chExt cx="2328673" cy="1182633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8656319" y="3070598"/>
                <a:ext cx="2328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0770679" y="2880516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10546932" y="2882723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8718227" y="2885932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9197204" y="2879994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9417455" y="2885932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9637706" y="2885932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9867892" y="2878824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10332619" y="2876749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10088527" y="2887278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948133" y="3071944"/>
                <a:ext cx="0" cy="9822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10654088" y="3071944"/>
                <a:ext cx="7762" cy="98743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948133" y="4043884"/>
                <a:ext cx="1705955" cy="5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8678643" y="3786451"/>
            <a:ext cx="3181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576146" y="4479501"/>
            <a:ext cx="7766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80-2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9" grpId="0"/>
      <p:bldP spid="10" grpId="0" animBg="1"/>
      <p:bldP spid="11" grpId="0"/>
      <p:bldP spid="39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8"/>
          <p:cNvSpPr>
            <a:spLocks noChangeArrowheads="1"/>
          </p:cNvSpPr>
          <p:nvPr/>
        </p:nvSpPr>
        <p:spPr bwMode="auto">
          <a:xfrm>
            <a:off x="514284" y="6665"/>
            <a:ext cx="2907025" cy="920112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 smtClean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8262" y="1146429"/>
            <a:ext cx="10309416" cy="128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某农民想利用一面旧墙（设长度够用）围一个矩形鸡场，已知现有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篱笆材料可围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米长，当矩形的长、宽各为多少时，所围的鸡场面  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积最大？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5739" y="2658088"/>
            <a:ext cx="68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将函数的解析式配方得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31412" y="3243464"/>
                <a:ext cx="2257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y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40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412" y="3243464"/>
                <a:ext cx="225728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112" r="-734" b="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024181" y="3259968"/>
                <a:ext cx="4072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40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+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zh-CN" altLang="en-US" sz="2400" b="0" i="1" smtClean="0">
                        <a:latin typeface="Cambria Math" panose="02040503050406030204"/>
                      </a:rPr>
                      <m:t>）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181" y="3259968"/>
                <a:ext cx="407233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" t="-111" r="-181" b="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967796" y="3833514"/>
                <a:ext cx="4197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20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</a:rPr>
                      <m:t>800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96" y="3833514"/>
                <a:ext cx="419787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3" t="-4" r="11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20491" y="4411918"/>
            <a:ext cx="526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由此得出，当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=20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有最大值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800.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4681" y="5021750"/>
            <a:ext cx="911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答：当所围鸡场与旧墙垂直的一边长为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米，另一半长为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米时，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鸡场面积最大，最大面积为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800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27883" y="3289631"/>
            <a:ext cx="2328673" cy="1186000"/>
            <a:chOff x="8827883" y="3386786"/>
            <a:chExt cx="2328673" cy="1186000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9149383" y="3386786"/>
              <a:ext cx="214313" cy="184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8827883" y="3390153"/>
              <a:ext cx="2328673" cy="1182633"/>
              <a:chOff x="8656319" y="2876749"/>
              <a:chExt cx="2328673" cy="1182633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8656319" y="3070598"/>
                <a:ext cx="2328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0770679" y="2880516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10546932" y="2882723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8718227" y="2885932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9197204" y="2879994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9417455" y="2885932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9637706" y="2885932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9867892" y="2878824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10332619" y="2876749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10088527" y="2887278"/>
                <a:ext cx="214313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948133" y="3071944"/>
                <a:ext cx="0" cy="9822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10654088" y="3071944"/>
                <a:ext cx="7762" cy="98743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948133" y="4043884"/>
                <a:ext cx="1705955" cy="5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8678643" y="379724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24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576146" y="44902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80-2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24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ab950e91-bf95-4031-b1c1-2d1e6829ca13}"/>
</p:tagLst>
</file>

<file path=ppt/tags/tag64.xml><?xml version="1.0" encoding="utf-8"?>
<p:tagLst xmlns:p="http://schemas.openxmlformats.org/presentationml/2006/main">
  <p:tag name="KSO_WM_UNIT_TABLE_BEAUTIFY" val="smartTable{201c3dbc-56af-40aa-acdd-8f62b7d04599}"/>
</p:tagLst>
</file>

<file path=ppt/tags/tag65.xml><?xml version="1.0" encoding="utf-8"?>
<p:tagLst xmlns:p="http://schemas.openxmlformats.org/presentationml/2006/main">
  <p:tag name="commondata" val="eyJoZGlkIjoiOWE5Zjc4Y2VkOTkyZTVhZDZkMzFkODg0MWEwYmZlYT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3703</Words>
  <Application>WPS 演示</Application>
  <PresentationFormat>自定义</PresentationFormat>
  <Paragraphs>371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Tahoma</vt:lpstr>
      <vt:lpstr>微软雅黑</vt:lpstr>
      <vt:lpstr>等线</vt:lpstr>
      <vt:lpstr>楷体</vt:lpstr>
      <vt:lpstr>Times New Roman</vt:lpstr>
      <vt:lpstr>Cambria Math</vt:lpstr>
      <vt:lpstr>Arial Unicode MS</vt:lpstr>
      <vt:lpstr>Calibri</vt:lpstr>
      <vt:lpstr>黑体</vt:lpstr>
      <vt:lpstr>Cambria Math</vt:lpstr>
      <vt:lpstr>Wingdings</vt:lpstr>
      <vt:lpstr>自定义设计方案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解决： </vt:lpstr>
      <vt:lpstr>PowerPoint 演示文稿</vt:lpstr>
      <vt:lpstr>PowerPoint 演示文稿</vt:lpstr>
      <vt:lpstr>PowerPoint 演示文稿</vt:lpstr>
      <vt:lpstr>分段函数的概念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MideaGroup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龙卉</dc:creator>
  <cp:lastModifiedBy>天秤座</cp:lastModifiedBy>
  <cp:revision>623</cp:revision>
  <dcterms:created xsi:type="dcterms:W3CDTF">2014-09-09T10:19:00Z</dcterms:created>
  <dcterms:modified xsi:type="dcterms:W3CDTF">2023-10-08T02:45:21Z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133E9E8D122D4C709E4F5276A263FD7E</vt:lpwstr>
  </property>
</Properties>
</file>