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17"/>
  </p:notesMasterIdLst>
  <p:handoutMasterIdLst>
    <p:handoutMasterId r:id="rId31"/>
  </p:handoutMasterIdLst>
  <p:sldIdLst>
    <p:sldId id="273" r:id="rId7"/>
    <p:sldId id="274" r:id="rId8"/>
    <p:sldId id="275" r:id="rId9"/>
    <p:sldId id="257" r:id="rId10"/>
    <p:sldId id="276" r:id="rId11"/>
    <p:sldId id="278" r:id="rId12"/>
    <p:sldId id="279" r:id="rId13"/>
    <p:sldId id="280" r:id="rId14"/>
    <p:sldId id="281" r:id="rId15"/>
    <p:sldId id="260" r:id="rId16"/>
    <p:sldId id="261" r:id="rId18"/>
    <p:sldId id="262" r:id="rId19"/>
    <p:sldId id="263" r:id="rId20"/>
    <p:sldId id="282" r:id="rId21"/>
    <p:sldId id="283" r:id="rId22"/>
    <p:sldId id="284" r:id="rId23"/>
    <p:sldId id="294" r:id="rId24"/>
    <p:sldId id="268" r:id="rId25"/>
    <p:sldId id="269" r:id="rId26"/>
    <p:sldId id="270" r:id="rId27"/>
    <p:sldId id="271" r:id="rId28"/>
    <p:sldId id="272" r:id="rId29"/>
    <p:sldId id="30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FBFE"/>
    <a:srgbClr val="D7D3D4"/>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8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notesMaster" Target="notesMasters/notesMaster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5" name="页脚占位符 4"/>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p:cSld name="标题幻灯片">
    <p:spTree>
      <p:nvGrpSpPr>
        <p:cNvPr id="1" name=""/>
        <p:cNvGrpSpPr/>
        <p:nvPr/>
      </p:nvGrpSpPr>
      <p:grpSpPr/>
      <p:pic>
        <p:nvPicPr>
          <p:cNvPr id="369717" name="图片 369716" descr="1384561_183439735398_2"/>
          <p:cNvPicPr>
            <a:picLocks noChangeAspect="1"/>
          </p:cNvPicPr>
          <p:nvPr userDrawn="1"/>
        </p:nvPicPr>
        <p:blipFill>
          <a:blip r:embed="rId2"/>
          <a:srcRect l="6250" t="3743"/>
          <a:stretch>
            <a:fillRect/>
          </a:stretch>
        </p:blipFill>
        <p:spPr>
          <a:xfrm>
            <a:off x="0" y="0"/>
            <a:ext cx="12192000" cy="6858000"/>
          </a:xfrm>
          <a:prstGeom prst="rect">
            <a:avLst/>
          </a:prstGeom>
          <a:noFill/>
          <a:ln w="9525">
            <a:noFill/>
          </a:ln>
        </p:spPr>
      </p:pic>
      <p:sp>
        <p:nvSpPr>
          <p:cNvPr id="369667" name="标题 369666"/>
          <p:cNvSpPr>
            <a:spLocks noGrp="1"/>
          </p:cNvSpPr>
          <p:nvPr>
            <p:ph type="ctrTitle" hasCustomPrompt="1"/>
          </p:nvPr>
        </p:nvSpPr>
        <p:spPr>
          <a:xfrm>
            <a:off x="334433" y="1412875"/>
            <a:ext cx="11328400" cy="1152525"/>
          </a:xfrm>
          <a:prstGeom prst="rect">
            <a:avLst/>
          </a:prstGeom>
          <a:noFill/>
          <a:ln w="9525">
            <a:noFill/>
          </a:ln>
        </p:spPr>
        <p:txBody>
          <a:bodyPr anchor="b"/>
          <a:lstStyle>
            <a:lvl1pPr lvl="0" algn="ctr">
              <a:buClrTx/>
              <a:buSzTx/>
              <a:buFontTx/>
              <a:defRPr sz="6600">
                <a:solidFill>
                  <a:srgbClr val="FF0066"/>
                </a:solidFill>
                <a:ea typeface="华文中宋" panose="02010600040101010101" pitchFamily="2" charset="-122"/>
              </a:defRPr>
            </a:lvl1pPr>
          </a:lstStyle>
          <a:p>
            <a:pPr lvl="0"/>
            <a:r>
              <a:rPr lang="zh-CN" altLang="en-US" dirty="0"/>
              <a:t>单击此处编辑母版标</a:t>
            </a:r>
            <a:endParaRPr lang="zh-CN" altLang="en-US" dirty="0"/>
          </a:p>
        </p:txBody>
      </p:sp>
      <p:sp>
        <p:nvSpPr>
          <p:cNvPr id="369668" name="副标题 369667"/>
          <p:cNvSpPr>
            <a:spLocks noGrp="1"/>
          </p:cNvSpPr>
          <p:nvPr>
            <p:ph type="subTitle" idx="1"/>
          </p:nvPr>
        </p:nvSpPr>
        <p:spPr>
          <a:xfrm>
            <a:off x="431800" y="2781300"/>
            <a:ext cx="10560051" cy="2592388"/>
          </a:xfrm>
          <a:prstGeom prst="rect">
            <a:avLst/>
          </a:prstGeom>
          <a:noFill/>
          <a:ln w="9525">
            <a:noFill/>
          </a:ln>
        </p:spPr>
        <p:txBody>
          <a:bodyPr anchor="t"/>
          <a:lstStyle>
            <a:lvl1pPr marL="0" lvl="0" indent="0">
              <a:buClr>
                <a:schemeClr val="tx2"/>
              </a:buClr>
              <a:buSzPct val="70000"/>
              <a:buFont typeface="Wingdings" panose="05000000000000000000" pitchFamily="2" charset="2"/>
              <a:defRPr sz="4600">
                <a:solidFill>
                  <a:srgbClr val="008000"/>
                </a:solidFill>
                <a:ea typeface="方正准圆简体" pitchFamily="65" charset="-122"/>
              </a:defRPr>
            </a:lvl1pPr>
            <a:lvl2pPr marL="344805" lvl="1" indent="0" algn="ctr">
              <a:buClr>
                <a:schemeClr val="tx2"/>
              </a:buClr>
              <a:buSzPct val="70000"/>
              <a:buFont typeface="Wingdings" panose="05000000000000000000" pitchFamily="2" charset="2"/>
              <a:defRPr sz="4600">
                <a:solidFill>
                  <a:srgbClr val="008000"/>
                </a:solidFill>
                <a:ea typeface="方正准圆简体" pitchFamily="65" charset="-122"/>
              </a:defRPr>
            </a:lvl2pPr>
            <a:lvl3pPr marL="694055" lvl="2" indent="0" algn="ctr">
              <a:buClr>
                <a:schemeClr val="accent1"/>
              </a:buClr>
              <a:buSzPct val="70000"/>
              <a:buFont typeface="Wingdings" panose="05000000000000000000" pitchFamily="2" charset="2"/>
              <a:buNone/>
              <a:defRPr sz="4600">
                <a:solidFill>
                  <a:srgbClr val="008000"/>
                </a:solidFill>
                <a:ea typeface="方正准圆简体" pitchFamily="65" charset="-122"/>
              </a:defRPr>
            </a:lvl3pPr>
            <a:lvl4pPr marL="989330" lvl="3" indent="0" algn="ctr">
              <a:buClr>
                <a:schemeClr val="tx2"/>
              </a:buClr>
              <a:buSzPct val="75000"/>
              <a:buFont typeface="Wingdings" panose="05000000000000000000" pitchFamily="2" charset="2"/>
              <a:buNone/>
              <a:defRPr sz="4600">
                <a:solidFill>
                  <a:srgbClr val="008000"/>
                </a:solidFill>
                <a:ea typeface="方正准圆简体" pitchFamily="65" charset="-122"/>
              </a:defRPr>
            </a:lvl4pPr>
            <a:lvl5pPr marL="1282700" lvl="4" indent="0" algn="ctr">
              <a:buClr>
                <a:schemeClr val="folHlink"/>
              </a:buClr>
              <a:buSzPct val="80000"/>
              <a:buFont typeface="Wingdings" panose="05000000000000000000" pitchFamily="2" charset="2"/>
              <a:buNone/>
              <a:defRPr sz="4600">
                <a:solidFill>
                  <a:srgbClr val="008000"/>
                </a:solidFill>
                <a:ea typeface="方正准圆简体" pitchFamily="65" charset="-122"/>
              </a:defRPr>
            </a:lvl5pPr>
          </a:lstStyle>
          <a:p>
            <a:pPr lvl="0"/>
            <a:r>
              <a:rPr lang="zh-CN" altLang="en-US" dirty="0"/>
              <a:t>单击此处编辑母版副标题样式</a:t>
            </a:r>
            <a:endParaRPr lang="zh-CN" altLang="en-US" dirty="0"/>
          </a:p>
        </p:txBody>
      </p:sp>
      <p:sp>
        <p:nvSpPr>
          <p:cNvPr id="369669" name="日期占位符 369668"/>
          <p:cNvSpPr>
            <a:spLocks noGrp="1"/>
          </p:cNvSpPr>
          <p:nvPr>
            <p:ph type="dt" sz="half" idx="2"/>
          </p:nvPr>
        </p:nvSpPr>
        <p:spPr>
          <a:xfrm>
            <a:off x="609600" y="6248400"/>
            <a:ext cx="2844800" cy="457200"/>
          </a:xfrm>
          <a:prstGeom prst="rect">
            <a:avLst/>
          </a:prstGeom>
          <a:noFill/>
          <a:ln w="9525">
            <a:noFill/>
          </a:ln>
        </p:spPr>
        <p:txBody>
          <a:bodyPr anchor="t"/>
          <a:lstStyle>
            <a:lvl1pPr>
              <a:defRPr sz="1000" b="0"/>
            </a:lvl1pPr>
          </a:lstStyle>
          <a:p>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69670" name="页脚占位符 369669"/>
          <p:cNvSpPr>
            <a:spLocks noGrp="1"/>
          </p:cNvSpPr>
          <p:nvPr>
            <p:ph type="ftr" sz="quarter" idx="3"/>
          </p:nvPr>
        </p:nvSpPr>
        <p:spPr>
          <a:xfrm>
            <a:off x="4165600" y="6248400"/>
            <a:ext cx="3860800" cy="457200"/>
          </a:xfrm>
          <a:prstGeom prst="rect">
            <a:avLst/>
          </a:prstGeom>
          <a:noFill/>
          <a:ln w="9525">
            <a:noFill/>
          </a:ln>
        </p:spPr>
        <p:txBody>
          <a:bodyPr anchor="t"/>
          <a:lstStyle>
            <a:lvl1pPr algn="ctr">
              <a:defRPr sz="1000" b="0"/>
            </a:lvl1pPr>
          </a:lstStyle>
          <a:p>
            <a:endParaRPr lang="zh-CN" altLang="en-US" dirty="0">
              <a:latin typeface="Arial" panose="020B0604020202020204" pitchFamily="34" charset="0"/>
            </a:endParaRPr>
          </a:p>
        </p:txBody>
      </p:sp>
      <p:sp>
        <p:nvSpPr>
          <p:cNvPr id="369671" name="灯片编号占位符 369670"/>
          <p:cNvSpPr>
            <a:spLocks noGrp="1"/>
          </p:cNvSpPr>
          <p:nvPr>
            <p:ph type="sldNum" sz="quarter" idx="4"/>
          </p:nvPr>
        </p:nvSpPr>
        <p:spPr>
          <a:xfrm>
            <a:off x="8737600" y="6248400"/>
            <a:ext cx="2844800" cy="457200"/>
          </a:xfrm>
          <a:prstGeom prst="rect">
            <a:avLst/>
          </a:prstGeom>
          <a:noFill/>
          <a:ln w="9525">
            <a:noFill/>
          </a:ln>
        </p:spPr>
        <p:txBody>
          <a:bodyPr anchor="t"/>
          <a:lstStyle>
            <a:lvl1pPr algn="r">
              <a:defRPr sz="1000" b="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369707" name="文本框 369706"/>
          <p:cNvSpPr txBox="1"/>
          <p:nvPr userDrawn="1"/>
        </p:nvSpPr>
        <p:spPr>
          <a:xfrm>
            <a:off x="0" y="549275"/>
            <a:ext cx="7920567" cy="768350"/>
          </a:xfrm>
          <a:prstGeom prst="rect">
            <a:avLst/>
          </a:prstGeom>
          <a:solidFill>
            <a:schemeClr val="bg1">
              <a:alpha val="49001"/>
            </a:schemeClr>
          </a:solidFill>
          <a:ln w="0">
            <a:noFill/>
          </a:ln>
        </p:spPr>
        <p:txBody>
          <a:bodyPr>
            <a:spAutoFit/>
          </a:bodyPr>
          <a:p>
            <a:pPr lvl="0" algn="ctr">
              <a:spcBef>
                <a:spcPct val="50000"/>
              </a:spcBef>
            </a:pPr>
            <a:r>
              <a:rPr lang="zh-CN" altLang="en-US" sz="4400" b="1" u="sng" dirty="0">
                <a:solidFill>
                  <a:srgbClr val="FF3399"/>
                </a:solidFill>
                <a:latin typeface="Arial" panose="020B0604020202020204" pitchFamily="34" charset="0"/>
                <a:ea typeface="隶书" panose="02010509060101010101" pitchFamily="49" charset="-122"/>
              </a:rPr>
              <a:t>汽车底盘构造与维修</a:t>
            </a:r>
            <a:endParaRPr lang="zh-CN" altLang="en-US" sz="4400" b="1" u="sng" dirty="0">
              <a:solidFill>
                <a:srgbClr val="FF3399"/>
              </a:solidFill>
              <a:latin typeface="Arial" panose="020B0604020202020204" pitchFamily="34" charset="0"/>
              <a:ea typeface="隶书" panose="02010509060101010101" pitchFamily="49" charset="-122"/>
            </a:endParaRPr>
          </a:p>
        </p:txBody>
      </p:sp>
      <p:pic>
        <p:nvPicPr>
          <p:cNvPr id="369716" name="图片 369715" descr="2"/>
          <p:cNvPicPr>
            <a:picLocks noChangeAspect="1"/>
          </p:cNvPicPr>
          <p:nvPr userDrawn="1"/>
        </p:nvPicPr>
        <p:blipFill>
          <a:blip r:embed="rId3"/>
          <a:stretch>
            <a:fillRect/>
          </a:stretch>
        </p:blipFill>
        <p:spPr>
          <a:xfrm>
            <a:off x="5712884" y="4094163"/>
            <a:ext cx="6479116" cy="2763837"/>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4433" y="620713"/>
            <a:ext cx="11425767" cy="79692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4433" y="620713"/>
            <a:ext cx="11425767" cy="7969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719263"/>
            <a:ext cx="5376672" cy="44116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719263"/>
            <a:ext cx="5376672" cy="44116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4433" y="620713"/>
            <a:ext cx="11425767" cy="79692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4433" y="620713"/>
            <a:ext cx="11425767" cy="796925"/>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03759" y="620713"/>
            <a:ext cx="2856441" cy="55102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34433" y="620713"/>
            <a:ext cx="8403735" cy="55102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页脚占位符 5"/>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8" name="页脚占位符 7"/>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9" name="灯片编号占位符 8"/>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4" name="页脚占位符 3"/>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4" name="灯片编号占位符 3"/>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5" name="页脚占位符 4"/>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6" name="页脚占位符 5"/>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6" name="页脚占位符 5"/>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1"/>
          </p:nvPr>
        </p:nvSpPr>
        <p:spPr>
          <a:xfrm>
            <a:off x="624417" y="6092825"/>
            <a:ext cx="4895851" cy="576263"/>
          </a:xfrm>
        </p:spPr>
        <p:txBody>
          <a:bodyPr/>
          <a:lstStyle/>
          <a:p>
            <a:pPr lvl="0" fontAlgn="base"/>
            <a:r>
              <a:rPr lang="zh-CN" altLang="en-US" strike="noStrike" noProof="1" dirty="0">
                <a:latin typeface="Arial" panose="020B0604020202020204" pitchFamily="34" charset="0"/>
                <a:ea typeface="宋体" panose="02010600030101010101" pitchFamily="2"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8" name="灯片编号占位符 7"/>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4" name="灯片编号占位符 3"/>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3" name="灯片编号占位符 2"/>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a:xfrm>
            <a:off x="624417" y="6092825"/>
            <a:ext cx="4895851" cy="576263"/>
          </a:xfrm>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a:xfrm>
            <a:off x="8737600" y="6245225"/>
            <a:ext cx="2844800" cy="476250"/>
          </a:xfrm>
          <a:prstGeom prst="rect">
            <a:avLst/>
          </a:prstGeom>
          <a:noFill/>
          <a:ln w="9525">
            <a:noFill/>
          </a:ln>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8" name="灯片编号占位符 7"/>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页脚占位符 7"/>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4" name="灯片编号占位符 3"/>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3" name="灯片编号占位符 2"/>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6" name="灯片编号占位符 5"/>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1"/>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页脚占位符 3"/>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6" name="页脚占位符 5"/>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6" name="页脚占位符 5"/>
          <p:cNvSpPr>
            <a:spLocks noGrp="1"/>
          </p:cNvSpPr>
          <p:nvPr>
            <p:ph type="ftr" sz="quarter" idx="11"/>
          </p:nvPr>
        </p:nvSpPr>
        <p:spPr>
          <a:xfrm>
            <a:off x="624417" y="6092825"/>
            <a:ext cx="4895849" cy="576263"/>
          </a:xfrm>
        </p:spPr>
        <p:txBody>
          <a:bodyPr/>
          <a:lstStyle/>
          <a:p>
            <a:pPr lvl="0"/>
            <a:r>
              <a:rPr lang="zh-CN" altLang="en-US" dirty="0">
                <a:latin typeface="Arial" panose="020B0604020202020204" pitchFamily="34" charset="0"/>
              </a:rPr>
              <a:t>汽车底盘构造与维修</a:t>
            </a:r>
            <a:endParaRPr lang="zh-CN" altLang="en-US" sz="2800" dirty="0">
              <a:solidFill>
                <a:srgbClr val="FF6600"/>
              </a:solidFill>
              <a:latin typeface="Arial" panose="020B0604020202020204" pitchFamily="34" charset="0"/>
              <a:ea typeface="楷体_GB2312" pitchFamily="49"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0"/>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None/>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宋体" panose="02010600030101010101" pitchFamily="2" charset="-122"/>
          <a:cs typeface="+mn-cs"/>
        </a:defRPr>
      </a:lvl2pPr>
      <a:lvl3pPr marL="1143000" lvl="2"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3pPr>
      <a:lvl4pPr marL="1600200" lvl="3"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4pPr>
      <a:lvl5pPr marL="2057400" lvl="4"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5pPr>
      <a:lvl6pPr marL="2514600" lvl="5"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6pPr>
      <a:lvl7pPr marL="2971800" lvl="6"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7pPr>
      <a:lvl8pPr marL="3429000" lvl="7"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8pPr>
      <a:lvl9pPr marL="3886200" lvl="8"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68644" name="文本占位符 368643"/>
          <p:cNvSpPr>
            <a:spLocks noGrp="1"/>
          </p:cNvSpPr>
          <p:nvPr>
            <p:ph type="body" idx="1"/>
          </p:nvPr>
        </p:nvSpPr>
        <p:spPr>
          <a:xfrm>
            <a:off x="609600" y="1719263"/>
            <a:ext cx="10972800" cy="44116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68645" name="日期占位符 368644"/>
          <p:cNvSpPr>
            <a:spLocks noGrp="1"/>
          </p:cNvSpPr>
          <p:nvPr>
            <p:ph type="dt" sz="half" idx="2"/>
          </p:nvPr>
        </p:nvSpPr>
        <p:spPr>
          <a:xfrm>
            <a:off x="609600" y="6248400"/>
            <a:ext cx="2844800" cy="457200"/>
          </a:xfrm>
          <a:prstGeom prst="rect">
            <a:avLst/>
          </a:prstGeom>
          <a:noFill/>
          <a:ln w="9525">
            <a:noFill/>
          </a:ln>
        </p:spPr>
        <p:txBody>
          <a:bodyPr/>
          <a:lstStyle>
            <a:lvl1pPr>
              <a:defRPr sz="1000" b="0"/>
            </a:lvl1pPr>
          </a:lstStyle>
          <a:p>
            <a:pPr lvl="0"/>
            <a:endParaRPr lang="zh-CN" altLang="en-US" dirty="0">
              <a:latin typeface="Arial" panose="020B0604020202020204" pitchFamily="34" charset="0"/>
            </a:endParaRPr>
          </a:p>
        </p:txBody>
      </p:sp>
      <p:sp>
        <p:nvSpPr>
          <p:cNvPr id="368646" name="页脚占位符 368645"/>
          <p:cNvSpPr>
            <a:spLocks noGrp="1"/>
          </p:cNvSpPr>
          <p:nvPr>
            <p:ph type="ftr" sz="quarter" idx="3"/>
          </p:nvPr>
        </p:nvSpPr>
        <p:spPr>
          <a:xfrm>
            <a:off x="4165600" y="6248400"/>
            <a:ext cx="3860800" cy="457200"/>
          </a:xfrm>
          <a:prstGeom prst="rect">
            <a:avLst/>
          </a:prstGeom>
          <a:noFill/>
          <a:ln w="9525">
            <a:noFill/>
          </a:ln>
        </p:spPr>
        <p:txBody>
          <a:bodyPr/>
          <a:lstStyle>
            <a:lvl1pPr algn="ctr">
              <a:defRPr sz="1000" b="0"/>
            </a:lvl1pPr>
          </a:lstStyle>
          <a:p>
            <a:pPr lvl="0"/>
            <a:endParaRPr lang="zh-CN" altLang="en-US" dirty="0">
              <a:latin typeface="Arial" panose="020B0604020202020204" pitchFamily="34" charset="0"/>
            </a:endParaRPr>
          </a:p>
        </p:txBody>
      </p:sp>
      <p:sp>
        <p:nvSpPr>
          <p:cNvPr id="368647" name="灯片编号占位符 368646"/>
          <p:cNvSpPr>
            <a:spLocks noGrp="1"/>
          </p:cNvSpPr>
          <p:nvPr>
            <p:ph type="sldNum" sz="quarter" idx="4"/>
          </p:nvPr>
        </p:nvSpPr>
        <p:spPr>
          <a:xfrm>
            <a:off x="8737600" y="6248400"/>
            <a:ext cx="2844800" cy="457200"/>
          </a:xfrm>
          <a:prstGeom prst="rect">
            <a:avLst/>
          </a:prstGeom>
          <a:noFill/>
          <a:ln w="9525">
            <a:noFill/>
          </a:ln>
        </p:spPr>
        <p:txBody>
          <a:bodyPr/>
          <a:lstStyle>
            <a:lvl1pPr algn="r">
              <a:defRPr sz="10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ftr="0" dt="0"/>
  <p:txStyles>
    <p:titleStyle>
      <a:lvl1pPr marL="0" lvl="0" indent="0" algn="l" defTabSz="914400" rtl="0" eaLnBrk="1" fontAlgn="base" latinLnBrk="0" hangingPunct="1">
        <a:lnSpc>
          <a:spcPct val="100000"/>
        </a:lnSpc>
        <a:spcBef>
          <a:spcPct val="0"/>
        </a:spcBef>
        <a:spcAft>
          <a:spcPct val="0"/>
        </a:spcAft>
        <a:buNone/>
        <a:defRPr sz="5000" b="1" i="0" u="none" kern="1200" baseline="0">
          <a:solidFill>
            <a:srgbClr val="CC0000"/>
          </a:solidFill>
          <a:latin typeface="+mj-lt"/>
          <a:ea typeface="+mj-ea"/>
          <a:cs typeface="+mj-cs"/>
        </a:defRPr>
      </a:lvl1pPr>
    </p:titleStyle>
    <p:bodyStyle>
      <a:lvl1pPr marL="342900" lvl="0" indent="-342900" algn="l" defTabSz="914400" rtl="0" eaLnBrk="1" fontAlgn="base" latinLnBrk="0" hangingPunct="1">
        <a:lnSpc>
          <a:spcPct val="110000"/>
        </a:lnSpc>
        <a:spcBef>
          <a:spcPct val="20000"/>
        </a:spcBef>
        <a:spcAft>
          <a:spcPct val="0"/>
        </a:spcAft>
        <a:buClr>
          <a:schemeClr val="tx2"/>
        </a:buClr>
        <a:buSzPct val="70000"/>
        <a:buFont typeface="Wingdings" panose="05000000000000000000" pitchFamily="2" charset="2"/>
        <a:buNone/>
        <a:defRPr sz="4400" b="1" i="0" u="none" kern="1200" baseline="0">
          <a:solidFill>
            <a:srgbClr val="006600"/>
          </a:solidFill>
          <a:latin typeface="+mn-lt"/>
          <a:ea typeface="+mn-ea"/>
          <a:cs typeface="+mn-cs"/>
        </a:defRPr>
      </a:lvl1pPr>
      <a:lvl2pPr marL="692150" lvl="1" indent="-347345" algn="l" defTabSz="914400" rtl="0" eaLnBrk="1" fontAlgn="base" latinLnBrk="0" hangingPunct="1">
        <a:lnSpc>
          <a:spcPct val="110000"/>
        </a:lnSpc>
        <a:spcBef>
          <a:spcPct val="20000"/>
        </a:spcBef>
        <a:spcAft>
          <a:spcPct val="0"/>
        </a:spcAft>
        <a:buClr>
          <a:schemeClr val="accent2"/>
        </a:buClr>
        <a:buSzPct val="70000"/>
        <a:buFont typeface="Wingdings" panose="05000000000000000000" pitchFamily="2" charset="2"/>
        <a:buNone/>
        <a:defRPr sz="3400" b="1" i="0" u="none" kern="1200" baseline="0">
          <a:solidFill>
            <a:srgbClr val="0000FF"/>
          </a:solidFill>
          <a:latin typeface="+mn-lt"/>
          <a:ea typeface="+mn-ea"/>
          <a:cs typeface="+mn-cs"/>
        </a:defRPr>
      </a:lvl2pPr>
      <a:lvl3pPr marL="987425" lvl="2" indent="-293370" algn="l" defTabSz="914400" rtl="0" eaLnBrk="1" fontAlgn="base" latinLnBrk="0" hangingPunct="1">
        <a:lnSpc>
          <a:spcPct val="110000"/>
        </a:lnSpc>
        <a:spcBef>
          <a:spcPct val="20000"/>
        </a:spcBef>
        <a:spcAft>
          <a:spcPct val="0"/>
        </a:spcAft>
        <a:buClr>
          <a:schemeClr val="accent1"/>
        </a:buClr>
        <a:buSzPct val="70000"/>
        <a:buFont typeface="Wingdings" panose="05000000000000000000" pitchFamily="2" charset="2"/>
        <a:buChar char="l"/>
        <a:defRPr sz="2800" b="1" i="0" u="none" kern="1200" baseline="0">
          <a:solidFill>
            <a:srgbClr val="660066"/>
          </a:solidFill>
          <a:latin typeface="+mn-lt"/>
          <a:ea typeface="方正小标宋_GBK" pitchFamily="65" charset="-122"/>
          <a:cs typeface="+mn-cs"/>
        </a:defRPr>
      </a:lvl3pPr>
      <a:lvl4pPr marL="1281430" lvl="3" indent="-292100" algn="l" defTabSz="914400" rtl="0" eaLnBrk="1" fontAlgn="base" latinLnBrk="0" hangingPunct="1">
        <a:lnSpc>
          <a:spcPct val="110000"/>
        </a:lnSpc>
        <a:spcBef>
          <a:spcPct val="20000"/>
        </a:spcBef>
        <a:spcAft>
          <a:spcPct val="0"/>
        </a:spcAft>
        <a:buClr>
          <a:schemeClr val="tx2"/>
        </a:buClr>
        <a:buSzPct val="75000"/>
        <a:buFont typeface="Wingdings" panose="05000000000000000000" pitchFamily="2" charset="2"/>
        <a:buChar char="§"/>
        <a:defRPr sz="2400" b="1" i="0" u="none" kern="1200" baseline="0">
          <a:solidFill>
            <a:srgbClr val="663300"/>
          </a:solidFill>
          <a:latin typeface="+mn-lt"/>
          <a:ea typeface="宋体" panose="02010600030101010101" pitchFamily="2" charset="-122"/>
          <a:cs typeface="+mn-cs"/>
        </a:defRPr>
      </a:lvl4pPr>
      <a:lvl5pPr marL="1598930" lvl="4" indent="-316230" algn="l" defTabSz="914400" rtl="0" eaLnBrk="1" fontAlgn="base" latinLnBrk="0" hangingPunct="1">
        <a:lnSpc>
          <a:spcPct val="110000"/>
        </a:lnSpc>
        <a:spcBef>
          <a:spcPct val="20000"/>
        </a:spcBef>
        <a:spcAft>
          <a:spcPct val="0"/>
        </a:spcAft>
        <a:buClr>
          <a:schemeClr val="folHlink"/>
        </a:buClr>
        <a:buSzPct val="80000"/>
        <a:buFont typeface="Wingdings" panose="05000000000000000000" pitchFamily="2" charset="2"/>
        <a:buChar char="§"/>
        <a:defRPr sz="2400" b="1" i="0" u="none" kern="1200" baseline="0">
          <a:solidFill>
            <a:schemeClr val="tx1"/>
          </a:solidFill>
          <a:latin typeface="+mn-lt"/>
          <a:ea typeface="华文仿宋" panose="02010600040101010101" pitchFamily="2" charset="-122"/>
          <a:cs typeface="+mn-cs"/>
        </a:defRPr>
      </a:lvl5pPr>
      <a:lvl6pPr marL="2514600" lvl="5" indent="-228600" algn="l" defTabSz="914400" rtl="0" eaLnBrk="1" fontAlgn="base" latinLnBrk="0" hangingPunct="1">
        <a:lnSpc>
          <a:spcPct val="110000"/>
        </a:lnSpc>
        <a:spcBef>
          <a:spcPct val="20000"/>
        </a:spcBef>
        <a:spcAft>
          <a:spcPct val="0"/>
        </a:spcAft>
        <a:buClr>
          <a:schemeClr val="folHlink"/>
        </a:buClr>
        <a:buSzPct val="80000"/>
        <a:buFont typeface="Wingdings" panose="05000000000000000000" pitchFamily="2" charset="2"/>
        <a:buChar char="§"/>
        <a:defRPr sz="2400" b="1" i="0" u="none" kern="1200" baseline="0">
          <a:solidFill>
            <a:schemeClr val="tx1"/>
          </a:solidFill>
          <a:latin typeface="+mn-lt"/>
          <a:ea typeface="华文仿宋" panose="02010600040101010101" pitchFamily="2" charset="-122"/>
          <a:cs typeface="+mn-cs"/>
        </a:defRPr>
      </a:lvl6pPr>
      <a:lvl7pPr marL="2971800" lvl="6" indent="-228600" algn="l" defTabSz="914400" rtl="0" eaLnBrk="1" fontAlgn="base" latinLnBrk="0" hangingPunct="1">
        <a:lnSpc>
          <a:spcPct val="110000"/>
        </a:lnSpc>
        <a:spcBef>
          <a:spcPct val="20000"/>
        </a:spcBef>
        <a:spcAft>
          <a:spcPct val="0"/>
        </a:spcAft>
        <a:buClr>
          <a:schemeClr val="folHlink"/>
        </a:buClr>
        <a:buSzPct val="80000"/>
        <a:buFont typeface="Wingdings" panose="05000000000000000000" pitchFamily="2" charset="2"/>
        <a:buChar char="§"/>
        <a:defRPr sz="2400" b="1" i="0" u="none" kern="1200" baseline="0">
          <a:solidFill>
            <a:schemeClr val="tx1"/>
          </a:solidFill>
          <a:latin typeface="+mn-lt"/>
          <a:ea typeface="华文仿宋" panose="02010600040101010101" pitchFamily="2" charset="-122"/>
          <a:cs typeface="+mn-cs"/>
        </a:defRPr>
      </a:lvl7pPr>
      <a:lvl8pPr marL="3429000" lvl="7" indent="-228600" algn="l" defTabSz="914400" rtl="0" eaLnBrk="1" fontAlgn="base" latinLnBrk="0" hangingPunct="1">
        <a:lnSpc>
          <a:spcPct val="110000"/>
        </a:lnSpc>
        <a:spcBef>
          <a:spcPct val="20000"/>
        </a:spcBef>
        <a:spcAft>
          <a:spcPct val="0"/>
        </a:spcAft>
        <a:buClr>
          <a:schemeClr val="folHlink"/>
        </a:buClr>
        <a:buSzPct val="80000"/>
        <a:buFont typeface="Wingdings" panose="05000000000000000000" pitchFamily="2" charset="2"/>
        <a:buChar char="§"/>
        <a:defRPr sz="2400" b="1" i="0" u="none" kern="1200" baseline="0">
          <a:solidFill>
            <a:schemeClr val="tx1"/>
          </a:solidFill>
          <a:latin typeface="+mn-lt"/>
          <a:ea typeface="华文仿宋" panose="02010600040101010101" pitchFamily="2" charset="-122"/>
          <a:cs typeface="+mn-cs"/>
        </a:defRPr>
      </a:lvl8pPr>
      <a:lvl9pPr marL="3886200" lvl="8" indent="-228600" algn="l" defTabSz="914400" rtl="0" eaLnBrk="1" fontAlgn="base" latinLnBrk="0" hangingPunct="1">
        <a:lnSpc>
          <a:spcPct val="110000"/>
        </a:lnSpc>
        <a:spcBef>
          <a:spcPct val="20000"/>
        </a:spcBef>
        <a:spcAft>
          <a:spcPct val="0"/>
        </a:spcAft>
        <a:buClr>
          <a:schemeClr val="folHlink"/>
        </a:buClr>
        <a:buSzPct val="80000"/>
        <a:buFont typeface="Wingdings" panose="05000000000000000000" pitchFamily="2" charset="2"/>
        <a:buChar char="§"/>
        <a:defRPr sz="2400" b="1" i="0" u="none" kern="1200" baseline="0">
          <a:solidFill>
            <a:schemeClr val="tx1"/>
          </a:solidFill>
          <a:latin typeface="+mn-lt"/>
          <a:ea typeface="华文仿宋" panose="0201060004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p>
            <a:pPr lvl="0"/>
            <a:r>
              <a:rPr lang="zh-CN" altLang="en-US" dirty="0"/>
              <a:t>单击此处编辑母版文本样式</a:t>
            </a:r>
            <a:endParaRPr lang="zh-CN" altLang="en-US" dirty="0"/>
          </a:p>
          <a:p>
            <a:pPr lvl="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None/>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宋体" panose="02010600030101010101" pitchFamily="2" charset="-122"/>
          <a:cs typeface="+mn-cs"/>
        </a:defRPr>
      </a:lvl2pPr>
      <a:lvl3pPr marL="1143000" lvl="2"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3pPr>
      <a:lvl4pPr marL="1600200" lvl="3"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4pPr>
      <a:lvl5pPr marL="2057400" lvl="4"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5pPr>
      <a:lvl6pPr marL="2514600" lvl="5"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6pPr>
      <a:lvl7pPr marL="2971800" lvl="6"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7pPr>
      <a:lvl8pPr marL="3429000" lvl="7"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8pPr>
      <a:lvl9pPr marL="3886200" lvl="8" indent="-2286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p>
            <a:pPr lvl="0"/>
            <a:r>
              <a:rPr lang="zh-CN" altLang="en-US" dirty="0"/>
              <a:t>单击此处编辑母版文本样式</a:t>
            </a:r>
            <a:endParaRPr lang="zh-CN" altLang="en-US" dirty="0"/>
          </a:p>
          <a:p>
            <a:pPr lvl="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ftr="0" dt="0"/>
  <p:txStyles>
    <p:titleStyle>
      <a:lvl1pPr marL="0" lvl="0" indent="0" algn="ctr"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None/>
        <a:defRPr sz="28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宋体" panose="02010600030101010101" pitchFamily="2" charset="-122"/>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文本占位符 1026"/>
          <p:cNvSpPr>
            <a:spLocks noGrp="1"/>
          </p:cNvSpPr>
          <p:nvPr>
            <p:ph type="body"/>
          </p:nvPr>
        </p:nvSpPr>
        <p:spPr>
          <a:xfrm>
            <a:off x="609600" y="1600200"/>
            <a:ext cx="10972800" cy="4525963"/>
          </a:xfrm>
          <a:prstGeom prst="rect">
            <a:avLst/>
          </a:prstGeom>
          <a:noFill/>
          <a:ln w="9525">
            <a:noFill/>
          </a:ln>
        </p:spPr>
        <p:txBody>
          <a:bodyPr anchor="t"/>
          <a:p>
            <a:pPr lvl="0"/>
            <a:r>
              <a:rPr lang="zh-CN" altLang="en-US" dirty="0"/>
              <a:t>单击此处编辑母版文本样式</a:t>
            </a:r>
            <a:endParaRPr lang="zh-CN" altLang="en-US" dirty="0"/>
          </a:p>
          <a:p>
            <a:pPr lvl="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1029" name="页脚占位符 1028"/>
          <p:cNvSpPr>
            <a:spLocks noGrp="1"/>
          </p:cNvSpPr>
          <p:nvPr>
            <p:ph type="ftr" sz="quarter" idx="3"/>
          </p:nvPr>
        </p:nvSpPr>
        <p:spPr>
          <a:xfrm>
            <a:off x="624417" y="6092825"/>
            <a:ext cx="4895851" cy="576263"/>
          </a:xfrm>
          <a:prstGeom prst="rect">
            <a:avLst/>
          </a:prstGeom>
          <a:noFill/>
          <a:ln w="9525">
            <a:noFill/>
          </a:ln>
        </p:spPr>
        <p:txBody>
          <a:bodyPr/>
          <a:lstStyle>
            <a:lvl1pPr algn="ctr">
              <a:defRPr sz="2100">
                <a:solidFill>
                  <a:srgbClr val="FF6600"/>
                </a:solidFill>
                <a:ea typeface="楷体_GB2312" pitchFamily="49" charset="-122"/>
              </a:defRPr>
            </a:lvl1pPr>
          </a:lstStyle>
          <a:p>
            <a:pPr lvl="0" fontAlgn="base"/>
            <a:r>
              <a:rPr lang="zh-CN" altLang="en-US" strike="noStrike" noProof="1" dirty="0">
                <a:latin typeface="Arial" panose="020B0604020202020204" pitchFamily="34" charset="0"/>
                <a:ea typeface="楷体_GB2312" pitchFamily="49" charset="-122"/>
                <a:cs typeface="+mn-cs"/>
              </a:rPr>
              <a:t>汽车底盘构造与维修</a:t>
            </a:r>
            <a:endParaRPr lang="zh-CN" altLang="en-US" sz="2800" strike="noStrike" noProof="1" dirty="0">
              <a:solidFill>
                <a:srgbClr val="FF6600"/>
              </a:solidFill>
              <a:latin typeface="Arial" panose="020B0604020202020204" pitchFamily="34" charset="0"/>
              <a:ea typeface="楷体_GB2312" pitchFamily="49" charset="-122"/>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ftr="0" dt="0"/>
  <p:txStyles>
    <p:titleStyle>
      <a:lvl1pPr marL="0" lvl="0" indent="0" algn="ctr" defTabSz="685800" rtl="0" eaLnBrk="1" fontAlgn="base" latinLnBrk="0" hangingPunct="1">
        <a:lnSpc>
          <a:spcPct val="100000"/>
        </a:lnSpc>
        <a:spcBef>
          <a:spcPct val="0"/>
        </a:spcBef>
        <a:spcAft>
          <a:spcPct val="0"/>
        </a:spcAft>
        <a:buNone/>
        <a:defRPr sz="2700" b="0" i="0" u="none" kern="1200" baseline="0">
          <a:solidFill>
            <a:schemeClr val="tx2"/>
          </a:solidFill>
          <a:latin typeface="+mj-lt"/>
          <a:ea typeface="+mj-ea"/>
          <a:cs typeface="+mj-cs"/>
        </a:defRPr>
      </a:lvl1pPr>
    </p:titleStyle>
    <p:bodyStyle>
      <a:lvl1pPr marL="257175" lvl="0" indent="-257175" algn="l" defTabSz="685800" rtl="0" eaLnBrk="1" fontAlgn="base" latinLnBrk="0" hangingPunct="1">
        <a:lnSpc>
          <a:spcPct val="100000"/>
        </a:lnSpc>
        <a:spcBef>
          <a:spcPct val="15000"/>
        </a:spcBef>
        <a:spcAft>
          <a:spcPct val="0"/>
        </a:spcAft>
        <a:buNone/>
        <a:defRPr sz="2100" b="0" i="0" u="none" kern="1200" baseline="0">
          <a:solidFill>
            <a:schemeClr val="tx1"/>
          </a:solidFill>
          <a:latin typeface="+mn-lt"/>
          <a:ea typeface="+mn-ea"/>
          <a:cs typeface="+mn-cs"/>
        </a:defRPr>
      </a:lvl1pPr>
      <a:lvl2pPr marL="557530" lvl="1" indent="-213995" algn="l" defTabSz="685800" rtl="0" eaLnBrk="1" fontAlgn="base" latinLnBrk="0" hangingPunct="1">
        <a:lnSpc>
          <a:spcPct val="100000"/>
        </a:lnSpc>
        <a:spcBef>
          <a:spcPct val="15000"/>
        </a:spcBef>
        <a:spcAft>
          <a:spcPct val="0"/>
        </a:spcAft>
        <a:buChar char="–"/>
        <a:defRPr sz="2100" b="0" i="0" u="none" kern="1200" baseline="0">
          <a:solidFill>
            <a:schemeClr val="tx1"/>
          </a:solidFill>
          <a:latin typeface="+mn-lt"/>
          <a:ea typeface="宋体" panose="02010600030101010101" pitchFamily="2" charset="-122"/>
          <a:cs typeface="+mn-cs"/>
        </a:defRPr>
      </a:lvl2pPr>
      <a:lvl3pPr marL="857250" lvl="2" indent="-171450" algn="l" defTabSz="685800" rtl="0" eaLnBrk="1" fontAlgn="base" latinLnBrk="0" hangingPunct="1">
        <a:lnSpc>
          <a:spcPct val="100000"/>
        </a:lnSpc>
        <a:spcBef>
          <a:spcPct val="15000"/>
        </a:spcBef>
        <a:spcAft>
          <a:spcPct val="0"/>
        </a:spcAft>
        <a:buChar char="•"/>
        <a:defRPr sz="1800" b="0" i="0" u="none" kern="1200" baseline="0">
          <a:solidFill>
            <a:schemeClr val="tx1"/>
          </a:solidFill>
          <a:latin typeface="+mn-lt"/>
          <a:ea typeface="宋体" panose="02010600030101010101" pitchFamily="2" charset="-122"/>
          <a:cs typeface="+mn-cs"/>
        </a:defRPr>
      </a:lvl3pPr>
      <a:lvl4pPr marL="1200150" lvl="3"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宋体" panose="02010600030101010101" pitchFamily="2" charset="-122"/>
          <a:cs typeface="+mn-cs"/>
        </a:defRPr>
      </a:lvl4pPr>
      <a:lvl5pPr marL="1543050" lvl="4"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宋体" panose="02010600030101010101" pitchFamily="2" charset="-122"/>
          <a:cs typeface="+mn-cs"/>
        </a:defRPr>
      </a:lvl5pPr>
      <a:lvl6pPr marL="1885950" lvl="5"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宋体" panose="02010600030101010101" pitchFamily="2" charset="-122"/>
          <a:cs typeface="+mn-cs"/>
        </a:defRPr>
      </a:lvl6pPr>
      <a:lvl7pPr marL="2228850" lvl="6"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宋体" panose="02010600030101010101" pitchFamily="2" charset="-122"/>
          <a:cs typeface="+mn-cs"/>
        </a:defRPr>
      </a:lvl7pPr>
      <a:lvl8pPr marL="2571750" lvl="7"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宋体" panose="02010600030101010101" pitchFamily="2" charset="-122"/>
          <a:cs typeface="+mn-cs"/>
        </a:defRPr>
      </a:lvl8pPr>
      <a:lvl9pPr marL="2914650" lvl="8"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宋体" panose="02010600030101010101" pitchFamily="2" charset="-122"/>
          <a:cs typeface="+mn-cs"/>
        </a:defRPr>
      </a:lvl9pPr>
    </p:bodyStyle>
    <p:otherStyle>
      <a:lvl1pPr marL="0" lvl="0"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rtl="0" eaLnBrk="1" fontAlgn="base" latinLnBrk="0" hangingPunct="1">
        <a:lnSpc>
          <a:spcPct val="80000"/>
        </a:lnSpc>
        <a:spcBef>
          <a:spcPct val="15000"/>
        </a:spcBef>
        <a:spcAft>
          <a:spcPct val="0"/>
        </a:spcAft>
        <a:buNone/>
        <a:defRPr sz="1500" b="0" i="0" u="none" kern="1200" baseline="0">
          <a:solidFill>
            <a:schemeClr val="tx1"/>
          </a:solidFill>
          <a:latin typeface="宋体" panose="02010600030101010101" pitchFamily="2" charset="-122"/>
          <a:ea typeface="宋体" panose="02010600030101010101" pitchFamily="2" charset="-122"/>
          <a:cs typeface="+mn-cs"/>
        </a:defRPr>
      </a:lvl2pPr>
      <a:lvl3pPr marL="685800" lvl="2" indent="0" algn="l" defTabSz="685800" rtl="0" eaLnBrk="1" fontAlgn="base" latinLnBrk="0" hangingPunct="1">
        <a:lnSpc>
          <a:spcPct val="80000"/>
        </a:lnSpc>
        <a:spcBef>
          <a:spcPct val="15000"/>
        </a:spcBef>
        <a:spcAft>
          <a:spcPct val="0"/>
        </a:spcAft>
        <a:buNone/>
        <a:defRPr sz="1500" b="0" i="0" u="none" kern="1200" baseline="0">
          <a:solidFill>
            <a:schemeClr val="tx1"/>
          </a:solidFill>
          <a:latin typeface="宋体" panose="02010600030101010101" pitchFamily="2" charset="-122"/>
          <a:ea typeface="宋体" panose="02010600030101010101" pitchFamily="2" charset="-122"/>
          <a:cs typeface="+mn-cs"/>
        </a:defRPr>
      </a:lvl3pPr>
      <a:lvl4pPr marL="1028700" lvl="3" indent="0" algn="l" defTabSz="685800" rtl="0" eaLnBrk="1" fontAlgn="base" latinLnBrk="0" hangingPunct="1">
        <a:lnSpc>
          <a:spcPct val="80000"/>
        </a:lnSpc>
        <a:spcBef>
          <a:spcPct val="15000"/>
        </a:spcBef>
        <a:spcAft>
          <a:spcPct val="0"/>
        </a:spcAft>
        <a:buNone/>
        <a:defRPr sz="1500" b="0" i="0" u="none" kern="1200" baseline="0">
          <a:solidFill>
            <a:schemeClr val="tx1"/>
          </a:solidFill>
          <a:latin typeface="宋体" panose="02010600030101010101" pitchFamily="2" charset="-122"/>
          <a:ea typeface="宋体" panose="02010600030101010101" pitchFamily="2" charset="-122"/>
          <a:cs typeface="+mn-cs"/>
        </a:defRPr>
      </a:lvl4pPr>
      <a:lvl5pPr marL="1371600" lvl="4" indent="0" algn="l" defTabSz="685800" rtl="0" eaLnBrk="1" fontAlgn="base" latinLnBrk="0" hangingPunct="1">
        <a:lnSpc>
          <a:spcPct val="80000"/>
        </a:lnSpc>
        <a:spcBef>
          <a:spcPct val="15000"/>
        </a:spcBef>
        <a:spcAft>
          <a:spcPct val="0"/>
        </a:spcAft>
        <a:buNone/>
        <a:defRPr sz="1500" b="0" i="0" u="none" kern="1200" baseline="0">
          <a:solidFill>
            <a:schemeClr val="tx1"/>
          </a:solidFill>
          <a:latin typeface="宋体" panose="02010600030101010101" pitchFamily="2" charset="-122"/>
          <a:ea typeface="宋体" panose="02010600030101010101" pitchFamily="2" charset="-122"/>
          <a:cs typeface="+mn-cs"/>
        </a:defRPr>
      </a:lvl5pPr>
      <a:lvl6pPr marL="1714500" lvl="5" indent="0" algn="l" defTabSz="685800" rtl="0" eaLnBrk="1" fontAlgn="base" latinLnBrk="0" hangingPunct="1">
        <a:lnSpc>
          <a:spcPct val="80000"/>
        </a:lnSpc>
        <a:spcBef>
          <a:spcPct val="15000"/>
        </a:spcBef>
        <a:spcAft>
          <a:spcPct val="0"/>
        </a:spcAft>
        <a:buNone/>
        <a:defRPr sz="1500" b="0" i="0" u="none" kern="1200" baseline="0">
          <a:solidFill>
            <a:schemeClr val="tx1"/>
          </a:solidFill>
          <a:latin typeface="宋体" panose="02010600030101010101" pitchFamily="2" charset="-122"/>
          <a:ea typeface="宋体" panose="02010600030101010101" pitchFamily="2" charset="-122"/>
          <a:cs typeface="+mn-cs"/>
        </a:defRPr>
      </a:lvl6pPr>
      <a:lvl7pPr marL="2057400" lvl="6" indent="0" algn="l" defTabSz="685800" rtl="0" eaLnBrk="1" fontAlgn="base" latinLnBrk="0" hangingPunct="1">
        <a:lnSpc>
          <a:spcPct val="80000"/>
        </a:lnSpc>
        <a:spcBef>
          <a:spcPct val="15000"/>
        </a:spcBef>
        <a:spcAft>
          <a:spcPct val="0"/>
        </a:spcAft>
        <a:buNone/>
        <a:defRPr sz="1500" b="0" i="0" u="none" kern="1200" baseline="0">
          <a:solidFill>
            <a:schemeClr val="tx1"/>
          </a:solidFill>
          <a:latin typeface="宋体" panose="02010600030101010101" pitchFamily="2" charset="-122"/>
          <a:ea typeface="宋体" panose="02010600030101010101" pitchFamily="2" charset="-122"/>
          <a:cs typeface="+mn-cs"/>
        </a:defRPr>
      </a:lvl7pPr>
      <a:lvl8pPr marL="2400300" lvl="7" indent="0" algn="l" defTabSz="685800" rtl="0" eaLnBrk="1" fontAlgn="base" latinLnBrk="0" hangingPunct="1">
        <a:lnSpc>
          <a:spcPct val="80000"/>
        </a:lnSpc>
        <a:spcBef>
          <a:spcPct val="15000"/>
        </a:spcBef>
        <a:spcAft>
          <a:spcPct val="0"/>
        </a:spcAft>
        <a:buNone/>
        <a:defRPr sz="1500" b="0" i="0" u="none" kern="1200" baseline="0">
          <a:solidFill>
            <a:schemeClr val="tx1"/>
          </a:solidFill>
          <a:latin typeface="宋体" panose="02010600030101010101" pitchFamily="2" charset="-122"/>
          <a:ea typeface="宋体" panose="02010600030101010101" pitchFamily="2" charset="-122"/>
          <a:cs typeface="+mn-cs"/>
        </a:defRPr>
      </a:lvl8pPr>
      <a:lvl9pPr marL="2743200" lvl="8" indent="0" algn="l" defTabSz="685800" rtl="0" eaLnBrk="1" fontAlgn="base" latinLnBrk="0" hangingPunct="1">
        <a:lnSpc>
          <a:spcPct val="80000"/>
        </a:lnSpc>
        <a:spcBef>
          <a:spcPct val="15000"/>
        </a:spcBef>
        <a:spcAft>
          <a:spcPct val="0"/>
        </a:spcAft>
        <a:buNone/>
        <a:defRPr sz="1500" b="0" i="0" u="none" kern="1200" baseline="0">
          <a:solidFill>
            <a:schemeClr val="tx1"/>
          </a:solidFill>
          <a:latin typeface="宋体" panose="02010600030101010101" pitchFamily="2" charset="-122"/>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7" name="组合 3"/>
          <p:cNvGrpSpPr/>
          <p:nvPr/>
        </p:nvGrpSpPr>
        <p:grpSpPr>
          <a:xfrm>
            <a:off x="4859338" y="2062163"/>
            <a:ext cx="2473325" cy="2425700"/>
            <a:chOff x="9940" y="1311"/>
            <a:chExt cx="5190" cy="5091"/>
          </a:xfrm>
        </p:grpSpPr>
        <p:sp>
          <p:nvSpPr>
            <p:cNvPr id="12" name="弧形 11"/>
            <p:cNvSpPr/>
            <p:nvPr/>
          </p:nvSpPr>
          <p:spPr>
            <a:xfrm rot="13266164">
              <a:off x="9992" y="1332"/>
              <a:ext cx="5071" cy="5071"/>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grpSp>
          <p:nvGrpSpPr>
            <p:cNvPr id="39939" name="组合 2"/>
            <p:cNvGrpSpPr/>
            <p:nvPr/>
          </p:nvGrpSpPr>
          <p:grpSpPr>
            <a:xfrm>
              <a:off x="9992" y="1311"/>
              <a:ext cx="5138" cy="5091"/>
              <a:chOff x="7945" y="615"/>
              <a:chExt cx="5138" cy="5091"/>
            </a:xfrm>
          </p:grpSpPr>
          <p:sp>
            <p:nvSpPr>
              <p:cNvPr id="7" name="椭圆 6"/>
              <p:cNvSpPr/>
              <p:nvPr/>
            </p:nvSpPr>
            <p:spPr>
              <a:xfrm>
                <a:off x="9577" y="2242"/>
                <a:ext cx="1859" cy="185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500">
                  <a:solidFill>
                    <a:srgbClr val="FFFFFF"/>
                  </a:solidFill>
                  <a:latin typeface="Arial" panose="020B0604020202020204" pitchFamily="34" charset="0"/>
                  <a:ea typeface="楷体_GB2312" charset="0"/>
                </a:endParaRPr>
              </a:p>
            </p:txBody>
          </p:sp>
          <p:sp>
            <p:nvSpPr>
              <p:cNvPr id="8" name="椭圆 7"/>
              <p:cNvSpPr/>
              <p:nvPr/>
            </p:nvSpPr>
            <p:spPr>
              <a:xfrm>
                <a:off x="8692" y="1456"/>
                <a:ext cx="3579" cy="3579"/>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500">
                  <a:solidFill>
                    <a:srgbClr val="FFFFFF"/>
                  </a:solidFill>
                  <a:latin typeface="Arial" panose="020B0604020202020204" pitchFamily="34" charset="0"/>
                  <a:ea typeface="楷体_GB2312" charset="0"/>
                </a:endParaRPr>
              </a:p>
            </p:txBody>
          </p:sp>
          <p:sp>
            <p:nvSpPr>
              <p:cNvPr id="9" name="弧形 8"/>
              <p:cNvSpPr/>
              <p:nvPr/>
            </p:nvSpPr>
            <p:spPr>
              <a:xfrm>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sp>
            <p:nvSpPr>
              <p:cNvPr id="10" name="弧形 9"/>
              <p:cNvSpPr/>
              <p:nvPr/>
            </p:nvSpPr>
            <p:spPr>
              <a:xfrm rot="5400000">
                <a:off x="7939" y="630"/>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sp>
            <p:nvSpPr>
              <p:cNvPr id="13" name="弧形 12"/>
              <p:cNvSpPr/>
              <p:nvPr/>
            </p:nvSpPr>
            <p:spPr>
              <a:xfrm rot="12116400">
                <a:off x="8013" y="615"/>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grpSp>
        <p:sp>
          <p:nvSpPr>
            <p:cNvPr id="19" name="弧形 18"/>
            <p:cNvSpPr/>
            <p:nvPr/>
          </p:nvSpPr>
          <p:spPr>
            <a:xfrm rot="1647749">
              <a:off x="9940" y="1332"/>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grpSp>
      <p:sp>
        <p:nvSpPr>
          <p:cNvPr id="39946" name="文本框 1"/>
          <p:cNvSpPr txBox="1"/>
          <p:nvPr/>
        </p:nvSpPr>
        <p:spPr>
          <a:xfrm>
            <a:off x="4087813" y="4908550"/>
            <a:ext cx="4073525" cy="598805"/>
          </a:xfrm>
          <a:prstGeom prst="rect">
            <a:avLst/>
          </a:prstGeom>
          <a:solidFill>
            <a:srgbClr val="89AFD0"/>
          </a:solidFill>
          <a:ln w="9525">
            <a:noFill/>
          </a:ln>
        </p:spPr>
        <p:txBody>
          <a:bodyPr wrap="square" anchor="t">
            <a:spAutoFit/>
          </a:bodyPr>
          <a:p>
            <a:pPr algn="ctr"/>
            <a:r>
              <a:rPr lang="zh-CN" altLang="en-US" sz="3300" dirty="0">
                <a:solidFill>
                  <a:schemeClr val="bg1"/>
                </a:solidFill>
                <a:latin typeface="微软雅黑 Light" pitchFamily="34" charset="-122"/>
                <a:ea typeface="微软雅黑 Light" pitchFamily="34" charset="-122"/>
              </a:rPr>
              <a:t>汽车转向系</a:t>
            </a:r>
            <a:endParaRPr lang="zh-CN" altLang="en-US" sz="3300" dirty="0">
              <a:solidFill>
                <a:schemeClr val="bg1"/>
              </a:solidFill>
              <a:latin typeface="微软雅黑 Light" pitchFamily="34" charset="-122"/>
              <a:ea typeface="微软雅黑 Light" pitchFamily="34" charset="-122"/>
            </a:endParaRPr>
          </a:p>
        </p:txBody>
      </p:sp>
      <p:sp>
        <p:nvSpPr>
          <p:cNvPr id="39947" name="矩形 22531"/>
          <p:cNvSpPr/>
          <p:nvPr/>
        </p:nvSpPr>
        <p:spPr>
          <a:xfrm>
            <a:off x="3941763" y="1158875"/>
            <a:ext cx="4367212" cy="645160"/>
          </a:xfrm>
          <a:prstGeom prst="rect">
            <a:avLst/>
          </a:prstGeom>
          <a:noFill/>
          <a:ln w="9525">
            <a:noFill/>
          </a:ln>
        </p:spPr>
        <p:txBody>
          <a:bodyPr wrap="square" anchor="t">
            <a:spAutoFit/>
          </a:bodyPr>
          <a:p>
            <a:r>
              <a:rPr lang="zh-CN" altLang="en-US" sz="3600" b="1" dirty="0">
                <a:solidFill>
                  <a:schemeClr val="bg1"/>
                </a:solidFill>
                <a:latin typeface="黑体" panose="02010609060101010101" charset="-122"/>
                <a:ea typeface="黑体" panose="02010609060101010101" charset="-122"/>
              </a:rPr>
              <a:t>汽车底盘构造与维修</a:t>
            </a:r>
            <a:endParaRPr lang="zh-CN" altLang="en-US" sz="3600" b="1" dirty="0">
              <a:solidFill>
                <a:schemeClr val="bg1"/>
              </a:solidFill>
              <a:latin typeface="黑体" panose="02010609060101010101" charset="-122"/>
              <a:ea typeface="黑体" panose="02010609060101010101" charset="-122"/>
            </a:endParaRPr>
          </a:p>
        </p:txBody>
      </p:sp>
      <p:sp>
        <p:nvSpPr>
          <p:cNvPr id="39948" name="文本框 13"/>
          <p:cNvSpPr txBox="1"/>
          <p:nvPr/>
        </p:nvSpPr>
        <p:spPr>
          <a:xfrm>
            <a:off x="5909310" y="2947035"/>
            <a:ext cx="317500" cy="645160"/>
          </a:xfrm>
          <a:prstGeom prst="rect">
            <a:avLst/>
          </a:prstGeom>
          <a:noFill/>
          <a:ln w="9525">
            <a:noFill/>
          </a:ln>
        </p:spPr>
        <p:txBody>
          <a:bodyPr wrap="square" anchor="t">
            <a:spAutoFit/>
          </a:bodyPr>
          <a:p>
            <a:r>
              <a:rPr lang="en-US" altLang="zh-CN" sz="3600" dirty="0">
                <a:solidFill>
                  <a:schemeClr val="bg1"/>
                </a:solidFill>
                <a:latin typeface="宋体" panose="02010600030101010101" pitchFamily="2" charset="-122"/>
                <a:ea typeface="宋体" panose="02010600030101010101" pitchFamily="2" charset="-122"/>
              </a:rPr>
              <a:t>3</a:t>
            </a:r>
            <a:endParaRPr lang="en-US" altLang="zh-CN" sz="3600" dirty="0">
              <a:solidFill>
                <a:schemeClr val="bg1"/>
              </a:solidFill>
              <a:latin typeface="宋体" panose="02010600030101010101" pitchFamily="2" charset="-122"/>
              <a:ea typeface="宋体" panose="02010600030101010101" pitchFamily="2" charset="-122"/>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9108" name="图片 559107" descr="图3－40"/>
          <p:cNvPicPr>
            <a:picLocks noChangeAspect="1"/>
          </p:cNvPicPr>
          <p:nvPr/>
        </p:nvPicPr>
        <p:blipFill>
          <a:blip r:embed="rId1"/>
          <a:stretch>
            <a:fillRect/>
          </a:stretch>
        </p:blipFill>
        <p:spPr>
          <a:xfrm>
            <a:off x="2884805" y="2884805"/>
            <a:ext cx="5892165" cy="3732530"/>
          </a:xfrm>
          <a:prstGeom prst="rect">
            <a:avLst/>
          </a:prstGeom>
          <a:noFill/>
          <a:ln w="9525">
            <a:noFill/>
          </a:ln>
        </p:spPr>
      </p:pic>
      <p:sp>
        <p:nvSpPr>
          <p:cNvPr id="559107" name="文本占位符 559106"/>
          <p:cNvSpPr>
            <a:spLocks noGrp="1"/>
          </p:cNvSpPr>
          <p:nvPr>
            <p:ph type="body" idx="1"/>
          </p:nvPr>
        </p:nvSpPr>
        <p:spPr>
          <a:xfrm>
            <a:off x="1613535" y="1219835"/>
            <a:ext cx="8434705" cy="2519680"/>
          </a:xfrm>
        </p:spPr>
        <p:txBody>
          <a:bodyPr/>
          <a:p>
            <a:pPr>
              <a:buClr>
                <a:srgbClr val="FFC000"/>
              </a:buClr>
              <a:buFont typeface="Wingdings" panose="05000000000000000000" charset="0"/>
              <a:buChar char="Ø"/>
            </a:pPr>
            <a:r>
              <a:rPr lang="zh-CN" altLang="en-US" sz="2400" dirty="0">
                <a:solidFill>
                  <a:schemeClr val="bg1"/>
                </a:solidFill>
                <a:latin typeface="楷体_GB2312" pitchFamily="49" charset="-122"/>
              </a:rPr>
              <a:t>（</a:t>
            </a:r>
            <a:r>
              <a:rPr lang="en-US" altLang="zh-CN" sz="2400" dirty="0">
                <a:solidFill>
                  <a:schemeClr val="bg1"/>
                </a:solidFill>
                <a:latin typeface="楷体_GB2312" pitchFamily="49" charset="-122"/>
              </a:rPr>
              <a:t>1</a:t>
            </a:r>
            <a:r>
              <a:rPr lang="zh-CN" altLang="en-US" sz="2400" dirty="0">
                <a:solidFill>
                  <a:schemeClr val="bg1"/>
                </a:solidFill>
                <a:latin typeface="楷体_GB2312" pitchFamily="49" charset="-122"/>
              </a:rPr>
              <a:t>）在</a:t>
            </a:r>
            <a:r>
              <a:rPr lang="en-US" altLang="zh-CN" sz="2400" dirty="0">
                <a:solidFill>
                  <a:schemeClr val="bg1"/>
                </a:solidFill>
                <a:latin typeface="楷体_GB2312" pitchFamily="49" charset="-122"/>
              </a:rPr>
              <a:t>Mira</a:t>
            </a:r>
            <a:r>
              <a:rPr lang="zh-CN" altLang="en-US" sz="2400" dirty="0">
                <a:solidFill>
                  <a:schemeClr val="bg1"/>
                </a:solidFill>
                <a:latin typeface="楷体_GB2312" pitchFamily="49" charset="-122"/>
              </a:rPr>
              <a:t>车上</a:t>
            </a:r>
            <a:r>
              <a:rPr lang="en-US" altLang="zh-CN" sz="2400" dirty="0">
                <a:solidFill>
                  <a:schemeClr val="bg1"/>
                </a:solidFill>
                <a:latin typeface="楷体_GB2312" pitchFamily="49" charset="-122"/>
              </a:rPr>
              <a:t>, </a:t>
            </a:r>
            <a:r>
              <a:rPr lang="zh-CN" altLang="en-US" sz="2400" dirty="0">
                <a:solidFill>
                  <a:schemeClr val="bg1"/>
                </a:solidFill>
                <a:latin typeface="楷体_GB2312" pitchFamily="49" charset="-122"/>
              </a:rPr>
              <a:t>转向传感器与传动齿轮是分开的</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电动机和减速器合为一体</a:t>
            </a:r>
            <a:r>
              <a:rPr lang="en-US" altLang="zh-CN" sz="2400" dirty="0">
                <a:solidFill>
                  <a:schemeClr val="bg1"/>
                </a:solidFill>
                <a:latin typeface="楷体_GB2312" pitchFamily="49" charset="-122"/>
              </a:rPr>
              <a:t>, </a:t>
            </a:r>
            <a:r>
              <a:rPr lang="zh-CN" altLang="en-US" sz="2400" dirty="0">
                <a:solidFill>
                  <a:schemeClr val="bg1"/>
                </a:solidFill>
                <a:latin typeface="楷体_GB2312" pitchFamily="49" charset="-122"/>
              </a:rPr>
              <a:t>安装在与传动齿轮相对应的齿条箱上</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电动 机的驱动力直接传给齿条轴</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控制件安装在司机助手侧的仪表盘背板上</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如图</a:t>
            </a:r>
            <a:r>
              <a:rPr lang="en-US" altLang="zh-CN" sz="2400" dirty="0">
                <a:solidFill>
                  <a:schemeClr val="bg1"/>
                </a:solidFill>
                <a:latin typeface="楷体_GB2312" pitchFamily="49" charset="-122"/>
              </a:rPr>
              <a:t>3-40</a:t>
            </a:r>
            <a:r>
              <a:rPr lang="zh-CN" altLang="en-US" sz="2400" dirty="0">
                <a:solidFill>
                  <a:schemeClr val="bg1"/>
                </a:solidFill>
                <a:latin typeface="楷体_GB2312" pitchFamily="49" charset="-122"/>
              </a:rPr>
              <a:t>所示。</a:t>
            </a:r>
            <a:endParaRPr lang="zh-CN" altLang="en-US" sz="2400" dirty="0">
              <a:solidFill>
                <a:schemeClr val="bg1"/>
              </a:solidFill>
              <a:latin typeface="楷体_GB2312" pitchFamily="49" charset="-122"/>
            </a:endParaRPr>
          </a:p>
        </p:txBody>
      </p:sp>
      <p:sp>
        <p:nvSpPr>
          <p:cNvPr id="51203" name="文本框 8"/>
          <p:cNvSpPr txBox="1"/>
          <p:nvPr/>
        </p:nvSpPr>
        <p:spPr>
          <a:xfrm>
            <a:off x="1668463" y="619125"/>
            <a:ext cx="4824412" cy="521970"/>
          </a:xfrm>
          <a:prstGeom prst="rect">
            <a:avLst/>
          </a:prstGeom>
          <a:noFill/>
          <a:ln w="9525">
            <a:noFill/>
          </a:ln>
        </p:spPr>
        <p:txBody>
          <a:bodyPr wrap="square" anchor="t">
            <a:spAutoFit/>
          </a:bodyPr>
          <a:p>
            <a:r>
              <a:rPr lang="zh-CN" altLang="en-US" sz="2800" dirty="0">
                <a:solidFill>
                  <a:srgbClr val="FFFFFF"/>
                </a:solidFill>
                <a:latin typeface="微软雅黑 Light" pitchFamily="34" charset="-122"/>
                <a:ea typeface="微软雅黑 Light" pitchFamily="34" charset="-122"/>
              </a:rPr>
              <a:t>转向扭矩传感器</a:t>
            </a:r>
            <a:endParaRPr lang="zh-CN" altLang="en-US" sz="2800" dirty="0">
              <a:solidFill>
                <a:srgbClr val="FFFFFF"/>
              </a:solidFill>
              <a:latin typeface="微软雅黑 Light" pitchFamily="34" charset="-122"/>
              <a:ea typeface="微软雅黑 Light" pitchFamily="34" charset="-122"/>
            </a:endParaRPr>
          </a:p>
        </p:txBody>
      </p:sp>
      <p:grpSp>
        <p:nvGrpSpPr>
          <p:cNvPr id="51204" name="组合 9"/>
          <p:cNvGrpSpPr/>
          <p:nvPr/>
        </p:nvGrpSpPr>
        <p:grpSpPr>
          <a:xfrm>
            <a:off x="595313" y="503238"/>
            <a:ext cx="762000" cy="755650"/>
            <a:chOff x="4629" y="3681"/>
            <a:chExt cx="3091" cy="3091"/>
          </a:xfrm>
        </p:grpSpPr>
        <p:sp>
          <p:nvSpPr>
            <p:cNvPr id="11" name="六边形 10"/>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六边形 11"/>
            <p:cNvSpPr/>
            <p:nvPr/>
          </p:nvSpPr>
          <p:spPr>
            <a:xfrm rot="16200000">
              <a:off x="4592" y="3889"/>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6084" name="图片 3" descr="C:\Users\Administrator\Desktop\图片2.png图片2"/>
          <p:cNvPicPr>
            <a:picLocks noChangeAspect="1"/>
          </p:cNvPicPr>
          <p:nvPr/>
        </p:nvPicPr>
        <p:blipFill>
          <a:blip r:embed="rId2">
            <a:biLevel thresh="50000"/>
          </a:blip>
          <a:stretch>
            <a:fillRect/>
          </a:stretch>
        </p:blipFill>
        <p:spPr>
          <a:xfrm>
            <a:off x="688340" y="556895"/>
            <a:ext cx="558165" cy="558800"/>
          </a:xfrm>
          <a:prstGeom prst="rect">
            <a:avLst/>
          </a:prstGeom>
          <a:noFill/>
          <a:ln w="9525">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1939" name="文本占位符 551938"/>
          <p:cNvSpPr>
            <a:spLocks noGrp="1"/>
          </p:cNvSpPr>
          <p:nvPr>
            <p:ph type="body" idx="1"/>
          </p:nvPr>
        </p:nvSpPr>
        <p:spPr>
          <a:xfrm>
            <a:off x="1524000" y="1329055"/>
            <a:ext cx="8686800" cy="1994535"/>
          </a:xfrm>
        </p:spPr>
        <p:txBody>
          <a:bodyPr/>
          <a:p>
            <a:pPr>
              <a:buClr>
                <a:srgbClr val="FFC000"/>
              </a:buClr>
              <a:buFont typeface="Wingdings" panose="05000000000000000000" charset="0"/>
              <a:buChar char="Ø"/>
            </a:pPr>
            <a:r>
              <a:rPr lang="en-US" altLang="zh-CN" sz="2400" dirty="0">
                <a:solidFill>
                  <a:schemeClr val="bg1"/>
                </a:solidFill>
                <a:latin typeface="楷体_GB2312" pitchFamily="49" charset="-122"/>
              </a:rPr>
              <a:t>(2)</a:t>
            </a:r>
            <a:r>
              <a:rPr lang="zh-CN" altLang="en-US" sz="2400" dirty="0">
                <a:solidFill>
                  <a:schemeClr val="bg1"/>
                </a:solidFill>
                <a:latin typeface="楷体_GB2312" pitchFamily="49" charset="-122"/>
              </a:rPr>
              <a:t>在</a:t>
            </a:r>
            <a:r>
              <a:rPr lang="en-US" altLang="zh-CN" sz="2400" dirty="0">
                <a:solidFill>
                  <a:schemeClr val="bg1"/>
                </a:solidFill>
                <a:latin typeface="楷体_GB2312" pitchFamily="49" charset="-122"/>
              </a:rPr>
              <a:t>Alto</a:t>
            </a:r>
            <a:r>
              <a:rPr lang="zh-CN" altLang="en-US" sz="2400" dirty="0">
                <a:solidFill>
                  <a:schemeClr val="bg1"/>
                </a:solidFill>
                <a:latin typeface="楷体_GB2312" pitchFamily="49" charset="-122"/>
              </a:rPr>
              <a:t>车上，转向扭矩传感器，电动机和减速器制成一个整体，装在转向柱上，电磁离合器装在电动机的输出端边，控制件装在驾驶员座位下。</a:t>
            </a:r>
            <a:endParaRPr lang="zh-CN" altLang="en-US" sz="2400" dirty="0">
              <a:solidFill>
                <a:schemeClr val="bg1"/>
              </a:solidFill>
              <a:latin typeface="楷体_GB2312" pitchFamily="49" charset="-122"/>
            </a:endParaRPr>
          </a:p>
          <a:p>
            <a:pPr>
              <a:buClr>
                <a:srgbClr val="FFC000"/>
              </a:buClr>
              <a:buFont typeface="Wingdings" panose="05000000000000000000" charset="0"/>
              <a:buChar char="Ø"/>
            </a:pPr>
            <a:r>
              <a:rPr lang="en-US" altLang="zh-CN" sz="2400" dirty="0">
                <a:solidFill>
                  <a:schemeClr val="bg1"/>
                </a:solidFill>
                <a:latin typeface="楷体_GB2312" pitchFamily="49" charset="-122"/>
              </a:rPr>
              <a:t>(3)</a:t>
            </a:r>
            <a:r>
              <a:rPr lang="zh-CN" altLang="en-US" sz="2400" dirty="0">
                <a:solidFill>
                  <a:schemeClr val="bg1"/>
                </a:solidFill>
                <a:latin typeface="楷体_GB2312" pitchFamily="49" charset="-122"/>
              </a:rPr>
              <a:t>电控式转向系的转向器，目前主要 有齿轮齿条式和循环球式转向器。 </a:t>
            </a:r>
            <a:endParaRPr lang="zh-CN" altLang="en-US" sz="2400" dirty="0">
              <a:solidFill>
                <a:schemeClr val="bg1"/>
              </a:solidFill>
              <a:latin typeface="楷体_GB2312" pitchFamily="49" charset="-122"/>
            </a:endParaRPr>
          </a:p>
        </p:txBody>
      </p:sp>
      <p:pic>
        <p:nvPicPr>
          <p:cNvPr id="551940" name="图片 551939" descr="图3－41"/>
          <p:cNvPicPr>
            <a:picLocks noChangeAspect="1"/>
          </p:cNvPicPr>
          <p:nvPr/>
        </p:nvPicPr>
        <p:blipFill>
          <a:blip r:embed="rId1"/>
          <a:stretch>
            <a:fillRect/>
          </a:stretch>
        </p:blipFill>
        <p:spPr>
          <a:xfrm>
            <a:off x="3128645" y="3551555"/>
            <a:ext cx="5477510" cy="2961640"/>
          </a:xfrm>
          <a:prstGeom prst="rect">
            <a:avLst/>
          </a:prstGeom>
          <a:noFill/>
          <a:ln w="9525">
            <a:noFill/>
          </a:ln>
        </p:spPr>
      </p:pic>
      <p:sp>
        <p:nvSpPr>
          <p:cNvPr id="51203" name="文本框 8"/>
          <p:cNvSpPr txBox="1"/>
          <p:nvPr/>
        </p:nvSpPr>
        <p:spPr>
          <a:xfrm>
            <a:off x="1668463" y="619125"/>
            <a:ext cx="4824412" cy="521970"/>
          </a:xfrm>
          <a:prstGeom prst="rect">
            <a:avLst/>
          </a:prstGeom>
          <a:noFill/>
          <a:ln w="9525">
            <a:noFill/>
          </a:ln>
        </p:spPr>
        <p:txBody>
          <a:bodyPr wrap="square" anchor="t">
            <a:spAutoFit/>
          </a:bodyPr>
          <a:p>
            <a:r>
              <a:rPr lang="zh-CN" altLang="en-US" sz="2800" dirty="0">
                <a:solidFill>
                  <a:srgbClr val="FFFFFF"/>
                </a:solidFill>
                <a:latin typeface="微软雅黑 Light" pitchFamily="34" charset="-122"/>
                <a:ea typeface="微软雅黑 Light" pitchFamily="34" charset="-122"/>
              </a:rPr>
              <a:t>转向扭矩传感器</a:t>
            </a:r>
            <a:endParaRPr lang="zh-CN" altLang="en-US" sz="2800" dirty="0">
              <a:solidFill>
                <a:srgbClr val="FFFFFF"/>
              </a:solidFill>
              <a:latin typeface="微软雅黑 Light" pitchFamily="34" charset="-122"/>
              <a:ea typeface="微软雅黑 Light" pitchFamily="34" charset="-122"/>
            </a:endParaRPr>
          </a:p>
        </p:txBody>
      </p:sp>
      <p:grpSp>
        <p:nvGrpSpPr>
          <p:cNvPr id="51204" name="组合 9"/>
          <p:cNvGrpSpPr/>
          <p:nvPr/>
        </p:nvGrpSpPr>
        <p:grpSpPr>
          <a:xfrm>
            <a:off x="595313" y="503238"/>
            <a:ext cx="762000" cy="755650"/>
            <a:chOff x="4629" y="3681"/>
            <a:chExt cx="3091" cy="3091"/>
          </a:xfrm>
        </p:grpSpPr>
        <p:sp>
          <p:nvSpPr>
            <p:cNvPr id="11" name="六边形 10"/>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六边形 11"/>
            <p:cNvSpPr/>
            <p:nvPr/>
          </p:nvSpPr>
          <p:spPr>
            <a:xfrm rot="16200000">
              <a:off x="4592" y="3889"/>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6084" name="图片 3" descr="C:\Users\Administrator\Desktop\图片2.png图片2"/>
          <p:cNvPicPr>
            <a:picLocks noChangeAspect="1"/>
          </p:cNvPicPr>
          <p:nvPr/>
        </p:nvPicPr>
        <p:blipFill>
          <a:blip r:embed="rId2">
            <a:biLevel thresh="50000"/>
          </a:blip>
          <a:stretch>
            <a:fillRect/>
          </a:stretch>
        </p:blipFill>
        <p:spPr>
          <a:xfrm>
            <a:off x="688340" y="556895"/>
            <a:ext cx="558165" cy="558800"/>
          </a:xfrm>
          <a:prstGeom prst="rect">
            <a:avLst/>
          </a:prstGeom>
          <a:noFill/>
          <a:ln w="9525">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63" name="文本占位符 552962"/>
          <p:cNvSpPr>
            <a:spLocks noGrp="1"/>
          </p:cNvSpPr>
          <p:nvPr>
            <p:ph type="body" idx="1"/>
          </p:nvPr>
        </p:nvSpPr>
        <p:spPr>
          <a:xfrm>
            <a:off x="1246505" y="1140778"/>
            <a:ext cx="8893175" cy="5102225"/>
          </a:xfrm>
        </p:spPr>
        <p:txBody>
          <a:bodyPr/>
          <a:p>
            <a:r>
              <a:rPr lang="en-US" altLang="zh-CN" dirty="0"/>
              <a:t>         </a:t>
            </a:r>
            <a:r>
              <a:rPr lang="zh-CN" altLang="en-US" sz="2400" dirty="0">
                <a:solidFill>
                  <a:schemeClr val="bg1"/>
                </a:solidFill>
                <a:latin typeface="楷体_GB2312" pitchFamily="49" charset="-122"/>
              </a:rPr>
              <a:t>转向扭矩传感器具有检测转向盘的操纵方向和操纵力的功能。在任何情况下，利用电位表即可检测出该传感器信号。如图</a:t>
            </a:r>
            <a:r>
              <a:rPr lang="en-US" altLang="zh-CN" sz="2400" dirty="0">
                <a:solidFill>
                  <a:schemeClr val="bg1"/>
                </a:solidFill>
                <a:latin typeface="楷体_GB2312" pitchFamily="49" charset="-122"/>
              </a:rPr>
              <a:t>3-42</a:t>
            </a:r>
            <a:r>
              <a:rPr lang="zh-CN" altLang="en-US" sz="2400" dirty="0">
                <a:solidFill>
                  <a:schemeClr val="bg1"/>
                </a:solidFill>
                <a:latin typeface="楷体_GB2312" pitchFamily="49" charset="-122"/>
              </a:rPr>
              <a:t>所示为某种转向扭矩传感器输出特性。从图中可以看出，左旋、右旋扭杆扭曲角不同，转向扭矩传感器传递参数在电位表指示的电压不同，则说明转向助力不同。</a:t>
            </a:r>
            <a:r>
              <a:rPr lang="zh-CN" altLang="en-US" sz="2400" dirty="0">
                <a:latin typeface="楷体_GB2312" pitchFamily="49" charset="-122"/>
              </a:rPr>
              <a:t> </a:t>
            </a:r>
            <a:endParaRPr lang="zh-CN" altLang="en-US" sz="2400" dirty="0">
              <a:latin typeface="楷体_GB2312" pitchFamily="49" charset="-122"/>
            </a:endParaRPr>
          </a:p>
        </p:txBody>
      </p:sp>
      <p:pic>
        <p:nvPicPr>
          <p:cNvPr id="552964" name="图片 552963" descr="图3－42"/>
          <p:cNvPicPr>
            <a:picLocks noChangeAspect="1"/>
          </p:cNvPicPr>
          <p:nvPr/>
        </p:nvPicPr>
        <p:blipFill>
          <a:blip r:embed="rId1"/>
          <a:stretch>
            <a:fillRect/>
          </a:stretch>
        </p:blipFill>
        <p:spPr>
          <a:xfrm>
            <a:off x="3187700" y="3277235"/>
            <a:ext cx="5184775" cy="3497263"/>
          </a:xfrm>
          <a:prstGeom prst="rect">
            <a:avLst/>
          </a:prstGeom>
          <a:noFill/>
          <a:ln w="9525">
            <a:noFill/>
          </a:ln>
        </p:spPr>
      </p:pic>
      <p:sp>
        <p:nvSpPr>
          <p:cNvPr id="51203" name="文本框 8"/>
          <p:cNvSpPr txBox="1"/>
          <p:nvPr/>
        </p:nvSpPr>
        <p:spPr>
          <a:xfrm>
            <a:off x="1668463" y="619125"/>
            <a:ext cx="4824412" cy="521970"/>
          </a:xfrm>
          <a:prstGeom prst="rect">
            <a:avLst/>
          </a:prstGeom>
          <a:noFill/>
          <a:ln w="9525">
            <a:noFill/>
          </a:ln>
        </p:spPr>
        <p:txBody>
          <a:bodyPr wrap="square" anchor="t">
            <a:spAutoFit/>
          </a:bodyPr>
          <a:p>
            <a:r>
              <a:rPr lang="zh-CN" altLang="en-US" sz="2800" dirty="0">
                <a:solidFill>
                  <a:srgbClr val="FFFFFF"/>
                </a:solidFill>
                <a:latin typeface="微软雅黑 Light" pitchFamily="34" charset="-122"/>
                <a:ea typeface="微软雅黑 Light" pitchFamily="34" charset="-122"/>
              </a:rPr>
              <a:t>转向扭矩传感器</a:t>
            </a:r>
            <a:endParaRPr lang="zh-CN" altLang="en-US" sz="2800" dirty="0">
              <a:solidFill>
                <a:srgbClr val="FFFFFF"/>
              </a:solidFill>
              <a:latin typeface="微软雅黑 Light" pitchFamily="34" charset="-122"/>
              <a:ea typeface="微软雅黑 Light" pitchFamily="34" charset="-122"/>
            </a:endParaRPr>
          </a:p>
        </p:txBody>
      </p:sp>
      <p:grpSp>
        <p:nvGrpSpPr>
          <p:cNvPr id="51204" name="组合 9"/>
          <p:cNvGrpSpPr/>
          <p:nvPr/>
        </p:nvGrpSpPr>
        <p:grpSpPr>
          <a:xfrm>
            <a:off x="595313" y="503238"/>
            <a:ext cx="762000" cy="755650"/>
            <a:chOff x="4629" y="3681"/>
            <a:chExt cx="3091" cy="3091"/>
          </a:xfrm>
        </p:grpSpPr>
        <p:sp>
          <p:nvSpPr>
            <p:cNvPr id="11" name="六边形 10"/>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六边形 11"/>
            <p:cNvSpPr/>
            <p:nvPr/>
          </p:nvSpPr>
          <p:spPr>
            <a:xfrm rot="16200000">
              <a:off x="4592" y="3889"/>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6084" name="图片 3" descr="C:\Users\Administrator\Desktop\图片2.png图片2"/>
          <p:cNvPicPr>
            <a:picLocks noChangeAspect="1"/>
          </p:cNvPicPr>
          <p:nvPr/>
        </p:nvPicPr>
        <p:blipFill>
          <a:blip r:embed="rId2">
            <a:biLevel thresh="50000"/>
          </a:blip>
          <a:stretch>
            <a:fillRect/>
          </a:stretch>
        </p:blipFill>
        <p:spPr>
          <a:xfrm>
            <a:off x="688340" y="556895"/>
            <a:ext cx="558165" cy="558800"/>
          </a:xfrm>
          <a:prstGeom prst="rect">
            <a:avLst/>
          </a:prstGeom>
          <a:noFill/>
          <a:ln w="9525">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987" name="文本占位符 553986"/>
          <p:cNvSpPr>
            <a:spLocks noGrp="1"/>
          </p:cNvSpPr>
          <p:nvPr>
            <p:ph type="body" idx="1"/>
          </p:nvPr>
        </p:nvSpPr>
        <p:spPr>
          <a:xfrm>
            <a:off x="1116330" y="1257935"/>
            <a:ext cx="8820150" cy="2513965"/>
          </a:xfrm>
        </p:spPr>
        <p:txBody>
          <a:bodyPr/>
          <a:p>
            <a:r>
              <a:rPr lang="en-US" altLang="zh-CN" dirty="0"/>
              <a:t>  </a:t>
            </a:r>
            <a:r>
              <a:rPr lang="zh-CN" altLang="en-US" sz="2400" dirty="0">
                <a:latin typeface="楷体_GB2312" pitchFamily="49" charset="-122"/>
              </a:rPr>
              <a:t>     </a:t>
            </a:r>
            <a:r>
              <a:rPr lang="zh-CN" altLang="en-US" sz="2400" dirty="0">
                <a:solidFill>
                  <a:schemeClr val="bg1"/>
                </a:solidFill>
                <a:latin typeface="楷体_GB2312" pitchFamily="49" charset="-122"/>
              </a:rPr>
              <a:t>电控式转向系所用的电动机是将汽车用电动机加以改进。有的电动机转子外圆表面开有斜槽</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有的则改变定子磁铁的中心处或端部的厚度。电动机工作时有一定速度范围</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若超出规定速度范围</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则由离合器使电动机停转并消除电动机惯性的影响。同时</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当转向系发生故障时</a:t>
            </a:r>
            <a:r>
              <a:rPr lang="en-US" altLang="zh-CN" sz="2400" dirty="0">
                <a:solidFill>
                  <a:schemeClr val="bg1"/>
                </a:solidFill>
                <a:latin typeface="楷体_GB2312" pitchFamily="49" charset="-122"/>
              </a:rPr>
              <a:t>, </a:t>
            </a:r>
            <a:r>
              <a:rPr lang="zh-CN" altLang="en-US" sz="2400" dirty="0">
                <a:solidFill>
                  <a:schemeClr val="bg1"/>
                </a:solidFill>
                <a:latin typeface="楷体_GB2312" pitchFamily="49" charset="-122"/>
              </a:rPr>
              <a:t>离合器分离</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即应恢复手动控制转向</a:t>
            </a:r>
            <a:r>
              <a:rPr lang="en-US" altLang="zh-CN" sz="2400" dirty="0">
                <a:solidFill>
                  <a:schemeClr val="bg1"/>
                </a:solidFill>
                <a:latin typeface="楷体_GB2312" pitchFamily="49" charset="-122"/>
              </a:rPr>
              <a:t>,</a:t>
            </a:r>
            <a:r>
              <a:rPr lang="zh-CN" altLang="en-US" sz="2400" dirty="0">
                <a:solidFill>
                  <a:schemeClr val="bg1"/>
                </a:solidFill>
                <a:latin typeface="楷体_GB2312" pitchFamily="49" charset="-122"/>
              </a:rPr>
              <a:t>保证汽车正常行驶。</a:t>
            </a:r>
            <a:endParaRPr lang="zh-CN" altLang="en-US" sz="2400" dirty="0">
              <a:solidFill>
                <a:schemeClr val="bg1"/>
              </a:solidFill>
              <a:latin typeface="楷体_GB2312" pitchFamily="49" charset="-122"/>
            </a:endParaRPr>
          </a:p>
        </p:txBody>
      </p:sp>
      <p:sp>
        <p:nvSpPr>
          <p:cNvPr id="51203" name="文本框 8"/>
          <p:cNvSpPr txBox="1"/>
          <p:nvPr/>
        </p:nvSpPr>
        <p:spPr>
          <a:xfrm>
            <a:off x="1668463" y="619125"/>
            <a:ext cx="4824412" cy="521970"/>
          </a:xfrm>
          <a:prstGeom prst="rect">
            <a:avLst/>
          </a:prstGeom>
          <a:noFill/>
          <a:ln w="9525">
            <a:noFill/>
          </a:ln>
        </p:spPr>
        <p:txBody>
          <a:bodyPr wrap="square" anchor="t">
            <a:spAutoFit/>
          </a:bodyPr>
          <a:p>
            <a:r>
              <a:rPr lang="zh-CN" altLang="en-US" sz="2800" dirty="0">
                <a:solidFill>
                  <a:srgbClr val="FFFFFF"/>
                </a:solidFill>
                <a:latin typeface="微软雅黑 Light" pitchFamily="34" charset="-122"/>
                <a:ea typeface="微软雅黑 Light" pitchFamily="34" charset="-122"/>
              </a:rPr>
              <a:t>电动机</a:t>
            </a:r>
            <a:endParaRPr lang="zh-CN" altLang="en-US" sz="2800" dirty="0">
              <a:solidFill>
                <a:srgbClr val="FFFFFF"/>
              </a:solidFill>
              <a:latin typeface="微软雅黑 Light" pitchFamily="34" charset="-122"/>
              <a:ea typeface="微软雅黑 Light" pitchFamily="34" charset="-122"/>
            </a:endParaRPr>
          </a:p>
        </p:txBody>
      </p:sp>
      <p:grpSp>
        <p:nvGrpSpPr>
          <p:cNvPr id="51204" name="组合 9"/>
          <p:cNvGrpSpPr/>
          <p:nvPr/>
        </p:nvGrpSpPr>
        <p:grpSpPr>
          <a:xfrm>
            <a:off x="595313" y="503238"/>
            <a:ext cx="762000" cy="755650"/>
            <a:chOff x="4629" y="3681"/>
            <a:chExt cx="3091" cy="3091"/>
          </a:xfrm>
        </p:grpSpPr>
        <p:sp>
          <p:nvSpPr>
            <p:cNvPr id="11" name="六边形 10"/>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六边形 11"/>
            <p:cNvSpPr/>
            <p:nvPr/>
          </p:nvSpPr>
          <p:spPr>
            <a:xfrm rot="16200000">
              <a:off x="4592" y="3889"/>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6084" name="图片 3" descr="C:\Users\Administrator\Desktop\图片2.png图片2"/>
          <p:cNvPicPr>
            <a:picLocks noChangeAspect="1"/>
          </p:cNvPicPr>
          <p:nvPr/>
        </p:nvPicPr>
        <p:blipFill>
          <a:blip r:embed="rId1">
            <a:biLevel thresh="50000"/>
          </a:blip>
          <a:stretch>
            <a:fillRect/>
          </a:stretch>
        </p:blipFill>
        <p:spPr>
          <a:xfrm>
            <a:off x="688340" y="556895"/>
            <a:ext cx="558165" cy="558800"/>
          </a:xfrm>
          <a:prstGeom prst="rect">
            <a:avLst/>
          </a:prstGeom>
          <a:noFill/>
          <a:ln w="9525">
            <a:noFill/>
          </a:ln>
        </p:spPr>
      </p:pic>
      <p:pic>
        <p:nvPicPr>
          <p:cNvPr id="5" name="图片 4"/>
          <p:cNvPicPr>
            <a:picLocks noChangeAspect="1"/>
          </p:cNvPicPr>
          <p:nvPr/>
        </p:nvPicPr>
        <p:blipFill>
          <a:blip r:embed="rId2"/>
          <a:stretch>
            <a:fillRect/>
          </a:stretch>
        </p:blipFill>
        <p:spPr>
          <a:xfrm>
            <a:off x="3144520" y="3771900"/>
            <a:ext cx="4763770" cy="2860675"/>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987" name="文本占位符 553986"/>
          <p:cNvSpPr>
            <a:spLocks noGrp="1"/>
          </p:cNvSpPr>
          <p:nvPr>
            <p:ph type="body" idx="1"/>
          </p:nvPr>
        </p:nvSpPr>
        <p:spPr>
          <a:xfrm>
            <a:off x="1668780" y="1257935"/>
            <a:ext cx="4179570" cy="5153025"/>
          </a:xfrm>
        </p:spPr>
        <p:txBody>
          <a:bodyPr/>
          <a:p>
            <a:r>
              <a:rPr lang="en-US" altLang="zh-CN" dirty="0"/>
              <a:t>  </a:t>
            </a:r>
            <a:r>
              <a:rPr lang="zh-CN" altLang="en-US" sz="2400" dirty="0">
                <a:latin typeface="楷体_GB2312" pitchFamily="49" charset="-122"/>
              </a:rPr>
              <a:t>     </a:t>
            </a:r>
            <a:r>
              <a:rPr sz="2800" dirty="0">
                <a:solidFill>
                  <a:schemeClr val="bg1"/>
                </a:solidFill>
                <a:latin typeface="楷体_GB2312" pitchFamily="49" charset="-122"/>
              </a:rPr>
              <a:t>如图3-43所示,减速机构是把电动机的输出功率放大后,再传递给齿轮箱的主要部件。目前应用的有两级行星齿轮与传动齿轮驱动组合式,蜗轮蜗杆与转向轴驱动组合式等,并部分采用树脂材料齿轮和特殊齿形,以抑制噪声和提高耐磨性。</a:t>
            </a:r>
            <a:endParaRPr sz="2800" dirty="0">
              <a:solidFill>
                <a:schemeClr val="bg1"/>
              </a:solidFill>
              <a:latin typeface="楷体_GB2312" pitchFamily="49" charset="-122"/>
            </a:endParaRPr>
          </a:p>
          <a:p>
            <a:endParaRPr sz="2800" dirty="0">
              <a:solidFill>
                <a:schemeClr val="bg1"/>
              </a:solidFill>
              <a:latin typeface="楷体_GB2312" pitchFamily="49" charset="-122"/>
            </a:endParaRPr>
          </a:p>
        </p:txBody>
      </p:sp>
      <p:sp>
        <p:nvSpPr>
          <p:cNvPr id="51203" name="文本框 8"/>
          <p:cNvSpPr txBox="1"/>
          <p:nvPr/>
        </p:nvSpPr>
        <p:spPr>
          <a:xfrm>
            <a:off x="1668463" y="619125"/>
            <a:ext cx="4824412" cy="521970"/>
          </a:xfrm>
          <a:prstGeom prst="rect">
            <a:avLst/>
          </a:prstGeom>
          <a:noFill/>
          <a:ln w="9525">
            <a:noFill/>
          </a:ln>
        </p:spPr>
        <p:txBody>
          <a:bodyPr wrap="square" anchor="t">
            <a:spAutoFit/>
          </a:bodyPr>
          <a:p>
            <a:r>
              <a:rPr lang="zh-CN" altLang="en-US" sz="2800" dirty="0">
                <a:solidFill>
                  <a:srgbClr val="FFFFFF"/>
                </a:solidFill>
                <a:latin typeface="微软雅黑 Light" pitchFamily="34" charset="-122"/>
                <a:ea typeface="微软雅黑 Light" pitchFamily="34" charset="-122"/>
              </a:rPr>
              <a:t>减速机构</a:t>
            </a:r>
            <a:endParaRPr lang="zh-CN" altLang="en-US" sz="2800" dirty="0">
              <a:solidFill>
                <a:srgbClr val="FFFFFF"/>
              </a:solidFill>
              <a:latin typeface="微软雅黑 Light" pitchFamily="34" charset="-122"/>
              <a:ea typeface="微软雅黑 Light" pitchFamily="34" charset="-122"/>
            </a:endParaRPr>
          </a:p>
        </p:txBody>
      </p:sp>
      <p:grpSp>
        <p:nvGrpSpPr>
          <p:cNvPr id="51204" name="组合 9"/>
          <p:cNvGrpSpPr/>
          <p:nvPr/>
        </p:nvGrpSpPr>
        <p:grpSpPr>
          <a:xfrm>
            <a:off x="595313" y="503238"/>
            <a:ext cx="762000" cy="755650"/>
            <a:chOff x="4629" y="3681"/>
            <a:chExt cx="3091" cy="3091"/>
          </a:xfrm>
        </p:grpSpPr>
        <p:sp>
          <p:nvSpPr>
            <p:cNvPr id="11" name="六边形 10"/>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六边形 11"/>
            <p:cNvSpPr/>
            <p:nvPr/>
          </p:nvSpPr>
          <p:spPr>
            <a:xfrm rot="16200000">
              <a:off x="4592" y="3889"/>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6084" name="图片 3" descr="C:\Users\Administrator\Desktop\图片2.png图片2"/>
          <p:cNvPicPr>
            <a:picLocks noChangeAspect="1"/>
          </p:cNvPicPr>
          <p:nvPr/>
        </p:nvPicPr>
        <p:blipFill>
          <a:blip r:embed="rId1">
            <a:biLevel thresh="50000"/>
          </a:blip>
          <a:stretch>
            <a:fillRect/>
          </a:stretch>
        </p:blipFill>
        <p:spPr>
          <a:xfrm>
            <a:off x="688340" y="556895"/>
            <a:ext cx="558165" cy="558800"/>
          </a:xfrm>
          <a:prstGeom prst="rect">
            <a:avLst/>
          </a:prstGeom>
          <a:noFill/>
          <a:ln w="9525">
            <a:noFill/>
          </a:ln>
        </p:spPr>
      </p:pic>
      <p:pic>
        <p:nvPicPr>
          <p:cNvPr id="560132" name="图片 560131" descr="图3－43"/>
          <p:cNvPicPr>
            <a:picLocks noChangeAspect="1"/>
          </p:cNvPicPr>
          <p:nvPr/>
        </p:nvPicPr>
        <p:blipFill>
          <a:blip r:embed="rId2"/>
          <a:stretch>
            <a:fillRect/>
          </a:stretch>
        </p:blipFill>
        <p:spPr>
          <a:xfrm>
            <a:off x="6492558" y="1257618"/>
            <a:ext cx="3578225" cy="4608512"/>
          </a:xfrm>
          <a:prstGeom prst="rect">
            <a:avLst/>
          </a:prstGeom>
          <a:noFill/>
          <a:ln w="9525">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987" name="文本占位符 553986"/>
          <p:cNvSpPr>
            <a:spLocks noGrp="1"/>
          </p:cNvSpPr>
          <p:nvPr>
            <p:ph type="body" idx="1"/>
          </p:nvPr>
        </p:nvSpPr>
        <p:spPr>
          <a:xfrm>
            <a:off x="1357630" y="1257935"/>
            <a:ext cx="4824730" cy="5153025"/>
          </a:xfrm>
        </p:spPr>
        <p:txBody>
          <a:bodyPr/>
          <a:p>
            <a:r>
              <a:rPr lang="en-US" altLang="zh-CN" dirty="0"/>
              <a:t>  </a:t>
            </a:r>
            <a:r>
              <a:rPr lang="zh-CN" altLang="en-US" sz="2400" dirty="0">
                <a:latin typeface="楷体_GB2312" pitchFamily="49" charset="-122"/>
              </a:rPr>
              <a:t>    </a:t>
            </a:r>
            <a:r>
              <a:rPr sz="2400" dirty="0">
                <a:solidFill>
                  <a:schemeClr val="bg1"/>
                </a:solidFill>
                <a:latin typeface="楷体_GB2312" pitchFamily="49" charset="-122"/>
              </a:rPr>
              <a:t>单片式电磁离合器如图。其工作电压为12V（DC），额定转速时传递的扭矩为15N·m，线圈电阻为19.5 Ω（20℃）。</a:t>
            </a:r>
            <a:endParaRPr sz="2400" dirty="0">
              <a:solidFill>
                <a:schemeClr val="bg1"/>
              </a:solidFill>
              <a:latin typeface="楷体_GB2312" pitchFamily="49" charset="-122"/>
            </a:endParaRPr>
          </a:p>
          <a:p>
            <a:r>
              <a:rPr sz="2400" dirty="0">
                <a:solidFill>
                  <a:schemeClr val="bg1"/>
                </a:solidFill>
                <a:latin typeface="楷体_GB2312" pitchFamily="49" charset="-122"/>
              </a:rPr>
              <a:t>      工作过程：当电流经滑环通过线圈时，主动轮产生电磁吸力，从而吸引带花键的压板，同时与主动轮压紧，此时电动机的动力经过主动轴，主动轮，压板，花键，从动轴传给执行机构。 </a:t>
            </a:r>
            <a:endParaRPr sz="2400" dirty="0">
              <a:solidFill>
                <a:schemeClr val="bg1"/>
              </a:solidFill>
              <a:latin typeface="楷体_GB2312" pitchFamily="49" charset="-122"/>
            </a:endParaRPr>
          </a:p>
        </p:txBody>
      </p:sp>
      <p:sp>
        <p:nvSpPr>
          <p:cNvPr id="51203" name="文本框 8"/>
          <p:cNvSpPr txBox="1"/>
          <p:nvPr/>
        </p:nvSpPr>
        <p:spPr>
          <a:xfrm>
            <a:off x="1668463" y="619125"/>
            <a:ext cx="4824412" cy="521970"/>
          </a:xfrm>
          <a:prstGeom prst="rect">
            <a:avLst/>
          </a:prstGeom>
          <a:noFill/>
          <a:ln w="9525">
            <a:noFill/>
          </a:ln>
        </p:spPr>
        <p:txBody>
          <a:bodyPr wrap="square" anchor="t">
            <a:spAutoFit/>
          </a:bodyPr>
          <a:p>
            <a:r>
              <a:rPr lang="zh-CN" altLang="en-US" sz="2800" dirty="0">
                <a:solidFill>
                  <a:srgbClr val="FFFFFF"/>
                </a:solidFill>
                <a:latin typeface="微软雅黑 Light" pitchFamily="34" charset="-122"/>
                <a:ea typeface="微软雅黑 Light" pitchFamily="34" charset="-122"/>
              </a:rPr>
              <a:t>电磁离合器</a:t>
            </a:r>
            <a:endParaRPr lang="zh-CN" altLang="en-US" sz="2800" dirty="0">
              <a:solidFill>
                <a:srgbClr val="FFFFFF"/>
              </a:solidFill>
              <a:latin typeface="微软雅黑 Light" pitchFamily="34" charset="-122"/>
              <a:ea typeface="微软雅黑 Light" pitchFamily="34" charset="-122"/>
            </a:endParaRPr>
          </a:p>
        </p:txBody>
      </p:sp>
      <p:grpSp>
        <p:nvGrpSpPr>
          <p:cNvPr id="51204" name="组合 9"/>
          <p:cNvGrpSpPr/>
          <p:nvPr/>
        </p:nvGrpSpPr>
        <p:grpSpPr>
          <a:xfrm>
            <a:off x="595313" y="503238"/>
            <a:ext cx="762000" cy="755650"/>
            <a:chOff x="4629" y="3681"/>
            <a:chExt cx="3091" cy="3091"/>
          </a:xfrm>
        </p:grpSpPr>
        <p:sp>
          <p:nvSpPr>
            <p:cNvPr id="11" name="六边形 10"/>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六边形 11"/>
            <p:cNvSpPr/>
            <p:nvPr/>
          </p:nvSpPr>
          <p:spPr>
            <a:xfrm rot="16200000">
              <a:off x="4592" y="3889"/>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6084" name="图片 3" descr="C:\Users\Administrator\Desktop\图片2.png图片2"/>
          <p:cNvPicPr>
            <a:picLocks noChangeAspect="1"/>
          </p:cNvPicPr>
          <p:nvPr/>
        </p:nvPicPr>
        <p:blipFill>
          <a:blip r:embed="rId1">
            <a:biLevel thresh="50000"/>
          </a:blip>
          <a:stretch>
            <a:fillRect/>
          </a:stretch>
        </p:blipFill>
        <p:spPr>
          <a:xfrm>
            <a:off x="688340" y="556895"/>
            <a:ext cx="558165" cy="558800"/>
          </a:xfrm>
          <a:prstGeom prst="rect">
            <a:avLst/>
          </a:prstGeom>
          <a:noFill/>
          <a:ln w="9525">
            <a:noFill/>
          </a:ln>
        </p:spPr>
      </p:pic>
      <p:pic>
        <p:nvPicPr>
          <p:cNvPr id="561156" name="图片 561155" descr="图3－44"/>
          <p:cNvPicPr>
            <a:picLocks noChangeAspect="1"/>
          </p:cNvPicPr>
          <p:nvPr/>
        </p:nvPicPr>
        <p:blipFill>
          <a:blip r:embed="rId2"/>
          <a:stretch>
            <a:fillRect/>
          </a:stretch>
        </p:blipFill>
        <p:spPr>
          <a:xfrm>
            <a:off x="6397625" y="1257935"/>
            <a:ext cx="4232275" cy="4068445"/>
          </a:xfrm>
          <a:prstGeom prst="rect">
            <a:avLst/>
          </a:prstGeom>
          <a:noFill/>
          <a:ln w="9525">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987" name="文本占位符 553986"/>
          <p:cNvSpPr>
            <a:spLocks noGrp="1"/>
          </p:cNvSpPr>
          <p:nvPr>
            <p:ph type="body" idx="1"/>
          </p:nvPr>
        </p:nvSpPr>
        <p:spPr>
          <a:xfrm>
            <a:off x="1668780" y="1257935"/>
            <a:ext cx="8968740" cy="5153025"/>
          </a:xfrm>
        </p:spPr>
        <p:txBody>
          <a:bodyPr/>
          <a:p>
            <a:pPr>
              <a:buClr>
                <a:srgbClr val="FFC000"/>
              </a:buClr>
              <a:buFont typeface="Wingdings" panose="05000000000000000000" charset="0"/>
              <a:buChar char="Ø"/>
            </a:pPr>
            <a:r>
              <a:rPr sz="2000" dirty="0">
                <a:solidFill>
                  <a:schemeClr val="bg1"/>
                </a:solidFill>
                <a:latin typeface="楷体_GB2312" pitchFamily="49" charset="-122"/>
              </a:rPr>
              <a:t>转向扭矩传感器的扭矩及电动机的信号及电动机的电流参数,通过变换器输入到控制元件(ECU)中。而车速信号参数,发动机转速, 蓄电池电压和起动机开关的通断状态及交流发电机的L端子电传动齿轮压力则通过接口电路输入到控制元件(ECU)中。</a:t>
            </a:r>
            <a:endParaRPr sz="2000" dirty="0">
              <a:solidFill>
                <a:schemeClr val="bg1"/>
              </a:solidFill>
              <a:latin typeface="楷体_GB2312" pitchFamily="49" charset="-122"/>
            </a:endParaRPr>
          </a:p>
          <a:p>
            <a:pPr>
              <a:buClr>
                <a:srgbClr val="FFC000"/>
              </a:buClr>
              <a:buFont typeface="Wingdings" panose="05000000000000000000" charset="0"/>
              <a:buChar char="Ø"/>
            </a:pPr>
            <a:r>
              <a:rPr sz="2000" dirty="0">
                <a:solidFill>
                  <a:schemeClr val="bg1"/>
                </a:solidFill>
                <a:latin typeface="楷体_GB2312" pitchFamily="49" charset="-122"/>
              </a:rPr>
              <a:t>扭矩信号参数通过变换器输入到控制元件(ECU)后,ECU根据车速范围按照规定的扭矩——电动机电流变换值,确定出电传动齿轮电动机的电流指令值,再把电流指令值输入到变换器,变换为模拟信号,然后输入到电流控制电路中去。同时,ECU还输出电动机旋转方向指示信号参数,这个信号参数输入电动机的驱动电路后,便决定了电动机的旋转方向。</a:t>
            </a:r>
            <a:endParaRPr sz="2000" dirty="0">
              <a:solidFill>
                <a:schemeClr val="bg1"/>
              </a:solidFill>
              <a:latin typeface="楷体_GB2312" pitchFamily="49" charset="-122"/>
            </a:endParaRPr>
          </a:p>
          <a:p>
            <a:pPr>
              <a:buClr>
                <a:srgbClr val="FFC000"/>
              </a:buClr>
              <a:buFont typeface="Wingdings" panose="05000000000000000000" charset="0"/>
              <a:buChar char="Ø"/>
            </a:pPr>
            <a:r>
              <a:rPr sz="2000" dirty="0">
                <a:solidFill>
                  <a:schemeClr val="bg1"/>
                </a:solidFill>
                <a:latin typeface="楷体_GB2312" pitchFamily="49" charset="-122"/>
              </a:rPr>
              <a:t>电流控制电路把上述的已成为模拟信号参数的电流指令与电动机的实际电流相比较后,产生二者幅度相同的斩波信号,驱动电路收到斩波信号与旋转向方指令信号之后,则输出指令驱动功率电路,控制电动机的电流,使其按规定的方向旋转。</a:t>
            </a:r>
            <a:endParaRPr sz="2000" dirty="0">
              <a:solidFill>
                <a:schemeClr val="bg1"/>
              </a:solidFill>
              <a:latin typeface="楷体_GB2312" pitchFamily="49" charset="-122"/>
            </a:endParaRPr>
          </a:p>
          <a:p>
            <a:pPr>
              <a:buClr>
                <a:srgbClr val="FFC000"/>
              </a:buClr>
              <a:buFont typeface="Wingdings" panose="05000000000000000000" charset="0"/>
              <a:buChar char="Ø"/>
            </a:pPr>
            <a:r>
              <a:rPr sz="2000" dirty="0">
                <a:solidFill>
                  <a:schemeClr val="bg1"/>
                </a:solidFill>
                <a:latin typeface="楷体_GB2312" pitchFamily="49" charset="-122"/>
              </a:rPr>
              <a:t>当超过规定的车速时,离合器的驱动信号被切断,电动机与减速机构分离,同时电动机也停止工作。</a:t>
            </a:r>
            <a:endParaRPr sz="2000" dirty="0">
              <a:solidFill>
                <a:schemeClr val="bg1"/>
              </a:solidFill>
              <a:latin typeface="楷体_GB2312" pitchFamily="49" charset="-122"/>
            </a:endParaRPr>
          </a:p>
          <a:p>
            <a:pPr>
              <a:buClr>
                <a:srgbClr val="FFC000"/>
              </a:buClr>
              <a:buFont typeface="Wingdings" panose="05000000000000000000" charset="0"/>
              <a:buChar char="Ø"/>
            </a:pPr>
            <a:endParaRPr sz="2000" dirty="0">
              <a:solidFill>
                <a:schemeClr val="bg1"/>
              </a:solidFill>
              <a:latin typeface="楷体_GB2312" pitchFamily="49" charset="-122"/>
            </a:endParaRPr>
          </a:p>
        </p:txBody>
      </p:sp>
      <p:sp>
        <p:nvSpPr>
          <p:cNvPr id="51203" name="文本框 8"/>
          <p:cNvSpPr txBox="1"/>
          <p:nvPr/>
        </p:nvSpPr>
        <p:spPr>
          <a:xfrm>
            <a:off x="1668463" y="619125"/>
            <a:ext cx="4824412" cy="521970"/>
          </a:xfrm>
          <a:prstGeom prst="rect">
            <a:avLst/>
          </a:prstGeom>
          <a:noFill/>
          <a:ln w="9525">
            <a:noFill/>
          </a:ln>
        </p:spPr>
        <p:txBody>
          <a:bodyPr wrap="square" anchor="t">
            <a:spAutoFit/>
          </a:bodyPr>
          <a:p>
            <a:r>
              <a:rPr lang="zh-CN" altLang="en-US" sz="2800" dirty="0">
                <a:solidFill>
                  <a:srgbClr val="FFFFFF"/>
                </a:solidFill>
                <a:latin typeface="微软雅黑 Light" pitchFamily="34" charset="-122"/>
                <a:ea typeface="微软雅黑 Light" pitchFamily="34" charset="-122"/>
              </a:rPr>
              <a:t>控制元件(ECU)</a:t>
            </a:r>
            <a:endParaRPr lang="zh-CN" altLang="en-US" sz="2800" dirty="0">
              <a:solidFill>
                <a:srgbClr val="FFFFFF"/>
              </a:solidFill>
              <a:latin typeface="微软雅黑 Light" pitchFamily="34" charset="-122"/>
              <a:ea typeface="微软雅黑 Light" pitchFamily="34" charset="-122"/>
            </a:endParaRPr>
          </a:p>
        </p:txBody>
      </p:sp>
      <p:grpSp>
        <p:nvGrpSpPr>
          <p:cNvPr id="51204" name="组合 9"/>
          <p:cNvGrpSpPr/>
          <p:nvPr/>
        </p:nvGrpSpPr>
        <p:grpSpPr>
          <a:xfrm>
            <a:off x="595313" y="503238"/>
            <a:ext cx="762000" cy="755650"/>
            <a:chOff x="4629" y="3681"/>
            <a:chExt cx="3091" cy="3091"/>
          </a:xfrm>
        </p:grpSpPr>
        <p:sp>
          <p:nvSpPr>
            <p:cNvPr id="11" name="六边形 10"/>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六边形 11"/>
            <p:cNvSpPr/>
            <p:nvPr/>
          </p:nvSpPr>
          <p:spPr>
            <a:xfrm rot="16200000">
              <a:off x="4592" y="3889"/>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6084" name="图片 3" descr="C:\Users\Administrator\Desktop\图片2.png图片2"/>
          <p:cNvPicPr>
            <a:picLocks noChangeAspect="1"/>
          </p:cNvPicPr>
          <p:nvPr/>
        </p:nvPicPr>
        <p:blipFill>
          <a:blip r:embed="rId1">
            <a:biLevel thresh="50000"/>
          </a:blip>
          <a:stretch>
            <a:fillRect/>
          </a:stretch>
        </p:blipFill>
        <p:spPr>
          <a:xfrm>
            <a:off x="688340" y="556895"/>
            <a:ext cx="558165" cy="558800"/>
          </a:xfrm>
          <a:prstGeom prst="rect">
            <a:avLst/>
          </a:prstGeom>
          <a:noFill/>
          <a:ln w="9525">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六边形 1"/>
          <p:cNvSpPr/>
          <p:nvPr/>
        </p:nvSpPr>
        <p:spPr>
          <a:xfrm>
            <a:off x="3729038" y="2630488"/>
            <a:ext cx="1471613" cy="1268413"/>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500">
              <a:solidFill>
                <a:srgbClr val="FFFFFF"/>
              </a:solidFill>
              <a:latin typeface="Arial" panose="020B0604020202020204" pitchFamily="34" charset="0"/>
              <a:ea typeface="楷体_GB2312" charset="0"/>
            </a:endParaRPr>
          </a:p>
        </p:txBody>
      </p:sp>
      <p:sp>
        <p:nvSpPr>
          <p:cNvPr id="3" name="六边形 2"/>
          <p:cNvSpPr/>
          <p:nvPr/>
        </p:nvSpPr>
        <p:spPr>
          <a:xfrm rot="16200000">
            <a:off x="3713163" y="2605088"/>
            <a:ext cx="1471613" cy="1268413"/>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500">
              <a:solidFill>
                <a:srgbClr val="FFFFFF"/>
              </a:solidFill>
              <a:latin typeface="Arial" panose="020B0604020202020204" pitchFamily="34" charset="0"/>
              <a:ea typeface="楷体_GB2312" charset="0"/>
            </a:endParaRPr>
          </a:p>
        </p:txBody>
      </p:sp>
      <p:cxnSp>
        <p:nvCxnSpPr>
          <p:cNvPr id="5" name="直接连接符 4"/>
          <p:cNvCxnSpPr/>
          <p:nvPr/>
        </p:nvCxnSpPr>
        <p:spPr>
          <a:xfrm>
            <a:off x="5378450" y="2451100"/>
            <a:ext cx="0" cy="155416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7348" name="图片 3" descr="C:\Users\Administrator\Desktop\图片1.png图片1"/>
          <p:cNvPicPr>
            <a:picLocks noChangeAspect="1"/>
          </p:cNvPicPr>
          <p:nvPr/>
        </p:nvPicPr>
        <p:blipFill>
          <a:blip r:embed="rId1">
            <a:biLevel thresh="50000"/>
          </a:blip>
          <a:stretch>
            <a:fillRect/>
          </a:stretch>
        </p:blipFill>
        <p:spPr>
          <a:xfrm>
            <a:off x="3968750" y="2784475"/>
            <a:ext cx="958850" cy="960438"/>
          </a:xfrm>
          <a:prstGeom prst="rect">
            <a:avLst/>
          </a:prstGeom>
          <a:noFill/>
          <a:ln w="9525">
            <a:noFill/>
          </a:ln>
        </p:spPr>
      </p:pic>
      <p:sp>
        <p:nvSpPr>
          <p:cNvPr id="12" name="文本框 11"/>
          <p:cNvSpPr txBox="1"/>
          <p:nvPr/>
        </p:nvSpPr>
        <p:spPr>
          <a:xfrm>
            <a:off x="5554663" y="2216150"/>
            <a:ext cx="1822450" cy="852805"/>
          </a:xfrm>
          <a:prstGeom prst="rect">
            <a:avLst/>
          </a:prstGeom>
          <a:noFill/>
        </p:spPr>
        <p:txBody>
          <a:bodyPr wrap="square" rtlCol="0">
            <a:spAutoFit/>
          </a:bodyPr>
          <a:lstStyle/>
          <a:p>
            <a:r>
              <a:rPr lang="zh-CN" altLang="en-US" sz="3000" noProof="1" dirty="0">
                <a:solidFill>
                  <a:schemeClr val="bg1"/>
                </a:solidFill>
                <a:latin typeface="微软雅黑 Light" pitchFamily="34" charset="-122"/>
                <a:ea typeface="微软雅黑 Light" pitchFamily="34" charset="-122"/>
                <a:cs typeface="+mn-cs"/>
              </a:rPr>
              <a:t>项目</a:t>
            </a:r>
            <a:r>
              <a:rPr lang="en-US" altLang="zh-CN" sz="1500" noProof="1" dirty="0">
                <a:solidFill>
                  <a:schemeClr val="bg1"/>
                </a:solidFill>
                <a:latin typeface="宋体" panose="02010600030101010101" pitchFamily="2" charset="-122"/>
                <a:ea typeface="宋体" panose="02010600030101010101" pitchFamily="2" charset="-122"/>
                <a:cs typeface="+mn-cs"/>
              </a:rPr>
              <a:t> </a:t>
            </a:r>
            <a:r>
              <a:rPr lang="en-US" sz="4950" noProof="1" dirty="0">
                <a:solidFill>
                  <a:schemeClr val="bg1"/>
                </a:solidFill>
                <a:latin typeface="Arial Unicode MS" panose="020B0604020202020204" charset="-122"/>
                <a:ea typeface="Arial Unicode MS" panose="020B0604020202020204" charset="-122"/>
                <a:cs typeface="Arial Unicode MS" panose="020B0604020202020204" charset="-122"/>
              </a:rPr>
              <a:t>3</a:t>
            </a:r>
            <a:endParaRPr lang="en-US" sz="4950" noProof="1"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57350" name="文本框 13"/>
          <p:cNvSpPr txBox="1"/>
          <p:nvPr/>
        </p:nvSpPr>
        <p:spPr>
          <a:xfrm>
            <a:off x="5565775" y="2974975"/>
            <a:ext cx="2526030" cy="737235"/>
          </a:xfrm>
          <a:prstGeom prst="rect">
            <a:avLst/>
          </a:prstGeom>
          <a:solidFill>
            <a:srgbClr val="8AB0D1"/>
          </a:solidFill>
          <a:ln w="9525">
            <a:noFill/>
          </a:ln>
        </p:spPr>
        <p:txBody>
          <a:bodyPr wrap="square" anchor="t">
            <a:spAutoFit/>
          </a:bodyPr>
          <a:p>
            <a:r>
              <a:rPr lang="zh-CN" altLang="en-US" sz="2100" dirty="0">
                <a:solidFill>
                  <a:schemeClr val="bg1"/>
                </a:solidFill>
                <a:latin typeface="微软雅黑 Light" pitchFamily="34" charset="-122"/>
                <a:ea typeface="微软雅黑 Light" pitchFamily="34" charset="-122"/>
              </a:rPr>
              <a:t>电控式动力转向系统故障的检测</a:t>
            </a:r>
            <a:endParaRPr lang="zh-CN" altLang="en-US" sz="2100" dirty="0">
              <a:solidFill>
                <a:schemeClr val="bg1"/>
              </a:solidFill>
              <a:latin typeface="微软雅黑 Light" pitchFamily="34" charset="-122"/>
              <a:ea typeface="微软雅黑 Light" pitchFamily="34" charset="-122"/>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03" name="文本占位符 563202"/>
          <p:cNvSpPr>
            <a:spLocks noGrp="1"/>
          </p:cNvSpPr>
          <p:nvPr>
            <p:ph type="body" idx="1"/>
          </p:nvPr>
        </p:nvSpPr>
        <p:spPr>
          <a:xfrm>
            <a:off x="1524000" y="1412875"/>
            <a:ext cx="9144000" cy="4895850"/>
          </a:xfrm>
        </p:spPr>
        <p:txBody>
          <a:bodyPr/>
          <a:p>
            <a:r>
              <a:rPr lang="en-US" altLang="zh-CN" sz="2400" dirty="0">
                <a:solidFill>
                  <a:srgbClr val="FFFF00"/>
                </a:solidFill>
                <a:latin typeface="楷体_GB2312" pitchFamily="49" charset="-122"/>
              </a:rPr>
              <a:t>1.</a:t>
            </a:r>
            <a:r>
              <a:rPr lang="zh-CN" altLang="en-US" sz="2400" dirty="0">
                <a:solidFill>
                  <a:srgbClr val="FFFF00"/>
                </a:solidFill>
                <a:latin typeface="楷体_GB2312" pitchFamily="49" charset="-122"/>
              </a:rPr>
              <a:t>电控单元（</a:t>
            </a:r>
            <a:r>
              <a:rPr lang="en-US" altLang="zh-CN" sz="2400" dirty="0">
                <a:solidFill>
                  <a:srgbClr val="FFFF00"/>
                </a:solidFill>
                <a:latin typeface="楷体_GB2312" pitchFamily="49" charset="-122"/>
              </a:rPr>
              <a:t>ECU</a:t>
            </a:r>
            <a:r>
              <a:rPr lang="zh-CN" altLang="en-US" sz="2400" dirty="0">
                <a:solidFill>
                  <a:srgbClr val="FFFF00"/>
                </a:solidFill>
                <a:latin typeface="楷体_GB2312" pitchFamily="49" charset="-122"/>
              </a:rPr>
              <a:t>）</a:t>
            </a:r>
            <a:endParaRPr lang="zh-CN" altLang="en-US" sz="2400" dirty="0">
              <a:solidFill>
                <a:schemeClr val="bg1"/>
              </a:solidFill>
              <a:latin typeface="楷体_GB2312" pitchFamily="49" charset="-122"/>
            </a:endParaRPr>
          </a:p>
          <a:p>
            <a:r>
              <a:rPr lang="zh-CN" altLang="en-US" sz="2400" dirty="0">
                <a:solidFill>
                  <a:schemeClr val="bg1"/>
                </a:solidFill>
                <a:latin typeface="楷体_GB2312" pitchFamily="49" charset="-122"/>
              </a:rPr>
              <a:t>      控制单元（</a:t>
            </a:r>
            <a:r>
              <a:rPr lang="en-US" altLang="zh-CN" sz="2400" dirty="0">
                <a:solidFill>
                  <a:schemeClr val="bg1"/>
                </a:solidFill>
                <a:latin typeface="楷体_GB2312" pitchFamily="49" charset="-122"/>
              </a:rPr>
              <a:t>ECU</a:t>
            </a:r>
            <a:r>
              <a:rPr lang="zh-CN" altLang="en-US" sz="2400" dirty="0">
                <a:solidFill>
                  <a:schemeClr val="bg1"/>
                </a:solidFill>
                <a:latin typeface="楷体_GB2312" pitchFamily="49" charset="-122"/>
              </a:rPr>
              <a:t>）具有故障自诊断功能，当发生异常时能停止助力。同时，</a:t>
            </a:r>
            <a:r>
              <a:rPr lang="en-US" altLang="zh-CN" sz="2400" dirty="0">
                <a:solidFill>
                  <a:schemeClr val="bg1"/>
                </a:solidFill>
                <a:latin typeface="楷体_GB2312" pitchFamily="49" charset="-122"/>
              </a:rPr>
              <a:t>ECU</a:t>
            </a:r>
            <a:r>
              <a:rPr lang="zh-CN" altLang="en-US" sz="2400" dirty="0">
                <a:solidFill>
                  <a:schemeClr val="bg1"/>
                </a:solidFill>
                <a:latin typeface="楷体_GB2312" pitchFamily="49" charset="-122"/>
              </a:rPr>
              <a:t>可以记录异常内容，并将其用脉冲个数显示出来。</a:t>
            </a:r>
            <a:endParaRPr lang="zh-CN" altLang="en-US" sz="2400" dirty="0">
              <a:solidFill>
                <a:schemeClr val="bg1"/>
              </a:solidFill>
              <a:latin typeface="楷体_GB2312" pitchFamily="49" charset="-122"/>
            </a:endParaRPr>
          </a:p>
          <a:p>
            <a:r>
              <a:rPr lang="en-US" altLang="zh-CN" sz="2400" dirty="0">
                <a:solidFill>
                  <a:srgbClr val="FFFF00"/>
                </a:solidFill>
                <a:latin typeface="楷体_GB2312" pitchFamily="49" charset="-122"/>
              </a:rPr>
              <a:t>2.</a:t>
            </a:r>
            <a:r>
              <a:rPr lang="zh-CN" altLang="en-US" sz="2400" dirty="0">
                <a:solidFill>
                  <a:srgbClr val="FFFF00"/>
                </a:solidFill>
                <a:latin typeface="楷体_GB2312" pitchFamily="49" charset="-122"/>
              </a:rPr>
              <a:t>以三菱“</a:t>
            </a:r>
            <a:r>
              <a:rPr lang="en-US" altLang="zh-CN" sz="2400" err="1">
                <a:solidFill>
                  <a:srgbClr val="FFFF00"/>
                </a:solidFill>
                <a:latin typeface="楷体_GB2312" pitchFamily="49" charset="-122"/>
              </a:rPr>
              <a:t>Minica</a:t>
            </a:r>
            <a:r>
              <a:rPr lang="en-US" altLang="zh-CN" sz="2400" dirty="0">
                <a:solidFill>
                  <a:srgbClr val="FFFF00"/>
                </a:solidFill>
                <a:latin typeface="楷体_GB2312" pitchFamily="49" charset="-122"/>
              </a:rPr>
              <a:t>”</a:t>
            </a:r>
            <a:r>
              <a:rPr lang="zh-CN" altLang="en-US" sz="2400" dirty="0">
                <a:solidFill>
                  <a:srgbClr val="FFFF00"/>
                </a:solidFill>
                <a:latin typeface="楷体_GB2312" pitchFamily="49" charset="-122"/>
              </a:rPr>
              <a:t>微型车</a:t>
            </a:r>
            <a:r>
              <a:rPr lang="en-US" altLang="zh-CN" sz="2400" dirty="0">
                <a:solidFill>
                  <a:srgbClr val="FFFF00"/>
                </a:solidFill>
                <a:latin typeface="楷体_GB2312" pitchFamily="49" charset="-122"/>
              </a:rPr>
              <a:t>EPS</a:t>
            </a:r>
            <a:r>
              <a:rPr lang="zh-CN" altLang="en-US" sz="2400" dirty="0">
                <a:solidFill>
                  <a:srgbClr val="FFFF00"/>
                </a:solidFill>
                <a:latin typeface="楷体_GB2312" pitchFamily="49" charset="-122"/>
              </a:rPr>
              <a:t>为例介绍</a:t>
            </a:r>
            <a:r>
              <a:rPr lang="en-US" altLang="zh-CN" sz="2400" dirty="0">
                <a:solidFill>
                  <a:srgbClr val="FFFF00"/>
                </a:solidFill>
                <a:latin typeface="楷体_GB2312" pitchFamily="49" charset="-122"/>
              </a:rPr>
              <a:t>EPS</a:t>
            </a:r>
            <a:r>
              <a:rPr lang="zh-CN" altLang="en-US" sz="2400" dirty="0">
                <a:solidFill>
                  <a:srgbClr val="FFFF00"/>
                </a:solidFill>
                <a:latin typeface="楷体_GB2312" pitchFamily="49" charset="-122"/>
              </a:rPr>
              <a:t>系统主要部件检测</a:t>
            </a:r>
            <a:endParaRPr lang="zh-CN" altLang="en-US" sz="2400" dirty="0">
              <a:solidFill>
                <a:schemeClr val="bg1"/>
              </a:solidFill>
              <a:latin typeface="楷体_GB2312" pitchFamily="49" charset="-122"/>
            </a:endParaRPr>
          </a:p>
          <a:p>
            <a:pPr marL="0" indent="0" algn="ctr">
              <a:spcBef>
                <a:spcPts val="0"/>
              </a:spcBef>
            </a:pPr>
            <a:r>
              <a:rPr lang="en-US" altLang="zh-CN" sz="2400" dirty="0">
                <a:solidFill>
                  <a:schemeClr val="bg1"/>
                </a:solidFill>
                <a:latin typeface="楷体_GB2312" pitchFamily="49" charset="-122"/>
              </a:rPr>
              <a:t>(1)</a:t>
            </a:r>
            <a:r>
              <a:rPr lang="zh-CN" altLang="en-US" sz="2400" dirty="0">
                <a:solidFill>
                  <a:schemeClr val="bg1"/>
                </a:solidFill>
                <a:latin typeface="楷体_GB2312" pitchFamily="49" charset="-122"/>
              </a:rPr>
              <a:t>转向扭转传感器的检测</a:t>
            </a:r>
            <a:endParaRPr lang="zh-CN" altLang="en-US" sz="2400" dirty="0">
              <a:solidFill>
                <a:schemeClr val="bg1"/>
              </a:solidFill>
              <a:latin typeface="楷体_GB2312" pitchFamily="49" charset="-122"/>
            </a:endParaRPr>
          </a:p>
          <a:p>
            <a:pPr marL="0" indent="609600">
              <a:spcBef>
                <a:spcPts val="0"/>
              </a:spcBef>
              <a:extLst>
                <a:ext uri="{35155182-B16C-46BC-9424-99874614C6A1}">
                  <wpsdc:indentchars xmlns:wpsdc="http://www.wps.cn/officeDocument/2017/drawingmlCustomData" val="200" checksum="4158780845"/>
                </a:ext>
              </a:extLst>
            </a:pPr>
            <a:r>
              <a:rPr lang="en-US" altLang="en-US" sz="2400">
                <a:solidFill>
                  <a:schemeClr val="bg1"/>
                </a:solidFill>
              </a:rPr>
              <a:t>①</a:t>
            </a:r>
            <a:r>
              <a:rPr lang="zh-CN" altLang="en-US" sz="2400" dirty="0">
                <a:solidFill>
                  <a:schemeClr val="bg1"/>
                </a:solidFill>
                <a:latin typeface="楷体_GB2312" pitchFamily="49" charset="-122"/>
              </a:rPr>
              <a:t>转向扭转传感器线圈的检测</a:t>
            </a:r>
            <a:endParaRPr lang="zh-CN" altLang="en-US" sz="2400" dirty="0">
              <a:solidFill>
                <a:schemeClr val="bg1"/>
              </a:solidFill>
              <a:latin typeface="楷体_GB2312" pitchFamily="49" charset="-122"/>
            </a:endParaRPr>
          </a:p>
          <a:p>
            <a:pPr marL="0" indent="609600">
              <a:spcBef>
                <a:spcPts val="0"/>
              </a:spcBef>
              <a:extLst>
                <a:ext uri="{35155182-B16C-46BC-9424-99874614C6A1}">
                  <wpsdc:indentchars xmlns:wpsdc="http://www.wps.cn/officeDocument/2017/drawingmlCustomData" val="200" checksum="4158780845"/>
                </a:ext>
              </a:extLst>
            </a:pPr>
            <a:r>
              <a:rPr lang="zh-CN" altLang="en-US" sz="2400" dirty="0">
                <a:solidFill>
                  <a:schemeClr val="bg1"/>
                </a:solidFill>
                <a:latin typeface="楷体_GB2312" pitchFamily="49" charset="-122"/>
              </a:rPr>
              <a:t>从转向器上拨开转向扭矩传感器，插接器，其端子排列如图，用万用表电阻挡测</a:t>
            </a:r>
            <a:r>
              <a:rPr lang="en-US" altLang="zh-CN" sz="2400" dirty="0">
                <a:solidFill>
                  <a:schemeClr val="bg1"/>
                </a:solidFill>
                <a:latin typeface="楷体_GB2312" pitchFamily="49" charset="-122"/>
              </a:rPr>
              <a:t>3</a:t>
            </a:r>
            <a:r>
              <a:rPr lang="zh-CN" altLang="en-US" sz="2400" dirty="0">
                <a:solidFill>
                  <a:schemeClr val="bg1"/>
                </a:solidFill>
                <a:latin typeface="楷体_GB2312" pitchFamily="49" charset="-122"/>
              </a:rPr>
              <a:t>号与</a:t>
            </a:r>
            <a:r>
              <a:rPr lang="en-US" altLang="zh-CN" sz="2400" dirty="0">
                <a:solidFill>
                  <a:schemeClr val="bg1"/>
                </a:solidFill>
                <a:latin typeface="楷体_GB2312" pitchFamily="49" charset="-122"/>
              </a:rPr>
              <a:t>5</a:t>
            </a:r>
            <a:r>
              <a:rPr lang="zh-CN" altLang="en-US" sz="2400" dirty="0">
                <a:solidFill>
                  <a:schemeClr val="bg1"/>
                </a:solidFill>
                <a:latin typeface="楷体_GB2312" pitchFamily="49" charset="-122"/>
              </a:rPr>
              <a:t>号，</a:t>
            </a:r>
            <a:r>
              <a:rPr lang="en-US" altLang="zh-CN" sz="2400" dirty="0">
                <a:solidFill>
                  <a:schemeClr val="bg1"/>
                </a:solidFill>
                <a:latin typeface="楷体_GB2312" pitchFamily="49" charset="-122"/>
              </a:rPr>
              <a:t>8</a:t>
            </a:r>
            <a:r>
              <a:rPr lang="zh-CN" altLang="en-US" sz="2400" dirty="0">
                <a:solidFill>
                  <a:schemeClr val="bg1"/>
                </a:solidFill>
                <a:latin typeface="楷体_GB2312" pitchFamily="49" charset="-122"/>
              </a:rPr>
              <a:t>号与</a:t>
            </a:r>
            <a:r>
              <a:rPr lang="en-US" altLang="zh-CN" sz="2400" dirty="0">
                <a:solidFill>
                  <a:schemeClr val="bg1"/>
                </a:solidFill>
                <a:latin typeface="楷体_GB2312" pitchFamily="49" charset="-122"/>
              </a:rPr>
              <a:t>10</a:t>
            </a:r>
            <a:r>
              <a:rPr lang="zh-CN" altLang="en-US" sz="2400" dirty="0">
                <a:solidFill>
                  <a:schemeClr val="bg1"/>
                </a:solidFill>
                <a:latin typeface="楷体_GB2312" pitchFamily="49" charset="-122"/>
              </a:rPr>
              <a:t>号端子间电阻值，若所测值不符合原厂标准值，则转向扭转传感器故障。</a:t>
            </a:r>
            <a:endParaRPr lang="zh-CN" altLang="en-US" sz="2400" dirty="0">
              <a:solidFill>
                <a:schemeClr val="bg1"/>
              </a:solidFill>
              <a:latin typeface="楷体_GB2312" pitchFamily="49" charset="-122"/>
            </a:endParaRPr>
          </a:p>
        </p:txBody>
      </p:sp>
      <p:sp>
        <p:nvSpPr>
          <p:cNvPr id="58370" name="文本框 10"/>
          <p:cNvSpPr txBox="1"/>
          <p:nvPr/>
        </p:nvSpPr>
        <p:spPr>
          <a:xfrm>
            <a:off x="1524000" y="573405"/>
            <a:ext cx="7248525" cy="521970"/>
          </a:xfrm>
          <a:prstGeom prst="rect">
            <a:avLst/>
          </a:prstGeom>
          <a:noFill/>
          <a:ln w="9525">
            <a:noFill/>
          </a:ln>
        </p:spPr>
        <p:txBody>
          <a:bodyPr wrap="square" anchor="t">
            <a:spAutoFit/>
          </a:bodyPr>
          <a:p>
            <a:pPr>
              <a:spcBef>
                <a:spcPct val="0"/>
              </a:spcBef>
              <a:buSzTx/>
            </a:pPr>
            <a:r>
              <a:rPr lang="zh-CN" altLang="en-US" sz="2800">
                <a:solidFill>
                  <a:schemeClr val="bg1"/>
                </a:solidFill>
                <a:latin typeface="微软雅黑 Light"/>
                <a:ea typeface="微软雅黑 Light"/>
              </a:rPr>
              <a:t>故障：电控式动力转向系统故障的检测</a:t>
            </a:r>
            <a:endParaRPr lang="zh-CN" altLang="en-US" sz="2800">
              <a:solidFill>
                <a:schemeClr val="bg1"/>
              </a:solidFill>
              <a:latin typeface="微软雅黑 Light"/>
              <a:ea typeface="微软雅黑 Light"/>
            </a:endParaRPr>
          </a:p>
        </p:txBody>
      </p:sp>
      <p:grpSp>
        <p:nvGrpSpPr>
          <p:cNvPr id="58371" name="组合 11"/>
          <p:cNvGrpSpPr/>
          <p:nvPr/>
        </p:nvGrpSpPr>
        <p:grpSpPr>
          <a:xfrm>
            <a:off x="682625" y="434975"/>
            <a:ext cx="722313" cy="692150"/>
            <a:chOff x="4629" y="3681"/>
            <a:chExt cx="3091" cy="3091"/>
          </a:xfrm>
        </p:grpSpPr>
        <p:sp>
          <p:nvSpPr>
            <p:cNvPr id="13" name="六边形 12"/>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sp>
          <p:nvSpPr>
            <p:cNvPr id="14" name="六边形 13"/>
            <p:cNvSpPr/>
            <p:nvPr/>
          </p:nvSpPr>
          <p:spPr>
            <a:xfrm rot="16200000">
              <a:off x="4594" y="3895"/>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grpSp>
      <p:pic>
        <p:nvPicPr>
          <p:cNvPr id="58374" name="图片 14"/>
          <p:cNvPicPr>
            <a:picLocks noChangeAspect="1"/>
          </p:cNvPicPr>
          <p:nvPr/>
        </p:nvPicPr>
        <p:blipFill>
          <a:blip r:embed="rId1"/>
          <a:stretch>
            <a:fillRect/>
          </a:stretch>
        </p:blipFill>
        <p:spPr>
          <a:xfrm>
            <a:off x="806450" y="565150"/>
            <a:ext cx="409575" cy="396875"/>
          </a:xfrm>
          <a:prstGeom prst="rect">
            <a:avLst/>
          </a:prstGeom>
          <a:noFill/>
          <a:ln w="9525">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44" name="图片 573443" descr="图3－45"/>
          <p:cNvPicPr>
            <a:picLocks noChangeAspect="1"/>
          </p:cNvPicPr>
          <p:nvPr/>
        </p:nvPicPr>
        <p:blipFill>
          <a:blip r:embed="rId1"/>
          <a:stretch>
            <a:fillRect/>
          </a:stretch>
        </p:blipFill>
        <p:spPr>
          <a:xfrm>
            <a:off x="2357120" y="1883410"/>
            <a:ext cx="7904480" cy="4013200"/>
          </a:xfrm>
          <a:prstGeom prst="rect">
            <a:avLst/>
          </a:prstGeom>
          <a:noFill/>
          <a:ln w="9525">
            <a:noFill/>
          </a:ln>
        </p:spPr>
      </p:pic>
      <p:sp>
        <p:nvSpPr>
          <p:cNvPr id="3" name="文本框 10"/>
          <p:cNvSpPr txBox="1"/>
          <p:nvPr/>
        </p:nvSpPr>
        <p:spPr>
          <a:xfrm>
            <a:off x="1524000" y="573405"/>
            <a:ext cx="7248525" cy="521970"/>
          </a:xfrm>
          <a:prstGeom prst="rect">
            <a:avLst/>
          </a:prstGeom>
          <a:noFill/>
          <a:ln w="9525">
            <a:noFill/>
          </a:ln>
        </p:spPr>
        <p:txBody>
          <a:bodyPr wrap="square" anchor="t">
            <a:spAutoFit/>
          </a:bodyPr>
          <a:p>
            <a:pPr>
              <a:spcBef>
                <a:spcPct val="0"/>
              </a:spcBef>
              <a:buSzTx/>
            </a:pPr>
            <a:r>
              <a:rPr lang="zh-CN" altLang="en-US" sz="2800">
                <a:solidFill>
                  <a:schemeClr val="bg1"/>
                </a:solidFill>
                <a:latin typeface="微软雅黑 Light"/>
                <a:ea typeface="微软雅黑 Light"/>
              </a:rPr>
              <a:t>故障：电控式动力转向系统故障的检测</a:t>
            </a:r>
            <a:endParaRPr lang="zh-CN" altLang="en-US" sz="2800">
              <a:solidFill>
                <a:schemeClr val="bg1"/>
              </a:solidFill>
              <a:latin typeface="微软雅黑 Light"/>
              <a:ea typeface="微软雅黑 Light"/>
            </a:endParaRPr>
          </a:p>
        </p:txBody>
      </p:sp>
      <p:grpSp>
        <p:nvGrpSpPr>
          <p:cNvPr id="4" name="组合 11"/>
          <p:cNvGrpSpPr/>
          <p:nvPr/>
        </p:nvGrpSpPr>
        <p:grpSpPr>
          <a:xfrm>
            <a:off x="682625" y="434975"/>
            <a:ext cx="722313" cy="692150"/>
            <a:chOff x="4629" y="3681"/>
            <a:chExt cx="3091" cy="3091"/>
          </a:xfrm>
        </p:grpSpPr>
        <p:sp>
          <p:nvSpPr>
            <p:cNvPr id="5" name="六边形 4"/>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sp>
          <p:nvSpPr>
            <p:cNvPr id="6" name="六边形 5"/>
            <p:cNvSpPr/>
            <p:nvPr/>
          </p:nvSpPr>
          <p:spPr>
            <a:xfrm rot="16200000">
              <a:off x="4594" y="3895"/>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grpSp>
      <p:pic>
        <p:nvPicPr>
          <p:cNvPr id="7" name="图片 14"/>
          <p:cNvPicPr>
            <a:picLocks noChangeAspect="1"/>
          </p:cNvPicPr>
          <p:nvPr/>
        </p:nvPicPr>
        <p:blipFill>
          <a:blip r:embed="rId2"/>
          <a:stretch>
            <a:fillRect/>
          </a:stretch>
        </p:blipFill>
        <p:spPr>
          <a:xfrm>
            <a:off x="806450" y="565150"/>
            <a:ext cx="409575" cy="396875"/>
          </a:xfrm>
          <a:prstGeom prst="rect">
            <a:avLst/>
          </a:prstGeom>
          <a:noFill/>
          <a:ln w="9525">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1" name="组合 3"/>
          <p:cNvGrpSpPr/>
          <p:nvPr/>
        </p:nvGrpSpPr>
        <p:grpSpPr>
          <a:xfrm>
            <a:off x="4859338" y="1906588"/>
            <a:ext cx="2473325" cy="2425700"/>
            <a:chOff x="9940" y="1311"/>
            <a:chExt cx="5190" cy="5091"/>
          </a:xfrm>
        </p:grpSpPr>
        <p:sp>
          <p:nvSpPr>
            <p:cNvPr id="12" name="弧形 11"/>
            <p:cNvSpPr/>
            <p:nvPr/>
          </p:nvSpPr>
          <p:spPr>
            <a:xfrm rot="13266164">
              <a:off x="9992" y="1332"/>
              <a:ext cx="5071" cy="5071"/>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grpSp>
          <p:nvGrpSpPr>
            <p:cNvPr id="40963" name="组合 4"/>
            <p:cNvGrpSpPr/>
            <p:nvPr/>
          </p:nvGrpSpPr>
          <p:grpSpPr>
            <a:xfrm>
              <a:off x="9992" y="1311"/>
              <a:ext cx="5138" cy="5091"/>
              <a:chOff x="7945" y="615"/>
              <a:chExt cx="5138" cy="5091"/>
            </a:xfrm>
          </p:grpSpPr>
          <p:sp>
            <p:nvSpPr>
              <p:cNvPr id="7" name="椭圆 6"/>
              <p:cNvSpPr/>
              <p:nvPr/>
            </p:nvSpPr>
            <p:spPr>
              <a:xfrm>
                <a:off x="9577" y="2242"/>
                <a:ext cx="1859" cy="185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500">
                  <a:solidFill>
                    <a:srgbClr val="FFFFFF"/>
                  </a:solidFill>
                  <a:latin typeface="Arial" panose="020B0604020202020204" pitchFamily="34" charset="0"/>
                  <a:ea typeface="楷体_GB2312" charset="0"/>
                </a:endParaRPr>
              </a:p>
            </p:txBody>
          </p:sp>
          <p:sp>
            <p:nvSpPr>
              <p:cNvPr id="8" name="椭圆 7"/>
              <p:cNvSpPr/>
              <p:nvPr/>
            </p:nvSpPr>
            <p:spPr>
              <a:xfrm>
                <a:off x="8692" y="1456"/>
                <a:ext cx="3579" cy="3579"/>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500">
                  <a:solidFill>
                    <a:srgbClr val="FFFFFF"/>
                  </a:solidFill>
                  <a:latin typeface="Arial" panose="020B0604020202020204" pitchFamily="34" charset="0"/>
                  <a:ea typeface="楷体_GB2312" charset="0"/>
                </a:endParaRPr>
              </a:p>
            </p:txBody>
          </p:sp>
          <p:sp>
            <p:nvSpPr>
              <p:cNvPr id="9" name="弧形 8"/>
              <p:cNvSpPr/>
              <p:nvPr/>
            </p:nvSpPr>
            <p:spPr>
              <a:xfrm>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sp>
            <p:nvSpPr>
              <p:cNvPr id="10" name="弧形 9"/>
              <p:cNvSpPr/>
              <p:nvPr/>
            </p:nvSpPr>
            <p:spPr>
              <a:xfrm rot="5400000">
                <a:off x="7939" y="630"/>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sp>
            <p:nvSpPr>
              <p:cNvPr id="13" name="弧形 12"/>
              <p:cNvSpPr/>
              <p:nvPr/>
            </p:nvSpPr>
            <p:spPr>
              <a:xfrm rot="12116400">
                <a:off x="8013" y="615"/>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grpSp>
        <p:sp>
          <p:nvSpPr>
            <p:cNvPr id="19" name="弧形 18"/>
            <p:cNvSpPr/>
            <p:nvPr/>
          </p:nvSpPr>
          <p:spPr>
            <a:xfrm rot="1647749">
              <a:off x="9940" y="1332"/>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fontAlgn="base"/>
              <a:endParaRPr strike="noStrike" noProof="1">
                <a:latin typeface="宋体" panose="02010600030101010101" pitchFamily="2" charset="-122"/>
                <a:ea typeface="宋体" panose="02010600030101010101" pitchFamily="2" charset="-122"/>
              </a:endParaRPr>
            </a:p>
          </p:txBody>
        </p:sp>
      </p:grpSp>
      <p:sp>
        <p:nvSpPr>
          <p:cNvPr id="40970" name="文本框 5"/>
          <p:cNvSpPr txBox="1"/>
          <p:nvPr/>
        </p:nvSpPr>
        <p:spPr>
          <a:xfrm>
            <a:off x="4087813" y="4752975"/>
            <a:ext cx="4073525" cy="598805"/>
          </a:xfrm>
          <a:prstGeom prst="rect">
            <a:avLst/>
          </a:prstGeom>
          <a:solidFill>
            <a:srgbClr val="89AFD0"/>
          </a:solidFill>
          <a:ln w="9525">
            <a:noFill/>
          </a:ln>
        </p:spPr>
        <p:txBody>
          <a:bodyPr wrap="square" anchor="t">
            <a:spAutoFit/>
          </a:bodyPr>
          <a:p>
            <a:pPr algn="ctr"/>
            <a:r>
              <a:rPr lang="zh-CN" altLang="en-US" sz="3300" dirty="0">
                <a:solidFill>
                  <a:schemeClr val="bg1"/>
                </a:solidFill>
                <a:latin typeface="微软雅黑 Light" pitchFamily="34" charset="-122"/>
                <a:ea typeface="微软雅黑 Light" pitchFamily="34" charset="-122"/>
              </a:rPr>
              <a:t>电控式动力转向系</a:t>
            </a:r>
            <a:endParaRPr lang="zh-CN" altLang="en-US" sz="3300" dirty="0">
              <a:solidFill>
                <a:schemeClr val="bg1"/>
              </a:solidFill>
              <a:latin typeface="微软雅黑 Light" pitchFamily="34" charset="-122"/>
              <a:ea typeface="微软雅黑 Light" pitchFamily="34" charset="-122"/>
            </a:endParaRPr>
          </a:p>
        </p:txBody>
      </p:sp>
      <p:sp>
        <p:nvSpPr>
          <p:cNvPr id="40971" name="文本框 13"/>
          <p:cNvSpPr txBox="1"/>
          <p:nvPr/>
        </p:nvSpPr>
        <p:spPr>
          <a:xfrm>
            <a:off x="5661660" y="2814638"/>
            <a:ext cx="936625" cy="598805"/>
          </a:xfrm>
          <a:prstGeom prst="rect">
            <a:avLst/>
          </a:prstGeom>
          <a:noFill/>
          <a:ln w="9525">
            <a:noFill/>
          </a:ln>
        </p:spPr>
        <p:txBody>
          <a:bodyPr wrap="square" anchor="t">
            <a:spAutoFit/>
          </a:bodyPr>
          <a:p>
            <a:r>
              <a:rPr lang="en-US" altLang="zh-CN" sz="3300" dirty="0">
                <a:solidFill>
                  <a:schemeClr val="bg1"/>
                </a:solidFill>
                <a:latin typeface="宋体" panose="02010600030101010101" pitchFamily="2" charset="-122"/>
                <a:ea typeface="宋体" panose="02010600030101010101" pitchFamily="2" charset="-122"/>
              </a:rPr>
              <a:t>3.4</a:t>
            </a:r>
            <a:endParaRPr lang="en-US" altLang="zh-CN" sz="3300" dirty="0">
              <a:solidFill>
                <a:schemeClr val="bg1"/>
              </a:solidFill>
              <a:latin typeface="宋体" panose="02010600030101010101" pitchFamily="2" charset="-122"/>
              <a:ea typeface="宋体" panose="02010600030101010101" pitchFamily="2" charset="-122"/>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9347" name="文本占位符 569346"/>
          <p:cNvSpPr>
            <a:spLocks noGrp="1"/>
          </p:cNvSpPr>
          <p:nvPr>
            <p:ph type="body" idx="1"/>
          </p:nvPr>
        </p:nvSpPr>
        <p:spPr>
          <a:xfrm>
            <a:off x="582295" y="1544955"/>
            <a:ext cx="6005195" cy="5472430"/>
          </a:xfrm>
        </p:spPr>
        <p:txBody>
          <a:bodyPr/>
          <a:p>
            <a:pPr marL="0" indent="609600">
              <a:lnSpc>
                <a:spcPct val="100000"/>
              </a:lnSpc>
              <a:spcBef>
                <a:spcPct val="0"/>
              </a:spcBef>
              <a:extLst>
                <a:ext uri="{35155182-B16C-46BC-9424-99874614C6A1}">
                  <wpsdc:indentchars xmlns:wpsdc="http://www.wps.cn/officeDocument/2017/drawingmlCustomData" val="200" checksum="4158780845"/>
                </a:ext>
              </a:extLst>
            </a:pPr>
            <a:r>
              <a:rPr lang="en-US" altLang="en-US" sz="2400">
                <a:solidFill>
                  <a:schemeClr val="bg1"/>
                </a:solidFill>
                <a:latin typeface="楷体_GB2312" pitchFamily="49" charset="-122"/>
              </a:rPr>
              <a:t>②</a:t>
            </a:r>
            <a:r>
              <a:rPr lang="zh-CN" altLang="en-US" sz="2400" dirty="0">
                <a:solidFill>
                  <a:schemeClr val="bg1"/>
                </a:solidFill>
                <a:latin typeface="楷体_GB2312" pitchFamily="49" charset="-122"/>
              </a:rPr>
              <a:t>转向扭转传感器电压的检测</a:t>
            </a:r>
            <a:endParaRPr lang="zh-CN" altLang="en-US" sz="2400" dirty="0">
              <a:solidFill>
                <a:schemeClr val="bg1"/>
              </a:solidFill>
              <a:latin typeface="楷体_GB2312" pitchFamily="49" charset="-122"/>
            </a:endParaRPr>
          </a:p>
          <a:p>
            <a:pPr marL="0" indent="609600">
              <a:lnSpc>
                <a:spcPct val="100000"/>
              </a:lnSpc>
              <a:spcBef>
                <a:spcPct val="0"/>
              </a:spcBef>
              <a:extLst>
                <a:ext uri="{35155182-B16C-46BC-9424-99874614C6A1}">
                  <wpsdc:indentchars xmlns:wpsdc="http://www.wps.cn/officeDocument/2017/drawingmlCustomData" val="200" checksum="4158780845"/>
                </a:ext>
              </a:extLst>
            </a:pPr>
            <a:r>
              <a:rPr lang="zh-CN" altLang="en-US" sz="2400" dirty="0">
                <a:solidFill>
                  <a:schemeClr val="bg1"/>
                </a:solidFill>
                <a:latin typeface="楷体_GB2312" pitchFamily="49" charset="-122"/>
              </a:rPr>
              <a:t>用万用表电压挡对上述各端子之间电压测试时，需将转向盘位于中间位置，若测得电压</a:t>
            </a:r>
            <a:r>
              <a:rPr lang="en-US" altLang="zh-CN" sz="2400" dirty="0">
                <a:solidFill>
                  <a:schemeClr val="bg1"/>
                </a:solidFill>
                <a:latin typeface="楷体_GB2312" pitchFamily="49" charset="-122"/>
              </a:rPr>
              <a:t>2.5 V</a:t>
            </a:r>
            <a:r>
              <a:rPr lang="zh-CN" altLang="en-US" sz="2400" dirty="0">
                <a:solidFill>
                  <a:schemeClr val="bg1"/>
                </a:solidFill>
                <a:latin typeface="楷体_GB2312" pitchFamily="49" charset="-122"/>
              </a:rPr>
              <a:t>为良好；</a:t>
            </a:r>
            <a:r>
              <a:rPr lang="en-US" altLang="zh-CN" sz="2400" dirty="0">
                <a:solidFill>
                  <a:schemeClr val="bg1"/>
                </a:solidFill>
                <a:latin typeface="楷体_GB2312" pitchFamily="49" charset="-122"/>
              </a:rPr>
              <a:t>4.7 V</a:t>
            </a:r>
            <a:r>
              <a:rPr lang="zh-CN" altLang="en-US" sz="2400" dirty="0">
                <a:solidFill>
                  <a:schemeClr val="bg1"/>
                </a:solidFill>
                <a:latin typeface="楷体_GB2312" pitchFamily="49" charset="-122"/>
              </a:rPr>
              <a:t>为断路；</a:t>
            </a:r>
            <a:r>
              <a:rPr lang="en-US" altLang="zh-CN" sz="2400" dirty="0">
                <a:solidFill>
                  <a:schemeClr val="bg1"/>
                </a:solidFill>
                <a:latin typeface="楷体_GB2312" pitchFamily="49" charset="-122"/>
              </a:rPr>
              <a:t>0.3 V</a:t>
            </a:r>
            <a:r>
              <a:rPr lang="zh-CN" altLang="en-US" sz="2400" dirty="0">
                <a:solidFill>
                  <a:schemeClr val="bg1"/>
                </a:solidFill>
                <a:latin typeface="楷体_GB2312" pitchFamily="49" charset="-122"/>
              </a:rPr>
              <a:t>以下为短路。</a:t>
            </a:r>
            <a:endParaRPr lang="zh-CN" altLang="en-US" sz="2400" dirty="0">
              <a:solidFill>
                <a:schemeClr val="bg1"/>
              </a:solidFill>
              <a:latin typeface="楷体_GB2312" pitchFamily="49" charset="-122"/>
            </a:endParaRPr>
          </a:p>
          <a:p>
            <a:pPr marL="0" indent="0" algn="ctr">
              <a:lnSpc>
                <a:spcPct val="100000"/>
              </a:lnSpc>
              <a:spcBef>
                <a:spcPct val="0"/>
              </a:spcBef>
            </a:pPr>
            <a:r>
              <a:rPr lang="zh-CN" altLang="en-US" sz="2400" dirty="0">
                <a:solidFill>
                  <a:schemeClr val="bg1"/>
                </a:solidFill>
                <a:latin typeface="楷体_GB2312" pitchFamily="49" charset="-122"/>
              </a:rPr>
              <a:t>（</a:t>
            </a:r>
            <a:r>
              <a:rPr lang="en-US" altLang="zh-CN" sz="2400" dirty="0">
                <a:solidFill>
                  <a:schemeClr val="bg1"/>
                </a:solidFill>
                <a:latin typeface="楷体_GB2312" pitchFamily="49" charset="-122"/>
              </a:rPr>
              <a:t>2</a:t>
            </a:r>
            <a:r>
              <a:rPr lang="zh-CN" altLang="en-US" sz="2400" dirty="0">
                <a:solidFill>
                  <a:schemeClr val="bg1"/>
                </a:solidFill>
                <a:latin typeface="楷体_GB2312" pitchFamily="49" charset="-122"/>
              </a:rPr>
              <a:t>）电磁离合器检测</a:t>
            </a:r>
            <a:endParaRPr lang="zh-CN" altLang="en-US" sz="2400" dirty="0">
              <a:solidFill>
                <a:schemeClr val="bg1"/>
              </a:solidFill>
              <a:latin typeface="楷体_GB2312" pitchFamily="49" charset="-122"/>
            </a:endParaRPr>
          </a:p>
          <a:p>
            <a:pPr marL="0" indent="609600">
              <a:lnSpc>
                <a:spcPct val="100000"/>
              </a:lnSpc>
              <a:spcBef>
                <a:spcPct val="0"/>
              </a:spcBef>
              <a:extLst>
                <a:ext uri="{35155182-B16C-46BC-9424-99874614C6A1}">
                  <wpsdc:indentchars xmlns:wpsdc="http://www.wps.cn/officeDocument/2017/drawingmlCustomData" val="200" checksum="4158780845"/>
                </a:ext>
              </a:extLst>
            </a:pPr>
            <a:r>
              <a:rPr lang="zh-CN" altLang="en-US" sz="2400" dirty="0">
                <a:solidFill>
                  <a:schemeClr val="bg1"/>
                </a:solidFill>
                <a:latin typeface="楷体_GB2312" pitchFamily="49" charset="-122"/>
              </a:rPr>
              <a:t>从转向器上断开电磁离合器，插接器如图</a:t>
            </a:r>
            <a:r>
              <a:rPr lang="en-US" altLang="zh-CN" sz="2400" dirty="0">
                <a:solidFill>
                  <a:schemeClr val="bg1"/>
                </a:solidFill>
                <a:latin typeface="楷体_GB2312" pitchFamily="49" charset="-122"/>
              </a:rPr>
              <a:t>3-45</a:t>
            </a:r>
            <a:r>
              <a:rPr lang="zh-CN" altLang="en-US" sz="2400" dirty="0">
                <a:solidFill>
                  <a:schemeClr val="bg1"/>
                </a:solidFill>
                <a:latin typeface="楷体_GB2312" pitchFamily="49" charset="-122"/>
              </a:rPr>
              <a:t>所示，需将蓄电池正极接在</a:t>
            </a:r>
            <a:r>
              <a:rPr lang="en-US" altLang="zh-CN" sz="2400" dirty="0">
                <a:solidFill>
                  <a:schemeClr val="bg1"/>
                </a:solidFill>
                <a:latin typeface="楷体_GB2312" pitchFamily="49" charset="-122"/>
              </a:rPr>
              <a:t>1</a:t>
            </a:r>
            <a:r>
              <a:rPr lang="zh-CN" altLang="en-US" sz="2400" dirty="0">
                <a:solidFill>
                  <a:schemeClr val="bg1"/>
                </a:solidFill>
                <a:latin typeface="楷体_GB2312" pitchFamily="49" charset="-122"/>
              </a:rPr>
              <a:t>号端子，当负极与</a:t>
            </a:r>
            <a:r>
              <a:rPr lang="en-US" altLang="zh-CN" sz="2400" dirty="0">
                <a:solidFill>
                  <a:schemeClr val="bg1"/>
                </a:solidFill>
                <a:latin typeface="楷体_GB2312" pitchFamily="49" charset="-122"/>
              </a:rPr>
              <a:t>6</a:t>
            </a:r>
            <a:r>
              <a:rPr lang="zh-CN" altLang="en-US" sz="2400" dirty="0">
                <a:solidFill>
                  <a:schemeClr val="bg1"/>
                </a:solidFill>
                <a:latin typeface="楷体_GB2312" pitchFamily="49" charset="-122"/>
              </a:rPr>
              <a:t>号端子接通或断开的瞬间，此时电磁离合器有工作声响，若没有声响，则电磁离合器有故障，应更换电磁离合器总成。 </a:t>
            </a:r>
            <a:endParaRPr lang="zh-CN" altLang="en-US" sz="2400" dirty="0">
              <a:solidFill>
                <a:schemeClr val="bg1"/>
              </a:solidFill>
              <a:latin typeface="楷体_GB2312" pitchFamily="49" charset="-122"/>
            </a:endParaRPr>
          </a:p>
        </p:txBody>
      </p:sp>
      <p:pic>
        <p:nvPicPr>
          <p:cNvPr id="569349" name="图片 569348" descr="图3－45"/>
          <p:cNvPicPr>
            <a:picLocks noChangeAspect="1"/>
          </p:cNvPicPr>
          <p:nvPr/>
        </p:nvPicPr>
        <p:blipFill>
          <a:blip r:embed="rId1"/>
          <a:stretch>
            <a:fillRect/>
          </a:stretch>
        </p:blipFill>
        <p:spPr>
          <a:xfrm>
            <a:off x="6587490" y="1800225"/>
            <a:ext cx="5040313" cy="2559050"/>
          </a:xfrm>
          <a:prstGeom prst="rect">
            <a:avLst/>
          </a:prstGeom>
          <a:noFill/>
          <a:ln w="9525">
            <a:noFill/>
          </a:ln>
        </p:spPr>
      </p:pic>
      <p:sp>
        <p:nvSpPr>
          <p:cNvPr id="3" name="文本框 10"/>
          <p:cNvSpPr txBox="1"/>
          <p:nvPr/>
        </p:nvSpPr>
        <p:spPr>
          <a:xfrm>
            <a:off x="1524000" y="573405"/>
            <a:ext cx="7248525" cy="521970"/>
          </a:xfrm>
          <a:prstGeom prst="rect">
            <a:avLst/>
          </a:prstGeom>
          <a:noFill/>
          <a:ln w="9525">
            <a:noFill/>
          </a:ln>
        </p:spPr>
        <p:txBody>
          <a:bodyPr wrap="square" anchor="t">
            <a:spAutoFit/>
          </a:bodyPr>
          <a:p>
            <a:pPr>
              <a:spcBef>
                <a:spcPct val="0"/>
              </a:spcBef>
              <a:buSzTx/>
            </a:pPr>
            <a:r>
              <a:rPr lang="zh-CN" altLang="en-US" sz="2800">
                <a:solidFill>
                  <a:schemeClr val="bg1"/>
                </a:solidFill>
                <a:latin typeface="微软雅黑 Light"/>
                <a:ea typeface="微软雅黑 Light"/>
              </a:rPr>
              <a:t>故障：电控式动力转向系统故障的检测</a:t>
            </a:r>
            <a:endParaRPr lang="zh-CN" altLang="en-US" sz="2800">
              <a:solidFill>
                <a:schemeClr val="bg1"/>
              </a:solidFill>
              <a:latin typeface="微软雅黑 Light"/>
              <a:ea typeface="微软雅黑 Light"/>
            </a:endParaRPr>
          </a:p>
        </p:txBody>
      </p:sp>
      <p:grpSp>
        <p:nvGrpSpPr>
          <p:cNvPr id="4" name="组合 11"/>
          <p:cNvGrpSpPr/>
          <p:nvPr/>
        </p:nvGrpSpPr>
        <p:grpSpPr>
          <a:xfrm>
            <a:off x="682625" y="434975"/>
            <a:ext cx="722313" cy="692150"/>
            <a:chOff x="4629" y="3681"/>
            <a:chExt cx="3091" cy="3091"/>
          </a:xfrm>
        </p:grpSpPr>
        <p:sp>
          <p:nvSpPr>
            <p:cNvPr id="5" name="六边形 4"/>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sp>
          <p:nvSpPr>
            <p:cNvPr id="6" name="六边形 5"/>
            <p:cNvSpPr/>
            <p:nvPr/>
          </p:nvSpPr>
          <p:spPr>
            <a:xfrm rot="16200000">
              <a:off x="4594" y="3895"/>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grpSp>
      <p:pic>
        <p:nvPicPr>
          <p:cNvPr id="7" name="图片 14"/>
          <p:cNvPicPr>
            <a:picLocks noChangeAspect="1"/>
          </p:cNvPicPr>
          <p:nvPr/>
        </p:nvPicPr>
        <p:blipFill>
          <a:blip r:embed="rId2"/>
          <a:stretch>
            <a:fillRect/>
          </a:stretch>
        </p:blipFill>
        <p:spPr>
          <a:xfrm>
            <a:off x="806450" y="565150"/>
            <a:ext cx="409575" cy="396875"/>
          </a:xfrm>
          <a:prstGeom prst="rect">
            <a:avLst/>
          </a:prstGeom>
          <a:noFill/>
          <a:ln w="9525">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5251" name="文本占位符 565250"/>
          <p:cNvSpPr>
            <a:spLocks noGrp="1"/>
          </p:cNvSpPr>
          <p:nvPr>
            <p:ph type="body" idx="1"/>
          </p:nvPr>
        </p:nvSpPr>
        <p:spPr>
          <a:xfrm>
            <a:off x="2421890" y="1273175"/>
            <a:ext cx="7348855" cy="1800225"/>
          </a:xfrm>
        </p:spPr>
        <p:txBody>
          <a:bodyPr/>
          <a:p>
            <a:pPr algn="ctr"/>
            <a:r>
              <a:rPr lang="zh-CN" altLang="en-US" sz="2400" dirty="0">
                <a:solidFill>
                  <a:schemeClr val="bg1"/>
                </a:solidFill>
                <a:latin typeface="楷体_GB2312" pitchFamily="49" charset="-122"/>
              </a:rPr>
              <a:t>（</a:t>
            </a:r>
            <a:r>
              <a:rPr lang="en-US" altLang="zh-CN" sz="2400" dirty="0">
                <a:solidFill>
                  <a:schemeClr val="bg1"/>
                </a:solidFill>
                <a:latin typeface="楷体_GB2312" pitchFamily="49" charset="-122"/>
              </a:rPr>
              <a:t>3</a:t>
            </a:r>
            <a:r>
              <a:rPr lang="zh-CN" altLang="en-US" sz="2400" dirty="0">
                <a:solidFill>
                  <a:schemeClr val="bg1"/>
                </a:solidFill>
                <a:latin typeface="楷体_GB2312" pitchFamily="49" charset="-122"/>
              </a:rPr>
              <a:t>）电动机检测</a:t>
            </a:r>
            <a:endParaRPr lang="zh-CN" altLang="en-US" sz="2400" dirty="0">
              <a:solidFill>
                <a:schemeClr val="bg1"/>
              </a:solidFill>
              <a:latin typeface="楷体_GB2312" pitchFamily="49" charset="-122"/>
            </a:endParaRPr>
          </a:p>
          <a:p>
            <a:pPr marL="0" indent="609600">
              <a:spcBef>
                <a:spcPts val="0"/>
              </a:spcBef>
              <a:extLst>
                <a:ext uri="{35155182-B16C-46BC-9424-99874614C6A1}">
                  <wpsdc:indentchars xmlns:wpsdc="http://www.wps.cn/officeDocument/2017/drawingmlCustomData" val="200" checksum="4158780845"/>
                </a:ext>
              </a:extLst>
            </a:pPr>
            <a:r>
              <a:rPr lang="zh-CN" altLang="en-US" sz="2400" dirty="0">
                <a:solidFill>
                  <a:schemeClr val="bg1"/>
                </a:solidFill>
                <a:latin typeface="楷体_GB2312" pitchFamily="49" charset="-122"/>
              </a:rPr>
              <a:t>从转向器上断开电动机插接器，其端子排列如图</a:t>
            </a:r>
            <a:r>
              <a:rPr lang="en-US" altLang="zh-CN" sz="2400" dirty="0">
                <a:solidFill>
                  <a:schemeClr val="bg1"/>
                </a:solidFill>
                <a:latin typeface="楷体_GB2312" pitchFamily="49" charset="-122"/>
              </a:rPr>
              <a:t>3-45a</a:t>
            </a:r>
            <a:r>
              <a:rPr lang="zh-CN" altLang="en-US" sz="2400" dirty="0">
                <a:solidFill>
                  <a:schemeClr val="bg1"/>
                </a:solidFill>
                <a:latin typeface="楷体_GB2312" pitchFamily="49" charset="-122"/>
              </a:rPr>
              <a:t>所示，给电动机加上蓄电池电压</a:t>
            </a:r>
            <a:r>
              <a:rPr lang="en-US" altLang="zh-CN" sz="2400" dirty="0">
                <a:solidFill>
                  <a:schemeClr val="bg1"/>
                </a:solidFill>
                <a:latin typeface="楷体_GB2312" pitchFamily="49" charset="-122"/>
              </a:rPr>
              <a:t>(12V),</a:t>
            </a:r>
            <a:r>
              <a:rPr lang="zh-CN" altLang="en-US" sz="2400" dirty="0">
                <a:solidFill>
                  <a:schemeClr val="bg1"/>
                </a:solidFill>
                <a:latin typeface="楷体_GB2312" pitchFamily="49" charset="-122"/>
              </a:rPr>
              <a:t>此时电动机应有转动声音，若没有声音更换电动机总成。 </a:t>
            </a:r>
            <a:endParaRPr lang="zh-CN" altLang="en-US" sz="2400" dirty="0">
              <a:solidFill>
                <a:schemeClr val="bg1"/>
              </a:solidFill>
              <a:latin typeface="楷体_GB2312" pitchFamily="49" charset="-122"/>
            </a:endParaRPr>
          </a:p>
        </p:txBody>
      </p:sp>
      <p:pic>
        <p:nvPicPr>
          <p:cNvPr id="565252" name="图片 565251" descr="图3－45"/>
          <p:cNvPicPr>
            <a:picLocks noChangeAspect="1"/>
          </p:cNvPicPr>
          <p:nvPr/>
        </p:nvPicPr>
        <p:blipFill>
          <a:blip r:embed="rId1"/>
          <a:stretch>
            <a:fillRect/>
          </a:stretch>
        </p:blipFill>
        <p:spPr>
          <a:xfrm>
            <a:off x="3439160" y="3136900"/>
            <a:ext cx="6119813" cy="3106738"/>
          </a:xfrm>
          <a:prstGeom prst="rect">
            <a:avLst/>
          </a:prstGeom>
          <a:noFill/>
          <a:ln w="9525">
            <a:noFill/>
          </a:ln>
        </p:spPr>
      </p:pic>
      <p:sp>
        <p:nvSpPr>
          <p:cNvPr id="58370" name="文本框 10"/>
          <p:cNvSpPr txBox="1"/>
          <p:nvPr/>
        </p:nvSpPr>
        <p:spPr>
          <a:xfrm>
            <a:off x="1524000" y="573405"/>
            <a:ext cx="7248525" cy="521970"/>
          </a:xfrm>
          <a:prstGeom prst="rect">
            <a:avLst/>
          </a:prstGeom>
          <a:noFill/>
          <a:ln w="9525">
            <a:noFill/>
          </a:ln>
        </p:spPr>
        <p:txBody>
          <a:bodyPr wrap="square" anchor="t">
            <a:spAutoFit/>
          </a:bodyPr>
          <a:p>
            <a:pPr>
              <a:spcBef>
                <a:spcPct val="0"/>
              </a:spcBef>
              <a:buSzTx/>
            </a:pPr>
            <a:r>
              <a:rPr lang="zh-CN" altLang="en-US" sz="2800">
                <a:solidFill>
                  <a:schemeClr val="bg1"/>
                </a:solidFill>
                <a:latin typeface="微软雅黑 Light"/>
                <a:ea typeface="微软雅黑 Light"/>
              </a:rPr>
              <a:t>故障：电控式动力转向系统故障的检测</a:t>
            </a:r>
            <a:endParaRPr lang="zh-CN" altLang="en-US" sz="2800">
              <a:solidFill>
                <a:schemeClr val="bg1"/>
              </a:solidFill>
              <a:latin typeface="微软雅黑 Light"/>
              <a:ea typeface="微软雅黑 Light"/>
            </a:endParaRPr>
          </a:p>
        </p:txBody>
      </p:sp>
      <p:grpSp>
        <p:nvGrpSpPr>
          <p:cNvPr id="58371" name="组合 11"/>
          <p:cNvGrpSpPr/>
          <p:nvPr/>
        </p:nvGrpSpPr>
        <p:grpSpPr>
          <a:xfrm>
            <a:off x="682625" y="434975"/>
            <a:ext cx="722313" cy="692150"/>
            <a:chOff x="4629" y="3681"/>
            <a:chExt cx="3091" cy="3091"/>
          </a:xfrm>
        </p:grpSpPr>
        <p:sp>
          <p:nvSpPr>
            <p:cNvPr id="13" name="六边形 12"/>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sp>
          <p:nvSpPr>
            <p:cNvPr id="14" name="六边形 13"/>
            <p:cNvSpPr/>
            <p:nvPr/>
          </p:nvSpPr>
          <p:spPr>
            <a:xfrm rot="16200000">
              <a:off x="4594" y="3895"/>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grpSp>
      <p:pic>
        <p:nvPicPr>
          <p:cNvPr id="58374" name="图片 14"/>
          <p:cNvPicPr>
            <a:picLocks noChangeAspect="1"/>
          </p:cNvPicPr>
          <p:nvPr/>
        </p:nvPicPr>
        <p:blipFill>
          <a:blip r:embed="rId2"/>
          <a:stretch>
            <a:fillRect/>
          </a:stretch>
        </p:blipFill>
        <p:spPr>
          <a:xfrm>
            <a:off x="806450" y="565150"/>
            <a:ext cx="409575" cy="396875"/>
          </a:xfrm>
          <a:prstGeom prst="rect">
            <a:avLst/>
          </a:prstGeom>
          <a:noFill/>
          <a:ln w="9525">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6275" name="文本占位符 566274"/>
          <p:cNvSpPr>
            <a:spLocks noGrp="1"/>
          </p:cNvSpPr>
          <p:nvPr>
            <p:ph type="body" idx="1"/>
          </p:nvPr>
        </p:nvSpPr>
        <p:spPr>
          <a:xfrm>
            <a:off x="2000885" y="1184593"/>
            <a:ext cx="8675688" cy="1944687"/>
          </a:xfrm>
        </p:spPr>
        <p:txBody>
          <a:bodyPr/>
          <a:p>
            <a:pPr algn="ctr"/>
            <a:r>
              <a:rPr lang="zh-CN" altLang="en-US" sz="2400" dirty="0">
                <a:solidFill>
                  <a:schemeClr val="bg1"/>
                </a:solidFill>
                <a:latin typeface="楷体_GB2312" pitchFamily="49" charset="-122"/>
              </a:rPr>
              <a:t>（</a:t>
            </a:r>
            <a:r>
              <a:rPr lang="en-US" altLang="zh-CN" sz="2400" dirty="0">
                <a:solidFill>
                  <a:schemeClr val="bg1"/>
                </a:solidFill>
                <a:latin typeface="楷体_GB2312" pitchFamily="49" charset="-122"/>
              </a:rPr>
              <a:t>4</a:t>
            </a:r>
            <a:r>
              <a:rPr lang="zh-CN" altLang="en-US" sz="2400" dirty="0">
                <a:solidFill>
                  <a:schemeClr val="bg1"/>
                </a:solidFill>
                <a:latin typeface="楷体_GB2312" pitchFamily="49" charset="-122"/>
              </a:rPr>
              <a:t>）车速传感器检测</a:t>
            </a:r>
            <a:endParaRPr lang="zh-CN" altLang="en-US" sz="2400" dirty="0">
              <a:solidFill>
                <a:schemeClr val="bg1"/>
              </a:solidFill>
              <a:latin typeface="楷体_GB2312" pitchFamily="49" charset="-122"/>
            </a:endParaRPr>
          </a:p>
          <a:p>
            <a:r>
              <a:rPr lang="zh-CN" altLang="en-US" sz="2400" dirty="0">
                <a:solidFill>
                  <a:schemeClr val="bg1"/>
                </a:solidFill>
                <a:latin typeface="楷体_GB2312" pitchFamily="49" charset="-122"/>
              </a:rPr>
              <a:t>       拨开车速传感器插接器，其端子排列如图</a:t>
            </a:r>
            <a:r>
              <a:rPr lang="en-US" altLang="zh-CN" sz="2400" dirty="0">
                <a:solidFill>
                  <a:schemeClr val="bg1"/>
                </a:solidFill>
                <a:latin typeface="楷体_GB2312" pitchFamily="49" charset="-122"/>
              </a:rPr>
              <a:t>3-45c</a:t>
            </a:r>
            <a:r>
              <a:rPr lang="zh-CN" altLang="en-US" sz="2400" dirty="0">
                <a:solidFill>
                  <a:schemeClr val="bg1"/>
                </a:solidFill>
                <a:latin typeface="楷体_GB2312" pitchFamily="49" charset="-122"/>
              </a:rPr>
              <a:t>所示，用万用表电阻挡测</a:t>
            </a:r>
            <a:r>
              <a:rPr lang="en-US" altLang="zh-CN" sz="2400" dirty="0">
                <a:solidFill>
                  <a:schemeClr val="bg1"/>
                </a:solidFill>
                <a:latin typeface="楷体_GB2312" pitchFamily="49" charset="-122"/>
              </a:rPr>
              <a:t>1</a:t>
            </a:r>
            <a:r>
              <a:rPr lang="zh-CN" altLang="en-US" sz="2400" dirty="0">
                <a:solidFill>
                  <a:schemeClr val="bg1"/>
                </a:solidFill>
                <a:latin typeface="楷体_GB2312" pitchFamily="49" charset="-122"/>
              </a:rPr>
              <a:t>号与</a:t>
            </a:r>
            <a:r>
              <a:rPr lang="en-US" altLang="zh-CN" sz="2400" dirty="0">
                <a:solidFill>
                  <a:schemeClr val="bg1"/>
                </a:solidFill>
                <a:latin typeface="楷体_GB2312" pitchFamily="49" charset="-122"/>
              </a:rPr>
              <a:t>2</a:t>
            </a:r>
            <a:r>
              <a:rPr lang="zh-CN" altLang="en-US" sz="2400" dirty="0">
                <a:solidFill>
                  <a:schemeClr val="bg1"/>
                </a:solidFill>
                <a:latin typeface="楷体_GB2312" pitchFamily="49" charset="-122"/>
              </a:rPr>
              <a:t>号，</a:t>
            </a:r>
            <a:r>
              <a:rPr lang="en-US" altLang="zh-CN" sz="2400" dirty="0">
                <a:solidFill>
                  <a:schemeClr val="bg1"/>
                </a:solidFill>
                <a:latin typeface="楷体_GB2312" pitchFamily="49" charset="-122"/>
              </a:rPr>
              <a:t>4</a:t>
            </a:r>
            <a:r>
              <a:rPr lang="zh-CN" altLang="en-US" sz="2400" dirty="0">
                <a:solidFill>
                  <a:schemeClr val="bg1"/>
                </a:solidFill>
                <a:latin typeface="楷体_GB2312" pitchFamily="49" charset="-122"/>
              </a:rPr>
              <a:t>号与</a:t>
            </a:r>
            <a:r>
              <a:rPr lang="en-US" altLang="zh-CN" sz="2400" dirty="0">
                <a:solidFill>
                  <a:schemeClr val="bg1"/>
                </a:solidFill>
                <a:latin typeface="楷体_GB2312" pitchFamily="49" charset="-122"/>
              </a:rPr>
              <a:t>5</a:t>
            </a:r>
            <a:r>
              <a:rPr lang="zh-CN" altLang="en-US" sz="2400" dirty="0">
                <a:solidFill>
                  <a:schemeClr val="bg1"/>
                </a:solidFill>
                <a:latin typeface="楷体_GB2312" pitchFamily="49" charset="-122"/>
              </a:rPr>
              <a:t>号端子间电阻，若所测值不符合原厂标准值，则车速传感器损坏须更换新件。</a:t>
            </a:r>
            <a:endParaRPr lang="zh-CN" altLang="en-US" sz="2400" dirty="0">
              <a:solidFill>
                <a:schemeClr val="bg1"/>
              </a:solidFill>
              <a:latin typeface="楷体_GB2312" pitchFamily="49" charset="-122"/>
            </a:endParaRPr>
          </a:p>
        </p:txBody>
      </p:sp>
      <p:pic>
        <p:nvPicPr>
          <p:cNvPr id="566276" name="图片 566275" descr="图3－45"/>
          <p:cNvPicPr>
            <a:picLocks noChangeAspect="1"/>
          </p:cNvPicPr>
          <p:nvPr/>
        </p:nvPicPr>
        <p:blipFill>
          <a:blip r:embed="rId1"/>
          <a:stretch>
            <a:fillRect/>
          </a:stretch>
        </p:blipFill>
        <p:spPr>
          <a:xfrm>
            <a:off x="3463925" y="3129280"/>
            <a:ext cx="6119813" cy="3106738"/>
          </a:xfrm>
          <a:prstGeom prst="rect">
            <a:avLst/>
          </a:prstGeom>
          <a:noFill/>
          <a:ln w="9525">
            <a:noFill/>
          </a:ln>
        </p:spPr>
      </p:pic>
      <p:sp>
        <p:nvSpPr>
          <p:cNvPr id="58370" name="文本框 10"/>
          <p:cNvSpPr txBox="1"/>
          <p:nvPr/>
        </p:nvSpPr>
        <p:spPr>
          <a:xfrm>
            <a:off x="1524000" y="573405"/>
            <a:ext cx="7248525" cy="521970"/>
          </a:xfrm>
          <a:prstGeom prst="rect">
            <a:avLst/>
          </a:prstGeom>
          <a:noFill/>
          <a:ln w="9525">
            <a:noFill/>
          </a:ln>
        </p:spPr>
        <p:txBody>
          <a:bodyPr wrap="square" anchor="t">
            <a:spAutoFit/>
          </a:bodyPr>
          <a:p>
            <a:pPr>
              <a:spcBef>
                <a:spcPct val="0"/>
              </a:spcBef>
              <a:buSzTx/>
            </a:pPr>
            <a:r>
              <a:rPr lang="zh-CN" altLang="en-US" sz="2800">
                <a:solidFill>
                  <a:schemeClr val="bg1"/>
                </a:solidFill>
                <a:latin typeface="微软雅黑 Light"/>
                <a:ea typeface="微软雅黑 Light"/>
              </a:rPr>
              <a:t>故障：电控式动力转向系统故障的检测</a:t>
            </a:r>
            <a:endParaRPr lang="zh-CN" altLang="en-US" sz="2800">
              <a:solidFill>
                <a:schemeClr val="bg1"/>
              </a:solidFill>
              <a:latin typeface="微软雅黑 Light"/>
              <a:ea typeface="微软雅黑 Light"/>
            </a:endParaRPr>
          </a:p>
        </p:txBody>
      </p:sp>
      <p:grpSp>
        <p:nvGrpSpPr>
          <p:cNvPr id="58371" name="组合 11"/>
          <p:cNvGrpSpPr/>
          <p:nvPr/>
        </p:nvGrpSpPr>
        <p:grpSpPr>
          <a:xfrm>
            <a:off x="682625" y="434975"/>
            <a:ext cx="722313" cy="692150"/>
            <a:chOff x="4629" y="3681"/>
            <a:chExt cx="3091" cy="3091"/>
          </a:xfrm>
        </p:grpSpPr>
        <p:sp>
          <p:nvSpPr>
            <p:cNvPr id="13" name="六边形 12"/>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sp>
          <p:nvSpPr>
            <p:cNvPr id="14" name="六边形 13"/>
            <p:cNvSpPr/>
            <p:nvPr/>
          </p:nvSpPr>
          <p:spPr>
            <a:xfrm rot="16200000">
              <a:off x="4594" y="3895"/>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endParaRPr lang="zh-CN" altLang="en-US" sz="1350" strike="noStrike" noProof="1"/>
            </a:p>
          </p:txBody>
        </p:sp>
      </p:grpSp>
      <p:pic>
        <p:nvPicPr>
          <p:cNvPr id="58374" name="图片 14"/>
          <p:cNvPicPr>
            <a:picLocks noChangeAspect="1"/>
          </p:cNvPicPr>
          <p:nvPr/>
        </p:nvPicPr>
        <p:blipFill>
          <a:blip r:embed="rId2"/>
          <a:stretch>
            <a:fillRect/>
          </a:stretch>
        </p:blipFill>
        <p:spPr>
          <a:xfrm>
            <a:off x="806450" y="565150"/>
            <a:ext cx="409575" cy="396875"/>
          </a:xfrm>
          <a:prstGeom prst="rect">
            <a:avLst/>
          </a:prstGeom>
          <a:noFill/>
          <a:ln w="9525">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椭圆 6"/>
          <p:cNvSpPr/>
          <p:nvPr/>
        </p:nvSpPr>
        <p:spPr>
          <a:xfrm>
            <a:off x="5653088" y="3057525"/>
            <a:ext cx="884238" cy="88582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300">
              <a:solidFill>
                <a:srgbClr val="FFFFFF"/>
              </a:solidFill>
              <a:latin typeface="Arial" panose="020B0604020202020204" pitchFamily="34" charset="0"/>
              <a:ea typeface="楷体_GB2312" charset="0"/>
            </a:endParaRPr>
          </a:p>
        </p:txBody>
      </p:sp>
      <p:sp>
        <p:nvSpPr>
          <p:cNvPr id="8" name="椭圆 7"/>
          <p:cNvSpPr/>
          <p:nvPr/>
        </p:nvSpPr>
        <p:spPr>
          <a:xfrm>
            <a:off x="5230813" y="2684463"/>
            <a:ext cx="1704975" cy="1703388"/>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300">
              <a:solidFill>
                <a:srgbClr val="FFFFFF"/>
              </a:solidFill>
              <a:latin typeface="Arial" panose="020B0604020202020204" pitchFamily="34" charset="0"/>
              <a:ea typeface="楷体_GB2312" charset="0"/>
            </a:endParaRPr>
          </a:p>
        </p:txBody>
      </p:sp>
      <p:sp>
        <p:nvSpPr>
          <p:cNvPr id="9" name="弧形 8"/>
          <p:cNvSpPr/>
          <p:nvPr/>
        </p:nvSpPr>
        <p:spPr>
          <a:xfrm>
            <a:off x="4875213" y="2293938"/>
            <a:ext cx="2416175" cy="2414588"/>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endParaRPr>
              <a:latin typeface="宋体" panose="02010600030101010101" pitchFamily="2" charset="-122"/>
              <a:ea typeface="宋体" panose="02010600030101010101" pitchFamily="2" charset="-122"/>
            </a:endParaRPr>
          </a:p>
        </p:txBody>
      </p:sp>
      <p:sp>
        <p:nvSpPr>
          <p:cNvPr id="10" name="弧形 9"/>
          <p:cNvSpPr/>
          <p:nvPr/>
        </p:nvSpPr>
        <p:spPr>
          <a:xfrm rot="5400000">
            <a:off x="4876006" y="2293144"/>
            <a:ext cx="2414588" cy="2416175"/>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endParaRPr>
              <a:latin typeface="宋体" panose="02010600030101010101" pitchFamily="2" charset="-122"/>
              <a:ea typeface="宋体" panose="02010600030101010101" pitchFamily="2" charset="-122"/>
            </a:endParaRPr>
          </a:p>
        </p:txBody>
      </p:sp>
      <p:sp>
        <p:nvSpPr>
          <p:cNvPr id="12" name="弧形 11"/>
          <p:cNvSpPr/>
          <p:nvPr/>
        </p:nvSpPr>
        <p:spPr>
          <a:xfrm rot="13266164">
            <a:off x="4875213" y="2293938"/>
            <a:ext cx="2416175" cy="2414588"/>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endParaRPr>
              <a:latin typeface="宋体" panose="02010600030101010101" pitchFamily="2" charset="-122"/>
              <a:ea typeface="宋体" panose="02010600030101010101" pitchFamily="2" charset="-122"/>
            </a:endParaRPr>
          </a:p>
        </p:txBody>
      </p:sp>
      <p:sp>
        <p:nvSpPr>
          <p:cNvPr id="13" name="弧形 12"/>
          <p:cNvSpPr/>
          <p:nvPr/>
        </p:nvSpPr>
        <p:spPr>
          <a:xfrm rot="12116400">
            <a:off x="4906963" y="2282825"/>
            <a:ext cx="2416175" cy="2416175"/>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endParaRPr>
              <a:latin typeface="宋体" panose="02010600030101010101" pitchFamily="2" charset="-122"/>
              <a:ea typeface="宋体" panose="02010600030101010101" pitchFamily="2" charset="-122"/>
            </a:endParaRPr>
          </a:p>
        </p:txBody>
      </p:sp>
      <p:sp>
        <p:nvSpPr>
          <p:cNvPr id="20487" name="文本框 13"/>
          <p:cNvSpPr txBox="1"/>
          <p:nvPr/>
        </p:nvSpPr>
        <p:spPr>
          <a:xfrm>
            <a:off x="5829300" y="3096578"/>
            <a:ext cx="508000" cy="783590"/>
          </a:xfrm>
          <a:prstGeom prst="rect">
            <a:avLst/>
          </a:prstGeom>
          <a:noFill/>
          <a:ln w="9525">
            <a:noFill/>
          </a:ln>
        </p:spPr>
        <p:txBody>
          <a:bodyPr wrap="square" anchor="t">
            <a:spAutoFit/>
          </a:bodyPr>
          <a:p>
            <a:pPr algn="ctr"/>
            <a:r>
              <a:rPr lang="zh-CN" altLang="en-US" sz="4500" b="1" dirty="0">
                <a:solidFill>
                  <a:schemeClr val="bg1"/>
                </a:solidFill>
                <a:latin typeface="微软雅黑" panose="020B0503020204020204" charset="-122"/>
                <a:ea typeface="微软雅黑" panose="020B0503020204020204" charset="-122"/>
              </a:rPr>
              <a:t>谢</a:t>
            </a:r>
            <a:endParaRPr lang="zh-CN" altLang="en-US" sz="4500" b="1" dirty="0">
              <a:solidFill>
                <a:schemeClr val="bg1"/>
              </a:solidFill>
              <a:latin typeface="微软雅黑" panose="020B0503020204020204" charset="-122"/>
              <a:ea typeface="微软雅黑" panose="020B0503020204020204" charset="-122"/>
            </a:endParaRPr>
          </a:p>
        </p:txBody>
      </p:sp>
      <p:sp>
        <p:nvSpPr>
          <p:cNvPr id="19" name="弧形 18"/>
          <p:cNvSpPr/>
          <p:nvPr/>
        </p:nvSpPr>
        <p:spPr>
          <a:xfrm rot="1647749">
            <a:off x="4851400" y="2293938"/>
            <a:ext cx="2414588" cy="2414588"/>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endParaRPr>
              <a:latin typeface="宋体" panose="02010600030101010101" pitchFamily="2" charset="-122"/>
              <a:ea typeface="宋体" panose="02010600030101010101" pitchFamily="2" charset="-122"/>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六边形 1"/>
          <p:cNvSpPr/>
          <p:nvPr/>
        </p:nvSpPr>
        <p:spPr>
          <a:xfrm>
            <a:off x="3729038" y="2630488"/>
            <a:ext cx="1471613" cy="1268413"/>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500">
              <a:solidFill>
                <a:srgbClr val="FFFFFF"/>
              </a:solidFill>
              <a:latin typeface="Arial" panose="020B0604020202020204" pitchFamily="34" charset="0"/>
              <a:ea typeface="楷体_GB2312" charset="0"/>
            </a:endParaRPr>
          </a:p>
        </p:txBody>
      </p:sp>
      <p:sp>
        <p:nvSpPr>
          <p:cNvPr id="3" name="六边形 2"/>
          <p:cNvSpPr/>
          <p:nvPr/>
        </p:nvSpPr>
        <p:spPr>
          <a:xfrm rot="16200000">
            <a:off x="3713163" y="2605088"/>
            <a:ext cx="1471613" cy="1268413"/>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sz="1500">
              <a:solidFill>
                <a:srgbClr val="FFFFFF"/>
              </a:solidFill>
              <a:latin typeface="Arial" panose="020B0604020202020204" pitchFamily="34" charset="0"/>
              <a:ea typeface="楷体_GB2312" charset="0"/>
            </a:endParaRPr>
          </a:p>
        </p:txBody>
      </p:sp>
      <p:cxnSp>
        <p:nvCxnSpPr>
          <p:cNvPr id="5" name="直接连接符 4"/>
          <p:cNvCxnSpPr/>
          <p:nvPr/>
        </p:nvCxnSpPr>
        <p:spPr>
          <a:xfrm>
            <a:off x="5378450" y="2451100"/>
            <a:ext cx="0" cy="155416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554663" y="2590800"/>
            <a:ext cx="1822450" cy="852805"/>
          </a:xfrm>
          <a:prstGeom prst="rect">
            <a:avLst/>
          </a:prstGeom>
          <a:noFill/>
        </p:spPr>
        <p:txBody>
          <a:bodyPr wrap="square" rtlCol="0">
            <a:spAutoFit/>
          </a:bodyPr>
          <a:lstStyle/>
          <a:p>
            <a:r>
              <a:rPr lang="zh-CN" altLang="en-US" sz="3000" noProof="1" dirty="0">
                <a:solidFill>
                  <a:schemeClr val="bg1"/>
                </a:solidFill>
                <a:latin typeface="微软雅黑 Light" pitchFamily="34" charset="-122"/>
                <a:ea typeface="微软雅黑 Light" pitchFamily="34" charset="-122"/>
                <a:cs typeface="+mn-cs"/>
              </a:rPr>
              <a:t>项目</a:t>
            </a:r>
            <a:r>
              <a:rPr lang="en-US" altLang="zh-CN" sz="1500" noProof="1" dirty="0">
                <a:solidFill>
                  <a:schemeClr val="bg1"/>
                </a:solidFill>
                <a:latin typeface="宋体" panose="02010600030101010101" pitchFamily="2" charset="-122"/>
                <a:ea typeface="宋体" panose="02010600030101010101" pitchFamily="2" charset="-122"/>
                <a:cs typeface="+mn-cs"/>
              </a:rPr>
              <a:t> </a:t>
            </a:r>
            <a:r>
              <a:rPr lang="en-US" altLang="zh-CN" sz="4950" noProof="1" dirty="0">
                <a:solidFill>
                  <a:schemeClr val="bg1"/>
                </a:solidFill>
                <a:latin typeface="Arial Unicode MS" panose="020B0604020202020204" charset="-122"/>
                <a:ea typeface="Arial Unicode MS" panose="020B0604020202020204" charset="-122"/>
                <a:cs typeface="Arial Unicode MS" panose="020B0604020202020204" charset="-122"/>
              </a:rPr>
              <a:t>1</a:t>
            </a:r>
            <a:endParaRPr lang="zh-CN" altLang="en-US" sz="4950" noProof="1"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41989" name="文本框 9"/>
          <p:cNvSpPr txBox="1"/>
          <p:nvPr/>
        </p:nvSpPr>
        <p:spPr>
          <a:xfrm>
            <a:off x="5673725" y="3394075"/>
            <a:ext cx="2466975" cy="414020"/>
          </a:xfrm>
          <a:prstGeom prst="rect">
            <a:avLst/>
          </a:prstGeom>
          <a:solidFill>
            <a:srgbClr val="BAD6DE"/>
          </a:solidFill>
          <a:ln w="9525">
            <a:noFill/>
          </a:ln>
        </p:spPr>
        <p:txBody>
          <a:bodyPr wrap="square" anchor="t">
            <a:spAutoFit/>
          </a:bodyPr>
          <a:p>
            <a:r>
              <a:rPr lang="zh-CN" altLang="en-US" sz="2100" dirty="0">
                <a:solidFill>
                  <a:schemeClr val="bg1"/>
                </a:solidFill>
                <a:latin typeface="微软雅黑 Light" pitchFamily="34" charset="-122"/>
                <a:ea typeface="微软雅黑 Light" pitchFamily="34" charset="-122"/>
              </a:rPr>
              <a:t>液压动力转向装置</a:t>
            </a:r>
            <a:endParaRPr lang="zh-CN" altLang="en-US" sz="2100" dirty="0">
              <a:solidFill>
                <a:schemeClr val="bg1"/>
              </a:solidFill>
              <a:latin typeface="微软雅黑 Light" pitchFamily="34" charset="-122"/>
              <a:ea typeface="微软雅黑 Light" pitchFamily="34" charset="-122"/>
            </a:endParaRPr>
          </a:p>
        </p:txBody>
      </p:sp>
      <p:pic>
        <p:nvPicPr>
          <p:cNvPr id="41990" name="图片 3" descr="C:\Users\Administrator\Desktop\图片1.png图片1"/>
          <p:cNvPicPr>
            <a:picLocks noChangeAspect="1"/>
          </p:cNvPicPr>
          <p:nvPr/>
        </p:nvPicPr>
        <p:blipFill>
          <a:blip r:embed="rId1">
            <a:biLevel thresh="50000"/>
          </a:blip>
          <a:stretch>
            <a:fillRect/>
          </a:stretch>
        </p:blipFill>
        <p:spPr>
          <a:xfrm>
            <a:off x="4064000" y="2838450"/>
            <a:ext cx="803275" cy="803275"/>
          </a:xfrm>
          <a:prstGeom prst="rect">
            <a:avLst/>
          </a:prstGeom>
          <a:noFill/>
          <a:ln w="9525">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1538050"/>
          <p:cNvSpPr>
            <a:spLocks noGrp="1"/>
          </p:cNvSpPr>
          <p:nvPr/>
        </p:nvSpPr>
        <p:spPr>
          <a:xfrm>
            <a:off x="1283970" y="1830070"/>
            <a:ext cx="8505190" cy="4411345"/>
          </a:xfrm>
          <a:prstGeom prst="rect">
            <a:avLst/>
          </a:prstGeom>
          <a:noFill/>
          <a:ln w="9525">
            <a:noFill/>
          </a:ln>
        </p:spPr>
        <p:txBody>
          <a:bodyPr/>
          <a:lstStyle>
            <a:lvl1pPr marL="342900" lvl="0" indent="-342900" algn="l" defTabSz="914400" rtl="0" eaLnBrk="1" fontAlgn="base" latinLnBrk="0" hangingPunct="1">
              <a:lnSpc>
                <a:spcPct val="110000"/>
              </a:lnSpc>
              <a:spcBef>
                <a:spcPct val="20000"/>
              </a:spcBef>
              <a:spcAft>
                <a:spcPct val="0"/>
              </a:spcAft>
              <a:buClr>
                <a:srgbClr val="330066"/>
              </a:buClr>
              <a:buSzPct val="70000"/>
              <a:buFont typeface="Wingdings" panose="05000000000000000000" pitchFamily="2" charset="2"/>
              <a:buNone/>
              <a:defRPr sz="4400" b="1" i="0" u="none" kern="1200" baseline="0">
                <a:solidFill>
                  <a:srgbClr val="006600"/>
                </a:solidFill>
                <a:latin typeface="+mn-lt"/>
                <a:ea typeface="+mn-ea"/>
                <a:cs typeface="+mn-cs"/>
              </a:defRPr>
            </a:lvl1pPr>
            <a:lvl2pPr marL="692150" lvl="1" indent="-347345" algn="l" defTabSz="914400" rtl="0" eaLnBrk="1" fontAlgn="base" latinLnBrk="0" hangingPunct="1">
              <a:lnSpc>
                <a:spcPct val="110000"/>
              </a:lnSpc>
              <a:spcBef>
                <a:spcPct val="20000"/>
              </a:spcBef>
              <a:spcAft>
                <a:spcPct val="0"/>
              </a:spcAft>
              <a:buClr>
                <a:srgbClr val="669999"/>
              </a:buClr>
              <a:buSzPct val="70000"/>
              <a:buFont typeface="Wingdings" panose="05000000000000000000" pitchFamily="2" charset="2"/>
              <a:buNone/>
              <a:defRPr sz="3400" b="1" i="0" u="none" kern="1200" baseline="0">
                <a:solidFill>
                  <a:srgbClr val="0000FF"/>
                </a:solidFill>
                <a:latin typeface="+mn-lt"/>
                <a:ea typeface="+mn-ea"/>
                <a:cs typeface="+mn-cs"/>
              </a:defRPr>
            </a:lvl2pPr>
            <a:lvl3pPr marL="987425" lvl="2" indent="-293370" algn="l" defTabSz="914400" rtl="0" eaLnBrk="1" fontAlgn="base" latinLnBrk="0" hangingPunct="1">
              <a:lnSpc>
                <a:spcPct val="110000"/>
              </a:lnSpc>
              <a:spcBef>
                <a:spcPct val="20000"/>
              </a:spcBef>
              <a:spcAft>
                <a:spcPct val="0"/>
              </a:spcAft>
              <a:buClr>
                <a:srgbClr val="CCCC00"/>
              </a:buClr>
              <a:buSzPct val="70000"/>
              <a:buFont typeface="Wingdings" panose="05000000000000000000" pitchFamily="2" charset="2"/>
              <a:buChar char="l"/>
              <a:defRPr sz="2800" b="1" i="0" u="none" kern="1200" baseline="0">
                <a:solidFill>
                  <a:srgbClr val="660066"/>
                </a:solidFill>
                <a:latin typeface="+mn-lt"/>
                <a:ea typeface="方正小标宋_GBK" pitchFamily="65" charset="-122"/>
                <a:cs typeface="+mn-cs"/>
              </a:defRPr>
            </a:lvl3pPr>
            <a:lvl4pPr marL="1281430" lvl="3" indent="-292100" algn="l" defTabSz="914400" rtl="0" eaLnBrk="1" fontAlgn="base" latinLnBrk="0" hangingPunct="1">
              <a:lnSpc>
                <a:spcPct val="110000"/>
              </a:lnSpc>
              <a:spcBef>
                <a:spcPct val="20000"/>
              </a:spcBef>
              <a:spcAft>
                <a:spcPct val="0"/>
              </a:spcAft>
              <a:buClr>
                <a:srgbClr val="330066"/>
              </a:buClr>
              <a:buSzPct val="75000"/>
              <a:buFont typeface="Wingdings" panose="05000000000000000000" pitchFamily="2" charset="2"/>
              <a:buChar char="§"/>
              <a:defRPr sz="2400" b="1" i="0" u="none" kern="1200" baseline="0">
                <a:solidFill>
                  <a:srgbClr val="663300"/>
                </a:solidFill>
                <a:latin typeface="+mn-lt"/>
                <a:ea typeface="宋体" panose="02010600030101010101" pitchFamily="2" charset="-122"/>
                <a:cs typeface="+mn-cs"/>
              </a:defRPr>
            </a:lvl4pPr>
            <a:lvl5pPr marL="1598930" lvl="4" indent="-316230" algn="l" defTabSz="914400" rtl="0" eaLnBrk="1" fontAlgn="base" latinLnBrk="0" hangingPunct="1">
              <a:lnSpc>
                <a:spcPct val="110000"/>
              </a:lnSpc>
              <a:spcBef>
                <a:spcPct val="20000"/>
              </a:spcBef>
              <a:spcAft>
                <a:spcPct val="0"/>
              </a:spcAft>
              <a:buClr>
                <a:srgbClr val="D8D8EC"/>
              </a:buClr>
              <a:buSzPct val="80000"/>
              <a:buFont typeface="Wingdings" panose="05000000000000000000" pitchFamily="2" charset="2"/>
              <a:buChar char="§"/>
              <a:defRPr sz="2400" b="1" i="0" u="none" kern="1200" baseline="0">
                <a:solidFill>
                  <a:srgbClr val="000000"/>
                </a:solidFill>
                <a:latin typeface="+mn-lt"/>
                <a:ea typeface="华文仿宋" panose="02010600040101010101" pitchFamily="2" charset="-122"/>
                <a:cs typeface="+mn-cs"/>
              </a:defRPr>
            </a:lvl5pPr>
            <a:lvl6pPr marL="2514600" lvl="5" indent="-228600" algn="l" defTabSz="914400" rtl="0" eaLnBrk="1" fontAlgn="base" latinLnBrk="0" hangingPunct="1">
              <a:lnSpc>
                <a:spcPct val="110000"/>
              </a:lnSpc>
              <a:spcBef>
                <a:spcPct val="20000"/>
              </a:spcBef>
              <a:spcAft>
                <a:spcPct val="0"/>
              </a:spcAft>
              <a:buClr>
                <a:srgbClr val="D8D8EC"/>
              </a:buClr>
              <a:buSzPct val="80000"/>
              <a:buFont typeface="Wingdings" panose="05000000000000000000" pitchFamily="2" charset="2"/>
              <a:buChar char="§"/>
              <a:defRPr sz="2400" b="1" i="0" u="none" kern="1200" baseline="0">
                <a:solidFill>
                  <a:srgbClr val="000000"/>
                </a:solidFill>
                <a:latin typeface="+mn-lt"/>
                <a:ea typeface="华文仿宋" panose="02010600040101010101" pitchFamily="2" charset="-122"/>
                <a:cs typeface="+mn-cs"/>
              </a:defRPr>
            </a:lvl6pPr>
            <a:lvl7pPr marL="2971800" lvl="6" indent="-228600" algn="l" defTabSz="914400" rtl="0" eaLnBrk="1" fontAlgn="base" latinLnBrk="0" hangingPunct="1">
              <a:lnSpc>
                <a:spcPct val="110000"/>
              </a:lnSpc>
              <a:spcBef>
                <a:spcPct val="20000"/>
              </a:spcBef>
              <a:spcAft>
                <a:spcPct val="0"/>
              </a:spcAft>
              <a:buClr>
                <a:srgbClr val="D8D8EC"/>
              </a:buClr>
              <a:buSzPct val="80000"/>
              <a:buFont typeface="Wingdings" panose="05000000000000000000" pitchFamily="2" charset="2"/>
              <a:buChar char="§"/>
              <a:defRPr sz="2400" b="1" i="0" u="none" kern="1200" baseline="0">
                <a:solidFill>
                  <a:srgbClr val="000000"/>
                </a:solidFill>
                <a:latin typeface="+mn-lt"/>
                <a:ea typeface="华文仿宋" panose="02010600040101010101" pitchFamily="2" charset="-122"/>
                <a:cs typeface="+mn-cs"/>
              </a:defRPr>
            </a:lvl7pPr>
            <a:lvl8pPr marL="3429000" lvl="7" indent="-228600" algn="l" defTabSz="914400" rtl="0" eaLnBrk="1" fontAlgn="base" latinLnBrk="0" hangingPunct="1">
              <a:lnSpc>
                <a:spcPct val="110000"/>
              </a:lnSpc>
              <a:spcBef>
                <a:spcPct val="20000"/>
              </a:spcBef>
              <a:spcAft>
                <a:spcPct val="0"/>
              </a:spcAft>
              <a:buClr>
                <a:srgbClr val="D8D8EC"/>
              </a:buClr>
              <a:buSzPct val="80000"/>
              <a:buFont typeface="Wingdings" panose="05000000000000000000" pitchFamily="2" charset="2"/>
              <a:buChar char="§"/>
              <a:defRPr sz="2400" b="1" i="0" u="none" kern="1200" baseline="0">
                <a:solidFill>
                  <a:srgbClr val="000000"/>
                </a:solidFill>
                <a:latin typeface="+mn-lt"/>
                <a:ea typeface="华文仿宋" panose="02010600040101010101" pitchFamily="2" charset="-122"/>
                <a:cs typeface="+mn-cs"/>
              </a:defRPr>
            </a:lvl8pPr>
            <a:lvl9pPr marL="3886200" lvl="8" indent="-228600" algn="l" defTabSz="914400" rtl="0" eaLnBrk="1" fontAlgn="base" latinLnBrk="0" hangingPunct="1">
              <a:lnSpc>
                <a:spcPct val="110000"/>
              </a:lnSpc>
              <a:spcBef>
                <a:spcPct val="20000"/>
              </a:spcBef>
              <a:spcAft>
                <a:spcPct val="0"/>
              </a:spcAft>
              <a:buClr>
                <a:srgbClr val="D8D8EC"/>
              </a:buClr>
              <a:buSzPct val="80000"/>
              <a:buFont typeface="Wingdings" panose="05000000000000000000" pitchFamily="2" charset="2"/>
              <a:buChar char="§"/>
              <a:defRPr sz="2400" b="1" i="0" u="none" kern="1200" baseline="0">
                <a:solidFill>
                  <a:srgbClr val="000000"/>
                </a:solidFill>
                <a:latin typeface="+mn-lt"/>
                <a:ea typeface="华文仿宋" panose="02010600040101010101" pitchFamily="2" charset="-122"/>
                <a:cs typeface="+mn-cs"/>
              </a:defRPr>
            </a:lvl9pPr>
          </a:lstStyle>
          <a:p>
            <a:pPr lvl="2"/>
            <a:r>
              <a:rPr lang="zh-CN" altLang="en-US" sz="3200" dirty="0">
                <a:solidFill>
                  <a:schemeClr val="bg1"/>
                </a:solidFill>
                <a:latin typeface="宋体" panose="02010600030101010101" pitchFamily="2" charset="-122"/>
                <a:ea typeface="宋体" panose="02010600030101010101" pitchFamily="2" charset="-122"/>
              </a:rPr>
              <a:t>电控式控制动力转向系统是在传统的液压动力转向系统的基础上增设了电子控制装置而构成的，根据控制方式的不同，可分为</a:t>
            </a:r>
            <a:r>
              <a:rPr lang="zh-CN" altLang="en-US" sz="3200" dirty="0">
                <a:solidFill>
                  <a:srgbClr val="FF0000"/>
                </a:solidFill>
                <a:latin typeface="宋体" panose="02010600030101010101" pitchFamily="2" charset="-122"/>
                <a:ea typeface="宋体" panose="02010600030101010101" pitchFamily="2" charset="-122"/>
              </a:rPr>
              <a:t>流量控制式</a:t>
            </a:r>
            <a:r>
              <a:rPr lang="zh-CN" altLang="en-US" sz="3200" dirty="0">
                <a:solidFill>
                  <a:schemeClr val="bg1"/>
                </a:solidFill>
                <a:latin typeface="宋体" panose="02010600030101010101" pitchFamily="2" charset="-122"/>
                <a:ea typeface="宋体" panose="02010600030101010101" pitchFamily="2" charset="-122"/>
              </a:rPr>
              <a:t>、</a:t>
            </a:r>
            <a:r>
              <a:rPr lang="zh-CN" altLang="en-US" sz="3200" dirty="0">
                <a:solidFill>
                  <a:srgbClr val="FF0000"/>
                </a:solidFill>
                <a:latin typeface="宋体" panose="02010600030101010101" pitchFamily="2" charset="-122"/>
                <a:ea typeface="宋体" panose="02010600030101010101" pitchFamily="2" charset="-122"/>
              </a:rPr>
              <a:t>反力控制式</a:t>
            </a:r>
            <a:r>
              <a:rPr lang="zh-CN" altLang="en-US" sz="3200" dirty="0">
                <a:solidFill>
                  <a:schemeClr val="bg1"/>
                </a:solidFill>
                <a:latin typeface="宋体" panose="02010600030101010101" pitchFamily="2" charset="-122"/>
                <a:ea typeface="宋体" panose="02010600030101010101" pitchFamily="2" charset="-122"/>
              </a:rPr>
              <a:t>和</a:t>
            </a:r>
            <a:r>
              <a:rPr lang="zh-CN" altLang="en-US" sz="3200" dirty="0">
                <a:solidFill>
                  <a:srgbClr val="FF0000"/>
                </a:solidFill>
                <a:latin typeface="宋体" panose="02010600030101010101" pitchFamily="2" charset="-122"/>
                <a:ea typeface="宋体" panose="02010600030101010101" pitchFamily="2" charset="-122"/>
              </a:rPr>
              <a:t>阀灵敏控制式</a:t>
            </a:r>
            <a:r>
              <a:rPr lang="zh-CN" altLang="en-US" sz="3200" dirty="0">
                <a:solidFill>
                  <a:schemeClr val="bg1"/>
                </a:solidFill>
                <a:latin typeface="宋体" panose="02010600030101010101" pitchFamily="2" charset="-122"/>
                <a:ea typeface="宋体" panose="02010600030101010101" pitchFamily="2" charset="-122"/>
              </a:rPr>
              <a:t>三种形式。</a:t>
            </a: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43010" name="文本框 9"/>
          <p:cNvSpPr txBox="1"/>
          <p:nvPr/>
        </p:nvSpPr>
        <p:spPr>
          <a:xfrm>
            <a:off x="1668780" y="619125"/>
            <a:ext cx="5924550" cy="521970"/>
          </a:xfrm>
          <a:prstGeom prst="rect">
            <a:avLst/>
          </a:prstGeom>
          <a:noFill/>
          <a:ln w="9525">
            <a:noFill/>
          </a:ln>
        </p:spPr>
        <p:txBody>
          <a:bodyPr wrap="square" anchor="t">
            <a:spAutoFit/>
          </a:bodyPr>
          <a:p>
            <a:r>
              <a:rPr lang="zh-CN" altLang="en-US" sz="2800" dirty="0">
                <a:solidFill>
                  <a:schemeClr val="bg1"/>
                </a:solidFill>
                <a:latin typeface="微软雅黑 Light" pitchFamily="34" charset="-122"/>
                <a:ea typeface="微软雅黑 Light" pitchFamily="34" charset="-122"/>
              </a:rPr>
              <a:t>电控式控制动力转向系统的分类</a:t>
            </a:r>
            <a:endParaRPr lang="zh-CN" altLang="en-US" sz="2800" dirty="0">
              <a:solidFill>
                <a:schemeClr val="bg1"/>
              </a:solidFill>
              <a:latin typeface="微软雅黑 Light" pitchFamily="34" charset="-122"/>
              <a:ea typeface="微软雅黑 Light" pitchFamily="34" charset="-122"/>
            </a:endParaRPr>
          </a:p>
        </p:txBody>
      </p:sp>
      <p:sp>
        <p:nvSpPr>
          <p:cNvPr id="7" name="六边形 6"/>
          <p:cNvSpPr/>
          <p:nvPr/>
        </p:nvSpPr>
        <p:spPr>
          <a:xfrm>
            <a:off x="608013" y="511175"/>
            <a:ext cx="760413" cy="650875"/>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sp>
        <p:nvSpPr>
          <p:cNvPr id="8" name="六边形 7"/>
          <p:cNvSpPr/>
          <p:nvPr/>
        </p:nvSpPr>
        <p:spPr>
          <a:xfrm rot="16200000">
            <a:off x="601663" y="493713"/>
            <a:ext cx="754063" cy="655638"/>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pic>
        <p:nvPicPr>
          <p:cNvPr id="43013" name="图片 7" descr="C:\Users\Administrator\Desktop\图片1.png图片1"/>
          <p:cNvPicPr>
            <a:picLocks noChangeAspect="1"/>
          </p:cNvPicPr>
          <p:nvPr/>
        </p:nvPicPr>
        <p:blipFill>
          <a:blip r:embed="rId1">
            <a:biLevel thresh="50000"/>
          </a:blip>
          <a:stretch>
            <a:fillRect/>
          </a:stretch>
        </p:blipFill>
        <p:spPr>
          <a:xfrm>
            <a:off x="782638" y="630238"/>
            <a:ext cx="411162" cy="411162"/>
          </a:xfrm>
          <a:prstGeom prst="rect">
            <a:avLst/>
          </a:prstGeom>
          <a:noFill/>
          <a:ln w="9525">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5731" name="文本占位符 1225730"/>
          <p:cNvSpPr>
            <a:spLocks noGrp="1"/>
          </p:cNvSpPr>
          <p:nvPr>
            <p:ph type="body" idx="1"/>
          </p:nvPr>
        </p:nvSpPr>
        <p:spPr>
          <a:xfrm>
            <a:off x="782955" y="1198880"/>
            <a:ext cx="10307955" cy="4103370"/>
          </a:xfrm>
        </p:spPr>
        <p:txBody>
          <a:bodyPr/>
          <a:p>
            <a:pPr lvl="2"/>
            <a:r>
              <a:rPr lang="zh-CN" altLang="en-US" dirty="0">
                <a:solidFill>
                  <a:schemeClr val="bg1"/>
                </a:solidFill>
                <a:latin typeface="宋体" panose="02010600030101010101" pitchFamily="2" charset="-122"/>
                <a:ea typeface="宋体" panose="02010600030101010101" pitchFamily="2" charset="-122"/>
              </a:rPr>
              <a:t>如图所示为反力控制式动力转向系统，主要由转向控制阀、电磁阀、分流阀、转向动力缸、转向油泵、储油罐、车速传感器和电子控制单元组成。</a:t>
            </a:r>
            <a:endParaRPr lang="zh-CN" altLang="en-US" dirty="0">
              <a:solidFill>
                <a:schemeClr val="bg1"/>
              </a:solidFill>
              <a:latin typeface="宋体" panose="02010600030101010101" pitchFamily="2" charset="-122"/>
              <a:ea typeface="宋体" panose="02010600030101010101" pitchFamily="2" charset="-122"/>
            </a:endParaRPr>
          </a:p>
        </p:txBody>
      </p:sp>
      <p:sp>
        <p:nvSpPr>
          <p:cNvPr id="43010" name="文本框 9"/>
          <p:cNvSpPr txBox="1"/>
          <p:nvPr/>
        </p:nvSpPr>
        <p:spPr>
          <a:xfrm>
            <a:off x="1668780" y="619125"/>
            <a:ext cx="5924550" cy="521970"/>
          </a:xfrm>
          <a:prstGeom prst="rect">
            <a:avLst/>
          </a:prstGeom>
          <a:noFill/>
          <a:ln w="9525">
            <a:noFill/>
          </a:ln>
        </p:spPr>
        <p:txBody>
          <a:bodyPr wrap="square" anchor="t">
            <a:spAutoFit/>
          </a:bodyPr>
          <a:p>
            <a:r>
              <a:rPr lang="zh-CN" altLang="en-US" sz="2800" dirty="0">
                <a:solidFill>
                  <a:schemeClr val="bg1"/>
                </a:solidFill>
                <a:latin typeface="微软雅黑 Light" pitchFamily="34" charset="-122"/>
                <a:ea typeface="微软雅黑 Light" pitchFamily="34" charset="-122"/>
              </a:rPr>
              <a:t>电控式控制动力转向系统的基本组成</a:t>
            </a:r>
            <a:endParaRPr lang="zh-CN" altLang="en-US" sz="2800" dirty="0">
              <a:solidFill>
                <a:schemeClr val="bg1"/>
              </a:solidFill>
              <a:latin typeface="微软雅黑 Light" pitchFamily="34" charset="-122"/>
              <a:ea typeface="微软雅黑 Light" pitchFamily="34" charset="-122"/>
            </a:endParaRPr>
          </a:p>
        </p:txBody>
      </p:sp>
      <p:sp>
        <p:nvSpPr>
          <p:cNvPr id="7" name="六边形 6"/>
          <p:cNvSpPr/>
          <p:nvPr/>
        </p:nvSpPr>
        <p:spPr>
          <a:xfrm>
            <a:off x="608013" y="511175"/>
            <a:ext cx="760413" cy="650875"/>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sp>
        <p:nvSpPr>
          <p:cNvPr id="8" name="六边形 7"/>
          <p:cNvSpPr/>
          <p:nvPr/>
        </p:nvSpPr>
        <p:spPr>
          <a:xfrm rot="16200000">
            <a:off x="601663" y="493713"/>
            <a:ext cx="754063" cy="655638"/>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pic>
        <p:nvPicPr>
          <p:cNvPr id="43013" name="图片 7" descr="C:\Users\Administrator\Desktop\图片1.png图片1"/>
          <p:cNvPicPr>
            <a:picLocks noChangeAspect="1"/>
          </p:cNvPicPr>
          <p:nvPr/>
        </p:nvPicPr>
        <p:blipFill>
          <a:blip r:embed="rId1">
            <a:biLevel thresh="50000"/>
          </a:blip>
          <a:stretch>
            <a:fillRect/>
          </a:stretch>
        </p:blipFill>
        <p:spPr>
          <a:xfrm>
            <a:off x="782638" y="630238"/>
            <a:ext cx="411162" cy="411162"/>
          </a:xfrm>
          <a:prstGeom prst="rect">
            <a:avLst/>
          </a:prstGeom>
          <a:noFill/>
          <a:ln w="9525">
            <a:noFill/>
          </a:ln>
        </p:spPr>
      </p:pic>
      <p:pic>
        <p:nvPicPr>
          <p:cNvPr id="1230855" name="图片 1230854"/>
          <p:cNvPicPr>
            <a:picLocks noChangeAspect="1"/>
          </p:cNvPicPr>
          <p:nvPr/>
        </p:nvPicPr>
        <p:blipFill>
          <a:blip r:embed="rId2"/>
          <a:stretch>
            <a:fillRect/>
          </a:stretch>
        </p:blipFill>
        <p:spPr>
          <a:xfrm>
            <a:off x="2834640" y="2706370"/>
            <a:ext cx="6205220" cy="3891280"/>
          </a:xfrm>
          <a:prstGeom prst="rect">
            <a:avLst/>
          </a:prstGeom>
          <a:noFill/>
          <a:ln w="0">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6755" name="文本占位符 1226754"/>
          <p:cNvSpPr>
            <a:spLocks noGrp="1"/>
          </p:cNvSpPr>
          <p:nvPr>
            <p:ph type="body" idx="1"/>
          </p:nvPr>
        </p:nvSpPr>
        <p:spPr>
          <a:xfrm>
            <a:off x="1369060" y="1543368"/>
            <a:ext cx="8856663" cy="4751387"/>
          </a:xfrm>
        </p:spPr>
        <p:txBody>
          <a:bodyPr/>
          <a:p>
            <a:pPr lvl="2">
              <a:buFont typeface="Wingdings" panose="05000000000000000000" charset="0"/>
              <a:buChar char="Ø"/>
            </a:pP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rPr>
              <a:t>反力控制式动力转向系统是按照车速的变化，由电子控制油压反力，调整动力转向器，从而使汽车在各种条件下转向盘上所需的转向操纵力都达到最佳状态。有时也把这种动力转向系统称为渐进型动力转向系统</a:t>
            </a:r>
            <a:r>
              <a:rPr lang="en-US" altLang="zh-CN" dirty="0">
                <a:solidFill>
                  <a:schemeClr val="bg1"/>
                </a:solidFill>
                <a:latin typeface="宋体" panose="02010600030101010101" pitchFamily="2" charset="-122"/>
                <a:ea typeface="宋体" panose="02010600030101010101" pitchFamily="2" charset="-122"/>
                <a:cs typeface="宋体" panose="02010600030101010101" pitchFamily="2" charset="-122"/>
              </a:rPr>
              <a:t>PPS</a:t>
            </a: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dirty="0">
                <a:solidFill>
                  <a:schemeClr val="bg1"/>
                </a:solidFill>
                <a:latin typeface="宋体" panose="02010600030101010101" pitchFamily="2" charset="-122"/>
                <a:ea typeface="宋体" panose="02010600030101010101" pitchFamily="2" charset="-122"/>
                <a:cs typeface="宋体" panose="02010600030101010101" pitchFamily="2" charset="-122"/>
              </a:rPr>
              <a:t>Progressive Power Steering</a:t>
            </a: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lvl="2">
              <a:buFont typeface="Wingdings" panose="05000000000000000000" charset="0"/>
              <a:buChar char="Ø"/>
            </a:pP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rPr>
              <a:t>电子控制式渐近型动力转向系统结构如图所示，除了旧式动力转向装置中用来控制加力的主控制阀之外，又增设了反力油压控制阀和油压反力室。</a:t>
            </a:r>
            <a:endPar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43010" name="文本框 9"/>
          <p:cNvSpPr txBox="1"/>
          <p:nvPr/>
        </p:nvSpPr>
        <p:spPr>
          <a:xfrm>
            <a:off x="1668780" y="619125"/>
            <a:ext cx="5924550" cy="521970"/>
          </a:xfrm>
          <a:prstGeom prst="rect">
            <a:avLst/>
          </a:prstGeom>
          <a:noFill/>
          <a:ln w="9525">
            <a:noFill/>
          </a:ln>
        </p:spPr>
        <p:txBody>
          <a:bodyPr wrap="square" anchor="t">
            <a:spAutoFit/>
          </a:bodyPr>
          <a:p>
            <a:r>
              <a:rPr lang="zh-CN" altLang="en-US" sz="2800" dirty="0">
                <a:solidFill>
                  <a:schemeClr val="bg1"/>
                </a:solidFill>
                <a:latin typeface="微软雅黑 Light" pitchFamily="34" charset="-122"/>
                <a:ea typeface="微软雅黑 Light" pitchFamily="34" charset="-122"/>
              </a:rPr>
              <a:t>电控式控制动力转向系统的基本组成</a:t>
            </a:r>
            <a:endParaRPr lang="zh-CN" altLang="en-US" sz="2800" dirty="0">
              <a:solidFill>
                <a:schemeClr val="bg1"/>
              </a:solidFill>
              <a:latin typeface="微软雅黑 Light" pitchFamily="34" charset="-122"/>
              <a:ea typeface="微软雅黑 Light" pitchFamily="34" charset="-122"/>
            </a:endParaRPr>
          </a:p>
        </p:txBody>
      </p:sp>
      <p:sp>
        <p:nvSpPr>
          <p:cNvPr id="7" name="六边形 6"/>
          <p:cNvSpPr/>
          <p:nvPr/>
        </p:nvSpPr>
        <p:spPr>
          <a:xfrm>
            <a:off x="608013" y="511175"/>
            <a:ext cx="760413" cy="650875"/>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sp>
        <p:nvSpPr>
          <p:cNvPr id="8" name="六边形 7"/>
          <p:cNvSpPr/>
          <p:nvPr/>
        </p:nvSpPr>
        <p:spPr>
          <a:xfrm rot="16200000">
            <a:off x="601663" y="493713"/>
            <a:ext cx="754063" cy="655638"/>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pic>
        <p:nvPicPr>
          <p:cNvPr id="43013" name="图片 7" descr="C:\Users\Administrator\Desktop\图片1.png图片1"/>
          <p:cNvPicPr>
            <a:picLocks noChangeAspect="1"/>
          </p:cNvPicPr>
          <p:nvPr/>
        </p:nvPicPr>
        <p:blipFill>
          <a:blip r:embed="rId1">
            <a:biLevel thresh="50000"/>
          </a:blip>
          <a:stretch>
            <a:fillRect/>
          </a:stretch>
        </p:blipFill>
        <p:spPr>
          <a:xfrm>
            <a:off x="782638" y="630238"/>
            <a:ext cx="411162" cy="411162"/>
          </a:xfrm>
          <a:prstGeom prst="rect">
            <a:avLst/>
          </a:prstGeom>
          <a:noFill/>
          <a:ln w="9525">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7783" name="图片 1227782"/>
          <p:cNvPicPr>
            <a:picLocks noChangeAspect="1"/>
          </p:cNvPicPr>
          <p:nvPr/>
        </p:nvPicPr>
        <p:blipFill>
          <a:blip r:embed="rId1"/>
          <a:stretch>
            <a:fillRect/>
          </a:stretch>
        </p:blipFill>
        <p:spPr>
          <a:xfrm>
            <a:off x="1447800" y="1463993"/>
            <a:ext cx="8964613" cy="4337050"/>
          </a:xfrm>
          <a:prstGeom prst="rect">
            <a:avLst/>
          </a:prstGeom>
          <a:noFill/>
          <a:ln w="0">
            <a:noFill/>
          </a:ln>
        </p:spPr>
      </p:pic>
      <p:sp>
        <p:nvSpPr>
          <p:cNvPr id="1227779" name="文本占位符 1227778"/>
          <p:cNvSpPr>
            <a:spLocks noGrp="1"/>
          </p:cNvSpPr>
          <p:nvPr>
            <p:ph type="body" idx="1"/>
          </p:nvPr>
        </p:nvSpPr>
        <p:spPr>
          <a:xfrm>
            <a:off x="1815465" y="5898515"/>
            <a:ext cx="8229600" cy="451485"/>
          </a:xfrm>
        </p:spPr>
        <p:txBody>
          <a:bodyPr/>
          <a:p>
            <a:pPr marL="0" lvl="4" indent="0" algn="ctr">
              <a:spcBef>
                <a:spcPts val="0"/>
              </a:spcBef>
              <a:buNone/>
            </a:pPr>
            <a:r>
              <a:rPr lang="zh-CN" altLang="en-US" sz="2800" dirty="0">
                <a:solidFill>
                  <a:schemeClr val="bg1"/>
                </a:solidFill>
                <a:latin typeface="宋体" panose="02010600030101010101" pitchFamily="2" charset="-122"/>
                <a:ea typeface="宋体" panose="02010600030101010101" pitchFamily="2" charset="-122"/>
              </a:rPr>
              <a:t>电子控制式渐进型动力转向系统结构</a:t>
            </a:r>
            <a:endParaRPr lang="zh-CN" altLang="en-US" sz="2800" dirty="0">
              <a:solidFill>
                <a:schemeClr val="bg1"/>
              </a:solidFill>
              <a:latin typeface="宋体" panose="02010600030101010101" pitchFamily="2" charset="-122"/>
              <a:ea typeface="宋体" panose="02010600030101010101" pitchFamily="2" charset="-122"/>
            </a:endParaRPr>
          </a:p>
        </p:txBody>
      </p:sp>
      <p:sp>
        <p:nvSpPr>
          <p:cNvPr id="43010" name="文本框 9"/>
          <p:cNvSpPr txBox="1"/>
          <p:nvPr/>
        </p:nvSpPr>
        <p:spPr>
          <a:xfrm>
            <a:off x="1668780" y="619125"/>
            <a:ext cx="5924550" cy="521970"/>
          </a:xfrm>
          <a:prstGeom prst="rect">
            <a:avLst/>
          </a:prstGeom>
          <a:noFill/>
          <a:ln w="9525">
            <a:noFill/>
          </a:ln>
        </p:spPr>
        <p:txBody>
          <a:bodyPr wrap="square" anchor="t">
            <a:spAutoFit/>
          </a:bodyPr>
          <a:p>
            <a:r>
              <a:rPr lang="zh-CN" altLang="en-US" sz="2800" dirty="0">
                <a:solidFill>
                  <a:schemeClr val="bg1"/>
                </a:solidFill>
                <a:latin typeface="微软雅黑 Light" pitchFamily="34" charset="-122"/>
                <a:ea typeface="微软雅黑 Light" pitchFamily="34" charset="-122"/>
              </a:rPr>
              <a:t>电控式控制动力转向系统的基本组成</a:t>
            </a:r>
            <a:endParaRPr lang="zh-CN" altLang="en-US" sz="2800" dirty="0">
              <a:solidFill>
                <a:schemeClr val="bg1"/>
              </a:solidFill>
              <a:latin typeface="微软雅黑 Light" pitchFamily="34" charset="-122"/>
              <a:ea typeface="微软雅黑 Light" pitchFamily="34" charset="-122"/>
            </a:endParaRPr>
          </a:p>
        </p:txBody>
      </p:sp>
      <p:sp>
        <p:nvSpPr>
          <p:cNvPr id="7" name="六边形 6"/>
          <p:cNvSpPr/>
          <p:nvPr/>
        </p:nvSpPr>
        <p:spPr>
          <a:xfrm>
            <a:off x="608013" y="511175"/>
            <a:ext cx="760413" cy="650875"/>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sp>
        <p:nvSpPr>
          <p:cNvPr id="8" name="六边形 7"/>
          <p:cNvSpPr/>
          <p:nvPr/>
        </p:nvSpPr>
        <p:spPr>
          <a:xfrm rot="16200000">
            <a:off x="601663" y="493713"/>
            <a:ext cx="754063" cy="655638"/>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pic>
        <p:nvPicPr>
          <p:cNvPr id="43013" name="图片 7" descr="C:\Users\Administrator\Desktop\图片1.png图片1"/>
          <p:cNvPicPr>
            <a:picLocks noChangeAspect="1"/>
          </p:cNvPicPr>
          <p:nvPr/>
        </p:nvPicPr>
        <p:blipFill>
          <a:blip r:embed="rId2">
            <a:biLevel thresh="50000"/>
          </a:blip>
          <a:stretch>
            <a:fillRect/>
          </a:stretch>
        </p:blipFill>
        <p:spPr>
          <a:xfrm>
            <a:off x="782638" y="630238"/>
            <a:ext cx="411162" cy="411162"/>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875" name="文本占位符 1231874"/>
          <p:cNvSpPr>
            <a:spLocks noGrp="1"/>
          </p:cNvSpPr>
          <p:nvPr>
            <p:ph type="body" idx="1"/>
          </p:nvPr>
        </p:nvSpPr>
        <p:spPr>
          <a:xfrm>
            <a:off x="917575" y="1669415"/>
            <a:ext cx="9013190" cy="4411980"/>
          </a:xfrm>
        </p:spPr>
        <p:txBody>
          <a:bodyPr/>
          <a:p>
            <a:pPr lvl="2">
              <a:buFont typeface="Wingdings" panose="05000000000000000000" charset="0"/>
              <a:buChar char="Ø"/>
            </a:pP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rPr>
              <a:t>经反力油压控制阀调整后的油压加到油压反力室内，扭杆与转向轴相连，当</a:t>
            </a:r>
            <a:r>
              <a:rPr lang="en-US" altLang="zh-CN" dirty="0">
                <a:solidFill>
                  <a:schemeClr val="bg1"/>
                </a:solidFill>
                <a:latin typeface="宋体" panose="02010600030101010101" pitchFamily="2" charset="-122"/>
                <a:ea typeface="宋体" panose="02010600030101010101" pitchFamily="2" charset="-122"/>
                <a:cs typeface="宋体" panose="02010600030101010101" pitchFamily="2" charset="-122"/>
              </a:rPr>
              <a:t>PPS</a:t>
            </a: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rPr>
              <a:t>根据油压反力的大小改变转向扭杆的扭曲量时，就可以控制转向时所要加的力。动力转向用的微机安装在电子控制单元（</a:t>
            </a:r>
            <a:r>
              <a:rPr lang="en-US" altLang="zh-CN" dirty="0">
                <a:solidFill>
                  <a:schemeClr val="bg1"/>
                </a:solidFill>
                <a:latin typeface="宋体" panose="02010600030101010101" pitchFamily="2" charset="-122"/>
                <a:ea typeface="宋体" panose="02010600030101010101" pitchFamily="2" charset="-122"/>
                <a:cs typeface="宋体" panose="02010600030101010101" pitchFamily="2" charset="-122"/>
              </a:rPr>
              <a:t>ECU</a:t>
            </a: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rPr>
              <a:t>）内，微机根据车速传感器的信号控制电磁阀的输入电流；电磁阀设在反力控制阀上。</a:t>
            </a:r>
            <a:endPar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43010" name="文本框 9"/>
          <p:cNvSpPr txBox="1"/>
          <p:nvPr/>
        </p:nvSpPr>
        <p:spPr>
          <a:xfrm>
            <a:off x="1668780" y="619125"/>
            <a:ext cx="5924550" cy="521970"/>
          </a:xfrm>
          <a:prstGeom prst="rect">
            <a:avLst/>
          </a:prstGeom>
          <a:noFill/>
          <a:ln w="9525">
            <a:noFill/>
          </a:ln>
        </p:spPr>
        <p:txBody>
          <a:bodyPr wrap="square" anchor="t">
            <a:spAutoFit/>
          </a:bodyPr>
          <a:p>
            <a:r>
              <a:rPr lang="zh-CN" altLang="en-US" sz="2800" dirty="0">
                <a:solidFill>
                  <a:schemeClr val="bg1"/>
                </a:solidFill>
                <a:latin typeface="微软雅黑 Light" pitchFamily="34" charset="-122"/>
                <a:ea typeface="微软雅黑 Light" pitchFamily="34" charset="-122"/>
              </a:rPr>
              <a:t>电控式控制动力转向系统的基本组成</a:t>
            </a:r>
            <a:endParaRPr lang="zh-CN" altLang="en-US" sz="2800" dirty="0">
              <a:solidFill>
                <a:schemeClr val="bg1"/>
              </a:solidFill>
              <a:latin typeface="微软雅黑 Light" pitchFamily="34" charset="-122"/>
              <a:ea typeface="微软雅黑 Light" pitchFamily="34" charset="-122"/>
            </a:endParaRPr>
          </a:p>
        </p:txBody>
      </p:sp>
      <p:sp>
        <p:nvSpPr>
          <p:cNvPr id="7" name="六边形 6"/>
          <p:cNvSpPr/>
          <p:nvPr/>
        </p:nvSpPr>
        <p:spPr>
          <a:xfrm>
            <a:off x="608013" y="511175"/>
            <a:ext cx="760413" cy="650875"/>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sp>
        <p:nvSpPr>
          <p:cNvPr id="8" name="六边形 7"/>
          <p:cNvSpPr/>
          <p:nvPr/>
        </p:nvSpPr>
        <p:spPr>
          <a:xfrm rot="16200000">
            <a:off x="601663" y="493713"/>
            <a:ext cx="754063" cy="655638"/>
          </a:xfrm>
          <a:prstGeom prst="hexagon">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defRPr>
            </a:lvl1pPr>
            <a:lvl2pPr marL="457200" lvl="1"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2000" b="0" i="0" u="none" kern="1200" baseline="0">
                <a:solidFill>
                  <a:schemeClr val="tx1"/>
                </a:solidFill>
                <a:latin typeface="宋体" panose="02010600030101010101" pitchFamily="2" charset="-122"/>
                <a:ea typeface="宋体" panose="02010600030101010101" pitchFamily="2" charset="-122"/>
                <a:cs typeface="+mn-cs"/>
              </a:defRPr>
            </a:lvl5pPr>
          </a:lstStyle>
          <a:p>
            <a:pPr lvl="0" algn="ctr"/>
            <a:endParaRPr lang="zh-CN" altLang="en-US">
              <a:solidFill>
                <a:srgbClr val="FFFFFF"/>
              </a:solidFill>
              <a:latin typeface="Arial" panose="020B0604020202020204" pitchFamily="34" charset="0"/>
              <a:ea typeface="楷体_GB2312" charset="0"/>
            </a:endParaRPr>
          </a:p>
        </p:txBody>
      </p:sp>
      <p:pic>
        <p:nvPicPr>
          <p:cNvPr id="43013" name="图片 7" descr="C:\Users\Administrator\Desktop\图片1.png图片1"/>
          <p:cNvPicPr>
            <a:picLocks noChangeAspect="1"/>
          </p:cNvPicPr>
          <p:nvPr/>
        </p:nvPicPr>
        <p:blipFill>
          <a:blip r:embed="rId1">
            <a:biLevel thresh="50000"/>
          </a:blip>
          <a:stretch>
            <a:fillRect/>
          </a:stretch>
        </p:blipFill>
        <p:spPr>
          <a:xfrm>
            <a:off x="782638" y="630238"/>
            <a:ext cx="411162" cy="411162"/>
          </a:xfrm>
          <a:prstGeom prst="rect">
            <a:avLst/>
          </a:prstGeom>
          <a:noFill/>
          <a:ln w="9525">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六边形 1"/>
          <p:cNvSpPr/>
          <p:nvPr/>
        </p:nvSpPr>
        <p:spPr>
          <a:xfrm>
            <a:off x="3729038" y="2630488"/>
            <a:ext cx="1471613" cy="1268413"/>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六边形 2"/>
          <p:cNvSpPr/>
          <p:nvPr/>
        </p:nvSpPr>
        <p:spPr>
          <a:xfrm rot="16200000">
            <a:off x="3713163" y="2605088"/>
            <a:ext cx="1471613" cy="1268413"/>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 name="直接连接符 4"/>
          <p:cNvCxnSpPr/>
          <p:nvPr/>
        </p:nvCxnSpPr>
        <p:spPr>
          <a:xfrm>
            <a:off x="5378450" y="2451100"/>
            <a:ext cx="0" cy="155416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084" name="图片 3" descr="C:\Users\Administrator\Desktop\图片2.png图片2"/>
          <p:cNvPicPr>
            <a:picLocks noChangeAspect="1"/>
          </p:cNvPicPr>
          <p:nvPr/>
        </p:nvPicPr>
        <p:blipFill>
          <a:blip r:embed="rId1">
            <a:biLevel thresh="50000"/>
          </a:blip>
          <a:stretch>
            <a:fillRect/>
          </a:stretch>
        </p:blipFill>
        <p:spPr>
          <a:xfrm>
            <a:off x="4078288" y="2876550"/>
            <a:ext cx="773112" cy="773113"/>
          </a:xfrm>
          <a:prstGeom prst="rect">
            <a:avLst/>
          </a:prstGeom>
          <a:noFill/>
          <a:ln w="9525">
            <a:noFill/>
          </a:ln>
        </p:spPr>
      </p:pic>
      <p:sp>
        <p:nvSpPr>
          <p:cNvPr id="9" name="文本框 15"/>
          <p:cNvSpPr txBox="1"/>
          <p:nvPr/>
        </p:nvSpPr>
        <p:spPr>
          <a:xfrm>
            <a:off x="5554663" y="2393950"/>
            <a:ext cx="1822450" cy="852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0" i="0" u="none" strike="noStrike" kern="1200" cap="none" spc="0" normalizeH="0" baseline="0" noProof="0" dirty="0">
                <a:ln>
                  <a:noFill/>
                </a:ln>
                <a:solidFill>
                  <a:prstClr val="white"/>
                </a:solidFill>
                <a:effectLst/>
                <a:uLnTx/>
                <a:uFillTx/>
                <a:latin typeface="微软雅黑 Light" pitchFamily="34" charset="-122"/>
                <a:ea typeface="微软雅黑 Light" pitchFamily="34" charset="-122"/>
                <a:cs typeface="+mn-cs"/>
              </a:rPr>
              <a:t>项目</a:t>
            </a:r>
            <a:r>
              <a:rPr kumimoji="0" lang="en-US" altLang="zh-CN" sz="135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r>
              <a:rPr kumimoji="0" lang="en-US" altLang="zh-CN" sz="4950" b="0" i="0" u="none" strike="noStrike" kern="1200" cap="none" spc="0" normalizeH="0" baseline="0" noProof="0" dirty="0">
                <a:ln>
                  <a:noFill/>
                </a:ln>
                <a:solidFill>
                  <a:prstClr val="white"/>
                </a:solidFill>
                <a:effectLst/>
                <a:uLnTx/>
                <a:uFillTx/>
                <a:latin typeface="Arial Unicode MS" panose="020B0604020202020204" charset="-122"/>
                <a:ea typeface="Arial Unicode MS" panose="020B0604020202020204" charset="-122"/>
                <a:cs typeface="Arial Unicode MS" panose="020B0604020202020204" charset="-122"/>
              </a:rPr>
              <a:t>2</a:t>
            </a:r>
            <a:endParaRPr kumimoji="0" lang="zh-CN" altLang="en-US" sz="4950" b="0" i="0" u="none" strike="noStrike" kern="1200" cap="none" spc="0" normalizeH="0" baseline="0" noProof="0" dirty="0">
              <a:ln>
                <a:noFill/>
              </a:ln>
              <a:solidFill>
                <a:prstClr val="white"/>
              </a:solidFill>
              <a:effectLst/>
              <a:uLnTx/>
              <a:uFillTx/>
              <a:latin typeface="Arial Unicode MS" panose="020B0604020202020204" charset="-122"/>
              <a:ea typeface="Arial Unicode MS" panose="020B0604020202020204" charset="-122"/>
              <a:cs typeface="Arial Unicode MS" panose="020B0604020202020204" charset="-122"/>
            </a:endParaRPr>
          </a:p>
        </p:txBody>
      </p:sp>
      <p:sp>
        <p:nvSpPr>
          <p:cNvPr id="11" name="文本框 17"/>
          <p:cNvSpPr txBox="1"/>
          <p:nvPr/>
        </p:nvSpPr>
        <p:spPr>
          <a:xfrm>
            <a:off x="5613400" y="3238500"/>
            <a:ext cx="3108325" cy="737235"/>
          </a:xfrm>
          <a:prstGeom prst="rect">
            <a:avLst/>
          </a:prstGeom>
          <a:solidFill>
            <a:srgbClr val="B6D0D6"/>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r>
              <a:rPr kumimoji="0" lang="zh-CN" altLang="en-US" sz="2100" b="0" i="0" u="none" strike="noStrike" kern="1200" cap="none" spc="0" normalizeH="0" baseline="0" noProof="0" dirty="0">
                <a:ln>
                  <a:noFill/>
                </a:ln>
                <a:solidFill>
                  <a:prstClr val="white"/>
                </a:solidFill>
                <a:effectLst/>
                <a:uLnTx/>
                <a:uFillTx/>
                <a:latin typeface="微软雅黑 Light" pitchFamily="34" charset="-122"/>
                <a:ea typeface="微软雅黑 Light" pitchFamily="34" charset="-122"/>
                <a:cs typeface="+mn-cs"/>
              </a:rPr>
              <a:t>电控式动力转向系</a:t>
            </a:r>
            <a:br>
              <a:rPr kumimoji="0" lang="zh-CN" altLang="en-US" sz="2100" b="0" i="0" u="none" strike="noStrike" kern="1200" cap="none" spc="0" normalizeH="0" baseline="0" noProof="0" dirty="0">
                <a:ln>
                  <a:noFill/>
                </a:ln>
                <a:solidFill>
                  <a:prstClr val="white"/>
                </a:solidFill>
                <a:effectLst/>
                <a:uLnTx/>
                <a:uFillTx/>
                <a:latin typeface="微软雅黑 Light" pitchFamily="34" charset="-122"/>
                <a:ea typeface="微软雅黑 Light" pitchFamily="34" charset="-122"/>
                <a:cs typeface="+mn-cs"/>
              </a:rPr>
            </a:br>
            <a:r>
              <a:rPr kumimoji="0" lang="zh-CN" altLang="en-US" sz="2100" b="0" i="0" u="none" strike="noStrike" kern="1200" cap="none" spc="0" normalizeH="0" baseline="0" noProof="0" dirty="0">
                <a:ln>
                  <a:noFill/>
                </a:ln>
                <a:solidFill>
                  <a:prstClr val="white"/>
                </a:solidFill>
                <a:effectLst/>
                <a:uLnTx/>
                <a:uFillTx/>
                <a:latin typeface="微软雅黑 Light" pitchFamily="34" charset="-122"/>
                <a:ea typeface="微软雅黑 Light" pitchFamily="34" charset="-122"/>
                <a:cs typeface="+mn-cs"/>
              </a:rPr>
              <a:t>主要部件及工作过程 </a:t>
            </a:r>
            <a:endParaRPr kumimoji="0" lang="zh-CN" altLang="en-US" sz="2100" b="0" i="0" u="none" strike="noStrike" kern="1200" cap="none" spc="0" normalizeH="0" baseline="0" noProof="0" dirty="0">
              <a:ln>
                <a:noFill/>
              </a:ln>
              <a:solidFill>
                <a:prstClr val="white"/>
              </a:solidFill>
              <a:effectLst/>
              <a:uLnTx/>
              <a:uFillTx/>
              <a:latin typeface="微软雅黑 Light" pitchFamily="34" charset="-122"/>
              <a:ea typeface="微软雅黑 Light" pitchFamily="34" charset="-122"/>
              <a:cs typeface="+mn-cs"/>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twork">
  <a:themeElements>
    <a:clrScheme name="">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B8989"/>
      </a:accent6>
      <a:hlink>
        <a:srgbClr val="7E9CE8"/>
      </a:hlink>
      <a:folHlink>
        <a:srgbClr val="D8D8EC"/>
      </a:folHlink>
    </a:clrScheme>
    <a:fontScheme name="">
      <a:majorFont>
        <a:latin typeface="Arial"/>
        <a:ea typeface="华文楷体"/>
        <a:cs typeface=""/>
      </a:majorFont>
      <a:minorFont>
        <a:latin typeface="Arial"/>
        <a:ea typeface="华文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C0C0C0"/>
        </a:dk2>
        <a:lt2>
          <a:srgbClr val="4F747B"/>
        </a:lt2>
        <a:accent1>
          <a:srgbClr val="859868"/>
        </a:accent1>
        <a:accent2>
          <a:srgbClr val="5F5F5F"/>
        </a:accent2>
        <a:accent3>
          <a:srgbClr val="AAAAAA"/>
        </a:accent3>
        <a:accent4>
          <a:srgbClr val="DCDCDC"/>
        </a:accent4>
        <a:accent5>
          <a:srgbClr val="C3CAB9"/>
        </a:accent5>
        <a:accent6>
          <a:srgbClr val="555555"/>
        </a:accent6>
        <a:hlink>
          <a:srgbClr val="5F5F5F"/>
        </a:hlink>
        <a:folHlink>
          <a:srgbClr val="BA1212"/>
        </a:folHlink>
      </a:clrScheme>
      <a:clrMap bg1="lt1" tx1="dk1" bg2="lt2" tx2="dk2" accent1="accent1" accent2="accent2" accent3="accent3" accent4="accent4" accent5="accent5" accent6="accent6" hlink="hlink" folHlink="folHlink"/>
    </a:extraClrScheme>
    <a:extraClrScheme>
      <a:clrScheme name="">
        <a:dk1>
          <a:srgbClr val="FFFFFF"/>
        </a:dk1>
        <a:lt1>
          <a:srgbClr val="4D0B0B"/>
        </a:lt1>
        <a:dk2>
          <a:srgbClr val="FFFFFF"/>
        </a:dk2>
        <a:lt2>
          <a:srgbClr val="3C0000"/>
        </a:lt2>
        <a:accent1>
          <a:srgbClr val="666633"/>
        </a:accent1>
        <a:accent2>
          <a:srgbClr val="CC3300"/>
        </a:accent2>
        <a:accent3>
          <a:srgbClr val="B2AAAA"/>
        </a:accent3>
        <a:accent4>
          <a:srgbClr val="DCDCDC"/>
        </a:accent4>
        <a:accent5>
          <a:srgbClr val="B9B9AD"/>
        </a:accent5>
        <a:accent6>
          <a:srgbClr val="B72D00"/>
        </a:accent6>
        <a:hlink>
          <a:srgbClr val="CC9900"/>
        </a:hlink>
        <a:folHlink>
          <a:srgbClr val="CCCC33"/>
        </a:folHlink>
      </a:clrScheme>
      <a:clrMap bg1="lt1" tx1="dk1" bg2="lt2" tx2="dk2" accent1="accent1" accent2="accent2" accent3="accent3" accent4="accent4" accent5="accent5" accent6="accent6" hlink="hlink" folHlink="folHlink"/>
    </a:extraClrScheme>
    <a:extraClrScheme>
      <a:clrScheme name="">
        <a:dk1>
          <a:srgbClr val="FFFFFF"/>
        </a:dk1>
        <a:lt1>
          <a:srgbClr val="15192B"/>
        </a:lt1>
        <a:dk2>
          <a:srgbClr val="CCCCFF"/>
        </a:dk2>
        <a:lt2>
          <a:srgbClr val="666699"/>
        </a:lt2>
        <a:accent1>
          <a:srgbClr val="4F893D"/>
        </a:accent1>
        <a:accent2>
          <a:srgbClr val="666699"/>
        </a:accent2>
        <a:accent3>
          <a:srgbClr val="AAAAAC"/>
        </a:accent3>
        <a:accent4>
          <a:srgbClr val="DCDCDC"/>
        </a:accent4>
        <a:accent5>
          <a:srgbClr val="B3C4AF"/>
        </a:accent5>
        <a:accent6>
          <a:srgbClr val="5B5B89"/>
        </a:accent6>
        <a:hlink>
          <a:srgbClr val="CC9900"/>
        </a:hlink>
        <a:folHlink>
          <a:srgbClr val="4837C7"/>
        </a:folHlink>
      </a:clrScheme>
      <a:clrMap bg1="lt1" tx1="dk1" bg2="lt2" tx2="dk2" accent1="accent1" accent2="accent2" accent3="accent3" accent4="accent4" accent5="accent5" accent6="accent6" hlink="hlink" folHlink="folHlink"/>
    </a:extraClrScheme>
    <a:extraClrScheme>
      <a:clrScheme name="">
        <a:dk1>
          <a:srgbClr val="FFFFFF"/>
        </a:dk1>
        <a:lt1>
          <a:srgbClr val="86001A"/>
        </a:lt1>
        <a:dk2>
          <a:srgbClr val="CCCC66"/>
        </a:dk2>
        <a:lt2>
          <a:srgbClr val="666699"/>
        </a:lt2>
        <a:accent1>
          <a:srgbClr val="FF3300"/>
        </a:accent1>
        <a:accent2>
          <a:srgbClr val="FF6600"/>
        </a:accent2>
        <a:accent3>
          <a:srgbClr val="C3AAAA"/>
        </a:accent3>
        <a:accent4>
          <a:srgbClr val="DCDCDC"/>
        </a:accent4>
        <a:accent5>
          <a:srgbClr val="FFADAA"/>
        </a:accent5>
        <a:accent6>
          <a:srgbClr val="E55B00"/>
        </a:accent6>
        <a:hlink>
          <a:srgbClr val="CC9900"/>
        </a:hlink>
        <a:folHlink>
          <a:srgbClr val="FF0000"/>
        </a:folHlink>
      </a:clrScheme>
      <a:clrMap bg1="lt1" tx1="dk1" bg2="lt2" tx2="dk2" accent1="accent1" accent2="accent2" accent3="accent3" accent4="accent4" accent5="accent5" accent6="accent6" hlink="hlink" folHlink="folHlink"/>
    </a:extraClrScheme>
    <a:extraClrScheme>
      <a:clrScheme name="">
        <a:dk1>
          <a:srgbClr val="FFFFFF"/>
        </a:dk1>
        <a:lt1>
          <a:srgbClr val="000054"/>
        </a:lt1>
        <a:dk2>
          <a:srgbClr val="FFFFFF"/>
        </a:dk2>
        <a:lt2>
          <a:srgbClr val="666699"/>
        </a:lt2>
        <a:accent1>
          <a:srgbClr val="3333FF"/>
        </a:accent1>
        <a:accent2>
          <a:srgbClr val="006699"/>
        </a:accent2>
        <a:accent3>
          <a:srgbClr val="AAAAB4"/>
        </a:accent3>
        <a:accent4>
          <a:srgbClr val="DCDCDC"/>
        </a:accent4>
        <a:accent5>
          <a:srgbClr val="ADADFF"/>
        </a:accent5>
        <a:accent6>
          <a:srgbClr val="005B89"/>
        </a:accent6>
        <a:hlink>
          <a:srgbClr val="669900"/>
        </a:hlink>
        <a:folHlink>
          <a:srgbClr val="0000FF"/>
        </a:folHlink>
      </a:clrScheme>
      <a:clrMap bg1="lt1" tx1="dk1" bg2="lt2" tx2="dk2" accent1="accent1" accent2="accent2" accent3="accent3" accent4="accent4" accent5="accent5" accent6="accent6" hlink="hlink" folHlink="folHlink"/>
    </a:extraClrScheme>
    <a:extraClrScheme>
      <a:clrScheme name="">
        <a:dk1>
          <a:srgbClr val="FFFFFF"/>
        </a:dk1>
        <a:lt1>
          <a:srgbClr val="30054B"/>
        </a:lt1>
        <a:dk2>
          <a:srgbClr val="FFFFFF"/>
        </a:dk2>
        <a:lt2>
          <a:srgbClr val="808080"/>
        </a:lt2>
        <a:accent1>
          <a:srgbClr val="797B9B"/>
        </a:accent1>
        <a:accent2>
          <a:srgbClr val="6B4FB1"/>
        </a:accent2>
        <a:accent3>
          <a:srgbClr val="ADAAB2"/>
        </a:accent3>
        <a:accent4>
          <a:srgbClr val="DCDCDC"/>
        </a:accent4>
        <a:accent5>
          <a:srgbClr val="BEBFCB"/>
        </a:accent5>
        <a:accent6>
          <a:srgbClr val="5F469E"/>
        </a:accent6>
        <a:hlink>
          <a:srgbClr val="7AACCE"/>
        </a:hlink>
        <a:folHlink>
          <a:srgbClr val="D8D8EC"/>
        </a:folHlink>
      </a:clrScheme>
      <a:clrMap bg1="lt1" tx1="dk1" bg2="lt2" tx2="dk2" accent1="accent1" accent2="accent2" accent3="accent3" accent4="accent4" accent5="accent5" accent6="accent6" hlink="hlink" folHlink="folHlink"/>
    </a:extraClrScheme>
    <a:extraClrScheme>
      <a:clrScheme name="">
        <a:dk1>
          <a:srgbClr val="FFFFCC"/>
        </a:dk1>
        <a:lt1>
          <a:srgbClr val="29527B"/>
        </a:lt1>
        <a:dk2>
          <a:srgbClr val="FFFFFF"/>
        </a:dk2>
        <a:lt2>
          <a:srgbClr val="808080"/>
        </a:lt2>
        <a:accent1>
          <a:srgbClr val="CCCC00"/>
        </a:accent1>
        <a:accent2>
          <a:srgbClr val="669999"/>
        </a:accent2>
        <a:accent3>
          <a:srgbClr val="ACB3BF"/>
        </a:accent3>
        <a:accent4>
          <a:srgbClr val="DCDCAF"/>
        </a:accent4>
        <a:accent5>
          <a:srgbClr val="E2E2AA"/>
        </a:accent5>
        <a:accent6>
          <a:srgbClr val="5B8989"/>
        </a:accent6>
        <a:hlink>
          <a:srgbClr val="D8D8EC"/>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476949"/>
        </a:lt1>
        <a:dk2>
          <a:srgbClr val="FFFFFF"/>
        </a:dk2>
        <a:lt2>
          <a:srgbClr val="666699"/>
        </a:lt2>
        <a:accent1>
          <a:srgbClr val="CC6600"/>
        </a:accent1>
        <a:accent2>
          <a:srgbClr val="CC9900"/>
        </a:accent2>
        <a:accent3>
          <a:srgbClr val="B1B9B1"/>
        </a:accent3>
        <a:accent4>
          <a:srgbClr val="DCDCDC"/>
        </a:accent4>
        <a:accent5>
          <a:srgbClr val="E2B9AA"/>
        </a:accent5>
        <a:accent6>
          <a:srgbClr val="B78900"/>
        </a:accent6>
        <a:hlink>
          <a:srgbClr val="669900"/>
        </a:hlink>
        <a:folHlink>
          <a:srgbClr val="A452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7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B8989"/>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2526</Words>
  <Application>WPS 演示</Application>
  <PresentationFormat>宽屏</PresentationFormat>
  <Paragraphs>108</Paragraphs>
  <Slides>23</Slides>
  <Notes>1</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23</vt:i4>
      </vt:variant>
    </vt:vector>
  </HeadingPairs>
  <TitlesOfParts>
    <vt:vector size="46" baseType="lpstr">
      <vt:lpstr>Arial</vt:lpstr>
      <vt:lpstr>宋体</vt:lpstr>
      <vt:lpstr>Wingdings</vt:lpstr>
      <vt:lpstr>楷体_GB2312</vt:lpstr>
      <vt:lpstr>新宋体</vt:lpstr>
      <vt:lpstr>方正小标宋_GBK</vt:lpstr>
      <vt:lpstr>华文仿宋</vt:lpstr>
      <vt:lpstr>华文中宋</vt:lpstr>
      <vt:lpstr>方正准圆简体</vt:lpstr>
      <vt:lpstr>隶书</vt:lpstr>
      <vt:lpstr>微软雅黑</vt:lpstr>
      <vt:lpstr>楷体_GB2312</vt:lpstr>
      <vt:lpstr>微软雅黑 Light</vt:lpstr>
      <vt:lpstr>黑体</vt:lpstr>
      <vt:lpstr>Arial Unicode MS</vt:lpstr>
      <vt:lpstr>Wingdings</vt:lpstr>
      <vt:lpstr>Calibri</vt:lpstr>
      <vt:lpstr>微软雅黑 Light</vt:lpstr>
      <vt:lpstr>默认设计模板</vt:lpstr>
      <vt:lpstr>Network</vt:lpstr>
      <vt:lpstr>1_默认设计模板</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L＇sf</cp:lastModifiedBy>
  <cp:revision>8</cp:revision>
  <dcterms:created xsi:type="dcterms:W3CDTF">2019-07-02T09:20:00Z</dcterms:created>
  <dcterms:modified xsi:type="dcterms:W3CDTF">2019-07-08T02:12:52Z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2052-11.1.0.8767</vt:lpwstr>
  </property>
</Properties>
</file>