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6" r:id="rId3"/>
    <p:sldId id="309" r:id="rId4"/>
    <p:sldId id="303" r:id="rId5"/>
    <p:sldId id="311" r:id="rId6"/>
    <p:sldId id="327" r:id="rId7"/>
    <p:sldId id="326" r:id="rId8"/>
    <p:sldId id="304" r:id="rId9"/>
    <p:sldId id="336" r:id="rId10"/>
    <p:sldId id="342" r:id="rId11"/>
    <p:sldId id="337" r:id="rId12"/>
    <p:sldId id="306" r:id="rId13"/>
    <p:sldId id="348" r:id="rId14"/>
    <p:sldId id="347" r:id="rId15"/>
    <p:sldId id="349" r:id="rId16"/>
    <p:sldId id="350" r:id="rId17"/>
    <p:sldId id="380" r:id="rId18"/>
    <p:sldId id="389" r:id="rId19"/>
    <p:sldId id="376" r:id="rId20"/>
    <p:sldId id="378" r:id="rId21"/>
    <p:sldId id="399" r:id="rId22"/>
    <p:sldId id="401" r:id="rId23"/>
    <p:sldId id="402" r:id="rId24"/>
    <p:sldId id="403" r:id="rId25"/>
    <p:sldId id="404" r:id="rId26"/>
    <p:sldId id="279" r:id="rId27"/>
    <p:sldId id="397" r:id="rId28"/>
    <p:sldId id="270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ch" initials="z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7E7"/>
    <a:srgbClr val="2E77B7"/>
    <a:srgbClr val="2F9FD5"/>
    <a:srgbClr val="45B2B9"/>
    <a:srgbClr val="279BD4"/>
    <a:srgbClr val="2D9FD4"/>
    <a:srgbClr val="6BC6EB"/>
    <a:srgbClr val="86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853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210" y="672"/>
      </p:cViewPr>
      <p:guideLst>
        <p:guide orient="horz" pos="2258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6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22.bin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7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26.bin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emf"/><Relationship Id="rId2" Type="http://schemas.openxmlformats.org/officeDocument/2006/relationships/oleObject" Target="../embeddings/oleObject28.bin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0.wmf"/><Relationship Id="rId2" Type="http://schemas.openxmlformats.org/officeDocument/2006/relationships/oleObject" Target="../embeddings/oleObject29.bin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1.bin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0.bin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42.png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2.bin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4.bin"/><Relationship Id="rId11" Type="http://schemas.openxmlformats.org/officeDocument/2006/relationships/vmlDrawing" Target="../drawings/vmlDrawing18.vml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6.bin"/><Relationship Id="rId12" Type="http://schemas.openxmlformats.org/officeDocument/2006/relationships/vmlDrawing" Target="../drawings/vmlDrawing19.vml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56.w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8.bin"/><Relationship Id="rId10" Type="http://schemas.openxmlformats.org/officeDocument/2006/relationships/vmlDrawing" Target="../drawings/vmlDrawing20.v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w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83990" y="3778250"/>
            <a:ext cx="7828280" cy="1188720"/>
            <a:chOff x="6274" y="5950"/>
            <a:chExt cx="9428" cy="1872"/>
          </a:xfrm>
        </p:grpSpPr>
        <p:grpSp>
          <p:nvGrpSpPr>
            <p:cNvPr id="1" name="Group 10"/>
            <p:cNvGrpSpPr/>
            <p:nvPr/>
          </p:nvGrpSpPr>
          <p:grpSpPr>
            <a:xfrm>
              <a:off x="6274" y="5950"/>
              <a:ext cx="9428" cy="1872"/>
              <a:chOff x="3095" y="918"/>
              <a:chExt cx="1976" cy="393"/>
            </a:xfrm>
          </p:grpSpPr>
          <p:sp>
            <p:nvSpPr>
              <p:cNvPr id="2" name="AutoShape 11"/>
              <p:cNvSpPr/>
              <p:nvPr/>
            </p:nvSpPr>
            <p:spPr>
              <a:xfrm>
                <a:off x="3095" y="934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" name="AutoShape 12"/>
              <p:cNvSpPr>
                <a:spLocks noChangeArrowheads="1"/>
              </p:cNvSpPr>
              <p:nvPr/>
            </p:nvSpPr>
            <p:spPr bwMode="gray">
              <a:xfrm>
                <a:off x="3095" y="918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4" name="Oval 13"/>
              <p:cNvSpPr/>
              <p:nvPr/>
            </p:nvSpPr>
            <p:spPr>
              <a:xfrm rot="-2566439">
                <a:off x="3111" y="978"/>
                <a:ext cx="143" cy="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6908" y="6301"/>
              <a:ext cx="864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4.2    </a:t>
              </a:r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实数指数幂及其运算性质</a:t>
              </a:r>
              <a:endPara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0055" y="1278255"/>
            <a:ext cx="10764520" cy="1740535"/>
            <a:chOff x="693" y="2013"/>
            <a:chExt cx="16952" cy="2741"/>
          </a:xfrm>
        </p:grpSpPr>
        <p:grpSp>
          <p:nvGrpSpPr>
            <p:cNvPr id="7" name="组合 6"/>
            <p:cNvGrpSpPr/>
            <p:nvPr/>
          </p:nvGrpSpPr>
          <p:grpSpPr>
            <a:xfrm>
              <a:off x="693" y="2013"/>
              <a:ext cx="16953" cy="2630"/>
              <a:chOff x="4539" y="2562"/>
              <a:chExt cx="11225" cy="2630"/>
            </a:xfrm>
          </p:grpSpPr>
          <p:grpSp>
            <p:nvGrpSpPr>
              <p:cNvPr id="119816" name="Group 10"/>
              <p:cNvGrpSpPr/>
              <p:nvPr/>
            </p:nvGrpSpPr>
            <p:grpSpPr>
              <a:xfrm>
                <a:off x="4539" y="2562"/>
                <a:ext cx="11225" cy="2630"/>
                <a:chOff x="3095" y="918"/>
                <a:chExt cx="1976" cy="393"/>
              </a:xfrm>
            </p:grpSpPr>
            <p:sp>
              <p:nvSpPr>
                <p:cNvPr id="119819" name="AutoShape 11"/>
                <p:cNvSpPr/>
                <p:nvPr/>
              </p:nvSpPr>
              <p:spPr>
                <a:xfrm>
                  <a:off x="3095" y="934"/>
                  <a:ext cx="1975" cy="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zh-CN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788" name="AutoShape 12"/>
                <p:cNvSpPr>
                  <a:spLocks noChangeArrowheads="1"/>
                </p:cNvSpPr>
                <p:nvPr/>
              </p:nvSpPr>
              <p:spPr bwMode="gray">
                <a:xfrm>
                  <a:off x="3095" y="918"/>
                  <a:ext cx="1976" cy="38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119821" name="Oval 13"/>
                <p:cNvSpPr/>
                <p:nvPr/>
              </p:nvSpPr>
              <p:spPr>
                <a:xfrm rot="-2566439">
                  <a:off x="3111" y="978"/>
                  <a:ext cx="143" cy="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zh-CN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5557" y="3127"/>
                <a:ext cx="10002" cy="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zh-CN" sz="4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第</a:t>
                </a:r>
                <a:r>
                  <a:rPr lang="en-US" altLang="zh-CN" sz="4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          </a:t>
                </a:r>
                <a:r>
                  <a:rPr lang="zh-CN" altLang="zh-CN" sz="4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单元</a:t>
                </a:r>
                <a:r>
                  <a:rPr lang="en-US" altLang="zh-CN" sz="4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 </a:t>
                </a:r>
                <a:r>
                  <a:rPr lang="zh-CN" altLang="zh-CN" sz="4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指数函数与对数函数</a:t>
                </a:r>
                <a:endParaRPr lang="zh-CN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431" y="2014"/>
              <a:ext cx="2668" cy="2741"/>
              <a:chOff x="1323" y="3685"/>
              <a:chExt cx="3470" cy="3508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1323" y="3685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0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1390" y="3790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32001"/>
                    </a:srgbClr>
                  </a:gs>
                  <a:gs pos="100000">
                    <a:srgbClr val="99CC00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1546" y="3908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54118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1548" y="3913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63529"/>
                      <a:invGamma/>
                    </a:srgbClr>
                  </a:gs>
                  <a:gs pos="100000">
                    <a:srgbClr val="99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6" name="Oval 14"/>
              <p:cNvSpPr/>
              <p:nvPr/>
            </p:nvSpPr>
            <p:spPr>
              <a:xfrm>
                <a:off x="1693" y="4055"/>
                <a:ext cx="2663" cy="2663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736" y="4095"/>
                <a:ext cx="2577" cy="257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768" y="4109"/>
                <a:ext cx="2516" cy="25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795" y="4134"/>
                <a:ext cx="2392" cy="234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" y="4200"/>
                <a:ext cx="2127" cy="190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 Box 38"/>
              <p:cNvSpPr txBox="1"/>
              <p:nvPr/>
            </p:nvSpPr>
            <p:spPr>
              <a:xfrm>
                <a:off x="2310" y="4456"/>
                <a:ext cx="1168" cy="15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 eaLnBrk="0" hangingPunct="0"/>
                <a:r>
                  <a:rPr lang="zh-CN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四</a:t>
                </a:r>
                <a:endParaRPr lang="zh-CN" altLang="en-US" sz="4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1" name="文本框 8"/>
          <p:cNvSpPr/>
          <p:nvPr/>
        </p:nvSpPr>
        <p:spPr>
          <a:xfrm>
            <a:off x="514350" y="39370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1150938" y="1410970"/>
          <a:ext cx="56197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2" imgW="1600835" imgH="228600" progId="Equation.DSMT4">
                  <p:embed/>
                </p:oleObj>
              </mc:Choice>
              <mc:Fallback>
                <p:oleObj name="" r:id="rId2" imgW="1600835" imgH="2286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0938" y="1410970"/>
                        <a:ext cx="5619750" cy="5508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1579563" y="2277745"/>
          <a:ext cx="39243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4" imgW="1117600" imgH="1524635" progId="Equation.DSMT4">
                  <p:embed/>
                </p:oleObj>
              </mc:Choice>
              <mc:Fallback>
                <p:oleObj name="" r:id="rId4" imgW="1117600" imgH="1524635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9563" y="2277745"/>
                        <a:ext cx="3924300" cy="36703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5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0250" name="Rectangle 2"/>
          <p:cNvSpPr/>
          <p:nvPr/>
        </p:nvSpPr>
        <p:spPr>
          <a:xfrm>
            <a:off x="3140075" y="1274763"/>
            <a:ext cx="12192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620713" y="1177925"/>
          <a:ext cx="84724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2" imgW="2413000" imgH="1295400" progId="Equation.DSMT4">
                  <p:embed/>
                </p:oleObj>
              </mc:Choice>
              <mc:Fallback>
                <p:oleObj name="" r:id="rId2" imgW="2413000" imgH="12954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713" y="1177925"/>
                        <a:ext cx="8472487" cy="26670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758825" y="4041775"/>
          <a:ext cx="7847013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4" imgW="2234565" imgH="990600" progId="Equation.DSMT4">
                  <p:embed/>
                </p:oleObj>
              </mc:Choice>
              <mc:Fallback>
                <p:oleObj name="" r:id="rId4" imgW="2234565" imgH="9906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825" y="4041775"/>
                        <a:ext cx="7847013" cy="238125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9" name="文本框 8"/>
          <p:cNvSpPr/>
          <p:nvPr/>
        </p:nvSpPr>
        <p:spPr>
          <a:xfrm>
            <a:off x="514350" y="17780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1274" name="Rectangle 2"/>
          <p:cNvSpPr/>
          <p:nvPr/>
        </p:nvSpPr>
        <p:spPr>
          <a:xfrm>
            <a:off x="3140075" y="1263968"/>
            <a:ext cx="12192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484188" y="1152843"/>
          <a:ext cx="84709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2" imgW="2413000" imgH="1295400" progId="Equation.DSMT4">
                  <p:embed/>
                </p:oleObj>
              </mc:Choice>
              <mc:Fallback>
                <p:oleObj name="" r:id="rId2" imgW="2413000" imgH="12954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188" y="1152843"/>
                        <a:ext cx="8470900" cy="311785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866775" y="4532630"/>
          <a:ext cx="6645275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4" imgW="1892300" imgH="812800" progId="Equation.DSMT4">
                  <p:embed/>
                </p:oleObj>
              </mc:Choice>
              <mc:Fallback>
                <p:oleObj name="" r:id="rId4" imgW="1892300" imgH="8128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775" y="4532630"/>
                        <a:ext cx="6645275" cy="195421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3" name="文本框 8"/>
          <p:cNvSpPr/>
          <p:nvPr/>
        </p:nvSpPr>
        <p:spPr>
          <a:xfrm>
            <a:off x="514350" y="17780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2298" name="Rectangle 2"/>
          <p:cNvSpPr/>
          <p:nvPr/>
        </p:nvSpPr>
        <p:spPr>
          <a:xfrm>
            <a:off x="3140075" y="1069658"/>
            <a:ext cx="12192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469900" y="999808"/>
          <a:ext cx="8472488" cy="27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2" imgW="2413000" imgH="1295400" progId="Equation.DSMT4">
                  <p:embed/>
                </p:oleObj>
              </mc:Choice>
              <mc:Fallback>
                <p:oleObj name="" r:id="rId2" imgW="2413000" imgH="12954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00" y="999808"/>
                        <a:ext cx="8472488" cy="2789237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688975" y="3944620"/>
          <a:ext cx="8205788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4" imgW="2335530" imgH="989965" progId="Equation.DSMT4">
                  <p:embed/>
                </p:oleObj>
              </mc:Choice>
              <mc:Fallback>
                <p:oleObj name="" r:id="rId4" imgW="2335530" imgH="989965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" y="3944620"/>
                        <a:ext cx="8205788" cy="2382838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7" name="文本框 8"/>
          <p:cNvSpPr/>
          <p:nvPr/>
        </p:nvSpPr>
        <p:spPr>
          <a:xfrm>
            <a:off x="514350" y="17780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3322" name="Rectangle 2"/>
          <p:cNvSpPr/>
          <p:nvPr/>
        </p:nvSpPr>
        <p:spPr>
          <a:xfrm>
            <a:off x="3140075" y="1263968"/>
            <a:ext cx="12192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ahoma" panose="020B0604030504040204" pitchFamily="34" charset="0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462088" y="1433830"/>
          <a:ext cx="79819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2" imgW="2273300" imgH="634365" progId="Equation.DSMT4">
                  <p:embed/>
                </p:oleObj>
              </mc:Choice>
              <mc:Fallback>
                <p:oleObj name="" r:id="rId2" imgW="2273300" imgH="634365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2088" y="1433830"/>
                        <a:ext cx="7981950" cy="152717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1500188" y="3310255"/>
          <a:ext cx="7937500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4" imgW="2260600" imgH="1091565" progId="Equation.DSMT4">
                  <p:embed/>
                </p:oleObj>
              </mc:Choice>
              <mc:Fallback>
                <p:oleObj name="" r:id="rId4" imgW="2260600" imgH="109156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88" y="3310255"/>
                        <a:ext cx="7937500" cy="262731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40" name="文本框 8"/>
          <p:cNvSpPr/>
          <p:nvPr/>
        </p:nvSpPr>
        <p:spPr>
          <a:xfrm>
            <a:off x="514350" y="-3810"/>
            <a:ext cx="2816225" cy="989013"/>
          </a:xfrm>
          <a:prstGeom prst="parallelogram">
            <a:avLst>
              <a:gd name="adj" fmla="val 24995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课外练习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4345" name="Rectangle 2"/>
          <p:cNvSpPr/>
          <p:nvPr/>
        </p:nvSpPr>
        <p:spPr>
          <a:xfrm>
            <a:off x="3140075" y="1242378"/>
            <a:ext cx="12192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ahoma" panose="020B0604030504040204" pitchFamily="34" charset="0"/>
            </a:endParaRPr>
          </a:p>
        </p:txBody>
      </p:sp>
      <p:grpSp>
        <p:nvGrpSpPr>
          <p:cNvPr id="14346" name="组合 12295"/>
          <p:cNvGrpSpPr/>
          <p:nvPr/>
        </p:nvGrpSpPr>
        <p:grpSpPr>
          <a:xfrm>
            <a:off x="914400" y="1451928"/>
            <a:ext cx="7448550" cy="15514637"/>
            <a:chOff x="0" y="0"/>
            <a:chExt cx="11344" cy="24045"/>
          </a:xfrm>
        </p:grpSpPr>
        <p:grpSp>
          <p:nvGrpSpPr>
            <p:cNvPr id="14347" name="组合 12296"/>
            <p:cNvGrpSpPr/>
            <p:nvPr/>
          </p:nvGrpSpPr>
          <p:grpSpPr>
            <a:xfrm>
              <a:off x="0" y="0"/>
              <a:ext cx="11112" cy="5445"/>
              <a:chOff x="0" y="0"/>
              <a:chExt cx="4445" cy="2178"/>
            </a:xfrm>
          </p:grpSpPr>
          <p:sp>
            <p:nvSpPr>
              <p:cNvPr id="14348" name="棱台 12297"/>
              <p:cNvSpPr/>
              <p:nvPr/>
            </p:nvSpPr>
            <p:spPr>
              <a:xfrm>
                <a:off x="363" y="0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393" name="圆角矩形 1229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rPr>
                  <a:t>练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rPr>
                  <a:t>习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graphicFrame>
          <p:nvGraphicFramePr>
            <p:cNvPr id="14338" name="内容占位符 12299"/>
            <p:cNvGraphicFramePr>
              <a:graphicFrameLocks noChangeAspect="1"/>
            </p:cNvGraphicFramePr>
            <p:nvPr/>
          </p:nvGraphicFramePr>
          <p:xfrm>
            <a:off x="1248" y="113"/>
            <a:ext cx="10097" cy="23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2" imgW="5305425" imgH="8886825" progId="Word.Document.8">
                    <p:embed/>
                  </p:oleObj>
                </mc:Choice>
                <mc:Fallback>
                  <p:oleObj name="" r:id="rId2" imgW="5305425" imgH="8886825" progId="Word.Document.8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3"/>
                        <a:srcRect r="31836"/>
                        <a:stretch>
                          <a:fillRect/>
                        </a:stretch>
                      </p:blipFill>
                      <p:spPr>
                        <a:xfrm>
                          <a:off x="1248" y="113"/>
                          <a:ext cx="10097" cy="239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35074" y="151493"/>
            <a:ext cx="3598458" cy="990761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93" name="Rectangle 9"/>
          <p:cNvSpPr>
            <a:spLocks noGrp="1" noChangeArrowheads="1"/>
          </p:cNvSpPr>
          <p:nvPr>
            <p:ph idx="1"/>
          </p:nvPr>
        </p:nvSpPr>
        <p:spPr>
          <a:xfrm>
            <a:off x="5075768" y="1538289"/>
            <a:ext cx="4345517" cy="520700"/>
          </a:xfrm>
        </p:spPr>
        <p:txBody>
          <a:bodyPr>
            <a:normAutofit/>
          </a:bodyPr>
          <a:lstStyle/>
          <a:p>
            <a:r>
              <a:rPr lang="zh-CN" altLang="en-US" b="1">
                <a:ea typeface="宋体" panose="02010600030101010101" pitchFamily="2" charset="-122"/>
              </a:rPr>
              <a:t>开、关机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1775" y="71120"/>
            <a:ext cx="2850515" cy="1252855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tx1"/>
                </a:solidFill>
                <a:ea typeface="宋体" panose="02010600030101010101" pitchFamily="2" charset="-122"/>
              </a:rPr>
              <a:t>   基本操作</a:t>
            </a:r>
            <a:endParaRPr lang="zh-CN" altLang="en-US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35035" y="3473459"/>
            <a:ext cx="3670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200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75767" y="2484460"/>
            <a:ext cx="30861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201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47217" y="4887914"/>
            <a:ext cx="518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201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28167" y="5275263"/>
            <a:ext cx="3619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201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796867" y="5273677"/>
            <a:ext cx="952500" cy="3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7506" y="11250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 smtClean="0"/>
              <a:t>新知探究</a:t>
            </a:r>
            <a:endParaRPr lang="zh-CN" altLang="en-US" sz="4000" b="1" i="1" dirty="0"/>
          </a:p>
        </p:txBody>
      </p:sp>
      <p:pic>
        <p:nvPicPr>
          <p:cNvPr id="15" name="图片 3" descr="语文出版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64119" y="242080"/>
            <a:ext cx="2679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3" name="Picture 1" descr="C:\Users\Administrator\Desktop\rBEhWVIljocIAAAAABM52pE0oe0AACvRgJ1sBMAEzny6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44" y="818261"/>
            <a:ext cx="3716596" cy="5519996"/>
          </a:xfrm>
          <a:prstGeom prst="rect">
            <a:avLst/>
          </a:prstGeom>
          <a:noFill/>
        </p:spPr>
      </p:pic>
      <p:pic>
        <p:nvPicPr>
          <p:cNvPr id="100" name="图片 99"/>
          <p:cNvPicPr/>
          <p:nvPr/>
        </p:nvPicPr>
        <p:blipFill>
          <a:blip r:embed="rId9"/>
          <a:stretch>
            <a:fillRect/>
          </a:stretch>
        </p:blipFill>
        <p:spPr>
          <a:xfrm>
            <a:off x="10557510" y="3384550"/>
            <a:ext cx="128651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10"/>
          <a:stretch>
            <a:fillRect/>
          </a:stretch>
        </p:blipFill>
        <p:spPr>
          <a:xfrm>
            <a:off x="8847455" y="2250440"/>
            <a:ext cx="1388110" cy="878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11"/>
          <a:stretch>
            <a:fillRect/>
          </a:stretch>
        </p:blipFill>
        <p:spPr>
          <a:xfrm>
            <a:off x="8796655" y="3378200"/>
            <a:ext cx="1438910" cy="89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Users\Administrator\Desktop\rBEhWVIljocIAAAAABM52pE0oe0AACvRgJ1sBMAEzny6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4" y="818261"/>
            <a:ext cx="3716596" cy="55199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29200" y="1508146"/>
            <a:ext cx="6282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指令转换键：</a:t>
            </a:r>
            <a:r>
              <a:rPr lang="zh-CN" altLang="en-US" sz="2400" b="1" dirty="0" smtClean="0"/>
              <a:t>用于运行各键正上方或左上角的所有功能的使用，此键必须与其他功能键组合使用</a:t>
            </a:r>
            <a:r>
              <a:rPr lang="en-US" altLang="zh-CN" sz="2400" b="1" dirty="0" smtClean="0"/>
              <a:t>.</a:t>
            </a:r>
            <a:endParaRPr lang="zh-CN" alt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63613" y="3105878"/>
            <a:ext cx="638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状态转换键：</a:t>
            </a:r>
            <a:r>
              <a:rPr lang="zh-CN" altLang="en-US" sz="2400" b="1" dirty="0" smtClean="0"/>
              <a:t>用于计算状态、角度单位状态、显示状态的转换</a:t>
            </a:r>
            <a:r>
              <a:rPr lang="en-US" altLang="zh-CN" sz="2400" b="1" dirty="0" smtClean="0"/>
              <a:t>.</a:t>
            </a:r>
            <a:endParaRPr lang="zh-CN" alt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17691" y="4428307"/>
            <a:ext cx="619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小数转换键：</a:t>
            </a:r>
            <a:r>
              <a:rPr lang="zh-CN" altLang="en-US" sz="2400" b="1" dirty="0" smtClean="0"/>
              <a:t>将分数、根式、</a:t>
            </a:r>
            <a:r>
              <a:rPr lang="he-IL" altLang="zh-CN" sz="2400" b="1" dirty="0" smtClean="0"/>
              <a:t>ת</a:t>
            </a:r>
            <a:r>
              <a:rPr lang="zh-CN" altLang="en-US" sz="2400" b="1" dirty="0" smtClean="0"/>
              <a:t>格式切换到小数格式</a:t>
            </a:r>
            <a:r>
              <a:rPr lang="en-US" altLang="zh-CN" sz="2400" b="1" dirty="0" smtClean="0"/>
              <a:t>.</a:t>
            </a:r>
            <a:endParaRPr lang="zh-CN" altLang="en-US" sz="2400" b="1" dirty="0"/>
          </a:p>
        </p:txBody>
      </p:sp>
      <p:grpSp>
        <p:nvGrpSpPr>
          <p:cNvPr id="41" name="组合 40"/>
          <p:cNvGrpSpPr/>
          <p:nvPr/>
        </p:nvGrpSpPr>
        <p:grpSpPr>
          <a:xfrm>
            <a:off x="781665" y="1994842"/>
            <a:ext cx="3451122" cy="973394"/>
            <a:chOff x="781665" y="2448232"/>
            <a:chExt cx="3451122" cy="973394"/>
          </a:xfrm>
        </p:grpSpPr>
        <p:cxnSp>
          <p:nvCxnSpPr>
            <p:cNvPr id="38" name="直接连接符 37"/>
            <p:cNvCxnSpPr/>
            <p:nvPr/>
          </p:nvCxnSpPr>
          <p:spPr>
            <a:xfrm rot="5400000" flipH="1" flipV="1">
              <a:off x="339213" y="2964426"/>
              <a:ext cx="899652" cy="1474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781665" y="2448232"/>
              <a:ext cx="3451122" cy="58994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2580176" y="3219742"/>
            <a:ext cx="2263326" cy="206477"/>
            <a:chOff x="2580176" y="3215944"/>
            <a:chExt cx="2263326" cy="206477"/>
          </a:xfrm>
        </p:grpSpPr>
        <p:cxnSp>
          <p:nvCxnSpPr>
            <p:cNvPr id="43" name="直接连接符 42"/>
            <p:cNvCxnSpPr/>
            <p:nvPr/>
          </p:nvCxnSpPr>
          <p:spPr>
            <a:xfrm rot="5400000" flipH="1" flipV="1">
              <a:off x="2477731" y="3318389"/>
              <a:ext cx="206477" cy="158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2610465" y="3387745"/>
              <a:ext cx="2233037" cy="3387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570347" y="4458536"/>
            <a:ext cx="1883666" cy="308996"/>
            <a:chOff x="2570347" y="4911926"/>
            <a:chExt cx="1883666" cy="308996"/>
          </a:xfrm>
        </p:grpSpPr>
        <p:cxnSp>
          <p:nvCxnSpPr>
            <p:cNvPr id="48" name="直接连接符 47"/>
            <p:cNvCxnSpPr/>
            <p:nvPr/>
          </p:nvCxnSpPr>
          <p:spPr>
            <a:xfrm rot="5400000" flipH="1" flipV="1">
              <a:off x="2416519" y="5065754"/>
              <a:ext cx="308996" cy="1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2571017" y="5147677"/>
              <a:ext cx="1882996" cy="5069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811925" y="1621370"/>
            <a:ext cx="1184635" cy="579460"/>
            <a:chOff x="5161935" y="3347878"/>
            <a:chExt cx="805537" cy="294968"/>
          </a:xfrm>
        </p:grpSpPr>
        <p:sp>
          <p:nvSpPr>
            <p:cNvPr id="12" name="椭圆 11"/>
            <p:cNvSpPr/>
            <p:nvPr/>
          </p:nvSpPr>
          <p:spPr>
            <a:xfrm>
              <a:off x="5161935" y="3347878"/>
              <a:ext cx="737419" cy="2949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9770" y="3391266"/>
              <a:ext cx="737702" cy="20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SHIFT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938421" y="3106239"/>
            <a:ext cx="1170566" cy="579460"/>
            <a:chOff x="4675821" y="2999205"/>
            <a:chExt cx="1170566" cy="579460"/>
          </a:xfrm>
        </p:grpSpPr>
        <p:sp>
          <p:nvSpPr>
            <p:cNvPr id="15" name="椭圆 14"/>
            <p:cNvSpPr/>
            <p:nvPr/>
          </p:nvSpPr>
          <p:spPr>
            <a:xfrm>
              <a:off x="4675821" y="2999205"/>
              <a:ext cx="1084460" cy="5794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1511" y="3069691"/>
              <a:ext cx="108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MODE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46006" y="4516795"/>
            <a:ext cx="791462" cy="369332"/>
            <a:chOff x="10063351" y="2271242"/>
            <a:chExt cx="791462" cy="369332"/>
          </a:xfrm>
        </p:grpSpPr>
        <p:sp>
          <p:nvSpPr>
            <p:cNvPr id="31" name="同侧圆角矩形 30"/>
            <p:cNvSpPr/>
            <p:nvPr/>
          </p:nvSpPr>
          <p:spPr>
            <a:xfrm rot="10800000">
              <a:off x="10122332" y="2290908"/>
              <a:ext cx="560439" cy="28021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71"/>
            <p:cNvGrpSpPr/>
            <p:nvPr/>
          </p:nvGrpSpPr>
          <p:grpSpPr>
            <a:xfrm>
              <a:off x="10063351" y="2271242"/>
              <a:ext cx="791462" cy="369332"/>
              <a:chOff x="10063351" y="1873046"/>
              <a:chExt cx="791462" cy="36933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0063351" y="1873046"/>
                <a:ext cx="79146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S   D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左右箭头 33"/>
              <p:cNvSpPr/>
              <p:nvPr/>
            </p:nvSpPr>
            <p:spPr>
              <a:xfrm>
                <a:off x="10284510" y="1981216"/>
                <a:ext cx="191730" cy="117988"/>
              </a:xfrm>
              <a:prstGeom prst="left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87506" y="11250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i="1" dirty="0" smtClean="0"/>
              <a:t>新知探究</a:t>
            </a:r>
            <a:endParaRPr lang="zh-CN" altLang="en-US" sz="40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668" y="1006793"/>
            <a:ext cx="10657417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705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65733" y="4580255"/>
            <a:ext cx="129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705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4917" y="4462780"/>
            <a:ext cx="2362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7506" y="1448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 smtClean="0"/>
              <a:t>新知探究</a:t>
            </a:r>
            <a:endParaRPr lang="zh-CN" altLang="en-US" sz="4000" b="1" i="1" dirty="0"/>
          </a:p>
        </p:txBody>
      </p:sp>
      <p:pic>
        <p:nvPicPr>
          <p:cNvPr id="10" name="图片 3" descr="语文出版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7326" y="241956"/>
            <a:ext cx="2679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3904615" y="4652010"/>
            <a:ext cx="1064260" cy="8801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5855335" y="4652645"/>
            <a:ext cx="2725420" cy="897890"/>
            <a:chOff x="9221" y="7327"/>
            <a:chExt cx="4292" cy="1414"/>
          </a:xfrm>
        </p:grpSpPr>
        <p:pic>
          <p:nvPicPr>
            <p:cNvPr id="2" name="图片 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837" y="7327"/>
              <a:ext cx="1676" cy="13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" name="图片 10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221" y="7327"/>
              <a:ext cx="2266" cy="141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37424" y="1027861"/>
            <a:ext cx="82295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5</a:t>
            </a:r>
            <a:r>
              <a:rPr lang="en-US" altLang="zh-CN" sz="2800" b="1" dirty="0" smtClean="0"/>
              <a:t>.</a:t>
            </a:r>
            <a:r>
              <a:rPr lang="zh-CN" altLang="en-US" sz="2800" b="1" dirty="0" smtClean="0"/>
              <a:t>利用计算器求下列各式的值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（精确到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0.01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）</a:t>
            </a:r>
            <a:endParaRPr lang="zh-CN" altLang="en-US" sz="2800" b="1" dirty="0" smtClean="0"/>
          </a:p>
          <a:p>
            <a:endParaRPr lang="zh-CN" altLang="en-US" sz="2800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571625" y="2071370"/>
          <a:ext cx="766445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2" imgW="3721100" imgH="419100" progId="Equation.3">
                  <p:embed/>
                </p:oleObj>
              </mc:Choice>
              <mc:Fallback>
                <p:oleObj name="公式" r:id="rId2" imgW="3721100" imgH="4191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1625" y="2071370"/>
                        <a:ext cx="7664450" cy="835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3860" y="4030345"/>
            <a:ext cx="12190095" cy="1755140"/>
            <a:chOff x="583" y="2641"/>
            <a:chExt cx="19197" cy="2764"/>
          </a:xfrm>
        </p:grpSpPr>
        <p:sp>
          <p:nvSpPr>
            <p:cNvPr id="141" name="矩形 140"/>
            <p:cNvSpPr/>
            <p:nvPr/>
          </p:nvSpPr>
          <p:spPr>
            <a:xfrm>
              <a:off x="583" y="2641"/>
              <a:ext cx="17652" cy="27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1288" y="3199"/>
              <a:ext cx="18493" cy="830"/>
              <a:chOff x="1174685" y="2749408"/>
              <a:chExt cx="11743055" cy="527192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1174685" y="2816631"/>
                <a:ext cx="11743055" cy="36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lvl="0"/>
                <a:r>
                  <a:rPr lang="zh-CN" altLang="en-US" b="1" dirty="0" smtClean="0"/>
                  <a:t>第一步：按键  </a:t>
                </a:r>
                <a:r>
                  <a:rPr lang="en-US" altLang="zh-CN" b="1" dirty="0" smtClean="0"/>
                  <a:t>                                                 </a:t>
                </a:r>
                <a:r>
                  <a:rPr lang="zh-CN" altLang="en-US" b="1" dirty="0" smtClean="0"/>
                  <a:t>，将输入格式设置为数学格式，即</a:t>
                </a:r>
                <a:r>
                  <a:rPr lang="en-US" altLang="zh-CN" b="1" dirty="0" smtClean="0"/>
                  <a:t>“Math”</a:t>
                </a:r>
                <a:r>
                  <a:rPr lang="zh-CN" altLang="en-US" b="1" dirty="0" smtClean="0"/>
                  <a:t> 状态；                           </a:t>
                </a:r>
                <a:endParaRPr lang="zh-CN" altLang="en-US" dirty="0"/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>
                <a:off x="2959421" y="2754631"/>
                <a:ext cx="996421" cy="486215"/>
                <a:chOff x="3586664" y="3354812"/>
                <a:chExt cx="740090" cy="294968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3589335" y="3354812"/>
                  <a:ext cx="737419" cy="2949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3586664" y="3383176"/>
                  <a:ext cx="737702" cy="203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SHIFT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>
                <a:off x="4121988" y="2749408"/>
                <a:ext cx="1149788" cy="496268"/>
                <a:chOff x="3747317" y="3360333"/>
                <a:chExt cx="795971" cy="294968"/>
              </a:xfrm>
            </p:grpSpPr>
            <p:sp>
              <p:nvSpPr>
                <p:cNvPr id="107" name="椭圆 106"/>
                <p:cNvSpPr/>
                <p:nvPr/>
              </p:nvSpPr>
              <p:spPr>
                <a:xfrm>
                  <a:off x="3747317" y="3360333"/>
                  <a:ext cx="737419" cy="2949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3805586" y="3403721"/>
                  <a:ext cx="737702" cy="203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MODE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5320834" y="2754630"/>
                <a:ext cx="559437" cy="521969"/>
                <a:chOff x="8041439" y="1203002"/>
                <a:chExt cx="422031" cy="483279"/>
              </a:xfrm>
            </p:grpSpPr>
            <p:sp>
              <p:nvSpPr>
                <p:cNvPr id="110" name="矩形 109"/>
                <p:cNvSpPr/>
                <p:nvPr/>
              </p:nvSpPr>
              <p:spPr>
                <a:xfrm>
                  <a:off x="8041439" y="1240351"/>
                  <a:ext cx="422031" cy="40796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8124697" y="1203002"/>
                  <a:ext cx="308977" cy="483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2800" b="1" dirty="0" smtClean="0">
                      <a:solidFill>
                        <a:schemeClr val="bg1"/>
                      </a:solidFill>
                    </a:rPr>
                    <a:t>1</a:t>
                  </a:r>
                  <a:endParaRPr lang="zh-CN" alt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0" name="组合 139"/>
            <p:cNvGrpSpPr/>
            <p:nvPr/>
          </p:nvGrpSpPr>
          <p:grpSpPr>
            <a:xfrm>
              <a:off x="1288" y="4150"/>
              <a:ext cx="17083" cy="844"/>
              <a:chOff x="1219200" y="3156156"/>
              <a:chExt cx="9443884" cy="536682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1219200" y="3253319"/>
                <a:ext cx="9443884" cy="36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lvl="0"/>
                <a:r>
                  <a:rPr lang="zh-CN" altLang="en-US" b="1" dirty="0" smtClean="0"/>
                  <a:t>第二步：将计算器结果的精确度设置为小数点后</a:t>
                </a:r>
                <a:r>
                  <a:rPr lang="en-US" altLang="zh-CN" b="1" dirty="0" smtClean="0"/>
                  <a:t>2</a:t>
                </a:r>
                <a:r>
                  <a:rPr lang="zh-CN" altLang="en-US" b="1" dirty="0" smtClean="0"/>
                  <a:t>位，按键                                                           </a:t>
                </a:r>
                <a:r>
                  <a:rPr lang="en-US" altLang="zh-CN" b="1" dirty="0" smtClean="0"/>
                  <a:t>.</a:t>
                </a:r>
                <a:endParaRPr lang="zh-CN" altLang="en-US" b="1" dirty="0"/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>
                <a:off x="6451889" y="3156157"/>
                <a:ext cx="1202524" cy="486216"/>
                <a:chOff x="5161935" y="3347878"/>
                <a:chExt cx="805537" cy="294968"/>
              </a:xfrm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5161935" y="3347878"/>
                  <a:ext cx="737419" cy="2949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5229770" y="3391266"/>
                  <a:ext cx="737702" cy="242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SHIFT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7655002" y="3156156"/>
                <a:ext cx="1208781" cy="525765"/>
                <a:chOff x="5161935" y="3347878"/>
                <a:chExt cx="795971" cy="294968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5161935" y="3347878"/>
                  <a:ext cx="737419" cy="2949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5220204" y="3391266"/>
                  <a:ext cx="737702" cy="223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chemeClr val="bg1"/>
                      </a:solidFill>
                    </a:rPr>
                    <a:t>MODE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8884434" y="3165462"/>
                <a:ext cx="478308" cy="522460"/>
                <a:chOff x="9580098" y="1192419"/>
                <a:chExt cx="422031" cy="460519"/>
              </a:xfrm>
            </p:grpSpPr>
            <p:sp>
              <p:nvSpPr>
                <p:cNvPr id="133" name="矩形 132"/>
                <p:cNvSpPr/>
                <p:nvPr/>
              </p:nvSpPr>
              <p:spPr>
                <a:xfrm>
                  <a:off x="9580098" y="1223889"/>
                  <a:ext cx="422031" cy="40796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9604912" y="1192419"/>
                  <a:ext cx="365198" cy="460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 dirty="0" smtClean="0">
                      <a:solidFill>
                        <a:schemeClr val="bg1"/>
                      </a:solidFill>
                    </a:rPr>
                    <a:t>6</a:t>
                  </a:r>
                  <a:endParaRPr lang="zh-CN" alt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5" name="组合 134"/>
              <p:cNvGrpSpPr/>
              <p:nvPr/>
            </p:nvGrpSpPr>
            <p:grpSpPr>
              <a:xfrm>
                <a:off x="9479283" y="3170378"/>
                <a:ext cx="478308" cy="522460"/>
                <a:chOff x="9580098" y="1192419"/>
                <a:chExt cx="422031" cy="460519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9580098" y="1223889"/>
                  <a:ext cx="422031" cy="40796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9604914" y="1192419"/>
                  <a:ext cx="365198" cy="460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 dirty="0" smtClean="0">
                      <a:solidFill>
                        <a:schemeClr val="bg1"/>
                      </a:solidFill>
                    </a:rPr>
                    <a:t>2</a:t>
                  </a:r>
                  <a:endParaRPr lang="zh-CN" alt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8" name="文本框 8"/>
          <p:cNvSpPr/>
          <p:nvPr/>
        </p:nvSpPr>
        <p:spPr>
          <a:xfrm>
            <a:off x="514350" y="11113"/>
            <a:ext cx="2803525" cy="1025525"/>
          </a:xfrm>
          <a:prstGeom prst="parallelogram">
            <a:avLst>
              <a:gd name="adj" fmla="val 25008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复习回顾</a:t>
            </a:r>
            <a:endParaRPr lang="zh-CN" altLang="en-US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3" name="组合 7191"/>
          <p:cNvGrpSpPr/>
          <p:nvPr/>
        </p:nvGrpSpPr>
        <p:grpSpPr>
          <a:xfrm>
            <a:off x="795338" y="2343150"/>
            <a:ext cx="9364662" cy="1655763"/>
            <a:chOff x="0" y="0"/>
            <a:chExt cx="3629" cy="635"/>
          </a:xfrm>
        </p:grpSpPr>
        <p:grpSp>
          <p:nvGrpSpPr>
            <p:cNvPr id="1034" name="组合 7192"/>
            <p:cNvGrpSpPr/>
            <p:nvPr/>
          </p:nvGrpSpPr>
          <p:grpSpPr>
            <a:xfrm>
              <a:off x="0" y="0"/>
              <a:ext cx="3629" cy="635"/>
              <a:chOff x="0" y="0"/>
              <a:chExt cx="4491" cy="726"/>
            </a:xfrm>
          </p:grpSpPr>
          <p:sp>
            <p:nvSpPr>
              <p:cNvPr id="3079" name="圆角矩形 71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491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1" dir="2928847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036" name="组合 7194"/>
              <p:cNvGrpSpPr/>
              <p:nvPr/>
            </p:nvGrpSpPr>
            <p:grpSpPr>
              <a:xfrm>
                <a:off x="89" y="67"/>
                <a:ext cx="787" cy="594"/>
                <a:chOff x="0" y="0"/>
                <a:chExt cx="768" cy="746"/>
              </a:xfrm>
            </p:grpSpPr>
            <p:sp>
              <p:nvSpPr>
                <p:cNvPr id="1037" name="圆角矩形 7195"/>
                <p:cNvSpPr/>
                <p:nvPr/>
              </p:nvSpPr>
              <p:spPr>
                <a:xfrm>
                  <a:off x="0" y="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FF0000"/>
                </a:soli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38" name="未知"/>
                <p:cNvSpPr/>
                <p:nvPr/>
              </p:nvSpPr>
              <p:spPr>
                <a:xfrm>
                  <a:off x="48" y="48"/>
                  <a:ext cx="383" cy="373"/>
                </a:xfrm>
                <a:custGeom>
                  <a:avLst/>
                  <a:gdLst>
                    <a:gd name="txL" fmla="*/ 0 w 596"/>
                    <a:gd name="txT" fmla="*/ 0 h 598"/>
                    <a:gd name="txR" fmla="*/ 596 w 596"/>
                    <a:gd name="txB" fmla="*/ 598 h 598"/>
                  </a:gdLst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rect l="txL" t="txT" r="txR" b="tx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8" name="文本框 7197"/>
                <p:cNvSpPr txBox="1"/>
                <p:nvPr/>
              </p:nvSpPr>
              <p:spPr>
                <a:xfrm>
                  <a:off x="40" y="203"/>
                  <a:ext cx="684" cy="287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kern="1200" cap="none" spc="0" normalizeH="0" baseline="0" noProof="1">
                      <a:solidFill>
                        <a:srgbClr val="FFFFFF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ea"/>
                    </a:rPr>
                    <a:t>归纳</a:t>
                  </a:r>
                  <a:endParaRPr kumimoji="0" lang="zh-CN" altLang="en-US" sz="2800" b="1" kern="1200" cap="none" spc="0" normalizeH="0" baseline="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1026" name="对象 7198"/>
            <p:cNvGraphicFramePr>
              <a:graphicFrameLocks noChangeAspect="1"/>
            </p:cNvGraphicFramePr>
            <p:nvPr/>
          </p:nvGraphicFramePr>
          <p:xfrm>
            <a:off x="726" y="45"/>
            <a:ext cx="2903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2818130" imgH="533400" progId="Equation.DSMT4">
                    <p:embed/>
                  </p:oleObj>
                </mc:Choice>
                <mc:Fallback>
                  <p:oleObj name="" r:id="rId2" imgW="2818130" imgH="5334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26" y="45"/>
                          <a:ext cx="2903" cy="5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37424" y="1027861"/>
            <a:ext cx="82295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5.</a:t>
            </a:r>
            <a:r>
              <a:rPr lang="zh-CN" altLang="en-US" sz="2800" b="1" dirty="0" smtClean="0"/>
              <a:t>利用计算器求下列各式的值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（精确到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0.01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）</a:t>
            </a:r>
            <a:endParaRPr lang="zh-CN" altLang="en-US" sz="2800" b="1" dirty="0" smtClean="0"/>
          </a:p>
          <a:p>
            <a:endParaRPr lang="zh-CN" altLang="en-US" sz="2800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509395" y="1651635"/>
          <a:ext cx="766445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2" imgW="3721100" imgH="419100" progId="Equation.3">
                  <p:embed/>
                </p:oleObj>
              </mc:Choice>
              <mc:Fallback>
                <p:oleObj name="公式" r:id="rId2" imgW="3721100" imgH="4191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395" y="1651635"/>
                        <a:ext cx="7664450" cy="835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52167" y="2684511"/>
            <a:ext cx="10146890" cy="36133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442448" y="3554643"/>
            <a:ext cx="66367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4000" b="1" dirty="0" smtClean="0"/>
              <a:t>操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作</a:t>
            </a:r>
            <a:endParaRPr lang="en-US" altLang="zh-CN" sz="4000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504334" y="3510423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计算器显示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509287" y="5742319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所以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grpSp>
        <p:nvGrpSpPr>
          <p:cNvPr id="103" name="组合 102"/>
          <p:cNvGrpSpPr/>
          <p:nvPr/>
        </p:nvGrpSpPr>
        <p:grpSpPr>
          <a:xfrm>
            <a:off x="1286510" y="2801620"/>
            <a:ext cx="6793230" cy="393700"/>
            <a:chOff x="1417" y="5784"/>
            <a:chExt cx="10698" cy="62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417" y="5784"/>
              <a:ext cx="10699" cy="620"/>
              <a:chOff x="2536723" y="3102070"/>
              <a:chExt cx="6793865" cy="393946"/>
            </a:xfrm>
          </p:grpSpPr>
          <p:sp>
            <p:nvSpPr>
              <p:cNvPr id="105" name="TextBox 28"/>
              <p:cNvSpPr txBox="1"/>
              <p:nvPr/>
            </p:nvSpPr>
            <p:spPr>
              <a:xfrm>
                <a:off x="2536723" y="3126658"/>
                <a:ext cx="6793865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b="1" dirty="0" smtClean="0"/>
                  <a:t>（</a:t>
                </a:r>
                <a:r>
                  <a:rPr lang="en-US" altLang="zh-CN" b="1" dirty="0" smtClean="0"/>
                  <a:t>1</a:t>
                </a:r>
                <a:r>
                  <a:rPr lang="zh-CN" altLang="en-US" b="1" dirty="0" smtClean="0"/>
                  <a:t>）依次按键：   </a:t>
                </a:r>
                <a:r>
                  <a:rPr lang="en-US" altLang="zh-CN" b="1" dirty="0" smtClean="0"/>
                  <a:t>5</a:t>
                </a:r>
                <a:r>
                  <a:rPr lang="zh-CN" altLang="en-US" b="1" dirty="0" smtClean="0"/>
                  <a:t> </a:t>
                </a:r>
                <a:r>
                  <a:rPr lang="en-US" altLang="zh-CN" b="1" dirty="0" smtClean="0"/>
                  <a:t>                           1</a:t>
                </a:r>
                <a:r>
                  <a:rPr lang="zh-CN" altLang="en-US" b="1" dirty="0" smtClean="0"/>
                  <a:t>          </a:t>
                </a:r>
                <a:r>
                  <a:rPr lang="en-US" altLang="zh-CN" b="1" dirty="0" smtClean="0"/>
                  <a:t>3                      </a:t>
                </a:r>
                <a:r>
                  <a:rPr lang="zh-CN" altLang="en-US" b="1" dirty="0" smtClean="0"/>
                  <a:t>，</a:t>
                </a:r>
                <a:endParaRPr lang="en-US" altLang="zh-CN" b="1" dirty="0" smtClean="0"/>
              </a:p>
            </p:txBody>
          </p:sp>
          <p:grpSp>
            <p:nvGrpSpPr>
              <p:cNvPr id="106" name="组合 37"/>
              <p:cNvGrpSpPr/>
              <p:nvPr/>
            </p:nvGrpSpPr>
            <p:grpSpPr>
              <a:xfrm>
                <a:off x="4923158" y="3102070"/>
                <a:ext cx="3931296" cy="393946"/>
                <a:chOff x="4923158" y="3102070"/>
                <a:chExt cx="3931296" cy="393946"/>
              </a:xfrm>
            </p:grpSpPr>
            <p:grpSp>
              <p:nvGrpSpPr>
                <p:cNvPr id="107" name="组合 19"/>
                <p:cNvGrpSpPr/>
                <p:nvPr/>
              </p:nvGrpSpPr>
              <p:grpSpPr>
                <a:xfrm>
                  <a:off x="4923158" y="3112866"/>
                  <a:ext cx="560439" cy="368300"/>
                  <a:chOff x="4849413" y="3142373"/>
                  <a:chExt cx="560439" cy="368300"/>
                </a:xfrm>
              </p:grpSpPr>
              <p:sp>
                <p:nvSpPr>
                  <p:cNvPr id="108" name="同侧圆角矩形 107"/>
                  <p:cNvSpPr/>
                  <p:nvPr/>
                </p:nvSpPr>
                <p:spPr>
                  <a:xfrm rot="10800000">
                    <a:off x="4849413" y="3185651"/>
                    <a:ext cx="560439" cy="280219"/>
                  </a:xfrm>
                  <a:prstGeom prst="round2Same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TextBox 50"/>
                  <p:cNvSpPr txBox="1"/>
                  <p:nvPr/>
                </p:nvSpPr>
                <p:spPr>
                  <a:xfrm>
                    <a:off x="4869613" y="3142373"/>
                    <a:ext cx="321310" cy="3683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r>
                      <a:rPr lang="en-US" altLang="zh-CN" b="1" dirty="0">
                        <a:solidFill>
                          <a:schemeClr val="bg1"/>
                        </a:solidFill>
                      </a:rPr>
                      <a:t>x</a:t>
                    </a:r>
                    <a:endParaRPr lang="en-US" altLang="zh-CN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0" name="组合 22"/>
                <p:cNvGrpSpPr/>
                <p:nvPr/>
              </p:nvGrpSpPr>
              <p:grpSpPr>
                <a:xfrm>
                  <a:off x="5830575" y="3102070"/>
                  <a:ext cx="614471" cy="368300"/>
                  <a:chOff x="4444226" y="3131578"/>
                  <a:chExt cx="614471" cy="368300"/>
                </a:xfrm>
              </p:grpSpPr>
              <p:sp>
                <p:nvSpPr>
                  <p:cNvPr id="111" name="同侧圆角矩形 110"/>
                  <p:cNvSpPr/>
                  <p:nvPr/>
                </p:nvSpPr>
                <p:spPr>
                  <a:xfrm rot="10800000">
                    <a:off x="4498258" y="3185651"/>
                    <a:ext cx="560439" cy="280219"/>
                  </a:xfrm>
                  <a:prstGeom prst="round2Same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" name="TextBox 48"/>
                  <p:cNvSpPr txBox="1"/>
                  <p:nvPr/>
                </p:nvSpPr>
                <p:spPr>
                  <a:xfrm>
                    <a:off x="4444226" y="3131578"/>
                    <a:ext cx="309880" cy="3683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endParaRPr lang="zh-CN" alt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3" name="组合 31"/>
                <p:cNvGrpSpPr/>
                <p:nvPr/>
              </p:nvGrpSpPr>
              <p:grpSpPr>
                <a:xfrm>
                  <a:off x="8294015" y="3126684"/>
                  <a:ext cx="560439" cy="369332"/>
                  <a:chOff x="3510692" y="3151263"/>
                  <a:chExt cx="560439" cy="369332"/>
                </a:xfrm>
              </p:grpSpPr>
              <p:sp>
                <p:nvSpPr>
                  <p:cNvPr id="114" name="同侧圆角矩形 113"/>
                  <p:cNvSpPr/>
                  <p:nvPr/>
                </p:nvSpPr>
                <p:spPr>
                  <a:xfrm rot="10800000">
                    <a:off x="3510692" y="3195811"/>
                    <a:ext cx="560439" cy="280219"/>
                  </a:xfrm>
                  <a:prstGeom prst="round2Same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TextBox 42"/>
                  <p:cNvSpPr txBox="1"/>
                  <p:nvPr/>
                </p:nvSpPr>
                <p:spPr>
                  <a:xfrm>
                    <a:off x="3603997" y="3151263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r>
                      <a:rPr lang="en-US" altLang="zh-CN" b="1" dirty="0" smtClean="0">
                        <a:solidFill>
                          <a:schemeClr val="bg1"/>
                        </a:solidFill>
                      </a:rPr>
                      <a:t>=</a:t>
                    </a:r>
                    <a:endParaRPr lang="zh-CN" alt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116" name="矩形 115"/>
            <p:cNvSpPr/>
            <p:nvPr/>
          </p:nvSpPr>
          <p:spPr>
            <a:xfrm>
              <a:off x="5574" y="5886"/>
              <a:ext cx="161" cy="1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7" name="图片 1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689" y="5823"/>
              <a:ext cx="883" cy="4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8" name="图片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537" y="5798"/>
              <a:ext cx="584" cy="5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9" name="图片 11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204" y="5801"/>
              <a:ext cx="676" cy="59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0" name="图片 119"/>
          <p:cNvPicPr/>
          <p:nvPr/>
        </p:nvPicPr>
        <p:blipFill>
          <a:blip r:embed="rId7"/>
          <a:stretch>
            <a:fillRect/>
          </a:stretch>
        </p:blipFill>
        <p:spPr>
          <a:xfrm>
            <a:off x="3279140" y="3472815"/>
            <a:ext cx="3065780" cy="188531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1" name="对象 120"/>
          <p:cNvGraphicFramePr/>
          <p:nvPr/>
        </p:nvGraphicFramePr>
        <p:xfrm>
          <a:off x="3418205" y="5639435"/>
          <a:ext cx="1069975" cy="5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" name="" r:id="rId8" imgW="584200" imgH="304800" progId="Equation.DSMT4">
                  <p:embed/>
                </p:oleObj>
              </mc:Choice>
              <mc:Fallback>
                <p:oleObj name="" r:id="rId8" imgW="584200" imgH="304800" progId="Equation.DSMT4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8205" y="5639435"/>
                        <a:ext cx="1069975" cy="51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59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37424" y="1027861"/>
            <a:ext cx="82295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5.</a:t>
            </a:r>
            <a:r>
              <a:rPr lang="zh-CN" altLang="en-US" sz="2800" b="1" dirty="0" smtClean="0"/>
              <a:t>利用计算器求下列各式的值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（精确到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0.01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）</a:t>
            </a:r>
            <a:endParaRPr lang="zh-CN" altLang="en-US" sz="2800" b="1" dirty="0" smtClean="0"/>
          </a:p>
          <a:p>
            <a:endParaRPr lang="zh-CN" altLang="en-US" sz="2800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509395" y="1651635"/>
          <a:ext cx="766445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2" imgW="3721100" imgH="419100" progId="Equation.3">
                  <p:embed/>
                </p:oleObj>
              </mc:Choice>
              <mc:Fallback>
                <p:oleObj name="公式" r:id="rId2" imgW="3721100" imgH="4191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395" y="1651635"/>
                        <a:ext cx="7664450" cy="835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52475" y="2684780"/>
            <a:ext cx="11299825" cy="36131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442448" y="3554643"/>
            <a:ext cx="66367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4000" b="1" dirty="0" smtClean="0"/>
              <a:t>操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作</a:t>
            </a:r>
            <a:endParaRPr lang="en-US" altLang="zh-CN" sz="4000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504334" y="4100973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计算器显示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509287" y="5742319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所以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grpSp>
        <p:nvGrpSpPr>
          <p:cNvPr id="188" name="组合 187"/>
          <p:cNvGrpSpPr/>
          <p:nvPr/>
        </p:nvGrpSpPr>
        <p:grpSpPr>
          <a:xfrm>
            <a:off x="2943860" y="3478530"/>
            <a:ext cx="1447800" cy="368300"/>
            <a:chOff x="5156" y="8076"/>
            <a:chExt cx="2280" cy="580"/>
          </a:xfrm>
        </p:grpSpPr>
        <p:grpSp>
          <p:nvGrpSpPr>
            <p:cNvPr id="27" name="组合 31"/>
            <p:cNvGrpSpPr/>
            <p:nvPr/>
          </p:nvGrpSpPr>
          <p:grpSpPr>
            <a:xfrm rot="0">
              <a:off x="5156" y="8076"/>
              <a:ext cx="883" cy="581"/>
              <a:chOff x="6763162" y="3126483"/>
              <a:chExt cx="560439" cy="369332"/>
            </a:xfrm>
          </p:grpSpPr>
          <p:sp>
            <p:nvSpPr>
              <p:cNvPr id="33" name="同侧圆角矩形 32"/>
              <p:cNvSpPr/>
              <p:nvPr/>
            </p:nvSpPr>
            <p:spPr>
              <a:xfrm rot="10800000">
                <a:off x="6763162" y="3155781"/>
                <a:ext cx="560439" cy="280219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TextBox 42"/>
              <p:cNvSpPr txBox="1"/>
              <p:nvPr/>
            </p:nvSpPr>
            <p:spPr>
              <a:xfrm>
                <a:off x="6910442" y="3126483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=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86" name="图片 18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624" y="8122"/>
              <a:ext cx="812" cy="5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3" name="组合 192"/>
          <p:cNvGrpSpPr/>
          <p:nvPr/>
        </p:nvGrpSpPr>
        <p:grpSpPr>
          <a:xfrm>
            <a:off x="933450" y="2816225"/>
            <a:ext cx="10765790" cy="441960"/>
            <a:chOff x="1417" y="6746"/>
            <a:chExt cx="16954" cy="696"/>
          </a:xfrm>
        </p:grpSpPr>
        <p:sp>
          <p:nvSpPr>
            <p:cNvPr id="19" name="TextBox 28"/>
            <p:cNvSpPr txBox="1"/>
            <p:nvPr/>
          </p:nvSpPr>
          <p:spPr>
            <a:xfrm>
              <a:off x="1417" y="6862"/>
              <a:ext cx="16591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b="1" dirty="0" smtClean="0"/>
                <a:t>（</a:t>
              </a:r>
              <a:r>
                <a:rPr lang="en-US" altLang="zh-CN" b="1" dirty="0" smtClean="0"/>
                <a:t>2</a:t>
              </a:r>
              <a:r>
                <a:rPr lang="zh-CN" altLang="en-US" b="1" dirty="0" smtClean="0"/>
                <a:t>）依次按键：    </a:t>
              </a:r>
              <a:r>
                <a:rPr lang="en-US" altLang="zh-CN" b="1" dirty="0" smtClean="0"/>
                <a:t>                      </a:t>
              </a:r>
              <a:r>
                <a:rPr lang="en-US" altLang="zh-CN" b="1" dirty="0" smtClean="0">
                  <a:sym typeface="+mn-ea"/>
                </a:rPr>
                <a:t>64</a:t>
              </a:r>
              <a:r>
                <a:rPr lang="en-US" altLang="zh-CN" b="1" dirty="0" smtClean="0"/>
                <a:t>      </a:t>
              </a:r>
              <a:r>
                <a:rPr lang="zh-CN" altLang="en-US" b="1" dirty="0" smtClean="0"/>
                <a:t>       </a:t>
              </a:r>
              <a:r>
                <a:rPr lang="en-US" altLang="zh-CN" b="1" dirty="0" smtClean="0">
                  <a:sym typeface="+mn-ea"/>
                </a:rPr>
                <a:t>49</a:t>
              </a:r>
              <a:r>
                <a:rPr lang="zh-CN" altLang="en-US" b="1" dirty="0" smtClean="0"/>
                <a:t>  </a:t>
              </a:r>
              <a:r>
                <a:rPr lang="en-US" altLang="zh-CN" b="1" dirty="0" smtClean="0"/>
                <a:t>                                                              </a:t>
              </a:r>
              <a:r>
                <a:rPr lang="en-US" altLang="zh-CN" b="1" dirty="0" smtClean="0">
                  <a:sym typeface="+mn-ea"/>
                </a:rPr>
                <a:t>1</a:t>
              </a:r>
              <a:r>
                <a:rPr lang="en-US" altLang="zh-CN" b="1" dirty="0" smtClean="0"/>
                <a:t>            2 </a:t>
              </a:r>
              <a:endParaRPr lang="en-US" altLang="zh-CN" b="1" dirty="0" smtClean="0"/>
            </a:p>
          </p:txBody>
        </p:sp>
        <p:grpSp>
          <p:nvGrpSpPr>
            <p:cNvPr id="17" name="组合 19"/>
            <p:cNvGrpSpPr/>
            <p:nvPr/>
          </p:nvGrpSpPr>
          <p:grpSpPr>
            <a:xfrm rot="0">
              <a:off x="4574" y="6820"/>
              <a:ext cx="883" cy="580"/>
              <a:chOff x="4849413" y="3142373"/>
              <a:chExt cx="560439" cy="368530"/>
            </a:xfrm>
          </p:grpSpPr>
          <p:sp>
            <p:nvSpPr>
              <p:cNvPr id="18" name="同侧圆角矩形 17"/>
              <p:cNvSpPr/>
              <p:nvPr/>
            </p:nvSpPr>
            <p:spPr>
              <a:xfrm rot="10800000">
                <a:off x="4849413" y="3185651"/>
                <a:ext cx="560439" cy="280219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TextBox 50"/>
              <p:cNvSpPr txBox="1"/>
              <p:nvPr/>
            </p:nvSpPr>
            <p:spPr>
              <a:xfrm>
                <a:off x="4869613" y="3142373"/>
                <a:ext cx="286385" cy="368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b="1" dirty="0">
                    <a:solidFill>
                      <a:schemeClr val="bg1"/>
                    </a:solidFill>
                  </a:rPr>
                  <a:t>(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图片 3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713" y="6862"/>
              <a:ext cx="883" cy="4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4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736" y="6845"/>
              <a:ext cx="676" cy="59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92" name="组合 191"/>
            <p:cNvGrpSpPr/>
            <p:nvPr/>
          </p:nvGrpSpPr>
          <p:grpSpPr>
            <a:xfrm>
              <a:off x="10393" y="6820"/>
              <a:ext cx="882" cy="580"/>
              <a:chOff x="9956" y="6820"/>
              <a:chExt cx="882" cy="580"/>
            </a:xfrm>
          </p:grpSpPr>
          <p:sp>
            <p:nvSpPr>
              <p:cNvPr id="173" name="同侧圆角矩形 172"/>
              <p:cNvSpPr/>
              <p:nvPr/>
            </p:nvSpPr>
            <p:spPr>
              <a:xfrm rot="10800000">
                <a:off x="9956" y="6890"/>
                <a:ext cx="883" cy="441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4" name="文本框 173"/>
              <p:cNvSpPr txBox="1"/>
              <p:nvPr/>
            </p:nvSpPr>
            <p:spPr>
              <a:xfrm>
                <a:off x="10243" y="6820"/>
                <a:ext cx="426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>
                    <a:solidFill>
                      <a:schemeClr val="bg1"/>
                    </a:solidFill>
                  </a:rPr>
                  <a:t>)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 rot="0">
              <a:off x="11655" y="6783"/>
              <a:ext cx="882" cy="580"/>
              <a:chOff x="13661" y="8268"/>
              <a:chExt cx="882" cy="580"/>
            </a:xfrm>
          </p:grpSpPr>
          <p:sp>
            <p:nvSpPr>
              <p:cNvPr id="175" name="同侧圆角矩形 174"/>
              <p:cNvSpPr/>
              <p:nvPr/>
            </p:nvSpPr>
            <p:spPr>
              <a:xfrm rot="10800000">
                <a:off x="13661" y="8387"/>
                <a:ext cx="883" cy="441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14008" y="8387"/>
                <a:ext cx="161" cy="1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9" name="文本框 178"/>
              <p:cNvSpPr txBox="1"/>
              <p:nvPr/>
            </p:nvSpPr>
            <p:spPr>
              <a:xfrm>
                <a:off x="13703" y="8268"/>
                <a:ext cx="466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>
                    <a:solidFill>
                      <a:schemeClr val="bg1"/>
                    </a:solidFill>
                  </a:rPr>
                  <a:t>x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 rot="0">
              <a:off x="13090" y="6780"/>
              <a:ext cx="924" cy="580"/>
              <a:chOff x="11862" y="8140"/>
              <a:chExt cx="924" cy="580"/>
            </a:xfrm>
          </p:grpSpPr>
          <p:sp>
            <p:nvSpPr>
              <p:cNvPr id="176" name="同侧圆角矩形 175"/>
              <p:cNvSpPr/>
              <p:nvPr/>
            </p:nvSpPr>
            <p:spPr>
              <a:xfrm rot="10800000">
                <a:off x="11862" y="8225"/>
                <a:ext cx="883" cy="441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1" name="文本框 180"/>
              <p:cNvSpPr txBox="1"/>
              <p:nvPr/>
            </p:nvSpPr>
            <p:spPr>
              <a:xfrm>
                <a:off x="11862" y="8140"/>
                <a:ext cx="924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>
                    <a:solidFill>
                      <a:schemeClr val="bg1"/>
                    </a:solidFill>
                  </a:rPr>
                  <a:t>(</a:t>
                </a:r>
                <a:r>
                  <a:rPr lang="zh-CN" altLang="zh-CN">
                    <a:solidFill>
                      <a:schemeClr val="bg1"/>
                    </a:solidFill>
                  </a:rPr>
                  <a:t>一</a:t>
                </a:r>
                <a:r>
                  <a:rPr lang="en-US" altLang="zh-CN">
                    <a:solidFill>
                      <a:schemeClr val="bg1"/>
                    </a:solidFill>
                  </a:rPr>
                  <a:t>)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83" name="图片 18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222" y="6811"/>
              <a:ext cx="883" cy="4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" name="图片 18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6484" y="6746"/>
              <a:ext cx="676" cy="5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5" name="图片 18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7787" y="6802"/>
              <a:ext cx="584" cy="5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1" name="图片 19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538" y="6876"/>
              <a:ext cx="584" cy="566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189" name="对象 188"/>
          <p:cNvGraphicFramePr/>
          <p:nvPr/>
        </p:nvGraphicFramePr>
        <p:xfrm>
          <a:off x="3069908" y="5344795"/>
          <a:ext cx="1675130" cy="88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" name="" r:id="rId8" imgW="914400" imgH="520700" progId="Equation.DSMT4">
                  <p:embed/>
                </p:oleObj>
              </mc:Choice>
              <mc:Fallback>
                <p:oleObj name="" r:id="rId8" imgW="914400" imgH="520700" progId="Equation.DSMT4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9908" y="5344795"/>
                        <a:ext cx="1675130" cy="88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" name="图片 100"/>
          <p:cNvPicPr/>
          <p:nvPr/>
        </p:nvPicPr>
        <p:blipFill>
          <a:blip r:embed="rId10"/>
          <a:stretch>
            <a:fillRect/>
          </a:stretch>
        </p:blipFill>
        <p:spPr>
          <a:xfrm>
            <a:off x="4587875" y="3636010"/>
            <a:ext cx="3308350" cy="1750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59" grpId="0" animBg="1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37424" y="1027861"/>
            <a:ext cx="82295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5.</a:t>
            </a:r>
            <a:r>
              <a:rPr lang="zh-CN" altLang="en-US" sz="2800" b="1" dirty="0" smtClean="0"/>
              <a:t>利用计算器求下列各式的值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（精确到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0.01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）</a:t>
            </a:r>
            <a:endParaRPr lang="zh-CN" altLang="en-US" sz="2800" b="1" dirty="0" smtClean="0"/>
          </a:p>
          <a:p>
            <a:endParaRPr lang="zh-CN" altLang="en-US" sz="2800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509395" y="1651635"/>
          <a:ext cx="766445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2" imgW="3721100" imgH="419100" progId="Equation.3">
                  <p:embed/>
                </p:oleObj>
              </mc:Choice>
              <mc:Fallback>
                <p:oleObj name="公式" r:id="rId2" imgW="3721100" imgH="4191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395" y="1651635"/>
                        <a:ext cx="7664450" cy="835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52167" y="2684511"/>
            <a:ext cx="10146890" cy="36133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442448" y="3554643"/>
            <a:ext cx="66367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4000" b="1" dirty="0" smtClean="0"/>
              <a:t>操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作</a:t>
            </a:r>
            <a:endParaRPr lang="en-US" altLang="zh-CN" sz="4000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504334" y="3510423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计算器显示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509287" y="5742319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所以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972820" y="2832735"/>
            <a:ext cx="9284970" cy="412115"/>
            <a:chOff x="1417" y="2130"/>
            <a:chExt cx="14622" cy="649"/>
          </a:xfrm>
        </p:grpSpPr>
        <p:sp>
          <p:nvSpPr>
            <p:cNvPr id="18" name="TextBox 28"/>
            <p:cNvSpPr txBox="1"/>
            <p:nvPr/>
          </p:nvSpPr>
          <p:spPr>
            <a:xfrm>
              <a:off x="1417" y="2199"/>
              <a:ext cx="1462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 dirty="0" smtClean="0"/>
                <a:t>（</a:t>
              </a:r>
              <a:r>
                <a:rPr lang="en-US" altLang="zh-CN" b="1" dirty="0" smtClean="0"/>
                <a:t>3</a:t>
              </a:r>
              <a:r>
                <a:rPr lang="zh-CN" altLang="en-US" b="1" dirty="0" smtClean="0"/>
                <a:t>）依次按键：   </a:t>
              </a:r>
              <a:r>
                <a:rPr lang="en-US" altLang="zh-CN" b="1" dirty="0" smtClean="0"/>
                <a:t>25            8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                                            </a:t>
              </a:r>
              <a:r>
                <a:rPr lang="en-US" b="1" dirty="0" smtClean="0"/>
                <a:t>3</a:t>
              </a:r>
              <a:r>
                <a:rPr lang="zh-CN" altLang="en-US" b="1" dirty="0" smtClean="0"/>
                <a:t>       </a:t>
              </a:r>
              <a:r>
                <a:rPr lang="en-US" altLang="zh-CN" b="1" dirty="0" smtClean="0"/>
                <a:t>      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4</a:t>
              </a:r>
              <a:r>
                <a:rPr lang="en-US" altLang="zh-CN" b="1" dirty="0" smtClean="0"/>
                <a:t>                      </a:t>
              </a:r>
              <a:r>
                <a:rPr lang="zh-CN" altLang="en-US" b="1" dirty="0" smtClean="0"/>
                <a:t>，</a:t>
              </a:r>
              <a:endParaRPr lang="en-US" altLang="zh-CN" b="1" dirty="0" smtClean="0"/>
            </a:p>
          </p:txBody>
        </p:sp>
        <p:grpSp>
          <p:nvGrpSpPr>
            <p:cNvPr id="113" name="组合 31"/>
            <p:cNvGrpSpPr/>
            <p:nvPr/>
          </p:nvGrpSpPr>
          <p:grpSpPr>
            <a:xfrm rot="0">
              <a:off x="14626" y="2160"/>
              <a:ext cx="883" cy="581"/>
              <a:chOff x="3510692" y="3151263"/>
              <a:chExt cx="560439" cy="369332"/>
            </a:xfrm>
          </p:grpSpPr>
          <p:sp>
            <p:nvSpPr>
              <p:cNvPr id="114" name="同侧圆角矩形 113"/>
              <p:cNvSpPr/>
              <p:nvPr/>
            </p:nvSpPr>
            <p:spPr>
              <a:xfrm rot="10800000">
                <a:off x="3510692" y="3195811"/>
                <a:ext cx="560439" cy="280219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5" name="TextBox 42"/>
              <p:cNvSpPr txBox="1"/>
              <p:nvPr/>
            </p:nvSpPr>
            <p:spPr>
              <a:xfrm>
                <a:off x="3603997" y="3151263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=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975" y="2160"/>
              <a:ext cx="882" cy="580"/>
              <a:chOff x="5175" y="2177"/>
              <a:chExt cx="882" cy="580"/>
            </a:xfrm>
          </p:grpSpPr>
          <p:grpSp>
            <p:nvGrpSpPr>
              <p:cNvPr id="87" name="组合 19"/>
              <p:cNvGrpSpPr/>
              <p:nvPr/>
            </p:nvGrpSpPr>
            <p:grpSpPr>
              <a:xfrm rot="0">
                <a:off x="5175" y="2177"/>
                <a:ext cx="883" cy="580"/>
                <a:chOff x="4849413" y="3142373"/>
                <a:chExt cx="560439" cy="368300"/>
              </a:xfrm>
            </p:grpSpPr>
            <p:sp>
              <p:nvSpPr>
                <p:cNvPr id="88" name="同侧圆角矩形 87"/>
                <p:cNvSpPr/>
                <p:nvPr/>
              </p:nvSpPr>
              <p:spPr>
                <a:xfrm rot="10800000">
                  <a:off x="4849413" y="3185651"/>
                  <a:ext cx="560439" cy="280219"/>
                </a:xfrm>
                <a:prstGeom prst="round2Same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" name="TextBox 50"/>
                <p:cNvSpPr txBox="1"/>
                <p:nvPr/>
              </p:nvSpPr>
              <p:spPr>
                <a:xfrm>
                  <a:off x="4869613" y="3142373"/>
                  <a:ext cx="321310" cy="3683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b="1" dirty="0">
                      <a:solidFill>
                        <a:schemeClr val="bg1"/>
                      </a:solidFill>
                    </a:rPr>
                    <a:t>x</a:t>
                  </a:r>
                  <a:endParaRPr lang="en-US" altLang="zh-CN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6" name="矩形 115"/>
              <p:cNvSpPr/>
              <p:nvPr/>
            </p:nvSpPr>
            <p:spPr>
              <a:xfrm>
                <a:off x="5574" y="2262"/>
                <a:ext cx="161" cy="1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17" name="图片 1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883" y="2215"/>
              <a:ext cx="883" cy="4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8" name="图片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577" y="2144"/>
              <a:ext cx="584" cy="5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9" name="图片 11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968" y="2152"/>
              <a:ext cx="676" cy="59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4" name="组合 31"/>
            <p:cNvGrpSpPr/>
            <p:nvPr/>
          </p:nvGrpSpPr>
          <p:grpSpPr>
            <a:xfrm rot="0">
              <a:off x="5188" y="2160"/>
              <a:ext cx="883" cy="580"/>
              <a:chOff x="3510692" y="3151263"/>
              <a:chExt cx="560439" cy="368696"/>
            </a:xfrm>
          </p:grpSpPr>
          <p:sp>
            <p:nvSpPr>
              <p:cNvPr id="25" name="同侧圆角矩形 24"/>
              <p:cNvSpPr/>
              <p:nvPr/>
            </p:nvSpPr>
            <p:spPr>
              <a:xfrm rot="10800000">
                <a:off x="3510692" y="3195811"/>
                <a:ext cx="560439" cy="280219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TextBox 42"/>
              <p:cNvSpPr txBox="1"/>
              <p:nvPr/>
            </p:nvSpPr>
            <p:spPr>
              <a:xfrm>
                <a:off x="3603997" y="3151263"/>
                <a:ext cx="254514" cy="36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b="1" dirty="0">
                    <a:solidFill>
                      <a:schemeClr val="bg1"/>
                    </a:solidFill>
                  </a:rPr>
                  <a:t>.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344" y="2130"/>
              <a:ext cx="1005" cy="580"/>
              <a:chOff x="6387" y="3716"/>
              <a:chExt cx="1005" cy="580"/>
            </a:xfrm>
          </p:grpSpPr>
          <p:grpSp>
            <p:nvGrpSpPr>
              <p:cNvPr id="94" name="组合 22"/>
              <p:cNvGrpSpPr/>
              <p:nvPr/>
            </p:nvGrpSpPr>
            <p:grpSpPr>
              <a:xfrm rot="0">
                <a:off x="6387" y="3716"/>
                <a:ext cx="968" cy="580"/>
                <a:chOff x="4444226" y="3131578"/>
                <a:chExt cx="614471" cy="368300"/>
              </a:xfrm>
            </p:grpSpPr>
            <p:sp>
              <p:nvSpPr>
                <p:cNvPr id="95" name="同侧圆角矩形 94"/>
                <p:cNvSpPr/>
                <p:nvPr/>
              </p:nvSpPr>
              <p:spPr>
                <a:xfrm rot="10800000">
                  <a:off x="4498258" y="3185651"/>
                  <a:ext cx="560439" cy="280219"/>
                </a:xfrm>
                <a:prstGeom prst="round2Same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2" name="TextBox 48"/>
                <p:cNvSpPr txBox="1"/>
                <p:nvPr/>
              </p:nvSpPr>
              <p:spPr>
                <a:xfrm>
                  <a:off x="4444226" y="3131578"/>
                  <a:ext cx="309880" cy="3683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6468" y="3716"/>
                <a:ext cx="924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>
                    <a:solidFill>
                      <a:schemeClr val="bg1"/>
                    </a:solidFill>
                    <a:uFillTx/>
                  </a:rPr>
                  <a:t>(</a:t>
                </a:r>
                <a:r>
                  <a:rPr lang="zh-CN" altLang="zh-CN">
                    <a:solidFill>
                      <a:schemeClr val="bg1"/>
                    </a:solidFill>
                    <a:uFillTx/>
                  </a:rPr>
                  <a:t>一</a:t>
                </a:r>
                <a:r>
                  <a:rPr lang="en-US" altLang="zh-CN">
                    <a:solidFill>
                      <a:schemeClr val="bg1"/>
                    </a:solidFill>
                    <a:uFillTx/>
                  </a:rPr>
                  <a:t>)</a:t>
                </a:r>
                <a:endParaRPr lang="en-US" altLang="zh-CN">
                  <a:solidFill>
                    <a:schemeClr val="bg1"/>
                  </a:solidFill>
                  <a:uFillTx/>
                </a:endParaRPr>
              </a:p>
            </p:txBody>
          </p:sp>
        </p:grpSp>
      </p:grpSp>
      <p:graphicFrame>
        <p:nvGraphicFramePr>
          <p:cNvPr id="189" name="对象 188"/>
          <p:cNvGraphicFramePr/>
          <p:nvPr/>
        </p:nvGraphicFramePr>
        <p:xfrm>
          <a:off x="2941003" y="5685473"/>
          <a:ext cx="1581150" cy="52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" name="" r:id="rId7" imgW="862965" imgH="304800" progId="Equation.DSMT4">
                  <p:embed/>
                </p:oleObj>
              </mc:Choice>
              <mc:Fallback>
                <p:oleObj name="" r:id="rId7" imgW="862965" imgH="304800" progId="Equation.DSMT4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1003" y="5685473"/>
                        <a:ext cx="1581150" cy="52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" name="图片 101"/>
          <p:cNvPicPr/>
          <p:nvPr/>
        </p:nvPicPr>
        <p:blipFill>
          <a:blip r:embed="rId9"/>
          <a:stretch>
            <a:fillRect/>
          </a:stretch>
        </p:blipFill>
        <p:spPr>
          <a:xfrm>
            <a:off x="3066415" y="3426460"/>
            <a:ext cx="3691890" cy="2097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59" grpId="0" animBg="1"/>
      <p:bldP spid="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37424" y="1027861"/>
            <a:ext cx="82295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5.</a:t>
            </a:r>
            <a:r>
              <a:rPr lang="zh-CN" altLang="en-US" sz="2800" b="1" dirty="0" smtClean="0"/>
              <a:t>利用计算器求下列各式的值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（精确到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0.01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）</a:t>
            </a:r>
            <a:endParaRPr lang="zh-CN" altLang="en-US" sz="2800" b="1" dirty="0" smtClean="0"/>
          </a:p>
          <a:p>
            <a:endParaRPr lang="zh-CN" altLang="en-US" sz="2800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509395" y="1651635"/>
          <a:ext cx="766445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2" imgW="3721100" imgH="419100" progId="Equation.3">
                  <p:embed/>
                </p:oleObj>
              </mc:Choice>
              <mc:Fallback>
                <p:oleObj name="公式" r:id="rId2" imgW="3721100" imgH="4191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395" y="1651635"/>
                        <a:ext cx="7664450" cy="835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52167" y="2684511"/>
            <a:ext cx="10146890" cy="36133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442448" y="3554643"/>
            <a:ext cx="66367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4000" b="1" dirty="0" smtClean="0"/>
              <a:t>操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作</a:t>
            </a:r>
            <a:endParaRPr lang="en-US" altLang="zh-CN" sz="4000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504334" y="3510423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计算器显示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509287" y="5742319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所以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graphicFrame>
        <p:nvGraphicFramePr>
          <p:cNvPr id="29" name="对象 28"/>
          <p:cNvGraphicFramePr/>
          <p:nvPr/>
        </p:nvGraphicFramePr>
        <p:xfrm>
          <a:off x="3088323" y="5613718"/>
          <a:ext cx="1280160" cy="52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4" imgW="698500" imgH="304800" progId="Equation.DSMT4">
                  <p:embed/>
                </p:oleObj>
              </mc:Choice>
              <mc:Fallback>
                <p:oleObj name="" r:id="rId4" imgW="698500" imgH="304800" progId="Equation.DSMT4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8323" y="5613718"/>
                        <a:ext cx="1280160" cy="52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3672205" y="3526155"/>
            <a:ext cx="3277870" cy="189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" name="组合 35"/>
          <p:cNvGrpSpPr/>
          <p:nvPr/>
        </p:nvGrpSpPr>
        <p:grpSpPr>
          <a:xfrm>
            <a:off x="883920" y="2933700"/>
            <a:ext cx="8915400" cy="402590"/>
            <a:chOff x="1392" y="4620"/>
            <a:chExt cx="14040" cy="634"/>
          </a:xfrm>
        </p:grpSpPr>
        <p:grpSp>
          <p:nvGrpSpPr>
            <p:cNvPr id="17" name="组合 16"/>
            <p:cNvGrpSpPr/>
            <p:nvPr/>
          </p:nvGrpSpPr>
          <p:grpSpPr>
            <a:xfrm>
              <a:off x="1392" y="4620"/>
              <a:ext cx="14040" cy="635"/>
              <a:chOff x="1418" y="4980"/>
              <a:chExt cx="14040" cy="635"/>
            </a:xfrm>
          </p:grpSpPr>
          <p:sp>
            <p:nvSpPr>
              <p:cNvPr id="122" name="TextBox 28"/>
              <p:cNvSpPr txBox="1"/>
              <p:nvPr/>
            </p:nvSpPr>
            <p:spPr>
              <a:xfrm>
                <a:off x="1418" y="5018"/>
                <a:ext cx="14040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b="1" dirty="0" smtClean="0"/>
                  <a:t>（</a:t>
                </a:r>
                <a:r>
                  <a:rPr lang="en-US" altLang="zh-CN" b="1" dirty="0" smtClean="0"/>
                  <a:t>4</a:t>
                </a:r>
                <a:r>
                  <a:rPr lang="zh-CN" altLang="en-US" b="1" dirty="0" smtClean="0"/>
                  <a:t>）依次按键：    </a:t>
                </a:r>
                <a:r>
                  <a:rPr lang="en-US" altLang="zh-CN" b="1" dirty="0" smtClean="0"/>
                  <a:t>                                                     4            5                            </a:t>
                </a:r>
                <a:r>
                  <a:rPr lang="zh-CN" altLang="en-US" b="1" dirty="0" smtClean="0"/>
                  <a:t>，</a:t>
                </a:r>
                <a:endParaRPr lang="en-US" altLang="zh-CN" b="1" dirty="0" smtClean="0"/>
              </a:p>
            </p:txBody>
          </p:sp>
          <p:grpSp>
            <p:nvGrpSpPr>
              <p:cNvPr id="149" name="组合 31"/>
              <p:cNvGrpSpPr/>
              <p:nvPr/>
            </p:nvGrpSpPr>
            <p:grpSpPr>
              <a:xfrm rot="0">
                <a:off x="13717" y="5023"/>
                <a:ext cx="883" cy="581"/>
                <a:chOff x="3510692" y="3151263"/>
                <a:chExt cx="560439" cy="369332"/>
              </a:xfrm>
            </p:grpSpPr>
            <p:sp>
              <p:nvSpPr>
                <p:cNvPr id="150" name="同侧圆角矩形 149"/>
                <p:cNvSpPr/>
                <p:nvPr/>
              </p:nvSpPr>
              <p:spPr>
                <a:xfrm rot="10800000">
                  <a:off x="3510692" y="3195811"/>
                  <a:ext cx="560439" cy="280219"/>
                </a:xfrm>
                <a:prstGeom prst="round2Same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TextBox 42"/>
                <p:cNvSpPr txBox="1"/>
                <p:nvPr/>
              </p:nvSpPr>
              <p:spPr>
                <a:xfrm>
                  <a:off x="3603997" y="3151263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=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6368" y="5035"/>
                <a:ext cx="882" cy="580"/>
                <a:chOff x="5176" y="6067"/>
                <a:chExt cx="882" cy="580"/>
              </a:xfrm>
            </p:grpSpPr>
            <p:grpSp>
              <p:nvGrpSpPr>
                <p:cNvPr id="124" name="组合 19"/>
                <p:cNvGrpSpPr/>
                <p:nvPr/>
              </p:nvGrpSpPr>
              <p:grpSpPr>
                <a:xfrm rot="0">
                  <a:off x="5176" y="6067"/>
                  <a:ext cx="883" cy="580"/>
                  <a:chOff x="4849413" y="3142373"/>
                  <a:chExt cx="560439" cy="368300"/>
                </a:xfrm>
              </p:grpSpPr>
              <p:sp>
                <p:nvSpPr>
                  <p:cNvPr id="144" name="同侧圆角矩形 143"/>
                  <p:cNvSpPr/>
                  <p:nvPr/>
                </p:nvSpPr>
                <p:spPr>
                  <a:xfrm rot="10800000">
                    <a:off x="4849413" y="3185651"/>
                    <a:ext cx="560439" cy="280219"/>
                  </a:xfrm>
                  <a:prstGeom prst="round2Same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" name="TextBox 50"/>
                  <p:cNvSpPr txBox="1"/>
                  <p:nvPr/>
                </p:nvSpPr>
                <p:spPr>
                  <a:xfrm>
                    <a:off x="4869613" y="3142373"/>
                    <a:ext cx="321310" cy="3683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r>
                      <a:rPr lang="en-US" altLang="zh-CN" b="1" dirty="0">
                        <a:solidFill>
                          <a:schemeClr val="bg1"/>
                        </a:solidFill>
                      </a:rPr>
                      <a:t>x</a:t>
                    </a:r>
                    <a:endParaRPr lang="en-US" altLang="zh-CN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52" name="矩形 151"/>
                <p:cNvSpPr/>
                <p:nvPr/>
              </p:nvSpPr>
              <p:spPr>
                <a:xfrm>
                  <a:off x="5575" y="6152"/>
                  <a:ext cx="161" cy="16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53" name="图片 1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01" y="5023"/>
                <a:ext cx="883" cy="4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4" name="图片 1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09" y="5033"/>
                <a:ext cx="584" cy="5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5" name="图片 1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66" y="5018"/>
                <a:ext cx="676" cy="5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9" name="图片 1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9" y="5114"/>
                <a:ext cx="850" cy="4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5" name="组合 24"/>
              <p:cNvGrpSpPr/>
              <p:nvPr/>
            </p:nvGrpSpPr>
            <p:grpSpPr>
              <a:xfrm>
                <a:off x="7683" y="4980"/>
                <a:ext cx="924" cy="580"/>
                <a:chOff x="14534" y="5911"/>
                <a:chExt cx="924" cy="580"/>
              </a:xfrm>
            </p:grpSpPr>
            <p:sp>
              <p:nvSpPr>
                <p:cNvPr id="26" name="同侧圆角矩形 25"/>
                <p:cNvSpPr/>
                <p:nvPr/>
              </p:nvSpPr>
              <p:spPr>
                <a:xfrm rot="10800000">
                  <a:off x="14534" y="6050"/>
                  <a:ext cx="883" cy="441"/>
                </a:xfrm>
                <a:prstGeom prst="round2Same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4534" y="5911"/>
                  <a:ext cx="924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>
                      <a:solidFill>
                        <a:schemeClr val="bg1"/>
                      </a:solidFill>
                      <a:uFillTx/>
                    </a:rPr>
                    <a:t>(</a:t>
                  </a:r>
                  <a:r>
                    <a:rPr lang="zh-CN" altLang="zh-CN">
                      <a:solidFill>
                        <a:schemeClr val="bg1"/>
                      </a:solidFill>
                      <a:uFillTx/>
                    </a:rPr>
                    <a:t>一</a:t>
                  </a:r>
                  <a:r>
                    <a:rPr lang="en-US" altLang="zh-CN">
                      <a:solidFill>
                        <a:schemeClr val="bg1"/>
                      </a:solidFill>
                      <a:uFillTx/>
                    </a:rPr>
                    <a:t>)</a:t>
                  </a:r>
                  <a:endParaRPr lang="en-US" altLang="zh-CN">
                    <a:solidFill>
                      <a:schemeClr val="bg1"/>
                    </a:solidFill>
                    <a:uFillTx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4176" y="4665"/>
              <a:ext cx="1098" cy="569"/>
              <a:chOff x="5161935" y="3347878"/>
              <a:chExt cx="805537" cy="29496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161935" y="3347878"/>
                <a:ext cx="737419" cy="29496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TextBox 12"/>
              <p:cNvSpPr txBox="1"/>
              <p:nvPr/>
            </p:nvSpPr>
            <p:spPr>
              <a:xfrm>
                <a:off x="5229770" y="3391266"/>
                <a:ext cx="737702" cy="2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000" b="1" dirty="0" smtClean="0">
                    <a:solidFill>
                      <a:schemeClr val="bg1"/>
                    </a:solidFill>
                  </a:rPr>
                  <a:t>SHIFT</a:t>
                </a:r>
                <a:endParaRPr lang="en-US" altLang="zh-CN" sz="1000" b="1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59" grpId="0" animBg="1"/>
      <p:bldP spid="84" grpId="0" animBg="1"/>
      <p:bldP spid="59" grpId="1" animBg="1"/>
      <p:bldP spid="8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37424" y="1027861"/>
            <a:ext cx="82295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5.</a:t>
            </a:r>
            <a:r>
              <a:rPr lang="zh-CN" altLang="en-US" sz="2800" b="1" dirty="0" smtClean="0"/>
              <a:t>利用计算器求下列各式的值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（精确到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0.01</a:t>
            </a:r>
            <a:r>
              <a:rPr lang="zh-CN" altLang="en-US" sz="2800" b="1" dirty="0" smtClean="0">
                <a:sym typeface="Wingdings" panose="05000000000000000000" pitchFamily="2" charset="2"/>
              </a:rPr>
              <a:t>）</a:t>
            </a:r>
            <a:endParaRPr lang="zh-CN" altLang="en-US" sz="2800" b="1" dirty="0" smtClean="0"/>
          </a:p>
          <a:p>
            <a:endParaRPr lang="zh-CN" altLang="en-US" sz="2800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509395" y="1651635"/>
          <a:ext cx="766445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2" imgW="3721100" imgH="419100" progId="Equation.3">
                  <p:embed/>
                </p:oleObj>
              </mc:Choice>
              <mc:Fallback>
                <p:oleObj name="公式" r:id="rId2" imgW="3721100" imgH="4191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395" y="1651635"/>
                        <a:ext cx="7664450" cy="835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52167" y="2684511"/>
            <a:ext cx="10146890" cy="36133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442448" y="3554643"/>
            <a:ext cx="66367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4000" b="1" dirty="0" smtClean="0"/>
              <a:t>操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作</a:t>
            </a:r>
            <a:endParaRPr lang="en-US" altLang="zh-CN" sz="4000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504334" y="3510423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计算器显示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509287" y="5742319"/>
            <a:ext cx="176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/>
              <a:t>所以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504315" y="2806700"/>
            <a:ext cx="6447790" cy="384175"/>
            <a:chOff x="1419" y="7580"/>
            <a:chExt cx="10154" cy="605"/>
          </a:xfrm>
        </p:grpSpPr>
        <p:sp>
          <p:nvSpPr>
            <p:cNvPr id="158" name="TextBox 28"/>
            <p:cNvSpPr txBox="1"/>
            <p:nvPr/>
          </p:nvSpPr>
          <p:spPr>
            <a:xfrm>
              <a:off x="1419" y="7605"/>
              <a:ext cx="10155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 dirty="0" smtClean="0"/>
                <a:t>（</a:t>
              </a:r>
              <a:r>
                <a:rPr lang="en-US" altLang="zh-CN" b="1" dirty="0" smtClean="0"/>
                <a:t>5</a:t>
              </a:r>
              <a:r>
                <a:rPr lang="zh-CN" altLang="en-US" b="1" dirty="0" smtClean="0"/>
                <a:t>）依次按键：   </a:t>
              </a:r>
              <a:r>
                <a:rPr lang="en-US" altLang="zh-CN" b="1" dirty="0" smtClean="0"/>
                <a:t>3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                           2</a:t>
              </a:r>
              <a:r>
                <a:rPr lang="zh-CN" altLang="en-US" b="1" dirty="0" smtClean="0"/>
                <a:t>    </a:t>
              </a:r>
              <a:r>
                <a:rPr lang="en-US" altLang="zh-CN" b="1" dirty="0" smtClean="0"/>
                <a:t>                         </a:t>
              </a:r>
              <a:r>
                <a:rPr lang="zh-CN" altLang="en-US" b="1" dirty="0" smtClean="0"/>
                <a:t>，</a:t>
              </a:r>
              <a:endParaRPr lang="en-US" altLang="zh-CN" b="1" dirty="0" smtClean="0"/>
            </a:p>
          </p:txBody>
        </p:sp>
        <p:grpSp>
          <p:nvGrpSpPr>
            <p:cNvPr id="160" name="组合 19"/>
            <p:cNvGrpSpPr/>
            <p:nvPr/>
          </p:nvGrpSpPr>
          <p:grpSpPr>
            <a:xfrm rot="0">
              <a:off x="5177" y="7583"/>
              <a:ext cx="883" cy="580"/>
              <a:chOff x="4849413" y="3142373"/>
              <a:chExt cx="560439" cy="368300"/>
            </a:xfrm>
          </p:grpSpPr>
          <p:sp>
            <p:nvSpPr>
              <p:cNvPr id="161" name="同侧圆角矩形 160"/>
              <p:cNvSpPr/>
              <p:nvPr/>
            </p:nvSpPr>
            <p:spPr>
              <a:xfrm rot="10800000">
                <a:off x="4849413" y="3185651"/>
                <a:ext cx="560439" cy="280219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2" name="TextBox 50"/>
              <p:cNvSpPr txBox="1"/>
              <p:nvPr/>
            </p:nvSpPr>
            <p:spPr>
              <a:xfrm>
                <a:off x="4869613" y="3142373"/>
                <a:ext cx="321310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b="1" dirty="0">
                    <a:solidFill>
                      <a:schemeClr val="bg1"/>
                    </a:solidFill>
                  </a:rPr>
                  <a:t>x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组合 31"/>
            <p:cNvGrpSpPr/>
            <p:nvPr/>
          </p:nvGrpSpPr>
          <p:grpSpPr>
            <a:xfrm rot="0">
              <a:off x="9749" y="7605"/>
              <a:ext cx="883" cy="581"/>
              <a:chOff x="3510692" y="3151263"/>
              <a:chExt cx="560439" cy="369332"/>
            </a:xfrm>
          </p:grpSpPr>
          <p:sp>
            <p:nvSpPr>
              <p:cNvPr id="167" name="同侧圆角矩形 166"/>
              <p:cNvSpPr/>
              <p:nvPr/>
            </p:nvSpPr>
            <p:spPr>
              <a:xfrm rot="10800000">
                <a:off x="3510692" y="3195811"/>
                <a:ext cx="560439" cy="280219"/>
              </a:xfrm>
              <a:prstGeom prst="round2Same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8" name="TextBox 42"/>
              <p:cNvSpPr txBox="1"/>
              <p:nvPr/>
            </p:nvSpPr>
            <p:spPr>
              <a:xfrm>
                <a:off x="3603997" y="3151263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=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9" name="矩形 168"/>
            <p:cNvSpPr/>
            <p:nvPr/>
          </p:nvSpPr>
          <p:spPr>
            <a:xfrm>
              <a:off x="5576" y="7668"/>
              <a:ext cx="161" cy="1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1" name="图片 17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38" y="7580"/>
              <a:ext cx="584" cy="5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8" name="图片 10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471" y="7592"/>
              <a:ext cx="903" cy="49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4" name="图片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3201035" y="3340100"/>
            <a:ext cx="3592195" cy="19519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" name="对象 17"/>
          <p:cNvGraphicFramePr/>
          <p:nvPr/>
        </p:nvGraphicFramePr>
        <p:xfrm>
          <a:off x="3021648" y="5685473"/>
          <a:ext cx="121031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7" imgW="660400" imgH="228600" progId="Equation.DSMT4">
                  <p:embed/>
                </p:oleObj>
              </mc:Choice>
              <mc:Fallback>
                <p:oleObj name="" r:id="rId7" imgW="660400" imgH="228600" progId="Equation.DSMT4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1648" y="5685473"/>
                        <a:ext cx="121031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4" grpId="0" animBg="1"/>
      <p:bldP spid="59" grpId="0" animBg="1"/>
      <p:bldP spid="84" grpId="1" animBg="1"/>
      <p:bldP spid="5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1" name="文本框 8"/>
          <p:cNvSpPr/>
          <p:nvPr/>
        </p:nvSpPr>
        <p:spPr>
          <a:xfrm>
            <a:off x="514350" y="698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归纳小结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421063" y="1009968"/>
            <a:ext cx="3854450" cy="5273675"/>
            <a:chOff x="0" y="0"/>
            <a:chExt cx="2428" cy="3322"/>
          </a:xfrm>
        </p:grpSpPr>
        <p:grpSp>
          <p:nvGrpSpPr>
            <p:cNvPr id="17417" name="Group 5"/>
            <p:cNvGrpSpPr/>
            <p:nvPr/>
          </p:nvGrpSpPr>
          <p:grpSpPr>
            <a:xfrm>
              <a:off x="46" y="0"/>
              <a:ext cx="2382" cy="3322"/>
              <a:chOff x="0" y="0"/>
              <a:chExt cx="2382" cy="3322"/>
            </a:xfrm>
          </p:grpSpPr>
          <p:sp>
            <p:nvSpPr>
              <p:cNvPr id="17420" name="AutoShape 6"/>
              <p:cNvSpPr/>
              <p:nvPr/>
            </p:nvSpPr>
            <p:spPr>
              <a:xfrm>
                <a:off x="5" y="1246"/>
                <a:ext cx="2333" cy="2076"/>
              </a:xfrm>
              <a:prstGeom prst="roundRect">
                <a:avLst>
                  <a:gd name="adj" fmla="val 7935"/>
                </a:avLst>
              </a:prstGeom>
              <a:gradFill rotWithShape="1">
                <a:gsLst>
                  <a:gs pos="0">
                    <a:srgbClr val="DFDF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prstShdw prst="shdw12" dir="16200000">
                  <a:srgbClr val="000000">
                    <a:alpha val="50000"/>
                  </a:srgbClr>
                </a:prstShdw>
              </a:effectLst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1" name="AutoShape 7"/>
              <p:cNvSpPr/>
              <p:nvPr/>
            </p:nvSpPr>
            <p:spPr>
              <a:xfrm>
                <a:off x="0" y="0"/>
                <a:ext cx="2358" cy="1602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DCDC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2" name="AutoShape 8"/>
              <p:cNvSpPr/>
              <p:nvPr/>
            </p:nvSpPr>
            <p:spPr>
              <a:xfrm>
                <a:off x="45" y="17"/>
                <a:ext cx="2268" cy="34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D1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3" name="Text Box 9"/>
              <p:cNvSpPr txBox="1"/>
              <p:nvPr/>
            </p:nvSpPr>
            <p:spPr>
              <a:xfrm>
                <a:off x="272" y="363"/>
                <a:ext cx="2110" cy="7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学习了哪些内容？</a:t>
                </a:r>
                <a:endPara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重点和难点各是什么？</a:t>
                </a:r>
                <a:endPara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4" name="AutoShape 10"/>
              <p:cNvSpPr/>
              <p:nvPr/>
            </p:nvSpPr>
            <p:spPr>
              <a:xfrm flipV="1">
                <a:off x="165" y="3062"/>
                <a:ext cx="2001" cy="17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A4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18" name="Rectangle 11"/>
            <p:cNvSpPr/>
            <p:nvPr/>
          </p:nvSpPr>
          <p:spPr>
            <a:xfrm>
              <a:off x="0" y="1678"/>
              <a:ext cx="2407" cy="1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p>
              <a:pPr indent="266700">
                <a:lnSpc>
                  <a:spcPct val="19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采用了怎样的学习方法？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indent="266700">
                <a:lnSpc>
                  <a:spcPct val="19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你是如何进行学习的？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indent="266700">
                <a:lnSpc>
                  <a:spcPct val="19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你的学习效果如何？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9" name="AutoShape 12"/>
            <p:cNvSpPr/>
            <p:nvPr/>
          </p:nvSpPr>
          <p:spPr>
            <a:xfrm rot="10800000">
              <a:off x="91" y="1180"/>
              <a:ext cx="2268" cy="34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D1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8"/>
          <p:cNvSpPr>
            <a:spLocks noChangeArrowheads="1"/>
          </p:cNvSpPr>
          <p:nvPr/>
        </p:nvSpPr>
        <p:spPr bwMode="auto">
          <a:xfrm>
            <a:off x="514350" y="17780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布置作业</a:t>
            </a:r>
            <a:endParaRPr lang="en-US" altLang="zh-CN" sz="4000" b="1" i="1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87980" y="1185545"/>
            <a:ext cx="5931463" cy="4752975"/>
            <a:chOff x="4548" y="1867"/>
            <a:chExt cx="9341" cy="7485"/>
          </a:xfrm>
        </p:grpSpPr>
        <p:sp>
          <p:nvSpPr>
            <p:cNvPr id="11266" name="AutoShape 14"/>
            <p:cNvSpPr>
              <a:spLocks noChangeArrowheads="1"/>
            </p:cNvSpPr>
            <p:nvPr/>
          </p:nvSpPr>
          <p:spPr bwMode="auto">
            <a:xfrm>
              <a:off x="4548" y="1867"/>
              <a:ext cx="9178" cy="205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2F2F2"/>
                </a:gs>
                <a:gs pos="50000">
                  <a:srgbClr val="DDDDDD"/>
                </a:gs>
                <a:gs pos="100000">
                  <a:srgbClr val="F2F2F2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" name="Group 3"/>
            <p:cNvGrpSpPr/>
            <p:nvPr/>
          </p:nvGrpSpPr>
          <p:grpSpPr bwMode="auto">
            <a:xfrm>
              <a:off x="4548" y="2012"/>
              <a:ext cx="9341" cy="7340"/>
              <a:chOff x="0" y="80"/>
              <a:chExt cx="3462" cy="2936"/>
            </a:xfrm>
          </p:grpSpPr>
          <p:grpSp>
            <p:nvGrpSpPr>
              <p:cNvPr id="4" name="Group 4"/>
              <p:cNvGrpSpPr/>
              <p:nvPr/>
            </p:nvGrpSpPr>
            <p:grpSpPr bwMode="auto">
              <a:xfrm>
                <a:off x="74" y="80"/>
                <a:ext cx="2976" cy="706"/>
                <a:chOff x="74" y="80"/>
                <a:chExt cx="2976" cy="706"/>
              </a:xfrm>
            </p:grpSpPr>
            <p:grpSp>
              <p:nvGrpSpPr>
                <p:cNvPr id="5" name="Group 7"/>
                <p:cNvGrpSpPr/>
                <p:nvPr/>
              </p:nvGrpSpPr>
              <p:grpSpPr bwMode="auto">
                <a:xfrm>
                  <a:off x="74" y="80"/>
                  <a:ext cx="656" cy="706"/>
                  <a:chOff x="0" y="0"/>
                  <a:chExt cx="768" cy="746"/>
                </a:xfrm>
              </p:grpSpPr>
              <p:sp>
                <p:nvSpPr>
                  <p:cNvPr id="11298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68" cy="746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839C9E"/>
                      </a:gs>
                    </a:gsLst>
                    <a:lin ang="5400000" scaled="1"/>
                  </a:gradFill>
                  <a:ln w="38100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8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47" y="48"/>
                    <a:ext cx="383" cy="373"/>
                  </a:xfrm>
                  <a:custGeom>
                    <a:avLst/>
                    <a:gdLst>
                      <a:gd name="T0" fmla="*/ 118 w 596"/>
                      <a:gd name="T1" fmla="*/ 0 h 598"/>
                      <a:gd name="T2" fmla="*/ 0 w 596"/>
                      <a:gd name="T3" fmla="*/ 118 h 598"/>
                      <a:gd name="T4" fmla="*/ 0 w 596"/>
                      <a:gd name="T5" fmla="*/ 589 h 598"/>
                      <a:gd name="T6" fmla="*/ 161 w 596"/>
                      <a:gd name="T7" fmla="*/ 174 h 598"/>
                      <a:gd name="T8" fmla="*/ 589 w 596"/>
                      <a:gd name="T9" fmla="*/ 0 h 598"/>
                      <a:gd name="T10" fmla="*/ 118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50000">
                        <a:srgbClr val="DAEEF0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18900000" scaled="1"/>
                  </a:gradFill>
                  <a:ln>
                    <a:noFill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  <a:defRPr/>
                    </a:pPr>
                    <a:endParaRPr lang="zh-CN" altLang="en-US" smtClean="0"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" y="188"/>
                    <a:ext cx="661" cy="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SzPct val="200000"/>
                      <a:buChar char="•"/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200000"/>
                      <a:buChar char="–"/>
                      <a:defRPr sz="28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200000"/>
                      <a:buChar char="•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200000"/>
                      <a:buChar char="–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  <a:defRPr/>
                    </a:pPr>
                    <a:r>
                      <a:rPr lang="zh-CN" altLang="en-US" sz="2800" b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阅读</a:t>
                    </a:r>
                    <a:endParaRPr lang="zh-CN" altLang="en-US" sz="2800" b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2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22" y="255"/>
                  <a:ext cx="2228" cy="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2400" b="1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教材</a:t>
                  </a:r>
                  <a:r>
                    <a:rPr lang="zh-CN" altLang="en-US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章节</a:t>
                  </a:r>
                  <a:r>
                    <a:rPr lang="en-US" altLang="zh-CN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4.2</a:t>
                  </a:r>
                  <a:endParaRPr lang="en-US" altLang="zh-CN" sz="24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6" name="Group 12"/>
              <p:cNvGrpSpPr/>
              <p:nvPr/>
            </p:nvGrpSpPr>
            <p:grpSpPr bwMode="auto">
              <a:xfrm>
                <a:off x="1" y="1119"/>
                <a:ext cx="3401" cy="820"/>
                <a:chOff x="-27" y="0"/>
                <a:chExt cx="3401" cy="820"/>
              </a:xfrm>
            </p:grpSpPr>
            <p:grpSp>
              <p:nvGrpSpPr>
                <p:cNvPr id="7" name="Group 13"/>
                <p:cNvGrpSpPr/>
                <p:nvPr/>
              </p:nvGrpSpPr>
              <p:grpSpPr bwMode="auto">
                <a:xfrm>
                  <a:off x="-27" y="0"/>
                  <a:ext cx="3401" cy="820"/>
                  <a:chOff x="-38" y="0"/>
                  <a:chExt cx="4742" cy="820"/>
                </a:xfrm>
              </p:grpSpPr>
              <p:sp>
                <p:nvSpPr>
                  <p:cNvPr id="1129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-38" y="0"/>
                    <a:ext cx="4742" cy="82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2F2F2"/>
                      </a:gs>
                      <a:gs pos="50000">
                        <a:srgbClr val="DDDDDD"/>
                      </a:gs>
                      <a:gs pos="100000">
                        <a:srgbClr val="F2F2F2"/>
                      </a:gs>
                    </a:gsLst>
                    <a:lin ang="18900000" scaled="1"/>
                  </a:gradFill>
                  <a:ln w="38100">
                    <a:solidFill>
                      <a:srgbClr val="FFFFFF"/>
                    </a:solidFill>
                    <a:rou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8" name="Group 15"/>
                  <p:cNvGrpSpPr/>
                  <p:nvPr/>
                </p:nvGrpSpPr>
                <p:grpSpPr bwMode="auto">
                  <a:xfrm>
                    <a:off x="103" y="76"/>
                    <a:ext cx="907" cy="671"/>
                    <a:chOff x="0" y="0"/>
                    <a:chExt cx="768" cy="746"/>
                  </a:xfrm>
                </p:grpSpPr>
                <p:sp>
                  <p:nvSpPr>
                    <p:cNvPr id="11293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68" cy="746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rgbClr val="46B5B5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294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48"/>
                      <a:ext cx="383" cy="373"/>
                    </a:xfrm>
                    <a:custGeom>
                      <a:avLst/>
                      <a:gdLst>
                        <a:gd name="T0" fmla="*/ 3 w 596"/>
                        <a:gd name="T1" fmla="*/ 0 h 598"/>
                        <a:gd name="T2" fmla="*/ 0 w 596"/>
                        <a:gd name="T3" fmla="*/ 2 h 598"/>
                        <a:gd name="T4" fmla="*/ 0 w 596"/>
                        <a:gd name="T5" fmla="*/ 14 h 598"/>
                        <a:gd name="T6" fmla="*/ 4 w 596"/>
                        <a:gd name="T7" fmla="*/ 4 h 598"/>
                        <a:gd name="T8" fmla="*/ 17 w 596"/>
                        <a:gd name="T9" fmla="*/ 0 h 598"/>
                        <a:gd name="T10" fmla="*/ 3 w 596"/>
                        <a:gd name="T11" fmla="*/ 0 h 5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96"/>
                        <a:gd name="T19" fmla="*/ 0 h 598"/>
                        <a:gd name="T20" fmla="*/ 596 w 596"/>
                        <a:gd name="T21" fmla="*/ 598 h 5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3D4D4"/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18900000" scaled="1"/>
                    </a:gra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" y="189"/>
                      <a:ext cx="622" cy="3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SzPct val="200000"/>
                        <a:buChar char="•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200000"/>
                        <a:buChar char="–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200000"/>
                        <a:buChar char="•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200000"/>
                        <a:buChar char="–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书写</a:t>
                      </a:r>
                      <a:endParaRPr lang="zh-CN" altLang="en-US" sz="2800" b="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12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86" y="275"/>
                  <a:ext cx="2588" cy="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zh-CN" altLang="en-US" sz="2400" b="1" dirty="0">
                      <a:latin typeface="黑体" panose="02010609060101010101" pitchFamily="49" charset="-122"/>
                      <a:ea typeface="黑体" panose="02010609060101010101" pitchFamily="49" charset="-122"/>
                      <a:sym typeface="+mn-ea"/>
                    </a:rPr>
                    <a:t>教材习题二</a:t>
                  </a:r>
                  <a:endParaRPr lang="en-US" altLang="zh-CN" sz="24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9" name="Group 20"/>
              <p:cNvGrpSpPr/>
              <p:nvPr/>
            </p:nvGrpSpPr>
            <p:grpSpPr bwMode="auto">
              <a:xfrm>
                <a:off x="0" y="2196"/>
                <a:ext cx="3462" cy="820"/>
                <a:chOff x="0" y="0"/>
                <a:chExt cx="3462" cy="820"/>
              </a:xfrm>
            </p:grpSpPr>
            <p:sp>
              <p:nvSpPr>
                <p:cNvPr id="11283" name="AutoShape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02" cy="820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50000">
                      <a:srgbClr val="DDDDDD"/>
                    </a:gs>
                    <a:gs pos="100000">
                      <a:srgbClr val="EEEEEE"/>
                    </a:gs>
                  </a:gsLst>
                  <a:lin ang="18900000" scaled="1"/>
                </a:gra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0" name="Group 22"/>
                <p:cNvGrpSpPr/>
                <p:nvPr/>
              </p:nvGrpSpPr>
              <p:grpSpPr bwMode="auto">
                <a:xfrm>
                  <a:off x="74" y="76"/>
                  <a:ext cx="656" cy="670"/>
                  <a:chOff x="0" y="0"/>
                  <a:chExt cx="768" cy="746"/>
                </a:xfrm>
              </p:grpSpPr>
              <p:sp>
                <p:nvSpPr>
                  <p:cNvPr id="1128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68" cy="746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rgbClr val="BEDF5D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38100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7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48"/>
                    <a:ext cx="383" cy="373"/>
                  </a:xfrm>
                  <a:custGeom>
                    <a:avLst/>
                    <a:gdLst>
                      <a:gd name="T0" fmla="*/ 3 w 596"/>
                      <a:gd name="T1" fmla="*/ 0 h 598"/>
                      <a:gd name="T2" fmla="*/ 0 w 596"/>
                      <a:gd name="T3" fmla="*/ 2 h 598"/>
                      <a:gd name="T4" fmla="*/ 0 w 596"/>
                      <a:gd name="T5" fmla="*/ 14 h 598"/>
                      <a:gd name="T6" fmla="*/ 4 w 596"/>
                      <a:gd name="T7" fmla="*/ 4 h 598"/>
                      <a:gd name="T8" fmla="*/ 17 w 596"/>
                      <a:gd name="T9" fmla="*/ 0 h 598"/>
                      <a:gd name="T10" fmla="*/ 3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DE683"/>
                      </a:gs>
                      <a:gs pos="100000">
                        <a:schemeClr val="folHlink">
                          <a:alpha val="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" y="189"/>
                    <a:ext cx="659" cy="3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SzPct val="200000"/>
                      <a:buChar char="•"/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200000"/>
                      <a:buChar char="–"/>
                      <a:defRPr sz="28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200000"/>
                      <a:buChar char="•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200000"/>
                      <a:buChar char="–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  <a:defRPr/>
                    </a:pPr>
                    <a:r>
                      <a:rPr lang="zh-CN" altLang="en-US" sz="2800" b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思考</a:t>
                    </a:r>
                    <a:endParaRPr lang="zh-CN" altLang="en-US" sz="2800" b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2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17" y="266"/>
                  <a:ext cx="2645" cy="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zh-CN" altLang="en-US" sz="2400" b="1" dirty="0">
                      <a:latin typeface="黑体" panose="02010609060101010101" pitchFamily="49" charset="-122"/>
                      <a:ea typeface="黑体" panose="02010609060101010101" pitchFamily="49" charset="-122"/>
                      <a:sym typeface="+mn-ea"/>
                    </a:rPr>
                    <a:t>寻找实数指数幂在生活中的应用</a:t>
                  </a:r>
                  <a:endPara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grpSp>
        <p:nvGrpSpPr>
          <p:cNvPr id="11" name="Group 27"/>
          <p:cNvGrpSpPr/>
          <p:nvPr/>
        </p:nvGrpSpPr>
        <p:grpSpPr bwMode="auto">
          <a:xfrm>
            <a:off x="942975" y="1817053"/>
            <a:ext cx="1293813" cy="2857500"/>
            <a:chOff x="0" y="194"/>
            <a:chExt cx="815" cy="1800"/>
          </a:xfrm>
        </p:grpSpPr>
        <p:sp>
          <p:nvSpPr>
            <p:cNvPr id="11275" name="AutoShape 28"/>
            <p:cNvSpPr>
              <a:spLocks noChangeArrowheads="1"/>
            </p:cNvSpPr>
            <p:nvPr/>
          </p:nvSpPr>
          <p:spPr bwMode="auto">
            <a:xfrm>
              <a:off x="0" y="194"/>
              <a:ext cx="815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AutoShape 29"/>
            <p:cNvSpPr>
              <a:spLocks noChangeArrowheads="1"/>
            </p:cNvSpPr>
            <p:nvPr/>
          </p:nvSpPr>
          <p:spPr bwMode="auto">
            <a:xfrm>
              <a:off x="13" y="199"/>
              <a:ext cx="790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7" name="AutoShape 30"/>
            <p:cNvSpPr>
              <a:spLocks noChangeArrowheads="1"/>
            </p:cNvSpPr>
            <p:nvPr/>
          </p:nvSpPr>
          <p:spPr bwMode="auto">
            <a:xfrm>
              <a:off x="19" y="1499"/>
              <a:ext cx="779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8" name="AutoShape 31"/>
            <p:cNvSpPr>
              <a:spLocks noChangeArrowheads="1"/>
            </p:cNvSpPr>
            <p:nvPr/>
          </p:nvSpPr>
          <p:spPr bwMode="auto">
            <a:xfrm>
              <a:off x="19" y="213"/>
              <a:ext cx="779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9" name="Text Box 39"/>
            <p:cNvSpPr txBox="1">
              <a:spLocks noChangeArrowheads="1"/>
            </p:cNvSpPr>
            <p:nvPr/>
          </p:nvSpPr>
          <p:spPr bwMode="auto">
            <a:xfrm>
              <a:off x="0" y="318"/>
              <a:ext cx="774" cy="1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60000"/>
                </a:lnSpc>
              </a:pPr>
              <a:r>
                <a:rPr lang="zh-CN" altLang="en-US" sz="4400">
                  <a:latin typeface="Arial" panose="020B0604020202020204" pitchFamily="34" charset="0"/>
                  <a:ea typeface="黑体" panose="02010609060101010101" pitchFamily="49" charset="-122"/>
                </a:rPr>
                <a:t>作</a:t>
              </a:r>
              <a:endParaRPr lang="zh-CN" altLang="en-US" sz="4400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60000"/>
                </a:lnSpc>
              </a:pPr>
              <a:r>
                <a:rPr lang="zh-CN" altLang="en-US" sz="4400">
                  <a:latin typeface="Arial" panose="020B0604020202020204" pitchFamily="34" charset="0"/>
                  <a:ea typeface="黑体" panose="02010609060101010101" pitchFamily="49" charset="-122"/>
                </a:rPr>
                <a:t>业</a:t>
              </a:r>
              <a:endParaRPr lang="zh-CN" altLang="en-US" sz="4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等腰三角形 7"/>
          <p:cNvSpPr/>
          <p:nvPr/>
        </p:nvSpPr>
        <p:spPr>
          <a:xfrm rot="3947506">
            <a:off x="2594769" y="1575594"/>
            <a:ext cx="2371725" cy="2243138"/>
          </a:xfrm>
          <a:prstGeom prst="triangle">
            <a:avLst/>
          </a:prstGeom>
          <a:gradFill>
            <a:gsLst>
              <a:gs pos="0">
                <a:srgbClr val="FEE902"/>
              </a:gs>
              <a:gs pos="100000">
                <a:srgbClr val="F7AA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033044">
            <a:off x="2576513" y="3460750"/>
            <a:ext cx="1565275" cy="2009775"/>
          </a:xfrm>
          <a:prstGeom prst="roundRect">
            <a:avLst/>
          </a:prstGeom>
          <a:gradFill>
            <a:gsLst>
              <a:gs pos="100000">
                <a:schemeClr val="bg1">
                  <a:alpha val="7000"/>
                </a:schemeClr>
              </a:gs>
              <a:gs pos="0">
                <a:schemeClr val="bg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2933944">
            <a:off x="4237038" y="2541588"/>
            <a:ext cx="1563688" cy="2008188"/>
          </a:xfrm>
          <a:prstGeom prst="roundRect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1EC5EF">
                  <a:alpha val="4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直角三角形 13"/>
          <p:cNvSpPr/>
          <p:nvPr/>
        </p:nvSpPr>
        <p:spPr>
          <a:xfrm rot="7258735">
            <a:off x="5258594" y="4045744"/>
            <a:ext cx="1563688" cy="2009775"/>
          </a:xfrm>
          <a:prstGeom prst="rtTriangle">
            <a:avLst/>
          </a:prstGeom>
          <a:gradFill>
            <a:gsLst>
              <a:gs pos="0">
                <a:srgbClr val="1EC5EF">
                  <a:alpha val="59000"/>
                  <a:lumMod val="91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033044">
            <a:off x="7196138" y="4057650"/>
            <a:ext cx="882650" cy="2009775"/>
          </a:xfrm>
          <a:prstGeom prst="roundRect">
            <a:avLst/>
          </a:prstGeom>
          <a:gradFill>
            <a:gsLst>
              <a:gs pos="0">
                <a:srgbClr val="E34671"/>
              </a:gs>
              <a:gs pos="100000">
                <a:srgbClr val="DD8150">
                  <a:alpha val="16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5608339">
            <a:off x="5239544" y="3367881"/>
            <a:ext cx="1279525" cy="1338263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6825285">
            <a:off x="4291013" y="3346450"/>
            <a:ext cx="1281113" cy="1338263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9920985">
            <a:off x="3463925" y="3703638"/>
            <a:ext cx="1784350" cy="1508125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  <a:lumMod val="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直角三角形 20"/>
          <p:cNvSpPr/>
          <p:nvPr/>
        </p:nvSpPr>
        <p:spPr>
          <a:xfrm rot="16043769">
            <a:off x="7345363" y="2341563"/>
            <a:ext cx="1565275" cy="2009775"/>
          </a:xfrm>
          <a:prstGeom prst="rtTriangle">
            <a:avLst/>
          </a:prstGeom>
          <a:gradFill>
            <a:gsLst>
              <a:gs pos="0">
                <a:srgbClr val="FBD40A">
                  <a:alpha val="26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73" name="文本框 2"/>
          <p:cNvSpPr txBox="1"/>
          <p:nvPr/>
        </p:nvSpPr>
        <p:spPr>
          <a:xfrm>
            <a:off x="5078413" y="3038475"/>
            <a:ext cx="2597150" cy="1009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6000" dirty="0">
                <a:latin typeface="Tahoma" panose="020B0604030504040204" pitchFamily="34" charset="0"/>
              </a:rPr>
              <a:t>Thanks</a:t>
            </a:r>
            <a:endParaRPr lang="zh-CN" altLang="en-US" sz="60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6" name="文本框 8"/>
          <p:cNvSpPr/>
          <p:nvPr/>
        </p:nvSpPr>
        <p:spPr>
          <a:xfrm>
            <a:off x="514350" y="-31750"/>
            <a:ext cx="2801938" cy="1027113"/>
          </a:xfrm>
          <a:prstGeom prst="parallelogram">
            <a:avLst>
              <a:gd name="adj" fmla="val 25007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复习回顾</a:t>
            </a:r>
            <a:endParaRPr lang="zh-CN" altLang="en-US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2061" name="组合 11281"/>
          <p:cNvGrpSpPr/>
          <p:nvPr/>
        </p:nvGrpSpPr>
        <p:grpSpPr>
          <a:xfrm>
            <a:off x="466725" y="3199765"/>
            <a:ext cx="3455988" cy="1150938"/>
            <a:chOff x="0" y="0"/>
            <a:chExt cx="2177" cy="726"/>
          </a:xfrm>
        </p:grpSpPr>
        <p:sp>
          <p:nvSpPr>
            <p:cNvPr id="4111" name="圆角矩形 11282"/>
            <p:cNvSpPr>
              <a:spLocks noChangeArrowheads="1"/>
            </p:cNvSpPr>
            <p:nvPr/>
          </p:nvSpPr>
          <p:spPr bwMode="auto">
            <a:xfrm>
              <a:off x="0" y="0"/>
              <a:ext cx="2177" cy="72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1" dir="2928847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86" name="组合 11283"/>
            <p:cNvGrpSpPr/>
            <p:nvPr/>
          </p:nvGrpSpPr>
          <p:grpSpPr>
            <a:xfrm>
              <a:off x="91" y="67"/>
              <a:ext cx="804" cy="594"/>
              <a:chOff x="0" y="0"/>
              <a:chExt cx="768" cy="746"/>
            </a:xfrm>
          </p:grpSpPr>
          <p:sp>
            <p:nvSpPr>
              <p:cNvPr id="2087" name="圆角矩形 11284"/>
              <p:cNvSpPr/>
              <p:nvPr/>
            </p:nvSpPr>
            <p:spPr>
              <a:xfrm>
                <a:off x="0" y="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87C2DA"/>
                  </a:gs>
                  <a:gs pos="100000">
                    <a:srgbClr val="5AABCC"/>
                  </a:gs>
                </a:gsLst>
                <a:lin ang="54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88" name="未知"/>
              <p:cNvSpPr/>
              <p:nvPr/>
            </p:nvSpPr>
            <p:spPr>
              <a:xfrm>
                <a:off x="48" y="48"/>
                <a:ext cx="383" cy="373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76" y="0"/>
                  </a:cxn>
                  <a:cxn ang="0">
                    <a:pos x="0" y="74"/>
                  </a:cxn>
                  <a:cxn ang="0">
                    <a:pos x="0" y="367"/>
                  </a:cxn>
                  <a:cxn ang="0">
                    <a:pos x="103" y="109"/>
                  </a:cxn>
                  <a:cxn ang="0">
                    <a:pos x="379" y="0"/>
                  </a:cxn>
                  <a:cxn ang="0">
                    <a:pos x="76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9DBE9">
                      <a:alpha val="100000"/>
                    </a:srgbClr>
                  </a:gs>
                  <a:gs pos="100000">
                    <a:srgbClr val="5AABCC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87" name="文本框 11286"/>
              <p:cNvSpPr txBox="1"/>
              <p:nvPr/>
            </p:nvSpPr>
            <p:spPr>
              <a:xfrm>
                <a:off x="52" y="203"/>
                <a:ext cx="659" cy="41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b="1" kern="1200" cap="none" spc="0" normalizeH="0" baseline="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rPr>
                  <a:t>概 念 </a:t>
                </a:r>
                <a:endParaRPr kumimoji="0" lang="zh-CN" altLang="en-US" sz="2800" b="1" kern="1200" cap="none" spc="0" normalizeH="0" baseline="0" noProof="1">
                  <a:solidFill>
                    <a:srgbClr val="FFFF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062" name="未知"/>
          <p:cNvSpPr/>
          <p:nvPr/>
        </p:nvSpPr>
        <p:spPr>
          <a:xfrm>
            <a:off x="1682750" y="5093653"/>
            <a:ext cx="993775" cy="471487"/>
          </a:xfrm>
          <a:custGeom>
            <a:avLst/>
            <a:gdLst>
              <a:gd name="txL" fmla="*/ 0 w 596"/>
              <a:gd name="txT" fmla="*/ 0 h 598"/>
              <a:gd name="txR" fmla="*/ 596 w 596"/>
              <a:gd name="txB" fmla="*/ 598 h 598"/>
            </a:gdLst>
            <a:ahLst/>
            <a:cxnLst>
              <a:cxn ang="0">
                <a:pos x="196754" y="0"/>
              </a:cxn>
              <a:cxn ang="0">
                <a:pos x="0" y="93036"/>
              </a:cxn>
              <a:cxn ang="0">
                <a:pos x="0" y="464391"/>
              </a:cxn>
              <a:cxn ang="0">
                <a:pos x="268453" y="137189"/>
              </a:cxn>
              <a:cxn ang="0">
                <a:pos x="982103" y="0"/>
              </a:cxn>
              <a:cxn ang="0">
                <a:pos x="196754" y="0"/>
              </a:cxn>
            </a:cxnLst>
            <a:rect l="txL" t="txT" r="txR" b="tx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B9DBE9">
                  <a:alpha val="100000"/>
                </a:srgbClr>
              </a:gs>
              <a:gs pos="100000">
                <a:srgbClr val="5AABCC">
                  <a:alpha val="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" name="组合 11289"/>
          <p:cNvGrpSpPr/>
          <p:nvPr/>
        </p:nvGrpSpPr>
        <p:grpSpPr>
          <a:xfrm>
            <a:off x="1060450" y="4926965"/>
            <a:ext cx="7170738" cy="1152525"/>
            <a:chOff x="-181" y="0"/>
            <a:chExt cx="11294" cy="1134"/>
          </a:xfrm>
        </p:grpSpPr>
        <p:sp>
          <p:nvSpPr>
            <p:cNvPr id="4119" name="圆角矩形 11290"/>
            <p:cNvSpPr>
              <a:spLocks noChangeArrowheads="1"/>
            </p:cNvSpPr>
            <p:nvPr/>
          </p:nvSpPr>
          <p:spPr bwMode="auto">
            <a:xfrm>
              <a:off x="-1" y="0"/>
              <a:ext cx="11114" cy="11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1" dir="2928847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82" name="圆角矩形 11291"/>
            <p:cNvSpPr/>
            <p:nvPr/>
          </p:nvSpPr>
          <p:spPr>
            <a:xfrm>
              <a:off x="1" y="0"/>
              <a:ext cx="3141" cy="113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87C2DA"/>
                </a:gs>
                <a:gs pos="100000">
                  <a:srgbClr val="5AABCC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1293" name="文本框 11292"/>
            <p:cNvSpPr txBox="1"/>
            <p:nvPr/>
          </p:nvSpPr>
          <p:spPr>
            <a:xfrm>
              <a:off x="-181" y="114"/>
              <a:ext cx="3513" cy="90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5400" b="1" kern="1200" cap="none" spc="0" normalizeH="0" baseline="0" noProof="1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   </a:t>
              </a:r>
              <a:r>
                <a:rPr kumimoji="0" lang="zh-CN" altLang="en-US" sz="5400" b="1" kern="1200" cap="none" spc="0" normalizeH="0" baseline="0" noProof="1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注：</a:t>
              </a:r>
              <a:r>
                <a:rPr kumimoji="0" lang="zh-CN" altLang="en-US" sz="2800" b="1" kern="1200" cap="none" spc="0" normalizeH="0" baseline="0" noProof="1">
                  <a:solidFill>
                    <a:srgbClr val="FFFF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 </a:t>
              </a:r>
              <a:endParaRPr kumimoji="0" lang="zh-CN" altLang="en-US" sz="2800" b="1" kern="1200" cap="none" spc="0" normalizeH="0" baseline="0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4" name="文本框 11293"/>
            <p:cNvSpPr txBox="1"/>
            <p:nvPr/>
          </p:nvSpPr>
          <p:spPr>
            <a:xfrm>
              <a:off x="3509" y="114"/>
              <a:ext cx="6949" cy="93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rPr>
                <a:t>0的正分数指数幂等于0,</a:t>
              </a:r>
              <a:endParaRPr kumimoji="0" lang="zh-CN" altLang="en-US" sz="2800" b="1" kern="1200" cap="none" spc="0" normalizeH="0" baseline="0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R="0" algn="ctr" defTabSz="9144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rPr>
                <a:t>0的负分数指数幂没有意义</a:t>
              </a:r>
              <a:r>
                <a:rPr kumimoji="0" lang="en-US" altLang="zh-CN" sz="2800" b="1" kern="1200" cap="none" spc="0" normalizeH="0" baseline="0" noProof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rPr>
                <a:t>.</a:t>
              </a:r>
              <a:endParaRPr kumimoji="0" lang="en-US" altLang="zh-CN" sz="2800" b="1" kern="1200" cap="none" spc="0" normalizeH="0" baseline="0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" name="组合 11274"/>
          <p:cNvGrpSpPr/>
          <p:nvPr/>
        </p:nvGrpSpPr>
        <p:grpSpPr>
          <a:xfrm>
            <a:off x="5067300" y="950278"/>
            <a:ext cx="4679950" cy="17164050"/>
            <a:chOff x="0" y="0"/>
            <a:chExt cx="7370" cy="27028"/>
          </a:xfrm>
        </p:grpSpPr>
        <p:grpSp>
          <p:nvGrpSpPr>
            <p:cNvPr id="2077" name="组合 11275"/>
            <p:cNvGrpSpPr/>
            <p:nvPr/>
          </p:nvGrpSpPr>
          <p:grpSpPr>
            <a:xfrm>
              <a:off x="0" y="0"/>
              <a:ext cx="7370" cy="2722"/>
              <a:chOff x="0" y="0"/>
              <a:chExt cx="2948" cy="1089"/>
            </a:xfrm>
          </p:grpSpPr>
          <p:sp>
            <p:nvSpPr>
              <p:cNvPr id="2078" name="矩形 11276"/>
              <p:cNvSpPr/>
              <p:nvPr/>
            </p:nvSpPr>
            <p:spPr>
              <a:xfrm>
                <a:off x="110" y="0"/>
                <a:ext cx="2838" cy="1086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79" name="棱台 11277"/>
              <p:cNvSpPr/>
              <p:nvPr/>
            </p:nvSpPr>
            <p:spPr>
              <a:xfrm>
                <a:off x="48" y="0"/>
                <a:ext cx="717" cy="108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27" name="文本框 11278"/>
              <p:cNvSpPr txBox="1">
                <a:spLocks noChangeArrowheads="1"/>
              </p:cNvSpPr>
              <p:nvPr/>
            </p:nvSpPr>
            <p:spPr bwMode="auto">
              <a:xfrm>
                <a:off x="0" y="227"/>
                <a:ext cx="746" cy="7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kern="1200" cap="none" spc="0" normalizeH="0" baseline="0" noProof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说</a:t>
                </a:r>
                <a:endParaRPr kumimoji="0" lang="zh-CN" altLang="en-US" sz="2800" kern="1200" cap="none" spc="0" normalizeH="0" baseline="0" noProof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kern="1200" cap="none" spc="0" normalizeH="0" baseline="0" noProof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明</a:t>
                </a:r>
                <a:endParaRPr kumimoji="0" lang="zh-CN" altLang="en-US" sz="2800" kern="1200" cap="none" spc="0" normalizeH="0" baseline="0" noProof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2054" name="对象 11279"/>
            <p:cNvGraphicFramePr>
              <a:graphicFrameLocks noChangeAspect="1"/>
            </p:cNvGraphicFramePr>
            <p:nvPr/>
          </p:nvGraphicFramePr>
          <p:xfrm>
            <a:off x="2042" y="114"/>
            <a:ext cx="5222" cy="26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2" imgW="5495925" imgH="8248650" progId="Word.Document.8">
                    <p:embed/>
                  </p:oleObj>
                </mc:Choice>
                <mc:Fallback>
                  <p:oleObj name="" r:id="rId2" imgW="5495925" imgH="8248650" progId="Word.Document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3"/>
                        <a:srcRect r="71721"/>
                        <a:stretch>
                          <a:fillRect/>
                        </a:stretch>
                      </p:blipFill>
                      <p:spPr>
                        <a:xfrm>
                          <a:off x="2042" y="114"/>
                          <a:ext cx="5222" cy="269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11294"/>
          <p:cNvGrpSpPr/>
          <p:nvPr/>
        </p:nvGrpSpPr>
        <p:grpSpPr>
          <a:xfrm>
            <a:off x="5067300" y="3039428"/>
            <a:ext cx="4679950" cy="17164050"/>
            <a:chOff x="0" y="0"/>
            <a:chExt cx="7370" cy="27028"/>
          </a:xfrm>
        </p:grpSpPr>
        <p:grpSp>
          <p:nvGrpSpPr>
            <p:cNvPr id="2073" name="组合 11295"/>
            <p:cNvGrpSpPr/>
            <p:nvPr/>
          </p:nvGrpSpPr>
          <p:grpSpPr>
            <a:xfrm>
              <a:off x="0" y="0"/>
              <a:ext cx="7370" cy="2722"/>
              <a:chOff x="0" y="0"/>
              <a:chExt cx="2948" cy="1089"/>
            </a:xfrm>
          </p:grpSpPr>
          <p:sp>
            <p:nvSpPr>
              <p:cNvPr id="2074" name="矩形 11296"/>
              <p:cNvSpPr/>
              <p:nvPr/>
            </p:nvSpPr>
            <p:spPr>
              <a:xfrm>
                <a:off x="110" y="0"/>
                <a:ext cx="2838" cy="1086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75" name="棱台 11297"/>
              <p:cNvSpPr/>
              <p:nvPr/>
            </p:nvSpPr>
            <p:spPr>
              <a:xfrm>
                <a:off x="48" y="0"/>
                <a:ext cx="717" cy="108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33" name="文本框 11298"/>
              <p:cNvSpPr txBox="1">
                <a:spLocks noChangeArrowheads="1"/>
              </p:cNvSpPr>
              <p:nvPr/>
            </p:nvSpPr>
            <p:spPr bwMode="auto">
              <a:xfrm>
                <a:off x="0" y="227"/>
                <a:ext cx="746" cy="7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kern="1200" cap="none" spc="0" normalizeH="0" baseline="0" noProof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说</a:t>
                </a:r>
                <a:endParaRPr kumimoji="0" lang="zh-CN" altLang="en-US" sz="2800" kern="1200" cap="none" spc="0" normalizeH="0" baseline="0" noProof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800" kern="1200" cap="none" spc="0" normalizeH="0" baseline="0" noProof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明</a:t>
                </a:r>
                <a:endParaRPr kumimoji="0" lang="zh-CN" altLang="en-US" sz="2800" kern="1200" cap="none" spc="0" normalizeH="0" baseline="0" noProof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2053" name="对象 11299"/>
            <p:cNvGraphicFramePr>
              <a:graphicFrameLocks noChangeAspect="1"/>
            </p:cNvGraphicFramePr>
            <p:nvPr/>
          </p:nvGraphicFramePr>
          <p:xfrm>
            <a:off x="2042" y="114"/>
            <a:ext cx="5222" cy="26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4" imgW="5495925" imgH="8248650" progId="Word.Document.8">
                    <p:embed/>
                  </p:oleObj>
                </mc:Choice>
                <mc:Fallback>
                  <p:oleObj name="" r:id="rId4" imgW="5495925" imgH="8248650" progId="Word.Document.8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3"/>
                        <a:srcRect r="71721"/>
                        <a:stretch>
                          <a:fillRect/>
                        </a:stretch>
                      </p:blipFill>
                      <p:spPr>
                        <a:xfrm>
                          <a:off x="2042" y="114"/>
                          <a:ext cx="5222" cy="269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6" name="组合 40"/>
          <p:cNvGrpSpPr/>
          <p:nvPr/>
        </p:nvGrpSpPr>
        <p:grpSpPr>
          <a:xfrm>
            <a:off x="466725" y="1110615"/>
            <a:ext cx="3455988" cy="1152525"/>
            <a:chOff x="466725" y="1628775"/>
            <a:chExt cx="3455988" cy="1152525"/>
          </a:xfrm>
        </p:grpSpPr>
        <p:grpSp>
          <p:nvGrpSpPr>
            <p:cNvPr id="2067" name="组合 11267"/>
            <p:cNvGrpSpPr/>
            <p:nvPr/>
          </p:nvGrpSpPr>
          <p:grpSpPr>
            <a:xfrm>
              <a:off x="466725" y="1628775"/>
              <a:ext cx="3455988" cy="1152525"/>
              <a:chOff x="0" y="0"/>
              <a:chExt cx="2177" cy="726"/>
            </a:xfrm>
          </p:grpSpPr>
          <p:sp>
            <p:nvSpPr>
              <p:cNvPr id="4103" name="圆角矩形 112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7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1" dir="2928847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069" name="组合 11269"/>
              <p:cNvGrpSpPr/>
              <p:nvPr/>
            </p:nvGrpSpPr>
            <p:grpSpPr>
              <a:xfrm>
                <a:off x="91" y="67"/>
                <a:ext cx="804" cy="594"/>
                <a:chOff x="0" y="0"/>
                <a:chExt cx="768" cy="746"/>
              </a:xfrm>
            </p:grpSpPr>
            <p:sp>
              <p:nvSpPr>
                <p:cNvPr id="2070" name="圆角矩形 11270"/>
                <p:cNvSpPr/>
                <p:nvPr/>
              </p:nvSpPr>
              <p:spPr>
                <a:xfrm>
                  <a:off x="0" y="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71" name="未知"/>
                <p:cNvSpPr/>
                <p:nvPr/>
              </p:nvSpPr>
              <p:spPr>
                <a:xfrm>
                  <a:off x="48" y="48"/>
                  <a:ext cx="383" cy="373"/>
                </a:xfrm>
                <a:custGeom>
                  <a:avLst/>
                  <a:gdLst>
                    <a:gd name="txL" fmla="*/ 0 w 596"/>
                    <a:gd name="txT" fmla="*/ 0 h 598"/>
                    <a:gd name="txR" fmla="*/ 596 w 596"/>
                    <a:gd name="txB" fmla="*/ 598 h 598"/>
                  </a:gdLst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rect l="txL" t="txT" r="txR" b="tx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273" name="文本框 11272"/>
                <p:cNvSpPr txBox="1"/>
                <p:nvPr/>
              </p:nvSpPr>
              <p:spPr>
                <a:xfrm>
                  <a:off x="52" y="203"/>
                  <a:ext cx="659" cy="411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kern="1200" cap="none" spc="0" normalizeH="0" baseline="0" noProof="1">
                      <a:solidFill>
                        <a:srgbClr val="FFFFFF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ea"/>
                    </a:rPr>
                    <a:t>概 念 </a:t>
                  </a:r>
                  <a:endParaRPr kumimoji="0" lang="zh-CN" altLang="en-US" sz="2800" b="1" kern="1200" cap="none" spc="0" normalizeH="0" baseline="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2052" name="Object 39"/>
            <p:cNvGraphicFramePr/>
            <p:nvPr/>
          </p:nvGraphicFramePr>
          <p:xfrm>
            <a:off x="2171700" y="1920591"/>
            <a:ext cx="1333500" cy="641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5" imgW="659765" imgH="317500" progId="Equation.DSMT4">
                    <p:embed/>
                  </p:oleObj>
                </mc:Choice>
                <mc:Fallback>
                  <p:oleObj name="" r:id="rId5" imgW="659765" imgH="3175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71700" y="1920591"/>
                          <a:ext cx="1333500" cy="6411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" name="Object 40"/>
          <p:cNvGraphicFramePr/>
          <p:nvPr/>
        </p:nvGraphicFramePr>
        <p:xfrm>
          <a:off x="6134100" y="232664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127635" imgH="198755" progId="Equation.DSMT4">
                  <p:embed/>
                </p:oleObj>
              </mc:Choice>
              <mc:Fallback>
                <p:oleObj name="" r:id="rId7" imgW="127635" imgH="198755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4100" y="232664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1"/>
          <p:cNvGraphicFramePr/>
          <p:nvPr/>
        </p:nvGraphicFramePr>
        <p:xfrm>
          <a:off x="2024063" y="3360103"/>
          <a:ext cx="13874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736600" imgH="457200" progId="Equation.DSMT4">
                  <p:embed/>
                </p:oleObj>
              </mc:Choice>
              <mc:Fallback>
                <p:oleObj name="" r:id="rId9" imgW="736600" imgH="4572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24063" y="3360103"/>
                        <a:ext cx="1387475" cy="862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6" name="文本框 8"/>
          <p:cNvSpPr/>
          <p:nvPr/>
        </p:nvSpPr>
        <p:spPr>
          <a:xfrm>
            <a:off x="568325" y="-33655"/>
            <a:ext cx="2801938" cy="1027113"/>
          </a:xfrm>
          <a:prstGeom prst="parallelogram">
            <a:avLst>
              <a:gd name="adj" fmla="val 25018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复习回顾</a:t>
            </a:r>
            <a:endParaRPr lang="zh-CN" altLang="en-US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3081" name="矩形 5128"/>
          <p:cNvSpPr/>
          <p:nvPr/>
        </p:nvSpPr>
        <p:spPr>
          <a:xfrm>
            <a:off x="814388" y="993458"/>
            <a:ext cx="4851400" cy="817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7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有理数指数幂的运算性质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2960370" y="2231390"/>
          <a:ext cx="3942715" cy="253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016000" imgH="1066800" progId="Equation.DSMT4">
                  <p:embed/>
                </p:oleObj>
              </mc:Choice>
              <mc:Fallback>
                <p:oleObj name="" r:id="rId2" imgW="1016000" imgH="1066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0370" y="2231390"/>
                        <a:ext cx="3942715" cy="253492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06" name="Rectangle 2"/>
          <p:cNvSpPr/>
          <p:nvPr/>
        </p:nvSpPr>
        <p:spPr>
          <a:xfrm>
            <a:off x="3140075" y="1112838"/>
            <a:ext cx="12192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4107" name="文本框 8"/>
          <p:cNvSpPr/>
          <p:nvPr/>
        </p:nvSpPr>
        <p:spPr>
          <a:xfrm>
            <a:off x="538163" y="-47625"/>
            <a:ext cx="2820987" cy="1055688"/>
          </a:xfrm>
          <a:prstGeom prst="parallelogram">
            <a:avLst>
              <a:gd name="adj" fmla="val 2499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随堂小测</a:t>
            </a:r>
            <a:endParaRPr lang="zh-CN" altLang="en-US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3" name="组合 19"/>
          <p:cNvGrpSpPr/>
          <p:nvPr/>
        </p:nvGrpSpPr>
        <p:grpSpPr>
          <a:xfrm>
            <a:off x="1317625" y="3924300"/>
            <a:ext cx="6911975" cy="1944688"/>
            <a:chOff x="1318155" y="4301596"/>
            <a:chExt cx="6911981" cy="1944688"/>
          </a:xfrm>
        </p:grpSpPr>
        <p:grpSp>
          <p:nvGrpSpPr>
            <p:cNvPr id="4115" name="组合 7176"/>
            <p:cNvGrpSpPr/>
            <p:nvPr/>
          </p:nvGrpSpPr>
          <p:grpSpPr>
            <a:xfrm>
              <a:off x="1318155" y="4301596"/>
              <a:ext cx="6911981" cy="1944688"/>
              <a:chOff x="0" y="0"/>
              <a:chExt cx="4354" cy="1225"/>
            </a:xfrm>
          </p:grpSpPr>
          <p:sp>
            <p:nvSpPr>
              <p:cNvPr id="6157" name="圆角矩形 7178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4263" cy="1197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1" dir="2928847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59" name="圆角矩形 71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7" cy="1225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rPr>
                  <a:t>答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rPr>
                  <a:t>案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graphicFrame>
          <p:nvGraphicFramePr>
            <p:cNvPr id="4100" name="Object 18"/>
            <p:cNvGraphicFramePr/>
            <p:nvPr/>
          </p:nvGraphicFramePr>
          <p:xfrm>
            <a:off x="2586567" y="4544852"/>
            <a:ext cx="2027766" cy="1481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2" imgW="1320165" imgH="964565" progId="Equation.DSMT4">
                    <p:embed/>
                  </p:oleObj>
                </mc:Choice>
                <mc:Fallback>
                  <p:oleObj name="" r:id="rId2" imgW="1320165" imgH="96456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86567" y="4544852"/>
                          <a:ext cx="2027766" cy="14818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9" name="组合 19"/>
          <p:cNvGrpSpPr/>
          <p:nvPr/>
        </p:nvGrpSpPr>
        <p:grpSpPr>
          <a:xfrm>
            <a:off x="1403350" y="1123950"/>
            <a:ext cx="5688013" cy="2387600"/>
            <a:chOff x="1403350" y="1501775"/>
            <a:chExt cx="5688013" cy="2387043"/>
          </a:xfrm>
        </p:grpSpPr>
        <p:graphicFrame>
          <p:nvGraphicFramePr>
            <p:cNvPr id="4098" name="Object 16"/>
            <p:cNvGraphicFramePr/>
            <p:nvPr/>
          </p:nvGraphicFramePr>
          <p:xfrm>
            <a:off x="5448300" y="28448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4" imgW="127635" imgH="198755" progId="Equation.DSMT4">
                    <p:embed/>
                  </p:oleObj>
                </mc:Choice>
                <mc:Fallback>
                  <p:oleObj name="" r:id="rId4" imgW="127635" imgH="198755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48300" y="28448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17"/>
            <p:cNvGraphicFramePr/>
            <p:nvPr/>
          </p:nvGraphicFramePr>
          <p:xfrm>
            <a:off x="5448300" y="28448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6" imgW="127635" imgH="198755" progId="Equation.DSMT4">
                    <p:embed/>
                  </p:oleObj>
                </mc:Choice>
                <mc:Fallback>
                  <p:oleObj name="" r:id="rId6" imgW="127635" imgH="19875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48300" y="28448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10" name="组合 7171"/>
            <p:cNvGrpSpPr/>
            <p:nvPr/>
          </p:nvGrpSpPr>
          <p:grpSpPr>
            <a:xfrm>
              <a:off x="1403350" y="1501775"/>
              <a:ext cx="5688013" cy="2374900"/>
              <a:chOff x="0" y="0"/>
              <a:chExt cx="3583" cy="1496"/>
            </a:xfrm>
          </p:grpSpPr>
          <p:grpSp>
            <p:nvGrpSpPr>
              <p:cNvPr id="4112" name="组合 7172"/>
              <p:cNvGrpSpPr/>
              <p:nvPr/>
            </p:nvGrpSpPr>
            <p:grpSpPr>
              <a:xfrm>
                <a:off x="0" y="0"/>
                <a:ext cx="3583" cy="1496"/>
                <a:chOff x="0" y="0"/>
                <a:chExt cx="3583" cy="1496"/>
              </a:xfrm>
            </p:grpSpPr>
            <p:sp>
              <p:nvSpPr>
                <p:cNvPr id="4113" name="棱台 7173"/>
                <p:cNvSpPr/>
                <p:nvPr/>
              </p:nvSpPr>
              <p:spPr>
                <a:xfrm>
                  <a:off x="341" y="3"/>
                  <a:ext cx="3242" cy="1493"/>
                </a:xfrm>
                <a:prstGeom prst="bevel">
                  <a:avLst>
                    <a:gd name="adj" fmla="val 1648"/>
                  </a:avLst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F4F4F4"/>
                    </a:gs>
                    <a:gs pos="100000">
                      <a:srgbClr val="DDDDDD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153" name="圆角矩形 717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4" cy="14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隶书" panose="02010509060101010101" pitchFamily="49" charset="-122"/>
                      <a:ea typeface="隶书" panose="02010509060101010101" pitchFamily="49" charset="-122"/>
                      <a:cs typeface="+mn-cs"/>
                    </a:rPr>
                    <a:t>问</a:t>
                  </a: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隶书" panose="02010509060101010101" pitchFamily="49" charset="-122"/>
                      <a:ea typeface="隶书" panose="02010509060101010101" pitchFamily="49" charset="-122"/>
                      <a:cs typeface="+mn-cs"/>
                    </a:rPr>
                    <a:t>题</a:t>
                  </a: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anose="02010509060101010101" pitchFamily="49" charset="-122"/>
                    <a:ea typeface="隶书" panose="02010509060101010101" pitchFamily="49" charset="-122"/>
                    <a:cs typeface="+mn-cs"/>
                  </a:endParaRPr>
                </a:p>
              </p:txBody>
            </p:sp>
          </p:grpSp>
        </p:grpSp>
        <p:pic>
          <p:nvPicPr>
            <p:cNvPr id="4111" name="图片 18" descr="图片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5113" y="1682248"/>
              <a:ext cx="4547240" cy="22065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4" name="文本框 8"/>
          <p:cNvSpPr/>
          <p:nvPr/>
        </p:nvSpPr>
        <p:spPr>
          <a:xfrm>
            <a:off x="568325" y="-22860"/>
            <a:ext cx="2803525" cy="1025525"/>
          </a:xfrm>
          <a:prstGeom prst="parallelogram">
            <a:avLst>
              <a:gd name="adj" fmla="val 24997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新知探究</a:t>
            </a:r>
            <a:endParaRPr lang="zh-CN" altLang="en-US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5129" name="矩形 5128"/>
          <p:cNvSpPr/>
          <p:nvPr/>
        </p:nvSpPr>
        <p:spPr>
          <a:xfrm>
            <a:off x="747713" y="1521778"/>
            <a:ext cx="4851400" cy="817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7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实数指数幂的运算性质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2536825" y="2567940"/>
          <a:ext cx="4281488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1017270" imgH="1068070" progId="Equation.DSMT4">
                  <p:embed/>
                </p:oleObj>
              </mc:Choice>
              <mc:Fallback>
                <p:oleObj name="" r:id="rId2" imgW="1017270" imgH="106807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6825" y="2567940"/>
                        <a:ext cx="4281488" cy="2947988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9" name="文本框 8"/>
          <p:cNvSpPr/>
          <p:nvPr/>
        </p:nvSpPr>
        <p:spPr>
          <a:xfrm>
            <a:off x="514350" y="698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857250" y="1127760"/>
          <a:ext cx="7532688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2" imgW="2145665" imgH="762000" progId="Equation.DSMT4">
                  <p:embed/>
                </p:oleObj>
              </mc:Choice>
              <mc:Fallback>
                <p:oleObj name="" r:id="rId2" imgW="2145665" imgH="7620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0" y="1127760"/>
                        <a:ext cx="7532688" cy="18335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723900" y="3088323"/>
          <a:ext cx="80264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4" imgW="2286000" imgH="1435100" progId="Equation.DSMT4">
                  <p:embed/>
                </p:oleObj>
              </mc:Choice>
              <mc:Fallback>
                <p:oleObj name="" r:id="rId4" imgW="2286000" imgH="14351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" y="3088323"/>
                        <a:ext cx="8026400" cy="34512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3" name="文本框 8"/>
          <p:cNvSpPr/>
          <p:nvPr/>
        </p:nvSpPr>
        <p:spPr>
          <a:xfrm>
            <a:off x="514350" y="28575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1101725" y="2008188"/>
          <a:ext cx="58404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2" imgW="1663700" imgH="241300" progId="Equation.DSMT4">
                  <p:embed/>
                </p:oleObj>
              </mc:Choice>
              <mc:Fallback>
                <p:oleObj name="" r:id="rId2" imgW="1663700" imgH="2413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1725" y="2008188"/>
                        <a:ext cx="5840413" cy="5810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87375" y="3317875"/>
          <a:ext cx="111458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4" imgW="3175000" imgH="316865" progId="Equation.DSMT4">
                  <p:embed/>
                </p:oleObj>
              </mc:Choice>
              <mc:Fallback>
                <p:oleObj name="" r:id="rId4" imgW="3175000" imgH="31686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375" y="3317875"/>
                        <a:ext cx="11145838" cy="7620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7" name="文本框 8"/>
          <p:cNvSpPr/>
          <p:nvPr/>
        </p:nvSpPr>
        <p:spPr>
          <a:xfrm>
            <a:off x="514350" y="39370"/>
            <a:ext cx="2906713" cy="919163"/>
          </a:xfrm>
          <a:prstGeom prst="parallelogram">
            <a:avLst>
              <a:gd name="adj" fmla="val 25020"/>
            </a:avLst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622300" y="1377633"/>
          <a:ext cx="1070133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2" imgW="3048000" imgH="711200" progId="Equation.DSMT4">
                  <p:embed/>
                </p:oleObj>
              </mc:Choice>
              <mc:Fallback>
                <p:oleObj name="" r:id="rId2" imgW="3048000" imgH="7112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2300" y="1377633"/>
                        <a:ext cx="10701338" cy="17113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1230313" y="3614420"/>
          <a:ext cx="9007475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4" imgW="2565400" imgH="914400" progId="Equation.DSMT4">
                  <p:embed/>
                </p:oleObj>
              </mc:Choice>
              <mc:Fallback>
                <p:oleObj name="" r:id="rId4" imgW="2565400" imgH="9144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0313" y="3614420"/>
                        <a:ext cx="9007475" cy="22018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2F9FD5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WE5Zjc4Y2VkOTkyZTVhZDZkMzFkODg0MWEwYmZlYT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WPS 演示</Application>
  <PresentationFormat>自定义</PresentationFormat>
  <Paragraphs>256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39</vt:i4>
      </vt:variant>
      <vt:variant>
        <vt:lpstr>幻灯片标题</vt:lpstr>
      </vt:variant>
      <vt:variant>
        <vt:i4>27</vt:i4>
      </vt:variant>
    </vt:vector>
  </HeadingPairs>
  <TitlesOfParts>
    <vt:vector size="77" baseType="lpstr">
      <vt:lpstr>Arial</vt:lpstr>
      <vt:lpstr>宋体</vt:lpstr>
      <vt:lpstr>Wingdings</vt:lpstr>
      <vt:lpstr>Tahoma</vt:lpstr>
      <vt:lpstr>微软雅黑</vt:lpstr>
      <vt:lpstr>隶书</vt:lpstr>
      <vt:lpstr>Arial Unicode MS</vt:lpstr>
      <vt:lpstr>Calibri</vt:lpstr>
      <vt:lpstr>黑体</vt:lpstr>
      <vt:lpstr>Wingdings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Word.Document.8</vt:lpstr>
      <vt:lpstr>Equation.3</vt:lpstr>
      <vt:lpstr>Word.Document.8</vt:lpstr>
      <vt:lpstr>Equation.3</vt:lpstr>
      <vt:lpstr>Equation.DSMT4</vt:lpstr>
      <vt:lpstr>Equation.3</vt:lpstr>
      <vt:lpstr>Equation.DSMT4</vt:lpstr>
      <vt:lpstr>Equation.3</vt:lpstr>
      <vt:lpstr>Equation.DSMT4</vt:lpstr>
      <vt:lpstr>Equation.3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基本操作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MideaGroup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龙卉</dc:creator>
  <cp:lastModifiedBy>天秤座</cp:lastModifiedBy>
  <cp:revision>205</cp:revision>
  <dcterms:created xsi:type="dcterms:W3CDTF">2014-09-09T10:19:00Z</dcterms:created>
  <dcterms:modified xsi:type="dcterms:W3CDTF">2023-10-08T06:04:19Z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BEDD7239D4494657BB39E381D572D9A4</vt:lpwstr>
  </property>
</Properties>
</file>