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media/image12.webp" ContentType="image/webp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39" r:id="rId3"/>
    <p:sldId id="317" r:id="rId4"/>
    <p:sldId id="362" r:id="rId5"/>
    <p:sldId id="363" r:id="rId6"/>
    <p:sldId id="364" r:id="rId7"/>
    <p:sldId id="365" r:id="rId8"/>
    <p:sldId id="366" r:id="rId9"/>
    <p:sldId id="256" r:id="rId10"/>
    <p:sldId id="297" r:id="rId11"/>
    <p:sldId id="298" r:id="rId12"/>
    <p:sldId id="259" r:id="rId13"/>
    <p:sldId id="300" r:id="rId14"/>
    <p:sldId id="299" r:id="rId15"/>
    <p:sldId id="301" r:id="rId16"/>
    <p:sldId id="302" r:id="rId17"/>
    <p:sldId id="304" r:id="rId18"/>
    <p:sldId id="260" r:id="rId19"/>
    <p:sldId id="305" r:id="rId20"/>
    <p:sldId id="306" r:id="rId21"/>
    <p:sldId id="307" r:id="rId22"/>
    <p:sldId id="308" r:id="rId23"/>
    <p:sldId id="261" r:id="rId24"/>
    <p:sldId id="262" r:id="rId25"/>
    <p:sldId id="293" r:id="rId26"/>
    <p:sldId id="271" r:id="rId27"/>
    <p:sldId id="296" r:id="rId28"/>
  </p:sldIdLst>
  <p:sldSz cx="12192000" cy="6858000"/>
  <p:notesSz cx="6858000" cy="9144000"/>
  <p:custDataLst>
    <p:tags r:id="rId3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5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hangch" initials="z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-246"/>
      </p:cViewPr>
      <p:guideLst>
        <p:guide orient="horz" pos="2160"/>
        <p:guide pos="38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gs" Target="tags/tag64.xml"/><Relationship Id="rId32" Type="http://schemas.openxmlformats.org/officeDocument/2006/relationships/commentAuthors" Target="commentAuthors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4.GIF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5.jpeg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4.bin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emf"/><Relationship Id="rId8" Type="http://schemas.openxmlformats.org/officeDocument/2006/relationships/image" Target="../media/image5.wmf"/><Relationship Id="rId7" Type="http://schemas.openxmlformats.org/officeDocument/2006/relationships/oleObject" Target="../embeddings/oleObject3.bin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2" Type="http://schemas.openxmlformats.org/officeDocument/2006/relationships/tags" Target="../tags/tag63.xml"/><Relationship Id="rId17" Type="http://schemas.openxmlformats.org/officeDocument/2006/relationships/vmlDrawing" Target="../drawings/vmlDrawing1.vml"/><Relationship Id="rId16" Type="http://schemas.openxmlformats.org/officeDocument/2006/relationships/slideLayout" Target="../slideLayouts/slideLayout7.xml"/><Relationship Id="rId15" Type="http://schemas.openxmlformats.org/officeDocument/2006/relationships/image" Target="../media/image2.png"/><Relationship Id="rId14" Type="http://schemas.openxmlformats.org/officeDocument/2006/relationships/image" Target="../media/image11.emf"/><Relationship Id="rId13" Type="http://schemas.openxmlformats.org/officeDocument/2006/relationships/image" Target="../media/image10.emf"/><Relationship Id="rId12" Type="http://schemas.openxmlformats.org/officeDocument/2006/relationships/image" Target="../media/image9.emf"/><Relationship Id="rId11" Type="http://schemas.openxmlformats.org/officeDocument/2006/relationships/image" Target="../media/image8.emf"/><Relationship Id="rId10" Type="http://schemas.openxmlformats.org/officeDocument/2006/relationships/image" Target="../media/image7.emf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file:///C:\Users\Administrator\AppData\Local\Temp\wps\INetCache\f1acebde88a132c7fc817324a8e3882b" TargetMode="External"/><Relationship Id="rId2" Type="http://schemas.openxmlformats.org/officeDocument/2006/relationships/image" Target="../media/image12.webp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jpe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427480" y="1153795"/>
            <a:ext cx="7127875" cy="1813184"/>
            <a:chOff x="4539" y="2366"/>
            <a:chExt cx="11225" cy="2855"/>
          </a:xfrm>
        </p:grpSpPr>
        <p:grpSp>
          <p:nvGrpSpPr>
            <p:cNvPr id="119816" name="Group 10"/>
            <p:cNvGrpSpPr/>
            <p:nvPr/>
          </p:nvGrpSpPr>
          <p:grpSpPr>
            <a:xfrm>
              <a:off x="4539" y="2562"/>
              <a:ext cx="11225" cy="2630"/>
              <a:chOff x="3095" y="918"/>
              <a:chExt cx="1976" cy="393"/>
            </a:xfrm>
          </p:grpSpPr>
          <p:sp>
            <p:nvSpPr>
              <p:cNvPr id="119819" name="AutoShape 11"/>
              <p:cNvSpPr/>
              <p:nvPr/>
            </p:nvSpPr>
            <p:spPr>
              <a:xfrm>
                <a:off x="3095" y="934"/>
                <a:ext cx="1975" cy="37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3788" name="AutoShape 12"/>
              <p:cNvSpPr>
                <a:spLocks noChangeArrowheads="1"/>
              </p:cNvSpPr>
              <p:nvPr/>
            </p:nvSpPr>
            <p:spPr bwMode="gray">
              <a:xfrm>
                <a:off x="3095" y="918"/>
                <a:ext cx="1976" cy="3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  <a:effectLst/>
            </p:spPr>
            <p:txBody>
              <a:bodyPr wrap="none" anchor="ctr"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ea"/>
                </a:endParaRPr>
              </a:p>
            </p:txBody>
          </p:sp>
          <p:sp>
            <p:nvSpPr>
              <p:cNvPr id="119821" name="Oval 13"/>
              <p:cNvSpPr/>
              <p:nvPr/>
            </p:nvSpPr>
            <p:spPr>
              <a:xfrm rot="-2566439">
                <a:off x="3111" y="978"/>
                <a:ext cx="143" cy="89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" name="文本框 4"/>
            <p:cNvSpPr txBox="1"/>
            <p:nvPr/>
          </p:nvSpPr>
          <p:spPr>
            <a:xfrm>
              <a:off x="5557" y="3127"/>
              <a:ext cx="10002" cy="1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zh-CN" sz="4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第</a:t>
              </a:r>
              <a:r>
                <a:rPr lang="en-US" altLang="zh-CN" sz="4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            </a:t>
              </a:r>
              <a:r>
                <a:rPr lang="zh-CN" altLang="zh-CN" sz="4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单元</a:t>
              </a:r>
              <a:r>
                <a:rPr lang="en-US" altLang="zh-CN" sz="4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  </a:t>
              </a:r>
              <a:r>
                <a:rPr lang="zh-CN" altLang="en-US" sz="4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函</a:t>
              </a:r>
              <a:r>
                <a:rPr lang="en-US" altLang="zh-CN" sz="4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</a:t>
              </a:r>
              <a:r>
                <a:rPr lang="zh-CN" altLang="en-US" sz="4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数</a:t>
              </a:r>
              <a:endParaRPr lang="zh-CN" altLang="en-US" sz="4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6586" y="2366"/>
              <a:ext cx="3053" cy="2855"/>
              <a:chOff x="1323" y="3685"/>
              <a:chExt cx="3470" cy="3508"/>
            </a:xfrm>
          </p:grpSpPr>
          <p:sp>
            <p:nvSpPr>
              <p:cNvPr id="73738" name="Oval 10"/>
              <p:cNvSpPr>
                <a:spLocks noChangeArrowheads="1"/>
              </p:cNvSpPr>
              <p:nvPr/>
            </p:nvSpPr>
            <p:spPr bwMode="gray">
              <a:xfrm>
                <a:off x="1323" y="3685"/>
                <a:ext cx="3403" cy="3403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tint val="0"/>
                      <a:invGamma/>
                    </a:srgbClr>
                  </a:gs>
                  <a:gs pos="50000">
                    <a:srgbClr val="99CC00"/>
                  </a:gs>
                  <a:gs pos="100000">
                    <a:srgbClr val="99CC00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square"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ea"/>
                </a:endParaRPr>
              </a:p>
            </p:txBody>
          </p:sp>
          <p:sp>
            <p:nvSpPr>
              <p:cNvPr id="73739" name="Oval 11"/>
              <p:cNvSpPr>
                <a:spLocks noChangeArrowheads="1"/>
              </p:cNvSpPr>
              <p:nvPr/>
            </p:nvSpPr>
            <p:spPr bwMode="gray">
              <a:xfrm>
                <a:off x="1390" y="3790"/>
                <a:ext cx="3403" cy="3403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alpha val="32001"/>
                    </a:srgbClr>
                  </a:gs>
                  <a:gs pos="100000">
                    <a:srgbClr val="99CC00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square"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ea"/>
                </a:endParaRPr>
              </a:p>
            </p:txBody>
          </p:sp>
          <p:sp>
            <p:nvSpPr>
              <p:cNvPr id="73740" name="Oval 12"/>
              <p:cNvSpPr>
                <a:spLocks noChangeArrowheads="1"/>
              </p:cNvSpPr>
              <p:nvPr/>
            </p:nvSpPr>
            <p:spPr bwMode="gray">
              <a:xfrm>
                <a:off x="1546" y="3908"/>
                <a:ext cx="2958" cy="2958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shade val="54118"/>
                      <a:invGamma/>
                    </a:srgbClr>
                  </a:gs>
                  <a:gs pos="50000">
                    <a:srgbClr val="99CC00"/>
                  </a:gs>
                  <a:gs pos="100000">
                    <a:srgbClr val="99CC00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ea"/>
                </a:endParaRPr>
              </a:p>
            </p:txBody>
          </p:sp>
          <p:sp>
            <p:nvSpPr>
              <p:cNvPr id="73741" name="Oval 13"/>
              <p:cNvSpPr>
                <a:spLocks noChangeArrowheads="1"/>
              </p:cNvSpPr>
              <p:nvPr/>
            </p:nvSpPr>
            <p:spPr bwMode="gray">
              <a:xfrm>
                <a:off x="1548" y="3913"/>
                <a:ext cx="2958" cy="2958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shade val="63529"/>
                      <a:invGamma/>
                    </a:srgbClr>
                  </a:gs>
                  <a:gs pos="100000">
                    <a:srgbClr val="99CC00">
                      <a:alpha val="0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ea"/>
                </a:endParaRPr>
              </a:p>
            </p:txBody>
          </p:sp>
          <p:sp>
            <p:nvSpPr>
              <p:cNvPr id="20495" name="Oval 14"/>
              <p:cNvSpPr/>
              <p:nvPr/>
            </p:nvSpPr>
            <p:spPr>
              <a:xfrm>
                <a:off x="1693" y="4055"/>
                <a:ext cx="2663" cy="2663"/>
              </a:xfrm>
              <a:prstGeom prst="ellipse">
                <a:avLst/>
              </a:prstGeom>
              <a:solidFill>
                <a:srgbClr val="333333"/>
              </a:solidFill>
              <a:ln w="38100">
                <a:noFill/>
              </a:ln>
            </p:spPr>
            <p:txBody>
              <a:bodyPr anchor="ctr" anchorCtr="0">
                <a:spAutoFit/>
              </a:bodyPr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18" name="Oval 16"/>
              <p:cNvSpPr/>
              <p:nvPr/>
            </p:nvSpPr>
            <p:spPr>
              <a:xfrm>
                <a:off x="1736" y="4095"/>
                <a:ext cx="2577" cy="2578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19" name="Oval 17"/>
              <p:cNvSpPr/>
              <p:nvPr/>
            </p:nvSpPr>
            <p:spPr>
              <a:xfrm>
                <a:off x="1768" y="4109"/>
                <a:ext cx="2516" cy="251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20" name="Oval 18"/>
              <p:cNvSpPr/>
              <p:nvPr/>
            </p:nvSpPr>
            <p:spPr>
              <a:xfrm>
                <a:off x="1795" y="4134"/>
                <a:ext cx="2392" cy="234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21" name="Oval 19"/>
              <p:cNvSpPr/>
              <p:nvPr/>
            </p:nvSpPr>
            <p:spPr>
              <a:xfrm>
                <a:off x="1935" y="4200"/>
                <a:ext cx="2127" cy="190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07" name="Text Box 38"/>
              <p:cNvSpPr txBox="1"/>
              <p:nvPr/>
            </p:nvSpPr>
            <p:spPr>
              <a:xfrm>
                <a:off x="2400" y="4703"/>
                <a:ext cx="1172" cy="14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p>
                <a:pPr algn="ctr" eaLnBrk="0" hangingPunct="0"/>
                <a:r>
                  <a:rPr lang="zh-CN" altLang="zh-CN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三</a:t>
                </a:r>
                <a:endParaRPr lang="zh-CN" altLang="zh-CN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3983990" y="3778250"/>
            <a:ext cx="5986780" cy="1188720"/>
            <a:chOff x="6274" y="5950"/>
            <a:chExt cx="9428" cy="1872"/>
          </a:xfrm>
        </p:grpSpPr>
        <p:grpSp>
          <p:nvGrpSpPr>
            <p:cNvPr id="1" name="Group 10"/>
            <p:cNvGrpSpPr/>
            <p:nvPr/>
          </p:nvGrpSpPr>
          <p:grpSpPr>
            <a:xfrm>
              <a:off x="6274" y="5950"/>
              <a:ext cx="9428" cy="1872"/>
              <a:chOff x="3095" y="918"/>
              <a:chExt cx="1976" cy="393"/>
            </a:xfrm>
          </p:grpSpPr>
          <p:sp>
            <p:nvSpPr>
              <p:cNvPr id="2" name="AutoShape 11"/>
              <p:cNvSpPr/>
              <p:nvPr/>
            </p:nvSpPr>
            <p:spPr>
              <a:xfrm>
                <a:off x="3095" y="934"/>
                <a:ext cx="1975" cy="37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" name="AutoShape 12"/>
              <p:cNvSpPr>
                <a:spLocks noChangeArrowheads="1"/>
              </p:cNvSpPr>
              <p:nvPr/>
            </p:nvSpPr>
            <p:spPr bwMode="gray">
              <a:xfrm>
                <a:off x="3095" y="918"/>
                <a:ext cx="1976" cy="3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  <a:effectLst/>
            </p:spPr>
            <p:txBody>
              <a:bodyPr wrap="none" anchor="ctr"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ea"/>
                </a:endParaRPr>
              </a:p>
            </p:txBody>
          </p:sp>
          <p:sp>
            <p:nvSpPr>
              <p:cNvPr id="4" name="Oval 13"/>
              <p:cNvSpPr/>
              <p:nvPr/>
            </p:nvSpPr>
            <p:spPr>
              <a:xfrm rot="-2566439">
                <a:off x="3111" y="978"/>
                <a:ext cx="143" cy="89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文本框 7"/>
            <p:cNvSpPr txBox="1"/>
            <p:nvPr/>
          </p:nvSpPr>
          <p:spPr>
            <a:xfrm>
              <a:off x="7401" y="6317"/>
              <a:ext cx="7870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4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3.1    </a:t>
              </a:r>
              <a:r>
                <a:rPr lang="zh-CN" altLang="en-US" sz="4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函数的概念</a:t>
              </a:r>
              <a:r>
                <a:rPr lang="en-US" altLang="zh-CN" sz="4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</a:t>
              </a:r>
              <a:endParaRPr lang="en-US" altLang="zh-CN" sz="4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8"/>
          <p:cNvSpPr>
            <a:spLocks noChangeArrowheads="1"/>
          </p:cNvSpPr>
          <p:nvPr/>
        </p:nvSpPr>
        <p:spPr bwMode="auto">
          <a:xfrm>
            <a:off x="-317" y="61299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提出问题 探究新知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15687" y="3943107"/>
            <a:ext cx="11605379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“神州”十二号载人航天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飞船离地面的距离随时间的变化而变化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139205" y="5007108"/>
            <a:ext cx="7617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出租车的费用随着行驶距离的变化而变化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5265" y="1359152"/>
            <a:ext cx="2129367" cy="21293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18533" y="2325974"/>
            <a:ext cx="1173298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“神州”十二号载人航天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飞船离地面的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距离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随时间的变化而变化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15405" y="3914908"/>
            <a:ext cx="7617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出租车的费用随着行驶距离的变化而变化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8"/>
          <p:cNvSpPr>
            <a:spLocks noChangeArrowheads="1"/>
          </p:cNvSpPr>
          <p:nvPr/>
        </p:nvSpPr>
        <p:spPr bwMode="auto">
          <a:xfrm>
            <a:off x="-317" y="61299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提出问题 探究新知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222553" y="2300574"/>
            <a:ext cx="11698513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“神州”十二号载人航天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飞船离地面的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距离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随</a:t>
            </a:r>
            <a:r>
              <a:rPr lang="zh-CN" altLang="en-US" sz="3200" dirty="0">
                <a:solidFill>
                  <a:schemeClr val="accent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时间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的变化而变化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15405" y="3914908"/>
            <a:ext cx="7617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出租车的费用随着行驶距离的变化而变化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8"/>
          <p:cNvSpPr>
            <a:spLocks noChangeArrowheads="1"/>
          </p:cNvSpPr>
          <p:nvPr/>
        </p:nvSpPr>
        <p:spPr bwMode="auto">
          <a:xfrm>
            <a:off x="-317" y="61299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提出问题 探究新知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80220" y="2334440"/>
            <a:ext cx="11613846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“神州”十二号载人航天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飞船离地面的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距离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随</a:t>
            </a:r>
            <a:r>
              <a:rPr lang="zh-CN" altLang="en-US" sz="3200" dirty="0">
                <a:solidFill>
                  <a:schemeClr val="accent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时间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的变化而变化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139205" y="3457708"/>
            <a:ext cx="7617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出租车的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费用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随着行驶距离的变化而变化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8"/>
          <p:cNvSpPr>
            <a:spLocks noChangeArrowheads="1"/>
          </p:cNvSpPr>
          <p:nvPr/>
        </p:nvSpPr>
        <p:spPr bwMode="auto">
          <a:xfrm>
            <a:off x="-317" y="61299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提出问题 探究新知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315686" y="2325974"/>
            <a:ext cx="11571513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“神州”十二号载人航天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飞船离地面的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距离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随</a:t>
            </a:r>
            <a:r>
              <a:rPr lang="zh-CN" altLang="en-US" sz="3200" dirty="0">
                <a:solidFill>
                  <a:schemeClr val="accent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时间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的变化而变化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15405" y="3914908"/>
            <a:ext cx="7617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出租车的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费用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随着行驶</a:t>
            </a:r>
            <a:r>
              <a:rPr lang="zh-CN" altLang="en-US" sz="3200" dirty="0">
                <a:solidFill>
                  <a:schemeClr val="accent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距离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的变化而变化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8"/>
          <p:cNvSpPr>
            <a:spLocks noChangeArrowheads="1"/>
          </p:cNvSpPr>
          <p:nvPr/>
        </p:nvSpPr>
        <p:spPr bwMode="auto">
          <a:xfrm>
            <a:off x="-317" y="61299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提出问题 探究新知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315686" y="2325974"/>
            <a:ext cx="11622313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“神州”十二号载人航天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飞船离地面的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距离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随</a:t>
            </a:r>
            <a:r>
              <a:rPr lang="zh-CN" altLang="en-US" sz="3200" dirty="0">
                <a:solidFill>
                  <a:schemeClr val="accent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时间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的变化而变化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15405" y="3914908"/>
            <a:ext cx="7617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出租车的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费用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随着行驶</a:t>
            </a:r>
            <a:r>
              <a:rPr lang="zh-CN" altLang="en-US" sz="3200" dirty="0">
                <a:solidFill>
                  <a:schemeClr val="accent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距离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的变化而变化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915887" y="5503842"/>
            <a:ext cx="9007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我们发现一个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量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随着另一个</a:t>
            </a:r>
            <a:r>
              <a:rPr lang="zh-CN" altLang="en-US" sz="3200" dirty="0">
                <a:solidFill>
                  <a:schemeClr val="accent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量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的变化而变化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8"/>
          <p:cNvSpPr>
            <a:spLocks noChangeArrowheads="1"/>
          </p:cNvSpPr>
          <p:nvPr/>
        </p:nvSpPr>
        <p:spPr bwMode="auto">
          <a:xfrm>
            <a:off x="-317" y="61299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提出问题 探究新知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762000" y="2175141"/>
            <a:ext cx="11961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我们发现一个  随着另一个  的变化而变化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170175" y="2213367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量</a:t>
            </a:r>
            <a:endParaRPr lang="zh-CN" altLang="en-US" sz="3200" dirty="0"/>
          </a:p>
        </p:txBody>
      </p:sp>
      <p:sp>
        <p:nvSpPr>
          <p:cNvPr id="4" name="矩形 3"/>
          <p:cNvSpPr/>
          <p:nvPr/>
        </p:nvSpPr>
        <p:spPr>
          <a:xfrm>
            <a:off x="5583451" y="2200604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chemeClr val="accent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量</a:t>
            </a:r>
            <a:endParaRPr lang="zh-CN" altLang="en-US" sz="3200" dirty="0"/>
          </a:p>
        </p:txBody>
      </p:sp>
      <p:sp>
        <p:nvSpPr>
          <p:cNvPr id="9" name="文本框 8"/>
          <p:cNvSpPr txBox="1"/>
          <p:nvPr/>
        </p:nvSpPr>
        <p:spPr>
          <a:xfrm>
            <a:off x="3347975" y="3946529"/>
            <a:ext cx="3565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我们先来说说这个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8"/>
          <p:cNvSpPr>
            <a:spLocks noChangeArrowheads="1"/>
          </p:cNvSpPr>
          <p:nvPr/>
        </p:nvSpPr>
        <p:spPr bwMode="auto">
          <a:xfrm>
            <a:off x="-317" y="61299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提出问题 探究新知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28126 0.2550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63" y="1275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08229 0.2569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15" y="1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016115" y="1944579"/>
            <a:ext cx="7042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汽车以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60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千米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小时的速度匀速行驶，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16115" y="3353765"/>
            <a:ext cx="8664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先填写下面的表格，再试用含有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的式子表示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16115" y="2648941"/>
            <a:ext cx="71794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行驶里程为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千米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，行驶时间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为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小时，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58788" y="1506556"/>
            <a:ext cx="19285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实例 </a:t>
            </a:r>
            <a:r>
              <a:rPr lang="en-US" altLang="zh-CN" sz="3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3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2016115" y="4467829"/>
          <a:ext cx="8128002" cy="74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小时</a:t>
                      </a:r>
                      <a:endParaRPr lang="zh-CN" alt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</a:tr>
              <a:tr h="377880">
                <a:tc>
                  <a:txBody>
                    <a:bodyPr/>
                    <a:lstStyle/>
                    <a:p>
                      <a:pPr algn="ctr"/>
                      <a:r>
                        <a:rPr lang="en-US" altLang="zh-CN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千米</a:t>
                      </a:r>
                      <a:endParaRPr lang="zh-CN" alt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180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300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92"/>
          <a:stretch>
            <a:fillRect/>
          </a:stretch>
        </p:blipFill>
        <p:spPr>
          <a:xfrm>
            <a:off x="9668169" y="1816100"/>
            <a:ext cx="2190523" cy="1277453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2016115" y="5733425"/>
            <a:ext cx="2066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关系式为：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83113" y="5739898"/>
            <a:ext cx="19283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3200" dirty="0" smtClean="0"/>
              <a:t>=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altLang="zh-CN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zh-CN" alt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8"/>
          <p:cNvSpPr>
            <a:spLocks noChangeArrowheads="1"/>
          </p:cNvSpPr>
          <p:nvPr/>
        </p:nvSpPr>
        <p:spPr bwMode="auto">
          <a:xfrm>
            <a:off x="-317" y="61299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提出问题 探究新知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14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016115" y="1944579"/>
            <a:ext cx="833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每张电影票的售价为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50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元，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16115" y="3329473"/>
            <a:ext cx="8664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则三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场电影的票房收入各多少元？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16115" y="2648941"/>
            <a:ext cx="9667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如果早场售出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50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张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，午场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售出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105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张，晚场售出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170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张，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58788" y="1506556"/>
            <a:ext cx="19285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实例 </a:t>
            </a:r>
            <a:r>
              <a:rPr lang="en-US" altLang="zh-CN" sz="3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3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2016114" y="4467828"/>
          <a:ext cx="7730078" cy="7645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0078"/>
                <a:gridCol w="1800000"/>
                <a:gridCol w="1800000"/>
                <a:gridCol w="1800000"/>
              </a:tblGrid>
              <a:tr h="378691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出售张数</a:t>
                      </a:r>
                      <a:r>
                        <a:rPr lang="en-US" altLang="zh-CN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zh-CN" altLang="en-US" dirty="0"/>
                        <a:t>张</a:t>
                      </a:r>
                      <a:endParaRPr lang="zh-CN" alt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早场（</a:t>
                      </a:r>
                      <a:r>
                        <a:rPr lang="en-US" altLang="zh-CN" dirty="0"/>
                        <a:t>50</a:t>
                      </a:r>
                      <a:r>
                        <a:rPr lang="zh-CN" altLang="en-US" dirty="0"/>
                        <a:t>张）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午场（</a:t>
                      </a:r>
                      <a:r>
                        <a:rPr lang="en-US" altLang="zh-CN" dirty="0"/>
                        <a:t>105</a:t>
                      </a:r>
                      <a:r>
                        <a:rPr lang="zh-CN" altLang="en-US" dirty="0"/>
                        <a:t>张）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晚场（</a:t>
                      </a:r>
                      <a:r>
                        <a:rPr lang="en-US" altLang="zh-CN" dirty="0"/>
                        <a:t>170</a:t>
                      </a:r>
                      <a:r>
                        <a:rPr lang="zh-CN" altLang="en-US" dirty="0"/>
                        <a:t>张）</a:t>
                      </a:r>
                      <a:endParaRPr lang="zh-CN" altLang="en-US" dirty="0"/>
                    </a:p>
                  </a:txBody>
                  <a:tcPr/>
                </a:tc>
              </a:tr>
              <a:tr h="38588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票房收入</a:t>
                      </a:r>
                      <a:r>
                        <a:rPr lang="en-US" altLang="zh-CN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zh-CN" altLang="en-US" dirty="0"/>
                        <a:t>元</a:t>
                      </a:r>
                      <a:endParaRPr lang="zh-CN" alt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2500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5250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8500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2016115" y="5733425"/>
            <a:ext cx="2085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关系式为：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37021" y="5703684"/>
            <a:ext cx="12378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y=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altLang="zh-CN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CN" alt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8"/>
          <p:cNvSpPr>
            <a:spLocks noChangeArrowheads="1"/>
          </p:cNvSpPr>
          <p:nvPr/>
        </p:nvSpPr>
        <p:spPr bwMode="auto">
          <a:xfrm>
            <a:off x="-317" y="61299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提出问题 探究新知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14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571615" y="1953128"/>
            <a:ext cx="9667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在一根弹簧的下端悬挂重物，改变并记录重物的质量，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71614" y="3338022"/>
            <a:ext cx="111410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如果弹簧原长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10cm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，每增加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1kg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的重物会使弹簧伸长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0.5cm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71615" y="2657490"/>
            <a:ext cx="9667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观察并记录弹簧长度的变化，探索它们的变化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规律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58788" y="1506556"/>
            <a:ext cx="19285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实例 </a:t>
            </a:r>
            <a:r>
              <a:rPr lang="en-US" altLang="zh-CN" sz="3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3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016115" y="5733425"/>
            <a:ext cx="2166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关系式为：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571614" y="4018554"/>
            <a:ext cx="111410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那么怎样用含重物质量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m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（单位：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kg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）的式子表示受力后的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571614" y="4722916"/>
            <a:ext cx="11141086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弹簧长度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l</a:t>
            </a:r>
            <a:r>
              <a:rPr lang="en-US" altLang="zh-CN" sz="3200" b="0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200" b="0" dirty="0">
                <a:latin typeface="黑体" panose="02010609060101010101" pitchFamily="49" charset="-122"/>
                <a:ea typeface="黑体" panose="02010609060101010101" pitchFamily="49" charset="-122"/>
              </a:rPr>
              <a:t>单位：</a:t>
            </a:r>
            <a:r>
              <a:rPr lang="en-US" altLang="zh-CN" sz="3200" b="0" dirty="0">
                <a:latin typeface="黑体" panose="02010609060101010101" pitchFamily="49" charset="-122"/>
                <a:ea typeface="黑体" panose="02010609060101010101" pitchFamily="49" charset="-122"/>
              </a:rPr>
              <a:t>cm)</a:t>
            </a:r>
            <a:endParaRPr lang="en-US" altLang="zh-CN" sz="3200" b="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37433" y="5703683"/>
            <a:ext cx="2073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l=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10+0.5</a:t>
            </a:r>
            <a:r>
              <a:rPr lang="en-US" altLang="zh-CN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CN" alt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8"/>
          <p:cNvSpPr>
            <a:spLocks noChangeArrowheads="1"/>
          </p:cNvSpPr>
          <p:nvPr/>
        </p:nvSpPr>
        <p:spPr bwMode="auto">
          <a:xfrm>
            <a:off x="-317" y="61299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提出问题 探究新知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14" grpId="0"/>
      <p:bldP spid="16" grpId="0"/>
      <p:bldP spid="18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2471869" y="2825672"/>
            <a:ext cx="1319556" cy="817181"/>
          </a:xfrm>
          <a:prstGeom prst="roundRect">
            <a:avLst/>
          </a:prstGeom>
          <a:ln>
            <a:solidFill>
              <a:schemeClr val="accent4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1880" b="1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创设情境</a:t>
            </a:r>
            <a:endParaRPr lang="zh-CN" altLang="zh-CN" sz="1880" b="1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zh-CN" sz="1880" b="1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引入问题</a:t>
            </a:r>
            <a:endParaRPr lang="zh-CN" altLang="zh-CN" sz="1880" b="1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342185" y="2857332"/>
            <a:ext cx="1335684" cy="801649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perspectiveFron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zh-CN" sz="1880" b="1">
                <a:latin typeface="黑体" panose="02010609060101010101" pitchFamily="49" charset="-122"/>
                <a:ea typeface="黑体" panose="02010609060101010101" pitchFamily="49" charset="-122"/>
              </a:rPr>
              <a:t>提出问题</a:t>
            </a:r>
            <a:endParaRPr lang="zh-CN" altLang="zh-CN" sz="188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zh-CN" sz="1880" b="1">
                <a:latin typeface="黑体" panose="02010609060101010101" pitchFamily="49" charset="-122"/>
                <a:ea typeface="黑体" panose="02010609060101010101" pitchFamily="49" charset="-122"/>
              </a:rPr>
              <a:t>探究新知</a:t>
            </a:r>
            <a:endParaRPr lang="zh-CN" altLang="zh-CN" sz="188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6284183" y="2891381"/>
            <a:ext cx="1335684" cy="801649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perspectiveFron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/>
            <a:r>
              <a:rPr lang="zh-CN" altLang="zh-CN" sz="1880" b="1">
                <a:latin typeface="黑体" panose="02010609060101010101" pitchFamily="49" charset="-122"/>
                <a:ea typeface="黑体" panose="02010609060101010101" pitchFamily="49" charset="-122"/>
              </a:rPr>
              <a:t>巩固知识</a:t>
            </a:r>
            <a:endParaRPr lang="zh-CN" altLang="zh-CN" sz="188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/>
            <a:r>
              <a:rPr lang="zh-CN" altLang="zh-CN" sz="1880" b="1">
                <a:latin typeface="黑体" panose="02010609060101010101" pitchFamily="49" charset="-122"/>
                <a:ea typeface="黑体" panose="02010609060101010101" pitchFamily="49" charset="-122"/>
              </a:rPr>
              <a:t>典型例题</a:t>
            </a:r>
            <a:endParaRPr lang="zh-CN" altLang="zh-CN" sz="188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右箭头 7"/>
          <p:cNvSpPr/>
          <p:nvPr/>
        </p:nvSpPr>
        <p:spPr>
          <a:xfrm>
            <a:off x="3912090" y="3162580"/>
            <a:ext cx="338700" cy="271199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95"/>
          </a:p>
        </p:txBody>
      </p:sp>
      <p:sp>
        <p:nvSpPr>
          <p:cNvPr id="10" name="右箭头 9"/>
          <p:cNvSpPr/>
          <p:nvPr/>
        </p:nvSpPr>
        <p:spPr>
          <a:xfrm>
            <a:off x="5808689" y="3162580"/>
            <a:ext cx="338700" cy="271199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95"/>
          </a:p>
        </p:txBody>
      </p:sp>
      <p:sp>
        <p:nvSpPr>
          <p:cNvPr id="14" name="右箭头 13"/>
          <p:cNvSpPr/>
          <p:nvPr/>
        </p:nvSpPr>
        <p:spPr>
          <a:xfrm>
            <a:off x="7750688" y="3214550"/>
            <a:ext cx="338700" cy="271199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95"/>
          </a:p>
        </p:txBody>
      </p:sp>
      <p:sp>
        <p:nvSpPr>
          <p:cNvPr id="16" name="圆角矩形 15"/>
          <p:cNvSpPr/>
          <p:nvPr/>
        </p:nvSpPr>
        <p:spPr>
          <a:xfrm>
            <a:off x="8158681" y="2875850"/>
            <a:ext cx="1335684" cy="801649"/>
          </a:xfrm>
          <a:prstGeom prst="roundRect">
            <a:avLst/>
          </a:prstGeom>
          <a:solidFill>
            <a:srgbClr val="14C7DC"/>
          </a:solidFill>
          <a:ln>
            <a:solidFill>
              <a:srgbClr val="00B0F0"/>
            </a:solidFill>
          </a:ln>
          <a:scene3d>
            <a:camera prst="perspectiveFron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/>
            <a:r>
              <a:rPr lang="zh-CN" altLang="zh-CN" sz="1880" b="1">
                <a:latin typeface="黑体" panose="02010609060101010101" pitchFamily="49" charset="-122"/>
                <a:ea typeface="黑体" panose="02010609060101010101" pitchFamily="49" charset="-122"/>
              </a:rPr>
              <a:t>练习巩固</a:t>
            </a:r>
            <a:endParaRPr lang="zh-CN" altLang="zh-CN" sz="188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/>
            <a:r>
              <a:rPr lang="zh-CN" altLang="zh-CN" sz="1880" b="1">
                <a:latin typeface="黑体" panose="02010609060101010101" pitchFamily="49" charset="-122"/>
                <a:ea typeface="黑体" panose="02010609060101010101" pitchFamily="49" charset="-122"/>
              </a:rPr>
              <a:t>深化理解</a:t>
            </a:r>
            <a:endParaRPr lang="zh-CN" altLang="zh-CN" sz="188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右箭头 16"/>
          <p:cNvSpPr/>
          <p:nvPr/>
        </p:nvSpPr>
        <p:spPr>
          <a:xfrm>
            <a:off x="9625186" y="3199019"/>
            <a:ext cx="338700" cy="271199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95"/>
          </a:p>
        </p:txBody>
      </p:sp>
      <p:sp>
        <p:nvSpPr>
          <p:cNvPr id="18" name="圆角矩形 17"/>
          <p:cNvSpPr/>
          <p:nvPr/>
        </p:nvSpPr>
        <p:spPr>
          <a:xfrm>
            <a:off x="10100680" y="2860319"/>
            <a:ext cx="1335684" cy="80164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scene3d>
            <a:camera prst="perspectiveFron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/>
            <a:r>
              <a:rPr lang="zh-CN" altLang="zh-CN" sz="1880" b="1">
                <a:latin typeface="黑体" panose="02010609060101010101" pitchFamily="49" charset="-122"/>
                <a:ea typeface="黑体" panose="02010609060101010101" pitchFamily="49" charset="-122"/>
              </a:rPr>
              <a:t>课堂小结</a:t>
            </a:r>
            <a:endParaRPr lang="zh-CN" altLang="zh-CN" sz="188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/>
            <a:r>
              <a:rPr lang="zh-CN" altLang="zh-CN" sz="1880" b="1">
                <a:latin typeface="黑体" panose="02010609060101010101" pitchFamily="49" charset="-122"/>
                <a:ea typeface="黑体" panose="02010609060101010101" pitchFamily="49" charset="-122"/>
              </a:rPr>
              <a:t>布置作业</a:t>
            </a:r>
            <a:endParaRPr lang="zh-CN" altLang="zh-CN" sz="188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0" y="74295"/>
            <a:ext cx="2722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4000" b="1" i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函数</a:t>
            </a:r>
            <a:r>
              <a:rPr lang="zh-CN" altLang="en-US" sz="4000" b="1" i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的</a:t>
            </a:r>
            <a:r>
              <a:rPr lang="zh-CN" altLang="en-US" sz="4000" b="1" i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概念</a:t>
            </a:r>
            <a:endParaRPr lang="zh-CN" altLang="en-US" sz="4000" b="1" i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520288" y="2825976"/>
            <a:ext cx="1335684" cy="801649"/>
          </a:xfrm>
          <a:prstGeom prst="round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scaled="0"/>
          </a:gradFill>
          <a:ln>
            <a:solidFill>
              <a:srgbClr val="00B050"/>
            </a:solidFill>
          </a:ln>
          <a:scene3d>
            <a:camera prst="perspectiveFron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marL="0" indent="0" algn="ctr"/>
            <a:r>
              <a:rPr lang="zh-CN" altLang="zh-CN" sz="1880" b="1">
                <a:latin typeface="黑体" panose="02010609060101010101" pitchFamily="49" charset="-122"/>
                <a:ea typeface="黑体" panose="02010609060101010101" pitchFamily="49" charset="-122"/>
              </a:rPr>
              <a:t>复习提问</a:t>
            </a:r>
            <a:endParaRPr lang="zh-CN" altLang="zh-CN" sz="188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/>
            <a:r>
              <a:rPr lang="zh-CN" altLang="zh-CN" sz="1880" b="1">
                <a:latin typeface="黑体" panose="02010609060101010101" pitchFamily="49" charset="-122"/>
                <a:ea typeface="黑体" panose="02010609060101010101" pitchFamily="49" charset="-122"/>
              </a:rPr>
              <a:t>深化理解</a:t>
            </a:r>
            <a:endParaRPr lang="zh-CN" altLang="zh-CN" sz="188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右箭头 5"/>
          <p:cNvSpPr/>
          <p:nvPr/>
        </p:nvSpPr>
        <p:spPr>
          <a:xfrm>
            <a:off x="1986793" y="3149145"/>
            <a:ext cx="338700" cy="271199"/>
          </a:xfrm>
          <a:prstGeom prst="rightArrow">
            <a:avLst/>
          </a:prstGeom>
          <a:solidFill>
            <a:srgbClr val="FF4C4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95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sh/>
      </p:transition>
    </mc:Choice>
    <mc:Fallback>
      <p:transition spd="med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bldLvl="0" animBg="1"/>
      <p:bldP spid="7" grpId="0" bldLvl="0" animBg="1"/>
      <p:bldP spid="8" grpId="0" animBg="1"/>
      <p:bldP spid="8" grpId="1" bldLvl="0" animBg="1"/>
      <p:bldP spid="10" grpId="0" bldLvl="0" animBg="1"/>
      <p:bldP spid="14" grpId="0" bldLvl="0" animBg="1"/>
      <p:bldP spid="16" grpId="0" bldLvl="0" animBg="1"/>
      <p:bldP spid="17" grpId="0" bldLvl="0" animBg="1"/>
      <p:bldP spid="18" grpId="0" bldLvl="0" animBg="1"/>
      <p:bldP spid="3" grpId="0" bldLvl="0" animBg="1"/>
      <p:bldP spid="2" grpId="0" bldLvl="0" animBg="1"/>
      <p:bldP spid="6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/>
              <p:cNvSpPr txBox="1"/>
              <p:nvPr/>
            </p:nvSpPr>
            <p:spPr>
              <a:xfrm>
                <a:off x="1571615" y="1953128"/>
                <a:ext cx="966788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要画一个面积为</a:t>
                </a:r>
                <a:r>
                  <a:rPr lang="en-US" altLang="zh-CN" sz="32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10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 smtClean="0"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sz="3200" i="1"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cm</m:t>
                        </m:r>
                      </m:e>
                      <m:sup>
                        <m:r>
                          <a:rPr lang="en-US" altLang="zh-CN" sz="3200" i="1"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32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的圆，圆的半径应取多少？</a:t>
                </a:r>
                <a:endParaRPr lang="zh-CN" altLang="en-US" sz="3200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mc:Choice>
        <mc:Fallback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615" y="1953128"/>
                <a:ext cx="9667885" cy="584775"/>
              </a:xfrm>
              <a:prstGeom prst="rect">
                <a:avLst/>
              </a:prstGeom>
              <a:blipFill rotWithShape="1">
                <a:blip r:embed="rId2"/>
                <a:stretch>
                  <a:fillRect l="-6" t="-86" b="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本框 3"/>
          <p:cNvSpPr txBox="1"/>
          <p:nvPr/>
        </p:nvSpPr>
        <p:spPr>
          <a:xfrm>
            <a:off x="1571614" y="3338022"/>
            <a:ext cx="111410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怎样用含有圆面积</a:t>
            </a:r>
            <a:r>
              <a:rPr lang="en-US" altLang="zh-CN" sz="3200" i="1" dirty="0">
                <a:latin typeface="Times New Roman" panose="02020603050405020304" pitchFamily="18" charset="0"/>
                <a:ea typeface="Meiryo" panose="020B0604030504040204" pitchFamily="34" charset="-128"/>
                <a:cs typeface="Times New Roman" panose="02020603050405020304" pitchFamily="18" charset="0"/>
              </a:rPr>
              <a:t>S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的式子表示圆半径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？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1571615" y="2657490"/>
                <a:ext cx="966788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圆面积为</a:t>
                </a:r>
                <a:r>
                  <a:rPr lang="en-US" altLang="zh-CN" sz="32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20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sz="3200" i="1"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cm</m:t>
                        </m:r>
                      </m:e>
                      <m:sup>
                        <m:r>
                          <a:rPr lang="en-US" altLang="zh-CN" sz="3200" i="1"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32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呢？</a:t>
                </a:r>
                <a:endParaRPr lang="zh-CN" altLang="en-US" sz="3200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615" y="2657490"/>
                <a:ext cx="9667885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6" t="-3" b="1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/>
          <p:cNvSpPr txBox="1"/>
          <p:nvPr/>
        </p:nvSpPr>
        <p:spPr>
          <a:xfrm>
            <a:off x="458788" y="1506556"/>
            <a:ext cx="19285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实例 </a:t>
            </a:r>
            <a:r>
              <a:rPr lang="en-US" altLang="zh-CN" sz="3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3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485356" y="4478595"/>
            <a:ext cx="2054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关系式为：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6" name="对象 15"/>
          <p:cNvGraphicFramePr>
            <a:graphicFrameLocks noChangeAspect="1"/>
          </p:cNvGraphicFramePr>
          <p:nvPr/>
        </p:nvGraphicFramePr>
        <p:xfrm>
          <a:off x="3567113" y="4481513"/>
          <a:ext cx="13096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4" imgW="12192000" imgH="4876800" progId="Equation.DSMT4">
                  <p:embed/>
                </p:oleObj>
              </mc:Choice>
              <mc:Fallback>
                <p:oleObj name="Equation" r:id="rId4" imgW="12192000" imgH="4876800" progId="Equation.DSMT4">
                  <p:embed/>
                  <p:pic>
                    <p:nvPicPr>
                      <p:cNvPr id="0" name="图片 1024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67113" y="4481513"/>
                        <a:ext cx="1309687" cy="5238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8"/>
          <p:cNvSpPr>
            <a:spLocks noChangeArrowheads="1"/>
          </p:cNvSpPr>
          <p:nvPr/>
        </p:nvSpPr>
        <p:spPr bwMode="auto">
          <a:xfrm>
            <a:off x="-317" y="61299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提出问题 探究新知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7" grpId="0" animBg="1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77344" y="1244775"/>
            <a:ext cx="9830931" cy="3291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上述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实例中有些量的数值始终不变，例如上述问题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中的速度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60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（单位：千米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小时），票价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50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（单位：元）我们称它们为</a:t>
            </a:r>
            <a:r>
              <a:rPr lang="zh-CN" altLang="en-US" sz="3200" dirty="0" smtClean="0">
                <a:solidFill>
                  <a:schemeClr val="accent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常量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en-US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2"/>
          <p:cNvSpPr txBox="1"/>
          <p:nvPr/>
        </p:nvSpPr>
        <p:spPr>
          <a:xfrm>
            <a:off x="1077447" y="3845105"/>
            <a:ext cx="966788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而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有些量（例如，时间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，里程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…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）的值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是按照某种规律变化的，我们称数值发生变化的量为</a:t>
            </a:r>
            <a:r>
              <a:rPr lang="zh-CN" altLang="en-US" sz="3200" dirty="0" smtClean="0">
                <a:solidFill>
                  <a:schemeClr val="accent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变量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en-US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8"/>
          <p:cNvSpPr>
            <a:spLocks noChangeArrowheads="1"/>
          </p:cNvSpPr>
          <p:nvPr/>
        </p:nvSpPr>
        <p:spPr bwMode="auto">
          <a:xfrm>
            <a:off x="-317" y="61299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提出问题 探究新知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56324" y="2089814"/>
            <a:ext cx="8910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一般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地，在一个变化过程中有两个变量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与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61989" y="1386553"/>
            <a:ext cx="2868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函数的定义：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427724" y="2826745"/>
            <a:ext cx="8910076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如果对于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的每一个值，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都有唯一确定的值，与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453124" y="3758410"/>
            <a:ext cx="8910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它对应，那么就说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是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的函数，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叫做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自变量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8"/>
          <p:cNvSpPr>
            <a:spLocks noChangeArrowheads="1"/>
          </p:cNvSpPr>
          <p:nvPr/>
        </p:nvSpPr>
        <p:spPr bwMode="auto">
          <a:xfrm>
            <a:off x="-317" y="61299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提出问题 探究新知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56340" y="1563667"/>
            <a:ext cx="9306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例 </a:t>
            </a:r>
            <a:r>
              <a:rPr lang="en-US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购买一些铅笔，单价是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0.2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元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8"/>
          <p:cNvSpPr>
            <a:spLocks noChangeArrowheads="1"/>
          </p:cNvSpPr>
          <p:nvPr/>
        </p:nvSpPr>
        <p:spPr bwMode="auto">
          <a:xfrm>
            <a:off x="-29527" y="61299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巩固知识 典型例题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281880" y="2366289"/>
            <a:ext cx="9779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）购买总价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（元）与铅笔支数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的关系式是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_____,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396782" y="3158669"/>
            <a:ext cx="2729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常量是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_____,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950829" y="3158669"/>
            <a:ext cx="2729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变量是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_____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315745" y="3888562"/>
            <a:ext cx="9779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是否为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的函数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？</a:t>
            </a:r>
            <a:r>
              <a:rPr lang="en-US" altLang="zh-CN" sz="3200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是</a:t>
            </a:r>
            <a:r>
              <a:rPr lang="en-US" altLang="zh-CN" sz="32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的函数吗？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273411" y="4874183"/>
            <a:ext cx="5715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）若买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支铅笔需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_____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元，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893929" y="4874183"/>
            <a:ext cx="43159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3.2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元能买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_____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支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25853" y="2350217"/>
            <a:ext cx="86713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练习：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42725" y="3235948"/>
            <a:ext cx="8671361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教材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P62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页  想一想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8"/>
          <p:cNvSpPr>
            <a:spLocks noChangeArrowheads="1"/>
          </p:cNvSpPr>
          <p:nvPr/>
        </p:nvSpPr>
        <p:spPr bwMode="auto">
          <a:xfrm>
            <a:off x="-18732" y="30819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练习巩固 深化理解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35253" y="1534224"/>
            <a:ext cx="86713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0" dirty="0">
                <a:latin typeface="黑体" panose="02010609060101010101" pitchFamily="49" charset="-122"/>
                <a:ea typeface="黑体" panose="02010609060101010101" pitchFamily="49" charset="-122"/>
              </a:rPr>
              <a:t>小结：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33123" y="2316230"/>
            <a:ext cx="86713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000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3000" dirty="0">
                <a:latin typeface="黑体" panose="02010609060101010101" pitchFamily="49" charset="-122"/>
                <a:ea typeface="黑体" panose="02010609060101010101" pitchFamily="49" charset="-122"/>
              </a:rPr>
              <a:t>本节课学到什么？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24657" y="3065936"/>
            <a:ext cx="86713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000" dirty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3000" dirty="0">
                <a:latin typeface="黑体" panose="02010609060101010101" pitchFamily="49" charset="-122"/>
                <a:ea typeface="黑体" panose="02010609060101010101" pitchFamily="49" charset="-122"/>
              </a:rPr>
              <a:t>重点和难点是什么？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8"/>
          <p:cNvSpPr>
            <a:spLocks noChangeArrowheads="1"/>
          </p:cNvSpPr>
          <p:nvPr/>
        </p:nvSpPr>
        <p:spPr bwMode="auto">
          <a:xfrm>
            <a:off x="-14287" y="32724"/>
            <a:ext cx="5514295" cy="879038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课堂小结 布置作业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467527" y="3730866"/>
            <a:ext cx="8988231" cy="1926177"/>
            <a:chOff x="2754452" y="4374332"/>
            <a:chExt cx="8988231" cy="1926177"/>
          </a:xfrm>
        </p:grpSpPr>
        <p:sp>
          <p:nvSpPr>
            <p:cNvPr id="11" name="文本框 10"/>
            <p:cNvSpPr txBox="1"/>
            <p:nvPr/>
          </p:nvSpPr>
          <p:spPr>
            <a:xfrm>
              <a:off x="2754452" y="4374332"/>
              <a:ext cx="867136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000" dirty="0">
                  <a:latin typeface="黑体" panose="02010609060101010101" pitchFamily="49" charset="-122"/>
                  <a:ea typeface="黑体" panose="02010609060101010101" pitchFamily="49" charset="-122"/>
                </a:rPr>
                <a:t>作业：</a:t>
              </a:r>
              <a:endParaRPr lang="zh-CN" altLang="en-US" sz="30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071322" y="5284846"/>
              <a:ext cx="867136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000" dirty="0">
                  <a:latin typeface="黑体" panose="02010609060101010101" pitchFamily="49" charset="-122"/>
                  <a:ea typeface="黑体" panose="02010609060101010101" pitchFamily="49" charset="-122"/>
                </a:rPr>
                <a:t>除了今天课上的实例，生活中还有</a:t>
              </a:r>
              <a:r>
                <a:rPr lang="zh-CN" altLang="en-US" sz="3000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哪些实例可以表示为函数？</a:t>
              </a:r>
              <a:endParaRPr lang="zh-CN" altLang="en-US" sz="30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等腰三角形 7"/>
          <p:cNvSpPr/>
          <p:nvPr/>
        </p:nvSpPr>
        <p:spPr>
          <a:xfrm rot="3947506">
            <a:off x="2594769" y="1575594"/>
            <a:ext cx="2371725" cy="2243137"/>
          </a:xfrm>
          <a:prstGeom prst="triangle">
            <a:avLst/>
          </a:prstGeom>
          <a:gradFill>
            <a:gsLst>
              <a:gs pos="0">
                <a:srgbClr val="FEE902"/>
              </a:gs>
              <a:gs pos="100000">
                <a:srgbClr val="F7AA3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2" name="圆角矩形 11"/>
          <p:cNvSpPr/>
          <p:nvPr/>
        </p:nvSpPr>
        <p:spPr>
          <a:xfrm rot="1033044">
            <a:off x="2576513" y="3460750"/>
            <a:ext cx="1565275" cy="2009775"/>
          </a:xfrm>
          <a:prstGeom prst="roundRect">
            <a:avLst/>
          </a:prstGeom>
          <a:gradFill>
            <a:gsLst>
              <a:gs pos="100000">
                <a:schemeClr val="bg1">
                  <a:alpha val="7000"/>
                </a:schemeClr>
              </a:gs>
              <a:gs pos="0">
                <a:schemeClr val="bg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3" name="圆角矩形 12"/>
          <p:cNvSpPr/>
          <p:nvPr/>
        </p:nvSpPr>
        <p:spPr>
          <a:xfrm rot="2933944">
            <a:off x="4237038" y="2541588"/>
            <a:ext cx="1563687" cy="2008187"/>
          </a:xfrm>
          <a:prstGeom prst="roundRect">
            <a:avLst/>
          </a:prstGeom>
          <a:gradFill>
            <a:gsLst>
              <a:gs pos="0">
                <a:schemeClr val="bg1">
                  <a:alpha val="7000"/>
                </a:schemeClr>
              </a:gs>
              <a:gs pos="100000">
                <a:srgbClr val="1EC5EF">
                  <a:alpha val="47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4" name="直角三角形 13"/>
          <p:cNvSpPr/>
          <p:nvPr/>
        </p:nvSpPr>
        <p:spPr>
          <a:xfrm rot="7258735">
            <a:off x="5258594" y="4045744"/>
            <a:ext cx="1563687" cy="2009775"/>
          </a:xfrm>
          <a:prstGeom prst="rtTriangle">
            <a:avLst/>
          </a:prstGeom>
          <a:gradFill>
            <a:gsLst>
              <a:gs pos="0">
                <a:srgbClr val="1EC5EF">
                  <a:alpha val="59000"/>
                  <a:lumMod val="91000"/>
                </a:srgbClr>
              </a:gs>
              <a:gs pos="100000">
                <a:schemeClr val="bg1">
                  <a:alpha val="22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6" name="圆角矩形 15"/>
          <p:cNvSpPr/>
          <p:nvPr/>
        </p:nvSpPr>
        <p:spPr>
          <a:xfrm rot="1033044">
            <a:off x="7196138" y="4057650"/>
            <a:ext cx="882650" cy="2009775"/>
          </a:xfrm>
          <a:prstGeom prst="roundRect">
            <a:avLst/>
          </a:prstGeom>
          <a:gradFill>
            <a:gsLst>
              <a:gs pos="0">
                <a:srgbClr val="E34671"/>
              </a:gs>
              <a:gs pos="100000">
                <a:srgbClr val="DD8150">
                  <a:alpha val="16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7" name="直角三角形 16"/>
          <p:cNvSpPr/>
          <p:nvPr/>
        </p:nvSpPr>
        <p:spPr>
          <a:xfrm rot="15608339">
            <a:off x="5239544" y="3367881"/>
            <a:ext cx="1279525" cy="1338263"/>
          </a:xfrm>
          <a:prstGeom prst="rtTriangle">
            <a:avLst/>
          </a:prstGeom>
          <a:gradFill>
            <a:gsLst>
              <a:gs pos="0">
                <a:schemeClr val="bg1">
                  <a:alpha val="7000"/>
                </a:schemeClr>
              </a:gs>
              <a:gs pos="100000">
                <a:srgbClr val="01F8FD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8" name="直角三角形 17"/>
          <p:cNvSpPr/>
          <p:nvPr/>
        </p:nvSpPr>
        <p:spPr>
          <a:xfrm rot="6825285">
            <a:off x="4291012" y="3346451"/>
            <a:ext cx="1281113" cy="1338262"/>
          </a:xfrm>
          <a:prstGeom prst="rtTriangle">
            <a:avLst/>
          </a:prstGeom>
          <a:gradFill>
            <a:gsLst>
              <a:gs pos="0">
                <a:schemeClr val="bg1">
                  <a:alpha val="7000"/>
                </a:schemeClr>
              </a:gs>
              <a:gs pos="100000">
                <a:srgbClr val="01F8FD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9" name="直角三角形 18"/>
          <p:cNvSpPr/>
          <p:nvPr/>
        </p:nvSpPr>
        <p:spPr>
          <a:xfrm rot="19920985">
            <a:off x="3463925" y="3703638"/>
            <a:ext cx="1784350" cy="1508125"/>
          </a:xfrm>
          <a:prstGeom prst="rtTriangle">
            <a:avLst/>
          </a:prstGeom>
          <a:gradFill>
            <a:gsLst>
              <a:gs pos="0">
                <a:schemeClr val="bg1">
                  <a:alpha val="7000"/>
                  <a:lumMod val="0"/>
                </a:schemeClr>
              </a:gs>
              <a:gs pos="100000">
                <a:srgbClr val="01F8FD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21" name="直角三角形 20"/>
          <p:cNvSpPr/>
          <p:nvPr/>
        </p:nvSpPr>
        <p:spPr>
          <a:xfrm rot="16043769">
            <a:off x="7345363" y="2341563"/>
            <a:ext cx="1565275" cy="2009775"/>
          </a:xfrm>
          <a:prstGeom prst="rtTriangle">
            <a:avLst/>
          </a:prstGeom>
          <a:gradFill>
            <a:gsLst>
              <a:gs pos="0">
                <a:srgbClr val="FBD40A">
                  <a:alpha val="26000"/>
                </a:srgbClr>
              </a:gs>
              <a:gs pos="100000">
                <a:schemeClr val="bg1">
                  <a:alpha val="22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4111" name="文本框 2"/>
          <p:cNvSpPr txBox="1">
            <a:spLocks noChangeArrowheads="1"/>
          </p:cNvSpPr>
          <p:nvPr/>
        </p:nvSpPr>
        <p:spPr bwMode="auto">
          <a:xfrm>
            <a:off x="5078413" y="3038475"/>
            <a:ext cx="25971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6000"/>
              <a:t>Thanks</a:t>
            </a:r>
            <a:endParaRPr lang="zh-CN" altLang="en-US" sz="60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3074" name="Picture 3" descr="b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025" y="133350"/>
            <a:ext cx="792163" cy="7921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Rectangle 4"/>
          <p:cNvSpPr/>
          <p:nvPr/>
        </p:nvSpPr>
        <p:spPr>
          <a:xfrm>
            <a:off x="2427288" y="139700"/>
            <a:ext cx="4673600" cy="768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4400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复习提问深化理解</a:t>
            </a:r>
            <a:endParaRPr lang="zh-CN" altLang="en-US" sz="4400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3076" name="Rectangle 7"/>
          <p:cNvSpPr/>
          <p:nvPr/>
        </p:nvSpPr>
        <p:spPr>
          <a:xfrm>
            <a:off x="1851025" y="1154113"/>
            <a:ext cx="7067550" cy="7556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1.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初中所学的函数的概念是什么？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4098" name="Picture 3" descr="b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025" y="133350"/>
            <a:ext cx="792163" cy="7921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Rectangle 4"/>
          <p:cNvSpPr/>
          <p:nvPr/>
        </p:nvSpPr>
        <p:spPr>
          <a:xfrm>
            <a:off x="2427288" y="139700"/>
            <a:ext cx="4673600" cy="768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zh-CN" altLang="en-US" sz="4400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复习提问</a:t>
            </a:r>
            <a:r>
              <a:rPr lang="zh-CN" altLang="en-US" sz="4400" b="1" dirty="0">
                <a:latin typeface="Times New Roman" panose="02020603050405020304" pitchFamily="18" charset="0"/>
                <a:ea typeface="华文新魏" panose="02010800040101010101" pitchFamily="2" charset="-122"/>
                <a:sym typeface="+mn-ea"/>
              </a:rPr>
              <a:t>深化理解</a:t>
            </a:r>
            <a:endParaRPr lang="zh-CN" altLang="en-US" sz="4400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4100" name="Rectangle 6"/>
          <p:cNvSpPr/>
          <p:nvPr/>
        </p:nvSpPr>
        <p:spPr>
          <a:xfrm>
            <a:off x="1851025" y="1154113"/>
            <a:ext cx="7067550" cy="7556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1.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初中所学的函数的概念是什么？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4101" name="Rectangle 7"/>
          <p:cNvSpPr/>
          <p:nvPr/>
        </p:nvSpPr>
        <p:spPr>
          <a:xfrm>
            <a:off x="1820863" y="1905000"/>
            <a:ext cx="8847137" cy="25279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在一个变化过程中有两个变量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和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如果对于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的每一个值，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都有唯一的值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与它对应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. 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那么就说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是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的函数，其中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endParaRPr lang="en-US" altLang="zh-CN" sz="3600" b="1" i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叫做自变量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. </a:t>
            </a:r>
            <a:endParaRPr lang="en-US" altLang="zh-CN" sz="36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/>
          <p:nvPr/>
        </p:nvSpPr>
        <p:spPr>
          <a:xfrm>
            <a:off x="1820863" y="1905000"/>
            <a:ext cx="8847137" cy="25279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在一个变化过程中有两个变量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和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如果对于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的每一个值，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都有唯一的值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与它对应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. 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那么就说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是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的函数，其中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endParaRPr lang="en-US" altLang="zh-CN" sz="3600" b="1" i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叫做自变量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. </a:t>
            </a:r>
            <a:endParaRPr lang="en-US" altLang="zh-CN" sz="36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5123" name="Picture 3" descr="b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025" y="133350"/>
            <a:ext cx="792163" cy="7921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4" name="Rectangle 4"/>
          <p:cNvSpPr/>
          <p:nvPr/>
        </p:nvSpPr>
        <p:spPr>
          <a:xfrm>
            <a:off x="2427288" y="139700"/>
            <a:ext cx="4673600" cy="768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zh-CN" altLang="en-US" sz="4400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复习提问</a:t>
            </a:r>
            <a:r>
              <a:rPr lang="zh-CN" altLang="en-US" sz="4400" b="1" dirty="0">
                <a:latin typeface="Times New Roman" panose="02020603050405020304" pitchFamily="18" charset="0"/>
                <a:ea typeface="华文新魏" panose="02010800040101010101" pitchFamily="2" charset="-122"/>
                <a:sym typeface="+mn-ea"/>
              </a:rPr>
              <a:t>深化理解</a:t>
            </a:r>
            <a:endParaRPr lang="zh-CN" altLang="en-US" sz="4400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5125" name="Rectangle 5"/>
          <p:cNvSpPr/>
          <p:nvPr/>
        </p:nvSpPr>
        <p:spPr>
          <a:xfrm>
            <a:off x="1905000" y="4462145"/>
            <a:ext cx="4657725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spcBef>
                <a:spcPct val="0"/>
              </a:spcBef>
              <a:buNone/>
              <a:tabLst>
                <a:tab pos="876300" algn="l"/>
              </a:tabLst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2.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初中学过哪些函数？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126" name="Rectangle 7"/>
          <p:cNvSpPr/>
          <p:nvPr/>
        </p:nvSpPr>
        <p:spPr>
          <a:xfrm>
            <a:off x="1851025" y="1154113"/>
            <a:ext cx="7067550" cy="7556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1.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初中所学的函数的概念是什么？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6146" name="Picture 3" descr="b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025" y="133350"/>
            <a:ext cx="792163" cy="7921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Rectangle 4"/>
          <p:cNvSpPr/>
          <p:nvPr/>
        </p:nvSpPr>
        <p:spPr>
          <a:xfrm>
            <a:off x="2427288" y="139700"/>
            <a:ext cx="4673600" cy="768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zh-CN" altLang="en-US" sz="4400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复习提问</a:t>
            </a:r>
            <a:r>
              <a:rPr lang="zh-CN" altLang="en-US" sz="4400" b="1" dirty="0">
                <a:latin typeface="Times New Roman" panose="02020603050405020304" pitchFamily="18" charset="0"/>
                <a:ea typeface="华文新魏" panose="02010800040101010101" pitchFamily="2" charset="-122"/>
                <a:sym typeface="+mn-ea"/>
              </a:rPr>
              <a:t>深化理解</a:t>
            </a:r>
            <a:endParaRPr lang="zh-CN" altLang="en-US" sz="4400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6148" name="Rectangle 8"/>
          <p:cNvSpPr/>
          <p:nvPr/>
        </p:nvSpPr>
        <p:spPr>
          <a:xfrm>
            <a:off x="1922463" y="5171440"/>
            <a:ext cx="7987665" cy="130937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10000"/>
              </a:lnSpc>
              <a:spcBef>
                <a:spcPct val="0"/>
              </a:spcBef>
              <a:buNone/>
              <a:tabLst>
                <a:tab pos="876300" algn="l"/>
              </a:tabLst>
            </a:pP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正比例函数、反比例函数、一次函数、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lvl="0" indent="0" defTabSz="914400" eaLnBrk="1" hangingPunct="1">
              <a:lnSpc>
                <a:spcPct val="110000"/>
              </a:lnSpc>
              <a:spcBef>
                <a:spcPct val="0"/>
              </a:spcBef>
              <a:buNone/>
              <a:tabLst>
                <a:tab pos="876300" algn="l"/>
              </a:tabLst>
            </a:pP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二次函数等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en-US" altLang="zh-CN" sz="36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6149" name="Rectangle 9"/>
          <p:cNvSpPr/>
          <p:nvPr/>
        </p:nvSpPr>
        <p:spPr>
          <a:xfrm>
            <a:off x="1851025" y="1154113"/>
            <a:ext cx="7067550" cy="7556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1.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初中所学的函数的概念是什么？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6150" name="Rectangle 10"/>
          <p:cNvSpPr/>
          <p:nvPr/>
        </p:nvSpPr>
        <p:spPr>
          <a:xfrm>
            <a:off x="1820863" y="1905000"/>
            <a:ext cx="8847137" cy="25279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在一个变化过程中有两个变量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和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如果对于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的每一个值，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都有唯一的值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与它对应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. 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那么就说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是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的函数，其中</a:t>
            </a:r>
            <a:r>
              <a:rPr lang="en-US" altLang="zh-CN" sz="3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endParaRPr lang="en-US" altLang="zh-CN" sz="3600" b="1" i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叫做自变量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. </a:t>
            </a:r>
            <a:endParaRPr lang="en-US" altLang="zh-CN" sz="36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6151" name="Rectangle 11"/>
          <p:cNvSpPr/>
          <p:nvPr/>
        </p:nvSpPr>
        <p:spPr>
          <a:xfrm>
            <a:off x="1905000" y="4462145"/>
            <a:ext cx="7696200" cy="64516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spcBef>
                <a:spcPct val="0"/>
              </a:spcBef>
              <a:buNone/>
              <a:tabLst>
                <a:tab pos="876300" algn="l"/>
              </a:tabLst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2.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初中学过哪些函数？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916546" name="表格 916545"/>
          <p:cNvGraphicFramePr/>
          <p:nvPr>
            <p:custDataLst>
              <p:tags r:id="rId2"/>
            </p:custDataLst>
          </p:nvPr>
        </p:nvGraphicFramePr>
        <p:xfrm>
          <a:off x="1680528" y="1056640"/>
          <a:ext cx="8830310" cy="5843270"/>
        </p:xfrm>
        <a:graphic>
          <a:graphicData uri="http://schemas.openxmlformats.org/drawingml/2006/table">
            <a:tbl>
              <a:tblPr/>
              <a:tblGrid>
                <a:gridCol w="1159510"/>
                <a:gridCol w="1278255"/>
                <a:gridCol w="1318895"/>
                <a:gridCol w="1403350"/>
                <a:gridCol w="1403350"/>
                <a:gridCol w="1076325"/>
                <a:gridCol w="1190625"/>
              </a:tblGrid>
              <a:tr h="1152525">
                <a:tc row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endParaRPr lang="en-US" altLang="zh-CN" sz="1100">
                        <a:solidFill>
                          <a:srgbClr val="000000"/>
                        </a:solidFill>
                        <a:latin typeface="Calibri" panose="020F050202020403020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r>
                        <a:rPr lang="zh-CN" altLang="en-US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函</a:t>
                      </a:r>
                      <a:endParaRPr lang="zh-CN" altLang="en-US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endParaRPr lang="zh-CN" altLang="en-US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r>
                        <a:rPr lang="zh-CN" altLang="en-US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数</a:t>
                      </a:r>
                      <a:endParaRPr lang="zh-CN" altLang="en-US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一次函数</a:t>
                      </a:r>
                      <a:r>
                        <a:rPr lang="en-US" altLang="zh-CN" sz="2000">
                          <a:solidFill>
                            <a:srgbClr val="000000"/>
                          </a:solidFill>
                          <a:latin typeface="Calibri" panose="020F0502020204030204" charset="0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2000" dirty="0">
                        <a:solidFill>
                          <a:srgbClr val="000000"/>
                        </a:solidFill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二次函数</a:t>
                      </a:r>
                      <a:r>
                        <a:rPr lang="en-US" altLang="zh-CN" sz="2000">
                          <a:latin typeface="Calibri" panose="020F0502020204030204" charset="0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2000" dirty="0"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反比例函数</a:t>
                      </a:r>
                      <a:r>
                        <a:rPr lang="en-US" altLang="zh-CN" sz="2000">
                          <a:solidFill>
                            <a:srgbClr val="000000"/>
                          </a:solidFill>
                          <a:latin typeface="Calibri" panose="020F0502020204030204" charset="0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2000" dirty="0">
                        <a:solidFill>
                          <a:srgbClr val="000000"/>
                        </a:solidFill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9212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altLang="zh-CN">
                          <a:solidFill>
                            <a:srgbClr val="000000"/>
                          </a:solidFill>
                          <a:latin typeface="Calibri" panose="020F0502020204030204" charset="0"/>
                          <a:cs typeface="Times New Roman" panose="02020603050405020304" pitchFamily="18" charset="0"/>
                        </a:rPr>
                        <a:t>&gt;0</a:t>
                      </a:r>
                      <a:endParaRPr lang="zh-CN" altLang="zh-CN" dirty="0">
                        <a:solidFill>
                          <a:srgbClr val="000000"/>
                        </a:solidFill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k</a:t>
                      </a:r>
                      <a:r>
                        <a:rPr lang="en-US" altLang="zh-CN">
                          <a:solidFill>
                            <a:srgbClr val="000000"/>
                          </a:solidFill>
                          <a:latin typeface="Calibri" panose="020F0502020204030204" charset="0"/>
                          <a:cs typeface="Times New Roman" panose="02020603050405020304" pitchFamily="18" charset="0"/>
                        </a:rPr>
                        <a:t>&lt;0</a:t>
                      </a:r>
                      <a:endParaRPr lang="zh-CN" altLang="zh-CN" dirty="0">
                        <a:solidFill>
                          <a:srgbClr val="000000"/>
                        </a:solidFill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>
                          <a:solidFill>
                            <a:srgbClr val="000000"/>
                          </a:solidFill>
                          <a:latin typeface="Calibri" panose="020F0502020204030204" charset="0"/>
                          <a:cs typeface="Times New Roman" panose="02020603050405020304" pitchFamily="18" charset="0"/>
                        </a:rPr>
                        <a:t>&gt;0</a:t>
                      </a:r>
                      <a:endParaRPr lang="zh-CN" altLang="zh-CN" dirty="0">
                        <a:solidFill>
                          <a:srgbClr val="000000"/>
                        </a:solidFill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>
                          <a:solidFill>
                            <a:srgbClr val="000000"/>
                          </a:solidFill>
                          <a:latin typeface="Calibri" panose="020F0502020204030204" charset="0"/>
                          <a:cs typeface="Times New Roman" panose="02020603050405020304" pitchFamily="18" charset="0"/>
                        </a:rPr>
                        <a:t>&lt;0</a:t>
                      </a:r>
                      <a:endParaRPr lang="zh-CN" altLang="zh-CN" dirty="0">
                        <a:solidFill>
                          <a:srgbClr val="000000"/>
                        </a:solidFill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k</a:t>
                      </a:r>
                      <a:r>
                        <a:rPr lang="en-US" altLang="zh-CN">
                          <a:solidFill>
                            <a:srgbClr val="000000"/>
                          </a:solidFill>
                          <a:latin typeface="Calibri" panose="020F0502020204030204" charset="0"/>
                          <a:cs typeface="Times New Roman" panose="02020603050405020304" pitchFamily="18" charset="0"/>
                        </a:rPr>
                        <a:t>&gt;0</a:t>
                      </a:r>
                      <a:endParaRPr lang="zh-CN" altLang="zh-CN" dirty="0">
                        <a:solidFill>
                          <a:srgbClr val="000000"/>
                        </a:solidFill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k</a:t>
                      </a:r>
                      <a:r>
                        <a:rPr lang="en-US" altLang="zh-CN">
                          <a:solidFill>
                            <a:srgbClr val="000000"/>
                          </a:solidFill>
                          <a:latin typeface="Calibri" panose="020F0502020204030204" charset="0"/>
                          <a:cs typeface="Times New Roman" panose="02020603050405020304" pitchFamily="18" charset="0"/>
                        </a:rPr>
                        <a:t>&lt;0</a:t>
                      </a:r>
                      <a:endParaRPr lang="zh-CN" altLang="zh-CN" dirty="0">
                        <a:solidFill>
                          <a:srgbClr val="000000"/>
                        </a:solidFill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4665"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endParaRPr lang="en-US" altLang="zh-CN" sz="1100">
                        <a:latin typeface="Calibri" panose="020F050202020403020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r>
                        <a:rPr lang="zh-CN" altLang="en-US" dirty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Times New Roman" panose="02020603050405020304" pitchFamily="18" charset="0"/>
                        </a:rPr>
                        <a:t>图</a:t>
                      </a: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3020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endParaRPr lang="zh-CN" altLang="en-US">
                        <a:solidFill>
                          <a:srgbClr val="000000"/>
                        </a:solidFill>
                        <a:latin typeface="Calibri" panose="020F050202020403020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endParaRPr lang="zh-CN" altLang="en-US">
                        <a:solidFill>
                          <a:srgbClr val="000000"/>
                        </a:solidFill>
                        <a:latin typeface="Calibri" panose="020F050202020403020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endParaRPr lang="zh-CN" altLang="en-US">
                        <a:latin typeface="Calibri" panose="020F050202020403020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endParaRPr lang="zh-CN" altLang="en-US">
                        <a:latin typeface="Calibri" panose="020F050202020403020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r>
                        <a:rPr lang="zh-CN" altLang="en-US" dirty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Times New Roman" panose="02020603050405020304" pitchFamily="18" charset="0"/>
                        </a:rPr>
                        <a:t>像</a:t>
                      </a: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endParaRPr lang="zh-CN" altLang="en-US" sz="1100" dirty="0"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endParaRPr lang="zh-CN" altLang="en-US" sz="1100" dirty="0"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endParaRPr lang="zh-CN" altLang="en-US" sz="1100" dirty="0"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endParaRPr lang="zh-CN" altLang="en-US" sz="1100" dirty="0"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endParaRPr lang="zh-CN" altLang="en-US" sz="1100" dirty="0"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85000"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66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MS UI Gothic" panose="020B0600070205080204" pitchFamily="34" charset="-128"/>
                          <a:ea typeface="MS UI Gothic" panose="020B0600070205080204" pitchFamily="34" charset="-128"/>
                        </a:defRPr>
                      </a:lvl5pPr>
                    </a:lstStyle>
                    <a:p>
                      <a:pPr marL="0" lvl="0" indent="0" algn="just">
                        <a:buClrTx/>
                        <a:buSzTx/>
                        <a:buFontTx/>
                        <a:buNone/>
                      </a:pPr>
                      <a:endParaRPr lang="zh-CN" altLang="en-US" sz="1100" dirty="0">
                        <a:latin typeface="Calibri" panose="020F0502020204030204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16528" name="Object 191"/>
          <p:cNvGraphicFramePr/>
          <p:nvPr/>
        </p:nvGraphicFramePr>
        <p:xfrm>
          <a:off x="2855913" y="1559878"/>
          <a:ext cx="215423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3" imgW="1739900" imgH="304800" progId="Equation.3">
                  <p:embed/>
                </p:oleObj>
              </mc:Choice>
              <mc:Fallback>
                <p:oleObj name="" r:id="rId3" imgW="1739900" imgH="304800" progId="Equation.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55913" y="1559878"/>
                        <a:ext cx="2154237" cy="377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6529" name="Object 190"/>
          <p:cNvGraphicFramePr/>
          <p:nvPr/>
        </p:nvGraphicFramePr>
        <p:xfrm>
          <a:off x="5591175" y="1488440"/>
          <a:ext cx="266541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5" imgW="2311400" imgH="317500" progId="Equation.3">
                  <p:embed/>
                </p:oleObj>
              </mc:Choice>
              <mc:Fallback>
                <p:oleObj name="" r:id="rId5" imgW="2311400" imgH="317500" progId="Equation.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91175" y="1488440"/>
                        <a:ext cx="2665413" cy="3619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6530" name="Object 189"/>
          <p:cNvGraphicFramePr/>
          <p:nvPr/>
        </p:nvGraphicFramePr>
        <p:xfrm>
          <a:off x="8616950" y="1488440"/>
          <a:ext cx="13430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7" imgW="1346200" imgH="609600" progId="Equation.3">
                  <p:embed/>
                </p:oleObj>
              </mc:Choice>
              <mc:Fallback>
                <p:oleObj name="" r:id="rId7" imgW="1346200" imgH="609600" progId="Equation.3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616950" y="1488440"/>
                        <a:ext cx="1343025" cy="609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16531" name="图片 3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27350" y="3215640"/>
            <a:ext cx="1231900" cy="2017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16532" name="图片 3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51313" y="3288665"/>
            <a:ext cx="1254125" cy="1800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16533" name="图片 4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448300" y="3360103"/>
            <a:ext cx="1335088" cy="1800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16534" name="图片 4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16725" y="3288665"/>
            <a:ext cx="1409700" cy="17287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16535" name="图片 4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256588" y="3288665"/>
            <a:ext cx="1050925" cy="1800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16536" name="图片 4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480550" y="3288665"/>
            <a:ext cx="984250" cy="1873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Picture 3" descr="bi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851025" y="133350"/>
            <a:ext cx="792163" cy="7921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Rectangle 4"/>
          <p:cNvSpPr/>
          <p:nvPr/>
        </p:nvSpPr>
        <p:spPr>
          <a:xfrm>
            <a:off x="2427288" y="139700"/>
            <a:ext cx="4673600" cy="768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zh-CN" altLang="en-US" sz="4400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复习提问</a:t>
            </a:r>
            <a:r>
              <a:rPr lang="zh-CN" altLang="en-US" sz="4400" b="1" dirty="0">
                <a:latin typeface="Times New Roman" panose="02020603050405020304" pitchFamily="18" charset="0"/>
                <a:ea typeface="华文新魏" panose="02010800040101010101" pitchFamily="2" charset="-122"/>
                <a:sym typeface="+mn-ea"/>
              </a:rPr>
              <a:t>深化理解</a:t>
            </a:r>
            <a:endParaRPr lang="zh-CN" altLang="en-US" sz="4400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26603" y="5502910"/>
            <a:ext cx="114173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“神州”十二号载人航天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飞船离地面的距离随时间的变化而变化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00" name="图片 99"/>
          <p:cNvPicPr/>
          <p:nvPr/>
        </p:nvPicPr>
        <p:blipFill>
          <a:blip r:embed="rId2" r:link="rId3"/>
          <a:stretch>
            <a:fillRect/>
          </a:stretch>
        </p:blipFill>
        <p:spPr>
          <a:xfrm>
            <a:off x="3043238" y="1543050"/>
            <a:ext cx="6105525" cy="3771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8"/>
          <p:cNvSpPr>
            <a:spLocks noChangeArrowheads="1"/>
          </p:cNvSpPr>
          <p:nvPr/>
        </p:nvSpPr>
        <p:spPr bwMode="auto">
          <a:xfrm>
            <a:off x="-317" y="-296"/>
            <a:ext cx="5410626" cy="88914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创设情景 引出问题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253505" y="5456766"/>
            <a:ext cx="7617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出租车的费用随着行驶距离的变化而变化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64"/>
          <a:stretch>
            <a:fillRect/>
          </a:stretch>
        </p:blipFill>
        <p:spPr>
          <a:xfrm>
            <a:off x="3110719" y="1906151"/>
            <a:ext cx="4994478" cy="3108346"/>
          </a:xfrm>
          <a:prstGeom prst="rect">
            <a:avLst/>
          </a:prstGeom>
        </p:spPr>
      </p:pic>
      <p:sp>
        <p:nvSpPr>
          <p:cNvPr id="4" name="文本框 8"/>
          <p:cNvSpPr>
            <a:spLocks noChangeArrowheads="1"/>
          </p:cNvSpPr>
          <p:nvPr/>
        </p:nvSpPr>
        <p:spPr bwMode="auto">
          <a:xfrm>
            <a:off x="-317" y="-296"/>
            <a:ext cx="5410626" cy="88914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创设情景 引出问题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TABLE_BEAUTIFY" val="smartTable{87fec4dd-9f8b-4396-b57e-1f71c7102156}"/>
</p:tagLst>
</file>

<file path=ppt/tags/tag64.xml><?xml version="1.0" encoding="utf-8"?>
<p:tagLst xmlns:p="http://schemas.openxmlformats.org/presentationml/2006/main">
  <p:tag name="commondata" val="eyJoZGlkIjoiOWE5Zjc4Y2VkOTkyZTVhZDZkMzFkODg0MWEwYmZlYTM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自定义设计方案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1842</Words>
  <Application>WPS 演示</Application>
  <PresentationFormat>自定义</PresentationFormat>
  <Paragraphs>315</Paragraphs>
  <Slides>26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26</vt:i4>
      </vt:variant>
    </vt:vector>
  </HeadingPairs>
  <TitlesOfParts>
    <vt:vector size="49" baseType="lpstr">
      <vt:lpstr>Arial</vt:lpstr>
      <vt:lpstr>宋体</vt:lpstr>
      <vt:lpstr>Wingdings</vt:lpstr>
      <vt:lpstr>微软雅黑</vt:lpstr>
      <vt:lpstr>黑体</vt:lpstr>
      <vt:lpstr>Tahoma</vt:lpstr>
      <vt:lpstr>Times New Roman</vt:lpstr>
      <vt:lpstr>华文新魏</vt:lpstr>
      <vt:lpstr>MS UI Gothic</vt:lpstr>
      <vt:lpstr>Calibri</vt:lpstr>
      <vt:lpstr>等线</vt:lpstr>
      <vt:lpstr>Arial Unicode MS</vt:lpstr>
      <vt:lpstr>等线 Light</vt:lpstr>
      <vt:lpstr>Calibri Light</vt:lpstr>
      <vt:lpstr>Cambria Math</vt:lpstr>
      <vt:lpstr>Meiryo</vt:lpstr>
      <vt:lpstr>Yu Gothic UI</vt:lpstr>
      <vt:lpstr>Wingdings</vt:lpstr>
      <vt:lpstr>自定义设计方案</vt:lpstr>
      <vt:lpstr>Equation.3</vt:lpstr>
      <vt:lpstr>Equation.3</vt:lpstr>
      <vt:lpstr>Equation.3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蔡龙生</dc:creator>
  <cp:lastModifiedBy>天秤座</cp:lastModifiedBy>
  <cp:revision>90</cp:revision>
  <dcterms:created xsi:type="dcterms:W3CDTF">2016-01-19T02:31:00Z</dcterms:created>
  <dcterms:modified xsi:type="dcterms:W3CDTF">2023-10-08T02:40:35Z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65FB389ABBBF4A298AE74C195F59C623</vt:lpwstr>
  </property>
  <property fmtid="{D5CDD505-2E9C-101B-9397-08002B2CF9AE}" pid="3" name="KSOProductBuildVer">
    <vt:lpwstr>2052-12.1.0.15374</vt:lpwstr>
  </property>
</Properties>
</file>