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3"/>
    <p:sldId id="258" r:id="rId4"/>
    <p:sldId id="259" r:id="rId5"/>
    <p:sldId id="260" r:id="rId6"/>
    <p:sldId id="262" r:id="rId7"/>
    <p:sldId id="264" r:id="rId8"/>
    <p:sldId id="261" r:id="rId9"/>
    <p:sldId id="271" r:id="rId10"/>
    <p:sldId id="265" r:id="rId11"/>
    <p:sldId id="272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9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0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624417" y="6092825"/>
            <a:ext cx="4895849" cy="5762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2800">
                <a:solidFill>
                  <a:srgbClr val="FF6600"/>
                </a:solidFill>
                <a:ea typeface="楷体_GB2312" pitchFamily="49" charset="-122"/>
              </a:defRPr>
            </a:lvl1pPr>
          </a:lstStyle>
          <a:p>
            <a:pPr lvl="0"/>
            <a:r>
              <a:rPr lang="zh-CN" altLang="en-US" dirty="0">
                <a:latin typeface="Arial" panose="020B0604020202020204" pitchFamily="34" charset="0"/>
              </a:rPr>
              <a:t>汽车底盘构造与维修</a:t>
            </a:r>
            <a:endParaRPr lang="zh-CN" altLang="en-US" sz="2800" dirty="0">
              <a:solidFill>
                <a:srgbClr val="FF66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80000"/>
        </a:lnSpc>
        <a:spcBef>
          <a:spcPct val="2000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4860131" y="2062639"/>
            <a:ext cx="2471738" cy="2424589"/>
            <a:chOff x="9940" y="1311"/>
            <a:chExt cx="5190" cy="5091"/>
          </a:xfrm>
        </p:grpSpPr>
        <p:sp>
          <p:nvSpPr>
            <p:cNvPr id="12" name="弧形 11"/>
            <p:cNvSpPr/>
            <p:nvPr/>
          </p:nvSpPr>
          <p:spPr>
            <a:xfrm rot="13266164">
              <a:off x="9992" y="1332"/>
              <a:ext cx="5071" cy="5071"/>
            </a:xfrm>
            <a:prstGeom prst="arc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500"/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9992" y="1311"/>
              <a:ext cx="5138" cy="5091"/>
              <a:chOff x="7945" y="615"/>
              <a:chExt cx="5138" cy="5091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9577" y="2242"/>
                <a:ext cx="1859" cy="1859"/>
              </a:xfrm>
              <a:prstGeom prst="ellipse">
                <a:avLst/>
              </a:prstGeom>
              <a:no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8692" y="1456"/>
                <a:ext cx="3579" cy="3579"/>
              </a:xfrm>
              <a:prstGeom prst="ellipse">
                <a:avLst/>
              </a:prstGeom>
              <a:noFill/>
              <a:ln w="1079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9" name="弧形 8"/>
              <p:cNvSpPr/>
              <p:nvPr/>
            </p:nvSpPr>
            <p:spPr>
              <a:xfrm>
                <a:off x="7945" y="636"/>
                <a:ext cx="5071" cy="5071"/>
              </a:xfrm>
              <a:prstGeom prst="arc">
                <a:avLst/>
              </a:prstGeom>
              <a:no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10" name="弧形 9"/>
              <p:cNvSpPr/>
              <p:nvPr/>
            </p:nvSpPr>
            <p:spPr>
              <a:xfrm rot="5400000">
                <a:off x="7945" y="636"/>
                <a:ext cx="5071" cy="5071"/>
              </a:xfrm>
              <a:prstGeom prst="arc">
                <a:avLst/>
              </a:prstGeom>
              <a:no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13" name="弧形 12"/>
              <p:cNvSpPr/>
              <p:nvPr/>
            </p:nvSpPr>
            <p:spPr>
              <a:xfrm rot="12116400">
                <a:off x="8013" y="615"/>
                <a:ext cx="5071" cy="5071"/>
              </a:xfrm>
              <a:prstGeom prst="arc">
                <a:avLst>
                  <a:gd name="adj1" fmla="val 20031419"/>
                  <a:gd name="adj2" fmla="val 21373488"/>
                </a:avLst>
              </a:prstGeom>
              <a:noFill/>
              <a:ln w="762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</p:grpSp>
        <p:sp>
          <p:nvSpPr>
            <p:cNvPr id="19" name="弧形 18"/>
            <p:cNvSpPr/>
            <p:nvPr/>
          </p:nvSpPr>
          <p:spPr>
            <a:xfrm rot="1647749">
              <a:off x="9940" y="1332"/>
              <a:ext cx="5071" cy="5071"/>
            </a:xfrm>
            <a:prstGeom prst="arc">
              <a:avLst>
                <a:gd name="adj1" fmla="val 20031419"/>
                <a:gd name="adj2" fmla="val 21373488"/>
              </a:avLst>
            </a:prstGeom>
            <a:noFill/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500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4088606" y="4908709"/>
            <a:ext cx="4072890" cy="598805"/>
          </a:xfrm>
          <a:prstGeom prst="rect">
            <a:avLst/>
          </a:prstGeom>
          <a:solidFill>
            <a:srgbClr val="89AFD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33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汽车行驶系</a:t>
            </a:r>
            <a:endParaRPr lang="zh-CN" altLang="en-US" sz="33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532" name="矩形 22531"/>
          <p:cNvSpPr/>
          <p:nvPr/>
        </p:nvSpPr>
        <p:spPr>
          <a:xfrm>
            <a:off x="3941921" y="1159193"/>
            <a:ext cx="4366736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6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汽车底盘构造与维修</a:t>
            </a:r>
            <a:endParaRPr lang="zh-CN" altLang="en-US" sz="36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916454" y="3001010"/>
            <a:ext cx="301943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</a:rPr>
              <a:t>2</a:t>
            </a:r>
            <a:endParaRPr lang="en-US" altLang="zh-CN" sz="3600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/>
          <p:cNvSpPr/>
          <p:nvPr/>
        </p:nvSpPr>
        <p:spPr>
          <a:xfrm>
            <a:off x="5505053" y="2934664"/>
            <a:ext cx="1180340" cy="118034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4942743" y="2435475"/>
            <a:ext cx="2272382" cy="2272382"/>
          </a:xfrm>
          <a:prstGeom prst="ellipse">
            <a:avLst/>
          </a:prstGeom>
          <a:noFill/>
          <a:ln w="1079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弧形 8"/>
          <p:cNvSpPr/>
          <p:nvPr/>
        </p:nvSpPr>
        <p:spPr>
          <a:xfrm>
            <a:off x="4468795" y="1914695"/>
            <a:ext cx="3220278" cy="3220278"/>
          </a:xfrm>
          <a:prstGeom prst="arc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弧形 9"/>
          <p:cNvSpPr/>
          <p:nvPr/>
        </p:nvSpPr>
        <p:spPr>
          <a:xfrm rot="5400000">
            <a:off x="4468795" y="1914695"/>
            <a:ext cx="3220278" cy="3220278"/>
          </a:xfrm>
          <a:prstGeom prst="arc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弧形 11"/>
          <p:cNvSpPr/>
          <p:nvPr/>
        </p:nvSpPr>
        <p:spPr>
          <a:xfrm rot="13266164">
            <a:off x="4468794" y="1914694"/>
            <a:ext cx="3220278" cy="3220278"/>
          </a:xfrm>
          <a:prstGeom prst="arc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弧形 12"/>
          <p:cNvSpPr/>
          <p:nvPr/>
        </p:nvSpPr>
        <p:spPr>
          <a:xfrm rot="12116400">
            <a:off x="4511588" y="1901442"/>
            <a:ext cx="3220278" cy="3220278"/>
          </a:xfrm>
          <a:prstGeom prst="arc">
            <a:avLst>
              <a:gd name="adj1" fmla="val 20031419"/>
              <a:gd name="adj2" fmla="val 21373488"/>
            </a:avLst>
          </a:prstGeom>
          <a:noFill/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739834" y="3003749"/>
            <a:ext cx="678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谢</a:t>
            </a:r>
            <a:endParaRPr lang="zh-CN" altLang="en-US" sz="60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弧形 18"/>
          <p:cNvSpPr/>
          <p:nvPr/>
        </p:nvSpPr>
        <p:spPr>
          <a:xfrm rot="1647749">
            <a:off x="4435477" y="1914694"/>
            <a:ext cx="3220278" cy="3220278"/>
          </a:xfrm>
          <a:prstGeom prst="arc">
            <a:avLst>
              <a:gd name="adj1" fmla="val 20031419"/>
              <a:gd name="adj2" fmla="val 21373488"/>
            </a:avLst>
          </a:prstGeom>
          <a:noFill/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4860131" y="1906905"/>
            <a:ext cx="2471738" cy="2424589"/>
            <a:chOff x="9940" y="1311"/>
            <a:chExt cx="5190" cy="5091"/>
          </a:xfrm>
        </p:grpSpPr>
        <p:sp>
          <p:nvSpPr>
            <p:cNvPr id="12" name="弧形 11"/>
            <p:cNvSpPr/>
            <p:nvPr/>
          </p:nvSpPr>
          <p:spPr>
            <a:xfrm rot="13266164">
              <a:off x="9992" y="1332"/>
              <a:ext cx="5071" cy="5071"/>
            </a:xfrm>
            <a:prstGeom prst="arc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500"/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9992" y="1311"/>
              <a:ext cx="5138" cy="5091"/>
              <a:chOff x="7945" y="615"/>
              <a:chExt cx="5138" cy="5091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9577" y="2242"/>
                <a:ext cx="1859" cy="1859"/>
              </a:xfrm>
              <a:prstGeom prst="ellipse">
                <a:avLst/>
              </a:prstGeom>
              <a:no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8692" y="1456"/>
                <a:ext cx="3579" cy="3579"/>
              </a:xfrm>
              <a:prstGeom prst="ellipse">
                <a:avLst/>
              </a:prstGeom>
              <a:noFill/>
              <a:ln w="1079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9" name="弧形 8"/>
              <p:cNvSpPr/>
              <p:nvPr/>
            </p:nvSpPr>
            <p:spPr>
              <a:xfrm>
                <a:off x="7945" y="636"/>
                <a:ext cx="5071" cy="5071"/>
              </a:xfrm>
              <a:prstGeom prst="arc">
                <a:avLst/>
              </a:prstGeom>
              <a:no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10" name="弧形 9"/>
              <p:cNvSpPr/>
              <p:nvPr/>
            </p:nvSpPr>
            <p:spPr>
              <a:xfrm rot="5400000">
                <a:off x="7945" y="636"/>
                <a:ext cx="5071" cy="5071"/>
              </a:xfrm>
              <a:prstGeom prst="arc">
                <a:avLst/>
              </a:prstGeom>
              <a:no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  <p:sp>
            <p:nvSpPr>
              <p:cNvPr id="13" name="弧形 12"/>
              <p:cNvSpPr/>
              <p:nvPr/>
            </p:nvSpPr>
            <p:spPr>
              <a:xfrm rot="12116400">
                <a:off x="8013" y="615"/>
                <a:ext cx="5071" cy="5071"/>
              </a:xfrm>
              <a:prstGeom prst="arc">
                <a:avLst>
                  <a:gd name="adj1" fmla="val 20031419"/>
                  <a:gd name="adj2" fmla="val 21373488"/>
                </a:avLst>
              </a:prstGeom>
              <a:noFill/>
              <a:ln w="762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1500"/>
              </a:p>
            </p:txBody>
          </p:sp>
        </p:grpSp>
        <p:sp>
          <p:nvSpPr>
            <p:cNvPr id="19" name="弧形 18"/>
            <p:cNvSpPr/>
            <p:nvPr/>
          </p:nvSpPr>
          <p:spPr>
            <a:xfrm rot="1647749">
              <a:off x="9940" y="1332"/>
              <a:ext cx="5071" cy="5071"/>
            </a:xfrm>
            <a:prstGeom prst="arc">
              <a:avLst>
                <a:gd name="adj1" fmla="val 20031419"/>
                <a:gd name="adj2" fmla="val 21373488"/>
              </a:avLst>
            </a:prstGeom>
            <a:noFill/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500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4088606" y="4752975"/>
            <a:ext cx="4072890" cy="598805"/>
          </a:xfrm>
          <a:prstGeom prst="rect">
            <a:avLst/>
          </a:prstGeom>
          <a:solidFill>
            <a:srgbClr val="89AFD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33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行驶系概述</a:t>
            </a:r>
            <a:endParaRPr lang="zh-CN" altLang="en-US" sz="33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697220" y="2865755"/>
            <a:ext cx="815975" cy="598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300" dirty="0">
                <a:solidFill>
                  <a:schemeClr val="bg1"/>
                </a:solidFill>
              </a:rPr>
              <a:t>2.1</a:t>
            </a:r>
            <a:endParaRPr lang="en-US" altLang="zh-CN" sz="3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六边形 1"/>
          <p:cNvSpPr/>
          <p:nvPr/>
        </p:nvSpPr>
        <p:spPr>
          <a:xfrm>
            <a:off x="3728495" y="2630254"/>
            <a:ext cx="1472056" cy="1269014"/>
          </a:xfrm>
          <a:prstGeom prst="hexagon">
            <a:avLst/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" name="六边形 2"/>
          <p:cNvSpPr/>
          <p:nvPr/>
        </p:nvSpPr>
        <p:spPr>
          <a:xfrm rot="16200000">
            <a:off x="3713364" y="2605184"/>
            <a:ext cx="1472056" cy="1269014"/>
          </a:xfrm>
          <a:prstGeom prst="hexagon">
            <a:avLst/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cxnSp>
        <p:nvCxnSpPr>
          <p:cNvPr id="5" name="直接连接符 4"/>
          <p:cNvCxnSpPr/>
          <p:nvPr/>
        </p:nvCxnSpPr>
        <p:spPr>
          <a:xfrm>
            <a:off x="5378003" y="2451011"/>
            <a:ext cx="0" cy="1554253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555456" y="2088164"/>
            <a:ext cx="1821992" cy="85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项目</a:t>
            </a:r>
            <a:r>
              <a:rPr lang="en-US" altLang="zh-CN" sz="1500" dirty="0">
                <a:solidFill>
                  <a:schemeClr val="bg1"/>
                </a:solidFill>
              </a:rPr>
              <a:t> </a:t>
            </a:r>
            <a:r>
              <a:rPr lang="en-US" altLang="zh-CN" sz="4950" dirty="0">
                <a:solidFill>
                  <a:schemeClr val="bg1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</a:rPr>
              <a:t>1</a:t>
            </a:r>
            <a:endParaRPr lang="zh-CN" altLang="en-US" sz="4950" dirty="0">
              <a:solidFill>
                <a:schemeClr val="bg1"/>
              </a:solidFill>
              <a:latin typeface="Arial Unicode MS" panose="020B0604020202020204" charset="-122"/>
              <a:ea typeface="Arial Unicode MS" panose="020B0604020202020204" charset="-122"/>
              <a:cs typeface="Arial Unicode MS" panose="020B0604020202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613411" y="2899842"/>
            <a:ext cx="2614042" cy="334473"/>
          </a:xfrm>
          <a:prstGeom prst="rect">
            <a:avLst/>
          </a:prstGeom>
          <a:solidFill>
            <a:schemeClr val="accent1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10" name="文本框 9"/>
          <p:cNvSpPr txBox="1"/>
          <p:nvPr/>
        </p:nvSpPr>
        <p:spPr>
          <a:xfrm>
            <a:off x="5613412" y="2899954"/>
            <a:ext cx="2467691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1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概述</a:t>
            </a:r>
            <a:endParaRPr lang="zh-CN" altLang="en-US" sz="21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613693" y="3340567"/>
            <a:ext cx="3168203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5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行驶系分类</a:t>
            </a:r>
            <a:endParaRPr lang="zh-CN" altLang="en-US" sz="15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15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行驶系组成</a:t>
            </a:r>
            <a:endParaRPr lang="zh-CN" altLang="en-US" sz="15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15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行驶系功用</a:t>
            </a:r>
            <a:endParaRPr lang="zh-CN" altLang="en-US" sz="15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31" y="2837699"/>
            <a:ext cx="803981" cy="803981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7939" name="文本占位符 167938"/>
          <p:cNvSpPr>
            <a:spLocks noGrp="1"/>
          </p:cNvSpPr>
          <p:nvPr>
            <p:ph type="body" idx="1"/>
          </p:nvPr>
        </p:nvSpPr>
        <p:spPr>
          <a:xfrm>
            <a:off x="1101090" y="1304925"/>
            <a:ext cx="4417060" cy="4739005"/>
          </a:xfrm>
        </p:spPr>
        <p:txBody>
          <a:bodyPr/>
          <a:p>
            <a:pPr>
              <a:lnSpc>
                <a:spcPct val="90000"/>
              </a:lnSpc>
            </a:pPr>
            <a:r>
              <a:rPr lang="en-US" altLang="zh-CN" sz="3200" dirty="0">
                <a:latin typeface="楷体_GB2312" pitchFamily="49" charset="-122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楷体_GB2312" pitchFamily="49" charset="-122"/>
              </a:rPr>
              <a:t>汽车行驶系一般有轮式、履带式、车轮一履带式等几种。绝大多数的汽车经常在比较坚实的道路上行使，其行使系中直接与路面接触的部分是车轮，因此称之为轮式行驶系，如图</a:t>
            </a:r>
            <a:r>
              <a:rPr lang="en-US" altLang="zh-CN" sz="3200" dirty="0">
                <a:solidFill>
                  <a:schemeClr val="bg1"/>
                </a:solidFill>
                <a:latin typeface="楷体_GB2312" pitchFamily="49" charset="-122"/>
              </a:rPr>
              <a:t>2</a:t>
            </a:r>
            <a:r>
              <a:rPr lang="zh-CN" altLang="en-US" sz="3200" dirty="0">
                <a:solidFill>
                  <a:schemeClr val="bg1"/>
                </a:solidFill>
                <a:latin typeface="楷体_GB2312" pitchFamily="49" charset="-122"/>
              </a:rPr>
              <a:t>－</a:t>
            </a:r>
            <a:r>
              <a:rPr lang="en-US" altLang="zh-CN" sz="3200" dirty="0">
                <a:solidFill>
                  <a:schemeClr val="bg1"/>
                </a:solidFill>
                <a:latin typeface="楷体_GB2312" pitchFamily="49" charset="-122"/>
              </a:rPr>
              <a:t>1</a:t>
            </a:r>
            <a:r>
              <a:rPr lang="zh-CN" altLang="en-US" sz="3200" dirty="0">
                <a:solidFill>
                  <a:schemeClr val="bg1"/>
                </a:solidFill>
                <a:latin typeface="楷体_GB2312" pitchFamily="49" charset="-122"/>
              </a:rPr>
              <a:t>所示。</a:t>
            </a:r>
            <a:endParaRPr lang="zh-CN" altLang="en-US" sz="3200" dirty="0">
              <a:solidFill>
                <a:schemeClr val="bg1"/>
              </a:solidFill>
              <a:latin typeface="楷体_GB2312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13510" y="456248"/>
            <a:ext cx="331724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8DB5D7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9pPr>
          </a:lstStyle>
          <a:p>
            <a:r>
              <a:rPr lang="zh-CN" altLang="en-US" sz="2800" dirty="0">
                <a:solidFill>
                  <a:sysClr val="window" lastClr="FFFF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行驶系组成</a:t>
            </a:r>
            <a:endParaRPr lang="zh-CN" altLang="en-US" sz="2800" dirty="0">
              <a:solidFill>
                <a:sysClr val="window" lastClr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40360" y="339408"/>
            <a:ext cx="760730" cy="755015"/>
            <a:chOff x="4629" y="3681"/>
            <a:chExt cx="3090" cy="3090"/>
          </a:xfrm>
        </p:grpSpPr>
        <p:sp>
          <p:nvSpPr>
            <p:cNvPr id="9" name="六边形 8"/>
            <p:cNvSpPr/>
            <p:nvPr/>
          </p:nvSpPr>
          <p:spPr>
            <a:xfrm>
              <a:off x="4629" y="3947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sp>
          <p:nvSpPr>
            <p:cNvPr id="11" name="六边形 10"/>
            <p:cNvSpPr/>
            <p:nvPr/>
          </p:nvSpPr>
          <p:spPr>
            <a:xfrm rot="16200000">
              <a:off x="4597" y="3894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0" y="4382"/>
              <a:ext cx="1688" cy="1688"/>
            </a:xfrm>
            <a:prstGeom prst="rect">
              <a:avLst/>
            </a:prstGeom>
          </p:spPr>
        </p:pic>
      </p:grpSp>
      <p:pic>
        <p:nvPicPr>
          <p:cNvPr id="14" name="图片 13" descr="微信截图_201907011442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940" y="1304925"/>
            <a:ext cx="6057900" cy="47815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8963" name="文本占位符 168962"/>
          <p:cNvSpPr>
            <a:spLocks noGrp="1"/>
          </p:cNvSpPr>
          <p:nvPr>
            <p:ph type="body" idx="1"/>
          </p:nvPr>
        </p:nvSpPr>
        <p:spPr>
          <a:xfrm>
            <a:off x="1981200" y="1112838"/>
            <a:ext cx="8229600" cy="4525962"/>
          </a:xfrm>
        </p:spPr>
        <p:txBody>
          <a:bodyPr/>
          <a:p>
            <a:r>
              <a:rPr lang="en-US" altLang="zh-CN" dirty="0">
                <a:latin typeface="楷体_GB2312" pitchFamily="49" charset="-122"/>
              </a:rPr>
              <a:t>  </a:t>
            </a:r>
            <a:r>
              <a:rPr lang="en-US" altLang="zh-CN" dirty="0">
                <a:solidFill>
                  <a:schemeClr val="bg1"/>
                </a:solidFill>
                <a:latin typeface="楷体_GB2312" pitchFamily="49" charset="-122"/>
              </a:rPr>
              <a:t>    </a:t>
            </a: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有的汽车行驶系中直接与路面接触部分是履带，则称之为履带式，如图</a:t>
            </a:r>
            <a:r>
              <a:rPr lang="en-US" altLang="zh-CN" dirty="0">
                <a:solidFill>
                  <a:schemeClr val="bg1"/>
                </a:solidFill>
                <a:latin typeface="楷体_GB2312" pitchFamily="49" charset="-122"/>
              </a:rPr>
              <a:t>2</a:t>
            </a: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－</a:t>
            </a:r>
            <a:r>
              <a:rPr lang="en-US" altLang="zh-CN" dirty="0">
                <a:solidFill>
                  <a:schemeClr val="bg1"/>
                </a:solidFill>
                <a:latin typeface="楷体_GB2312" pitchFamily="49" charset="-122"/>
              </a:rPr>
              <a:t>2</a:t>
            </a: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所示。</a:t>
            </a:r>
            <a:endParaRPr lang="zh-CN" altLang="en-US" dirty="0">
              <a:solidFill>
                <a:schemeClr val="bg1"/>
              </a:solidFill>
              <a:latin typeface="楷体_GB2312" pitchFamily="49" charset="-122"/>
            </a:endParaRPr>
          </a:p>
          <a:p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      </a:t>
            </a:r>
            <a:endParaRPr lang="zh-CN" altLang="en-US">
              <a:latin typeface="楷体_GB2312" pitchFamily="49" charset="-122"/>
            </a:endParaRPr>
          </a:p>
          <a:p>
            <a:r>
              <a:rPr lang="zh-CN" altLang="en-US" dirty="0">
                <a:latin typeface="楷体_GB2312" pitchFamily="49" charset="-122"/>
              </a:rPr>
              <a:t>          </a:t>
            </a:r>
            <a:endParaRPr lang="zh-CN" altLang="en-US">
              <a:latin typeface="楷体_GB2312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13510" y="456248"/>
            <a:ext cx="331724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8DB5D7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9pPr>
          </a:lstStyle>
          <a:p>
            <a:r>
              <a:rPr lang="zh-CN" altLang="en-US" sz="2800" dirty="0">
                <a:solidFill>
                  <a:sysClr val="window" lastClr="FFFF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行驶系分类</a:t>
            </a:r>
            <a:endParaRPr lang="zh-CN" altLang="en-US" sz="2800" dirty="0">
              <a:solidFill>
                <a:sysClr val="window" lastClr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40360" y="339408"/>
            <a:ext cx="760730" cy="755015"/>
            <a:chOff x="4629" y="3681"/>
            <a:chExt cx="3090" cy="3090"/>
          </a:xfrm>
        </p:grpSpPr>
        <p:sp>
          <p:nvSpPr>
            <p:cNvPr id="9" name="六边形 8"/>
            <p:cNvSpPr/>
            <p:nvPr/>
          </p:nvSpPr>
          <p:spPr>
            <a:xfrm>
              <a:off x="4629" y="3947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sp>
          <p:nvSpPr>
            <p:cNvPr id="11" name="六边形 10"/>
            <p:cNvSpPr/>
            <p:nvPr/>
          </p:nvSpPr>
          <p:spPr>
            <a:xfrm rot="16200000">
              <a:off x="4597" y="3894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0" y="4382"/>
              <a:ext cx="1688" cy="1688"/>
            </a:xfrm>
            <a:prstGeom prst="rect">
              <a:avLst/>
            </a:prstGeom>
          </p:spPr>
        </p:pic>
      </p:grpSp>
      <p:pic>
        <p:nvPicPr>
          <p:cNvPr id="3" name="图片 2" descr="微信截图_201907011442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5455" y="2495550"/>
            <a:ext cx="6181725" cy="4000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9987" name="文本占位符 169986"/>
          <p:cNvSpPr>
            <a:spLocks noGrp="1"/>
          </p:cNvSpPr>
          <p:nvPr>
            <p:ph type="body" idx="1"/>
          </p:nvPr>
        </p:nvSpPr>
        <p:spPr>
          <a:xfrm>
            <a:off x="638810" y="1659890"/>
            <a:ext cx="6439535" cy="3352800"/>
          </a:xfrm>
        </p:spPr>
        <p:txBody>
          <a:bodyPr/>
          <a:p>
            <a:pPr algn="just"/>
            <a:r>
              <a:rPr lang="en-US" altLang="zh-CN" sz="3200" dirty="0"/>
              <a:t>         </a:t>
            </a:r>
            <a:r>
              <a:rPr lang="en-US" altLang="zh-CN" sz="3200" dirty="0">
                <a:solidFill>
                  <a:schemeClr val="bg1"/>
                </a:solidFill>
              </a:rPr>
              <a:t> </a:t>
            </a:r>
            <a:r>
              <a:rPr lang="zh-CN" altLang="en-US" sz="3200" dirty="0">
                <a:solidFill>
                  <a:schemeClr val="bg1"/>
                </a:solidFill>
              </a:rPr>
              <a:t>行驶系的主要作用是将传动系传来的转矩转化为汽车行驶的驱动力；将汽车构成一个整体；支承汽车的总重量；承受并传递路面作用于车轮上的力和力矩；减小振动、缓和冲击，保证汽车平顺行驶；与转向系配合，以正确控制汽车的行驶方向。</a:t>
            </a:r>
            <a:endParaRPr lang="zh-CN" altLang="en-US" sz="3200" dirty="0">
              <a:solidFill>
                <a:schemeClr val="bg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13510" y="456248"/>
            <a:ext cx="331724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8DB5D7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9pPr>
          </a:lstStyle>
          <a:p>
            <a:r>
              <a:rPr lang="zh-CN" altLang="en-US" sz="2800" dirty="0">
                <a:solidFill>
                  <a:sysClr val="window" lastClr="FFFF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行驶系功用</a:t>
            </a:r>
            <a:endParaRPr lang="zh-CN" altLang="en-US" sz="2800" dirty="0">
              <a:solidFill>
                <a:sysClr val="window" lastClr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40360" y="339408"/>
            <a:ext cx="760730" cy="755015"/>
            <a:chOff x="4629" y="3681"/>
            <a:chExt cx="3090" cy="3090"/>
          </a:xfrm>
        </p:grpSpPr>
        <p:sp>
          <p:nvSpPr>
            <p:cNvPr id="9" name="六边形 8"/>
            <p:cNvSpPr/>
            <p:nvPr/>
          </p:nvSpPr>
          <p:spPr>
            <a:xfrm>
              <a:off x="4629" y="3947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sp>
          <p:nvSpPr>
            <p:cNvPr id="11" name="六边形 10"/>
            <p:cNvSpPr/>
            <p:nvPr/>
          </p:nvSpPr>
          <p:spPr>
            <a:xfrm rot="16200000">
              <a:off x="4597" y="3894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0" y="4382"/>
              <a:ext cx="1688" cy="1688"/>
            </a:xfrm>
            <a:prstGeom prst="rect">
              <a:avLst/>
            </a:prstGeom>
          </p:spPr>
        </p:pic>
      </p:grpSp>
      <p:pic>
        <p:nvPicPr>
          <p:cNvPr id="6" name="图片 5" descr="微信截图_201907011449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90" y="1752600"/>
            <a:ext cx="4511675" cy="26549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微信截图_201907011442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4995" y="1566545"/>
            <a:ext cx="6057900" cy="4781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413510" y="456248"/>
            <a:ext cx="331724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8DB5D7"/>
                </a:solidFill>
              </a14:hiddenFill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9pPr>
          </a:lstStyle>
          <a:p>
            <a:r>
              <a:rPr lang="zh-CN" altLang="en-US" sz="2800" dirty="0">
                <a:solidFill>
                  <a:sysClr val="window" lastClr="FFFFFF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行驶系分类</a:t>
            </a:r>
            <a:endParaRPr lang="zh-CN" altLang="en-US" sz="2800" dirty="0">
              <a:solidFill>
                <a:sysClr val="window" lastClr="FFFFFF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40360" y="339408"/>
            <a:ext cx="760730" cy="755015"/>
            <a:chOff x="4629" y="3681"/>
            <a:chExt cx="3090" cy="3090"/>
          </a:xfrm>
        </p:grpSpPr>
        <p:sp>
          <p:nvSpPr>
            <p:cNvPr id="9" name="六边形 8"/>
            <p:cNvSpPr/>
            <p:nvPr/>
          </p:nvSpPr>
          <p:spPr>
            <a:xfrm>
              <a:off x="4629" y="3947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sp>
          <p:nvSpPr>
            <p:cNvPr id="11" name="六边形 10"/>
            <p:cNvSpPr/>
            <p:nvPr/>
          </p:nvSpPr>
          <p:spPr>
            <a:xfrm rot="16200000">
              <a:off x="4597" y="3894"/>
              <a:ext cx="3091" cy="2665"/>
            </a:xfrm>
            <a:prstGeom prst="hexagon">
              <a:avLst/>
            </a:prstGeom>
            <a:noFill/>
            <a:ln w="19050">
              <a:solidFill>
                <a:srgbClr val="5B9BD5">
                  <a:lumMod val="20000"/>
                  <a:lumOff val="80000"/>
                </a:srgbClr>
              </a:solidFill>
              <a:prstDash val="sysDash"/>
            </a:ln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Calibri" panose="020F0502020204030204" charset="0"/>
                  <a:ea typeface="+mn-ea"/>
                  <a:cs typeface="+mn-ea"/>
                </a:defRPr>
              </a:lvl9pPr>
            </a:lstStyle>
            <a:p>
              <a:pPr algn="ctr"/>
              <a:endParaRPr lang="zh-CN" altLang="en-US">
                <a:solidFill>
                  <a:sysClr val="window" lastClr="FFFFFF"/>
                </a:solidFill>
                <a:latin typeface="Calibri" panose="020F0502020204030204" charset="0"/>
                <a:ea typeface="宋体" panose="02010600030101010101" pitchFamily="2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0" y="4382"/>
              <a:ext cx="1688" cy="1688"/>
            </a:xfrm>
            <a:prstGeom prst="rect">
              <a:avLst/>
            </a:prstGeom>
          </p:spPr>
        </p:pic>
      </p:grpSp>
      <p:sp>
        <p:nvSpPr>
          <p:cNvPr id="168963" name="文本占位符 168962"/>
          <p:cNvSpPr>
            <a:spLocks noGrp="1"/>
          </p:cNvSpPr>
          <p:nvPr/>
        </p:nvSpPr>
        <p:spPr>
          <a:xfrm>
            <a:off x="513080" y="1566545"/>
            <a:ext cx="5412105" cy="452564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zh-CN" altLang="en-US" dirty="0">
                <a:latin typeface="楷体_GB2312" pitchFamily="49" charset="-122"/>
              </a:rPr>
              <a:t>      </a:t>
            </a: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轮式行驶系一般由车架、车桥、车轮和悬架等四部分组成，前、后车轮分别安装在前后车桥上，车桥又通过前、后悬架与车架相连接，车架是整个汽车的装配基体，这样，行驶系就联结成一个整体，构成汽车的装配基础。</a:t>
            </a:r>
            <a:endParaRPr lang="zh-CN" altLang="en-US">
              <a:solidFill>
                <a:schemeClr val="bg1"/>
              </a:solidFill>
              <a:latin typeface="楷体_GB2312" pitchFamily="49" charset="-122"/>
            </a:endParaRPr>
          </a:p>
          <a:p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</a:rPr>
              <a:t>          </a:t>
            </a:r>
            <a:endParaRPr lang="zh-CN" altLang="en-US" dirty="0">
              <a:solidFill>
                <a:schemeClr val="bg1"/>
              </a:solidFill>
              <a:latin typeface="楷体_GB2312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六边形 1"/>
          <p:cNvSpPr/>
          <p:nvPr/>
        </p:nvSpPr>
        <p:spPr>
          <a:xfrm>
            <a:off x="2939326" y="2364005"/>
            <a:ext cx="1962741" cy="1692018"/>
          </a:xfrm>
          <a:prstGeom prst="hexagon">
            <a:avLst/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六边形 2"/>
          <p:cNvSpPr/>
          <p:nvPr/>
        </p:nvSpPr>
        <p:spPr>
          <a:xfrm rot="16200000">
            <a:off x="2919152" y="2330578"/>
            <a:ext cx="1962741" cy="1692018"/>
          </a:xfrm>
          <a:prstGeom prst="hexagon">
            <a:avLst/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5138670" y="2125015"/>
            <a:ext cx="0" cy="2072337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468" y="2570187"/>
            <a:ext cx="1279654" cy="127965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375274" y="2430903"/>
            <a:ext cx="2429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项目</a:t>
            </a:r>
            <a:r>
              <a:rPr lang="en-US" altLang="zh-CN" dirty="0">
                <a:solidFill>
                  <a:schemeClr val="bg1"/>
                </a:solidFill>
              </a:rPr>
              <a:t> </a:t>
            </a:r>
            <a:r>
              <a:rPr lang="en-US" altLang="zh-CN" sz="6600" dirty="0">
                <a:solidFill>
                  <a:schemeClr val="bg1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</a:rPr>
              <a:t>2</a:t>
            </a:r>
            <a:endParaRPr lang="zh-CN" altLang="en-US" sz="6600" dirty="0">
              <a:solidFill>
                <a:schemeClr val="bg1"/>
              </a:solidFill>
              <a:latin typeface="Arial Unicode MS" panose="020B0604020202020204" charset="-122"/>
              <a:ea typeface="Arial Unicode MS" panose="020B0604020202020204" charset="-122"/>
              <a:cs typeface="Arial Unicode MS" panose="020B060402020202020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452548" y="3513141"/>
            <a:ext cx="3485389" cy="445964"/>
          </a:xfrm>
          <a:prstGeom prst="rect">
            <a:avLst/>
          </a:prstGeom>
          <a:solidFill>
            <a:schemeClr val="accent1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452745" y="3461385"/>
            <a:ext cx="37744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行驶系的受力分析</a:t>
            </a:r>
            <a:endParaRPr lang="zh-CN" altLang="en-US" sz="28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文本框 9"/>
          <p:cNvSpPr txBox="1"/>
          <p:nvPr/>
        </p:nvSpPr>
        <p:spPr>
          <a:xfrm>
            <a:off x="1668780" y="619760"/>
            <a:ext cx="365252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8DB5D7"/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800" dirty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行驶系的受力分析</a:t>
            </a:r>
            <a:endParaRPr lang="zh-CN" altLang="en-US" sz="28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5630" y="502920"/>
            <a:ext cx="760976" cy="755259"/>
            <a:chOff x="4629" y="3681"/>
            <a:chExt cx="3091" cy="3091"/>
          </a:xfrm>
        </p:grpSpPr>
        <p:sp>
          <p:nvSpPr>
            <p:cNvPr id="8" name="六边形 7"/>
            <p:cNvSpPr/>
            <p:nvPr/>
          </p:nvSpPr>
          <p:spPr>
            <a:xfrm>
              <a:off x="4629" y="3947"/>
              <a:ext cx="3091" cy="2665"/>
            </a:xfrm>
            <a:prstGeom prst="hexagon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六边形 8"/>
            <p:cNvSpPr/>
            <p:nvPr/>
          </p:nvSpPr>
          <p:spPr>
            <a:xfrm rot="16200000">
              <a:off x="4597" y="3894"/>
              <a:ext cx="3091" cy="2665"/>
            </a:xfrm>
            <a:prstGeom prst="hexagon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pic>
        <p:nvPicPr>
          <p:cNvPr id="16" name="图片 15"/>
          <p:cNvPicPr>
            <a:picLocks noChangeAspect="1"/>
          </p:cNvPicPr>
          <p:nvPr/>
        </p:nvPicPr>
        <p:blipFill>
          <a:blip r:embed="rId1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05" y="645160"/>
            <a:ext cx="474980" cy="470535"/>
          </a:xfrm>
          <a:prstGeom prst="rect">
            <a:avLst/>
          </a:prstGeom>
        </p:spPr>
      </p:pic>
      <p:pic>
        <p:nvPicPr>
          <p:cNvPr id="4" name="图片 3" descr="微信截图_201907011450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090" y="1644650"/>
            <a:ext cx="8465820" cy="41275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楷体_GB2312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WPS 演示</Application>
  <PresentationFormat>宽屏</PresentationFormat>
  <Paragraphs>45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宋体</vt:lpstr>
      <vt:lpstr>Wingdings</vt:lpstr>
      <vt:lpstr>楷体_GB2312</vt:lpstr>
      <vt:lpstr>新宋体</vt:lpstr>
      <vt:lpstr>微软雅黑</vt:lpstr>
      <vt:lpstr>微软雅黑 Light</vt:lpstr>
      <vt:lpstr>黑体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L＇sf</cp:lastModifiedBy>
  <cp:revision>4</cp:revision>
  <dcterms:created xsi:type="dcterms:W3CDTF">2019-07-01T06:40:00Z</dcterms:created>
  <dcterms:modified xsi:type="dcterms:W3CDTF">2019-07-08T02:08:52Z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2052-11.1.0.8767</vt:lpwstr>
  </property>
</Properties>
</file>