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jpeg" ContentType="image/jpeg"/>
  <Default Extension="JPG" ContentType="image/.jp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17" r:id="rId3"/>
    <p:sldId id="333" r:id="rId4"/>
    <p:sldId id="282" r:id="rId5"/>
    <p:sldId id="304" r:id="rId6"/>
    <p:sldId id="271" r:id="rId7"/>
    <p:sldId id="305" r:id="rId8"/>
    <p:sldId id="283" r:id="rId9"/>
    <p:sldId id="284" r:id="rId11"/>
    <p:sldId id="292" r:id="rId12"/>
    <p:sldId id="291" r:id="rId13"/>
    <p:sldId id="278" r:id="rId14"/>
    <p:sldId id="297" r:id="rId15"/>
    <p:sldId id="298" r:id="rId16"/>
    <p:sldId id="279" r:id="rId17"/>
    <p:sldId id="335" r:id="rId18"/>
    <p:sldId id="308" r:id="rId19"/>
    <p:sldId id="270" r:id="rId20"/>
  </p:sldIdLst>
  <p:sldSz cx="12192000" cy="6858000"/>
  <p:notesSz cx="6858000" cy="9144000"/>
  <p:custDataLst>
    <p:tags r:id="rId25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79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86F5FB"/>
    <a:srgbClr val="FF0000"/>
    <a:srgbClr val="F826E4"/>
    <a:srgbClr val="0DD934"/>
    <a:srgbClr val="E747DC"/>
    <a:srgbClr val="A1F937"/>
    <a:srgbClr val="FFFF00"/>
    <a:srgbClr val="6BC6EB"/>
    <a:srgbClr val="2E7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172"/>
        <p:guide pos="3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gs" Target="tags/tag63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83.wmf"/><Relationship Id="rId4" Type="http://schemas.openxmlformats.org/officeDocument/2006/relationships/image" Target="../media/image82.wmf"/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6B40B-3DED-43AE-9B2B-4112F4B618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EEB9-49FB-4A83-9EAE-20457E4109E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AFCD5C-7AD2-4F42-81EE-A2CED7370D0D}" type="slidenum">
              <a:rPr lang="zh-CN" altLang="en-US"/>
            </a:fld>
            <a:endParaRPr lang="en-US" altLang="zh-CN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8.png"/><Relationship Id="rId8" Type="http://schemas.openxmlformats.org/officeDocument/2006/relationships/image" Target="../media/image47.png"/><Relationship Id="rId7" Type="http://schemas.openxmlformats.org/officeDocument/2006/relationships/image" Target="../media/image46.png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6.png"/><Relationship Id="rId8" Type="http://schemas.openxmlformats.org/officeDocument/2006/relationships/image" Target="../media/image55.png"/><Relationship Id="rId7" Type="http://schemas.openxmlformats.org/officeDocument/2006/relationships/image" Target="../media/image54.png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3" Type="http://schemas.openxmlformats.org/officeDocument/2006/relationships/image" Target="../media/image50.png"/><Relationship Id="rId2" Type="http://schemas.openxmlformats.org/officeDocument/2006/relationships/image" Target="../media/image49.jpeg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57.pn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64.png"/><Relationship Id="rId8" Type="http://schemas.openxmlformats.org/officeDocument/2006/relationships/image" Target="../media/image63.png"/><Relationship Id="rId7" Type="http://schemas.openxmlformats.org/officeDocument/2006/relationships/image" Target="../media/image62.png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58.jpeg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67.png"/><Relationship Id="rId11" Type="http://schemas.openxmlformats.org/officeDocument/2006/relationships/image" Target="../media/image66.png"/><Relationship Id="rId10" Type="http://schemas.openxmlformats.org/officeDocument/2006/relationships/image" Target="../media/image65.pn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73.png"/><Relationship Id="rId8" Type="http://schemas.openxmlformats.org/officeDocument/2006/relationships/image" Target="../media/image72.png"/><Relationship Id="rId7" Type="http://schemas.openxmlformats.org/officeDocument/2006/relationships/image" Target="../media/image71.png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59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68.jpeg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76.png"/><Relationship Id="rId11" Type="http://schemas.openxmlformats.org/officeDocument/2006/relationships/image" Target="../media/image75.png"/><Relationship Id="rId10" Type="http://schemas.openxmlformats.org/officeDocument/2006/relationships/image" Target="../media/image74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80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79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78.png"/><Relationship Id="rId4" Type="http://schemas.openxmlformats.org/officeDocument/2006/relationships/hyperlink" Target="http://www.zdbase.com/content/pngPic.aspx?url=Modn+pc2OSKgk/THLn+1LI9vWkVrAj6ZLEWvn8jKa7xj1RJuei80tyYGxhlrdYoauh2l7+b2f9gbCDU+ppjl3frEzHsCd3F9lFC7CcUZ3nKI1O2lEAlEPW+VrAoSsim4" TargetMode="External"/><Relationship Id="rId3" Type="http://schemas.openxmlformats.org/officeDocument/2006/relationships/image" Target="../media/image77.png"/><Relationship Id="rId2" Type="http://schemas.openxmlformats.org/officeDocument/2006/relationships/hyperlink" Target="http://www.zdbase.com/content/pngPic.aspx?url=Modn+pc2OSKgk/THLn+1LI9vWkVrAj6ZLEWvn8jKa7xj1RJuei80tyYGxhlrdYoaaIJd7UVQaWZY/q4rDbV7bCHFcTkDTMkyAMsLpLYoU4PTGomHzxrw4A/QLh4m9Qbo" TargetMode="External"/><Relationship Id="rId17" Type="http://schemas.openxmlformats.org/officeDocument/2006/relationships/vmlDrawing" Target="../drawings/vmlDrawing3.vml"/><Relationship Id="rId16" Type="http://schemas.openxmlformats.org/officeDocument/2006/relationships/slideLayout" Target="../slideLayouts/slideLayout2.xml"/><Relationship Id="rId15" Type="http://schemas.openxmlformats.org/officeDocument/2006/relationships/image" Target="../media/image83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82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81.wmf"/><Relationship Id="rId10" Type="http://schemas.openxmlformats.org/officeDocument/2006/relationships/oleObject" Target="../embeddings/oleObject5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1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4.png"/><Relationship Id="rId8" Type="http://schemas.openxmlformats.org/officeDocument/2006/relationships/image" Target="../media/image23.png"/><Relationship Id="rId7" Type="http://schemas.openxmlformats.org/officeDocument/2006/relationships/image" Target="../media/image22.png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4" Type="http://schemas.openxmlformats.org/officeDocument/2006/relationships/notesSlide" Target="../notesSlides/notesSlide1.x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27.png"/><Relationship Id="rId11" Type="http://schemas.openxmlformats.org/officeDocument/2006/relationships/image" Target="../media/image26.png"/><Relationship Id="rId10" Type="http://schemas.openxmlformats.org/officeDocument/2006/relationships/image" Target="../media/image25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png"/><Relationship Id="rId8" Type="http://schemas.openxmlformats.org/officeDocument/2006/relationships/image" Target="../media/image34.png"/><Relationship Id="rId7" Type="http://schemas.openxmlformats.org/officeDocument/2006/relationships/image" Target="../media/image33.png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37.png"/><Relationship Id="rId10" Type="http://schemas.openxmlformats.org/officeDocument/2006/relationships/image" Target="../media/image36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0.jpeg"/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9" name="组合 8"/>
          <p:cNvGrpSpPr/>
          <p:nvPr/>
        </p:nvGrpSpPr>
        <p:grpSpPr>
          <a:xfrm>
            <a:off x="1331595" y="3778250"/>
            <a:ext cx="10768330" cy="1188720"/>
            <a:chOff x="6274" y="5950"/>
            <a:chExt cx="9428" cy="1872"/>
          </a:xfrm>
        </p:grpSpPr>
        <p:grpSp>
          <p:nvGrpSpPr>
            <p:cNvPr id="4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8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sp>
            <p:nvSpPr>
              <p:cNvPr id="11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" name="文本框 11"/>
            <p:cNvSpPr txBox="1"/>
            <p:nvPr/>
          </p:nvSpPr>
          <p:spPr>
            <a:xfrm>
              <a:off x="7117" y="6368"/>
              <a:ext cx="8580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5.10    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已知三角函数值求指定范围内的角</a:t>
              </a:r>
              <a:endParaRPr lang="zh-CN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405890" y="1289685"/>
            <a:ext cx="8004810" cy="1670050"/>
            <a:chOff x="2214" y="2031"/>
            <a:chExt cx="12606" cy="2630"/>
          </a:xfrm>
        </p:grpSpPr>
        <p:grpSp>
          <p:nvGrpSpPr>
            <p:cNvPr id="7" name="组合 6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14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5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8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52751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36910" y="874628"/>
            <a:ext cx="6983324" cy="878495"/>
            <a:chOff x="1802603" y="1252060"/>
            <a:chExt cx="7261412" cy="878495"/>
          </a:xfrm>
        </p:grpSpPr>
        <p:sp>
          <p:nvSpPr>
            <p:cNvPr id="14" name="流程图: 可选过程 13"/>
            <p:cNvSpPr/>
            <p:nvPr/>
          </p:nvSpPr>
          <p:spPr>
            <a:xfrm>
              <a:off x="1977769" y="1252060"/>
              <a:ext cx="6519236" cy="878495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1802603" y="1377792"/>
                  <a:ext cx="7261412" cy="52431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已知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en-US" altLang="zh-CN" sz="2800" b="1" i="0" smtClean="0">
                            <a:latin typeface="Cambria Math" panose="02040503050406030204"/>
                            <a:ea typeface="+mj-ea"/>
                          </a:rPr>
                          <m:t>𝐭𝐚𝐧</m:t>
                        </m:r>
                        <m:r>
                          <a:rPr lang="zh-CN" altLang="en-US" sz="2800" b="1" i="0" smtClean="0">
                            <a:latin typeface="Cambria Math" panose="02040503050406030204"/>
                            <a:ea typeface="+mj-ea"/>
                          </a:rPr>
                          <m:t>𝛂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𝟏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，且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1" i="0" smtClean="0">
                            <a:latin typeface="Cambria Math" panose="02040503050406030204"/>
                            <a:ea typeface="+mj-ea"/>
                          </a:rPr>
                          <m:t>𝛂</m:t>
                        </m:r>
                        <m:r>
                          <a:rPr lang="zh-CN" altLang="en-US" sz="2800" b="1" i="0" smtClean="0">
                            <a:latin typeface="Cambria Math" panose="02040503050406030204"/>
                            <a:ea typeface="+mj-ea"/>
                          </a:rPr>
                          <m:t>∈</m:t>
                        </m:r>
                        <m:d>
                          <m:dPr>
                            <m:begChr m:val="["/>
                            <m:ctrlPr>
                              <a:rPr lang="en-US" altLang="zh-CN" sz="2800" b="1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dPr>
                          <m:e>
                            <m:r>
                              <a:rPr lang="en-US" altLang="zh-CN" sz="2800" b="1" i="0" smtClean="0">
                                <a:latin typeface="Cambria Math" panose="02040503050406030204"/>
                                <a:ea typeface="+mj-ea"/>
                              </a:rPr>
                              <m:t>𝟎</m:t>
                            </m:r>
                            <m:r>
                              <a:rPr lang="en-US" altLang="zh-CN" sz="2800" b="1" i="0" smtClean="0">
                                <a:latin typeface="Cambria Math" panose="02040503050406030204"/>
                                <a:ea typeface="+mj-ea"/>
                              </a:rPr>
                              <m:t>,</m:t>
                            </m:r>
                            <m:r>
                              <a:rPr lang="en-US" altLang="zh-CN" sz="2800" b="1" i="0" smtClean="0">
                                <a:latin typeface="Cambria Math" panose="02040503050406030204"/>
                                <a:ea typeface="+mj-ea"/>
                              </a:rPr>
                              <m:t>𝟐</m:t>
                            </m:r>
                            <m:r>
                              <a:rPr lang="zh-CN" altLang="en-US" sz="2800" b="1" i="0">
                                <a:latin typeface="Cambria Math" panose="02040503050406030204"/>
                                <a:ea typeface="+mj-ea"/>
                              </a:rPr>
                              <m:t>𝛑</m:t>
                            </m:r>
                          </m:e>
                        </m:d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求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.</m:t>
                        </m:r>
                      </m:oMath>
                    </m:oMathPara>
                  </a14:m>
                  <a:endParaRPr lang="zh-CN" altLang="en-US" sz="2800" b="1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2603" y="1377792"/>
                  <a:ext cx="7261412" cy="524311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组合 19"/>
          <p:cNvGrpSpPr/>
          <p:nvPr/>
        </p:nvGrpSpPr>
        <p:grpSpPr>
          <a:xfrm>
            <a:off x="2077264" y="1828716"/>
            <a:ext cx="6709981" cy="4452168"/>
            <a:chOff x="2003320" y="2325849"/>
            <a:chExt cx="6709981" cy="4452168"/>
          </a:xfrm>
        </p:grpSpPr>
        <p:sp>
          <p:nvSpPr>
            <p:cNvPr id="4" name="圆角矩形 3"/>
            <p:cNvSpPr/>
            <p:nvPr/>
          </p:nvSpPr>
          <p:spPr>
            <a:xfrm>
              <a:off x="2003320" y="2325849"/>
              <a:ext cx="6709981" cy="4452168"/>
            </a:xfrm>
            <a:prstGeom prst="round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2261664" y="2325849"/>
                  <a:ext cx="3902005" cy="5232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800" b="1" i="0" smtClean="0">
                            <a:latin typeface="Cambria Math" panose="02040503050406030204"/>
                            <a:ea typeface="+mj-ea"/>
                          </a:rPr>
                          <m:t>解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：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∵</m:t>
                        </m:r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tan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1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&gt;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0</m:t>
                        </m:r>
                      </m:oMath>
                    </m:oMathPara>
                  </a14:m>
                  <a:endParaRPr lang="zh-CN" altLang="en-US" sz="2800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1664" y="2325849"/>
                  <a:ext cx="3902005" cy="523285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831783" y="2500367"/>
                <a:ext cx="4960611" cy="8960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800" b="0" i="1" smtClean="0">
                          <a:latin typeface="Cambria Math" panose="02040503050406030204"/>
                          <a:ea typeface="+mj-ea"/>
                        </a:rPr>
                        <m:t>∴</m:t>
                      </m:r>
                      <m:r>
                        <a:rPr lang="zh-CN" altLang="en-US" sz="2800" b="0" i="1" smtClean="0">
                          <a:latin typeface="Cambria Math" panose="02040503050406030204"/>
                          <a:ea typeface="+mj-ea"/>
                        </a:rPr>
                        <m:t>𝛼</m:t>
                      </m:r>
                      <m:r>
                        <a:rPr lang="zh-CN" altLang="en-US" sz="2800" b="0" i="1">
                          <a:latin typeface="Cambria Math" panose="02040503050406030204"/>
                        </a:rPr>
                        <m:t>是第一或第</m:t>
                      </m:r>
                      <m:r>
                        <a:rPr lang="zh-CN" altLang="en-US" sz="2800" b="0" i="1" smtClean="0">
                          <a:latin typeface="Cambria Math" panose="02040503050406030204"/>
                        </a:rPr>
                        <m:t>三</m:t>
                      </m:r>
                      <m:r>
                        <a:rPr lang="zh-CN" altLang="en-US" sz="2800" b="0" i="1">
                          <a:latin typeface="Cambria Math" panose="02040503050406030204"/>
                        </a:rPr>
                        <m:t>象</m:t>
                      </m:r>
                      <m:r>
                        <a:rPr lang="zh-CN" altLang="en-US" sz="2800" b="0" i="1">
                          <a:latin typeface="Cambria Math" panose="02040503050406030204"/>
                          <a:ea typeface="+mj-ea"/>
                        </a:rPr>
                        <m:t>限</m:t>
                      </m:r>
                      <m:r>
                        <a:rPr lang="zh-CN" altLang="en-US" sz="2800" b="0" i="1" smtClean="0">
                          <a:latin typeface="Cambria Math" panose="02040503050406030204"/>
                          <a:ea typeface="+mj-ea"/>
                        </a:rPr>
                        <m:t>内</m:t>
                      </m:r>
                      <m:r>
                        <a:rPr lang="zh-CN" altLang="en-US" sz="2800" b="0" i="1">
                          <a:latin typeface="Cambria Math" panose="02040503050406030204"/>
                          <a:ea typeface="+mj-ea"/>
                        </a:rPr>
                        <m:t>的角</m:t>
                      </m:r>
                    </m:oMath>
                  </m:oMathPara>
                </a14:m>
                <a:endParaRPr lang="zh-CN" altLang="en-US" sz="2800" dirty="0">
                  <a:latin typeface="+mj-ea"/>
                  <a:ea typeface="+mj-ea"/>
                </a:endParaRPr>
              </a:p>
              <a:p>
                <a:endParaRPr lang="zh-CN" altLang="en-US" sz="2400" b="1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1783" y="2500367"/>
                <a:ext cx="4960611" cy="896079"/>
              </a:xfrm>
              <a:prstGeom prst="rect">
                <a:avLst/>
              </a:prstGeom>
              <a:blipFill rotWithShape="1">
                <a:blip r:embed="rId4"/>
                <a:stretch>
                  <a:fillRect l="-6" t="-42" r="6" b="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2697076" y="2975249"/>
                <a:ext cx="33557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800" b="0" i="1">
                        <a:latin typeface="Cambria Math" panose="02040503050406030204"/>
                      </a:rPr>
                      <m:t>∵</m:t>
                    </m:r>
                    <m:r>
                      <m:rPr>
                        <m:sty m:val="p"/>
                      </m:rPr>
                      <a:rPr lang="zh-CN" altLang="en-US" sz="2800" b="0" i="0">
                        <a:latin typeface="Cambria Math" panose="02040503050406030204"/>
                      </a:rPr>
                      <m:t>α</m:t>
                    </m:r>
                    <m:r>
                      <a:rPr lang="zh-CN" altLang="en-US" sz="2800" b="0" i="0">
                        <a:latin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ctrlPr>
                          <a:rPr lang="en-US" altLang="zh-CN" sz="2800" i="1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800" b="0" i="0">
                            <a:latin typeface="Cambria Math" panose="02040503050406030204"/>
                          </a:rPr>
                          <m:t>0</m:t>
                        </m:r>
                        <m:r>
                          <a:rPr lang="en-US" altLang="zh-CN" sz="2800" b="0" i="0">
                            <a:latin typeface="Cambria Math" panose="02040503050406030204"/>
                          </a:rPr>
                          <m:t>,</m:t>
                        </m:r>
                        <m:r>
                          <a:rPr lang="en-US" altLang="zh-CN" sz="2800" b="0" i="0">
                            <a:latin typeface="Cambria Math" panose="02040503050406030204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zh-CN" altLang="en-US" sz="2800" b="0" i="0">
                            <a:latin typeface="Cambria Math" panose="02040503050406030204"/>
                          </a:rPr>
                          <m:t>π</m:t>
                        </m:r>
                      </m:e>
                    </m:d>
                  </m:oMath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076" y="2975249"/>
                <a:ext cx="3355746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7" t="-52" b="4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3012221" y="3423824"/>
                <a:ext cx="4993444" cy="1060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800" b="0" i="0" smtClean="0">
                          <a:latin typeface="Cambria Math" panose="02040503050406030204"/>
                        </a:rPr>
                        <m:t>∴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800" b="0" i="0" smtClean="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0" i="0" smtClean="0">
                              <a:latin typeface="Cambria Math" panose="02040503050406030204"/>
                            </a:rPr>
                            <m:t>0</m:t>
                          </m:r>
                          <m:r>
                            <a:rPr lang="zh-CN" altLang="en-US" sz="2800" b="0" i="0" smtClean="0">
                              <a:latin typeface="Cambria Math" panose="02040503050406030204"/>
                            </a:rPr>
                            <m:t>，</m:t>
                          </m:r>
                          <m:f>
                            <m:fPr>
                              <m:ctrlPr>
                                <a:rPr lang="en-US" altLang="zh-CN" sz="28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zh-CN" altLang="en-US" sz="28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8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zh-CN" altLang="en-US" sz="2800" b="0" i="0" smtClean="0">
                          <a:latin typeface="Cambria Math" panose="02040503050406030204"/>
                        </a:rPr>
                        <m:t>或</m:t>
                      </m:r>
                      <m:r>
                        <m:rPr>
                          <m:sty m:val="p"/>
                        </m:rPr>
                        <a:rPr lang="zh-CN" altLang="en-US" sz="280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80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800" b="0" i="0">
                              <a:latin typeface="Cambria Math" panose="02040503050406030204"/>
                            </a:rPr>
                            <m:t>π</m:t>
                          </m:r>
                          <m:r>
                            <a:rPr lang="zh-CN" altLang="en-US" sz="2800" b="0" i="0">
                              <a:latin typeface="Cambria Math" panose="02040503050406030204"/>
                            </a:rPr>
                            <m:t>，</m:t>
                          </m:r>
                          <m:f>
                            <m:fPr>
                              <m:ctrlPr>
                                <a:rPr lang="en-US" altLang="zh-CN" sz="28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800" b="0" i="0" smtClean="0">
                                  <a:latin typeface="Cambria Math" panose="02040503050406030204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8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8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221" y="3423824"/>
                <a:ext cx="4993444" cy="1060483"/>
              </a:xfrm>
              <a:prstGeom prst="rect">
                <a:avLst/>
              </a:prstGeom>
              <a:blipFill rotWithShape="1">
                <a:blip r:embed="rId6"/>
                <a:stretch>
                  <a:fillRect l="-8" t="-51" r="4" b="5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2697076" y="4304909"/>
                <a:ext cx="4069976" cy="663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800" b="0" i="0">
                        <a:latin typeface="Cambria Math" panose="02040503050406030204"/>
                      </a:rPr>
                      <m:t>tan</m:t>
                    </m:r>
                    <m:r>
                      <a:rPr lang="en-US" altLang="zh-CN" sz="2800" b="0" i="0">
                        <a:latin typeface="Cambria Math" panose="02040503050406030204"/>
                      </a:rPr>
                      <m:t> 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800" i="0">
                            <a:latin typeface="Cambria Math" panose="02040503050406030204"/>
                            <a:ea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Cambria Math" panose="02040503050406030204"/>
                          </a:rPr>
                          <m:t>4</m:t>
                        </m:r>
                      </m:den>
                    </m:f>
                    <m:r>
                      <a:rPr lang="en-US" altLang="zh-CN" sz="2800" b="1" i="1">
                        <a:latin typeface="Cambria Math" panose="02040503050406030204"/>
                      </a:rPr>
                      <m:t>=</m:t>
                    </m:r>
                    <m:r>
                      <a:rPr lang="en-US" altLang="zh-CN" sz="2800" b="0" i="0" smtClean="0">
                        <a:latin typeface="Cambria Math" panose="02040503050406030204"/>
                      </a:rPr>
                      <m:t>1</m:t>
                    </m:r>
                    <m:r>
                      <a:rPr lang="en-US" altLang="zh-CN" sz="2800" b="1" i="1">
                        <a:latin typeface="Cambria Math" panose="02040503050406030204"/>
                      </a:rPr>
                      <m:t> </m:t>
                    </m:r>
                  </m:oMath>
                </a14:m>
                <a:r>
                  <a:rPr lang="zh-CN" altLang="en-US" sz="2800" dirty="0" smtClean="0"/>
                  <a:t>，得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CN" altLang="en-US" sz="2800" i="0" smtClean="0">
                        <a:latin typeface="Cambria Math" panose="02040503050406030204"/>
                      </a:rPr>
                      <m:t>α</m:t>
                    </m:r>
                    <m:r>
                      <a:rPr lang="en-US" altLang="zh-CN" sz="2800" i="0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8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800" i="0" smtClean="0">
                            <a:latin typeface="Cambria Math" panose="02040503050406030204"/>
                            <a:ea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Cambria Math" panose="02040503050406030204"/>
                          </a:rPr>
                          <m:t>4</m:t>
                        </m:r>
                      </m:den>
                    </m:f>
                  </m:oMath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076" y="4304909"/>
                <a:ext cx="4069976" cy="663836"/>
              </a:xfrm>
              <a:prstGeom prst="rect">
                <a:avLst/>
              </a:prstGeom>
              <a:blipFill rotWithShape="1">
                <a:blip r:embed="rId7"/>
                <a:stretch>
                  <a:fillRect l="-6" t="-37" r="12" b="7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2697076" y="4835873"/>
                <a:ext cx="6010489" cy="737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由</a:t>
                </a:r>
                <a14:m>
                  <m:oMath xmlns:m="http://schemas.openxmlformats.org/officeDocument/2006/math">
                    <m:r>
                      <a:rPr lang="en-US" altLang="zh-CN" sz="2800" b="0" i="1">
                        <a:latin typeface="Cambria Math" panose="02040503050406030204"/>
                      </a:rPr>
                      <m:t>𝑡𝑎𝑛</m:t>
                    </m:r>
                    <m:d>
                      <m:dPr>
                        <m:ctrlPr>
                          <a:rPr lang="en-US" altLang="zh-CN" sz="2800" i="1" smtClean="0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zh-CN" altLang="en-US" sz="2800" b="0" i="1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  <m:r>
                          <a:rPr lang="en-US" altLang="zh-CN" sz="2800" b="0" i="1">
                            <a:latin typeface="Cambria Math" panose="02040503050406030204"/>
                            <a:ea typeface="Cambria Math" panose="02040503050406030204"/>
                          </a:rPr>
                          <m:t>+</m:t>
                        </m:r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a:rPr lang="zh-CN" altLang="en-US" sz="2800" b="0" i="1" smtClean="0">
                                <a:latin typeface="Cambria Math" panose="02040503050406030204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sz="2800" b="0" i="1" smtClean="0">
                                <a:latin typeface="Cambria Math" panose="02040503050406030204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altLang="zh-CN" sz="2800" b="0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r>
                      <a:rPr lang="en-US" altLang="zh-CN" sz="2800" b="0" i="1" smtClean="0">
                        <a:latin typeface="Cambria Math" panose="02040503050406030204"/>
                        <a:ea typeface="Cambria Math" panose="02040503050406030204"/>
                      </a:rPr>
                      <m:t>𝑐𝑜𝑠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800" b="0" i="1">
                            <a:latin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800" b="0" i="1">
                            <a:latin typeface="Cambria Math" panose="02040503050406030204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800" i="1" dirty="0" smtClean="0"/>
                  <a:t>=</a:t>
                </a:r>
                <a14:m>
                  <m:oMath xmlns:m="http://schemas.openxmlformats.org/officeDocument/2006/math">
                    <m:r>
                      <a:rPr lang="en-US" altLang="zh-CN" sz="2800" b="0" i="1" dirty="0" smtClean="0">
                        <a:latin typeface="Cambria Math" panose="02040503050406030204"/>
                      </a:rPr>
                      <m:t>1</m:t>
                    </m:r>
                  </m:oMath>
                </a14:m>
                <a:r>
                  <a:rPr lang="zh-CN" altLang="en-US" sz="2800" i="1" dirty="0" smtClean="0">
                    <a:latin typeface="+mj-ea"/>
                    <a:ea typeface="+mj-ea"/>
                  </a:rPr>
                  <a:t>，</a:t>
                </a:r>
                <a:r>
                  <a:rPr lang="zh-CN" altLang="en-US" sz="2800" dirty="0" smtClean="0">
                    <a:latin typeface="+mj-ea"/>
                    <a:ea typeface="+mj-ea"/>
                  </a:rPr>
                  <a:t>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CN" altLang="en-US" sz="2800" b="0" i="0" smtClean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800" b="0" i="0" smtClean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800" i="1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4</m:t>
                        </m:r>
                      </m:den>
                    </m:f>
                  </m:oMath>
                </a14:m>
                <a:endParaRPr lang="zh-CN" altLang="en-US" sz="28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076" y="4835873"/>
                <a:ext cx="6010489" cy="737189"/>
              </a:xfrm>
              <a:prstGeom prst="rect">
                <a:avLst/>
              </a:prstGeom>
              <a:blipFill rotWithShape="1">
                <a:blip r:embed="rId8"/>
                <a:stretch>
                  <a:fillRect l="-4" t="-47" r="7" b="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2685481" y="5573062"/>
                <a:ext cx="4634753" cy="14156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800" b="1" i="1" smtClean="0">
                        <a:latin typeface="Cambria Math" panose="02040503050406030204"/>
                        <a:ea typeface="+mj-ea"/>
                      </a:rPr>
                      <m:t>∴</m:t>
                    </m:r>
                    <m:r>
                      <m:rPr>
                        <m:sty m:val="p"/>
                      </m:rPr>
                      <a:rPr lang="zh-CN" altLang="en-US" sz="2800" b="0" i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800" b="0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800" b="0" i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4</m:t>
                        </m:r>
                      </m:den>
                    </m:f>
                  </m:oMath>
                </a14:m>
                <a:r>
                  <a:rPr lang="zh-CN" altLang="en-US" sz="2800" b="1" dirty="0" smtClean="0">
                    <a:latin typeface="+mj-ea"/>
                    <a:ea typeface="+mj-ea"/>
                  </a:rPr>
                  <a:t> </a:t>
                </a:r>
                <a:r>
                  <a:rPr lang="zh-CN" altLang="en-US" sz="2800" dirty="0" smtClean="0">
                    <a:latin typeface="+mj-ea"/>
                    <a:ea typeface="+mj-ea"/>
                  </a:rPr>
                  <a:t>或</a:t>
                </a:r>
                <a14:m>
                  <m:oMath xmlns:m="http://schemas.openxmlformats.org/officeDocument/2006/math">
                    <m:r>
                      <a:rPr lang="en-US" altLang="zh-CN" sz="2800" b="0" i="0" smtClean="0">
                        <a:latin typeface="Cambria Math" panose="02040503050406030204"/>
                        <a:ea typeface="+mj-ea"/>
                      </a:rPr>
                      <m:t> </m:t>
                    </m:r>
                    <m:r>
                      <m:rPr>
                        <m:sty m:val="p"/>
                      </m:rPr>
                      <a:rPr lang="zh-CN" altLang="en-US" sz="2800" b="0" i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800" b="0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800" b="0" i="0">
                            <a:latin typeface="Cambria Math" panose="02040503050406030204"/>
                            <a:ea typeface="+mj-ea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zh-CN" altLang="en-US" sz="2800" b="0" i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4</m:t>
                        </m:r>
                      </m:den>
                    </m:f>
                  </m:oMath>
                </a14:m>
                <a:endParaRPr lang="zh-CN" altLang="en-US" sz="2800" dirty="0">
                  <a:latin typeface="+mj-ea"/>
                  <a:ea typeface="+mj-ea"/>
                </a:endParaRPr>
              </a:p>
              <a:p>
                <a:endParaRPr lang="zh-CN" altLang="en-US" sz="2800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481" y="5573062"/>
                <a:ext cx="4634753" cy="1415644"/>
              </a:xfrm>
              <a:prstGeom prst="rect">
                <a:avLst/>
              </a:prstGeom>
              <a:blipFill rotWithShape="1">
                <a:blip r:embed="rId9"/>
                <a:stretch>
                  <a:fillRect l="-1" t="-21" r="13" b="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643963" y="3463840"/>
            <a:ext cx="2099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Let   us   try</a:t>
            </a:r>
            <a:endParaRPr lang="zh-CN" altLang="en-US" sz="2400" b="1" dirty="0"/>
          </a:p>
        </p:txBody>
      </p:sp>
      <p:pic>
        <p:nvPicPr>
          <p:cNvPr id="4110" name="Picture 14" descr="C:\Users\lenovo\Desktop\0015e77674b7604f-592c837e68606e11-0209d580334cb8eae5052ed0e90f07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63" y="2301521"/>
            <a:ext cx="2265443" cy="1853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459897" y="851432"/>
            <a:ext cx="6501639" cy="997324"/>
            <a:chOff x="1490395" y="1231577"/>
            <a:chExt cx="6501639" cy="997324"/>
          </a:xfrm>
        </p:grpSpPr>
        <p:sp>
          <p:nvSpPr>
            <p:cNvPr id="17" name="流程图: 可选过程 16"/>
            <p:cNvSpPr/>
            <p:nvPr/>
          </p:nvSpPr>
          <p:spPr>
            <a:xfrm>
              <a:off x="1632857" y="1260475"/>
              <a:ext cx="6014037" cy="968426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490395" y="1231577"/>
                  <a:ext cx="6501639" cy="99732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已知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sinα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altLang="zh-CN" sz="2800" i="1" smtClean="0">
                                    <a:latin typeface="Cambria Math" panose="02040503050406030204"/>
                                    <a:ea typeface="+mj-ea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800" b="0" i="0" smtClean="0">
                                    <a:latin typeface="Cambria Math" panose="02040503050406030204"/>
                                    <a:ea typeface="+mj-ea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2</m:t>
                            </m:r>
                          </m:den>
                        </m:f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，且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∈</m:t>
                        </m:r>
                        <m:d>
                          <m:dPr>
                            <m:begChr m:val="["/>
                            <m:ctrlPr>
                              <a:rPr lang="en-US" altLang="zh-CN" sz="2800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dPr>
                          <m:e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0</m:t>
                            </m:r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,</m:t>
                            </m:r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zh-CN" altLang="en-US" sz="2800" b="0" i="0">
                                <a:latin typeface="Cambria Math" panose="02040503050406030204"/>
                                <a:ea typeface="+mj-ea"/>
                              </a:rPr>
                              <m:t>π</m:t>
                            </m:r>
                          </m:e>
                        </m:d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求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.</m:t>
                        </m:r>
                      </m:oMath>
                    </m:oMathPara>
                  </a14:m>
                  <a:endParaRPr lang="zh-CN" altLang="en-US" sz="2800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0395" y="1231577"/>
                  <a:ext cx="6501639" cy="997324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" name="圆角矩形 17"/>
          <p:cNvSpPr/>
          <p:nvPr/>
        </p:nvSpPr>
        <p:spPr>
          <a:xfrm>
            <a:off x="3406335" y="1975393"/>
            <a:ext cx="7102364" cy="4343778"/>
          </a:xfrm>
          <a:prstGeom prst="round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609377" y="1921716"/>
                <a:ext cx="5697118" cy="997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800" b="0" i="0" smtClean="0">
                          <a:latin typeface="Cambria Math" panose="02040503050406030204"/>
                          <a:ea typeface="+mj-ea"/>
                        </a:rPr>
                        <m:t>解：</m:t>
                      </m:r>
                      <m:r>
                        <a:rPr lang="zh-CN" altLang="en-US" sz="2800" b="0" i="0" smtClean="0">
                          <a:latin typeface="Cambria Math" panose="02040503050406030204"/>
                          <a:ea typeface="+mj-ea"/>
                        </a:rPr>
                        <m:t>∵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/>
                          <a:ea typeface="+mj-ea"/>
                        </a:rPr>
                        <m:t>sin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/>
                          <a:ea typeface="+mj-ea"/>
                        </a:rPr>
                        <m:t>α</m:t>
                      </m:r>
                      <m:r>
                        <a:rPr lang="en-US" altLang="zh-CN" sz="2800" b="0" i="0" smtClean="0">
                          <a:latin typeface="Cambria Math" panose="02040503050406030204"/>
                          <a:ea typeface="+mj-ea"/>
                        </a:rPr>
                        <m:t>=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/>
                              <a:ea typeface="+mj-ea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sz="2800" i="1" smtClean="0">
                                  <a:latin typeface="Cambria Math" panose="02040503050406030204"/>
                                  <a:ea typeface="+mj-ea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2800" b="0" i="0" smtClean="0">
                                  <a:latin typeface="Cambria Math" panose="02040503050406030204"/>
                                  <a:ea typeface="+mj-ea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zh-CN" sz="2800" b="0" i="0">
                              <a:latin typeface="Cambria Math" panose="02040503050406030204"/>
                              <a:ea typeface="+mj-ea"/>
                            </a:rPr>
                            <m:t>2</m:t>
                          </m:r>
                        </m:den>
                      </m:f>
                      <m:r>
                        <a:rPr lang="en-US" altLang="zh-CN" sz="2800" b="0" i="0" smtClean="0">
                          <a:latin typeface="Cambria Math" panose="02040503050406030204"/>
                          <a:ea typeface="+mj-ea"/>
                        </a:rPr>
                        <m:t>&gt;</m:t>
                      </m:r>
                      <m:r>
                        <a:rPr lang="en-US" altLang="zh-CN" sz="2800" b="0" i="0" smtClean="0">
                          <a:latin typeface="Cambria Math" panose="02040503050406030204"/>
                          <a:ea typeface="+mj-ea"/>
                        </a:rPr>
                        <m:t>0</m:t>
                      </m:r>
                      <m:r>
                        <a:rPr lang="zh-CN" altLang="en-US" sz="2800" b="0" i="0" smtClean="0">
                          <a:latin typeface="Cambria Math" panose="02040503050406030204"/>
                          <a:ea typeface="+mj-ea"/>
                        </a:rPr>
                        <m:t>且</m:t>
                      </m:r>
                      <m:r>
                        <m:rPr>
                          <m:sty m:val="p"/>
                        </m:rPr>
                        <a:rPr lang="en-US" altLang="zh-CN" sz="2800" b="0" i="0">
                          <a:latin typeface="Cambria Math" panose="02040503050406030204"/>
                          <a:ea typeface="+mj-ea"/>
                        </a:rPr>
                        <m:t>sin</m:t>
                      </m:r>
                      <m:r>
                        <m:rPr>
                          <m:sty m:val="p"/>
                        </m:rPr>
                        <a:rPr lang="zh-CN" altLang="en-US" sz="2800" b="0" i="0">
                          <a:latin typeface="Cambria Math" panose="02040503050406030204"/>
                          <a:ea typeface="+mj-ea"/>
                        </a:rPr>
                        <m:t>α</m:t>
                      </m:r>
                      <m:r>
                        <a:rPr lang="zh-CN" altLang="en-US" sz="2800" b="0" i="0" smtClean="0">
                          <a:latin typeface="Cambria Math" panose="02040503050406030204"/>
                          <a:ea typeface="+mj-ea"/>
                        </a:rPr>
                        <m:t>≠</m:t>
                      </m:r>
                      <m:r>
                        <a:rPr lang="en-US" altLang="zh-CN" sz="2800" b="0" i="0" smtClean="0">
                          <a:latin typeface="Cambria Math" panose="02040503050406030204"/>
                          <a:ea typeface="+mj-ea"/>
                        </a:rPr>
                        <m:t>1</m:t>
                      </m:r>
                    </m:oMath>
                  </m:oMathPara>
                </a14:m>
                <a:endParaRPr lang="zh-CN" altLang="en-US" sz="28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377" y="1921716"/>
                <a:ext cx="5697118" cy="997324"/>
              </a:xfrm>
              <a:prstGeom prst="rect">
                <a:avLst/>
              </a:prstGeom>
              <a:blipFill rotWithShape="1">
                <a:blip r:embed="rId4"/>
                <a:stretch>
                  <a:fillRect l="-1" t="-21" r="10" b="5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568348" y="2803472"/>
                <a:ext cx="6786376" cy="8960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800" b="0" i="1" smtClean="0">
                          <a:latin typeface="Cambria Math" panose="02040503050406030204"/>
                          <a:ea typeface="+mj-ea"/>
                        </a:rPr>
                        <m:t>∴</m:t>
                      </m:r>
                      <m:r>
                        <a:rPr lang="zh-CN" altLang="en-US" sz="2800" b="0" i="1" smtClean="0">
                          <a:latin typeface="Cambria Math" panose="02040503050406030204"/>
                          <a:ea typeface="+mj-ea"/>
                        </a:rPr>
                        <m:t>𝛼</m:t>
                      </m:r>
                      <m:r>
                        <a:rPr lang="zh-CN" altLang="en-US" sz="2800" b="0" i="1">
                          <a:latin typeface="Cambria Math" panose="02040503050406030204"/>
                        </a:rPr>
                        <m:t>是第一或第二象</m:t>
                      </m:r>
                      <m:r>
                        <a:rPr lang="zh-CN" altLang="en-US" sz="2800" b="0" i="1">
                          <a:latin typeface="Cambria Math" panose="02040503050406030204"/>
                          <a:ea typeface="+mj-ea"/>
                        </a:rPr>
                        <m:t>限</m:t>
                      </m:r>
                      <m:r>
                        <a:rPr lang="zh-CN" altLang="en-US" sz="2800" b="0" i="1" smtClean="0">
                          <a:latin typeface="Cambria Math" panose="02040503050406030204"/>
                          <a:ea typeface="+mj-ea"/>
                        </a:rPr>
                        <m:t>内</m:t>
                      </m:r>
                      <m:r>
                        <a:rPr lang="zh-CN" altLang="en-US" sz="2800" b="0" i="1">
                          <a:latin typeface="Cambria Math" panose="02040503050406030204"/>
                          <a:ea typeface="+mj-ea"/>
                        </a:rPr>
                        <m:t>的角</m:t>
                      </m:r>
                    </m:oMath>
                  </m:oMathPara>
                </a14:m>
                <a:endParaRPr lang="zh-CN" altLang="en-US" sz="2800" dirty="0">
                  <a:latin typeface="+mj-ea"/>
                  <a:ea typeface="+mj-ea"/>
                </a:endParaRPr>
              </a:p>
              <a:p>
                <a:endParaRPr lang="zh-CN" altLang="en-US" sz="2400" b="1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348" y="2803472"/>
                <a:ext cx="6786376" cy="896079"/>
              </a:xfrm>
              <a:prstGeom prst="rect">
                <a:avLst/>
              </a:prstGeom>
              <a:blipFill rotWithShape="1">
                <a:blip r:embed="rId5"/>
                <a:stretch>
                  <a:fillRect l="-4" t="-65" r="6" b="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361329" y="3251512"/>
                <a:ext cx="56029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800" b="0" i="0">
                        <a:latin typeface="Cambria Math" panose="02040503050406030204"/>
                      </a:rPr>
                      <m:t>∵</m:t>
                    </m:r>
                    <m:r>
                      <m:rPr>
                        <m:sty m:val="p"/>
                      </m:rPr>
                      <a:rPr lang="zh-CN" altLang="en-US" sz="2800" b="0" i="0">
                        <a:latin typeface="Cambria Math" panose="02040503050406030204"/>
                      </a:rPr>
                      <m:t>α</m:t>
                    </m:r>
                    <m:r>
                      <a:rPr lang="zh-CN" altLang="en-US" sz="2800" b="0" i="0">
                        <a:latin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ctrlPr>
                          <a:rPr lang="en-US" altLang="zh-CN" sz="2800" i="1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800" b="0" i="0">
                            <a:latin typeface="Cambria Math" panose="02040503050406030204"/>
                          </a:rPr>
                          <m:t>0</m:t>
                        </m:r>
                        <m:r>
                          <a:rPr lang="en-US" altLang="zh-CN" sz="2800" b="0" i="0">
                            <a:latin typeface="Cambria Math" panose="02040503050406030204"/>
                          </a:rPr>
                          <m:t>,</m:t>
                        </m:r>
                        <m:r>
                          <a:rPr lang="en-US" altLang="zh-CN" sz="2800" b="0" i="0">
                            <a:latin typeface="Cambria Math" panose="02040503050406030204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zh-CN" altLang="en-US" sz="2800" b="0" i="0">
                            <a:latin typeface="Cambria Math" panose="02040503050406030204"/>
                          </a:rPr>
                          <m:t>π</m:t>
                        </m:r>
                      </m:e>
                    </m:d>
                  </m:oMath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1329" y="3251512"/>
                <a:ext cx="5602941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3" t="-60" r="9" b="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614997" y="3606119"/>
                <a:ext cx="4708391" cy="854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800" b="0" i="0" smtClean="0">
                          <a:latin typeface="Cambria Math" panose="02040503050406030204"/>
                        </a:rPr>
                        <m:t>∴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800" b="0" i="0" smtClean="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0" i="0" smtClean="0">
                              <a:latin typeface="Cambria Math" panose="02040503050406030204"/>
                            </a:rPr>
                            <m:t>0</m:t>
                          </m:r>
                          <m:r>
                            <a:rPr lang="zh-CN" altLang="en-US" sz="2800" b="0" i="0" smtClean="0">
                              <a:latin typeface="Cambria Math" panose="02040503050406030204"/>
                            </a:rPr>
                            <m:t>，</m:t>
                          </m:r>
                          <m:f>
                            <m:fPr>
                              <m:ctrlPr>
                                <a:rPr lang="en-US" altLang="zh-CN" sz="28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zh-CN" altLang="en-US" sz="28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8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zh-CN" altLang="en-US" sz="2800" b="0" i="0" smtClean="0">
                          <a:latin typeface="Cambria Math" panose="02040503050406030204"/>
                        </a:rPr>
                        <m:t>或</m:t>
                      </m:r>
                      <m:r>
                        <m:rPr>
                          <m:sty m:val="p"/>
                        </m:rPr>
                        <a:rPr lang="zh-CN" altLang="en-US" sz="280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80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8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zh-CN" altLang="en-US" sz="28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8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  <m:r>
                            <a:rPr lang="zh-CN" altLang="en-US" sz="2800" b="0" i="0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m:rPr>
                              <m:sty m:val="p"/>
                            </m:rPr>
                            <a:rPr lang="zh-CN" altLang="en-US" sz="2800" b="0" i="0" smtClean="0">
                              <a:latin typeface="Cambria Math" panose="02040503050406030204"/>
                            </a:rPr>
                            <m:t>π</m:t>
                          </m:r>
                        </m:e>
                      </m:d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997" y="3606119"/>
                <a:ext cx="4708391" cy="854273"/>
              </a:xfrm>
              <a:prstGeom prst="rect">
                <a:avLst/>
              </a:prstGeom>
              <a:blipFill rotWithShape="1">
                <a:blip r:embed="rId7"/>
                <a:stretch>
                  <a:fillRect l="-10" t="-69" r="7" b="1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422948" y="4344727"/>
                <a:ext cx="4069976" cy="77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800" b="0" i="0">
                        <a:latin typeface="Cambria Math" panose="02040503050406030204"/>
                      </a:rPr>
                      <m:t>sin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800" b="0" i="0">
                            <a:latin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</a:rPr>
                          <m:t>4</m:t>
                        </m:r>
                      </m:den>
                    </m:f>
                    <m:r>
                      <a:rPr lang="en-US" altLang="zh-CN" sz="2800" b="0" i="0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800" i="1" smtClean="0">
                                <a:latin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800" b="0" i="0" smtClean="0">
                                <a:latin typeface="Cambria Math" panose="02040503050406030204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800" b="0" i="0">
                            <a:latin typeface="Cambria Math" panose="02040503050406030204"/>
                          </a:rPr>
                          <m:t>2</m:t>
                        </m:r>
                      </m:den>
                    </m:f>
                    <m:r>
                      <a:rPr lang="en-US" altLang="zh-CN" sz="2800" b="0" i="0">
                        <a:latin typeface="Cambria Math" panose="02040503050406030204"/>
                      </a:rPr>
                      <m:t> </m:t>
                    </m:r>
                  </m:oMath>
                </a14:m>
                <a:r>
                  <a:rPr lang="zh-CN" altLang="en-US" sz="2800" dirty="0" smtClean="0"/>
                  <a:t>，得</a:t>
                </a:r>
                <a14:m>
                  <m:oMath xmlns:m="http://schemas.openxmlformats.org/officeDocument/2006/math">
                    <m:r>
                      <a:rPr lang="zh-CN" altLang="en-US" sz="2800" i="1" smtClean="0">
                        <a:latin typeface="Cambria Math" panose="02040503050406030204"/>
                      </a:rPr>
                      <m:t>𝛼</m:t>
                    </m:r>
                    <m:r>
                      <a:rPr lang="en-US" altLang="zh-CN" sz="2800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8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800" i="1" smtClean="0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800" b="0" i="1" smtClean="0">
                            <a:latin typeface="Cambria Math" panose="02040503050406030204"/>
                            <a:ea typeface="Cambria Math" panose="02040503050406030204"/>
                          </a:rPr>
                          <m:t>4</m:t>
                        </m:r>
                      </m:den>
                    </m:f>
                  </m:oMath>
                </a14:m>
                <a:endParaRPr lang="zh-CN" altLang="en-US" sz="2800" i="1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948" y="4344727"/>
                <a:ext cx="4069976" cy="778803"/>
              </a:xfrm>
              <a:prstGeom prst="rect">
                <a:avLst/>
              </a:prstGeom>
              <a:blipFill rotWithShape="1">
                <a:blip r:embed="rId8"/>
                <a:stretch>
                  <a:fillRect l="-4" t="-7" r="11" b="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361328" y="4946448"/>
                <a:ext cx="6669741" cy="77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800" b="0" i="0">
                        <a:latin typeface="Cambria Math" panose="02040503050406030204"/>
                      </a:rPr>
                      <m:t>sin</m:t>
                    </m:r>
                    <m:d>
                      <m:dPr>
                        <m:ctrlPr>
                          <a:rPr lang="en-US" altLang="zh-CN" sz="2800" i="1" smtClean="0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</a:rPr>
                          <m:t>π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zh-CN" altLang="en-US" sz="2800" b="0" i="0" smtClean="0">
                                <a:latin typeface="Cambria Math" panose="02040503050406030204"/>
                              </a:rPr>
                              <m:t>π</m:t>
                            </m:r>
                          </m:num>
                          <m:den>
                            <m:r>
                              <a:rPr lang="en-US" altLang="zh-CN" sz="2800" b="0" i="0" smtClean="0">
                                <a:latin typeface="Cambria Math" panose="02040503050406030204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altLang="zh-CN" sz="2800" b="0" i="0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CN" sz="2800" b="0" i="0" smtClean="0">
                        <a:latin typeface="Cambria Math" panose="02040503050406030204"/>
                        <a:ea typeface="Cambria Math" panose="02040503050406030204"/>
                      </a:rPr>
                      <m:t>sin</m:t>
                    </m:r>
                    <m:f>
                      <m:fPr>
                        <m:ctrlPr>
                          <a:rPr lang="en-US" altLang="zh-CN" sz="28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Cambria Math" panose="02040503050406030204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i="1" dirty="0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800" i="1" dirty="0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800" b="0" i="0" dirty="0" smtClean="0">
                                <a:latin typeface="Cambria Math" panose="02040503050406030204"/>
                                <a:ea typeface="+mj-ea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800" b="0" i="0" dirty="0" smtClean="0">
                            <a:latin typeface="Cambria Math" panose="02040503050406030204"/>
                            <a:ea typeface="+mj-ea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sz="2800" dirty="0" smtClean="0">
                    <a:latin typeface="+mj-ea"/>
                    <a:ea typeface="+mj-ea"/>
                  </a:rPr>
                  <a:t>，得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CN" altLang="en-US" sz="2800" b="0" i="0" smtClean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800" b="0" i="0" smtClean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800" i="1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4</m:t>
                        </m:r>
                      </m:den>
                    </m:f>
                  </m:oMath>
                </a14:m>
                <a:endParaRPr lang="zh-CN" altLang="en-US" sz="28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1328" y="4946448"/>
                <a:ext cx="6669741" cy="778803"/>
              </a:xfrm>
              <a:prstGeom prst="rect">
                <a:avLst/>
              </a:prstGeom>
              <a:blipFill rotWithShape="1">
                <a:blip r:embed="rId9"/>
                <a:stretch>
                  <a:fillRect l="-2" t="-56" r="7" b="-284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4688635" y="5531185"/>
                <a:ext cx="4634753" cy="12666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800" b="1" i="0" smtClean="0">
                        <a:latin typeface="Cambria Math" panose="02040503050406030204"/>
                        <a:ea typeface="+mj-ea"/>
                      </a:rPr>
                      <m:t>∴</m:t>
                    </m:r>
                    <m:r>
                      <a:rPr lang="zh-CN" altLang="en-US" sz="2800" b="1" i="0">
                        <a:latin typeface="Cambria Math" panose="02040503050406030204"/>
                        <a:ea typeface="+mj-ea"/>
                      </a:rPr>
                      <m:t>𝛂</m:t>
                    </m:r>
                    <m:r>
                      <a:rPr lang="en-US" altLang="zh-CN" sz="2800" b="1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800" b="1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zh-CN" altLang="en-US" sz="2800" b="1" i="0">
                            <a:latin typeface="Cambria Math" panose="02040503050406030204"/>
                            <a:ea typeface="+mj-ea"/>
                          </a:rPr>
                          <m:t>𝛑</m:t>
                        </m:r>
                      </m:num>
                      <m:den>
                        <m:r>
                          <a:rPr lang="en-US" altLang="zh-CN" sz="2800" b="1" i="0" smtClean="0">
                            <a:latin typeface="Cambria Math" panose="02040503050406030204"/>
                            <a:ea typeface="+mj-ea"/>
                          </a:rPr>
                          <m:t>𝟒</m:t>
                        </m:r>
                      </m:den>
                    </m:f>
                  </m:oMath>
                </a14:m>
                <a:r>
                  <a:rPr lang="zh-CN" altLang="en-US" sz="2800" b="1" dirty="0" smtClean="0">
                    <a:latin typeface="+mj-ea"/>
                    <a:ea typeface="+mj-ea"/>
                  </a:rPr>
                  <a:t> </a:t>
                </a:r>
                <a:r>
                  <a:rPr lang="zh-CN" altLang="en-US" sz="2800" dirty="0" smtClean="0">
                    <a:latin typeface="+mj-ea"/>
                    <a:ea typeface="+mj-ea"/>
                  </a:rPr>
                  <a:t>或</a:t>
                </a:r>
                <a14:m>
                  <m:oMath xmlns:m="http://schemas.openxmlformats.org/officeDocument/2006/math">
                    <m:r>
                      <a:rPr lang="en-US" altLang="zh-CN" sz="2800" b="0" i="0" smtClean="0">
                        <a:latin typeface="Cambria Math" panose="02040503050406030204"/>
                        <a:ea typeface="+mj-ea"/>
                      </a:rPr>
                      <m:t> </m:t>
                    </m:r>
                    <m:r>
                      <a:rPr lang="zh-CN" altLang="en-US" sz="2800" b="1" i="0">
                        <a:latin typeface="Cambria Math" panose="02040503050406030204"/>
                        <a:ea typeface="+mj-ea"/>
                      </a:rPr>
                      <m:t>𝛂</m:t>
                    </m:r>
                    <m:r>
                      <a:rPr lang="en-US" altLang="zh-CN" sz="2800" b="1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800" b="1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800" b="1" i="0" smtClean="0">
                            <a:latin typeface="Cambria Math" panose="02040503050406030204"/>
                            <a:ea typeface="+mj-ea"/>
                          </a:rPr>
                          <m:t>𝟑</m:t>
                        </m:r>
                        <m:r>
                          <a:rPr lang="zh-CN" altLang="en-US" sz="2800" b="1" i="0">
                            <a:latin typeface="Cambria Math" panose="02040503050406030204"/>
                            <a:ea typeface="+mj-ea"/>
                          </a:rPr>
                          <m:t>𝛑</m:t>
                        </m:r>
                      </m:num>
                      <m:den>
                        <m:r>
                          <a:rPr lang="en-US" altLang="zh-CN" sz="2800" b="1" i="0" smtClean="0">
                            <a:latin typeface="Cambria Math" panose="02040503050406030204"/>
                            <a:ea typeface="+mj-ea"/>
                          </a:rPr>
                          <m:t>𝟒</m:t>
                        </m:r>
                      </m:den>
                    </m:f>
                  </m:oMath>
                </a14:m>
                <a:endParaRPr lang="zh-CN" altLang="en-US" sz="2800" b="1" dirty="0">
                  <a:latin typeface="+mj-ea"/>
                  <a:ea typeface="+mj-ea"/>
                </a:endParaRPr>
              </a:p>
              <a:p>
                <a:endParaRPr lang="zh-CN" altLang="en-US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8635" y="5531185"/>
                <a:ext cx="4634753" cy="1266629"/>
              </a:xfrm>
              <a:prstGeom prst="rect">
                <a:avLst/>
              </a:prstGeom>
              <a:blipFill rotWithShape="1">
                <a:blip r:embed="rId10"/>
                <a:stretch>
                  <a:fillRect l="-9" t="-26" r="7" b="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右箭头 20"/>
          <p:cNvSpPr/>
          <p:nvPr/>
        </p:nvSpPr>
        <p:spPr>
          <a:xfrm>
            <a:off x="367827" y="3865219"/>
            <a:ext cx="3038508" cy="47951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4.07407E-6 L 0.28933 -0.00024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6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07830" y="3689948"/>
            <a:ext cx="2741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Com on baby</a:t>
            </a:r>
            <a:endParaRPr lang="zh-CN" altLang="en-US" sz="2800" b="1" dirty="0"/>
          </a:p>
        </p:txBody>
      </p:sp>
      <p:pic>
        <p:nvPicPr>
          <p:cNvPr id="67" name="Picture 14" descr="C:\Users\lenovo\Desktop\0015e77674b7604f-592c837e68606e11-0209d580334cb8eae5052ed0e90f07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20" y="2604007"/>
            <a:ext cx="2371771" cy="1838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圆角矩形 64"/>
          <p:cNvSpPr/>
          <p:nvPr/>
        </p:nvSpPr>
        <p:spPr>
          <a:xfrm>
            <a:off x="3542001" y="1866086"/>
            <a:ext cx="7520446" cy="4497347"/>
          </a:xfrm>
          <a:prstGeom prst="round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19801" y="2932431"/>
          <a:ext cx="150284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3" imgW="2743200" imgH="5181600" progId="Equation.3">
                  <p:embed/>
                </p:oleObj>
              </mc:Choice>
              <mc:Fallback>
                <p:oleObj name="公式" r:id="rId3" imgW="2743200" imgH="51816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19801" y="2932431"/>
                        <a:ext cx="150284" cy="214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9224434" y="4661218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59" name="文本框 8"/>
          <p:cNvSpPr>
            <a:spLocks noChangeArrowheads="1"/>
          </p:cNvSpPr>
          <p:nvPr/>
        </p:nvSpPr>
        <p:spPr bwMode="auto">
          <a:xfrm>
            <a:off x="514350" y="19387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/>
              <p:cNvSpPr txBox="1"/>
              <p:nvPr/>
            </p:nvSpPr>
            <p:spPr>
              <a:xfrm>
                <a:off x="3542001" y="1866086"/>
                <a:ext cx="5697118" cy="884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1" i="0" smtClean="0">
                          <a:latin typeface="Cambria Math" panose="02040503050406030204"/>
                          <a:ea typeface="+mj-ea"/>
                        </a:rPr>
                        <m:t>解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：</m:t>
                      </m:r>
                      <m:r>
                        <a:rPr lang="zh-CN" altLang="en-US" sz="2400" b="0" i="0" smtClean="0">
                          <a:latin typeface="Cambria Math" panose="02040503050406030204"/>
                          <a:ea typeface="+mj-ea"/>
                        </a:rPr>
                        <m:t>∵</m:t>
                      </m:r>
                      <m:r>
                        <m:rPr>
                          <m:sty m:val="p"/>
                        </m:rPr>
                        <a:rPr lang="en-US" altLang="zh-CN" sz="2400" b="0" i="0" smtClean="0">
                          <a:latin typeface="Cambria Math" panose="02040503050406030204"/>
                          <a:ea typeface="+mj-ea"/>
                        </a:rPr>
                        <m:t>cos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/>
                          <a:ea typeface="+mj-ea"/>
                        </a:rPr>
                        <m:t>α</m:t>
                      </m:r>
                      <m:r>
                        <a:rPr lang="en-US" altLang="zh-CN" sz="2400" b="0" i="0" smtClean="0">
                          <a:latin typeface="Cambria Math" panose="02040503050406030204"/>
                          <a:ea typeface="+mj-ea"/>
                        </a:rPr>
                        <m:t>=</m:t>
                      </m:r>
                      <m:f>
                        <m:fPr>
                          <m:ctrlPr>
                            <a:rPr lang="en-US" altLang="zh-CN" sz="2400" i="1">
                              <a:latin typeface="Cambria Math" panose="02040503050406030204"/>
                              <a:ea typeface="+mj-ea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sz="2400" i="1" smtClean="0">
                                  <a:latin typeface="Cambria Math" panose="02040503050406030204"/>
                                  <a:ea typeface="+mj-ea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2400" b="0" i="0" smtClean="0">
                                  <a:latin typeface="Cambria Math" panose="02040503050406030204"/>
                                  <a:ea typeface="+mj-ea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altLang="zh-CN" sz="2400" b="0" i="0">
                              <a:latin typeface="Cambria Math" panose="02040503050406030204"/>
                              <a:ea typeface="+mj-ea"/>
                            </a:rPr>
                            <m:t>2</m:t>
                          </m:r>
                        </m:den>
                      </m:f>
                      <m:r>
                        <a:rPr lang="en-US" altLang="zh-CN" sz="2400" b="0" i="1" smtClean="0">
                          <a:latin typeface="Cambria Math" panose="02040503050406030204"/>
                          <a:ea typeface="+mj-ea"/>
                        </a:rPr>
                        <m:t>&gt;</m:t>
                      </m:r>
                      <m:r>
                        <a:rPr lang="en-US" altLang="zh-CN" sz="2400" b="0" i="1" smtClean="0">
                          <a:latin typeface="Cambria Math" panose="02040503050406030204"/>
                          <a:ea typeface="+mj-ea"/>
                        </a:rPr>
                        <m:t>0</m:t>
                      </m:r>
                      <m:r>
                        <a:rPr lang="zh-CN" altLang="en-US" sz="2400" b="0" i="1" smtClean="0">
                          <a:latin typeface="Cambria Math" panose="02040503050406030204"/>
                          <a:ea typeface="+mj-ea"/>
                        </a:rPr>
                        <m:t>且</m:t>
                      </m:r>
                      <m:r>
                        <m:rPr>
                          <m:sty m:val="p"/>
                        </m:rPr>
                        <a:rPr lang="en-US" altLang="zh-CN" sz="2400" b="0" i="0" smtClean="0">
                          <a:latin typeface="Cambria Math" panose="02040503050406030204"/>
                          <a:ea typeface="+mj-ea"/>
                        </a:rPr>
                        <m:t>cos</m:t>
                      </m:r>
                      <m:r>
                        <m:rPr>
                          <m:sty m:val="p"/>
                        </m:rPr>
                        <a:rPr lang="zh-CN" altLang="en-US" sz="2400" b="0" i="0">
                          <a:latin typeface="Cambria Math" panose="02040503050406030204"/>
                          <a:ea typeface="+mj-ea"/>
                        </a:rPr>
                        <m:t>α</m:t>
                      </m:r>
                      <m:r>
                        <a:rPr lang="zh-CN" altLang="en-US" sz="2400" b="0" i="0" smtClean="0">
                          <a:latin typeface="Cambria Math" panose="02040503050406030204"/>
                          <a:ea typeface="+mj-ea"/>
                        </a:rPr>
                        <m:t>≠</m:t>
                      </m:r>
                      <m:r>
                        <a:rPr lang="en-US" altLang="zh-CN" sz="2400" b="0" i="0" smtClean="0">
                          <a:latin typeface="Cambria Math" panose="02040503050406030204"/>
                          <a:ea typeface="+mj-ea"/>
                        </a:rPr>
                        <m:t>1</m:t>
                      </m:r>
                    </m:oMath>
                  </m:oMathPara>
                </a14:m>
                <a:endParaRPr lang="zh-CN" altLang="en-US" sz="24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2001" y="1866086"/>
                <a:ext cx="5697118" cy="884088"/>
              </a:xfrm>
              <a:prstGeom prst="rect">
                <a:avLst/>
              </a:prstGeom>
              <a:blipFill rotWithShape="1">
                <a:blip r:embed="rId5"/>
                <a:stretch>
                  <a:fillRect l="-11" t="-52" r="9" b="7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组合 1"/>
          <p:cNvGrpSpPr/>
          <p:nvPr/>
        </p:nvGrpSpPr>
        <p:grpSpPr>
          <a:xfrm>
            <a:off x="587731" y="865806"/>
            <a:ext cx="6994091" cy="1011454"/>
            <a:chOff x="587731" y="1124886"/>
            <a:chExt cx="6994091" cy="1011454"/>
          </a:xfrm>
        </p:grpSpPr>
        <p:sp>
          <p:nvSpPr>
            <p:cNvPr id="64" name="流程图: 可选过程 63"/>
            <p:cNvSpPr/>
            <p:nvPr/>
          </p:nvSpPr>
          <p:spPr>
            <a:xfrm>
              <a:off x="587731" y="1124886"/>
              <a:ext cx="6994091" cy="1011454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845715" y="1124886"/>
                  <a:ext cx="6131089" cy="99591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已知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𝒄𝒐𝒔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800" b="1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altLang="zh-CN" sz="2800" b="1" i="1" smtClean="0">
                                    <a:latin typeface="Cambria Math" panose="02040503050406030204"/>
                                    <a:ea typeface="+mj-ea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800" b="1" i="1" smtClean="0">
                                    <a:latin typeface="Cambria Math" panose="02040503050406030204"/>
                                    <a:ea typeface="+mj-ea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en-US" altLang="zh-CN" sz="2800" b="1" i="1" smtClean="0">
                                <a:latin typeface="Cambria Math" panose="02040503050406030204"/>
                                <a:ea typeface="+mj-ea"/>
                              </a:rPr>
                              <m:t>𝟐</m:t>
                            </m:r>
                          </m:den>
                        </m:f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，且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∈</m:t>
                        </m:r>
                        <m:d>
                          <m:dPr>
                            <m:begChr m:val="["/>
                            <m:ctrlPr>
                              <a:rPr lang="en-US" altLang="zh-CN" sz="2800" b="1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dPr>
                          <m:e>
                            <m:r>
                              <a:rPr lang="en-US" altLang="zh-CN" sz="2800" b="1" i="1" smtClean="0">
                                <a:latin typeface="Cambria Math" panose="02040503050406030204"/>
                                <a:ea typeface="+mj-ea"/>
                              </a:rPr>
                              <m:t>𝟎</m:t>
                            </m:r>
                            <m:r>
                              <a:rPr lang="en-US" altLang="zh-CN" sz="2800" b="1" i="1" smtClean="0">
                                <a:latin typeface="Cambria Math" panose="02040503050406030204"/>
                                <a:ea typeface="+mj-ea"/>
                              </a:rPr>
                              <m:t>,</m:t>
                            </m:r>
                            <m:r>
                              <a:rPr lang="en-US" altLang="zh-CN" sz="2800" b="1" i="1" smtClean="0">
                                <a:latin typeface="Cambria Math" panose="02040503050406030204"/>
                                <a:ea typeface="+mj-ea"/>
                              </a:rPr>
                              <m:t>𝟐</m:t>
                            </m:r>
                            <m:r>
                              <a:rPr lang="zh-CN" altLang="en-US" sz="2800" b="1" i="1">
                                <a:latin typeface="Cambria Math" panose="02040503050406030204"/>
                                <a:ea typeface="+mj-ea"/>
                              </a:rPr>
                              <m:t>𝝅</m:t>
                            </m:r>
                          </m:e>
                        </m:d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求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en-US" altLang="zh-CN" sz="2800" b="1" i="1" smtClean="0">
                            <a:latin typeface="Cambria Math" panose="02040503050406030204"/>
                            <a:ea typeface="+mj-ea"/>
                          </a:rPr>
                          <m:t>.</m:t>
                        </m:r>
                      </m:oMath>
                    </m:oMathPara>
                  </a14:m>
                  <a:endParaRPr lang="zh-CN" altLang="en-US" sz="2800" b="1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5715" y="1124886"/>
                  <a:ext cx="6131089" cy="995914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Box 54"/>
              <p:cNvSpPr txBox="1"/>
              <p:nvPr/>
            </p:nvSpPr>
            <p:spPr>
              <a:xfrm>
                <a:off x="3712047" y="2670264"/>
                <a:ext cx="6255576" cy="8340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∴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/>
                          <a:ea typeface="+mj-ea"/>
                        </a:rPr>
                        <m:t>α</m:t>
                      </m:r>
                      <m:r>
                        <a:rPr lang="zh-CN" altLang="en-US" sz="2400" b="1" i="1">
                          <a:latin typeface="Cambria Math" panose="02040503050406030204"/>
                        </a:rPr>
                        <m:t>是第一或第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四</m:t>
                      </m:r>
                      <m:r>
                        <a:rPr lang="zh-CN" altLang="en-US" sz="2400" b="1" i="1">
                          <a:latin typeface="Cambria Math" panose="02040503050406030204"/>
                        </a:rPr>
                        <m:t>象</m:t>
                      </m:r>
                      <m:r>
                        <a:rPr lang="zh-CN" altLang="en-US" sz="2400" b="1" i="1">
                          <a:latin typeface="Cambria Math" panose="02040503050406030204"/>
                          <a:ea typeface="+mj-ea"/>
                        </a:rPr>
                        <m:t>限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内</m:t>
                      </m:r>
                      <m:r>
                        <a:rPr lang="zh-CN" altLang="en-US" sz="2400" b="1" i="1">
                          <a:latin typeface="Cambria Math" panose="02040503050406030204"/>
                          <a:ea typeface="+mj-ea"/>
                        </a:rPr>
                        <m:t>的角</m:t>
                      </m:r>
                    </m:oMath>
                  </m:oMathPara>
                </a14:m>
                <a:endParaRPr lang="zh-CN" altLang="en-US" sz="2400" b="1" dirty="0">
                  <a:latin typeface="+mj-ea"/>
                  <a:ea typeface="+mj-ea"/>
                </a:endParaRPr>
              </a:p>
              <a:p>
                <a:endParaRPr lang="zh-CN" altLang="en-US" sz="2400" b="1" dirty="0"/>
              </a:p>
            </p:txBody>
          </p:sp>
        </mc:Choice>
        <mc:Fallback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047" y="2670264"/>
                <a:ext cx="6255576" cy="834011"/>
              </a:xfrm>
              <a:prstGeom prst="rect">
                <a:avLst/>
              </a:prstGeom>
              <a:blipFill rotWithShape="1">
                <a:blip r:embed="rId7"/>
                <a:stretch>
                  <a:fillRect l="-8" t="-11" b="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/>
              <p:cNvSpPr txBox="1"/>
              <p:nvPr/>
            </p:nvSpPr>
            <p:spPr>
              <a:xfrm>
                <a:off x="4593779" y="3159689"/>
                <a:ext cx="28637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400" b="0" i="1">
                        <a:latin typeface="Cambria Math" panose="02040503050406030204"/>
                      </a:rPr>
                      <m:t>∵</m:t>
                    </m:r>
                    <m:r>
                      <a:rPr lang="zh-CN" altLang="en-US" sz="2400" b="0" i="1">
                        <a:latin typeface="Cambria Math" panose="02040503050406030204"/>
                      </a:rPr>
                      <m:t>𝛼</m:t>
                    </m:r>
                    <m:r>
                      <a:rPr lang="zh-CN" altLang="en-US" sz="2400" b="0" i="1">
                        <a:latin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ctrlPr>
                          <a:rPr lang="en-US" altLang="zh-CN" sz="2400" i="1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400" b="0" i="1">
                            <a:latin typeface="Cambria Math" panose="02040503050406030204"/>
                          </a:rPr>
                          <m:t>0</m:t>
                        </m:r>
                        <m:r>
                          <a:rPr lang="en-US" altLang="zh-CN" sz="2400" b="0" i="1">
                            <a:latin typeface="Cambria Math" panose="02040503050406030204"/>
                          </a:rPr>
                          <m:t>,</m:t>
                        </m:r>
                        <m:r>
                          <a:rPr lang="en-US" altLang="zh-CN" sz="2400" b="0" i="1">
                            <a:latin typeface="Cambria Math" panose="02040503050406030204"/>
                          </a:rPr>
                          <m:t>2</m:t>
                        </m:r>
                        <m:r>
                          <a:rPr lang="zh-CN" altLang="en-US" sz="2400" b="0" i="1">
                            <a:latin typeface="Cambria Math" panose="02040503050406030204"/>
                          </a:rPr>
                          <m:t>𝜋</m:t>
                        </m:r>
                      </m:e>
                    </m:d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779" y="3159689"/>
                <a:ext cx="2863713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7" t="-122" r="2" b="1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/>
              <p:cNvSpPr txBox="1"/>
              <p:nvPr/>
            </p:nvSpPr>
            <p:spPr>
              <a:xfrm>
                <a:off x="4728646" y="3507675"/>
                <a:ext cx="4778186" cy="922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0" i="0" smtClean="0">
                          <a:latin typeface="Cambria Math" panose="02040503050406030204"/>
                        </a:rPr>
                        <m:t>∴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400" b="0" i="0" smtClean="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0" smtClean="0">
                              <a:latin typeface="Cambria Math" panose="02040503050406030204"/>
                            </a:rPr>
                            <m:t>0</m:t>
                          </m:r>
                          <m:r>
                            <a:rPr lang="zh-CN" altLang="en-US" sz="2400" b="0" i="0" smtClean="0">
                              <a:latin typeface="Cambria Math" panose="02040503050406030204"/>
                            </a:rPr>
                            <m:t>，</m:t>
                          </m:r>
                          <m:f>
                            <m:f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zh-CN" altLang="en-US" sz="24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4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zh-CN" altLang="en-US" sz="2400" b="0" i="0" smtClean="0">
                          <a:latin typeface="Cambria Math" panose="02040503050406030204"/>
                        </a:rPr>
                        <m:t>或</m:t>
                      </m:r>
                      <m:r>
                        <m:rPr>
                          <m:sty m:val="p"/>
                        </m:rPr>
                        <a:rPr lang="zh-CN" altLang="en-US" sz="240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40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0" i="0" smtClean="0">
                                  <a:latin typeface="Cambria Math" panose="02040503050406030204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4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4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  <m:r>
                            <a:rPr lang="zh-CN" altLang="en-US" sz="2400" b="0" i="0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0" smtClean="0">
                              <a:latin typeface="Cambria Math" panose="02040503050406030204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zh-CN" altLang="en-US" sz="2400" b="0" i="0" smtClean="0">
                              <a:latin typeface="Cambria Math" panose="02040503050406030204"/>
                            </a:rPr>
                            <m:t>π</m:t>
                          </m:r>
                        </m:e>
                      </m:d>
                    </m:oMath>
                  </m:oMathPara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646" y="3507675"/>
                <a:ext cx="4778186" cy="922176"/>
              </a:xfrm>
              <a:prstGeom prst="rect">
                <a:avLst/>
              </a:prstGeom>
              <a:blipFill rotWithShape="1">
                <a:blip r:embed="rId9"/>
                <a:stretch>
                  <a:fillRect l="-9" t="-62" r="5" b="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/>
              <p:cNvSpPr txBox="1"/>
              <p:nvPr/>
            </p:nvSpPr>
            <p:spPr>
              <a:xfrm>
                <a:off x="4728646" y="4311473"/>
                <a:ext cx="4069976" cy="6994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由</a:t>
                </a:r>
                <a:r>
                  <a:rPr lang="en-US" altLang="zh-CN" sz="2400" dirty="0" smtClean="0"/>
                  <a:t>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400" i="1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6</m:t>
                        </m:r>
                      </m:den>
                    </m:f>
                    <m:r>
                      <a:rPr lang="en-US" altLang="zh-CN" sz="2400" b="1" i="1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b="1" i="1">
                            <a:latin typeface="Cambria Math" panose="02040503050406030204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400" b="1" i="1" smtClean="0">
                                <a:latin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altLang="zh-CN" sz="2400" b="1" i="1">
                            <a:latin typeface="Cambria Math" panose="02040503050406030204"/>
                          </a:rPr>
                          <m:t>𝟐</m:t>
                        </m:r>
                      </m:den>
                    </m:f>
                    <m:r>
                      <a:rPr lang="en-US" altLang="zh-CN" sz="2400" b="1" i="1">
                        <a:latin typeface="Cambria Math" panose="02040503050406030204"/>
                      </a:rPr>
                      <m:t> </m:t>
                    </m:r>
                  </m:oMath>
                </a14:m>
                <a:r>
                  <a:rPr lang="zh-CN" altLang="en-US" sz="2400" dirty="0" smtClean="0"/>
                  <a:t>，得</a:t>
                </a:r>
                <a14:m>
                  <m:oMath xmlns:m="http://schemas.openxmlformats.org/officeDocument/2006/math">
                    <m:r>
                      <a:rPr lang="zh-CN" altLang="en-US" sz="2400" i="1" smtClean="0">
                        <a:latin typeface="Cambria Math" panose="02040503050406030204"/>
                      </a:rPr>
                      <m:t>𝛼</m:t>
                    </m:r>
                    <m:r>
                      <a:rPr lang="en-US" altLang="zh-CN" sz="2400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400" i="1" smtClean="0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6</m:t>
                        </m:r>
                      </m:den>
                    </m:f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646" y="4311473"/>
                <a:ext cx="4069976" cy="699487"/>
              </a:xfrm>
              <a:prstGeom prst="rect">
                <a:avLst/>
              </a:prstGeom>
              <a:blipFill rotWithShape="1">
                <a:blip r:embed="rId10"/>
                <a:stretch>
                  <a:fillRect l="-11" t="-65" r="2" b="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3788186" y="4872419"/>
                <a:ext cx="7587272" cy="6971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 b="0" i="0">
                        <a:latin typeface="Cambria Math" panose="02040503050406030204"/>
                        <a:ea typeface="Cambria Math" panose="02040503050406030204"/>
                      </a:rPr>
                      <m:t>cos</m:t>
                    </m:r>
                    <m:r>
                      <a:rPr lang="en-US" altLang="zh-CN" sz="2400" b="0" i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d>
                      <m:d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400" b="0" i="0" smtClean="0">
                            <a:latin typeface="Cambria Math" panose="02040503050406030204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zh-CN" altLang="en-US" sz="2400" b="0" i="0" smtClean="0">
                            <a:latin typeface="Cambria Math" panose="02040503050406030204"/>
                          </a:rPr>
                          <m:t>π</m:t>
                        </m:r>
                        <m:r>
                          <a:rPr lang="zh-CN" altLang="en-US" sz="2400" b="0" i="0" smtClean="0">
                            <a:latin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/>
                              </a:rPr>
                              <m:t>π</m:t>
                            </m:r>
                          </m:num>
                          <m:den>
                            <m:r>
                              <a:rPr lang="en-US" altLang="zh-CN" sz="2400" b="0" i="0" smtClean="0">
                                <a:latin typeface="Cambria Math" panose="02040503050406030204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en-US" altLang="zh-CN" sz="2400" b="0" i="0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CN" sz="2400" b="0" i="0" smtClean="0">
                        <a:latin typeface="Cambria Math" panose="02040503050406030204"/>
                        <a:ea typeface="Cambria Math" panose="02040503050406030204"/>
                      </a:rPr>
                      <m:t>cos</m:t>
                    </m:r>
                    <m:d>
                      <m:d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400" b="0" i="0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zh-CN" altLang="en-US" sz="2400" b="0" i="0">
                                <a:latin typeface="Cambria Math" panose="02040503050406030204"/>
                                <a:ea typeface="Cambria Math" panose="02040503050406030204"/>
                              </a:rPr>
                              <m:t>π</m:t>
                            </m:r>
                          </m:num>
                          <m:den>
                            <m:r>
                              <a:rPr lang="en-US" altLang="zh-CN" sz="2400" b="0" i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6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zh-CN" sz="2400" dirty="0" smtClean="0"/>
                  <a:t>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 b="0" i="0">
                        <a:latin typeface="Cambria Math" panose="02040503050406030204"/>
                        <a:ea typeface="Cambria Math" panose="02040503050406030204"/>
                      </a:rPr>
                      <m:t>cos</m:t>
                    </m:r>
                    <m:d>
                      <m:dPr>
                        <m:ctrlPr>
                          <a:rPr lang="en-US" altLang="zh-CN" sz="2400" i="1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zh-CN" altLang="en-US" sz="2400" b="0" i="0">
                                <a:latin typeface="Cambria Math" panose="02040503050406030204"/>
                                <a:ea typeface="Cambria Math" panose="02040503050406030204"/>
                              </a:rPr>
                              <m:t>π</m:t>
                            </m:r>
                          </m:num>
                          <m:den>
                            <m:r>
                              <a:rPr lang="en-US" altLang="zh-CN" sz="2400" b="0" i="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6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zh-CN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400" i="1" dirty="0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0" i="0" dirty="0" smtClean="0">
                                <a:latin typeface="Cambria Math" panose="02040503050406030204"/>
                                <a:ea typeface="+mj-ea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altLang="zh-CN" sz="2400" b="0" i="0" dirty="0" smtClean="0">
                            <a:latin typeface="Cambria Math" panose="02040503050406030204"/>
                            <a:ea typeface="+mj-ea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sz="2400" dirty="0" smtClean="0">
                    <a:latin typeface="+mj-ea"/>
                    <a:ea typeface="+mj-ea"/>
                  </a:rPr>
                  <a:t>，得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CN" altLang="en-US" sz="2400" b="0" i="0" smtClean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400" b="0" i="0" smtClean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11</m:t>
                        </m:r>
                        <m:r>
                          <m:rPr>
                            <m:sty m:val="p"/>
                          </m:rPr>
                          <a:rPr lang="zh-CN" altLang="en-US" sz="2400" b="0" i="0" smtClean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6</m:t>
                        </m:r>
                      </m:den>
                    </m:f>
                  </m:oMath>
                </a14:m>
                <a:endParaRPr lang="zh-CN" altLang="en-US" sz="24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186" y="4872419"/>
                <a:ext cx="7587272" cy="697179"/>
              </a:xfrm>
              <a:prstGeom prst="rect">
                <a:avLst/>
              </a:prstGeom>
              <a:blipFill rotWithShape="1">
                <a:blip r:embed="rId11"/>
                <a:stretch>
                  <a:fillRect l="-5" t="-9" r="1" b="-1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右箭头 65"/>
          <p:cNvSpPr/>
          <p:nvPr/>
        </p:nvSpPr>
        <p:spPr>
          <a:xfrm>
            <a:off x="458788" y="4079881"/>
            <a:ext cx="3038508" cy="47951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4872079" y="5569597"/>
                <a:ext cx="4634753" cy="1176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400" b="0" i="1" smtClean="0">
                        <a:latin typeface="Cambria Math" panose="02040503050406030204"/>
                        <a:ea typeface="+mj-ea"/>
                      </a:rPr>
                      <m:t>∴</m:t>
                    </m:r>
                    <m:r>
                      <a:rPr lang="zh-CN" altLang="en-US" sz="2400" b="0" i="1">
                        <a:latin typeface="Cambria Math" panose="02040503050406030204"/>
                        <a:ea typeface="+mj-ea"/>
                      </a:rPr>
                      <m:t>𝛼</m:t>
                    </m:r>
                    <m:r>
                      <a:rPr lang="en-US" altLang="zh-CN" sz="2400" b="0" i="1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zh-CN" altLang="en-US" sz="2400" b="0" i="1">
                            <a:latin typeface="Cambria Math" panose="02040503050406030204"/>
                            <a:ea typeface="+mj-ea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+mj-ea"/>
                          </a:rPr>
                          <m:t>6</m:t>
                        </m:r>
                      </m:den>
                    </m:f>
                  </m:oMath>
                </a14:m>
                <a:r>
                  <a:rPr lang="zh-CN" altLang="en-US" sz="2400" b="1" dirty="0" smtClean="0">
                    <a:latin typeface="+mj-ea"/>
                    <a:ea typeface="+mj-ea"/>
                  </a:rPr>
                  <a:t> </a:t>
                </a:r>
                <a:r>
                  <a:rPr lang="zh-CN" altLang="en-US" sz="2400" dirty="0" smtClean="0">
                    <a:latin typeface="+mj-ea"/>
                    <a:ea typeface="+mj-ea"/>
                  </a:rPr>
                  <a:t>或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 panose="02040503050406030204"/>
                        <a:ea typeface="+mj-ea"/>
                      </a:rPr>
                      <m:t> </m:t>
                    </m:r>
                    <m:r>
                      <a:rPr lang="zh-CN" altLang="en-US" sz="2400" b="0" i="1">
                        <a:latin typeface="Cambria Math" panose="02040503050406030204"/>
                        <a:ea typeface="+mj-ea"/>
                      </a:rPr>
                      <m:t>𝛼</m:t>
                    </m:r>
                    <m:r>
                      <a:rPr lang="en-US" altLang="zh-CN" sz="2400" b="0" i="1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  <a:ea typeface="+mj-ea"/>
                          </a:rPr>
                          <m:t>11</m:t>
                        </m:r>
                        <m:r>
                          <a:rPr lang="zh-CN" altLang="en-US" sz="2400" b="0" i="1">
                            <a:latin typeface="Cambria Math" panose="02040503050406030204"/>
                            <a:ea typeface="+mj-ea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+mj-ea"/>
                          </a:rPr>
                          <m:t>6</m:t>
                        </m:r>
                      </m:den>
                    </m:f>
                  </m:oMath>
                </a14:m>
                <a:endParaRPr lang="zh-CN" altLang="en-US" sz="2400" dirty="0">
                  <a:latin typeface="+mj-ea"/>
                  <a:ea typeface="+mj-ea"/>
                </a:endParaRPr>
              </a:p>
              <a:p>
                <a:endParaRPr lang="zh-CN" altLang="en-US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079" y="5569597"/>
                <a:ext cx="4634753" cy="1176219"/>
              </a:xfrm>
              <a:prstGeom prst="rect">
                <a:avLst/>
              </a:prstGeom>
              <a:blipFill rotWithShape="1">
                <a:blip r:embed="rId12"/>
                <a:stretch>
                  <a:fillRect l="-8" t="-1" r="5" b="1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4.07407E-6 L 0.29153 0.00115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7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bldLvl="0" animBg="1"/>
      <p:bldP spid="53" grpId="0" animBg="1"/>
      <p:bldP spid="55" grpId="0" animBg="1"/>
      <p:bldP spid="57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021893" y="3821174"/>
            <a:ext cx="2921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I am every hard</a:t>
            </a:r>
            <a:endParaRPr lang="zh-CN" altLang="en-US" sz="2400" b="1" dirty="0"/>
          </a:p>
        </p:txBody>
      </p:sp>
      <p:pic>
        <p:nvPicPr>
          <p:cNvPr id="79" name="Picture 14" descr="C:\Users\lenovo\Desktop\0015e77674b7604f-592c837e68606e11-0209d580334cb8eae5052ed0e90f07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01" y="2501589"/>
            <a:ext cx="2484322" cy="1925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6019801" y="2986406"/>
          <a:ext cx="150284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3" imgW="2743200" imgH="5181600" progId="Equation.3">
                  <p:embed/>
                </p:oleObj>
              </mc:Choice>
              <mc:Fallback>
                <p:oleObj name="公式" r:id="rId3" imgW="2743200" imgH="51816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19801" y="2986406"/>
                        <a:ext cx="150284" cy="214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9224434" y="4715193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59" name="文本框 8"/>
          <p:cNvSpPr>
            <a:spLocks noChangeArrowheads="1"/>
          </p:cNvSpPr>
          <p:nvPr/>
        </p:nvSpPr>
        <p:spPr bwMode="auto">
          <a:xfrm>
            <a:off x="514350" y="19387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7" name="圆角矩形 76"/>
          <p:cNvSpPr/>
          <p:nvPr/>
        </p:nvSpPr>
        <p:spPr>
          <a:xfrm>
            <a:off x="4060401" y="1731395"/>
            <a:ext cx="6731455" cy="4667676"/>
          </a:xfrm>
          <a:prstGeom prst="round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8" name="TextBox 67"/>
              <p:cNvSpPr txBox="1"/>
              <p:nvPr/>
            </p:nvSpPr>
            <p:spPr>
              <a:xfrm>
                <a:off x="4432122" y="1836806"/>
                <a:ext cx="4053066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1" i="0" smtClean="0">
                          <a:latin typeface="Cambria Math" panose="02040503050406030204"/>
                          <a:ea typeface="+mj-ea"/>
                        </a:rPr>
                        <m:t>解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：</m:t>
                      </m:r>
                      <m:r>
                        <a:rPr lang="zh-CN" altLang="en-US" sz="2400" b="0" i="0" smtClean="0">
                          <a:latin typeface="Cambria Math" panose="02040503050406030204"/>
                          <a:ea typeface="+mj-ea"/>
                        </a:rPr>
                        <m:t>∵</m:t>
                      </m:r>
                      <m:r>
                        <m:rPr>
                          <m:sty m:val="p"/>
                        </m:rPr>
                        <a:rPr lang="en-US" altLang="zh-CN" sz="2400" b="0" i="0" smtClean="0">
                          <a:latin typeface="Cambria Math" panose="02040503050406030204"/>
                          <a:ea typeface="+mj-ea"/>
                        </a:rPr>
                        <m:t>tan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/>
                          <a:ea typeface="+mj-ea"/>
                        </a:rPr>
                        <m:t>α</m:t>
                      </m:r>
                      <m:r>
                        <a:rPr lang="en-US" altLang="zh-CN" sz="2400" b="0" i="0" smtClean="0">
                          <a:latin typeface="Cambria Math" panose="02040503050406030204"/>
                          <a:ea typeface="+mj-ea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zh-CN" sz="2400" i="1" smtClean="0">
                              <a:latin typeface="Cambria Math" panose="02040503050406030204"/>
                              <a:ea typeface="+mj-ea"/>
                            </a:rPr>
                          </m:ctrlPr>
                        </m:radPr>
                        <m:deg/>
                        <m:e>
                          <m:r>
                            <a:rPr lang="en-US" altLang="zh-CN" sz="2400" b="0" i="0" smtClean="0">
                              <a:latin typeface="Cambria Math" panose="02040503050406030204"/>
                              <a:ea typeface="+mj-ea"/>
                            </a:rPr>
                            <m:t>3</m:t>
                          </m:r>
                        </m:e>
                      </m:rad>
                      <m:r>
                        <a:rPr lang="en-US" altLang="zh-CN" sz="2400" b="0" i="0" smtClean="0">
                          <a:latin typeface="Cambria Math" panose="02040503050406030204"/>
                          <a:ea typeface="+mj-ea"/>
                        </a:rPr>
                        <m:t>&gt;</m:t>
                      </m:r>
                      <m:r>
                        <a:rPr lang="en-US" altLang="zh-CN" sz="2400" b="0" i="0" smtClean="0">
                          <a:latin typeface="Cambria Math" panose="02040503050406030204"/>
                          <a:ea typeface="+mj-ea"/>
                        </a:rPr>
                        <m:t>0</m:t>
                      </m:r>
                    </m:oMath>
                  </m:oMathPara>
                </a14:m>
                <a:endParaRPr lang="zh-CN" altLang="en-US" sz="24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2122" y="1836806"/>
                <a:ext cx="4053066" cy="505203"/>
              </a:xfrm>
              <a:prstGeom prst="rect">
                <a:avLst/>
              </a:prstGeom>
              <a:blipFill rotWithShape="1">
                <a:blip r:embed="rId5"/>
                <a:stretch>
                  <a:fillRect l="-11" t="-76" r="8" b="-801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组合 9"/>
          <p:cNvGrpSpPr/>
          <p:nvPr/>
        </p:nvGrpSpPr>
        <p:grpSpPr>
          <a:xfrm>
            <a:off x="730623" y="856463"/>
            <a:ext cx="7553087" cy="878495"/>
            <a:chOff x="730623" y="1115543"/>
            <a:chExt cx="7553087" cy="878495"/>
          </a:xfrm>
        </p:grpSpPr>
        <p:sp>
          <p:nvSpPr>
            <p:cNvPr id="76" name="流程图: 可选过程 75"/>
            <p:cNvSpPr/>
            <p:nvPr/>
          </p:nvSpPr>
          <p:spPr>
            <a:xfrm>
              <a:off x="1289619" y="1115543"/>
              <a:ext cx="6994091" cy="878495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730623" y="1284498"/>
                  <a:ext cx="7261412" cy="5052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400" b="1" i="1" smtClean="0">
                            <a:latin typeface="Cambria Math" panose="02040503050406030204"/>
                            <a:ea typeface="+mj-ea"/>
                          </a:rPr>
                          <m:t>已知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+mj-ea"/>
                          </a:rPr>
                          <m:t>𝒕𝒂𝒏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+mj-ea"/>
                              </a:rPr>
                              <m:t>𝟑</m:t>
                            </m:r>
                          </m:e>
                        </m:rad>
                        <m:r>
                          <a:rPr lang="zh-CN" altLang="en-US" sz="2400" b="1" i="1" smtClean="0">
                            <a:latin typeface="Cambria Math" panose="02040503050406030204"/>
                            <a:ea typeface="+mj-ea"/>
                          </a:rPr>
                          <m:t>，且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+mj-ea"/>
                          </a:rPr>
                          <m:t>∈</m:t>
                        </m:r>
                        <m:d>
                          <m:dPr>
                            <m:begChr m:val="["/>
                            <m:ctrlPr>
                              <a:rPr lang="en-US" altLang="zh-CN" sz="2400" b="1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dPr>
                          <m:e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+mj-ea"/>
                              </a:rPr>
                              <m:t>𝟎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+mj-ea"/>
                              </a:rPr>
                              <m:t>,</m:t>
                            </m:r>
                            <m:r>
                              <a:rPr lang="en-US" altLang="zh-CN" sz="2400" b="1" i="1" smtClean="0">
                                <a:latin typeface="Cambria Math" panose="02040503050406030204"/>
                                <a:ea typeface="+mj-ea"/>
                              </a:rPr>
                              <m:t>𝟐</m:t>
                            </m:r>
                            <m:r>
                              <a:rPr lang="zh-CN" altLang="en-US" sz="2400" b="1" i="1">
                                <a:latin typeface="Cambria Math" panose="02040503050406030204"/>
                                <a:ea typeface="+mj-ea"/>
                              </a:rPr>
                              <m:t>𝝅</m:t>
                            </m:r>
                          </m:e>
                        </m:d>
                        <m:r>
                          <a:rPr lang="en-US" altLang="zh-CN" sz="24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+mj-ea"/>
                          </a:rPr>
                          <m:t>求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400" b="1" i="1" smtClean="0">
                            <a:latin typeface="Cambria Math" panose="02040503050406030204"/>
                            <a:ea typeface="+mj-ea"/>
                          </a:rPr>
                          <m:t>𝜶</m:t>
                        </m:r>
                        <m:r>
                          <a:rPr lang="en-US" altLang="zh-CN" sz="2400" b="1" i="1" smtClean="0">
                            <a:latin typeface="Cambria Math" panose="02040503050406030204"/>
                            <a:ea typeface="+mj-ea"/>
                          </a:rPr>
                          <m:t>.</m:t>
                        </m:r>
                      </m:oMath>
                    </m:oMathPara>
                  </a14:m>
                  <a:endParaRPr lang="zh-CN" altLang="en-US" sz="2400" b="1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623" y="1284498"/>
                  <a:ext cx="7261412" cy="505203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Box 69"/>
              <p:cNvSpPr txBox="1"/>
              <p:nvPr/>
            </p:nvSpPr>
            <p:spPr>
              <a:xfrm>
                <a:off x="4972280" y="2381279"/>
                <a:ext cx="5235155" cy="8340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0" i="1" smtClean="0">
                          <a:latin typeface="Cambria Math" panose="02040503050406030204"/>
                          <a:ea typeface="+mj-ea"/>
                        </a:rPr>
                        <m:t>∴</m:t>
                      </m:r>
                      <m:r>
                        <a:rPr lang="zh-CN" altLang="en-US" sz="2400" b="0" i="1" smtClean="0">
                          <a:latin typeface="Cambria Math" panose="02040503050406030204"/>
                          <a:ea typeface="+mj-ea"/>
                        </a:rPr>
                        <m:t>𝛼</m:t>
                      </m:r>
                      <m:r>
                        <a:rPr lang="zh-CN" altLang="en-US" sz="2400" b="0" i="1">
                          <a:latin typeface="Cambria Math" panose="02040503050406030204"/>
                        </a:rPr>
                        <m:t>是第一或第</m:t>
                      </m:r>
                      <m:r>
                        <a:rPr lang="zh-CN" altLang="en-US" sz="2400" b="0" i="1" smtClean="0">
                          <a:latin typeface="Cambria Math" panose="02040503050406030204"/>
                        </a:rPr>
                        <m:t>三</m:t>
                      </m:r>
                      <m:r>
                        <a:rPr lang="zh-CN" altLang="en-US" sz="2400" b="0" i="1">
                          <a:latin typeface="Cambria Math" panose="02040503050406030204"/>
                        </a:rPr>
                        <m:t>象</m:t>
                      </m:r>
                      <m:r>
                        <a:rPr lang="zh-CN" altLang="en-US" sz="2400" b="0" i="1">
                          <a:latin typeface="Cambria Math" panose="02040503050406030204"/>
                          <a:ea typeface="+mj-ea"/>
                        </a:rPr>
                        <m:t>限</m:t>
                      </m:r>
                      <m:r>
                        <a:rPr lang="zh-CN" altLang="en-US" sz="2400" b="0" i="1" smtClean="0">
                          <a:latin typeface="Cambria Math" panose="02040503050406030204"/>
                          <a:ea typeface="+mj-ea"/>
                        </a:rPr>
                        <m:t>内</m:t>
                      </m:r>
                      <m:r>
                        <a:rPr lang="zh-CN" altLang="en-US" sz="2400" b="0" i="1">
                          <a:latin typeface="Cambria Math" panose="02040503050406030204"/>
                          <a:ea typeface="+mj-ea"/>
                        </a:rPr>
                        <m:t>的角</m:t>
                      </m:r>
                    </m:oMath>
                  </m:oMathPara>
                </a14:m>
                <a:endParaRPr lang="zh-CN" altLang="en-US" sz="2400" dirty="0">
                  <a:latin typeface="+mj-ea"/>
                  <a:ea typeface="+mj-ea"/>
                </a:endParaRPr>
              </a:p>
              <a:p>
                <a:endParaRPr lang="zh-CN" altLang="en-US" sz="2400" b="1" dirty="0"/>
              </a:p>
            </p:txBody>
          </p:sp>
        </mc:Choice>
        <mc:Fallback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280" y="2381279"/>
                <a:ext cx="5235155" cy="834011"/>
              </a:xfrm>
              <a:prstGeom prst="rect">
                <a:avLst/>
              </a:prstGeom>
              <a:blipFill rotWithShape="1">
                <a:blip r:embed="rId7"/>
                <a:stretch>
                  <a:fillRect l="-4" t="-3" r="9" b="3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/>
              <p:cNvSpPr txBox="1"/>
              <p:nvPr/>
            </p:nvSpPr>
            <p:spPr>
              <a:xfrm>
                <a:off x="5314941" y="2926976"/>
                <a:ext cx="38411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400" b="0" i="1">
                        <a:latin typeface="Cambria Math" panose="02040503050406030204"/>
                      </a:rPr>
                      <m:t>∵</m:t>
                    </m:r>
                    <m:r>
                      <m:rPr>
                        <m:sty m:val="p"/>
                      </m:rPr>
                      <a:rPr lang="zh-CN" altLang="en-US" sz="2400" b="0" i="0">
                        <a:latin typeface="Cambria Math" panose="02040503050406030204"/>
                      </a:rPr>
                      <m:t>α</m:t>
                    </m:r>
                    <m:r>
                      <a:rPr lang="zh-CN" altLang="en-US" sz="2400" b="0" i="0">
                        <a:latin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ctrlPr>
                          <a:rPr lang="en-US" altLang="zh-CN" sz="2400" i="1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400" b="0" i="0">
                            <a:latin typeface="Cambria Math" panose="02040503050406030204"/>
                          </a:rPr>
                          <m:t>0</m:t>
                        </m:r>
                        <m:r>
                          <a:rPr lang="en-US" altLang="zh-CN" sz="2400" b="0" i="0">
                            <a:latin typeface="Cambria Math" panose="02040503050406030204"/>
                          </a:rPr>
                          <m:t>,</m:t>
                        </m:r>
                        <m:r>
                          <a:rPr lang="en-US" altLang="zh-CN" sz="2400" b="0" i="0">
                            <a:latin typeface="Cambria Math" panose="02040503050406030204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zh-CN" altLang="en-US" sz="2400" b="0" i="0">
                            <a:latin typeface="Cambria Math" panose="02040503050406030204"/>
                          </a:rPr>
                          <m:t>π</m:t>
                        </m:r>
                      </m:e>
                    </m:d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4941" y="2926976"/>
                <a:ext cx="3841149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16" t="-57" r="1" b="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/>
              <p:cNvSpPr txBox="1"/>
              <p:nvPr/>
            </p:nvSpPr>
            <p:spPr>
              <a:xfrm>
                <a:off x="5238741" y="3285098"/>
                <a:ext cx="4222377" cy="922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0" i="0" smtClean="0">
                          <a:latin typeface="Cambria Math" panose="02040503050406030204"/>
                        </a:rPr>
                        <m:t>∴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400" b="0" i="0" smtClean="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0" smtClean="0">
                              <a:latin typeface="Cambria Math" panose="02040503050406030204"/>
                            </a:rPr>
                            <m:t>0</m:t>
                          </m:r>
                          <m:r>
                            <a:rPr lang="zh-CN" altLang="en-US" sz="2400" b="0" i="0" smtClean="0">
                              <a:latin typeface="Cambria Math" panose="02040503050406030204"/>
                            </a:rPr>
                            <m:t>，</m:t>
                          </m:r>
                          <m:f>
                            <m:f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zh-CN" altLang="en-US" sz="24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4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zh-CN" altLang="en-US" sz="2400" b="0" i="0" smtClean="0">
                          <a:latin typeface="Cambria Math" panose="02040503050406030204"/>
                        </a:rPr>
                        <m:t>或</m:t>
                      </m:r>
                      <m:r>
                        <m:rPr>
                          <m:sty m:val="p"/>
                        </m:rPr>
                        <a:rPr lang="zh-CN" altLang="en-US" sz="240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40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400" b="0" i="0">
                              <a:latin typeface="Cambria Math" panose="02040503050406030204"/>
                            </a:rPr>
                            <m:t>π</m:t>
                          </m:r>
                          <m:r>
                            <a:rPr lang="zh-CN" altLang="en-US" sz="2400" b="0" i="0">
                              <a:latin typeface="Cambria Math" panose="02040503050406030204"/>
                            </a:rPr>
                            <m:t>，</m:t>
                          </m:r>
                          <m:f>
                            <m:f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0" i="0" smtClean="0">
                                  <a:latin typeface="Cambria Math" panose="02040503050406030204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4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4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741" y="3285098"/>
                <a:ext cx="4222377" cy="922176"/>
              </a:xfrm>
              <a:prstGeom prst="rect">
                <a:avLst/>
              </a:prstGeom>
              <a:blipFill rotWithShape="1">
                <a:blip r:embed="rId9"/>
                <a:stretch>
                  <a:fillRect l="-15" t="-26" r="6" b="4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/>
              <p:cNvSpPr txBox="1"/>
              <p:nvPr/>
            </p:nvSpPr>
            <p:spPr>
              <a:xfrm>
                <a:off x="5314942" y="4142622"/>
                <a:ext cx="4069976" cy="602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由</a:t>
                </a:r>
                <a14:m>
                  <m:oMath xmlns:m="http://schemas.openxmlformats.org/officeDocument/2006/math">
                    <m:r>
                      <a:rPr lang="en-US" altLang="zh-CN" sz="2400" b="0" i="1">
                        <a:latin typeface="Cambria Math" panose="02040503050406030204"/>
                      </a:rPr>
                      <m:t>𝑡𝑎𝑛</m:t>
                    </m:r>
                    <m:r>
                      <a:rPr lang="en-US" altLang="zh-CN" sz="2400" b="0" i="1">
                        <a:latin typeface="Cambria Math" panose="02040503050406030204"/>
                      </a:rPr>
                      <m:t> 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a:rPr lang="zh-CN" altLang="en-US" sz="2400" b="0" i="1">
                            <a:latin typeface="Cambria Math" panose="02040503050406030204"/>
                            <a:ea typeface="Cambria Math" panose="02040503050406030204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  <a:ea typeface="Cambria Math" panose="02040503050406030204"/>
                          </a:rPr>
                          <m:t>3</m:t>
                        </m:r>
                      </m:den>
                    </m:f>
                    <m:r>
                      <a:rPr lang="en-US" altLang="zh-CN" sz="2400" b="0" i="1">
                        <a:latin typeface="Cambria Math" panose="02040503050406030204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radPr>
                      <m:deg/>
                      <m:e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3</m:t>
                        </m:r>
                      </m:e>
                    </m:rad>
                    <m:r>
                      <a:rPr lang="en-US" altLang="zh-CN" sz="2400" b="1" i="1">
                        <a:latin typeface="Cambria Math" panose="02040503050406030204"/>
                      </a:rPr>
                      <m:t> </m:t>
                    </m:r>
                  </m:oMath>
                </a14:m>
                <a:r>
                  <a:rPr lang="zh-CN" altLang="en-US" sz="2400" dirty="0" smtClean="0"/>
                  <a:t>，得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CN" altLang="en-US" sz="2400" i="0" smtClean="0">
                        <a:latin typeface="Cambria Math" panose="02040503050406030204"/>
                      </a:rPr>
                      <m:t>α</m:t>
                    </m:r>
                    <m:r>
                      <a:rPr lang="en-US" altLang="zh-CN" sz="2400" i="0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400" i="0" smtClean="0">
                            <a:latin typeface="Cambria Math" panose="02040503050406030204"/>
                            <a:ea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Cambria Math" panose="02040503050406030204"/>
                          </a:rPr>
                          <m:t>3</m:t>
                        </m:r>
                      </m:den>
                    </m:f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4942" y="4142622"/>
                <a:ext cx="4069976" cy="602344"/>
              </a:xfrm>
              <a:prstGeom prst="rect">
                <a:avLst/>
              </a:prstGeom>
              <a:blipFill rotWithShape="1">
                <a:blip r:embed="rId10"/>
                <a:stretch>
                  <a:fillRect l="-15" t="-86" r="6" b="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/>
              <p:cNvSpPr txBox="1"/>
              <p:nvPr/>
            </p:nvSpPr>
            <p:spPr>
              <a:xfrm>
                <a:off x="4659366" y="4874221"/>
                <a:ext cx="5685930" cy="645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 b="0" i="0">
                        <a:latin typeface="Cambria Math" panose="02040503050406030204"/>
                      </a:rPr>
                      <m:t>tan</m:t>
                    </m:r>
                    <m:d>
                      <m:d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zh-CN" altLang="en-US" sz="2400" b="0" i="0">
                            <a:latin typeface="Cambria Math" panose="02040503050406030204"/>
                            <a:ea typeface="Cambria Math" panose="02040503050406030204"/>
                          </a:rPr>
                          <m:t>π</m:t>
                        </m:r>
                        <m:r>
                          <a:rPr lang="en-US" altLang="zh-CN" sz="2400" b="0" i="0">
                            <a:latin typeface="Cambria Math" panose="02040503050406030204"/>
                            <a:ea typeface="Cambria Math" panose="02040503050406030204"/>
                          </a:rPr>
                          <m:t>+</m:t>
                        </m:r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/>
                              </a:rPr>
                              <m:t>π</m:t>
                            </m:r>
                          </m:num>
                          <m:den>
                            <m:r>
                              <a:rPr lang="en-US" altLang="zh-CN" sz="2400" b="0" i="0" smtClean="0">
                                <a:latin typeface="Cambria Math" panose="02040503050406030204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altLang="zh-CN" sz="2400" b="0" i="0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CN" sz="2400" b="0" i="0" smtClean="0">
                        <a:latin typeface="Cambria Math" panose="02040503050406030204"/>
                        <a:ea typeface="Cambria Math" panose="02040503050406030204"/>
                      </a:rPr>
                      <m:t>cos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400" b="0" i="0">
                            <a:latin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sz="2400" dirty="0" smtClean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zh-CN" sz="2400" i="1" dirty="0" smtClean="0">
                            <a:latin typeface="Cambria Math" panose="02040503050406030204"/>
                          </a:rPr>
                        </m:ctrlPr>
                      </m:radPr>
                      <m:deg/>
                      <m:e>
                        <m:r>
                          <a:rPr lang="en-US" altLang="zh-CN" sz="2400" b="0" i="0" dirty="0" smtClean="0">
                            <a:latin typeface="Cambria Math" panose="02040503050406030204"/>
                          </a:rPr>
                          <m:t>3</m:t>
                        </m:r>
                      </m:e>
                    </m:rad>
                  </m:oMath>
                </a14:m>
                <a:r>
                  <a:rPr lang="zh-CN" altLang="en-US" sz="2400" dirty="0" smtClean="0">
                    <a:latin typeface="+mj-ea"/>
                    <a:ea typeface="+mj-ea"/>
                  </a:rPr>
                  <a:t>，得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CN" altLang="en-US" sz="2400" b="0" i="0" smtClean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400" b="0" i="0" smtClean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zh-CN" altLang="en-US" sz="2400" b="0" i="0" smtClean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3</m:t>
                        </m:r>
                      </m:den>
                    </m:f>
                  </m:oMath>
                </a14:m>
                <a:endParaRPr lang="zh-CN" altLang="en-US" sz="24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366" y="4874221"/>
                <a:ext cx="5685930" cy="645048"/>
              </a:xfrm>
              <a:prstGeom prst="rect">
                <a:avLst/>
              </a:prstGeom>
              <a:blipFill rotWithShape="1">
                <a:blip r:embed="rId11"/>
                <a:stretch>
                  <a:fillRect l="-7" t="-92" r="9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/>
              <p:cNvSpPr txBox="1"/>
              <p:nvPr/>
            </p:nvSpPr>
            <p:spPr>
              <a:xfrm>
                <a:off x="5467343" y="5519269"/>
                <a:ext cx="4634753" cy="1176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400" b="1" i="1" smtClean="0">
                        <a:latin typeface="Cambria Math" panose="02040503050406030204"/>
                        <a:ea typeface="+mj-ea"/>
                      </a:rPr>
                      <m:t>∴</m:t>
                    </m:r>
                    <m:r>
                      <m:rPr>
                        <m:sty m:val="p"/>
                      </m:rPr>
                      <a:rPr lang="zh-CN" altLang="en-US" sz="2400" b="0" i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400" b="0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400" b="0" i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3</m:t>
                        </m:r>
                      </m:den>
                    </m:f>
                  </m:oMath>
                </a14:m>
                <a:r>
                  <a:rPr lang="zh-CN" altLang="en-US" sz="2400" b="1" dirty="0" smtClean="0">
                    <a:latin typeface="+mj-ea"/>
                    <a:ea typeface="+mj-ea"/>
                  </a:rPr>
                  <a:t> </a:t>
                </a:r>
                <a:r>
                  <a:rPr lang="zh-CN" altLang="en-US" sz="2400" dirty="0" smtClean="0">
                    <a:latin typeface="+mj-ea"/>
                    <a:ea typeface="+mj-ea"/>
                  </a:rPr>
                  <a:t>或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 panose="02040503050406030204"/>
                        <a:ea typeface="+mj-ea"/>
                      </a:rPr>
                      <m:t> </m:t>
                    </m:r>
                    <m:r>
                      <m:rPr>
                        <m:sty m:val="p"/>
                      </m:rPr>
                      <a:rPr lang="zh-CN" altLang="en-US" sz="2400" b="0" i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400" b="0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zh-CN" altLang="en-US" sz="2400" b="0" i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3</m:t>
                        </m:r>
                      </m:den>
                    </m:f>
                  </m:oMath>
                </a14:m>
                <a:endParaRPr lang="zh-CN" altLang="en-US" sz="2400" dirty="0">
                  <a:latin typeface="+mj-ea"/>
                  <a:ea typeface="+mj-ea"/>
                </a:endParaRPr>
              </a:p>
              <a:p>
                <a:endParaRPr lang="zh-CN" altLang="en-US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7343" y="5519269"/>
                <a:ext cx="4634753" cy="1176219"/>
              </a:xfrm>
              <a:prstGeom prst="rect">
                <a:avLst/>
              </a:prstGeom>
              <a:blipFill rotWithShape="1">
                <a:blip r:embed="rId12"/>
                <a:stretch>
                  <a:fillRect l="-14" t="-41" r="11" b="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右箭头 77"/>
          <p:cNvSpPr/>
          <p:nvPr/>
        </p:nvSpPr>
        <p:spPr>
          <a:xfrm>
            <a:off x="1021893" y="4140798"/>
            <a:ext cx="3038508" cy="47951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07407E-6 L 0.35182 0.00371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91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bldLvl="0" animBg="1"/>
      <p:bldP spid="68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圆角矩形 20"/>
          <p:cNvSpPr/>
          <p:nvPr/>
        </p:nvSpPr>
        <p:spPr>
          <a:xfrm>
            <a:off x="3544529" y="3402362"/>
            <a:ext cx="4911213" cy="8259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圆角矩形 19"/>
          <p:cNvSpPr/>
          <p:nvPr/>
        </p:nvSpPr>
        <p:spPr>
          <a:xfrm>
            <a:off x="3613349" y="1760381"/>
            <a:ext cx="4911213" cy="8259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2674377" y="3623587"/>
            <a:ext cx="1047136" cy="42770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流程图: 终止 17"/>
          <p:cNvSpPr/>
          <p:nvPr/>
        </p:nvSpPr>
        <p:spPr>
          <a:xfrm>
            <a:off x="3411797" y="3431825"/>
            <a:ext cx="4822722" cy="72267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2610465" y="1952109"/>
            <a:ext cx="1047136" cy="42770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流程图: 终止 15"/>
          <p:cNvSpPr/>
          <p:nvPr/>
        </p:nvSpPr>
        <p:spPr>
          <a:xfrm>
            <a:off x="3377381" y="1760381"/>
            <a:ext cx="4822722" cy="72267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0255" name="Text Box 9"/>
          <p:cNvSpPr txBox="1">
            <a:spLocks noChangeArrowheads="1"/>
          </p:cNvSpPr>
          <p:nvPr/>
        </p:nvSpPr>
        <p:spPr bwMode="auto">
          <a:xfrm>
            <a:off x="3536951" y="1807545"/>
            <a:ext cx="4530725" cy="738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zh-CN" sz="2800" b="1" dirty="0" smtClean="0">
                <a:latin typeface="Arial" panose="020B0604020202020204" pitchFamily="34" charset="0"/>
                <a:ea typeface="宋体" panose="02010600030101010101" pitchFamily="2" charset="-122"/>
              </a:rPr>
              <a:t>1.</a:t>
            </a:r>
            <a:r>
              <a:rPr lang="zh-CN" altLang="en-US" sz="2800" b="1" dirty="0" smtClean="0">
                <a:latin typeface="Arial" panose="020B0604020202020204" pitchFamily="34" charset="0"/>
                <a:ea typeface="宋体" panose="02010600030101010101" pitchFamily="2" charset="-122"/>
              </a:rPr>
              <a:t>本节课你学习了哪些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内容</a:t>
            </a:r>
            <a:r>
              <a:rPr lang="zh-CN" altLang="en-US" sz="2800" b="1" dirty="0" smtClean="0">
                <a:latin typeface="Arial" panose="020B0604020202020204" pitchFamily="34" charset="0"/>
                <a:ea typeface="宋体" panose="02010600030101010101" pitchFamily="2" charset="-122"/>
              </a:rPr>
              <a:t>？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3689351" y="3419997"/>
            <a:ext cx="4530725" cy="654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zh-CN" sz="2800" b="1" dirty="0" smtClean="0">
                <a:latin typeface="Arial" panose="020B0604020202020204" pitchFamily="34" charset="0"/>
                <a:ea typeface="宋体" panose="02010600030101010101" pitchFamily="2" charset="-122"/>
              </a:rPr>
              <a:t>2.</a:t>
            </a:r>
            <a:r>
              <a:rPr lang="zh-CN" altLang="en-US" sz="2800" b="1" dirty="0" smtClean="0">
                <a:latin typeface="Arial" panose="020B0604020202020204" pitchFamily="34" charset="0"/>
                <a:ea typeface="宋体" panose="02010600030101010101" pitchFamily="2" charset="-122"/>
              </a:rPr>
              <a:t>本节课学习的用途？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17410" name="图片 100363" descr="vv-xpincon_07_048feb32-a53f-471c-8e77-06b64f04a9a6">
            <a:hlinkClick r:id="rId2" tooltip="点击查看原图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9263" y="9239250"/>
            <a:ext cx="209550" cy="209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1" name="图片 100364" descr="vv-xpincon_01_2a5666c0-adf9-4b9d-b7f6-d5c96980c121">
            <a:hlinkClick r:id="rId4" tooltip="点击查看原图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4263" y="9239250"/>
            <a:ext cx="209550" cy="209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2" name="图片 100365" descr="vv-xpincon_07_048feb32-a53f-471c-8e77-06b64f04a9a6">
            <a:hlinkClick r:id="rId2" tooltip="点击查看原图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9263" y="9239250"/>
            <a:ext cx="209550" cy="209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3" name="图片 100366" descr="vv-xpincon_01_2a5666c0-adf9-4b9d-b7f6-d5c96980c121">
            <a:hlinkClick r:id="rId4" tooltip="点击查看原图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4263" y="9239250"/>
            <a:ext cx="209550" cy="209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4" name="图片 100367" descr="vv-xpincon_07_048feb32-a53f-471c-8e77-06b64f04a9a6">
            <a:hlinkClick r:id="rId2" tooltip="点击查看原图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6863" y="9239250"/>
            <a:ext cx="209550" cy="209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5" name="图片 100368" descr="vv-xpincon_01_2a5666c0-adf9-4b9d-b7f6-d5c96980c121">
            <a:hlinkClick r:id="rId4" tooltip="点击查看原图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1863" y="9239250"/>
            <a:ext cx="209550" cy="20955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7417" name="对象 1"/>
          <p:cNvGraphicFramePr>
            <a:graphicFrameLocks noChangeAspect="1"/>
          </p:cNvGraphicFramePr>
          <p:nvPr/>
        </p:nvGraphicFramePr>
        <p:xfrm>
          <a:off x="1981200" y="1371600"/>
          <a:ext cx="2259013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3" name="" r:id="rId6" imgW="1231265" imgH="203200" progId="Equation.DSMT4">
                  <p:embed/>
                </p:oleObj>
              </mc:Choice>
              <mc:Fallback>
                <p:oleObj name="" r:id="rId6" imgW="1231265" imgH="203200" progId="Equation.DSMT4">
                  <p:embed/>
                  <p:pic>
                    <p:nvPicPr>
                      <p:cNvPr id="0" name="图片 322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81200" y="1371600"/>
                        <a:ext cx="2259013" cy="373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对象 2"/>
          <p:cNvGraphicFramePr>
            <a:graphicFrameLocks noChangeAspect="1"/>
          </p:cNvGraphicFramePr>
          <p:nvPr/>
        </p:nvGraphicFramePr>
        <p:xfrm>
          <a:off x="2035175" y="2114550"/>
          <a:ext cx="736123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4" name="" r:id="rId8" imgW="4013200" imgH="431800" progId="Equation.DSMT4">
                  <p:embed/>
                </p:oleObj>
              </mc:Choice>
              <mc:Fallback>
                <p:oleObj name="" r:id="rId8" imgW="4013200" imgH="431800" progId="Equation.DSMT4">
                  <p:embed/>
                  <p:pic>
                    <p:nvPicPr>
                      <p:cNvPr id="0" name="图片 322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35175" y="2114550"/>
                        <a:ext cx="7361238" cy="7921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对象 4"/>
          <p:cNvGraphicFramePr>
            <a:graphicFrameLocks noChangeAspect="1"/>
          </p:cNvGraphicFramePr>
          <p:nvPr/>
        </p:nvGraphicFramePr>
        <p:xfrm>
          <a:off x="1980883" y="3276600"/>
          <a:ext cx="34004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" name="" r:id="rId10" imgW="1854200" imgH="203200" progId="Equation.DSMT4">
                  <p:embed/>
                </p:oleObj>
              </mc:Choice>
              <mc:Fallback>
                <p:oleObj name="" r:id="rId10" imgW="1854200" imgH="203200" progId="Equation.DSMT4">
                  <p:embed/>
                  <p:pic>
                    <p:nvPicPr>
                      <p:cNvPr id="0" name="图片 3225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80883" y="3276600"/>
                        <a:ext cx="3400425" cy="373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对象 6"/>
          <p:cNvGraphicFramePr>
            <a:graphicFrameLocks noChangeAspect="1"/>
          </p:cNvGraphicFramePr>
          <p:nvPr/>
        </p:nvGraphicFramePr>
        <p:xfrm>
          <a:off x="2057400" y="3865563"/>
          <a:ext cx="696436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" r:id="rId12" imgW="3797300" imgH="254000" progId="Equation.DSMT4">
                  <p:embed/>
                </p:oleObj>
              </mc:Choice>
              <mc:Fallback>
                <p:oleObj name="" r:id="rId12" imgW="3797300" imgH="254000" progId="Equation.DSMT4">
                  <p:embed/>
                  <p:pic>
                    <p:nvPicPr>
                      <p:cNvPr id="0" name="图片 3227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57400" y="3865563"/>
                        <a:ext cx="6964363" cy="4651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对象 8"/>
          <p:cNvGraphicFramePr>
            <a:graphicFrameLocks noChangeAspect="1"/>
          </p:cNvGraphicFramePr>
          <p:nvPr/>
        </p:nvGraphicFramePr>
        <p:xfrm>
          <a:off x="2057400" y="4546600"/>
          <a:ext cx="69183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" name="" r:id="rId14" imgW="3771900" imgH="431800" progId="Equation.DSMT4">
                  <p:embed/>
                </p:oleObj>
              </mc:Choice>
              <mc:Fallback>
                <p:oleObj name="" r:id="rId14" imgW="3771900" imgH="431800" progId="Equation.DSMT4">
                  <p:embed/>
                  <p:pic>
                    <p:nvPicPr>
                      <p:cNvPr id="0" name="图片 3229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57400" y="4546600"/>
                        <a:ext cx="6918325" cy="79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11274" name="Group 27"/>
          <p:cNvGrpSpPr/>
          <p:nvPr/>
        </p:nvGrpSpPr>
        <p:grpSpPr bwMode="auto">
          <a:xfrm>
            <a:off x="942975" y="1849438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2887980" y="1198880"/>
            <a:ext cx="5400040" cy="4771390"/>
            <a:chOff x="4548" y="1888"/>
            <a:chExt cx="8504" cy="7514"/>
          </a:xfrm>
        </p:grpSpPr>
        <p:grpSp>
          <p:nvGrpSpPr>
            <p:cNvPr id="8" name="组合 7"/>
            <p:cNvGrpSpPr/>
            <p:nvPr/>
          </p:nvGrpSpPr>
          <p:grpSpPr>
            <a:xfrm>
              <a:off x="4548" y="1888"/>
              <a:ext cx="8504" cy="7515"/>
              <a:chOff x="4548" y="1888"/>
              <a:chExt cx="8504" cy="7515"/>
            </a:xfrm>
          </p:grpSpPr>
          <p:grpSp>
            <p:nvGrpSpPr>
              <p:cNvPr id="7" name="组合 6"/>
              <p:cNvGrpSpPr/>
              <p:nvPr/>
            </p:nvGrpSpPr>
            <p:grpSpPr>
              <a:xfrm>
                <a:off x="4548" y="1888"/>
                <a:ext cx="8434" cy="2050"/>
                <a:chOff x="4548" y="1888"/>
                <a:chExt cx="8434" cy="2050"/>
              </a:xfrm>
            </p:grpSpPr>
            <p:sp>
              <p:nvSpPr>
                <p:cNvPr id="11266" name="AutoShape 14"/>
                <p:cNvSpPr>
                  <a:spLocks noChangeArrowheads="1"/>
                </p:cNvSpPr>
                <p:nvPr/>
              </p:nvSpPr>
              <p:spPr bwMode="auto">
                <a:xfrm>
                  <a:off x="4548" y="1888"/>
                  <a:ext cx="8435" cy="205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80" name="Group 4"/>
                <p:cNvGrpSpPr/>
                <p:nvPr/>
              </p:nvGrpSpPr>
              <p:grpSpPr bwMode="auto">
                <a:xfrm rot="0">
                  <a:off x="4733" y="2063"/>
                  <a:ext cx="8103" cy="1765"/>
                  <a:chOff x="74" y="80"/>
                  <a:chExt cx="3241" cy="706"/>
                </a:xfrm>
              </p:grpSpPr>
              <p:grpSp>
                <p:nvGrpSpPr>
                  <p:cNvPr id="11296" name="Group 7"/>
                  <p:cNvGrpSpPr/>
                  <p:nvPr/>
                </p:nvGrpSpPr>
                <p:grpSpPr bwMode="auto">
                  <a:xfrm>
                    <a:off x="74" y="80"/>
                    <a:ext cx="656" cy="706"/>
                    <a:chOff x="0" y="0"/>
                    <a:chExt cx="768" cy="746"/>
                  </a:xfrm>
                </p:grpSpPr>
                <p:sp>
                  <p:nvSpPr>
                    <p:cNvPr id="11298" name="AutoShap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768" cy="746"/>
                    </a:xfrm>
                    <a:prstGeom prst="roundRect">
                      <a:avLst>
                        <a:gd name="adj" fmla="val 11921"/>
                      </a:avLst>
                    </a:prstGeom>
                    <a:gradFill rotWithShape="1">
                      <a:gsLst>
                        <a:gs pos="0">
                          <a:schemeClr val="accent1"/>
                        </a:gs>
                        <a:gs pos="100000">
                          <a:srgbClr val="839C9E"/>
                        </a:gs>
                      </a:gsLst>
                      <a:lin ang="5400000" scaled="1"/>
                    </a:gradFill>
                    <a:ln w="38100">
                      <a:solidFill>
                        <a:schemeClr val="bg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 eaLnBrk="1" hangingPunct="1"/>
                      <a:endParaRPr lang="zh-CN" altLang="en-US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58" name="未知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7" y="48"/>
                      <a:ext cx="383" cy="373"/>
                    </a:xfrm>
                    <a:custGeom>
                      <a:avLst/>
                      <a:gdLst>
                        <a:gd name="T0" fmla="*/ 118 w 596"/>
                        <a:gd name="T1" fmla="*/ 0 h 598"/>
                        <a:gd name="T2" fmla="*/ 0 w 596"/>
                        <a:gd name="T3" fmla="*/ 118 h 598"/>
                        <a:gd name="T4" fmla="*/ 0 w 596"/>
                        <a:gd name="T5" fmla="*/ 589 h 598"/>
                        <a:gd name="T6" fmla="*/ 161 w 596"/>
                        <a:gd name="T7" fmla="*/ 174 h 598"/>
                        <a:gd name="T8" fmla="*/ 589 w 596"/>
                        <a:gd name="T9" fmla="*/ 0 h 598"/>
                        <a:gd name="T10" fmla="*/ 118 w 596"/>
                        <a:gd name="T11" fmla="*/ 0 h 59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596"/>
                        <a:gd name="T19" fmla="*/ 0 h 598"/>
                        <a:gd name="T20" fmla="*/ 596 w 596"/>
                        <a:gd name="T21" fmla="*/ 598 h 59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596" h="598">
                          <a:moveTo>
                            <a:pt x="118" y="0"/>
                          </a:moveTo>
                          <a:cubicBezTo>
                            <a:pt x="53" y="0"/>
                            <a:pt x="0" y="53"/>
                            <a:pt x="0" y="118"/>
                          </a:cubicBezTo>
                          <a:lnTo>
                            <a:pt x="0" y="589"/>
                          </a:lnTo>
                          <a:cubicBezTo>
                            <a:pt x="27" y="598"/>
                            <a:pt x="12" y="309"/>
                            <a:pt x="161" y="174"/>
                          </a:cubicBezTo>
                          <a:cubicBezTo>
                            <a:pt x="310" y="39"/>
                            <a:pt x="596" y="29"/>
                            <a:pt x="589" y="0"/>
                          </a:cubicBezTo>
                          <a:lnTo>
                            <a:pt x="118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chemeClr val="accent1">
                            <a:alpha val="0"/>
                          </a:schemeClr>
                        </a:gs>
                        <a:gs pos="50000">
                          <a:srgbClr val="DAEEF0"/>
                        </a:gs>
                        <a:gs pos="100000">
                          <a:schemeClr val="accent1">
                            <a:alpha val="0"/>
                          </a:schemeClr>
                        </a:gs>
                      </a:gsLst>
                      <a:lin ang="18900000" scaled="1"/>
                    </a:gradFill>
                    <a:ln>
                      <a:noFill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buFont typeface="Arial" panose="020B0604020202020204" pitchFamily="34" charset="0"/>
                        <a:buNone/>
                        <a:defRPr/>
                      </a:pPr>
                      <a:endParaRPr lang="zh-CN" altLang="en-US" smtClean="0"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59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3" y="188"/>
                      <a:ext cx="666" cy="34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SzPct val="200000"/>
                        <a:buChar char="•"/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SzPct val="200000"/>
                        <a:buChar char="–"/>
                        <a:defRPr sz="28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SzPct val="200000"/>
                        <a:buChar char="•"/>
                        <a:defRPr sz="16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2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SzTx/>
                        <a:buFontTx/>
                        <a:buNone/>
                        <a:defRPr/>
                      </a:pPr>
                      <a:r>
                        <a:rPr lang="zh-CN" altLang="en-US" sz="2800" b="0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阅读</a:t>
                      </a:r>
                      <a:endParaRPr lang="zh-CN" altLang="en-US" sz="2800" b="0" dirty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</p:grpSp>
              <p:sp>
                <p:nvSpPr>
                  <p:cNvPr id="11297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14" y="252"/>
                    <a:ext cx="2501" cy="31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</a:ln>
                </p:spPr>
                <p:txBody>
                  <a:bodyPr wrap="square">
                    <a:spAutoFit/>
                  </a:bodyPr>
                  <a:lstStyle/>
                  <a:p>
                    <a:pPr eaLnBrk="1" hangingPunct="1">
                      <a:lnSpc>
                        <a:spcPct val="110000"/>
                      </a:lnSpc>
                    </a:pPr>
                    <a:r>
                      <a:rPr lang="zh-CN" altLang="en-US" sz="2400" b="1" dirty="0" smtClean="0">
                        <a:latin typeface="楷体" panose="02010609060101010101" pitchFamily="49" charset="-122"/>
                        <a:ea typeface="楷体" panose="02010609060101010101" pitchFamily="49" charset="-122"/>
                      </a:rPr>
                      <a:t>教材归纳与总结</a:t>
                    </a:r>
                    <a:endParaRPr lang="en-US" altLang="zh-CN" sz="2400" b="1" dirty="0">
                      <a:latin typeface="楷体" panose="02010609060101010101" pitchFamily="49" charset="-122"/>
                      <a:ea typeface="楷体" panose="02010609060101010101" pitchFamily="49" charset="-122"/>
                    </a:endParaRPr>
                  </a:p>
                </p:txBody>
              </p:sp>
            </p:grpSp>
          </p:grpSp>
          <p:grpSp>
            <p:nvGrpSpPr>
              <p:cNvPr id="11281" name="Group 12"/>
              <p:cNvGrpSpPr/>
              <p:nvPr/>
            </p:nvGrpSpPr>
            <p:grpSpPr bwMode="auto">
              <a:xfrm rot="0">
                <a:off x="4548" y="4661"/>
                <a:ext cx="8435" cy="2050"/>
                <a:chOff x="0" y="0"/>
                <a:chExt cx="3374" cy="820"/>
              </a:xfrm>
            </p:grpSpPr>
            <p:grpSp>
              <p:nvGrpSpPr>
                <p:cNvPr id="11289" name="Group 13"/>
                <p:cNvGrpSpPr/>
                <p:nvPr/>
              </p:nvGrpSpPr>
              <p:grpSpPr bwMode="auto">
                <a:xfrm>
                  <a:off x="0" y="0"/>
                  <a:ext cx="3374" cy="820"/>
                  <a:chOff x="0" y="0"/>
                  <a:chExt cx="4704" cy="820"/>
                </a:xfrm>
              </p:grpSpPr>
              <p:sp>
                <p:nvSpPr>
                  <p:cNvPr id="11291" name="AutoShape 1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4704" cy="820"/>
                  </a:xfrm>
                  <a:prstGeom prst="roundRect">
                    <a:avLst>
                      <a:gd name="adj" fmla="val 10889"/>
                    </a:avLst>
                  </a:prstGeom>
                  <a:gradFill rotWithShape="1">
                    <a:gsLst>
                      <a:gs pos="0">
                        <a:srgbClr val="F2F2F2"/>
                      </a:gs>
                      <a:gs pos="50000">
                        <a:srgbClr val="DDDDDD"/>
                      </a:gs>
                      <a:gs pos="100000">
                        <a:srgbClr val="F2F2F2"/>
                      </a:gs>
                    </a:gsLst>
                    <a:lin ang="18900000" scaled="1"/>
                  </a:gradFill>
                  <a:ln w="38100">
                    <a:solidFill>
                      <a:srgbClr val="FFFFFF"/>
                    </a:solidFill>
                    <a:round/>
                  </a:ln>
                  <a:effectLst>
                    <a:outerShdw dist="135003" dir="2928844" algn="ctr" rotWithShape="0">
                      <a:srgbClr val="000000">
                        <a:alpha val="50000"/>
                      </a:srgbClr>
                    </a:outerShdw>
                  </a:effectLst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grpSp>
                <p:nvGrpSpPr>
                  <p:cNvPr id="11292" name="Group 15"/>
                  <p:cNvGrpSpPr/>
                  <p:nvPr/>
                </p:nvGrpSpPr>
                <p:grpSpPr bwMode="auto">
                  <a:xfrm>
                    <a:off x="103" y="76"/>
                    <a:ext cx="907" cy="671"/>
                    <a:chOff x="0" y="0"/>
                    <a:chExt cx="768" cy="746"/>
                  </a:xfrm>
                </p:grpSpPr>
                <p:sp>
                  <p:nvSpPr>
                    <p:cNvPr id="11293" name="AutoShap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768" cy="746"/>
                    </a:xfrm>
                    <a:prstGeom prst="roundRect">
                      <a:avLst>
                        <a:gd name="adj" fmla="val 11921"/>
                      </a:avLst>
                    </a:prstGeom>
                    <a:gradFill rotWithShape="1">
                      <a:gsLst>
                        <a:gs pos="0">
                          <a:srgbClr val="46B5B5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  <a:ln w="38100">
                      <a:solidFill>
                        <a:schemeClr val="bg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 eaLnBrk="1" hangingPunct="1"/>
                      <a:endParaRPr lang="zh-CN" altLang="en-US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1294" name="未知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" y="48"/>
                      <a:ext cx="383" cy="373"/>
                    </a:xfrm>
                    <a:custGeom>
                      <a:avLst/>
                      <a:gdLst>
                        <a:gd name="T0" fmla="*/ 1 w 596"/>
                        <a:gd name="T1" fmla="*/ 0 h 598"/>
                        <a:gd name="T2" fmla="*/ 0 w 596"/>
                        <a:gd name="T3" fmla="*/ 1 h 598"/>
                        <a:gd name="T4" fmla="*/ 0 w 596"/>
                        <a:gd name="T5" fmla="*/ 6 h 598"/>
                        <a:gd name="T6" fmla="*/ 2 w 596"/>
                        <a:gd name="T7" fmla="*/ 1 h 598"/>
                        <a:gd name="T8" fmla="*/ 7 w 596"/>
                        <a:gd name="T9" fmla="*/ 0 h 598"/>
                        <a:gd name="T10" fmla="*/ 1 w 596"/>
                        <a:gd name="T11" fmla="*/ 0 h 59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596"/>
                        <a:gd name="T19" fmla="*/ 0 h 598"/>
                        <a:gd name="T20" fmla="*/ 596 w 596"/>
                        <a:gd name="T21" fmla="*/ 598 h 59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596" h="598">
                          <a:moveTo>
                            <a:pt x="118" y="0"/>
                          </a:moveTo>
                          <a:cubicBezTo>
                            <a:pt x="53" y="0"/>
                            <a:pt x="0" y="53"/>
                            <a:pt x="0" y="118"/>
                          </a:cubicBezTo>
                          <a:lnTo>
                            <a:pt x="0" y="589"/>
                          </a:lnTo>
                          <a:cubicBezTo>
                            <a:pt x="27" y="598"/>
                            <a:pt x="12" y="309"/>
                            <a:pt x="161" y="174"/>
                          </a:cubicBezTo>
                          <a:cubicBezTo>
                            <a:pt x="310" y="39"/>
                            <a:pt x="596" y="29"/>
                            <a:pt x="589" y="0"/>
                          </a:cubicBezTo>
                          <a:lnTo>
                            <a:pt x="118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93D4D4"/>
                        </a:gs>
                        <a:gs pos="100000">
                          <a:schemeClr val="hlink">
                            <a:alpha val="0"/>
                          </a:schemeClr>
                        </a:gs>
                      </a:gsLst>
                      <a:lin ang="18900000" scaled="1"/>
                    </a:gradFill>
                    <a:ln w="9525">
                      <a:noFill/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2" name="Text Box 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" y="189"/>
                      <a:ext cx="666" cy="36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SzPct val="200000"/>
                        <a:buChar char="•"/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SzPct val="200000"/>
                        <a:buChar char="–"/>
                        <a:defRPr sz="28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SzPct val="200000"/>
                        <a:buChar char="•"/>
                        <a:defRPr sz="16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2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SzTx/>
                        <a:buFontTx/>
                        <a:buNone/>
                        <a:defRPr/>
                      </a:pPr>
                      <a:r>
                        <a:rPr lang="zh-CN" altLang="en-US" sz="2800" b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书写</a:t>
                      </a:r>
                      <a:endPara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</p:grpSp>
            </p:grpSp>
            <p:sp>
              <p:nvSpPr>
                <p:cNvPr id="1129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786" y="312"/>
                  <a:ext cx="2588" cy="3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10000"/>
                    </a:lnSpc>
                    <a:buFont typeface="Arial" panose="020B0604020202020204" pitchFamily="34" charset="0"/>
                    <a:buNone/>
                  </a:pPr>
                  <a:r>
                    <a:rPr lang="zh-CN" altLang="en-US" sz="2400" b="1" dirty="0" smtClean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教材习题七</a:t>
                  </a:r>
                  <a:r>
                    <a:rPr lang="en-US" altLang="zh-CN" sz="2400" b="1" dirty="0" smtClean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A</a:t>
                  </a:r>
                  <a:r>
                    <a:rPr lang="zh-CN" altLang="en-US" sz="2400" b="1" dirty="0" smtClean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组</a:t>
                  </a:r>
                  <a:r>
                    <a:rPr lang="en-US" altLang="zh-CN" sz="2400" b="1" dirty="0" smtClean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1</a:t>
                  </a:r>
                  <a:r>
                    <a:rPr lang="zh-CN" altLang="en-US" sz="2400" b="1" dirty="0" smtClean="0">
                      <a:latin typeface="楷体" panose="02010609060101010101" pitchFamily="49" charset="-122"/>
                      <a:ea typeface="楷体" panose="02010609060101010101" pitchFamily="49" charset="-122"/>
                    </a:rPr>
                    <a:t> 、</a:t>
                  </a:r>
                  <a:r>
                    <a:rPr lang="en-US" altLang="zh-CN" sz="2400" b="1" dirty="0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楷体" panose="02010609060101010101" pitchFamily="49" charset="-122"/>
                      <a:ea typeface="楷体" panose="02010609060101010101" pitchFamily="49" charset="-122"/>
                    </a:rPr>
                    <a:t>2</a:t>
                  </a:r>
                  <a:endParaRPr lang="en-US" altLang="zh-CN" sz="24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endParaRPr>
                </a:p>
              </p:txBody>
            </p:sp>
          </p:grpSp>
          <p:grpSp>
            <p:nvGrpSpPr>
              <p:cNvPr id="11282" name="Group 20"/>
              <p:cNvGrpSpPr/>
              <p:nvPr/>
            </p:nvGrpSpPr>
            <p:grpSpPr bwMode="auto">
              <a:xfrm rot="0">
                <a:off x="4548" y="7353"/>
                <a:ext cx="8505" cy="2050"/>
                <a:chOff x="0" y="0"/>
                <a:chExt cx="3402" cy="820"/>
              </a:xfrm>
            </p:grpSpPr>
            <p:sp>
              <p:nvSpPr>
                <p:cNvPr id="11283" name="AutoShape 2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402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EEEEEE"/>
                    </a:gs>
                    <a:gs pos="50000">
                      <a:srgbClr val="DDDDDD"/>
                    </a:gs>
                    <a:gs pos="100000">
                      <a:srgbClr val="EEEEEE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84" name="Group 22"/>
                <p:cNvGrpSpPr/>
                <p:nvPr/>
              </p:nvGrpSpPr>
              <p:grpSpPr bwMode="auto">
                <a:xfrm>
                  <a:off x="74" y="76"/>
                  <a:ext cx="656" cy="670"/>
                  <a:chOff x="0" y="0"/>
                  <a:chExt cx="768" cy="746"/>
                </a:xfrm>
              </p:grpSpPr>
              <p:sp>
                <p:nvSpPr>
                  <p:cNvPr id="11286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BEDF5D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87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1 w 596"/>
                      <a:gd name="T1" fmla="*/ 0 h 598"/>
                      <a:gd name="T2" fmla="*/ 0 w 596"/>
                      <a:gd name="T3" fmla="*/ 1 h 598"/>
                      <a:gd name="T4" fmla="*/ 0 w 596"/>
                      <a:gd name="T5" fmla="*/ 6 h 598"/>
                      <a:gd name="T6" fmla="*/ 2 w 596"/>
                      <a:gd name="T7" fmla="*/ 1 h 598"/>
                      <a:gd name="T8" fmla="*/ 7 w 596"/>
                      <a:gd name="T9" fmla="*/ 0 h 598"/>
                      <a:gd name="T10" fmla="*/ 1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CDE683"/>
                      </a:gs>
                      <a:gs pos="100000">
                        <a:schemeClr val="fol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5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" y="189"/>
                    <a:ext cx="666" cy="3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思考</a:t>
                    </a:r>
                    <a:endParaRPr lang="zh-CN" altLang="en-US" sz="2800" b="0" dirty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1285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858" y="313"/>
                  <a:ext cx="2500" cy="2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10000"/>
                    </a:lnSpc>
                    <a:buFont typeface="Arial" panose="020B0604020202020204" pitchFamily="34" charset="0"/>
                    <a:buNone/>
                  </a:pPr>
                  <a:endPara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</p:grpSp>
        <p:sp>
          <p:nvSpPr>
            <p:cNvPr id="4" name="矩形 3"/>
            <p:cNvSpPr/>
            <p:nvPr/>
          </p:nvSpPr>
          <p:spPr>
            <a:xfrm>
              <a:off x="6429" y="7652"/>
              <a:ext cx="6107" cy="130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2400" b="1" dirty="0">
                  <a:latin typeface="楷体" panose="02010609060101010101" pitchFamily="49" charset="-122"/>
                  <a:ea typeface="楷体" panose="02010609060101010101" pitchFamily="49" charset="-122"/>
                  <a:sym typeface="Tahoma" panose="020B0604030504040204" pitchFamily="34" charset="0"/>
                </a:rPr>
                <a:t>已知三角函数值求指定</a:t>
              </a:r>
              <a:r>
                <a:rPr lang="zh-CN" altLang="en-US" sz="2400" b="1" dirty="0" smtClean="0">
                  <a:latin typeface="楷体" panose="02010609060101010101" pitchFamily="49" charset="-122"/>
                  <a:ea typeface="楷体" panose="02010609060101010101" pitchFamily="49" charset="-122"/>
                  <a:sym typeface="Tahoma" panose="020B0604030504040204" pitchFamily="34" charset="0"/>
                </a:rPr>
                <a:t>范围</a:t>
              </a:r>
              <a:endParaRPr lang="en-US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sym typeface="Tahoma" panose="020B0604030504040204" pitchFamily="34" charset="0"/>
              </a:endParaRPr>
            </a:p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2400" b="1" dirty="0" smtClean="0">
                  <a:latin typeface="楷体" panose="02010609060101010101" pitchFamily="49" charset="-122"/>
                  <a:ea typeface="楷体" panose="02010609060101010101" pitchFamily="49" charset="-122"/>
                  <a:sym typeface="Tahoma" panose="020B0604030504040204" pitchFamily="34" charset="0"/>
                </a:rPr>
                <a:t>内</a:t>
              </a:r>
              <a:r>
                <a:rPr lang="zh-CN" altLang="en-US" sz="2400" b="1" dirty="0">
                  <a:latin typeface="楷体" panose="02010609060101010101" pitchFamily="49" charset="-122"/>
                  <a:ea typeface="楷体" panose="02010609060101010101" pitchFamily="49" charset="-122"/>
                  <a:sym typeface="Tahoma" panose="020B0604030504040204" pitchFamily="34" charset="0"/>
                </a:rPr>
                <a:t>的</a:t>
              </a:r>
              <a:r>
                <a:rPr lang="zh-CN" altLang="en-US" sz="2400" b="1" dirty="0" smtClean="0">
                  <a:latin typeface="楷体" panose="02010609060101010101" pitchFamily="49" charset="-122"/>
                  <a:ea typeface="楷体" panose="02010609060101010101" pitchFamily="49" charset="-122"/>
                  <a:sym typeface="Tahoma" panose="020B0604030504040204" pitchFamily="34" charset="0"/>
                </a:rPr>
                <a:t>角在生活中的应用</a:t>
              </a:r>
              <a:endPara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  <a:sym typeface="Tahoma" panose="020B060403050404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779" name="AutoShape 3"/>
          <p:cNvSpPr>
            <a:spLocks noChangeArrowheads="1"/>
          </p:cNvSpPr>
          <p:nvPr/>
        </p:nvSpPr>
        <p:spPr bwMode="invGray">
          <a:xfrm rot="39573186">
            <a:off x="5622293" y="2169114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invGray">
          <a:xfrm rot="3465783">
            <a:off x="5622293" y="4332138"/>
            <a:ext cx="791892" cy="288827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invGray">
          <a:xfrm rot="35969022">
            <a:off x="4403509" y="2245288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invGray">
          <a:xfrm rot="7535209">
            <a:off x="4365422" y="4298812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invGray">
          <a:xfrm>
            <a:off x="6200739" y="3296649"/>
            <a:ext cx="791892" cy="288827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invGray">
          <a:xfrm rot="-10800000">
            <a:off x="3791737" y="3290301"/>
            <a:ext cx="863305" cy="288827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2538" name="Oval 9"/>
          <p:cNvSpPr/>
          <p:nvPr/>
        </p:nvSpPr>
        <p:spPr>
          <a:xfrm>
            <a:off x="3537823" y="3171058"/>
            <a:ext cx="3742047" cy="459072"/>
          </a:xfrm>
          <a:prstGeom prst="ellipse">
            <a:avLst/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zh-CN" sz="100" dirty="0">
              <a:latin typeface="Arial" panose="020B0604020202020204" pitchFamily="34" charset="0"/>
            </a:endParaRPr>
          </a:p>
        </p:txBody>
      </p:sp>
      <p:grpSp>
        <p:nvGrpSpPr>
          <p:cNvPr id="22539" name="Group 10"/>
          <p:cNvGrpSpPr/>
          <p:nvPr/>
        </p:nvGrpSpPr>
        <p:grpSpPr>
          <a:xfrm>
            <a:off x="4274172" y="1587494"/>
            <a:ext cx="360240" cy="360240"/>
            <a:chOff x="1973" y="1706"/>
            <a:chExt cx="227" cy="227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0" name="Group 13"/>
          <p:cNvGrpSpPr/>
          <p:nvPr/>
        </p:nvGrpSpPr>
        <p:grpSpPr>
          <a:xfrm>
            <a:off x="3329933" y="3242692"/>
            <a:ext cx="360239" cy="360239"/>
            <a:chOff x="1565" y="2659"/>
            <a:chExt cx="227" cy="227"/>
          </a:xfrm>
        </p:grpSpPr>
        <p:sp>
          <p:nvSpPr>
            <p:cNvPr id="75790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1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1" name="Group 16"/>
          <p:cNvGrpSpPr/>
          <p:nvPr/>
        </p:nvGrpSpPr>
        <p:grpSpPr>
          <a:xfrm>
            <a:off x="4193238" y="4785215"/>
            <a:ext cx="360239" cy="360239"/>
            <a:chOff x="2109" y="3612"/>
            <a:chExt cx="227" cy="227"/>
          </a:xfrm>
        </p:grpSpPr>
        <p:sp>
          <p:nvSpPr>
            <p:cNvPr id="75793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4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2" name="Group 19"/>
          <p:cNvGrpSpPr/>
          <p:nvPr/>
        </p:nvGrpSpPr>
        <p:grpSpPr>
          <a:xfrm>
            <a:off x="6122979" y="1566864"/>
            <a:ext cx="360239" cy="360239"/>
            <a:chOff x="3470" y="1706"/>
            <a:chExt cx="227" cy="227"/>
          </a:xfrm>
        </p:grpSpPr>
        <p:sp>
          <p:nvSpPr>
            <p:cNvPr id="75796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3" name="Group 22"/>
          <p:cNvGrpSpPr/>
          <p:nvPr/>
        </p:nvGrpSpPr>
        <p:grpSpPr>
          <a:xfrm>
            <a:off x="7071980" y="3242692"/>
            <a:ext cx="360239" cy="360239"/>
            <a:chOff x="3923" y="2659"/>
            <a:chExt cx="227" cy="227"/>
          </a:xfrm>
        </p:grpSpPr>
        <p:sp>
          <p:nvSpPr>
            <p:cNvPr id="75799" name="Oval 23"/>
            <p:cNvSpPr>
              <a:spLocks noChangeArrowheads="1"/>
            </p:cNvSpPr>
            <p:nvPr/>
          </p:nvSpPr>
          <p:spPr bwMode="gray">
            <a:xfrm>
              <a:off x="3923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0" name="Oval 24"/>
            <p:cNvSpPr>
              <a:spLocks noChangeArrowheads="1"/>
            </p:cNvSpPr>
            <p:nvPr/>
          </p:nvSpPr>
          <p:spPr bwMode="gray">
            <a:xfrm>
              <a:off x="3933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4" name="Group 25"/>
          <p:cNvGrpSpPr/>
          <p:nvPr/>
        </p:nvGrpSpPr>
        <p:grpSpPr>
          <a:xfrm>
            <a:off x="6178522" y="4842345"/>
            <a:ext cx="360240" cy="360239"/>
            <a:chOff x="3515" y="3521"/>
            <a:chExt cx="227" cy="227"/>
          </a:xfrm>
        </p:grpSpPr>
        <p:sp>
          <p:nvSpPr>
            <p:cNvPr id="75802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3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75804" name="Oval 28"/>
          <p:cNvSpPr>
            <a:spLocks noChangeArrowheads="1"/>
          </p:cNvSpPr>
          <p:nvPr/>
        </p:nvSpPr>
        <p:spPr bwMode="gray">
          <a:xfrm>
            <a:off x="4426520" y="3134677"/>
            <a:ext cx="567394" cy="642922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tint val="0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tint val="0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gray">
          <a:xfrm>
            <a:off x="4431282" y="3141025"/>
            <a:ext cx="567394" cy="642922"/>
          </a:xfrm>
          <a:prstGeom prst="ellipse">
            <a:avLst/>
          </a:prstGeom>
          <a:gradFill rotWithShape="1">
            <a:gsLst>
              <a:gs pos="0">
                <a:srgbClr val="009999">
                  <a:alpha val="32001"/>
                </a:srgbClr>
              </a:gs>
              <a:gs pos="100000">
                <a:srgbClr val="009999">
                  <a:gamma/>
                  <a:shade val="46275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gray">
          <a:xfrm>
            <a:off x="4553477" y="3145567"/>
            <a:ext cx="1690111" cy="621140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54118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shade val="54118"/>
                  <a:invGamma/>
                </a:srgbClr>
              </a:gs>
            </a:gsLst>
            <a:lin ang="189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gray">
          <a:xfrm>
            <a:off x="4536020" y="3118589"/>
            <a:ext cx="1690111" cy="621140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63529"/>
                  <a:invGamma/>
                </a:srgbClr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grpSp>
        <p:nvGrpSpPr>
          <p:cNvPr id="22549" name="Group 44"/>
          <p:cNvGrpSpPr/>
          <p:nvPr/>
        </p:nvGrpSpPr>
        <p:grpSpPr>
          <a:xfrm>
            <a:off x="4637586" y="2714234"/>
            <a:ext cx="1521892" cy="1472697"/>
            <a:chOff x="2416" y="1890"/>
            <a:chExt cx="959" cy="928"/>
          </a:xfrm>
        </p:grpSpPr>
        <p:sp>
          <p:nvSpPr>
            <p:cNvPr id="22557" name="Oval 32"/>
            <p:cNvSpPr/>
            <p:nvPr/>
          </p:nvSpPr>
          <p:spPr>
            <a:xfrm>
              <a:off x="2416" y="2272"/>
              <a:ext cx="959" cy="169"/>
            </a:xfrm>
            <a:prstGeom prst="ellipse">
              <a:avLst/>
            </a:prstGeom>
            <a:solidFill>
              <a:srgbClr val="333333"/>
            </a:solidFill>
            <a:ln w="38100">
              <a:noFill/>
            </a:ln>
          </p:spPr>
          <p:txBody>
            <a:bodyPr anchor="ctr" anchorCtr="0">
              <a:spAutoFit/>
            </a:bodyPr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58" name="Oval 33"/>
            <p:cNvSpPr/>
            <p:nvPr/>
          </p:nvSpPr>
          <p:spPr>
            <a:xfrm>
              <a:off x="2430" y="1890"/>
              <a:ext cx="927" cy="928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59" name="Oval 34"/>
            <p:cNvSpPr/>
            <p:nvPr/>
          </p:nvSpPr>
          <p:spPr>
            <a:xfrm>
              <a:off x="2441" y="1896"/>
              <a:ext cx="906" cy="90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60" name="Oval 35"/>
            <p:cNvSpPr/>
            <p:nvPr/>
          </p:nvSpPr>
          <p:spPr>
            <a:xfrm>
              <a:off x="2451" y="1905"/>
              <a:ext cx="861" cy="84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  <p:sp>
          <p:nvSpPr>
            <p:cNvPr id="22561" name="Oval 36"/>
            <p:cNvSpPr/>
            <p:nvPr/>
          </p:nvSpPr>
          <p:spPr>
            <a:xfrm>
              <a:off x="2502" y="1928"/>
              <a:ext cx="765" cy="68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sz="100" dirty="0">
                <a:latin typeface="Arial" panose="020B0604020202020204" pitchFamily="34" charset="0"/>
              </a:endParaRPr>
            </a:p>
          </p:txBody>
        </p:sp>
      </p:grpSp>
      <p:sp>
        <p:nvSpPr>
          <p:cNvPr id="22555" name="Text Box 42"/>
          <p:cNvSpPr txBox="1"/>
          <p:nvPr/>
        </p:nvSpPr>
        <p:spPr>
          <a:xfrm>
            <a:off x="6773039" y="4743002"/>
            <a:ext cx="16052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归纳小结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17" name="Text Box 26"/>
          <p:cNvSpPr txBox="1"/>
          <p:nvPr/>
        </p:nvSpPr>
        <p:spPr>
          <a:xfrm>
            <a:off x="282655" y="3195083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知识链接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4" name="Text Box 28"/>
          <p:cNvSpPr txBox="1"/>
          <p:nvPr/>
        </p:nvSpPr>
        <p:spPr>
          <a:xfrm>
            <a:off x="1052013" y="1464029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设置情景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1" name="Text Box 30"/>
          <p:cNvSpPr txBox="1"/>
          <p:nvPr/>
        </p:nvSpPr>
        <p:spPr>
          <a:xfrm>
            <a:off x="5263165" y="1464029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例题解析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Text Box 28"/>
          <p:cNvSpPr txBox="1"/>
          <p:nvPr/>
        </p:nvSpPr>
        <p:spPr>
          <a:xfrm>
            <a:off x="6206452" y="3136048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巩固</a:t>
            </a:r>
            <a:r>
              <a:rPr lang="zh-CN" altLang="zh-CN" sz="2800" dirty="0">
                <a:latin typeface="Arial" panose="020B0604020202020204" pitchFamily="34" charset="0"/>
                <a:sym typeface="+mn-ea"/>
              </a:rPr>
              <a:t>练习</a:t>
            </a: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7" name="Text Box 30"/>
          <p:cNvSpPr txBox="1"/>
          <p:nvPr/>
        </p:nvSpPr>
        <p:spPr>
          <a:xfrm>
            <a:off x="921247" y="4740145"/>
            <a:ext cx="434191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布置作业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-464185" y="39450"/>
            <a:ext cx="9631680" cy="865346"/>
          </a:xfrm>
          <a:prstGeom prst="parallelogram">
            <a:avLst>
              <a:gd name="adj" fmla="val 24976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chemeClr val="tx1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已知三角函数值求指定范围内的角</a:t>
            </a:r>
            <a:endParaRPr lang="zh-CN" altLang="en-US" sz="4000" b="1" i="1" dirty="0">
              <a:solidFill>
                <a:schemeClr val="tx1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7" grpId="1"/>
      <p:bldP spid="13324" grpId="0"/>
      <p:bldP spid="13324" grpId="1"/>
      <p:bldP spid="13321" grpId="0"/>
      <p:bldP spid="13321" grpId="1"/>
      <p:bldP spid="5" grpId="0"/>
      <p:bldP spid="5" grpId="1"/>
      <p:bldP spid="22555" grpId="0"/>
      <p:bldP spid="22555" grpId="1"/>
      <p:bldP spid="27" grpId="0"/>
      <p:bldP spid="2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知识链接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3421380" y="2821498"/>
            <a:ext cx="6035040" cy="343496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表格 3"/>
              <p:cNvGraphicFramePr>
                <a:graphicFrameLocks noGrp="1"/>
              </p:cNvGraphicFramePr>
              <p:nvPr/>
            </p:nvGraphicFramePr>
            <p:xfrm>
              <a:off x="3911714" y="3180442"/>
              <a:ext cx="5054372" cy="256717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63593"/>
                    <a:gridCol w="1263593"/>
                    <a:gridCol w="1263593"/>
                    <a:gridCol w="1263593"/>
                  </a:tblGrid>
                  <a:tr h="563371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zh-CN" altLang="en-US" sz="1800" b="1" i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/>
                                    <a:ea typeface="+mn-ea"/>
                                    <a:cs typeface="+mn-cs"/>
                                  </a:rPr>
                                  <m:t>𝛂</m:t>
                                </m:r>
                              </m:oMath>
                            </m:oMathPara>
                          </a14:m>
                          <a:endParaRPr lang="zh-CN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smtClean="0">
                                        <a:latin typeface="Cambria Math" panose="02040503050406030204"/>
                                      </a:rPr>
                                    </m:ctrlPr>
                                  </m:fPr>
                                  <m:num>
                                    <m:r>
                                      <a:rPr lang="zh-CN" altLang="en-US" sz="1800" b="1" i="0">
                                        <a:latin typeface="Cambria Math" panose="02040503050406030204"/>
                                      </a:rPr>
                                      <m:t>𝛑</m:t>
                                    </m:r>
                                  </m:num>
                                  <m:den>
                                    <m:r>
                                      <a:rPr lang="en-US" altLang="zh-CN" sz="1800" b="1" i="0">
                                        <a:latin typeface="Cambria Math" panose="02040503050406030204"/>
                                      </a:rPr>
                                      <m:t>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smtClean="0">
                                        <a:latin typeface="Cambria Math" panose="02040503050406030204"/>
                                      </a:rPr>
                                    </m:ctrlPr>
                                  </m:fPr>
                                  <m:num>
                                    <m:r>
                                      <a:rPr lang="zh-CN" altLang="en-US" sz="1800" b="1" i="0">
                                        <a:latin typeface="Cambria Math" panose="02040503050406030204"/>
                                      </a:rPr>
                                      <m:t>𝛑</m:t>
                                    </m:r>
                                  </m:num>
                                  <m:den>
                                    <m:r>
                                      <a:rPr lang="en-US" altLang="zh-CN" sz="1800" b="1" i="0" smtClean="0">
                                        <a:latin typeface="Cambria Math" panose="02040503050406030204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smtClean="0">
                                        <a:latin typeface="Cambria Math" panose="02040503050406030204"/>
                                      </a:rPr>
                                    </m:ctrlPr>
                                  </m:fPr>
                                  <m:num>
                                    <m:r>
                                      <a:rPr lang="zh-CN" altLang="en-US" sz="1800" b="1" i="0">
                                        <a:latin typeface="Cambria Math" panose="02040503050406030204"/>
                                      </a:rPr>
                                      <m:t>𝛑</m:t>
                                    </m:r>
                                  </m:num>
                                  <m:den>
                                    <m:r>
                                      <a:rPr lang="en-US" altLang="zh-CN" sz="1800" b="1" i="0" smtClean="0">
                                        <a:latin typeface="Cambria Math" panose="02040503050406030204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b="1" dirty="0"/>
                        </a:p>
                      </a:txBody>
                      <a:tcPr/>
                    </a:tc>
                  </a:tr>
                  <a:tr h="572541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800" b="1" i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/>
                                    <a:ea typeface="+mn-ea"/>
                                    <a:cs typeface="+mn-cs"/>
                                  </a:rPr>
                                  <m:t>𝐬𝐢𝐧</m:t>
                                </m:r>
                                <m:r>
                                  <a:rPr lang="zh-CN" altLang="en-US" sz="1800" b="1" i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/>
                                    <a:ea typeface="+mn-ea"/>
                                    <a:cs typeface="+mn-cs"/>
                                  </a:rPr>
                                  <m:t>𝛂</m:t>
                                </m:r>
                              </m:oMath>
                            </m:oMathPara>
                          </a14:m>
                          <a:endParaRPr lang="zh-CN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smtClean="0">
                                        <a:latin typeface="Cambria Math" panose="02040503050406030204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CN" sz="1800" b="1" i="1" smtClean="0">
                                        <a:latin typeface="Cambria Math" panose="02040503050406030204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altLang="zh-CN" sz="1800" b="1" i="1" smtClean="0">
                                        <a:latin typeface="Cambria Math" panose="02040503050406030204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  <m:t>𝟐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  <m:t>𝟑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</a:tr>
                  <a:tr h="572541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800" b="1" i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/>
                                    <a:ea typeface="+mn-ea"/>
                                    <a:cs typeface="+mn-cs"/>
                                  </a:rPr>
                                  <m:t>𝐜𝐨𝐬</m:t>
                                </m:r>
                                <m:r>
                                  <a:rPr lang="zh-CN" altLang="en-US" sz="1800" b="1" i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/>
                                    <a:ea typeface="+mn-ea"/>
                                    <a:cs typeface="+mn-cs"/>
                                  </a:rPr>
                                  <m:t>𝛂</m:t>
                                </m:r>
                              </m:oMath>
                            </m:oMathPara>
                          </a14:m>
                          <a:endParaRPr lang="zh-CN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  <m:t>𝟑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  <m:t>𝟐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smtClean="0">
                                        <a:latin typeface="Cambria Math" panose="02040503050406030204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CN" sz="1800" b="1" i="1" smtClean="0">
                                        <a:latin typeface="Cambria Math" panose="02040503050406030204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altLang="zh-CN" sz="1800" b="1" i="1" smtClean="0">
                                        <a:latin typeface="Cambria Math" panose="02040503050406030204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</a:tr>
                  <a:tr h="572541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800" b="1" i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/>
                                    <a:ea typeface="+mn-ea"/>
                                    <a:cs typeface="+mn-cs"/>
                                  </a:rPr>
                                  <m:t>𝐭𝐚𝐧</m:t>
                                </m:r>
                                <m:r>
                                  <a:rPr lang="zh-CN" altLang="en-US" sz="1800" b="1" i="0" kern="1200" smtClean="0">
                                    <a:solidFill>
                                      <a:schemeClr val="tx1"/>
                                    </a:solidFill>
                                    <a:latin typeface="Cambria Math" panose="02040503050406030204"/>
                                    <a:ea typeface="+mn-ea"/>
                                    <a:cs typeface="+mn-cs"/>
                                  </a:rPr>
                                  <m:t>𝛂</m:t>
                                </m:r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CN" sz="1800" b="1" i="1" kern="120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/>
                                            <a:ea typeface="+mn-ea"/>
                                            <a:cs typeface="+mn-cs"/>
                                          </a:rPr>
                                          <m:t>𝟑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1800" b="1" i="1" smtClean="0">
                                    <a:latin typeface="Cambria Math" panose="02040503050406030204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altLang="zh-CN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/>
                                        <a:ea typeface="+mn-ea"/>
                                        <a:cs typeface="+mn-cs"/>
                                      </a:rPr>
                                      <m:t>𝟑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表格 3"/>
              <p:cNvGraphicFramePr>
                <a:graphicFrameLocks noGrp="1"/>
              </p:cNvGraphicFramePr>
              <p:nvPr/>
            </p:nvGraphicFramePr>
            <p:xfrm>
              <a:off x="3911714" y="3180442"/>
              <a:ext cx="5054372" cy="2567178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63593"/>
                    <a:gridCol w="1263593"/>
                    <a:gridCol w="1263593"/>
                    <a:gridCol w="1263593"/>
                  </a:tblGrid>
                  <a:tr h="563245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</a:tr>
                  <a:tr h="664845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</a:tr>
                  <a:tr h="664845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</a:tr>
                  <a:tr h="66548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17" name="组合 16"/>
          <p:cNvGrpSpPr/>
          <p:nvPr/>
        </p:nvGrpSpPr>
        <p:grpSpPr>
          <a:xfrm>
            <a:off x="1045443" y="1208728"/>
            <a:ext cx="5450772" cy="1353717"/>
            <a:chOff x="616594" y="1222704"/>
            <a:chExt cx="5242776" cy="1353717"/>
          </a:xfrm>
        </p:grpSpPr>
        <p:grpSp>
          <p:nvGrpSpPr>
            <p:cNvPr id="20" name="组合 19"/>
            <p:cNvGrpSpPr/>
            <p:nvPr/>
          </p:nvGrpSpPr>
          <p:grpSpPr>
            <a:xfrm>
              <a:off x="616594" y="1222704"/>
              <a:ext cx="5242776" cy="1353717"/>
              <a:chOff x="2591749" y="1502228"/>
              <a:chExt cx="5469867" cy="1632858"/>
            </a:xfrm>
          </p:grpSpPr>
          <p:grpSp>
            <p:nvGrpSpPr>
              <p:cNvPr id="22" name="组合 21"/>
              <p:cNvGrpSpPr/>
              <p:nvPr/>
            </p:nvGrpSpPr>
            <p:grpSpPr>
              <a:xfrm>
                <a:off x="3489649" y="1502228"/>
                <a:ext cx="4571967" cy="1632858"/>
                <a:chOff x="3489649" y="1502228"/>
                <a:chExt cx="4571967" cy="1632858"/>
              </a:xfrm>
            </p:grpSpPr>
            <p:sp>
              <p:nvSpPr>
                <p:cNvPr id="26" name="圆角矩形 25"/>
                <p:cNvSpPr/>
                <p:nvPr/>
              </p:nvSpPr>
              <p:spPr>
                <a:xfrm>
                  <a:off x="3489649" y="1502228"/>
                  <a:ext cx="4571967" cy="1632858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5122186" y="1926461"/>
                  <a:ext cx="1910671" cy="4454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zh-CN" altLang="en-US" dirty="0"/>
                </a:p>
              </p:txBody>
            </p:sp>
          </p:grpSp>
          <p:grpSp>
            <p:nvGrpSpPr>
              <p:cNvPr id="23" name="组合 22"/>
              <p:cNvGrpSpPr/>
              <p:nvPr/>
            </p:nvGrpSpPr>
            <p:grpSpPr>
              <a:xfrm>
                <a:off x="2591749" y="1772660"/>
                <a:ext cx="1824229" cy="961053"/>
                <a:chOff x="3051110" y="2397967"/>
                <a:chExt cx="1824229" cy="961053"/>
              </a:xfrm>
            </p:grpSpPr>
            <p:sp>
              <p:nvSpPr>
                <p:cNvPr id="24" name="椭圆 23"/>
                <p:cNvSpPr/>
                <p:nvPr/>
              </p:nvSpPr>
              <p:spPr>
                <a:xfrm>
                  <a:off x="3051110" y="2397967"/>
                  <a:ext cx="1824229" cy="96105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tint val="66000"/>
                        <a:satMod val="160000"/>
                      </a:schemeClr>
                    </a:gs>
                    <a:gs pos="50000">
                      <a:schemeClr val="accent2">
                        <a:tint val="44500"/>
                        <a:satMod val="160000"/>
                      </a:schemeClr>
                    </a:gs>
                    <a:gs pos="100000">
                      <a:schemeClr val="accent2">
                        <a:tint val="23500"/>
                        <a:satMod val="160000"/>
                      </a:scheme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3536415" y="2542308"/>
                  <a:ext cx="1138607" cy="5568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400" b="1" dirty="0" smtClean="0"/>
                    <a:t>阅读</a:t>
                  </a:r>
                  <a:r>
                    <a:rPr lang="en-US" altLang="zh-CN" sz="2400" b="1" dirty="0"/>
                    <a:t>1</a:t>
                  </a:r>
                  <a:endParaRPr lang="zh-CN" altLang="en-US" sz="2400" b="1" dirty="0"/>
                </a:p>
              </p:txBody>
            </p:sp>
          </p:grpSp>
        </p:grpSp>
        <p:sp>
          <p:nvSpPr>
            <p:cNvPr id="21" name="TextBox 20"/>
            <p:cNvSpPr txBox="1"/>
            <p:nvPr/>
          </p:nvSpPr>
          <p:spPr>
            <a:xfrm>
              <a:off x="2365087" y="1568894"/>
              <a:ext cx="32877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特殊角的三角函数值</a:t>
              </a:r>
              <a:endParaRPr lang="zh-CN" altLang="en-US" sz="2400" b="1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知识链接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55" name="组合 54"/>
          <p:cNvGrpSpPr/>
          <p:nvPr/>
        </p:nvGrpSpPr>
        <p:grpSpPr>
          <a:xfrm>
            <a:off x="730558" y="2329588"/>
            <a:ext cx="3152159" cy="3491414"/>
            <a:chOff x="730558" y="2545488"/>
            <a:chExt cx="3152159" cy="349141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圆角矩形 26"/>
                <p:cNvSpPr/>
                <p:nvPr/>
              </p:nvSpPr>
              <p:spPr>
                <a:xfrm>
                  <a:off x="730558" y="5346437"/>
                  <a:ext cx="2959487" cy="690465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  <a:ln>
                  <a:solidFill>
                    <a:srgbClr val="EAEA4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𝑠𝑖𝑛</m:t>
                        </m:r>
                        <m:r>
                          <a:rPr lang="zh-CN" altLang="en-US" sz="2400" b="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𝛼</m:t>
                        </m:r>
                      </m:oMath>
                    </m:oMathPara>
                  </a14:m>
                  <a:endParaRPr lang="zh-CN" altLang="en-US" sz="2400" b="1" dirty="0"/>
                </a:p>
              </p:txBody>
            </p:sp>
          </mc:Choice>
          <mc:Fallback>
            <p:sp>
              <p:nvSpPr>
                <p:cNvPr id="27" name="圆角矩形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558" y="5346437"/>
                  <a:ext cx="2959487" cy="690465"/>
                </a:xfrm>
                <a:prstGeom prst="roundRect">
                  <a:avLst/>
                </a:prstGeom>
                <a:blipFill rotWithShape="1">
                  <a:blip r:embed="rId2"/>
                </a:blipFill>
                <a:ln>
                  <a:solidFill>
                    <a:srgbClr val="EAEA4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" name="组合 35"/>
            <p:cNvGrpSpPr/>
            <p:nvPr/>
          </p:nvGrpSpPr>
          <p:grpSpPr>
            <a:xfrm>
              <a:off x="730558" y="2545488"/>
              <a:ext cx="3152159" cy="2563230"/>
              <a:chOff x="730558" y="2545488"/>
              <a:chExt cx="3152159" cy="2563230"/>
            </a:xfrm>
          </p:grpSpPr>
          <p:grpSp>
            <p:nvGrpSpPr>
              <p:cNvPr id="23" name="组合 22"/>
              <p:cNvGrpSpPr/>
              <p:nvPr/>
            </p:nvGrpSpPr>
            <p:grpSpPr>
              <a:xfrm>
                <a:off x="730558" y="2545488"/>
                <a:ext cx="3152159" cy="2563230"/>
                <a:chOff x="697746" y="2569294"/>
                <a:chExt cx="3152159" cy="2563230"/>
              </a:xfrm>
            </p:grpSpPr>
            <p:sp>
              <p:nvSpPr>
                <p:cNvPr id="25" name="流程图: 可选过程 24"/>
                <p:cNvSpPr/>
                <p:nvPr/>
              </p:nvSpPr>
              <p:spPr>
                <a:xfrm>
                  <a:off x="697746" y="2615948"/>
                  <a:ext cx="3152159" cy="2516576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rgbClr val="EAEA46">
                        <a:tint val="66000"/>
                        <a:satMod val="160000"/>
                      </a:srgbClr>
                    </a:gs>
                    <a:gs pos="50000">
                      <a:srgbClr val="EAEA46">
                        <a:tint val="44500"/>
                        <a:satMod val="160000"/>
                      </a:srgbClr>
                    </a:gs>
                    <a:gs pos="100000">
                      <a:srgbClr val="EAEA46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/>
                </a:p>
              </p:txBody>
            </p:sp>
            <p:grpSp>
              <p:nvGrpSpPr>
                <p:cNvPr id="17" name="组合 16"/>
                <p:cNvGrpSpPr/>
                <p:nvPr/>
              </p:nvGrpSpPr>
              <p:grpSpPr>
                <a:xfrm>
                  <a:off x="1076664" y="2569294"/>
                  <a:ext cx="2586995" cy="2468969"/>
                  <a:chOff x="1347252" y="2417161"/>
                  <a:chExt cx="2586995" cy="2468969"/>
                </a:xfrm>
              </p:grpSpPr>
              <p:cxnSp>
                <p:nvCxnSpPr>
                  <p:cNvPr id="7" name="直接箭头连接符 6"/>
                  <p:cNvCxnSpPr/>
                  <p:nvPr/>
                </p:nvCxnSpPr>
                <p:spPr>
                  <a:xfrm>
                    <a:off x="1347252" y="3816220"/>
                    <a:ext cx="2394324" cy="0"/>
                  </a:xfrm>
                  <a:prstGeom prst="straightConnector1">
                    <a:avLst/>
                  </a:prstGeom>
                  <a:ln w="28575">
                    <a:tailEnd type="arrow"/>
                  </a:ln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直接箭头连接符 18"/>
                  <p:cNvCxnSpPr/>
                  <p:nvPr/>
                </p:nvCxnSpPr>
                <p:spPr>
                  <a:xfrm rot="16200000">
                    <a:off x="1207293" y="3688968"/>
                    <a:ext cx="2394324" cy="0"/>
                  </a:xfrm>
                  <a:prstGeom prst="straightConnector1">
                    <a:avLst/>
                  </a:prstGeom>
                  <a:ln w="28575">
                    <a:tailEnd type="arrow"/>
                  </a:ln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16" name="TextBox 15"/>
                      <p:cNvSpPr txBox="1"/>
                      <p:nvPr/>
                    </p:nvSpPr>
                    <p:spPr>
                      <a:xfrm>
                        <a:off x="3421063" y="3777251"/>
                        <a:ext cx="51318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𝒙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16" name="TextBox 1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421063" y="3777251"/>
                        <a:ext cx="513184" cy="461665"/>
                      </a:xfrm>
                      <a:prstGeom prst="rect">
                        <a:avLst/>
                      </a:prstGeom>
                      <a:blipFill rotWithShape="1">
                        <a:blip r:embed="rId3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21" name="TextBox 20"/>
                      <p:cNvSpPr txBox="1"/>
                      <p:nvPr/>
                    </p:nvSpPr>
                    <p:spPr>
                      <a:xfrm>
                        <a:off x="1977069" y="2417161"/>
                        <a:ext cx="513184" cy="46378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𝒚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21" name="TextBox 2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77069" y="2417161"/>
                        <a:ext cx="513184" cy="463781"/>
                      </a:xfrm>
                      <a:prstGeom prst="rect">
                        <a:avLst/>
                      </a:prstGeom>
                      <a:blipFill rotWithShape="1">
                        <a:blip r:embed="rId4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967706" y="3698297"/>
                        <a:ext cx="513184" cy="46378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𝒐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67706" y="3698297"/>
                        <a:ext cx="513184" cy="463781"/>
                      </a:xfrm>
                      <a:prstGeom prst="rect">
                        <a:avLst/>
                      </a:prstGeom>
                      <a:blipFill rotWithShape="1">
                        <a:blip r:embed="rId5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grpSp>
            <p:nvGrpSpPr>
              <p:cNvPr id="28" name="组合 27"/>
              <p:cNvGrpSpPr/>
              <p:nvPr/>
            </p:nvGrpSpPr>
            <p:grpSpPr>
              <a:xfrm>
                <a:off x="1482155" y="3251247"/>
                <a:ext cx="1378090" cy="1314180"/>
                <a:chOff x="1482155" y="3275053"/>
                <a:chExt cx="1378090" cy="1314180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3" name="矩形 12"/>
                    <p:cNvSpPr/>
                    <p:nvPr/>
                  </p:nvSpPr>
                  <p:spPr>
                    <a:xfrm>
                      <a:off x="1482155" y="3275053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3" name="矩形 1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82155" y="3275053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4" name="矩形 13"/>
                    <p:cNvSpPr/>
                    <p:nvPr/>
                  </p:nvSpPr>
                  <p:spPr>
                    <a:xfrm>
                      <a:off x="2430319" y="3275053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4" name="矩形 1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0319" y="3275053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0" name="矩形 19"/>
                    <p:cNvSpPr/>
                    <p:nvPr/>
                  </p:nvSpPr>
                  <p:spPr>
                    <a:xfrm>
                      <a:off x="1482155" y="4219901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20" name="矩形 1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82155" y="4219901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6" name="矩形 25"/>
                    <p:cNvSpPr/>
                    <p:nvPr/>
                  </p:nvSpPr>
                  <p:spPr>
                    <a:xfrm>
                      <a:off x="2430319" y="4206864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26" name="矩形 2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0319" y="4206864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57" name="组合 56"/>
          <p:cNvGrpSpPr/>
          <p:nvPr/>
        </p:nvGrpSpPr>
        <p:grpSpPr>
          <a:xfrm>
            <a:off x="7905518" y="2376242"/>
            <a:ext cx="3206320" cy="3402770"/>
            <a:chOff x="7905518" y="2592142"/>
            <a:chExt cx="3206320" cy="340277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圆角矩形 5"/>
                <p:cNvSpPr/>
                <p:nvPr/>
              </p:nvSpPr>
              <p:spPr>
                <a:xfrm>
                  <a:off x="7905518" y="5388426"/>
                  <a:ext cx="3206320" cy="606486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F4523C">
                        <a:tint val="66000"/>
                        <a:satMod val="160000"/>
                      </a:srgbClr>
                    </a:gs>
                    <a:gs pos="50000">
                      <a:srgbClr val="F4523C">
                        <a:tint val="44500"/>
                        <a:satMod val="160000"/>
                      </a:srgbClr>
                    </a:gs>
                    <a:gs pos="100000">
                      <a:srgbClr val="F4523C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𝜶</m:t>
                        </m:r>
                      </m:oMath>
                    </m:oMathPara>
                  </a14:m>
                  <a:endParaRPr lang="zh-CN" altLang="en-US" sz="2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" name="圆角矩形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05518" y="5388426"/>
                  <a:ext cx="3206320" cy="606486"/>
                </a:xfrm>
                <a:prstGeom prst="roundRect">
                  <a:avLst/>
                </a:prstGeom>
                <a:blipFill rotWithShape="1">
                  <a:blip r:embed="rId8"/>
                </a:blip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4" name="组合 53"/>
            <p:cNvGrpSpPr/>
            <p:nvPr/>
          </p:nvGrpSpPr>
          <p:grpSpPr>
            <a:xfrm>
              <a:off x="7905518" y="2592142"/>
              <a:ext cx="3152159" cy="2516576"/>
              <a:chOff x="7905518" y="2592142"/>
              <a:chExt cx="3152159" cy="2516576"/>
            </a:xfrm>
          </p:grpSpPr>
          <p:sp>
            <p:nvSpPr>
              <p:cNvPr id="29" name="流程图: 可选过程 28"/>
              <p:cNvSpPr/>
              <p:nvPr/>
            </p:nvSpPr>
            <p:spPr>
              <a:xfrm>
                <a:off x="7905518" y="2592142"/>
                <a:ext cx="3152159" cy="2516576"/>
              </a:xfrm>
              <a:prstGeom prst="flowChartAlternateProcess">
                <a:avLst/>
              </a:prstGeom>
              <a:gradFill flip="none" rotWithShape="1">
                <a:gsLst>
                  <a:gs pos="0">
                    <a:srgbClr val="F4523C">
                      <a:tint val="66000"/>
                      <a:satMod val="160000"/>
                    </a:srgbClr>
                  </a:gs>
                  <a:gs pos="50000">
                    <a:srgbClr val="F4523C">
                      <a:tint val="44500"/>
                      <a:satMod val="160000"/>
                    </a:srgbClr>
                  </a:gs>
                  <a:gs pos="100000">
                    <a:srgbClr val="F4523C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grpSp>
            <p:nvGrpSpPr>
              <p:cNvPr id="30" name="组合 29"/>
              <p:cNvGrpSpPr/>
              <p:nvPr/>
            </p:nvGrpSpPr>
            <p:grpSpPr>
              <a:xfrm>
                <a:off x="8338597" y="2592621"/>
                <a:ext cx="2586995" cy="2468969"/>
                <a:chOff x="1347252" y="2417161"/>
                <a:chExt cx="2586995" cy="2468969"/>
              </a:xfrm>
            </p:grpSpPr>
            <p:cxnSp>
              <p:nvCxnSpPr>
                <p:cNvPr id="31" name="直接箭头连接符 30"/>
                <p:cNvCxnSpPr/>
                <p:nvPr/>
              </p:nvCxnSpPr>
              <p:spPr>
                <a:xfrm>
                  <a:off x="1347252" y="3816220"/>
                  <a:ext cx="2394324" cy="0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接箭头连接符 31"/>
                <p:cNvCxnSpPr/>
                <p:nvPr/>
              </p:nvCxnSpPr>
              <p:spPr>
                <a:xfrm rot="16200000">
                  <a:off x="1207293" y="3688968"/>
                  <a:ext cx="2394324" cy="0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3421063" y="3777251"/>
                      <a:ext cx="513184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𝒙</m:t>
                            </m:r>
                          </m:oMath>
                        </m:oMathPara>
                      </a14:m>
                      <a:endParaRPr lang="zh-CN" altLang="en-US" sz="2400" b="1" dirty="0"/>
                    </a:p>
                  </p:txBody>
                </p:sp>
              </mc:Choice>
              <mc:Fallback>
                <p:sp>
                  <p:nvSpPr>
                    <p:cNvPr id="33" name="TextBox 3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421063" y="3777251"/>
                      <a:ext cx="513184" cy="461665"/>
                    </a:xfrm>
                    <a:prstGeom prst="rect">
                      <a:avLst/>
                    </a:prstGeom>
                    <a:blipFill rotWithShape="1">
                      <a:blip r:embed="rId3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1977069" y="2417161"/>
                      <a:ext cx="513184" cy="46378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𝒚</m:t>
                            </m:r>
                          </m:oMath>
                        </m:oMathPara>
                      </a14:m>
                      <a:endParaRPr lang="zh-CN" altLang="en-US" sz="2400" b="1" dirty="0"/>
                    </a:p>
                  </p:txBody>
                </p:sp>
              </mc:Choice>
              <mc:Fallback>
                <p:sp>
                  <p:nvSpPr>
                    <p:cNvPr id="34" name="TextBox 3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77069" y="2417161"/>
                      <a:ext cx="513184" cy="463781"/>
                    </a:xfrm>
                    <a:prstGeom prst="rect">
                      <a:avLst/>
                    </a:prstGeom>
                    <a:blipFill rotWithShape="1">
                      <a:blip r:embed="rId4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35" name="TextBox 34"/>
                    <p:cNvSpPr txBox="1"/>
                    <p:nvPr/>
                  </p:nvSpPr>
                  <p:spPr>
                    <a:xfrm>
                      <a:off x="1967706" y="3698297"/>
                      <a:ext cx="513184" cy="46378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sz="2400" b="1" i="1" smtClean="0">
                                <a:latin typeface="Cambria Math" panose="02040503050406030204"/>
                              </a:rPr>
                              <m:t>𝒐</m:t>
                            </m:r>
                          </m:oMath>
                        </m:oMathPara>
                      </a14:m>
                      <a:endParaRPr lang="zh-CN" altLang="en-US" sz="2400" b="1" dirty="0"/>
                    </a:p>
                  </p:txBody>
                </p:sp>
              </mc:Choice>
              <mc:Fallback>
                <p:sp>
                  <p:nvSpPr>
                    <p:cNvPr id="35" name="TextBox 3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67706" y="3698297"/>
                      <a:ext cx="513184" cy="463781"/>
                    </a:xfrm>
                    <a:prstGeom prst="rect">
                      <a:avLst/>
                    </a:prstGeom>
                    <a:blipFill rotWithShape="1">
                      <a:blip r:embed="rId5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51" name="组合 50"/>
              <p:cNvGrpSpPr/>
              <p:nvPr/>
            </p:nvGrpSpPr>
            <p:grpSpPr>
              <a:xfrm>
                <a:off x="8701334" y="3275053"/>
                <a:ext cx="1359574" cy="1333196"/>
                <a:chOff x="8701334" y="3275053"/>
                <a:chExt cx="1359574" cy="1333196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>
                      <a:off x="8779206" y="4205902"/>
                      <a:ext cx="359689" cy="37029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8" name="TextBox 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779206" y="4205902"/>
                      <a:ext cx="359689" cy="370294"/>
                    </a:xfrm>
                    <a:prstGeom prst="rect">
                      <a:avLst/>
                    </a:prstGeom>
                    <a:blipFill rotWithShape="1">
                      <a:blip r:embed="rId9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0" name="矩形 9"/>
                    <p:cNvSpPr/>
                    <p:nvPr/>
                  </p:nvSpPr>
                  <p:spPr>
                    <a:xfrm>
                      <a:off x="9630982" y="3275053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0" name="矩形 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630982" y="3275053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5" name="矩形 44"/>
                    <p:cNvSpPr/>
                    <p:nvPr/>
                  </p:nvSpPr>
                  <p:spPr>
                    <a:xfrm>
                      <a:off x="9630982" y="4238917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45" name="矩形 4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630982" y="4238917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6" name="矩形 45"/>
                    <p:cNvSpPr/>
                    <p:nvPr/>
                  </p:nvSpPr>
                  <p:spPr>
                    <a:xfrm>
                      <a:off x="8701334" y="3295069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46" name="矩形 4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701334" y="3295069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56" name="组合 55"/>
          <p:cNvGrpSpPr/>
          <p:nvPr/>
        </p:nvGrpSpPr>
        <p:grpSpPr>
          <a:xfrm>
            <a:off x="4256352" y="2413566"/>
            <a:ext cx="3152159" cy="3365446"/>
            <a:chOff x="4256352" y="2629466"/>
            <a:chExt cx="3152159" cy="336544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圆角矩形 2"/>
                <p:cNvSpPr/>
                <p:nvPr/>
              </p:nvSpPr>
              <p:spPr>
                <a:xfrm>
                  <a:off x="4256352" y="5388426"/>
                  <a:ext cx="3143627" cy="606486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92D050">
                        <a:tint val="66000"/>
                        <a:satMod val="160000"/>
                      </a:srgbClr>
                    </a:gs>
                    <a:gs pos="50000">
                      <a:srgbClr val="92D050">
                        <a:tint val="44500"/>
                        <a:satMod val="160000"/>
                      </a:srgbClr>
                    </a:gs>
                    <a:gs pos="100000">
                      <a:srgbClr val="92D050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</a:rPr>
                          <m:t>𝜶</m:t>
                        </m:r>
                      </m:oMath>
                    </m:oMathPara>
                  </a14:m>
                  <a:endParaRPr lang="zh-CN" altLang="en-US" sz="2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3" name="圆角矩形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6352" y="5388426"/>
                  <a:ext cx="3143627" cy="606486"/>
                </a:xfrm>
                <a:prstGeom prst="roundRect">
                  <a:avLst/>
                </a:prstGeom>
                <a:blipFill rotWithShape="1">
                  <a:blip r:embed="rId10"/>
                </a:blip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0" name="组合 49"/>
            <p:cNvGrpSpPr/>
            <p:nvPr/>
          </p:nvGrpSpPr>
          <p:grpSpPr>
            <a:xfrm>
              <a:off x="4256352" y="2629466"/>
              <a:ext cx="3152159" cy="2563230"/>
              <a:chOff x="4256352" y="2629466"/>
              <a:chExt cx="3152159" cy="2563230"/>
            </a:xfrm>
          </p:grpSpPr>
          <p:grpSp>
            <p:nvGrpSpPr>
              <p:cNvPr id="24" name="组合 23"/>
              <p:cNvGrpSpPr/>
              <p:nvPr/>
            </p:nvGrpSpPr>
            <p:grpSpPr>
              <a:xfrm>
                <a:off x="4256352" y="2629466"/>
                <a:ext cx="3152159" cy="2563230"/>
                <a:chOff x="4346550" y="2592621"/>
                <a:chExt cx="3152159" cy="2563230"/>
              </a:xfrm>
            </p:grpSpPr>
            <p:sp>
              <p:nvSpPr>
                <p:cNvPr id="37" name="流程图: 可选过程 36"/>
                <p:cNvSpPr/>
                <p:nvPr/>
              </p:nvSpPr>
              <p:spPr>
                <a:xfrm>
                  <a:off x="4346550" y="2639275"/>
                  <a:ext cx="3152159" cy="2516576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rgbClr val="92D050">
                        <a:tint val="66000"/>
                        <a:satMod val="160000"/>
                      </a:srgbClr>
                    </a:gs>
                    <a:gs pos="50000">
                      <a:srgbClr val="92D050">
                        <a:tint val="44500"/>
                        <a:satMod val="160000"/>
                      </a:srgbClr>
                    </a:gs>
                    <a:gs pos="100000">
                      <a:srgbClr val="92D050">
                        <a:tint val="23500"/>
                        <a:satMod val="160000"/>
                      </a:srgbClr>
                    </a:gs>
                  </a:gsLst>
                  <a:lin ang="13500000" scaled="1"/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grpSp>
              <p:nvGrpSpPr>
                <p:cNvPr id="38" name="组合 37"/>
                <p:cNvGrpSpPr/>
                <p:nvPr/>
              </p:nvGrpSpPr>
              <p:grpSpPr>
                <a:xfrm>
                  <a:off x="4725468" y="2592621"/>
                  <a:ext cx="2586995" cy="2468969"/>
                  <a:chOff x="1347252" y="2417161"/>
                  <a:chExt cx="2586995" cy="2468969"/>
                </a:xfrm>
              </p:grpSpPr>
              <p:cxnSp>
                <p:nvCxnSpPr>
                  <p:cNvPr id="39" name="直接箭头连接符 38"/>
                  <p:cNvCxnSpPr/>
                  <p:nvPr/>
                </p:nvCxnSpPr>
                <p:spPr>
                  <a:xfrm>
                    <a:off x="1347252" y="3816220"/>
                    <a:ext cx="2394324" cy="0"/>
                  </a:xfrm>
                  <a:prstGeom prst="straightConnector1">
                    <a:avLst/>
                  </a:prstGeom>
                  <a:ln w="28575">
                    <a:tailEnd type="arrow"/>
                  </a:ln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直接箭头连接符 39"/>
                  <p:cNvCxnSpPr/>
                  <p:nvPr/>
                </p:nvCxnSpPr>
                <p:spPr>
                  <a:xfrm rot="16200000">
                    <a:off x="1207293" y="3688968"/>
                    <a:ext cx="2394324" cy="0"/>
                  </a:xfrm>
                  <a:prstGeom prst="straightConnector1">
                    <a:avLst/>
                  </a:prstGeom>
                  <a:ln w="28575">
                    <a:tailEnd type="arrow"/>
                  </a:ln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41" name="TextBox 40"/>
                      <p:cNvSpPr txBox="1"/>
                      <p:nvPr/>
                    </p:nvSpPr>
                    <p:spPr>
                      <a:xfrm>
                        <a:off x="3421063" y="3777251"/>
                        <a:ext cx="513184" cy="46166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𝒙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41" name="TextBox 4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421063" y="3777251"/>
                        <a:ext cx="513184" cy="461665"/>
                      </a:xfrm>
                      <a:prstGeom prst="rect">
                        <a:avLst/>
                      </a:prstGeom>
                      <a:blipFill rotWithShape="1">
                        <a:blip r:embed="rId3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42" name="TextBox 41"/>
                      <p:cNvSpPr txBox="1"/>
                      <p:nvPr/>
                    </p:nvSpPr>
                    <p:spPr>
                      <a:xfrm>
                        <a:off x="1977069" y="2417161"/>
                        <a:ext cx="513184" cy="46378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𝒚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42" name="TextBox 4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77069" y="2417161"/>
                        <a:ext cx="513184" cy="463781"/>
                      </a:xfrm>
                      <a:prstGeom prst="rect">
                        <a:avLst/>
                      </a:prstGeom>
                      <a:blipFill rotWithShape="1">
                        <a:blip r:embed="rId4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>
                <mc:Choice xmlns:a14="http://schemas.microsoft.com/office/drawing/2010/main" Requires="a14">
                  <p:sp>
                    <p:nvSpPr>
                      <p:cNvPr id="43" name="TextBox 42"/>
                      <p:cNvSpPr txBox="1"/>
                      <p:nvPr/>
                    </p:nvSpPr>
                    <p:spPr>
                      <a:xfrm>
                        <a:off x="1967706" y="3698297"/>
                        <a:ext cx="513184" cy="46378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altLang="zh-CN" sz="2400" b="1" i="1" smtClean="0">
                                  <a:latin typeface="Cambria Math" panose="02040503050406030204"/>
                                </a:rPr>
                                <m:t>𝒐</m:t>
                              </m:r>
                            </m:oMath>
                          </m:oMathPara>
                        </a14:m>
                        <a:endParaRPr lang="zh-CN" altLang="en-US" sz="2400" b="1" dirty="0"/>
                      </a:p>
                    </p:txBody>
                  </p:sp>
                </mc:Choice>
                <mc:Fallback>
                  <p:sp>
                    <p:nvSpPr>
                      <p:cNvPr id="43" name="TextBox 4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67706" y="3698297"/>
                        <a:ext cx="513184" cy="463781"/>
                      </a:xfrm>
                      <a:prstGeom prst="rect">
                        <a:avLst/>
                      </a:prstGeom>
                      <a:blipFill rotWithShape="1">
                        <a:blip r:embed="rId5"/>
                      </a:blipFill>
                    </p:spPr>
                    <p:txBody>
                      <a:bodyPr/>
                      <a:lstStyle/>
                      <a:p>
                        <a:r>
                          <a:rPr lang="zh-CN" alt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grpSp>
            <p:nvGrpSpPr>
              <p:cNvPr id="49" name="组合 48"/>
              <p:cNvGrpSpPr/>
              <p:nvPr/>
            </p:nvGrpSpPr>
            <p:grpSpPr>
              <a:xfrm>
                <a:off x="5091753" y="3320103"/>
                <a:ext cx="1384051" cy="1278939"/>
                <a:chOff x="5091753" y="3320103"/>
                <a:chExt cx="1384051" cy="1278939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1" name="矩形 10"/>
                    <p:cNvSpPr/>
                    <p:nvPr/>
                  </p:nvSpPr>
                  <p:spPr>
                    <a:xfrm>
                      <a:off x="6045878" y="3358645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1" name="矩形 1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45878" y="3358645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2" name="矩形 11"/>
                    <p:cNvSpPr/>
                    <p:nvPr/>
                  </p:nvSpPr>
                  <p:spPr>
                    <a:xfrm>
                      <a:off x="6045878" y="4229710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i="1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12" name="矩形 1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045878" y="4229710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6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7" name="矩形 46"/>
                    <p:cNvSpPr/>
                    <p:nvPr/>
                  </p:nvSpPr>
                  <p:spPr>
                    <a:xfrm>
                      <a:off x="5126967" y="4211444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47" name="矩形 4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26967" y="4211444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8" name="矩形 47"/>
                    <p:cNvSpPr/>
                    <p:nvPr/>
                  </p:nvSpPr>
                  <p:spPr>
                    <a:xfrm>
                      <a:off x="5091753" y="3320103"/>
                      <a:ext cx="42992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zh-CN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</m:oMath>
                        </m:oMathPara>
                      </a14:m>
                      <a:endParaRPr lang="zh-CN" altLang="en-US" dirty="0"/>
                    </a:p>
                  </p:txBody>
                </p:sp>
              </mc:Choice>
              <mc:Fallback>
                <p:sp>
                  <p:nvSpPr>
                    <p:cNvPr id="48" name="矩形 4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091753" y="3320103"/>
                      <a:ext cx="429926" cy="369332"/>
                    </a:xfrm>
                    <a:prstGeom prst="rect">
                      <a:avLst/>
                    </a:prstGeom>
                    <a:blipFill rotWithShape="1">
                      <a:blip r:embed="rId7"/>
                    </a:blipFill>
                  </p:spPr>
                  <p:txBody>
                    <a:bodyPr/>
                    <a:lstStyle/>
                    <a:p>
                      <a:r>
                        <a:rPr lang="zh-CN" alt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9" name="组合 8"/>
          <p:cNvGrpSpPr/>
          <p:nvPr/>
        </p:nvGrpSpPr>
        <p:grpSpPr>
          <a:xfrm>
            <a:off x="612458" y="1368237"/>
            <a:ext cx="7072478" cy="796759"/>
            <a:chOff x="612458" y="1584137"/>
            <a:chExt cx="7072478" cy="796759"/>
          </a:xfrm>
        </p:grpSpPr>
        <p:grpSp>
          <p:nvGrpSpPr>
            <p:cNvPr id="5" name="组合 4"/>
            <p:cNvGrpSpPr/>
            <p:nvPr/>
          </p:nvGrpSpPr>
          <p:grpSpPr>
            <a:xfrm>
              <a:off x="1739293" y="1618310"/>
              <a:ext cx="5945643" cy="728415"/>
              <a:chOff x="1014994" y="2444620"/>
              <a:chExt cx="5945643" cy="728415"/>
            </a:xfrm>
            <a:gradFill flip="none" rotWithShape="1">
              <a:gsLst>
                <a:gs pos="0">
                  <a:schemeClr val="accent5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accent5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accent5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</p:grpSpPr>
          <p:sp>
            <p:nvSpPr>
              <p:cNvPr id="15" name="流程图: 可选过程 14"/>
              <p:cNvSpPr/>
              <p:nvPr/>
            </p:nvSpPr>
            <p:spPr>
              <a:xfrm>
                <a:off x="1014994" y="2444620"/>
                <a:ext cx="5945643" cy="728415"/>
              </a:xfrm>
              <a:prstGeom prst="flowChartAlternateProcess">
                <a:avLst/>
              </a:prstGeom>
              <a:grpFill/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1679511" y="2588342"/>
                <a:ext cx="5281126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zh-CN" altLang="zh-CN" sz="2400" b="1" dirty="0" smtClean="0"/>
                  <a:t>三角函数</a:t>
                </a:r>
                <a:r>
                  <a:rPr lang="zh-CN" altLang="en-US" sz="2400" b="1" dirty="0"/>
                  <a:t>值</a:t>
                </a:r>
                <a:r>
                  <a:rPr lang="zh-CN" altLang="zh-CN" sz="2400" b="1" dirty="0" smtClean="0"/>
                  <a:t>在</a:t>
                </a:r>
                <a:r>
                  <a:rPr lang="zh-CN" altLang="zh-CN" sz="2400" b="1" dirty="0"/>
                  <a:t>各象限内</a:t>
                </a:r>
                <a:r>
                  <a:rPr lang="zh-CN" altLang="zh-CN" sz="2400" b="1"/>
                  <a:t>的</a:t>
                </a:r>
                <a:r>
                  <a:rPr lang="zh-CN" altLang="zh-CN" sz="2400" b="1" smtClean="0"/>
                  <a:t>符号</a:t>
                </a:r>
                <a:endParaRPr lang="zh-CN" altLang="zh-CN" sz="2400" b="1" dirty="0"/>
              </a:p>
            </p:txBody>
          </p:sp>
        </p:grpSp>
        <p:sp>
          <p:nvSpPr>
            <p:cNvPr id="58" name="椭圆 57"/>
            <p:cNvSpPr/>
            <p:nvPr/>
          </p:nvSpPr>
          <p:spPr>
            <a:xfrm>
              <a:off x="612458" y="1584137"/>
              <a:ext cx="1817861" cy="796759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tint val="66000"/>
                    <a:satMod val="160000"/>
                  </a:schemeClr>
                </a:gs>
                <a:gs pos="50000">
                  <a:schemeClr val="accent2">
                    <a:tint val="44500"/>
                    <a:satMod val="160000"/>
                  </a:schemeClr>
                </a:gs>
                <a:gs pos="100000">
                  <a:schemeClr val="accent2"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104021" y="1751683"/>
              <a:ext cx="11346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阅读</a:t>
              </a:r>
              <a:r>
                <a:rPr lang="en-US" altLang="zh-CN" sz="2400" b="1" dirty="0" smtClean="0"/>
                <a:t>2</a:t>
              </a:r>
              <a:endParaRPr lang="zh-CN" altLang="en-US" sz="2400" b="1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知识链接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808401" y="1368237"/>
            <a:ext cx="7072478" cy="796759"/>
            <a:chOff x="612458" y="1584137"/>
            <a:chExt cx="7072478" cy="796759"/>
          </a:xfrm>
        </p:grpSpPr>
        <p:grpSp>
          <p:nvGrpSpPr>
            <p:cNvPr id="16" name="组合 15"/>
            <p:cNvGrpSpPr/>
            <p:nvPr/>
          </p:nvGrpSpPr>
          <p:grpSpPr>
            <a:xfrm>
              <a:off x="1739293" y="1618310"/>
              <a:ext cx="5945643" cy="728415"/>
              <a:chOff x="1014994" y="2444620"/>
              <a:chExt cx="5945643" cy="728415"/>
            </a:xfrm>
            <a:gradFill flip="none" rotWithShape="1">
              <a:gsLst>
                <a:gs pos="0">
                  <a:schemeClr val="accent5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accent5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accent5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</p:grpSpPr>
          <p:sp>
            <p:nvSpPr>
              <p:cNvPr id="19" name="流程图: 可选过程 18"/>
              <p:cNvSpPr/>
              <p:nvPr/>
            </p:nvSpPr>
            <p:spPr>
              <a:xfrm>
                <a:off x="1014994" y="2444620"/>
                <a:ext cx="5945643" cy="728415"/>
              </a:xfrm>
              <a:prstGeom prst="flowChartAlternateProcess">
                <a:avLst/>
              </a:prstGeom>
              <a:grpFill/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679511" y="2588342"/>
                <a:ext cx="5281126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 smtClean="0"/>
                  <a:t>三角函数诱导公式</a:t>
                </a:r>
                <a:endParaRPr lang="zh-CN" altLang="zh-CN" sz="2400" b="1" dirty="0"/>
              </a:p>
            </p:txBody>
          </p:sp>
        </p:grpSp>
        <p:sp>
          <p:nvSpPr>
            <p:cNvPr id="17" name="椭圆 16"/>
            <p:cNvSpPr/>
            <p:nvPr/>
          </p:nvSpPr>
          <p:spPr>
            <a:xfrm>
              <a:off x="612458" y="1584137"/>
              <a:ext cx="1817861" cy="796759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tint val="66000"/>
                    <a:satMod val="160000"/>
                  </a:schemeClr>
                </a:gs>
                <a:gs pos="50000">
                  <a:schemeClr val="accent2">
                    <a:tint val="44500"/>
                    <a:satMod val="160000"/>
                  </a:schemeClr>
                </a:gs>
                <a:gs pos="100000">
                  <a:schemeClr val="accent2"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04021" y="1751683"/>
              <a:ext cx="11346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阅读</a:t>
              </a:r>
              <a:r>
                <a:rPr lang="en-US" altLang="zh-CN" sz="2400" b="1" dirty="0" smtClean="0"/>
                <a:t>3</a:t>
              </a:r>
              <a:endParaRPr lang="zh-CN" altLang="en-US" sz="2400" b="1" dirty="0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1935236" y="2318857"/>
            <a:ext cx="8362853" cy="3813402"/>
            <a:chOff x="517624" y="2522084"/>
            <a:chExt cx="8362853" cy="3813402"/>
          </a:xfrm>
        </p:grpSpPr>
        <p:grpSp>
          <p:nvGrpSpPr>
            <p:cNvPr id="10" name="组合 9"/>
            <p:cNvGrpSpPr/>
            <p:nvPr/>
          </p:nvGrpSpPr>
          <p:grpSpPr>
            <a:xfrm>
              <a:off x="517624" y="2562224"/>
              <a:ext cx="4037605" cy="1716833"/>
              <a:chOff x="517624" y="2562224"/>
              <a:chExt cx="4037605" cy="1716833"/>
            </a:xfrm>
          </p:grpSpPr>
          <p:sp>
            <p:nvSpPr>
              <p:cNvPr id="3" name="圆角矩形 2"/>
              <p:cNvSpPr/>
              <p:nvPr/>
            </p:nvSpPr>
            <p:spPr>
              <a:xfrm>
                <a:off x="517624" y="2562224"/>
                <a:ext cx="3732940" cy="1716833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4">
                      <a:tint val="66000"/>
                      <a:satMod val="160000"/>
                    </a:schemeClr>
                  </a:gs>
                  <a:gs pos="50000">
                    <a:schemeClr val="accent4">
                      <a:tint val="44500"/>
                      <a:satMod val="160000"/>
                    </a:schemeClr>
                  </a:gs>
                  <a:gs pos="100000">
                    <a:schemeClr val="accent4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517624" y="2698255"/>
                    <a:ext cx="4037605" cy="1200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b="1" spc="-300" dirty="0" smtClean="0"/>
                      <a:t> </a:t>
                    </a:r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𝒔𝒊𝒏</m:t>
                        </m:r>
                        <m:d>
                          <m:dPr>
                            <m:ctrlP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  <m:t>𝟐</m:t>
                            </m:r>
                            <m: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  <m:t>𝒌</m:t>
                            </m:r>
                            <m:r>
                              <a:rPr lang="zh-CN" altLang="en-US" sz="2400" b="1" i="1" spc="-300" smtClean="0">
                                <a:latin typeface="Cambria Math" panose="02040503050406030204"/>
                              </a:rPr>
                              <m:t>𝝅</m:t>
                            </m:r>
                            <m:r>
                              <a:rPr lang="en-US" altLang="zh-CN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  <m:r>
                              <a:rPr lang="zh-CN" altLang="en-US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𝒔𝒊𝒏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d>
                          <m:dPr>
                            <m:ctrlPr>
                              <a:rPr lang="en-US" altLang="zh-CN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𝒌</m:t>
                            </m:r>
                            <m:r>
                              <a:rPr lang="en-US" altLang="zh-CN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∈</m:t>
                            </m:r>
                            <m:r>
                              <a:rPr lang="en-US" altLang="zh-CN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𝒁</m:t>
                            </m:r>
                          </m:e>
                        </m:d>
                      </m:oMath>
                    </a14:m>
                    <a:endParaRPr lang="en-US" altLang="zh-CN" sz="2400" b="1" spc="-300" dirty="0" smtClean="0"/>
                  </a:p>
                  <a:p>
                    <a:r>
                      <a:rPr lang="en-US" altLang="zh-CN" sz="2400" b="1" spc="-300" dirty="0" smtClean="0"/>
                      <a:t> </a:t>
                    </a:r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𝒄𝒐𝒔</m:t>
                        </m:r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pc="-300">
                                <a:latin typeface="Cambria Math" panose="02040503050406030204"/>
                              </a:rPr>
                              <m:t>𝟐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</a:rPr>
                              <m:t>𝒌</m:t>
                            </m:r>
                            <m:r>
                              <a:rPr lang="zh-CN" altLang="en-US" sz="2400" b="1" i="1" spc="-300">
                                <a:latin typeface="Cambria Math" panose="02040503050406030204"/>
                              </a:rPr>
                              <m:t>𝝅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  <m:r>
                              <a:rPr lang="zh-CN" altLang="en-US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𝒌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∈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𝒁</m:t>
                            </m:r>
                          </m:e>
                        </m:d>
                      </m:oMath>
                    </a14:m>
                    <a:endParaRPr lang="en-US" altLang="zh-CN" sz="2400" b="1" spc="-300" dirty="0" smtClean="0">
                      <a:ea typeface="Cambria Math" panose="02040503050406030204"/>
                    </a:endParaRPr>
                  </a:p>
                  <a:p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𝒕𝒂𝒏</m:t>
                        </m:r>
                      </m:oMath>
                    </a14:m>
                    <a:r>
                      <a:rPr lang="en-US" altLang="zh-CN" sz="2400" b="1" spc="-300" dirty="0"/>
                      <a:t> </a:t>
                    </a:r>
                    <a14:m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pc="-300">
                                <a:latin typeface="Cambria Math" panose="02040503050406030204"/>
                              </a:rPr>
                              <m:t>𝟐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</a:rPr>
                              <m:t>𝒌</m:t>
                            </m:r>
                            <m:r>
                              <a:rPr lang="zh-CN" altLang="en-US" sz="2400" b="1" i="1" spc="-300">
                                <a:latin typeface="Cambria Math" panose="02040503050406030204"/>
                              </a:rPr>
                              <m:t>𝝅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  <m:r>
                              <a:rPr lang="zh-CN" altLang="en-US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𝒌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∈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𝒁</m:t>
                            </m:r>
                          </m:e>
                        </m:d>
                      </m:oMath>
                    </a14:m>
                    <a:endParaRPr lang="zh-CN" altLang="en-US" sz="2400" b="1" spc="-300" dirty="0"/>
                  </a:p>
                </p:txBody>
              </p:sp>
            </mc:Choice>
            <mc:Fallback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7624" y="2698255"/>
                    <a:ext cx="4037605" cy="1200329"/>
                  </a:xfrm>
                  <a:prstGeom prst="rect">
                    <a:avLst/>
                  </a:prstGeom>
                  <a:blipFill rotWithShape="1">
                    <a:blip r:embed="rId2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2" name="组合 21"/>
            <p:cNvGrpSpPr/>
            <p:nvPr/>
          </p:nvGrpSpPr>
          <p:grpSpPr>
            <a:xfrm>
              <a:off x="4777289" y="4589800"/>
              <a:ext cx="3378307" cy="1745686"/>
              <a:chOff x="4777289" y="4589800"/>
              <a:chExt cx="3378307" cy="1745686"/>
            </a:xfrm>
          </p:grpSpPr>
          <p:sp>
            <p:nvSpPr>
              <p:cNvPr id="21" name="圆角矩形 20"/>
              <p:cNvSpPr/>
              <p:nvPr/>
            </p:nvSpPr>
            <p:spPr>
              <a:xfrm>
                <a:off x="4777289" y="4589800"/>
                <a:ext cx="3378307" cy="1745686"/>
              </a:xfrm>
              <a:prstGeom prst="roundRect">
                <a:avLst/>
              </a:prstGeom>
              <a:gradFill flip="none" rotWithShape="1">
                <a:gsLst>
                  <a:gs pos="0">
                    <a:srgbClr val="F826E4">
                      <a:tint val="66000"/>
                      <a:satMod val="160000"/>
                    </a:srgbClr>
                  </a:gs>
                  <a:gs pos="50000">
                    <a:srgbClr val="F826E4">
                      <a:tint val="44500"/>
                      <a:satMod val="160000"/>
                    </a:srgbClr>
                  </a:gs>
                  <a:gs pos="100000">
                    <a:srgbClr val="F826E4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5041413" y="4759409"/>
                    <a:ext cx="2950600" cy="1200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b="1" spc="-300" dirty="0" smtClean="0"/>
                      <a:t> </a:t>
                    </a:r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𝒔𝒊𝒏</m:t>
                        </m:r>
                        <m:d>
                          <m:dPr>
                            <m:ctrlP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zh-CN" altLang="en-US" sz="2400" b="1" i="1" spc="-300" smtClean="0">
                                <a:latin typeface="Cambria Math" panose="02040503050406030204"/>
                              </a:rPr>
                              <m:t>𝝅</m:t>
                            </m:r>
                            <m: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  <m:t>−</m:t>
                            </m:r>
                            <m:r>
                              <a:rPr lang="zh-CN" altLang="en-US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𝒔𝒊𝒏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a14:m>
                    <a:endParaRPr lang="en-US" altLang="zh-CN" sz="2400" b="1" spc="-300" dirty="0" smtClean="0"/>
                  </a:p>
                  <a:p>
                    <a:r>
                      <a:rPr lang="en-US" altLang="zh-CN" sz="2400" b="1" spc="-300" dirty="0" smtClean="0"/>
                      <a:t> </a:t>
                    </a:r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𝒄𝒐𝒔</m:t>
                        </m:r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zh-CN" altLang="en-US" sz="2400" b="1" i="1" spc="-300">
                                <a:latin typeface="Cambria Math" panose="02040503050406030204"/>
                              </a:rPr>
                              <m:t>𝝅</m:t>
                            </m:r>
                            <m: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  <m:t>−</m:t>
                            </m:r>
                            <m:r>
                              <a:rPr lang="zh-CN" altLang="en-US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=−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a14:m>
                    <a:endParaRPr lang="en-US" altLang="zh-CN" sz="2400" b="1" spc="-300" dirty="0" smtClean="0">
                      <a:ea typeface="Cambria Math" panose="02040503050406030204"/>
                    </a:endParaRPr>
                  </a:p>
                  <a:p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𝒕𝒂𝒏</m:t>
                        </m:r>
                      </m:oMath>
                    </a14:m>
                    <a:r>
                      <a:rPr lang="en-US" altLang="zh-CN" sz="2400" b="1" spc="-300" dirty="0"/>
                      <a:t> </a:t>
                    </a:r>
                    <a14:m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zh-CN" altLang="en-US" sz="2400" b="1" i="1" spc="-300">
                                <a:latin typeface="Cambria Math" panose="02040503050406030204"/>
                              </a:rPr>
                              <m:t>𝝅</m:t>
                            </m:r>
                            <m: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  <m:t>−</m:t>
                            </m:r>
                            <m:r>
                              <a:rPr lang="zh-CN" altLang="en-US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a14:m>
                    <a:endParaRPr lang="zh-CN" altLang="en-US" sz="2400" b="1" spc="-300" dirty="0"/>
                  </a:p>
                </p:txBody>
              </p:sp>
            </mc:Choice>
            <mc:Fallback>
              <p:sp>
                <p:nvSpPr>
                  <p:cNvPr id="23" name="TextBox 2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41413" y="4759409"/>
                    <a:ext cx="2950600" cy="1200329"/>
                  </a:xfrm>
                  <a:prstGeom prst="rect">
                    <a:avLst/>
                  </a:prstGeom>
                  <a:blipFill rotWithShape="1">
                    <a:blip r:embed="rId3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组合 7"/>
            <p:cNvGrpSpPr/>
            <p:nvPr/>
          </p:nvGrpSpPr>
          <p:grpSpPr>
            <a:xfrm>
              <a:off x="4760542" y="2522084"/>
              <a:ext cx="4119935" cy="1716833"/>
              <a:chOff x="5430416" y="2522084"/>
              <a:chExt cx="3705404" cy="1744824"/>
            </a:xfrm>
          </p:grpSpPr>
          <p:sp>
            <p:nvSpPr>
              <p:cNvPr id="4" name="圆角矩形 3"/>
              <p:cNvSpPr/>
              <p:nvPr/>
            </p:nvSpPr>
            <p:spPr>
              <a:xfrm>
                <a:off x="5430416" y="2522084"/>
                <a:ext cx="3053457" cy="1744824"/>
              </a:xfrm>
              <a:prstGeom prst="roundRect">
                <a:avLst/>
              </a:prstGeom>
              <a:gradFill flip="none" rotWithShape="1">
                <a:gsLst>
                  <a:gs pos="0">
                    <a:srgbClr val="0DD934">
                      <a:tint val="66000"/>
                      <a:satMod val="160000"/>
                    </a:srgbClr>
                  </a:gs>
                  <a:gs pos="50000">
                    <a:srgbClr val="0DD934">
                      <a:tint val="44500"/>
                      <a:satMod val="160000"/>
                    </a:srgbClr>
                  </a:gs>
                  <a:gs pos="100000">
                    <a:srgbClr val="0DD934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5683027" y="2699858"/>
                    <a:ext cx="3452793" cy="12198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b="1" spc="-300" dirty="0" smtClean="0"/>
                      <a:t> </a:t>
                    </a:r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𝒔𝒊𝒏</m:t>
                        </m:r>
                        <m:d>
                          <m:dPr>
                            <m:ctrlP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  <m:t>−</m:t>
                            </m:r>
                            <m:r>
                              <a:rPr lang="zh-CN" altLang="en-US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=−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𝒔𝒊𝒏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a14:m>
                    <a:endParaRPr lang="en-US" altLang="zh-CN" sz="2400" b="1" spc="-300" dirty="0" smtClean="0"/>
                  </a:p>
                  <a:p>
                    <a:r>
                      <a:rPr lang="en-US" altLang="zh-CN" sz="2400" b="1" spc="-300" dirty="0" smtClean="0"/>
                      <a:t> </a:t>
                    </a:r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𝒄𝒐𝒔</m:t>
                        </m:r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  <m:t>−</m:t>
                            </m:r>
                            <m:r>
                              <a:rPr lang="zh-CN" altLang="en-US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a14:m>
                    <a:endParaRPr lang="en-US" altLang="zh-CN" sz="2400" b="1" spc="-300" dirty="0" smtClean="0">
                      <a:ea typeface="Cambria Math" panose="02040503050406030204"/>
                    </a:endParaRPr>
                  </a:p>
                  <a:p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𝒕𝒂𝒏</m:t>
                        </m:r>
                      </m:oMath>
                    </a14:m>
                    <a:r>
                      <a:rPr lang="en-US" altLang="zh-CN" sz="2400" b="1" spc="-300" dirty="0"/>
                      <a:t> </a:t>
                    </a:r>
                    <a14:m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  <m:t>−</m:t>
                            </m:r>
                            <m:r>
                              <a:rPr lang="zh-CN" altLang="en-US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a14:m>
                    <a:endParaRPr lang="zh-CN" altLang="en-US" sz="2400" b="1" spc="-300" dirty="0"/>
                  </a:p>
                </p:txBody>
              </p:sp>
            </mc:Choice>
            <mc:Fallback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83027" y="2699858"/>
                    <a:ext cx="3452793" cy="1219899"/>
                  </a:xfrm>
                  <a:prstGeom prst="rect">
                    <a:avLst/>
                  </a:prstGeom>
                  <a:blipFill rotWithShape="1">
                    <a:blip r:embed="rId4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6" name="组合 25"/>
            <p:cNvGrpSpPr/>
            <p:nvPr/>
          </p:nvGrpSpPr>
          <p:grpSpPr>
            <a:xfrm>
              <a:off x="550253" y="4581332"/>
              <a:ext cx="3648742" cy="1754154"/>
              <a:chOff x="550253" y="4581332"/>
              <a:chExt cx="3648742" cy="1754154"/>
            </a:xfrm>
          </p:grpSpPr>
          <p:sp>
            <p:nvSpPr>
              <p:cNvPr id="5" name="圆角矩形 4"/>
              <p:cNvSpPr/>
              <p:nvPr/>
            </p:nvSpPr>
            <p:spPr>
              <a:xfrm>
                <a:off x="550253" y="4581332"/>
                <a:ext cx="3648742" cy="1754154"/>
              </a:xfrm>
              <a:prstGeom prst="roundRect">
                <a:avLst/>
              </a:prstGeom>
              <a:gradFill flip="none" rotWithShape="1">
                <a:gsLst>
                  <a:gs pos="0">
                    <a:srgbClr val="5A47E7">
                      <a:tint val="66000"/>
                      <a:satMod val="160000"/>
                    </a:srgbClr>
                  </a:gs>
                  <a:gs pos="50000">
                    <a:srgbClr val="5A47E7">
                      <a:tint val="44500"/>
                      <a:satMod val="160000"/>
                    </a:srgbClr>
                  </a:gs>
                  <a:gs pos="100000">
                    <a:srgbClr val="5A47E7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1016984" y="4849251"/>
                    <a:ext cx="2950600" cy="1200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b="1" spc="-300" dirty="0" smtClean="0"/>
                      <a:t> </a:t>
                    </a:r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𝒔𝒊𝒏</m:t>
                        </m:r>
                        <m:d>
                          <m:dPr>
                            <m:ctrlPr>
                              <a:rPr lang="en-US" altLang="zh-CN" sz="2400" b="1" i="1" spc="-300" smtClean="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zh-CN" altLang="en-US" sz="2400" b="1" i="1" spc="-300" smtClean="0">
                                <a:latin typeface="Cambria Math" panose="02040503050406030204"/>
                              </a:rPr>
                              <m:t>𝝅</m:t>
                            </m:r>
                            <m:r>
                              <a:rPr lang="en-US" altLang="zh-CN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  <m:r>
                              <a:rPr lang="zh-CN" altLang="en-US" sz="2400" b="1" i="1" spc="-300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=−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𝒔𝒊𝒏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a14:m>
                    <a:endParaRPr lang="en-US" altLang="zh-CN" sz="2400" b="1" spc="-300" dirty="0" smtClean="0"/>
                  </a:p>
                  <a:p>
                    <a:r>
                      <a:rPr lang="en-US" altLang="zh-CN" sz="2400" b="1" spc="-300" dirty="0" smtClean="0"/>
                      <a:t> </a:t>
                    </a:r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𝒄𝒐𝒔</m:t>
                        </m:r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zh-CN" altLang="en-US" sz="2400" b="1" i="1" spc="-300">
                                <a:latin typeface="Cambria Math" panose="02040503050406030204"/>
                              </a:rPr>
                              <m:t>𝝅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  <m:r>
                              <a:rPr lang="zh-CN" altLang="en-US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=−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𝒄𝒐𝒔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a14:m>
                    <a:endParaRPr lang="en-US" altLang="zh-CN" sz="2400" b="1" spc="-300" dirty="0" smtClean="0">
                      <a:ea typeface="Cambria Math" panose="02040503050406030204"/>
                    </a:endParaRPr>
                  </a:p>
                  <a:p>
                    <a14:m>
                      <m:oMath xmlns:m="http://schemas.openxmlformats.org/officeDocument/2006/math">
                        <m:r>
                          <a:rPr lang="en-US" altLang="zh-CN" sz="2400" b="1" i="1" spc="-300" smtClean="0">
                            <a:latin typeface="Cambria Math" panose="02040503050406030204"/>
                          </a:rPr>
                          <m:t>𝒕𝒂𝒏</m:t>
                        </m:r>
                      </m:oMath>
                    </a14:m>
                    <a:r>
                      <a:rPr lang="en-US" altLang="zh-CN" sz="2400" b="1" spc="-300" dirty="0"/>
                      <a:t> </a:t>
                    </a:r>
                    <a14:m>
                      <m:oMath xmlns:m="http://schemas.openxmlformats.org/officeDocument/2006/math">
                        <m:d>
                          <m:dPr>
                            <m:ctrlPr>
                              <a:rPr lang="en-US" altLang="zh-CN" sz="2400" b="1" i="1" spc="-300">
                                <a:latin typeface="Cambria Math" panose="02040503050406030204"/>
                              </a:rPr>
                            </m:ctrlPr>
                          </m:dPr>
                          <m:e>
                            <m:r>
                              <a:rPr lang="zh-CN" altLang="en-US" sz="2400" b="1" i="1" spc="-300">
                                <a:latin typeface="Cambria Math" panose="02040503050406030204"/>
                              </a:rPr>
                              <m:t>𝝅</m:t>
                            </m:r>
                            <m:r>
                              <a:rPr lang="en-US" altLang="zh-CN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+</m:t>
                            </m:r>
                            <m:r>
                              <a:rPr lang="zh-CN" altLang="en-US" sz="2400" b="1" i="1" spc="-300">
                                <a:latin typeface="Cambria Math" panose="02040503050406030204"/>
                                <a:ea typeface="Cambria Math" panose="02040503050406030204"/>
                              </a:rPr>
                              <m:t>𝜶</m:t>
                            </m:r>
                          </m:e>
                        </m:d>
                        <m:r>
                          <a:rPr lang="en-US" altLang="zh-CN" sz="2400" b="1" i="1" spc="-300">
                            <a:latin typeface="Cambria Math" panose="02040503050406030204"/>
                            <a:ea typeface="Cambria Math" panose="02040503050406030204"/>
                          </a:rPr>
                          <m:t>=</m:t>
                        </m:r>
                        <m:r>
                          <a:rPr lang="en-US" altLang="zh-CN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𝒕𝒂𝒏</m:t>
                        </m:r>
                        <m:r>
                          <a:rPr lang="zh-CN" altLang="en-US" sz="2400" b="1" i="1" spc="-300" smtClean="0">
                            <a:latin typeface="Cambria Math" panose="02040503050406030204"/>
                            <a:ea typeface="Cambria Math" panose="02040503050406030204"/>
                          </a:rPr>
                          <m:t>𝜶</m:t>
                        </m:r>
                      </m:oMath>
                    </a14:m>
                    <a:endParaRPr lang="zh-CN" altLang="en-US" sz="2400" b="1" spc="-300" dirty="0"/>
                  </a:p>
                </p:txBody>
              </p:sp>
            </mc:Choice>
            <mc:Fallback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16984" y="4849251"/>
                    <a:ext cx="2950600" cy="1200329"/>
                  </a:xfrm>
                  <a:prstGeom prst="rect">
                    <a:avLst/>
                  </a:prstGeom>
                  <a:blipFill rotWithShape="1">
                    <a:blip r:embed="rId5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文本框 8"/>
          <p:cNvSpPr>
            <a:spLocks noChangeArrowheads="1"/>
          </p:cNvSpPr>
          <p:nvPr/>
        </p:nvSpPr>
        <p:spPr bwMode="auto">
          <a:xfrm>
            <a:off x="514350" y="-8749"/>
            <a:ext cx="2907030" cy="920115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pic>
        <p:nvPicPr>
          <p:cNvPr id="16" name="图片 15" descr="图片1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6670" y="1286932"/>
            <a:ext cx="9253453" cy="47309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文本框 8"/>
          <p:cNvSpPr>
            <a:spLocks noChangeArrowheads="1"/>
          </p:cNvSpPr>
          <p:nvPr/>
        </p:nvSpPr>
        <p:spPr bwMode="auto">
          <a:xfrm>
            <a:off x="514350" y="2823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149211" y="831145"/>
            <a:ext cx="6715965" cy="922831"/>
            <a:chOff x="1149211" y="1101020"/>
            <a:chExt cx="6715965" cy="922831"/>
          </a:xfrm>
        </p:grpSpPr>
        <p:sp>
          <p:nvSpPr>
            <p:cNvPr id="14" name="流程图: 可选过程 13"/>
            <p:cNvSpPr/>
            <p:nvPr/>
          </p:nvSpPr>
          <p:spPr>
            <a:xfrm>
              <a:off x="1493008" y="1145356"/>
              <a:ext cx="6131089" cy="878495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149211" y="1101020"/>
                  <a:ext cx="6715965" cy="8989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800" b="0" i="1" smtClean="0">
                            <a:latin typeface="Cambria Math" panose="02040503050406030204"/>
                            <a:ea typeface="+mj-ea"/>
                          </a:rPr>
                          <m:t>已知</m:t>
                        </m:r>
                        <m:r>
                          <a:rPr lang="en-US" altLang="zh-CN" sz="2800" b="0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sin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fPr>
                          <m:num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2</m:t>
                            </m:r>
                          </m:den>
                        </m:f>
                        <m:r>
                          <a:rPr lang="zh-CN" altLang="en-US" sz="2800" b="0" i="1" smtClean="0">
                            <a:latin typeface="Cambria Math" panose="02040503050406030204"/>
                            <a:ea typeface="+mj-ea"/>
                          </a:rPr>
                          <m:t>，且</m:t>
                        </m:r>
                        <m:r>
                          <a:rPr lang="en-US" altLang="zh-CN" sz="2800" b="0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0" i="1" smtClean="0">
                            <a:latin typeface="Cambria Math" panose="02040503050406030204"/>
                            <a:ea typeface="+mj-ea"/>
                          </a:rPr>
                          <m:t>𝛼</m:t>
                        </m:r>
                        <m:r>
                          <a:rPr lang="zh-CN" altLang="en-US" sz="2800" b="0" i="1" smtClean="0">
                            <a:latin typeface="Cambria Math" panose="02040503050406030204"/>
                            <a:ea typeface="+mj-ea"/>
                          </a:rPr>
                          <m:t>∈</m:t>
                        </m:r>
                        <m:d>
                          <m:dPr>
                            <m:begChr m:val="["/>
                            <m:ctrlPr>
                              <a:rPr lang="en-US" altLang="zh-CN" sz="2800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dPr>
                          <m:e>
                            <m:r>
                              <a:rPr lang="en-US" altLang="zh-CN" sz="2800" b="0" i="1" smtClean="0">
                                <a:latin typeface="Cambria Math" panose="02040503050406030204"/>
                                <a:ea typeface="+mj-ea"/>
                              </a:rPr>
                              <m:t>0</m:t>
                            </m:r>
                            <m:r>
                              <a:rPr lang="en-US" altLang="zh-CN" sz="2800" b="0" i="1" smtClean="0">
                                <a:latin typeface="Cambria Math" panose="02040503050406030204"/>
                                <a:ea typeface="+mj-ea"/>
                              </a:rPr>
                              <m:t>,</m:t>
                            </m:r>
                            <m:r>
                              <a:rPr lang="en-US" altLang="zh-CN" sz="2800" b="0" i="1" smtClean="0">
                                <a:latin typeface="Cambria Math" panose="02040503050406030204"/>
                                <a:ea typeface="+mj-ea"/>
                              </a:rPr>
                              <m:t>2</m:t>
                            </m:r>
                            <m:r>
                              <a:rPr lang="zh-CN" altLang="en-US" sz="2800" b="0" i="1">
                                <a:latin typeface="Cambria Math" panose="02040503050406030204"/>
                                <a:ea typeface="+mj-ea"/>
                              </a:rPr>
                              <m:t>𝜋</m:t>
                            </m:r>
                          </m:e>
                        </m:d>
                        <m:r>
                          <a:rPr lang="en-US" altLang="zh-CN" sz="2800" b="0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0" i="1" smtClean="0">
                            <a:latin typeface="Cambria Math" panose="02040503050406030204"/>
                            <a:ea typeface="+mj-ea"/>
                          </a:rPr>
                          <m:t>求</m:t>
                        </m:r>
                        <m:r>
                          <a:rPr lang="en-US" altLang="zh-CN" sz="2800" b="0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0" i="1" smtClean="0">
                            <a:latin typeface="Cambria Math" panose="02040503050406030204"/>
                            <a:ea typeface="+mj-ea"/>
                          </a:rPr>
                          <m:t>𝛼</m:t>
                        </m:r>
                        <m:r>
                          <a:rPr lang="en-US" altLang="zh-CN" sz="2800" b="0" i="1" smtClean="0">
                            <a:latin typeface="Cambria Math" panose="02040503050406030204"/>
                            <a:ea typeface="+mj-ea"/>
                          </a:rPr>
                          <m:t>.</m:t>
                        </m:r>
                      </m:oMath>
                    </m:oMathPara>
                  </a14:m>
                  <a:endParaRPr lang="zh-CN" altLang="en-US" sz="2800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9211" y="1101020"/>
                  <a:ext cx="6715965" cy="898964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组合 2"/>
          <p:cNvGrpSpPr/>
          <p:nvPr/>
        </p:nvGrpSpPr>
        <p:grpSpPr>
          <a:xfrm>
            <a:off x="1490396" y="1736721"/>
            <a:ext cx="6374779" cy="4700274"/>
            <a:chOff x="1335490" y="2038318"/>
            <a:chExt cx="6412465" cy="4105002"/>
          </a:xfrm>
        </p:grpSpPr>
        <p:sp>
          <p:nvSpPr>
            <p:cNvPr id="20" name="圆角矩形 19"/>
            <p:cNvSpPr/>
            <p:nvPr/>
          </p:nvSpPr>
          <p:spPr>
            <a:xfrm>
              <a:off x="1335490" y="2066788"/>
              <a:ext cx="6412465" cy="4076532"/>
            </a:xfrm>
            <a:prstGeom prst="roundRect">
              <a:avLst/>
            </a:prstGeom>
            <a:gradFill flip="none" rotWithShape="1">
              <a:gsLst>
                <a:gs pos="0">
                  <a:srgbClr val="FF9900">
                    <a:tint val="66000"/>
                    <a:satMod val="160000"/>
                  </a:srgbClr>
                </a:gs>
                <a:gs pos="50000">
                  <a:srgbClr val="FF9900">
                    <a:tint val="44500"/>
                    <a:satMod val="160000"/>
                  </a:srgbClr>
                </a:gs>
                <a:gs pos="100000">
                  <a:srgbClr val="FF99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371161" y="2038318"/>
                  <a:ext cx="5697118" cy="8483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800" b="1" i="0" smtClean="0">
                            <a:latin typeface="Cambria Math" panose="02040503050406030204"/>
                            <a:ea typeface="+mj-ea"/>
                          </a:rPr>
                          <m:t>解</m:t>
                        </m:r>
                        <m:r>
                          <a:rPr lang="zh-CN" altLang="en-US" sz="2800" b="1" i="1" smtClean="0">
                            <a:latin typeface="Cambria Math" panose="02040503050406030204"/>
                            <a:ea typeface="+mj-ea"/>
                          </a:rPr>
                          <m:t>：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∵</m:t>
                        </m:r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sin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800" i="1">
                                <a:latin typeface="Cambria Math" panose="02040503050406030204"/>
                                <a:ea typeface="+mj-ea"/>
                              </a:rPr>
                            </m:ctrlPr>
                          </m:fPr>
                          <m:num>
                            <m:r>
                              <a:rPr lang="en-US" altLang="zh-CN" sz="2800" b="0" i="0">
                                <a:latin typeface="Cambria Math" panose="02040503050406030204"/>
                                <a:ea typeface="+mj-ea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2800" b="0" i="0">
                                <a:latin typeface="Cambria Math" panose="02040503050406030204"/>
                                <a:ea typeface="+mj-ea"/>
                              </a:rPr>
                              <m:t>2</m:t>
                            </m:r>
                          </m:den>
                        </m:f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&gt;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0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且</m:t>
                        </m:r>
                        <m:r>
                          <m:rPr>
                            <m:sty m:val="p"/>
                          </m:rPr>
                          <a:rPr lang="en-US" altLang="zh-CN" sz="2800" b="0" i="0">
                            <a:latin typeface="Cambria Math" panose="02040503050406030204"/>
                            <a:ea typeface="+mj-ea"/>
                          </a:rPr>
                          <m:t>sin</m:t>
                        </m:r>
                        <m:r>
                          <m:rPr>
                            <m:sty m:val="p"/>
                          </m:rPr>
                          <a:rPr lang="zh-CN" altLang="en-US" sz="2800" b="0" i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≠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1</m:t>
                        </m:r>
                      </m:oMath>
                    </m:oMathPara>
                  </a14:m>
                  <a:endParaRPr lang="zh-CN" altLang="en-US" sz="2800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1161" y="2038318"/>
                  <a:ext cx="5697118" cy="848371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2619523" y="2538453"/>
                <a:ext cx="4758228" cy="8960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800" b="1" i="1" smtClean="0">
                          <a:latin typeface="Cambria Math" panose="02040503050406030204"/>
                          <a:ea typeface="+mn-ea"/>
                        </a:rPr>
                        <m:t>∴</m:t>
                      </m:r>
                      <m:r>
                        <a:rPr lang="zh-CN" altLang="en-US" sz="2800" b="1" i="1" smtClean="0">
                          <a:latin typeface="Cambria Math" panose="02040503050406030204"/>
                          <a:ea typeface="+mn-ea"/>
                        </a:rPr>
                        <m:t>𝜶</m:t>
                      </m:r>
                      <m:r>
                        <a:rPr lang="zh-CN" altLang="en-US" sz="2800" b="1" i="1">
                          <a:latin typeface="Cambria Math" panose="02040503050406030204"/>
                          <a:ea typeface="+mn-ea"/>
                        </a:rPr>
                        <m:t>是第一或第二象限</m:t>
                      </m:r>
                      <m:r>
                        <a:rPr lang="zh-CN" altLang="en-US" sz="2800" b="1" i="1" smtClean="0">
                          <a:latin typeface="Cambria Math" panose="02040503050406030204"/>
                          <a:ea typeface="+mn-ea"/>
                        </a:rPr>
                        <m:t>内</m:t>
                      </m:r>
                      <m:r>
                        <a:rPr lang="zh-CN" altLang="en-US" sz="2800" b="1" i="1">
                          <a:latin typeface="Cambria Math" panose="02040503050406030204"/>
                          <a:ea typeface="+mn-ea"/>
                        </a:rPr>
                        <m:t>的角</m:t>
                      </m:r>
                    </m:oMath>
                  </m:oMathPara>
                </a14:m>
                <a:endParaRPr lang="zh-CN" altLang="en-US" sz="2800" b="1" dirty="0">
                  <a:latin typeface="+mn-ea"/>
                  <a:ea typeface="+mn-ea"/>
                </a:endParaRPr>
              </a:p>
              <a:p>
                <a:endParaRPr lang="zh-CN" altLang="en-US" sz="2400" b="1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523" y="2538453"/>
                <a:ext cx="4758228" cy="896079"/>
              </a:xfrm>
              <a:prstGeom prst="rect">
                <a:avLst/>
              </a:prstGeom>
              <a:blipFill rotWithShape="1">
                <a:blip r:embed="rId4"/>
                <a:stretch>
                  <a:fillRect l="-3" t="-40" r="7" b="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317189" y="3095979"/>
                <a:ext cx="33397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800" b="0" i="1">
                        <a:latin typeface="Cambria Math" panose="02040503050406030204"/>
                      </a:rPr>
                      <m:t>∵</m:t>
                    </m:r>
                    <m:r>
                      <a:rPr lang="zh-CN" altLang="en-US" sz="2800" b="0" i="1">
                        <a:latin typeface="Cambria Math" panose="02040503050406030204"/>
                      </a:rPr>
                      <m:t>𝛼</m:t>
                    </m:r>
                    <m:r>
                      <a:rPr lang="zh-CN" altLang="en-US" sz="2800" b="0" i="1">
                        <a:latin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ctrlPr>
                          <a:rPr lang="en-US" altLang="zh-CN" sz="2800" i="1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800" b="0" i="1">
                            <a:latin typeface="Cambria Math" panose="02040503050406030204"/>
                          </a:rPr>
                          <m:t>0</m:t>
                        </m:r>
                        <m:r>
                          <a:rPr lang="en-US" altLang="zh-CN" sz="2800" b="0" i="1">
                            <a:latin typeface="Cambria Math" panose="02040503050406030204"/>
                          </a:rPr>
                          <m:t>,</m:t>
                        </m:r>
                        <m:r>
                          <a:rPr lang="en-US" altLang="zh-CN" sz="2800" b="0" i="1">
                            <a:latin typeface="Cambria Math" panose="02040503050406030204"/>
                          </a:rPr>
                          <m:t>2</m:t>
                        </m:r>
                        <m:r>
                          <a:rPr lang="zh-CN" altLang="en-US" sz="2800" b="0" i="1">
                            <a:latin typeface="Cambria Math" panose="02040503050406030204"/>
                          </a:rPr>
                          <m:t>𝜋</m:t>
                        </m:r>
                      </m:e>
                    </m:d>
                  </m:oMath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7189" y="3095979"/>
                <a:ext cx="3339738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2" t="-68" r="10" b="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523376" y="3518274"/>
                <a:ext cx="4854375" cy="854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800" b="0" i="0" smtClean="0">
                          <a:latin typeface="Cambria Math" panose="02040503050406030204"/>
                        </a:rPr>
                        <m:t>∴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800" b="0" i="0" smtClean="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0" i="0" smtClean="0">
                              <a:latin typeface="Cambria Math" panose="02040503050406030204"/>
                            </a:rPr>
                            <m:t>0</m:t>
                          </m:r>
                          <m:r>
                            <a:rPr lang="zh-CN" altLang="en-US" sz="2800" b="0" i="0" smtClean="0">
                              <a:latin typeface="Cambria Math" panose="02040503050406030204"/>
                            </a:rPr>
                            <m:t>，</m:t>
                          </m:r>
                          <m:f>
                            <m:fPr>
                              <m:ctrlPr>
                                <a:rPr lang="en-US" altLang="zh-CN" sz="28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zh-CN" altLang="en-US" sz="28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8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zh-CN" altLang="en-US" sz="2800" b="0" i="0" smtClean="0">
                          <a:latin typeface="Cambria Math" panose="02040503050406030204"/>
                        </a:rPr>
                        <m:t>或</m:t>
                      </m:r>
                      <m:r>
                        <m:rPr>
                          <m:sty m:val="p"/>
                        </m:rPr>
                        <a:rPr lang="zh-CN" altLang="en-US" sz="280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80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8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zh-CN" altLang="en-US" sz="28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8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  <m:r>
                            <a:rPr lang="zh-CN" altLang="en-US" sz="2800" b="0" i="0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m:rPr>
                              <m:sty m:val="p"/>
                            </m:rPr>
                            <a:rPr lang="zh-CN" altLang="en-US" sz="2800" b="0" i="0" smtClean="0">
                              <a:latin typeface="Cambria Math" panose="02040503050406030204"/>
                            </a:rPr>
                            <m:t>π</m:t>
                          </m:r>
                        </m:e>
                      </m:d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376" y="3518274"/>
                <a:ext cx="4854375" cy="854273"/>
              </a:xfrm>
              <a:prstGeom prst="rect">
                <a:avLst/>
              </a:prstGeom>
              <a:blipFill rotWithShape="1">
                <a:blip r:embed="rId6"/>
                <a:stretch>
                  <a:fillRect l="-11" t="-44" r="7" b="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183734" y="4305519"/>
                <a:ext cx="4069976" cy="7033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800" b="0" i="0">
                        <a:latin typeface="Cambria Math" panose="02040503050406030204"/>
                      </a:rPr>
                      <m:t>sin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800" b="0" i="0">
                            <a:latin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>
                            <a:latin typeface="Cambria Math" panose="02040503050406030204"/>
                          </a:rPr>
                          <m:t>6</m:t>
                        </m:r>
                      </m:den>
                    </m:f>
                    <m:r>
                      <a:rPr lang="en-US" altLang="zh-CN" sz="2800" b="0" i="0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800" b="0" i="0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sz="2800" b="0" i="0">
                            <a:latin typeface="Cambria Math" panose="02040503050406030204"/>
                          </a:rPr>
                          <m:t>2</m:t>
                        </m:r>
                      </m:den>
                    </m:f>
                    <m:r>
                      <a:rPr lang="en-US" altLang="zh-CN" sz="2800" b="0" i="0">
                        <a:latin typeface="Cambria Math" panose="02040503050406030204"/>
                      </a:rPr>
                      <m:t> </m:t>
                    </m:r>
                  </m:oMath>
                </a14:m>
                <a:r>
                  <a:rPr lang="zh-CN" altLang="en-US" sz="2800" dirty="0" smtClean="0"/>
                  <a:t>，得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CN" altLang="en-US" sz="2800" i="0" smtClean="0">
                        <a:latin typeface="Cambria Math" panose="02040503050406030204"/>
                      </a:rPr>
                      <m:t>α</m:t>
                    </m:r>
                    <m:r>
                      <a:rPr lang="en-US" altLang="zh-CN" sz="2800" i="0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8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800" i="0" smtClean="0">
                            <a:latin typeface="Cambria Math" panose="02040503050406030204"/>
                            <a:ea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Cambria Math" panose="02040503050406030204"/>
                          </a:rPr>
                          <m:t>6</m:t>
                        </m:r>
                      </m:den>
                    </m:f>
                  </m:oMath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3734" y="4305519"/>
                <a:ext cx="4069976" cy="703398"/>
              </a:xfrm>
              <a:prstGeom prst="rect">
                <a:avLst/>
              </a:prstGeom>
              <a:blipFill rotWithShape="1">
                <a:blip r:embed="rId7"/>
                <a:stretch>
                  <a:fillRect l="-15" t="-31" r="6" b="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183734" y="4883072"/>
                <a:ext cx="5883424" cy="737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800" dirty="0" smtClean="0"/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800" b="0" i="0">
                        <a:latin typeface="Cambria Math" panose="02040503050406030204"/>
                      </a:rPr>
                      <m:t>sin</m:t>
                    </m:r>
                    <m:d>
                      <m:dPr>
                        <m:ctrlPr>
                          <a:rPr lang="en-US" altLang="zh-CN" sz="2800" i="1" smtClean="0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</a:rPr>
                          <m:t>π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zh-CN" altLang="en-US" sz="2800" b="0" i="0" smtClean="0">
                                <a:latin typeface="Cambria Math" panose="02040503050406030204"/>
                              </a:rPr>
                              <m:t>π</m:t>
                            </m:r>
                          </m:num>
                          <m:den>
                            <m:r>
                              <a:rPr lang="en-US" altLang="zh-CN" sz="2800" b="0" i="0" smtClean="0">
                                <a:latin typeface="Cambria Math" panose="02040503050406030204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en-US" altLang="zh-CN" sz="2800" b="0" i="0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CN" sz="2800" b="0" i="0" smtClean="0">
                        <a:latin typeface="Cambria Math" panose="02040503050406030204"/>
                        <a:ea typeface="Cambria Math" panose="02040503050406030204"/>
                      </a:rPr>
                      <m:t>sin</m:t>
                    </m:r>
                    <m:f>
                      <m:fPr>
                        <m:ctrlPr>
                          <a:rPr lang="en-US" altLang="zh-CN" sz="28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Cambria Math" panose="02040503050406030204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altLang="zh-CN" sz="2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i="1" dirty="0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800" b="0" i="1" dirty="0" smtClean="0">
                            <a:latin typeface="Cambria Math" panose="02040503050406030204"/>
                            <a:ea typeface="+mj-ea"/>
                          </a:rPr>
                          <m:t>1</m:t>
                        </m:r>
                      </m:num>
                      <m:den>
                        <m:r>
                          <a:rPr lang="en-US" altLang="zh-CN" sz="2800" b="0" i="1" dirty="0" smtClean="0">
                            <a:latin typeface="Cambria Math" panose="02040503050406030204"/>
                            <a:ea typeface="+mj-ea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sz="2800" dirty="0" smtClean="0">
                    <a:latin typeface="+mj-ea"/>
                    <a:ea typeface="+mj-ea"/>
                  </a:rPr>
                  <a:t>，得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CN" altLang="en-US" sz="2800" b="0" i="0" smtClean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800" b="0" i="0" smtClean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800" i="1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6</m:t>
                        </m:r>
                      </m:den>
                    </m:f>
                  </m:oMath>
                </a14:m>
                <a:endParaRPr lang="zh-CN" altLang="en-US" sz="28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3734" y="4883072"/>
                <a:ext cx="5883424" cy="737189"/>
              </a:xfrm>
              <a:prstGeom prst="rect">
                <a:avLst/>
              </a:prstGeom>
              <a:blipFill rotWithShape="1">
                <a:blip r:embed="rId8"/>
                <a:stretch>
                  <a:fillRect l="-10" t="-76" r="2" b="6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2317189" y="5544163"/>
                <a:ext cx="4634753" cy="9874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800" b="0" i="0" smtClean="0">
                        <a:latin typeface="Cambria Math" panose="02040503050406030204"/>
                        <a:ea typeface="+mj-ea"/>
                      </a:rPr>
                      <m:t>∴</m:t>
                    </m:r>
                    <m:r>
                      <m:rPr>
                        <m:sty m:val="p"/>
                      </m:rPr>
                      <a:rPr lang="zh-CN" altLang="en-US" sz="2800" b="0" i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800" b="0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800" b="0" i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>
                            <a:latin typeface="Cambria Math" panose="02040503050406030204"/>
                            <a:ea typeface="+mj-ea"/>
                          </a:rPr>
                          <m:t>6</m:t>
                        </m:r>
                      </m:den>
                    </m:f>
                  </m:oMath>
                </a14:m>
                <a:r>
                  <a:rPr lang="zh-CN" altLang="en-US" sz="2800" dirty="0" smtClean="0">
                    <a:latin typeface="+mj-ea"/>
                    <a:ea typeface="+mj-ea"/>
                  </a:rPr>
                  <a:t> 或</a:t>
                </a:r>
                <a14:m>
                  <m:oMath xmlns:m="http://schemas.openxmlformats.org/officeDocument/2006/math">
                    <m:r>
                      <a:rPr lang="en-US" altLang="zh-CN" sz="2800" b="0" i="0" smtClean="0">
                        <a:latin typeface="Cambria Math" panose="02040503050406030204"/>
                        <a:ea typeface="+mj-ea"/>
                      </a:rPr>
                      <m:t> </m:t>
                    </m:r>
                    <m:r>
                      <m:rPr>
                        <m:sty m:val="p"/>
                      </m:rPr>
                      <a:rPr lang="zh-CN" altLang="en-US" sz="2800" b="0" i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800" b="0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8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800" b="0" i="0">
                            <a:latin typeface="Cambria Math" panose="02040503050406030204"/>
                            <a:ea typeface="+mj-ea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zh-CN" altLang="en-US" sz="2800" b="0" i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800" b="0" i="0">
                            <a:latin typeface="Cambria Math" panose="02040503050406030204"/>
                            <a:ea typeface="+mj-ea"/>
                          </a:rPr>
                          <m:t>6</m:t>
                        </m:r>
                      </m:den>
                    </m:f>
                  </m:oMath>
                </a14:m>
                <a:endParaRPr lang="zh-CN" altLang="en-US" sz="2800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7189" y="5544163"/>
                <a:ext cx="4634753" cy="987450"/>
              </a:xfrm>
              <a:prstGeom prst="rect">
                <a:avLst/>
              </a:prstGeom>
              <a:blipFill rotWithShape="1">
                <a:blip r:embed="rId9"/>
                <a:stretch>
                  <a:fillRect l="-2" t="-62" r="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组合 22"/>
          <p:cNvGrpSpPr/>
          <p:nvPr/>
        </p:nvGrpSpPr>
        <p:grpSpPr>
          <a:xfrm>
            <a:off x="7871013" y="321492"/>
            <a:ext cx="4320987" cy="2593151"/>
            <a:chOff x="7871013" y="742497"/>
            <a:chExt cx="4320987" cy="2593151"/>
          </a:xfrm>
        </p:grpSpPr>
        <p:sp>
          <p:nvSpPr>
            <p:cNvPr id="22" name="椭圆形标注 21"/>
            <p:cNvSpPr/>
            <p:nvPr/>
          </p:nvSpPr>
          <p:spPr>
            <a:xfrm>
              <a:off x="7871013" y="742497"/>
              <a:ext cx="4320987" cy="2593151"/>
            </a:xfrm>
            <a:prstGeom prst="wedgeEllipseCallout">
              <a:avLst>
                <a:gd name="adj1" fmla="val -73881"/>
                <a:gd name="adj2" fmla="val 26637"/>
              </a:avLst>
            </a:prstGeom>
            <a:gradFill flip="none" rotWithShape="1">
              <a:gsLst>
                <a:gs pos="0">
                  <a:srgbClr val="E747DC">
                    <a:tint val="66000"/>
                    <a:satMod val="160000"/>
                  </a:srgbClr>
                </a:gs>
                <a:gs pos="50000">
                  <a:srgbClr val="E747DC">
                    <a:tint val="44500"/>
                    <a:satMod val="160000"/>
                  </a:srgbClr>
                </a:gs>
                <a:gs pos="100000">
                  <a:srgbClr val="E747DC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/>
                <p:cNvSpPr txBox="1"/>
                <p:nvPr/>
              </p:nvSpPr>
              <p:spPr>
                <a:xfrm>
                  <a:off x="7919279" y="1169051"/>
                  <a:ext cx="3950307" cy="6477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dirty="0" smtClean="0"/>
                    <a:t>     为什么</a:t>
                  </a:r>
                  <a14:m>
                    <m:oMath xmlns:m="http://schemas.openxmlformats.org/officeDocument/2006/math">
                      <m:r>
                        <a:rPr lang="zh-CN" altLang="en-US" b="0" i="0" smtClean="0">
                          <a:latin typeface="Cambria Math" panose="02040503050406030204"/>
                        </a:rPr>
                        <m:t>要</m:t>
                      </m:r>
                      <m:r>
                        <a:rPr lang="zh-CN" altLang="en-US" i="1">
                          <a:latin typeface="Cambria Math" panose="02040503050406030204"/>
                        </a:rPr>
                        <m:t>写</m:t>
                      </m:r>
                      <m:r>
                        <a:rPr lang="zh-CN" altLang="en-US" i="1" smtClean="0">
                          <a:latin typeface="Cambria Math" panose="02040503050406030204"/>
                        </a:rPr>
                        <m:t>出</m:t>
                      </m:r>
                      <m:r>
                        <m:rPr>
                          <m:sty m:val="p"/>
                        </m:rPr>
                        <a:rPr lang="en-US" altLang="zh-CN">
                          <a:latin typeface="Cambria Math" panose="02040503050406030204"/>
                        </a:rPr>
                        <m:t>sin</m:t>
                      </m:r>
                      <m:r>
                        <m:rPr>
                          <m:sty m:val="p"/>
                        </m:rPr>
                        <a:rPr lang="zh-CN" altLang="en-US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>
                          <a:latin typeface="Cambria Math" panose="02040503050406030204"/>
                        </a:rPr>
                        <m:t>≠</m:t>
                      </m:r>
                      <m:r>
                        <a:rPr lang="zh-CN" altLang="en-US">
                          <a:latin typeface="Cambria Math" panose="02040503050406030204"/>
                        </a:rPr>
                        <m:t>1</m:t>
                      </m:r>
                      <m:r>
                        <a:rPr lang="zh-CN" altLang="en-US" i="1">
                          <a:latin typeface="Cambria Math" panose="02040503050406030204"/>
                        </a:rPr>
                        <m:t>这个条件</m:t>
                      </m:r>
                    </m:oMath>
                  </a14:m>
                  <a:r>
                    <a:rPr lang="zh-CN" altLang="en-US" dirty="0" smtClean="0">
                      <a:latin typeface="+mj-ea"/>
                    </a:rPr>
                    <a:t>？</a:t>
                  </a:r>
                  <a:endParaRPr lang="en-US" altLang="zh-CN" dirty="0" smtClean="0">
                    <a:latin typeface="+mj-ea"/>
                  </a:endParaRPr>
                </a:p>
                <a:p>
                  <a:r>
                    <a:rPr lang="zh-CN" altLang="en-US" dirty="0" smtClean="0">
                      <a:latin typeface="+mj-ea"/>
                    </a:rPr>
                    <a:t>     </a:t>
                  </a:r>
                  <a:endParaRPr lang="zh-CN" altLang="en-US" dirty="0"/>
                </a:p>
              </p:txBody>
            </p:sp>
          </mc:Choice>
          <mc:Fallback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19279" y="1169051"/>
                  <a:ext cx="3950307" cy="647741"/>
                </a:xfrm>
                <a:prstGeom prst="rect">
                  <a:avLst/>
                </a:prstGeom>
                <a:blipFill rotWithShape="1">
                  <a:blip r:embed="rId10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7919279" y="1044469"/>
                <a:ext cx="4423255" cy="14285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>
                    <a:latin typeface="+mj-ea"/>
                  </a:rPr>
                  <a:t>     这样</a:t>
                </a:r>
                <a:r>
                  <a:rPr lang="zh-CN" altLang="en-US" dirty="0">
                    <a:latin typeface="+mj-ea"/>
                  </a:rPr>
                  <a:t>可以确定在</a:t>
                </a:r>
                <a14:m>
                  <m:oMath xmlns:m="http://schemas.openxmlformats.org/officeDocument/2006/math">
                    <m:r>
                      <a:rPr lang="zh-CN" altLang="en-US" b="1" i="1">
                        <a:latin typeface="Cambria Math" panose="02040503050406030204"/>
                      </a:rPr>
                      <m:t>𝜶</m:t>
                    </m:r>
                    <m:r>
                      <a:rPr lang="zh-CN" altLang="en-US" b="1" i="1">
                        <a:latin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ctrlPr>
                          <a:rPr lang="en-US" altLang="zh-CN" b="1" i="1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en-US" altLang="zh-CN" b="1" i="1">
                            <a:latin typeface="Cambria Math" panose="02040503050406030204"/>
                          </a:rPr>
                          <m:t>𝟎</m:t>
                        </m:r>
                        <m:r>
                          <a:rPr lang="en-US" altLang="zh-CN" b="1" i="1">
                            <a:latin typeface="Cambria Math" panose="02040503050406030204"/>
                          </a:rPr>
                          <m:t>,</m:t>
                        </m:r>
                        <m:r>
                          <a:rPr lang="en-US" altLang="zh-CN" b="1" i="1">
                            <a:latin typeface="Cambria Math" panose="02040503050406030204"/>
                          </a:rPr>
                          <m:t>𝟐</m:t>
                        </m:r>
                        <m:r>
                          <a:rPr lang="zh-CN" altLang="en-US" b="1" i="1">
                            <a:latin typeface="Cambria Math" panose="02040503050406030204"/>
                          </a:rPr>
                          <m:t>𝝅</m:t>
                        </m:r>
                      </m:e>
                    </m:d>
                  </m:oMath>
                </a14:m>
                <a:r>
                  <a:rPr lang="zh-CN" altLang="en-US" dirty="0">
                    <a:latin typeface="+mj-ea"/>
                  </a:rPr>
                  <a:t>范围内，</a:t>
                </a:r>
                <a14:m>
                  <m:oMath xmlns:m="http://schemas.openxmlformats.org/officeDocument/2006/math">
                    <m:r>
                      <a:rPr lang="en-US" altLang="zh-CN">
                        <a:latin typeface="Cambria Math" panose="02040503050406030204"/>
                      </a:rPr>
                      <m:t>       </m:t>
                    </m:r>
                    <m:r>
                      <m:rPr>
                        <m:sty m:val="p"/>
                      </m:rPr>
                      <a:rPr lang="en-US" altLang="zh-CN">
                        <a:latin typeface="Cambria Math" panose="02040503050406030204"/>
                      </a:rPr>
                      <m:t>sinα</m:t>
                    </m:r>
                    <m:r>
                      <a:rPr lang="en-US" altLang="zh-CN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>
                            <a:latin typeface="Cambria Math" panose="02040503050406030204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dirty="0">
                    <a:latin typeface="+mj-ea"/>
                  </a:rPr>
                  <a:t>，有两个角与这个值</a:t>
                </a:r>
                <a:r>
                  <a:rPr lang="zh-CN" altLang="en-US" dirty="0" smtClean="0">
                    <a:latin typeface="+mj-ea"/>
                  </a:rPr>
                  <a:t>对应。</a:t>
                </a:r>
                <a:endParaRPr lang="en-US" altLang="zh-CN" dirty="0" smtClean="0">
                  <a:latin typeface="+mj-ea"/>
                </a:endParaRPr>
              </a:p>
              <a:p>
                <a:r>
                  <a:rPr lang="zh-CN" altLang="en-US" dirty="0" smtClean="0">
                    <a:latin typeface="+mj-ea"/>
                  </a:rPr>
                  <a:t>     根据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>
                        <a:latin typeface="Cambria Math" panose="02040503050406030204"/>
                      </a:rPr>
                      <m:t>sin</m:t>
                    </m:r>
                    <m:r>
                      <m:rPr>
                        <m:sty m:val="p"/>
                      </m:rPr>
                      <a:rPr lang="zh-CN" altLang="en-US">
                        <a:latin typeface="Cambria Math" panose="02040503050406030204"/>
                      </a:rPr>
                      <m:t>α</m:t>
                    </m:r>
                    <m:r>
                      <a:rPr lang="en-US" altLang="zh-CN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>
                            <a:latin typeface="Cambria Math" panose="02040503050406030204"/>
                          </a:rPr>
                          <m:t>2</m:t>
                        </m:r>
                      </m:den>
                    </m:f>
                    <m:r>
                      <a:rPr lang="en-US" altLang="zh-CN">
                        <a:latin typeface="Cambria Math" panose="02040503050406030204"/>
                      </a:rPr>
                      <m:t>&gt;</m:t>
                    </m:r>
                    <m:r>
                      <a:rPr lang="en-US" altLang="zh-CN">
                        <a:latin typeface="Cambria Math" panose="02040503050406030204"/>
                      </a:rPr>
                      <m:t>0</m:t>
                    </m:r>
                    <m:r>
                      <a:rPr lang="en-US" altLang="zh-CN" i="1">
                        <a:latin typeface="Cambria Math" panose="02040503050406030204"/>
                      </a:rPr>
                      <m:t> </m:t>
                    </m:r>
                  </m:oMath>
                </a14:m>
                <a:r>
                  <a:rPr lang="zh-CN" altLang="en-US" dirty="0" smtClean="0">
                    <a:latin typeface="+mj-ea"/>
                  </a:rPr>
                  <a:t>这个条件可以判</a:t>
                </a:r>
                <a:endParaRPr lang="en-US" altLang="zh-CN" dirty="0" smtClean="0">
                  <a:latin typeface="+mj-ea"/>
                </a:endParaRPr>
              </a:p>
              <a:p>
                <a:r>
                  <a:rPr lang="zh-CN" altLang="en-US" dirty="0" smtClean="0">
                    <a:latin typeface="+mj-ea"/>
                  </a:rPr>
                  <a:t>     断角</a:t>
                </a:r>
                <a14:m>
                  <m:oMath xmlns:m="http://schemas.openxmlformats.org/officeDocument/2006/math">
                    <m:r>
                      <a:rPr lang="zh-CN" altLang="en-US" b="1" i="1">
                        <a:latin typeface="Cambria Math" panose="02040503050406030204"/>
                      </a:rPr>
                      <m:t>𝜶</m:t>
                    </m:r>
                  </m:oMath>
                </a14:m>
                <a:r>
                  <a:rPr lang="zh-CN" altLang="en-US" dirty="0" smtClean="0">
                    <a:latin typeface="+mj-ea"/>
                  </a:rPr>
                  <a:t>所在象限。</a:t>
                </a:r>
                <a:endParaRPr lang="zh-CN" altLang="en-US" dirty="0">
                  <a:latin typeface="+mj-ea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9279" y="1044469"/>
                <a:ext cx="4423255" cy="1428596"/>
              </a:xfrm>
              <a:prstGeom prst="rect">
                <a:avLst/>
              </a:prstGeom>
              <a:blipFill rotWithShape="1">
                <a:blip r:embed="rId11"/>
                <a:stretch>
                  <a:fillRect l="-4" t="-37" r="1" b="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组合 9"/>
          <p:cNvGrpSpPr/>
          <p:nvPr/>
        </p:nvGrpSpPr>
        <p:grpSpPr>
          <a:xfrm rot="20920079">
            <a:off x="-16367" y="2824105"/>
            <a:ext cx="2503366" cy="1085702"/>
            <a:chOff x="149569" y="2700756"/>
            <a:chExt cx="2023722" cy="1085702"/>
          </a:xfrm>
        </p:grpSpPr>
        <p:sp>
          <p:nvSpPr>
            <p:cNvPr id="7" name="椭圆形标注 6"/>
            <p:cNvSpPr/>
            <p:nvPr/>
          </p:nvSpPr>
          <p:spPr>
            <a:xfrm rot="20444730" flipH="1">
              <a:off x="149569" y="2700756"/>
              <a:ext cx="2003419" cy="1085702"/>
            </a:xfrm>
            <a:prstGeom prst="wedgeEllipseCallout">
              <a:avLst>
                <a:gd name="adj1" fmla="val -39108"/>
                <a:gd name="adj2" fmla="val 111608"/>
              </a:avLst>
            </a:prstGeom>
            <a:gradFill flip="none" rotWithShape="1">
              <a:gsLst>
                <a:gs pos="0">
                  <a:srgbClr val="86F5FB">
                    <a:tint val="66000"/>
                    <a:satMod val="160000"/>
                  </a:srgbClr>
                </a:gs>
                <a:gs pos="50000">
                  <a:srgbClr val="86F5FB">
                    <a:tint val="44500"/>
                    <a:satMod val="160000"/>
                  </a:srgbClr>
                </a:gs>
                <a:gs pos="100000">
                  <a:srgbClr val="86F5FB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/>
                <p:cNvSpPr txBox="1"/>
                <p:nvPr/>
              </p:nvSpPr>
              <p:spPr>
                <a:xfrm rot="20499647">
                  <a:off x="254131" y="2893464"/>
                  <a:ext cx="191916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b="1" dirty="0" smtClean="0"/>
                    <a:t>写出</a:t>
                  </a:r>
                  <a:r>
                    <a:rPr lang="zh-CN" altLang="en-US" b="1" dirty="0">
                      <a:latin typeface="+mj-ea"/>
                    </a:rPr>
                    <a:t>角</a:t>
                  </a:r>
                  <a14:m>
                    <m:oMath xmlns:m="http://schemas.openxmlformats.org/officeDocument/2006/math">
                      <m:r>
                        <a:rPr lang="zh-CN" altLang="en-US" b="1" i="1">
                          <a:latin typeface="Cambria Math" panose="02040503050406030204"/>
                        </a:rPr>
                        <m:t>𝜶</m:t>
                      </m:r>
                    </m:oMath>
                  </a14:m>
                  <a:r>
                    <a:rPr lang="zh-CN" altLang="en-US" b="1" dirty="0" smtClean="0"/>
                    <a:t>的范围并把</a:t>
                  </a:r>
                  <a:endParaRPr lang="en-US" altLang="zh-CN" b="1" dirty="0" smtClean="0"/>
                </a:p>
                <a:p>
                  <a:r>
                    <a:rPr lang="zh-CN" altLang="en-US" b="1" dirty="0" smtClean="0"/>
                    <a:t>对应的锐角写出来</a:t>
                  </a:r>
                  <a:endParaRPr lang="zh-CN" altLang="en-US" b="1" dirty="0"/>
                </a:p>
              </p:txBody>
            </p:sp>
          </mc:Choice>
          <mc:Fallback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499647">
                  <a:off x="254131" y="2893464"/>
                  <a:ext cx="1919160" cy="646331"/>
                </a:xfrm>
                <a:prstGeom prst="rect">
                  <a:avLst/>
                </a:prstGeom>
                <a:blipFill rotWithShape="1">
                  <a:blip r:embed="rId1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5" name="组合 104"/>
          <p:cNvGrpSpPr/>
          <p:nvPr/>
        </p:nvGrpSpPr>
        <p:grpSpPr>
          <a:xfrm>
            <a:off x="8129911" y="3518274"/>
            <a:ext cx="1456631" cy="1206987"/>
            <a:chOff x="8674274" y="4040777"/>
            <a:chExt cx="1456631" cy="1206987"/>
          </a:xfrm>
        </p:grpSpPr>
        <p:sp>
          <p:nvSpPr>
            <p:cNvPr id="102" name="任意多边形 101"/>
            <p:cNvSpPr/>
            <p:nvPr/>
          </p:nvSpPr>
          <p:spPr>
            <a:xfrm>
              <a:off x="9556377" y="4841772"/>
              <a:ext cx="475130" cy="405992"/>
            </a:xfrm>
            <a:custGeom>
              <a:avLst/>
              <a:gdLst>
                <a:gd name="connsiteX0" fmla="*/ 0 w 555811"/>
                <a:gd name="connsiteY0" fmla="*/ 45118 h 717470"/>
                <a:gd name="connsiteX1" fmla="*/ 44823 w 555811"/>
                <a:gd name="connsiteY1" fmla="*/ 294 h 717470"/>
                <a:gd name="connsiteX2" fmla="*/ 53788 w 555811"/>
                <a:gd name="connsiteY2" fmla="*/ 27188 h 717470"/>
                <a:gd name="connsiteX3" fmla="*/ 62753 w 555811"/>
                <a:gd name="connsiteY3" fmla="*/ 143729 h 717470"/>
                <a:gd name="connsiteX4" fmla="*/ 80682 w 555811"/>
                <a:gd name="connsiteY4" fmla="*/ 197518 h 717470"/>
                <a:gd name="connsiteX5" fmla="*/ 89647 w 555811"/>
                <a:gd name="connsiteY5" fmla="*/ 233376 h 717470"/>
                <a:gd name="connsiteX6" fmla="*/ 107576 w 555811"/>
                <a:gd name="connsiteY6" fmla="*/ 251306 h 717470"/>
                <a:gd name="connsiteX7" fmla="*/ 215153 w 555811"/>
                <a:gd name="connsiteY7" fmla="*/ 224412 h 717470"/>
                <a:gd name="connsiteX8" fmla="*/ 242047 w 555811"/>
                <a:gd name="connsiteY8" fmla="*/ 215447 h 717470"/>
                <a:gd name="connsiteX9" fmla="*/ 286870 w 555811"/>
                <a:gd name="connsiteY9" fmla="*/ 179588 h 717470"/>
                <a:gd name="connsiteX10" fmla="*/ 295835 w 555811"/>
                <a:gd name="connsiteY10" fmla="*/ 323023 h 717470"/>
                <a:gd name="connsiteX11" fmla="*/ 304800 w 555811"/>
                <a:gd name="connsiteY11" fmla="*/ 349918 h 717470"/>
                <a:gd name="connsiteX12" fmla="*/ 322729 w 555811"/>
                <a:gd name="connsiteY12" fmla="*/ 475423 h 717470"/>
                <a:gd name="connsiteX13" fmla="*/ 466164 w 555811"/>
                <a:gd name="connsiteY13" fmla="*/ 448529 h 717470"/>
                <a:gd name="connsiteX14" fmla="*/ 502023 w 555811"/>
                <a:gd name="connsiteY14" fmla="*/ 439565 h 717470"/>
                <a:gd name="connsiteX15" fmla="*/ 555811 w 555811"/>
                <a:gd name="connsiteY15" fmla="*/ 421635 h 717470"/>
                <a:gd name="connsiteX16" fmla="*/ 528917 w 555811"/>
                <a:gd name="connsiteY16" fmla="*/ 565070 h 717470"/>
                <a:gd name="connsiteX17" fmla="*/ 519953 w 555811"/>
                <a:gd name="connsiteY17" fmla="*/ 591965 h 717470"/>
                <a:gd name="connsiteX18" fmla="*/ 519953 w 555811"/>
                <a:gd name="connsiteY18" fmla="*/ 717470 h 717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5811" h="717470">
                  <a:moveTo>
                    <a:pt x="0" y="45118"/>
                  </a:moveTo>
                  <a:cubicBezTo>
                    <a:pt x="14941" y="30177"/>
                    <a:pt x="24777" y="6976"/>
                    <a:pt x="44823" y="294"/>
                  </a:cubicBezTo>
                  <a:cubicBezTo>
                    <a:pt x="53788" y="-2694"/>
                    <a:pt x="52616" y="17811"/>
                    <a:pt x="53788" y="27188"/>
                  </a:cubicBezTo>
                  <a:cubicBezTo>
                    <a:pt x="58621" y="65849"/>
                    <a:pt x="56676" y="105244"/>
                    <a:pt x="62753" y="143729"/>
                  </a:cubicBezTo>
                  <a:cubicBezTo>
                    <a:pt x="65701" y="162397"/>
                    <a:pt x="76098" y="179183"/>
                    <a:pt x="80682" y="197518"/>
                  </a:cubicBezTo>
                  <a:cubicBezTo>
                    <a:pt x="83670" y="209471"/>
                    <a:pt x="84137" y="222356"/>
                    <a:pt x="89647" y="233376"/>
                  </a:cubicBezTo>
                  <a:cubicBezTo>
                    <a:pt x="93427" y="240936"/>
                    <a:pt x="101600" y="245329"/>
                    <a:pt x="107576" y="251306"/>
                  </a:cubicBezTo>
                  <a:cubicBezTo>
                    <a:pt x="180003" y="239234"/>
                    <a:pt x="144124" y="248088"/>
                    <a:pt x="215153" y="224412"/>
                  </a:cubicBezTo>
                  <a:cubicBezTo>
                    <a:pt x="224118" y="221424"/>
                    <a:pt x="234184" y="220689"/>
                    <a:pt x="242047" y="215447"/>
                  </a:cubicBezTo>
                  <a:cubicBezTo>
                    <a:pt x="275974" y="192830"/>
                    <a:pt x="261323" y="205137"/>
                    <a:pt x="286870" y="179588"/>
                  </a:cubicBezTo>
                  <a:cubicBezTo>
                    <a:pt x="289858" y="227400"/>
                    <a:pt x="290820" y="275381"/>
                    <a:pt x="295835" y="323023"/>
                  </a:cubicBezTo>
                  <a:cubicBezTo>
                    <a:pt x="296824" y="332421"/>
                    <a:pt x="303158" y="340612"/>
                    <a:pt x="304800" y="349918"/>
                  </a:cubicBezTo>
                  <a:cubicBezTo>
                    <a:pt x="312144" y="391535"/>
                    <a:pt x="322729" y="475423"/>
                    <a:pt x="322729" y="475423"/>
                  </a:cubicBezTo>
                  <a:cubicBezTo>
                    <a:pt x="522157" y="458805"/>
                    <a:pt x="368956" y="484982"/>
                    <a:pt x="466164" y="448529"/>
                  </a:cubicBezTo>
                  <a:cubicBezTo>
                    <a:pt x="477700" y="444203"/>
                    <a:pt x="490222" y="443105"/>
                    <a:pt x="502023" y="439565"/>
                  </a:cubicBezTo>
                  <a:cubicBezTo>
                    <a:pt x="520125" y="434134"/>
                    <a:pt x="555811" y="421635"/>
                    <a:pt x="555811" y="421635"/>
                  </a:cubicBezTo>
                  <a:cubicBezTo>
                    <a:pt x="518729" y="495800"/>
                    <a:pt x="547234" y="427693"/>
                    <a:pt x="528917" y="565070"/>
                  </a:cubicBezTo>
                  <a:cubicBezTo>
                    <a:pt x="527668" y="574437"/>
                    <a:pt x="520508" y="582531"/>
                    <a:pt x="519953" y="591965"/>
                  </a:cubicBezTo>
                  <a:cubicBezTo>
                    <a:pt x="517497" y="633728"/>
                    <a:pt x="519953" y="675635"/>
                    <a:pt x="519953" y="717470"/>
                  </a:cubicBezTo>
                </a:path>
              </a:pathLst>
            </a:cu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04" name="组合 103"/>
            <p:cNvGrpSpPr/>
            <p:nvPr/>
          </p:nvGrpSpPr>
          <p:grpSpPr>
            <a:xfrm>
              <a:off x="8674274" y="4040777"/>
              <a:ext cx="1456631" cy="1003991"/>
              <a:chOff x="8674274" y="4040777"/>
              <a:chExt cx="1456631" cy="1003991"/>
            </a:xfrm>
          </p:grpSpPr>
          <p:sp>
            <p:nvSpPr>
              <p:cNvPr id="24" name="爆炸形 1 23"/>
              <p:cNvSpPr/>
              <p:nvPr/>
            </p:nvSpPr>
            <p:spPr>
              <a:xfrm>
                <a:off x="8674274" y="4040777"/>
                <a:ext cx="1456631" cy="1003991"/>
              </a:xfrm>
              <a:prstGeom prst="irregularSeal1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8866883" y="4344204"/>
                <a:ext cx="11646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b="1" dirty="0" smtClean="0">
                    <a:solidFill>
                      <a:schemeClr val="bg1"/>
                    </a:solidFill>
                  </a:rPr>
                  <a:t>诱导公式</a:t>
                </a:r>
                <a:endParaRPr lang="zh-CN" altLang="en-US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07" name="组合 106"/>
          <p:cNvGrpSpPr/>
          <p:nvPr/>
        </p:nvGrpSpPr>
        <p:grpSpPr>
          <a:xfrm>
            <a:off x="9031217" y="4718443"/>
            <a:ext cx="1159887" cy="1028270"/>
            <a:chOff x="9762359" y="5044769"/>
            <a:chExt cx="1159887" cy="1028270"/>
          </a:xfrm>
        </p:grpSpPr>
        <p:sp>
          <p:nvSpPr>
            <p:cNvPr id="25" name="椭圆 24"/>
            <p:cNvSpPr/>
            <p:nvPr/>
          </p:nvSpPr>
          <p:spPr>
            <a:xfrm>
              <a:off x="9762359" y="5044769"/>
              <a:ext cx="1060439" cy="102827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9861807" y="5297294"/>
              <a:ext cx="10604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b="1" dirty="0" smtClean="0">
                  <a:solidFill>
                    <a:schemeClr val="bg1"/>
                  </a:solidFill>
                </a:rPr>
                <a:t>怎样求另</a:t>
              </a:r>
              <a:endParaRPr lang="en-US" altLang="zh-CN" sz="1400" b="1" dirty="0" smtClean="0">
                <a:solidFill>
                  <a:schemeClr val="bg1"/>
                </a:solidFill>
              </a:endParaRPr>
            </a:p>
            <a:p>
              <a:r>
                <a:rPr lang="zh-CN" altLang="en-US" sz="1400" b="1" dirty="0">
                  <a:solidFill>
                    <a:schemeClr val="bg1"/>
                  </a:solidFill>
                </a:rPr>
                <a:t>一</a:t>
              </a:r>
              <a:r>
                <a:rPr lang="zh-CN" altLang="en-US" sz="1400" b="1" dirty="0" smtClean="0">
                  <a:solidFill>
                    <a:schemeClr val="bg1"/>
                  </a:solidFill>
                </a:rPr>
                <a:t>个角？</a:t>
              </a:r>
              <a:endParaRPr lang="en-US" altLang="zh-CN" sz="1400" b="1" dirty="0" smtClean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8" grpId="0" animBg="1"/>
      <p:bldP spid="19" grpId="0" animBg="1"/>
      <p:bldP spid="21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文本框 8"/>
          <p:cNvSpPr>
            <a:spLocks noChangeArrowheads="1"/>
          </p:cNvSpPr>
          <p:nvPr/>
        </p:nvSpPr>
        <p:spPr bwMode="auto">
          <a:xfrm>
            <a:off x="514350" y="2823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417382" y="1917238"/>
            <a:ext cx="7141520" cy="4620293"/>
            <a:chOff x="705947" y="2192193"/>
            <a:chExt cx="7141520" cy="4620293"/>
          </a:xfrm>
        </p:grpSpPr>
        <p:sp>
          <p:nvSpPr>
            <p:cNvPr id="16" name="圆角矩形 15"/>
            <p:cNvSpPr/>
            <p:nvPr/>
          </p:nvSpPr>
          <p:spPr>
            <a:xfrm>
              <a:off x="705947" y="2194273"/>
              <a:ext cx="7141520" cy="4618213"/>
            </a:xfrm>
            <a:prstGeom prst="roundRect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6" name="TextBox 175"/>
                <p:cNvSpPr txBox="1"/>
                <p:nvPr/>
              </p:nvSpPr>
              <p:spPr>
                <a:xfrm>
                  <a:off x="913662" y="2192193"/>
                  <a:ext cx="5239180" cy="7838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400" b="0" i="0" smtClean="0">
                            <a:latin typeface="Cambria Math" panose="02040503050406030204"/>
                            <a:ea typeface="+mj-ea"/>
                          </a:rPr>
                          <m:t>解：</m:t>
                        </m:r>
                        <m:r>
                          <a:rPr lang="zh-CN" altLang="en-US" sz="2400" b="0" i="0" smtClean="0">
                            <a:latin typeface="Cambria Math" panose="02040503050406030204"/>
                            <a:ea typeface="+mj-ea"/>
                          </a:rPr>
                          <m:t>∵</m:t>
                        </m:r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cos</m:t>
                        </m:r>
                        <m:r>
                          <m:rPr>
                            <m:sty m:val="p"/>
                          </m:rPr>
                          <a:rPr lang="zh-CN" altLang="en-US" sz="2400" b="0" i="0" smtClean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400" i="1">
                                <a:latin typeface="Cambria Math" panose="02040503050406030204"/>
                                <a:ea typeface="+mj-ea"/>
                              </a:rPr>
                            </m:ctrlPr>
                          </m:fPr>
                          <m:num>
                            <m:r>
                              <a:rPr lang="en-US" altLang="zh-CN" sz="2400" b="0" i="0">
                                <a:latin typeface="Cambria Math" panose="02040503050406030204"/>
                                <a:ea typeface="+mj-ea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2400" b="0" i="0">
                                <a:latin typeface="Cambria Math" panose="02040503050406030204"/>
                                <a:ea typeface="+mj-ea"/>
                              </a:rPr>
                              <m:t>2</m:t>
                            </m:r>
                          </m:den>
                        </m:f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&gt;</m:t>
                        </m:r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0</m:t>
                        </m:r>
                        <m:r>
                          <a:rPr lang="zh-CN" altLang="en-US" sz="2400" b="0" i="0" smtClean="0">
                            <a:latin typeface="Cambria Math" panose="02040503050406030204"/>
                            <a:ea typeface="+mj-ea"/>
                          </a:rPr>
                          <m:t>且</m:t>
                        </m:r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cos</m:t>
                        </m:r>
                        <m:r>
                          <m:rPr>
                            <m:sty m:val="p"/>
                          </m:rPr>
                          <a:rPr lang="zh-CN" altLang="en-US" sz="2400" b="0" i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zh-CN" altLang="en-US" sz="2400" b="0" i="0" smtClean="0">
                            <a:latin typeface="Cambria Math" panose="02040503050406030204"/>
                            <a:ea typeface="+mj-ea"/>
                          </a:rPr>
                          <m:t>≠</m:t>
                        </m:r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1</m:t>
                        </m:r>
                      </m:oMath>
                    </m:oMathPara>
                  </a14:m>
                  <a:endParaRPr lang="zh-CN" altLang="en-US" sz="2400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176" name="TextBox 1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3662" y="2192193"/>
                  <a:ext cx="5239180" cy="783804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组合 1"/>
          <p:cNvGrpSpPr/>
          <p:nvPr/>
        </p:nvGrpSpPr>
        <p:grpSpPr>
          <a:xfrm>
            <a:off x="1491097" y="804864"/>
            <a:ext cx="6994091" cy="899757"/>
            <a:chOff x="432208" y="1290153"/>
            <a:chExt cx="7872709" cy="899757"/>
          </a:xfrm>
        </p:grpSpPr>
        <p:sp>
          <p:nvSpPr>
            <p:cNvPr id="14" name="流程图: 可选过程 13"/>
            <p:cNvSpPr/>
            <p:nvPr/>
          </p:nvSpPr>
          <p:spPr>
            <a:xfrm>
              <a:off x="432208" y="1311415"/>
              <a:ext cx="7872709" cy="878495"/>
            </a:xfrm>
            <a:prstGeom prst="flowChartAlternateProcess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7" name="TextBox 176"/>
                <p:cNvSpPr txBox="1"/>
                <p:nvPr/>
              </p:nvSpPr>
              <p:spPr>
                <a:xfrm>
                  <a:off x="856752" y="1290153"/>
                  <a:ext cx="6286615" cy="8989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800" b="0" i="1" smtClean="0">
                            <a:latin typeface="Cambria Math" panose="02040503050406030204"/>
                            <a:ea typeface="+mj-ea"/>
                          </a:rPr>
                          <m:t>已知</m:t>
                        </m:r>
                        <m:r>
                          <a:rPr lang="en-US" altLang="zh-CN" sz="2800" b="0" i="1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cos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=</m:t>
                        </m:r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fPr>
                          <m:num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2</m:t>
                            </m:r>
                          </m:den>
                        </m:f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，且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∈</m:t>
                        </m:r>
                        <m:d>
                          <m:dPr>
                            <m:begChr m:val="["/>
                            <m:ctrlPr>
                              <a:rPr lang="en-US" altLang="zh-CN" sz="2800" i="1" smtClean="0">
                                <a:latin typeface="Cambria Math" panose="02040503050406030204"/>
                                <a:ea typeface="+mj-ea"/>
                              </a:rPr>
                            </m:ctrlPr>
                          </m:dPr>
                          <m:e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0</m:t>
                            </m:r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,</m:t>
                            </m:r>
                            <m:r>
                              <a:rPr lang="en-US" altLang="zh-CN" sz="2800" b="0" i="0" smtClean="0">
                                <a:latin typeface="Cambria Math" panose="02040503050406030204"/>
                                <a:ea typeface="+mj-ea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zh-CN" altLang="en-US" sz="2800" b="0" i="0">
                                <a:latin typeface="Cambria Math" panose="02040503050406030204"/>
                                <a:ea typeface="+mj-ea"/>
                              </a:rPr>
                              <m:t>π</m:t>
                            </m:r>
                          </m:e>
                        </m:d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求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zh-CN" altLang="en-US" sz="2800" b="0" i="0" smtClean="0">
                            <a:latin typeface="Cambria Math" panose="02040503050406030204"/>
                            <a:ea typeface="+mj-ea"/>
                          </a:rPr>
                          <m:t>α</m:t>
                        </m:r>
                        <m:r>
                          <a:rPr lang="en-US" altLang="zh-CN" sz="2800" b="0" i="0" smtClean="0">
                            <a:latin typeface="Cambria Math" panose="02040503050406030204"/>
                            <a:ea typeface="+mj-ea"/>
                          </a:rPr>
                          <m:t>.</m:t>
                        </m:r>
                      </m:oMath>
                    </m:oMathPara>
                  </a14:m>
                  <a:endParaRPr lang="zh-CN" altLang="en-US" sz="2800" dirty="0">
                    <a:latin typeface="+mj-ea"/>
                    <a:ea typeface="+mj-ea"/>
                  </a:endParaRPr>
                </a:p>
              </p:txBody>
            </p:sp>
          </mc:Choice>
          <mc:Fallback>
            <p:sp>
              <p:nvSpPr>
                <p:cNvPr id="177" name="TextBox 1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6752" y="1290153"/>
                  <a:ext cx="6286615" cy="898964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80" name="TextBox 179"/>
              <p:cNvSpPr txBox="1"/>
              <p:nvPr/>
            </p:nvSpPr>
            <p:spPr>
              <a:xfrm>
                <a:off x="2340065" y="2568765"/>
                <a:ext cx="4826045" cy="8340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∴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𝜶</m:t>
                      </m:r>
                      <m:r>
                        <a:rPr lang="zh-CN" altLang="en-US" sz="2400" b="1" i="1">
                          <a:latin typeface="Cambria Math" panose="02040503050406030204"/>
                        </a:rPr>
                        <m:t>是第一或第</m:t>
                      </m:r>
                      <m:r>
                        <a:rPr lang="zh-CN" altLang="en-US" sz="2400" b="1" i="1" smtClean="0">
                          <a:latin typeface="Cambria Math" panose="02040503050406030204"/>
                        </a:rPr>
                        <m:t>四</m:t>
                      </m:r>
                      <m:r>
                        <a:rPr lang="zh-CN" altLang="en-US" sz="2400" b="1" i="1">
                          <a:latin typeface="Cambria Math" panose="02040503050406030204"/>
                        </a:rPr>
                        <m:t>象</m:t>
                      </m:r>
                      <m:r>
                        <a:rPr lang="zh-CN" altLang="en-US" sz="2400" b="1" i="1">
                          <a:latin typeface="Cambria Math" panose="02040503050406030204"/>
                          <a:ea typeface="+mj-ea"/>
                        </a:rPr>
                        <m:t>限</m:t>
                      </m:r>
                      <m:r>
                        <a:rPr lang="zh-CN" altLang="en-US" sz="2400" b="1" i="1" smtClean="0">
                          <a:latin typeface="Cambria Math" panose="02040503050406030204"/>
                          <a:ea typeface="+mj-ea"/>
                        </a:rPr>
                        <m:t>内</m:t>
                      </m:r>
                      <m:r>
                        <a:rPr lang="zh-CN" altLang="en-US" sz="2400" b="1" i="1">
                          <a:latin typeface="Cambria Math" panose="02040503050406030204"/>
                          <a:ea typeface="+mj-ea"/>
                        </a:rPr>
                        <m:t>的角</m:t>
                      </m:r>
                    </m:oMath>
                  </m:oMathPara>
                </a14:m>
                <a:endParaRPr lang="zh-CN" altLang="en-US" sz="2400" b="1" dirty="0">
                  <a:latin typeface="+mj-ea"/>
                  <a:ea typeface="+mj-ea"/>
                </a:endParaRPr>
              </a:p>
              <a:p>
                <a:endParaRPr lang="zh-CN" altLang="en-US" sz="2400" b="1" dirty="0"/>
              </a:p>
            </p:txBody>
          </p:sp>
        </mc:Choice>
        <mc:Fallback>
          <p:sp>
            <p:nvSpPr>
              <p:cNvPr id="180" name="TextBox 1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065" y="2568765"/>
                <a:ext cx="4826045" cy="834011"/>
              </a:xfrm>
              <a:prstGeom prst="rect">
                <a:avLst/>
              </a:prstGeom>
              <a:blipFill rotWithShape="1">
                <a:blip r:embed="rId4"/>
                <a:stretch>
                  <a:fillRect l="-2" t="-23" r="3" b="5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5" name="TextBox 184"/>
              <p:cNvSpPr txBox="1"/>
              <p:nvPr/>
            </p:nvSpPr>
            <p:spPr>
              <a:xfrm>
                <a:off x="2543691" y="3095021"/>
                <a:ext cx="29014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又</a:t>
                </a:r>
                <a14:m>
                  <m:oMath xmlns:m="http://schemas.openxmlformats.org/officeDocument/2006/math">
                    <m:r>
                      <a:rPr lang="zh-CN" altLang="en-US" sz="2400" b="0" i="0">
                        <a:latin typeface="Cambria Math" panose="02040503050406030204"/>
                      </a:rPr>
                      <m:t>∵</m:t>
                    </m:r>
                    <m:r>
                      <m:rPr>
                        <m:sty m:val="p"/>
                      </m:rPr>
                      <a:rPr lang="zh-CN" altLang="en-US" sz="2400" b="0" i="0">
                        <a:latin typeface="Cambria Math" panose="02040503050406030204"/>
                      </a:rPr>
                      <m:t>α</m:t>
                    </m:r>
                    <m:r>
                      <a:rPr lang="zh-CN" altLang="en-US" sz="2400" b="0" i="0">
                        <a:latin typeface="Cambria Math" panose="02040503050406030204"/>
                      </a:rPr>
                      <m:t>∈</m:t>
                    </m:r>
                    <m:d>
                      <m:dPr>
                        <m:begChr m:val="["/>
                        <m:ctrlPr>
                          <a:rPr lang="en-US" altLang="zh-CN" sz="2400" i="1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400" b="0" i="0">
                            <a:latin typeface="Cambria Math" panose="02040503050406030204"/>
                          </a:rPr>
                          <m:t>0</m:t>
                        </m:r>
                        <m:r>
                          <a:rPr lang="en-US" altLang="zh-CN" sz="2400" b="0" i="0">
                            <a:latin typeface="Cambria Math" panose="02040503050406030204"/>
                          </a:rPr>
                          <m:t>,</m:t>
                        </m:r>
                        <m:r>
                          <a:rPr lang="en-US" altLang="zh-CN" sz="2400" b="0" i="0">
                            <a:latin typeface="Cambria Math" panose="02040503050406030204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zh-CN" altLang="en-US" sz="2400" b="0" i="0">
                            <a:latin typeface="Cambria Math" panose="02040503050406030204"/>
                          </a:rPr>
                          <m:t>π</m:t>
                        </m:r>
                      </m:e>
                    </m:d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85" name="TextBox 1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3691" y="3095021"/>
                <a:ext cx="2901483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8" t="-7" r="2" b="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6" name="TextBox 185"/>
              <p:cNvSpPr txBox="1"/>
              <p:nvPr/>
            </p:nvSpPr>
            <p:spPr>
              <a:xfrm>
                <a:off x="2711617" y="3414513"/>
                <a:ext cx="4482056" cy="922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400" b="0" i="0" smtClean="0">
                          <a:latin typeface="Cambria Math" panose="02040503050406030204"/>
                        </a:rPr>
                        <m:t>∴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400" b="0" i="0" smtClean="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400" b="0" i="0" smtClean="0">
                              <a:latin typeface="Cambria Math" panose="02040503050406030204"/>
                            </a:rPr>
                            <m:t>0</m:t>
                          </m:r>
                          <m:r>
                            <a:rPr lang="zh-CN" altLang="en-US" sz="2400" b="0" i="0" smtClean="0">
                              <a:latin typeface="Cambria Math" panose="02040503050406030204"/>
                            </a:rPr>
                            <m:t>，</m:t>
                          </m:r>
                          <m:f>
                            <m:f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zh-CN" altLang="en-US" sz="24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4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zh-CN" altLang="en-US" sz="2400" b="0" i="0" smtClean="0">
                          <a:latin typeface="Cambria Math" panose="02040503050406030204"/>
                        </a:rPr>
                        <m:t>或</m:t>
                      </m:r>
                      <m:r>
                        <m:rPr>
                          <m:sty m:val="p"/>
                        </m:rPr>
                        <a:rPr lang="zh-CN" altLang="en-US" sz="2400">
                          <a:latin typeface="Cambria Math" panose="02040503050406030204"/>
                        </a:rPr>
                        <m:t>α</m:t>
                      </m:r>
                      <m:r>
                        <a:rPr lang="zh-CN" altLang="en-US" sz="2400">
                          <a:latin typeface="Cambria Math" panose="02040503050406030204"/>
                        </a:rPr>
                        <m:t>∈</m:t>
                      </m:r>
                      <m:d>
                        <m:dPr>
                          <m:ctrlPr>
                            <a:rPr lang="en-US" altLang="zh-CN" sz="24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400" i="1" smtClean="0">
                                  <a:latin typeface="Cambria Math" panose="02040503050406030204"/>
                                </a:rPr>
                              </m:ctrlPr>
                            </m:fPr>
                            <m:num>
                              <m:r>
                                <a:rPr lang="en-US" altLang="zh-CN" sz="2400" b="0" i="0" smtClean="0">
                                  <a:latin typeface="Cambria Math" panose="02040503050406030204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400" b="0" i="0" smtClean="0">
                                  <a:latin typeface="Cambria Math" panose="02040503050406030204"/>
                                </a:rPr>
                                <m:t>π</m:t>
                              </m:r>
                            </m:num>
                            <m:den>
                              <m:r>
                                <a:rPr lang="en-US" altLang="zh-CN" sz="2400" b="0" i="0" smtClean="0">
                                  <a:latin typeface="Cambria Math" panose="02040503050406030204"/>
                                </a:rPr>
                                <m:t>2</m:t>
                              </m:r>
                            </m:den>
                          </m:f>
                          <m:r>
                            <a:rPr lang="zh-CN" altLang="en-US" sz="2400" b="0" i="0" smtClean="0">
                              <a:latin typeface="Cambria Math" panose="02040503050406030204"/>
                            </a:rPr>
                            <m:t>，</m:t>
                          </m:r>
                          <m:r>
                            <a:rPr lang="en-US" altLang="zh-CN" sz="2400" b="0" i="0" smtClean="0">
                              <a:latin typeface="Cambria Math" panose="02040503050406030204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zh-CN" altLang="en-US" sz="2400" b="0" i="0" smtClean="0">
                              <a:latin typeface="Cambria Math" panose="02040503050406030204"/>
                            </a:rPr>
                            <m:t>π</m:t>
                          </m:r>
                        </m:e>
                      </m:d>
                    </m:oMath>
                  </m:oMathPara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86" name="TextBox 1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1617" y="3414513"/>
                <a:ext cx="4482056" cy="922176"/>
              </a:xfrm>
              <a:prstGeom prst="rect">
                <a:avLst/>
              </a:prstGeom>
              <a:blipFill rotWithShape="1">
                <a:blip r:embed="rId6"/>
                <a:stretch>
                  <a:fillRect l="-4" t="-13" r="9" b="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7" name="TextBox 186"/>
              <p:cNvSpPr txBox="1"/>
              <p:nvPr/>
            </p:nvSpPr>
            <p:spPr>
              <a:xfrm>
                <a:off x="2415817" y="4336689"/>
                <a:ext cx="4069976" cy="624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由</a:t>
                </a:r>
                <a:r>
                  <a:rPr lang="en-US" altLang="zh-CN" sz="2400" dirty="0" smtClean="0"/>
                  <a:t>cos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400" i="0">
                            <a:latin typeface="Cambria Math" panose="02040503050406030204"/>
                            <a:ea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Cambria Math" panose="02040503050406030204"/>
                          </a:rPr>
                          <m:t>3</m:t>
                        </m:r>
                      </m:den>
                    </m:f>
                    <m:r>
                      <a:rPr lang="en-US" altLang="zh-CN" sz="2400" b="1" i="1"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b="1" i="1">
                            <a:latin typeface="Cambria Math" panose="02040503050406030204"/>
                          </a:rPr>
                        </m:ctrlPr>
                      </m:fPr>
                      <m:num>
                        <m:r>
                          <a:rPr lang="en-US" altLang="zh-CN" sz="2400" b="1" i="1">
                            <a:latin typeface="Cambria Math" panose="02040503050406030204"/>
                          </a:rPr>
                          <m:t>𝟏</m:t>
                        </m:r>
                      </m:num>
                      <m:den>
                        <m:r>
                          <a:rPr lang="en-US" altLang="zh-CN" sz="2400" b="1" i="1">
                            <a:latin typeface="Cambria Math" panose="02040503050406030204"/>
                          </a:rPr>
                          <m:t>𝟐</m:t>
                        </m:r>
                      </m:den>
                    </m:f>
                    <m:r>
                      <a:rPr lang="en-US" altLang="zh-CN" sz="2400" b="1" i="1">
                        <a:latin typeface="Cambria Math" panose="02040503050406030204"/>
                      </a:rPr>
                      <m:t> </m:t>
                    </m:r>
                  </m:oMath>
                </a14:m>
                <a:r>
                  <a:rPr lang="zh-CN" altLang="en-US" sz="2400" dirty="0" smtClean="0"/>
                  <a:t>，得</a:t>
                </a:r>
                <a14:m>
                  <m:oMath xmlns:m="http://schemas.openxmlformats.org/officeDocument/2006/math">
                    <m:r>
                      <a:rPr lang="zh-CN" altLang="en-US" sz="2400" i="1" smtClean="0">
                        <a:latin typeface="Cambria Math" panose="02040503050406030204"/>
                      </a:rPr>
                      <m:t>𝛼</m:t>
                    </m:r>
                    <m:r>
                      <a:rPr lang="en-US" altLang="zh-CN" sz="2400" i="1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400" i="0" smtClean="0">
                            <a:latin typeface="Cambria Math" panose="02040503050406030204"/>
                            <a:ea typeface="Cambria Math" panose="02040503050406030204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Cambria Math" panose="02040503050406030204"/>
                          </a:rPr>
                          <m:t>3</m:t>
                        </m:r>
                      </m:den>
                    </m:f>
                  </m:oMath>
                </a14:m>
                <a:endParaRPr lang="zh-CN" altLang="en-US" sz="2400" dirty="0"/>
              </a:p>
            </p:txBody>
          </p:sp>
        </mc:Choice>
        <mc:Fallback>
          <p:sp>
            <p:nvSpPr>
              <p:cNvPr id="187" name="TextBox 1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5817" y="4336689"/>
                <a:ext cx="4069976" cy="624082"/>
              </a:xfrm>
              <a:prstGeom prst="rect">
                <a:avLst/>
              </a:prstGeom>
              <a:blipFill rotWithShape="1">
                <a:blip r:embed="rId7"/>
                <a:stretch>
                  <a:fillRect l="-7" t="-44" r="13" b="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8" name="TextBox 187"/>
              <p:cNvSpPr txBox="1"/>
              <p:nvPr/>
            </p:nvSpPr>
            <p:spPr>
              <a:xfrm>
                <a:off x="1554913" y="5065199"/>
                <a:ext cx="7308500" cy="645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/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 b="0" i="0">
                        <a:latin typeface="Cambria Math" panose="02040503050406030204"/>
                        <a:ea typeface="Cambria Math" panose="02040503050406030204"/>
                      </a:rPr>
                      <m:t>cos</m:t>
                    </m:r>
                    <m:r>
                      <a:rPr lang="en-US" altLang="zh-CN" sz="2400" b="0" i="0">
                        <a:latin typeface="Cambria Math" panose="02040503050406030204"/>
                        <a:ea typeface="Cambria Math" panose="02040503050406030204"/>
                      </a:rPr>
                      <m:t> </m:t>
                    </m:r>
                    <m:d>
                      <m:dPr>
                        <m:ctrlPr>
                          <a:rPr lang="en-US" altLang="zh-CN" sz="2400" i="1" smtClean="0">
                            <a:latin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400" b="0" i="0" smtClean="0">
                            <a:latin typeface="Cambria Math" panose="02040503050406030204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zh-CN" altLang="en-US" sz="2400" b="0" i="0" smtClean="0">
                            <a:latin typeface="Cambria Math" panose="02040503050406030204"/>
                          </a:rPr>
                          <m:t>π</m:t>
                        </m:r>
                        <m:r>
                          <a:rPr lang="zh-CN" altLang="en-US" sz="2400" b="0" i="0" smtClean="0">
                            <a:latin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/>
                              </a:rPr>
                              <m:t>π</m:t>
                            </m:r>
                          </m:num>
                          <m:den>
                            <m:r>
                              <a:rPr lang="en-US" altLang="zh-CN" sz="2400" b="0" i="0" smtClean="0">
                                <a:latin typeface="Cambria Math" panose="02040503050406030204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altLang="zh-CN" sz="2400" b="0" i="0" smtClean="0"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CN" sz="2400" b="0" i="0" smtClean="0">
                        <a:latin typeface="Cambria Math" panose="02040503050406030204"/>
                        <a:ea typeface="Cambria Math" panose="02040503050406030204"/>
                      </a:rPr>
                      <m:t>cos</m:t>
                    </m:r>
                    <m:d>
                      <m:dPr>
                        <m:ctrlPr>
                          <a:rPr lang="en-US" altLang="zh-CN" sz="2400" i="1" smtClean="0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r>
                          <a:rPr lang="en-US" altLang="zh-CN" sz="2400" b="0" i="0" smtClean="0">
                            <a:latin typeface="Cambria Math" panose="02040503050406030204"/>
                            <a:ea typeface="Cambria Math" panose="02040503050406030204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zh-CN" altLang="en-US" sz="2400" b="0" i="0">
                                <a:latin typeface="Cambria Math" panose="02040503050406030204"/>
                                <a:ea typeface="Cambria Math" panose="02040503050406030204"/>
                              </a:rPr>
                              <m:t>π</m:t>
                            </m:r>
                          </m:num>
                          <m:den>
                            <m:r>
                              <a:rPr lang="en-US" altLang="zh-CN" sz="2400" b="0" i="0">
                                <a:latin typeface="Cambria Math" panose="02040503050406030204"/>
                                <a:ea typeface="Cambria Math" panose="02040503050406030204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zh-CN" sz="2400" dirty="0" smtClean="0"/>
                  <a:t>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 b="0" i="0">
                        <a:latin typeface="Cambria Math" panose="02040503050406030204"/>
                        <a:ea typeface="Cambria Math" panose="02040503050406030204"/>
                      </a:rPr>
                      <m:t>cos</m:t>
                    </m:r>
                    <m:d>
                      <m:dPr>
                        <m:ctrlPr>
                          <a:rPr lang="en-US" altLang="zh-CN" sz="2400" b="1" i="1">
                            <a:latin typeface="Cambria Math" panose="02040503050406030204"/>
                            <a:ea typeface="Cambria Math" panose="02040503050406030204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zh-CN" altLang="en-US" sz="2400" i="0">
                                <a:latin typeface="Cambria Math" panose="02040503050406030204"/>
                                <a:ea typeface="Cambria Math" panose="02040503050406030204"/>
                              </a:rPr>
                              <m:t>π</m:t>
                            </m:r>
                          </m:num>
                          <m:den>
                            <m:r>
                              <a:rPr lang="en-US" altLang="zh-CN" sz="2400" i="0">
                                <a:latin typeface="Cambria Math" panose="02040503050406030204"/>
                                <a:ea typeface="Cambria Math" panose="02040503050406030204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zh-CN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dirty="0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400" b="0" i="0" dirty="0" smtClean="0">
                            <a:latin typeface="Cambria Math" panose="02040503050406030204"/>
                            <a:ea typeface="+mj-ea"/>
                          </a:rPr>
                          <m:t>1</m:t>
                        </m:r>
                      </m:num>
                      <m:den>
                        <m:r>
                          <a:rPr lang="en-US" altLang="zh-CN" sz="2400" b="0" i="0" dirty="0" smtClean="0">
                            <a:latin typeface="Cambria Math" panose="02040503050406030204"/>
                            <a:ea typeface="+mj-ea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sz="2400" dirty="0" smtClean="0">
                    <a:latin typeface="+mj-ea"/>
                    <a:ea typeface="+mj-ea"/>
                  </a:rPr>
                  <a:t>，得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zh-CN" altLang="en-US" sz="2400" b="0" i="0" smtClean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400" b="0" i="0" smtClean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400" i="1" smtClean="0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zh-CN" altLang="en-US" sz="2400" b="0" i="0" smtClean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3</m:t>
                        </m:r>
                      </m:den>
                    </m:f>
                  </m:oMath>
                </a14:m>
                <a:endParaRPr lang="zh-CN" altLang="en-US" sz="2400" dirty="0">
                  <a:latin typeface="+mj-ea"/>
                  <a:ea typeface="+mj-ea"/>
                </a:endParaRPr>
              </a:p>
            </p:txBody>
          </p:sp>
        </mc:Choice>
        <mc:Fallback>
          <p:sp>
            <p:nvSpPr>
              <p:cNvPr id="188" name="TextBox 1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913" y="5065199"/>
                <a:ext cx="7308500" cy="645048"/>
              </a:xfrm>
              <a:prstGeom prst="rect">
                <a:avLst/>
              </a:prstGeom>
              <a:blipFill rotWithShape="1">
                <a:blip r:embed="rId8"/>
                <a:stretch>
                  <a:fillRect l="-6" t="-68" r="1" b="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9" name="TextBox 188"/>
              <p:cNvSpPr txBox="1"/>
              <p:nvPr/>
            </p:nvSpPr>
            <p:spPr>
              <a:xfrm>
                <a:off x="2489203" y="5710247"/>
                <a:ext cx="4634753" cy="1176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400" b="0" i="0" smtClean="0">
                        <a:latin typeface="Cambria Math" panose="02040503050406030204"/>
                        <a:ea typeface="+mj-ea"/>
                      </a:rPr>
                      <m:t>∴</m:t>
                    </m:r>
                    <m:r>
                      <m:rPr>
                        <m:sty m:val="p"/>
                      </m:rPr>
                      <a:rPr lang="zh-CN" altLang="en-US" sz="2400" b="0" i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400" b="0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zh-CN" altLang="en-US" sz="2400" b="0" i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3</m:t>
                        </m:r>
                      </m:den>
                    </m:f>
                  </m:oMath>
                </a14:m>
                <a:r>
                  <a:rPr lang="zh-CN" altLang="en-US" sz="2400" dirty="0" smtClean="0">
                    <a:latin typeface="+mj-ea"/>
                    <a:ea typeface="+mj-ea"/>
                  </a:rPr>
                  <a:t> 或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 panose="02040503050406030204"/>
                        <a:ea typeface="+mj-ea"/>
                      </a:rPr>
                      <m:t> </m:t>
                    </m:r>
                    <m:r>
                      <m:rPr>
                        <m:sty m:val="p"/>
                      </m:rPr>
                      <a:rPr lang="zh-CN" altLang="en-US" sz="2400" b="0" i="0">
                        <a:latin typeface="Cambria Math" panose="02040503050406030204"/>
                        <a:ea typeface="+mj-ea"/>
                      </a:rPr>
                      <m:t>α</m:t>
                    </m:r>
                    <m:r>
                      <a:rPr lang="en-US" altLang="zh-CN" sz="2400" b="0" i="0">
                        <a:latin typeface="Cambria Math" panose="02040503050406030204"/>
                        <a:ea typeface="+mj-ea"/>
                      </a:rPr>
                      <m:t>=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/>
                            <a:ea typeface="+mj-ea"/>
                          </a:rPr>
                        </m:ctrlPr>
                      </m:fPr>
                      <m:num>
                        <m:r>
                          <a:rPr lang="en-US" altLang="zh-CN" sz="2400" b="0" i="0">
                            <a:latin typeface="Cambria Math" panose="02040503050406030204"/>
                            <a:ea typeface="+mj-ea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zh-CN" altLang="en-US" sz="2400" b="0" i="0">
                            <a:latin typeface="Cambria Math" panose="02040503050406030204"/>
                            <a:ea typeface="+mj-ea"/>
                          </a:rPr>
                          <m:t>π</m:t>
                        </m:r>
                      </m:num>
                      <m:den>
                        <m:r>
                          <a:rPr lang="en-US" altLang="zh-CN" sz="2400" b="0" i="0" smtClean="0">
                            <a:latin typeface="Cambria Math" panose="02040503050406030204"/>
                            <a:ea typeface="+mj-ea"/>
                          </a:rPr>
                          <m:t>3</m:t>
                        </m:r>
                      </m:den>
                    </m:f>
                  </m:oMath>
                </a14:m>
                <a:endParaRPr lang="zh-CN" altLang="en-US" sz="2400" dirty="0">
                  <a:latin typeface="+mj-ea"/>
                  <a:ea typeface="+mj-ea"/>
                </a:endParaRPr>
              </a:p>
              <a:p>
                <a:endParaRPr lang="zh-CN" altLang="en-US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189" name="TextBox 1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203" y="5710247"/>
                <a:ext cx="4634753" cy="1176219"/>
              </a:xfrm>
              <a:prstGeom prst="rect">
                <a:avLst/>
              </a:prstGeom>
              <a:blipFill rotWithShape="1">
                <a:blip r:embed="rId9"/>
                <a:stretch>
                  <a:fillRect t="-28" r="11" b="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组合 18"/>
          <p:cNvGrpSpPr/>
          <p:nvPr/>
        </p:nvGrpSpPr>
        <p:grpSpPr>
          <a:xfrm rot="1086001">
            <a:off x="9667" y="2689802"/>
            <a:ext cx="2519412" cy="1085702"/>
            <a:chOff x="98125" y="2582479"/>
            <a:chExt cx="2036694" cy="1085702"/>
          </a:xfrm>
        </p:grpSpPr>
        <p:sp>
          <p:nvSpPr>
            <p:cNvPr id="20" name="椭圆形标注 19"/>
            <p:cNvSpPr/>
            <p:nvPr/>
          </p:nvSpPr>
          <p:spPr>
            <a:xfrm rot="20444730" flipH="1">
              <a:off x="98125" y="2582479"/>
              <a:ext cx="2003419" cy="1085702"/>
            </a:xfrm>
            <a:prstGeom prst="wedgeEllipseCallout">
              <a:avLst>
                <a:gd name="adj1" fmla="val -54089"/>
                <a:gd name="adj2" fmla="val 94954"/>
              </a:avLst>
            </a:prstGeom>
            <a:gradFill flip="none" rotWithShape="1">
              <a:gsLst>
                <a:gs pos="0">
                  <a:srgbClr val="86F5FB">
                    <a:tint val="66000"/>
                    <a:satMod val="160000"/>
                  </a:srgbClr>
                </a:gs>
                <a:gs pos="50000">
                  <a:srgbClr val="86F5FB">
                    <a:tint val="44500"/>
                    <a:satMod val="160000"/>
                  </a:srgbClr>
                </a:gs>
                <a:gs pos="100000">
                  <a:srgbClr val="86F5FB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/>
                <p:cNvSpPr txBox="1"/>
                <p:nvPr/>
              </p:nvSpPr>
              <p:spPr>
                <a:xfrm rot="20499647">
                  <a:off x="215659" y="2747862"/>
                  <a:ext cx="191916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b="1" dirty="0" smtClean="0"/>
                    <a:t>写出</a:t>
                  </a:r>
                  <a:r>
                    <a:rPr lang="zh-CN" altLang="en-US" b="1" dirty="0">
                      <a:latin typeface="+mj-ea"/>
                    </a:rPr>
                    <a:t>角</a:t>
                  </a:r>
                  <a14:m>
                    <m:oMath xmlns:m="http://schemas.openxmlformats.org/officeDocument/2006/math">
                      <m:r>
                        <a:rPr lang="zh-CN" altLang="en-US" b="1" i="1">
                          <a:latin typeface="Cambria Math" panose="02040503050406030204"/>
                        </a:rPr>
                        <m:t>𝜶</m:t>
                      </m:r>
                    </m:oMath>
                  </a14:m>
                  <a:r>
                    <a:rPr lang="zh-CN" altLang="en-US" b="1" dirty="0" smtClean="0"/>
                    <a:t>的范围并把</a:t>
                  </a:r>
                  <a:endParaRPr lang="en-US" altLang="zh-CN" b="1" dirty="0" smtClean="0"/>
                </a:p>
                <a:p>
                  <a:r>
                    <a:rPr lang="zh-CN" altLang="en-US" b="1" dirty="0" smtClean="0"/>
                    <a:t>对应的锐角写出来</a:t>
                  </a:r>
                  <a:endParaRPr lang="zh-CN" altLang="en-US" b="1" dirty="0"/>
                </a:p>
              </p:txBody>
            </p:sp>
          </mc:Choice>
          <mc:Fallback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499647">
                  <a:off x="215659" y="2747862"/>
                  <a:ext cx="1919160" cy="646331"/>
                </a:xfrm>
                <a:prstGeom prst="rect">
                  <a:avLst/>
                </a:prstGeom>
                <a:blipFill rotWithShape="1">
                  <a:blip r:embed="rId10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组合 4"/>
          <p:cNvGrpSpPr/>
          <p:nvPr/>
        </p:nvGrpSpPr>
        <p:grpSpPr>
          <a:xfrm>
            <a:off x="8800660" y="3013834"/>
            <a:ext cx="2848986" cy="1465027"/>
            <a:chOff x="8800660" y="3424044"/>
            <a:chExt cx="2848986" cy="1465027"/>
          </a:xfrm>
        </p:grpSpPr>
        <p:grpSp>
          <p:nvGrpSpPr>
            <p:cNvPr id="7" name="组合 6"/>
            <p:cNvGrpSpPr/>
            <p:nvPr/>
          </p:nvGrpSpPr>
          <p:grpSpPr>
            <a:xfrm>
              <a:off x="8800660" y="3424044"/>
              <a:ext cx="2848986" cy="1465027"/>
              <a:chOff x="7814253" y="3252135"/>
              <a:chExt cx="2848986" cy="1465027"/>
            </a:xfr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grpSpPr>
          <p:sp>
            <p:nvSpPr>
              <p:cNvPr id="18" name="椭圆形标注 17"/>
              <p:cNvSpPr/>
              <p:nvPr/>
            </p:nvSpPr>
            <p:spPr>
              <a:xfrm>
                <a:off x="7814253" y="3252135"/>
                <a:ext cx="2848986" cy="1465027"/>
              </a:xfrm>
              <a:prstGeom prst="wedgeEllipseCallout">
                <a:avLst>
                  <a:gd name="adj1" fmla="val -70574"/>
                  <a:gd name="adj2" fmla="val 86519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8370354" y="3425655"/>
                <a:ext cx="1736784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b="1" dirty="0" smtClean="0"/>
                  <a:t>根据诱导公式</a:t>
                </a:r>
                <a:endParaRPr lang="zh-CN" altLang="en-US" b="1" dirty="0"/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Box 5"/>
                <p:cNvSpPr txBox="1"/>
                <p:nvPr/>
              </p:nvSpPr>
              <p:spPr>
                <a:xfrm>
                  <a:off x="9133872" y="3918217"/>
                  <a:ext cx="2415250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b="1" dirty="0" smtClean="0">
                      <a:solidFill>
                        <a:schemeClr val="bg1"/>
                      </a:solidFill>
                      <a:ea typeface="Cambria Math" panose="02040503050406030204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zh-CN" b="1" i="1" smtClean="0">
                          <a:solidFill>
                            <a:schemeClr val="tx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𝐜𝐨𝐬</m:t>
                      </m:r>
                      <m:r>
                        <a:rPr lang="en-US" altLang="zh-CN" b="1" smtClean="0">
                          <a:solidFill>
                            <a:schemeClr val="tx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 </m:t>
                      </m:r>
                      <m:d>
                        <m:dPr>
                          <m:ctrlPr>
                            <a:rPr lang="en-US" altLang="zh-CN" b="1" i="1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b="1" i="1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𝟐</m:t>
                          </m:r>
                          <m:r>
                            <a:rPr lang="zh-CN" altLang="en-US" b="1" i="1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𝛑</m:t>
                          </m:r>
                          <m:r>
                            <a:rPr lang="en-US" altLang="zh-CN" b="1" i="1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+</m:t>
                          </m:r>
                          <m:r>
                            <a:rPr lang="zh-CN" altLang="en-US" b="1" i="1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𝜶</m:t>
                          </m:r>
                        </m:e>
                      </m:d>
                      <m:r>
                        <a:rPr lang="en-US" altLang="zh-CN" b="1">
                          <a:solidFill>
                            <a:schemeClr val="tx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b="1" i="1">
                          <a:solidFill>
                            <a:schemeClr val="tx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𝐜𝐨𝐬</m:t>
                      </m:r>
                      <m:r>
                        <a:rPr lang="el-GR" altLang="zh-CN" b="1" i="1" smtClean="0">
                          <a:solidFill>
                            <a:schemeClr val="tx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𝜶</m:t>
                      </m:r>
                    </m:oMath>
                  </a14:m>
                  <a:endParaRPr lang="en-US" altLang="zh-CN" b="1" dirty="0" smtClean="0">
                    <a:solidFill>
                      <a:schemeClr val="tx1"/>
                    </a:solidFill>
                    <a:ea typeface="Cambria Math" panose="02040503050406030204"/>
                  </a:endParaRPr>
                </a:p>
                <a:p>
                  <a14:m>
                    <m:oMath xmlns:m="http://schemas.openxmlformats.org/officeDocument/2006/math">
                      <m:r>
                        <a:rPr lang="en-US" altLang="zh-CN" b="1" i="0" smtClean="0">
                          <a:solidFill>
                            <a:schemeClr val="tx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  </m:t>
                      </m:r>
                      <m:r>
                        <a:rPr lang="en-US" altLang="zh-CN" b="1" i="1">
                          <a:solidFill>
                            <a:schemeClr val="tx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𝐜𝐨𝐬</m:t>
                      </m:r>
                      <m:d>
                        <m:dPr>
                          <m:ctrlPr>
                            <a:rPr lang="en-US" altLang="zh-CN" b="1" i="1">
                              <a:solidFill>
                                <a:schemeClr val="tx1"/>
                              </a:solidFill>
                              <a:latin typeface="Cambria Math" panose="02040503050406030204"/>
                              <a:ea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b="1">
                              <a:solidFill>
                                <a:schemeClr val="tx1"/>
                              </a:solidFill>
                              <a:latin typeface="Cambria Math" panose="02040503050406030204"/>
                              <a:ea typeface="Cambria Math" panose="02040503050406030204"/>
                            </a:rPr>
                            <m:t>−</m:t>
                          </m:r>
                          <m:r>
                            <a:rPr lang="zh-CN" altLang="en-US" b="1" i="1">
                              <a:solidFill>
                                <a:schemeClr val="tx1"/>
                              </a:solidFill>
                              <a:latin typeface="Cambria Math" panose="02040503050406030204"/>
                              <a:ea typeface="Cambria Math" panose="02040503050406030204"/>
                            </a:rPr>
                            <m:t>𝜶</m:t>
                          </m:r>
                        </m:e>
                      </m:d>
                    </m:oMath>
                  </a14:m>
                  <a:r>
                    <a:rPr lang="en-US" altLang="zh-CN" b="1" dirty="0">
                      <a:solidFill>
                        <a:schemeClr val="tx1"/>
                      </a:solidFill>
                    </a:rPr>
                    <a:t>   =</a:t>
                  </a:r>
                  <a14:m>
                    <m:oMath xmlns:m="http://schemas.openxmlformats.org/officeDocument/2006/math">
                      <m:r>
                        <a:rPr lang="en-US" altLang="zh-CN" b="1" i="1">
                          <a:solidFill>
                            <a:schemeClr val="tx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𝐜𝐨𝐬</m:t>
                      </m:r>
                      <m:r>
                        <m:rPr>
                          <m:sty m:val="p"/>
                        </m:rPr>
                        <a:rPr lang="el-GR" altLang="zh-CN" i="1">
                          <a:solidFill>
                            <a:schemeClr val="tx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α</m:t>
                      </m:r>
                    </m:oMath>
                  </a14:m>
                  <a:endParaRPr lang="zh-CN" altLang="en-US" dirty="0">
                    <a:solidFill>
                      <a:schemeClr val="tx1"/>
                    </a:solidFill>
                  </a:endParaRPr>
                </a:p>
                <a:p>
                  <a:endParaRPr lang="zh-CN" altLang="en-US" dirty="0"/>
                </a:p>
              </p:txBody>
            </p:sp>
          </mc:Choice>
          <mc:Fallback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33872" y="3918217"/>
                  <a:ext cx="2415250" cy="923330"/>
                </a:xfrm>
                <a:prstGeom prst="rect">
                  <a:avLst/>
                </a:prstGeom>
                <a:blipFill rotWithShape="1">
                  <a:blip r:embed="rId11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  <p:sndAc>
          <p:endSnd/>
        </p:sndAc>
      </p:transition>
    </mc:Choice>
    <mc:Fallback>
      <p:transition spd="slow">
        <p:blinds dir="vert"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nimBg="1"/>
      <p:bldP spid="185" grpId="0" animBg="1"/>
      <p:bldP spid="186" grpId="0" animBg="1"/>
      <p:bldP spid="187" grpId="0" animBg="1"/>
      <p:bldP spid="188" grpId="0" animBg="1"/>
      <p:bldP spid="18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52751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归纳总结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545754" y="2438011"/>
            <a:ext cx="9208367" cy="3880670"/>
            <a:chOff x="545754" y="2761861"/>
            <a:chExt cx="9208367" cy="3880670"/>
          </a:xfrm>
        </p:grpSpPr>
        <p:sp>
          <p:nvSpPr>
            <p:cNvPr id="15" name="圆角矩形 14"/>
            <p:cNvSpPr/>
            <p:nvPr/>
          </p:nvSpPr>
          <p:spPr>
            <a:xfrm>
              <a:off x="545754" y="2761861"/>
              <a:ext cx="8131078" cy="3880670"/>
            </a:xfrm>
            <a:prstGeom prst="roundRect">
              <a:avLst/>
            </a:prstGeom>
            <a:gradFill flip="none" rotWithShape="1">
              <a:gsLst>
                <a:gs pos="0">
                  <a:srgbClr val="00B0F0">
                    <a:tint val="66000"/>
                    <a:satMod val="160000"/>
                  </a:srgbClr>
                </a:gs>
                <a:gs pos="50000">
                  <a:srgbClr val="00B0F0">
                    <a:tint val="44500"/>
                    <a:satMod val="160000"/>
                  </a:srgbClr>
                </a:gs>
                <a:gs pos="100000">
                  <a:srgbClr val="00B0F0">
                    <a:tint val="23500"/>
                    <a:satMod val="160000"/>
                  </a:srgbClr>
                </a:gs>
              </a:gsLst>
              <a:lin ang="189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644737" y="3307340"/>
                  <a:ext cx="9109384" cy="26811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CN" altLang="en-US" sz="2800" dirty="0" smtClean="0"/>
                    <a:t>解题步骤</a:t>
                  </a:r>
                  <a:endParaRPr lang="en-US" altLang="zh-CN" sz="2800" dirty="0" smtClean="0"/>
                </a:p>
                <a:p>
                  <a:r>
                    <a:rPr lang="en-US" altLang="zh-CN" sz="2800" dirty="0"/>
                    <a:t>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0" i="1" smtClean="0">
                              <a:latin typeface="Cambria Math" panose="02040503050406030204"/>
                            </a:rPr>
                            <m:t>1</m:t>
                          </m:r>
                        </m:e>
                      </m:d>
                    </m:oMath>
                  </a14:m>
                  <a:r>
                    <a:rPr lang="zh-CN" altLang="en-US" sz="2800" dirty="0" smtClean="0">
                      <a:latin typeface="Cambria Math" panose="02040503050406030204"/>
                    </a:rPr>
                    <a:t>根据  </a:t>
                  </a:r>
                  <a14:m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altLang="zh-CN" sz="2800" i="1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i="1">
                              <a:latin typeface="Cambria Math" panose="02040503050406030204"/>
                            </a:rPr>
                            <m:t>𝑎</m:t>
                          </m:r>
                        </m:e>
                      </m:d>
                      <m:r>
                        <a:rPr lang="en-US" altLang="zh-CN" sz="2800" i="1">
                          <a:latin typeface="Cambria Math" panose="02040503050406030204"/>
                          <a:ea typeface="Cambria Math" panose="02040503050406030204"/>
                        </a:rPr>
                        <m:t>≤</m:t>
                      </m:r>
                      <m:r>
                        <a:rPr lang="en-US" altLang="zh-CN" sz="2800" i="1">
                          <a:latin typeface="Cambria Math" panose="02040503050406030204"/>
                          <a:ea typeface="Cambria Math" panose="02040503050406030204"/>
                        </a:rPr>
                        <m:t>1</m:t>
                      </m:r>
                      <m:r>
                        <a:rPr lang="en-US" altLang="zh-CN" sz="2800" b="0" i="1" smtClean="0">
                          <a:latin typeface="Cambria Math" panose="02040503050406030204"/>
                          <a:ea typeface="Cambria Math" panose="02040503050406030204"/>
                        </a:rPr>
                        <m:t>  </m:t>
                      </m:r>
                      <m:r>
                        <a:rPr lang="zh-CN" altLang="en-US" sz="2800" i="1">
                          <a:latin typeface="Cambria Math" panose="02040503050406030204"/>
                          <a:ea typeface="+mj-ea"/>
                        </a:rPr>
                        <m:t>判断</m:t>
                      </m:r>
                      <m:r>
                        <a:rPr lang="zh-CN" altLang="en-US" sz="2800" i="1" smtClean="0">
                          <a:latin typeface="Cambria Math" panose="02040503050406030204"/>
                          <a:ea typeface="+mj-ea"/>
                        </a:rPr>
                        <m:t>所给</m:t>
                      </m:r>
                      <m:r>
                        <a:rPr lang="zh-CN" altLang="en-US" sz="2800" i="1">
                          <a:latin typeface="Cambria Math" panose="02040503050406030204"/>
                          <a:ea typeface="+mj-ea"/>
                        </a:rPr>
                        <m:t>范围</m:t>
                      </m:r>
                      <m:r>
                        <a:rPr lang="zh-CN" altLang="en-US" sz="2800" b="0" i="1" smtClean="0">
                          <a:latin typeface="Cambria Math" panose="02040503050406030204"/>
                          <a:ea typeface="+mj-ea"/>
                        </a:rPr>
                        <m:t>角的</m:t>
                      </m:r>
                      <m:r>
                        <a:rPr lang="zh-CN" altLang="en-US" sz="2800" i="1">
                          <a:latin typeface="Cambria Math" panose="02040503050406030204"/>
                          <a:ea typeface="+mj-ea"/>
                        </a:rPr>
                        <m:t>象限</m:t>
                      </m:r>
                      <m:r>
                        <a:rPr lang="zh-CN" altLang="en-US" sz="2800" b="0" i="1" smtClean="0">
                          <a:latin typeface="Cambria Math" panose="02040503050406030204"/>
                          <a:ea typeface="+mj-ea"/>
                        </a:rPr>
                        <m:t>或</m:t>
                      </m:r>
                      <m:r>
                        <a:rPr lang="zh-CN" altLang="en-US" sz="2800" i="1">
                          <a:latin typeface="Cambria Math" panose="02040503050406030204"/>
                          <a:ea typeface="+mj-ea"/>
                        </a:rPr>
                        <m:t>坐标轴</m:t>
                      </m:r>
                      <m:r>
                        <a:rPr lang="en-US" altLang="zh-CN" sz="2800" b="0" i="1" smtClean="0">
                          <a:latin typeface="Cambria Math" panose="02040503050406030204"/>
                          <a:ea typeface="+mj-ea"/>
                        </a:rPr>
                        <m:t> </m:t>
                      </m:r>
                    </m:oMath>
                  </a14:m>
                  <a:endParaRPr lang="en-US" altLang="zh-CN" sz="2800" dirty="0">
                    <a:latin typeface="+mj-ea"/>
                    <a:ea typeface="+mj-ea"/>
                    <a:sym typeface="Tahoma" panose="020B0604030504040204" pitchFamily="34" charset="0"/>
                  </a:endParaRPr>
                </a:p>
                <a:p>
                  <a:r>
                    <a:rPr lang="en-US" altLang="zh-CN" sz="2800" dirty="0">
                      <a:latin typeface="Cambria Math" panose="02040503050406030204"/>
                    </a:rPr>
                    <a:t>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0" i="1" smtClean="0">
                              <a:latin typeface="Cambria Math" panose="02040503050406030204"/>
                            </a:rPr>
                            <m:t>2</m:t>
                          </m:r>
                        </m:e>
                      </m:d>
                    </m:oMath>
                  </a14:m>
                  <a:r>
                    <a:rPr lang="zh-CN" altLang="en-US" sz="2800" dirty="0" smtClean="0">
                      <a:latin typeface="Cambria Math" panose="02040503050406030204"/>
                    </a:rPr>
                    <a:t>写出角范围</a:t>
                  </a:r>
                  <a:endParaRPr lang="en-US" altLang="zh-CN" sz="2800" dirty="0" smtClean="0">
                    <a:latin typeface="Cambria Math" panose="02040503050406030204"/>
                  </a:endParaRPr>
                </a:p>
                <a:p>
                  <a:r>
                    <a:rPr lang="en-US" altLang="zh-CN" sz="2800" dirty="0" smtClean="0"/>
                    <a:t>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0" i="1" smtClean="0">
                              <a:latin typeface="Cambria Math" panose="02040503050406030204"/>
                            </a:rPr>
                            <m:t>3</m:t>
                          </m:r>
                        </m:e>
                      </m:d>
                    </m:oMath>
                  </a14:m>
                  <a:r>
                    <a:rPr lang="zh-CN" altLang="en-US" sz="2800" dirty="0" smtClean="0">
                      <a:latin typeface="Cambria Math" panose="02040503050406030204"/>
                    </a:rPr>
                    <a:t>写出对应锐角</a:t>
                  </a:r>
                  <a:endParaRPr lang="en-US" altLang="zh-CN" sz="2800" dirty="0" smtClean="0">
                    <a:latin typeface="Cambria Math" panose="02040503050406030204"/>
                  </a:endParaRPr>
                </a:p>
                <a:p>
                  <a:r>
                    <a:rPr lang="en-US" altLang="zh-CN" sz="2800" dirty="0" smtClean="0"/>
                    <a:t>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0" i="1" smtClean="0">
                              <a:latin typeface="Cambria Math" panose="02040503050406030204"/>
                            </a:rPr>
                            <m:t>4</m:t>
                          </m:r>
                        </m:e>
                      </m:d>
                    </m:oMath>
                  </a14:m>
                  <a:r>
                    <a:rPr lang="zh-CN" altLang="en-US" sz="2800" dirty="0" smtClean="0"/>
                    <a:t>根据相应诱导公式求出另一角</a:t>
                  </a:r>
                  <a:endParaRPr lang="en-US" altLang="zh-CN" sz="2800" dirty="0" smtClean="0"/>
                </a:p>
                <a:p>
                  <a:r>
                    <a:rPr lang="en-US" altLang="zh-CN" sz="2800" dirty="0" smtClean="0"/>
                    <a:t>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0" i="1" smtClean="0">
                              <a:latin typeface="Cambria Math" panose="02040503050406030204"/>
                            </a:rPr>
                            <m:t>5</m:t>
                          </m:r>
                        </m:e>
                      </m:d>
                    </m:oMath>
                  </a14:m>
                  <a:r>
                    <a:rPr lang="zh-CN" altLang="en-US" sz="2800" dirty="0" smtClean="0"/>
                    <a:t>写出结论</a:t>
                  </a:r>
                  <a:endParaRPr lang="zh-CN" altLang="en-US" sz="2800" dirty="0"/>
                </a:p>
              </p:txBody>
            </p:sp>
          </mc:Choice>
          <mc:Fallback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4737" y="3307340"/>
                  <a:ext cx="9109384" cy="2681183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组合 15"/>
          <p:cNvGrpSpPr/>
          <p:nvPr/>
        </p:nvGrpSpPr>
        <p:grpSpPr>
          <a:xfrm>
            <a:off x="545754" y="968591"/>
            <a:ext cx="7939434" cy="1353717"/>
            <a:chOff x="1281172" y="1566806"/>
            <a:chExt cx="7482898" cy="1353717"/>
          </a:xfrm>
        </p:grpSpPr>
        <p:sp>
          <p:nvSpPr>
            <p:cNvPr id="35" name="圆角矩形 34"/>
            <p:cNvSpPr/>
            <p:nvPr/>
          </p:nvSpPr>
          <p:spPr>
            <a:xfrm>
              <a:off x="1281172" y="1566806"/>
              <a:ext cx="7242256" cy="1353717"/>
            </a:xfrm>
            <a:prstGeom prst="roundRect">
              <a:avLst/>
            </a:prstGeom>
            <a:gradFill flip="none" rotWithShape="1">
              <a:gsLst>
                <a:gs pos="0">
                  <a:srgbClr val="EAEA46">
                    <a:tint val="66000"/>
                    <a:satMod val="160000"/>
                  </a:srgbClr>
                </a:gs>
                <a:gs pos="50000">
                  <a:srgbClr val="EAEA46">
                    <a:tint val="44500"/>
                    <a:satMod val="160000"/>
                  </a:srgbClr>
                </a:gs>
                <a:gs pos="100000">
                  <a:srgbClr val="EAEA46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2428584" y="1935985"/>
                  <a:ext cx="6335486" cy="8013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eaLnBrk="1" hangingPunct="1"/>
                  <a:r>
                    <a:rPr lang="zh-CN" altLang="en-US" sz="2800" dirty="0" smtClean="0">
                      <a:latin typeface="微软雅黑" panose="020B0503020204020204" pitchFamily="34" charset="-122"/>
                      <a:sym typeface="Tahoma" panose="020B0604030504040204" pitchFamily="34" charset="0"/>
                    </a:rPr>
                    <a:t>已知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>
                          <a:latin typeface="Cambria Math" panose="02040503050406030204"/>
                        </a:rPr>
                        <m:t>sin</m:t>
                      </m:r>
                      <m:r>
                        <a:rPr lang="en-US" altLang="zh-CN" sz="2800" b="0" i="1" smtClean="0">
                          <a:latin typeface="Cambria Math" panose="02040503050406030204"/>
                        </a:rPr>
                        <m:t>𝑥</m:t>
                      </m:r>
                      <m:r>
                        <a:rPr lang="en-US" altLang="zh-CN" sz="2800">
                          <a:latin typeface="Cambria Math" panose="02040503050406030204"/>
                        </a:rPr>
                        <m:t>=</m:t>
                      </m:r>
                      <m:r>
                        <a:rPr lang="en-US" altLang="zh-CN" sz="2800" b="0" i="1" smtClean="0">
                          <a:latin typeface="Cambria Math" panose="02040503050406030204"/>
                        </a:rPr>
                        <m:t>𝑎</m:t>
                      </m:r>
                      <m:d>
                        <m:dPr>
                          <m:ctrlPr>
                            <a:rPr lang="en-US" altLang="zh-CN" sz="2800" b="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zh-CN" altLang="en-US" sz="2800" b="0" i="1" smtClean="0">
                              <a:latin typeface="Cambria Math" panose="02040503050406030204"/>
                            </a:rPr>
                            <m:t>或</m:t>
                          </m:r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latin typeface="Cambria Math" panose="02040503050406030204"/>
                            </a:rPr>
                            <m:t>cos</m:t>
                          </m:r>
                          <m:r>
                            <a:rPr lang="en-US" altLang="zh-CN" sz="2800" b="0" i="1" smtClean="0">
                              <a:latin typeface="Cambria Math" panose="02040503050406030204"/>
                            </a:rPr>
                            <m:t>𝑥</m:t>
                          </m:r>
                          <m:r>
                            <a:rPr lang="en-US" altLang="zh-CN" sz="2800" b="0" i="0" smtClean="0">
                              <a:latin typeface="Cambria Math" panose="02040503050406030204"/>
                            </a:rPr>
                            <m:t>=</m:t>
                          </m:r>
                          <m:r>
                            <a:rPr lang="en-US" altLang="zh-CN" sz="2800" b="0" i="1" smtClean="0">
                              <a:latin typeface="Cambria Math" panose="02040503050406030204"/>
                            </a:rPr>
                            <m:t>𝑎</m:t>
                          </m:r>
                        </m:e>
                      </m:d>
                      <m:r>
                        <a:rPr lang="en-US" altLang="zh-CN" sz="2800" b="0" i="0" smtClean="0">
                          <a:latin typeface="Cambria Math" panose="02040503050406030204"/>
                        </a:rPr>
                        <m:t>,</m:t>
                      </m:r>
                      <m:d>
                        <m:dPr>
                          <m:begChr m:val="|"/>
                          <m:endChr m:val="|"/>
                          <m:ctrlPr>
                            <a:rPr lang="en-US" altLang="zh-CN" sz="2800" b="0" i="1" smtClean="0">
                              <a:latin typeface="Cambria Math" panose="02040503050406030204"/>
                            </a:rPr>
                          </m:ctrlPr>
                        </m:dPr>
                        <m:e>
                          <m:r>
                            <a:rPr lang="en-US" altLang="zh-CN" sz="2800" b="0" i="1" smtClean="0">
                              <a:latin typeface="Cambria Math" panose="02040503050406030204"/>
                            </a:rPr>
                            <m:t>𝑎</m:t>
                          </m:r>
                        </m:e>
                      </m:d>
                      <m:r>
                        <a:rPr lang="en-US" altLang="zh-CN" sz="2800" b="0" i="1" smtClean="0">
                          <a:latin typeface="Cambria Math" panose="02040503050406030204"/>
                          <a:ea typeface="Cambria Math" panose="02040503050406030204"/>
                        </a:rPr>
                        <m:t>≤</m:t>
                      </m:r>
                      <m:r>
                        <a:rPr lang="en-US" altLang="zh-CN" sz="2800" b="0" i="1" smtClean="0">
                          <a:latin typeface="Cambria Math" panose="02040503050406030204"/>
                          <a:ea typeface="Cambria Math" panose="02040503050406030204"/>
                        </a:rPr>
                        <m:t>1</m:t>
                      </m:r>
                    </m:oMath>
                  </a14:m>
                  <a:endParaRPr lang="en-US" altLang="zh-CN" sz="2800" dirty="0" smtClean="0">
                    <a:latin typeface="微软雅黑" panose="020B0503020204020204" pitchFamily="34" charset="-122"/>
                    <a:sym typeface="Tahoma" panose="020B0604030504040204" pitchFamily="34" charset="0"/>
                  </a:endParaRPr>
                </a:p>
                <a:p>
                  <a:pPr eaLnBrk="1" hangingPunct="1">
                    <a:buFont typeface="Arial" panose="020B0604020202020204" pitchFamily="34" charset="0"/>
                    <a:buNone/>
                  </a:pPr>
                  <a:endParaRPr lang="en-US" altLang="zh-CN" dirty="0">
                    <a:latin typeface="微软雅黑" panose="020B0503020204020204" pitchFamily="34" charset="-122"/>
                    <a:sym typeface="Tahoma" panose="020B0604030504040204" pitchFamily="34" charset="0"/>
                  </a:endParaRPr>
                </a:p>
              </p:txBody>
            </p:sp>
          </mc:Choice>
          <mc:Fallback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28584" y="1935985"/>
                  <a:ext cx="6335486" cy="801370"/>
                </a:xfrm>
                <a:prstGeom prst="rect">
                  <a:avLst/>
                </a:prstGeom>
                <a:blipFill rotWithShape="1">
                  <a:blip r:embed="rId3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8" name="Picture 2" descr="https://ss0.bdstatic.com/94oJfD_bAAcT8t7mm9GUKT-xh_/timg?image&amp;quality=100&amp;size=b4000_4000&amp;sec=1475895049&amp;di=8ab86c9241161bca7a3ee23979006029&amp;src=http://img3.redocn.com/tupian/20120910/sikaowentidexiaonanhai_1412173_smal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7663" y="968591"/>
            <a:ext cx="1943100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2306</Words>
  <Application>WPS 演示</Application>
  <PresentationFormat>自定义</PresentationFormat>
  <Paragraphs>331</Paragraphs>
  <Slides>17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</vt:i4>
      </vt:variant>
      <vt:variant>
        <vt:lpstr>幻灯片标题</vt:lpstr>
      </vt:variant>
      <vt:variant>
        <vt:i4>17</vt:i4>
      </vt:variant>
    </vt:vector>
  </HeadingPairs>
  <TitlesOfParts>
    <vt:vector size="37" baseType="lpstr">
      <vt:lpstr>Arial</vt:lpstr>
      <vt:lpstr>宋体</vt:lpstr>
      <vt:lpstr>Wingdings</vt:lpstr>
      <vt:lpstr>Tahoma</vt:lpstr>
      <vt:lpstr>微软雅黑</vt:lpstr>
      <vt:lpstr>Cambria Math</vt:lpstr>
      <vt:lpstr>Cambria Math</vt:lpstr>
      <vt:lpstr>黑体</vt:lpstr>
      <vt:lpstr>楷体</vt:lpstr>
      <vt:lpstr>Arial Unicode MS</vt:lpstr>
      <vt:lpstr>Calibri</vt:lpstr>
      <vt:lpstr>Wingdings</vt:lpstr>
      <vt:lpstr>自定义设计方案</vt:lpstr>
      <vt:lpstr>Equation.3</vt:lpstr>
      <vt:lpstr>Equation.3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413</cp:revision>
  <dcterms:created xsi:type="dcterms:W3CDTF">2014-09-09T10:19:00Z</dcterms:created>
  <dcterms:modified xsi:type="dcterms:W3CDTF">2023-10-08T06:17:13Z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04C4BB6509654A37B7368E42C5D6221F</vt:lpwstr>
  </property>
</Properties>
</file>