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3"/>
    <p:sldId id="314" r:id="rId4"/>
    <p:sldId id="272" r:id="rId5"/>
    <p:sldId id="271" r:id="rId6"/>
    <p:sldId id="303" r:id="rId7"/>
    <p:sldId id="304" r:id="rId8"/>
    <p:sldId id="273" r:id="rId9"/>
    <p:sldId id="281" r:id="rId10"/>
    <p:sldId id="275" r:id="rId11"/>
    <p:sldId id="282" r:id="rId12"/>
    <p:sldId id="278" r:id="rId13"/>
    <p:sldId id="283" r:id="rId14"/>
    <p:sldId id="284" r:id="rId15"/>
    <p:sldId id="315" r:id="rId16"/>
    <p:sldId id="270" r:id="rId17"/>
  </p:sldIdLst>
  <p:sldSz cx="12192000" cy="6858000"/>
  <p:notesSz cx="6858000" cy="9144000"/>
  <p:custDataLst>
    <p:tags r:id="rId22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63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CF8ED8F-EE67-451F-982F-DB22265B637C}" type="presOf" srcId="{686DB3D4-1AAC-4388-8C5D-57B9D632F429}" destId="{98C4E39E-10F3-4D03-A868-BC96ECF27A11}" srcOrd="1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BE4B00EF-B36D-494D-BE6E-CAF9DC5EB0A5}" type="presOf" srcId="{7BB27145-B151-47E8-A861-66402183E3A0}" destId="{01AC5AF5-8D67-4CBC-A1A3-F0577FDBF38E}" srcOrd="0" destOrd="0" presId="urn:microsoft.com/office/officeart/2005/8/layout/process4"/>
    <dgm:cxn modelId="{72E23857-559B-447E-9BFC-0C4CC45846C4}" type="presOf" srcId="{E582E736-2870-4E96-BED8-4CE0CF67995B}" destId="{B4406A72-DDFE-449E-A8CB-60482EBA02AE}" srcOrd="1" destOrd="0" presId="urn:microsoft.com/office/officeart/2005/8/layout/process4"/>
    <dgm:cxn modelId="{6E617DEE-88E8-4591-A598-7B8967AAB441}" type="presOf" srcId="{85183C90-3A16-41C4-896D-820917BB9D79}" destId="{D2B5C53B-EC74-48AE-90BF-B3B941F46D4C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1A8EFB84-89A3-4312-9181-879321C32C5E}" type="presOf" srcId="{E233382C-9E75-4914-8328-34E1623ACCCF}" destId="{00129A5A-6583-48B0-96FB-05AE29122BAC}" srcOrd="0" destOrd="0" presId="urn:microsoft.com/office/officeart/2005/8/layout/process4"/>
    <dgm:cxn modelId="{8B06A5CB-EB06-4011-B141-775E9275827C}" type="presOf" srcId="{5892AFDF-AA56-4437-A5D0-69B8CDEC0A33}" destId="{C1A68B1A-3D49-4ACA-A2E3-B498B7BABEE6}" srcOrd="1" destOrd="0" presId="urn:microsoft.com/office/officeart/2005/8/layout/process4"/>
    <dgm:cxn modelId="{1BD4BB36-3EC1-4945-B877-00C40ED65188}" type="presOf" srcId="{686DB3D4-1AAC-4388-8C5D-57B9D632F429}" destId="{808B7BA2-19FB-4C63-91A2-98D343C57F7C}" srcOrd="0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C98123AE-6BB6-4387-9852-45A4AA2FCBBC}" type="presOf" srcId="{E582E736-2870-4E96-BED8-4CE0CF67995B}" destId="{5EE99884-9E2E-4FE6-A5D8-6ACA831E9755}" srcOrd="0" destOrd="0" presId="urn:microsoft.com/office/officeart/2005/8/layout/process4"/>
    <dgm:cxn modelId="{DF6CAB0B-153C-4FE8-B738-E5BA71A5DBBB}" type="presOf" srcId="{5892AFDF-AA56-4437-A5D0-69B8CDEC0A33}" destId="{4A3841E5-E850-4768-BCEB-156462614172}" srcOrd="0" destOrd="0" presId="urn:microsoft.com/office/officeart/2005/8/layout/process4"/>
    <dgm:cxn modelId="{C69CC1F9-5EF9-4351-B07A-1537F832662D}" type="presOf" srcId="{4806D80E-8775-43C4-B227-0063AC4D5040}" destId="{53C0BA43-2DD6-40C9-A155-197C1C9388C9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BFEF74AA-BAF4-4F14-9E6E-458AB0D4C21F}" type="presOf" srcId="{253CDDB7-BB96-4003-BBC7-42D80477E21E}" destId="{1CBD4569-6870-42B2-A9DD-217728E10514}" srcOrd="0" destOrd="0" presId="urn:microsoft.com/office/officeart/2005/8/layout/process4"/>
    <dgm:cxn modelId="{F3BA9124-8897-4940-A3ED-0A2601376B14}" type="presOf" srcId="{5897881D-4100-495D-8EA6-7E6C1A52B6D7}" destId="{26E760D4-5974-4810-8717-4B8FC2236871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49E7415A-87FA-4C86-B036-55743AD96BB6}" type="presOf" srcId="{471AD50B-B3B8-4AC5-A612-BA2FED03CC32}" destId="{4B9A3AFB-121F-4379-8524-D58120764772}" srcOrd="0" destOrd="0" presId="urn:microsoft.com/office/officeart/2005/8/layout/process4"/>
    <dgm:cxn modelId="{CF191647-01E9-4575-95FD-E3CAB471685B}" type="presParOf" srcId="{53C0BA43-2DD6-40C9-A155-197C1C9388C9}" destId="{7867D93A-4E93-4750-9905-E110B49D7C0C}" srcOrd="0" destOrd="0" presId="urn:microsoft.com/office/officeart/2005/8/layout/process4"/>
    <dgm:cxn modelId="{F5AF18A1-8EA0-4A7B-9CBF-72CCAE5E0DF3}" type="presParOf" srcId="{7867D93A-4E93-4750-9905-E110B49D7C0C}" destId="{808B7BA2-19FB-4C63-91A2-98D343C57F7C}" srcOrd="0" destOrd="0" presId="urn:microsoft.com/office/officeart/2005/8/layout/process4"/>
    <dgm:cxn modelId="{D9219F4B-6675-4F73-AF5A-6BE0948EDA2A}" type="presParOf" srcId="{7867D93A-4E93-4750-9905-E110B49D7C0C}" destId="{98C4E39E-10F3-4D03-A868-BC96ECF27A11}" srcOrd="1" destOrd="0" presId="urn:microsoft.com/office/officeart/2005/8/layout/process4"/>
    <dgm:cxn modelId="{C8E01179-E6D8-4D48-A331-71DCEE431CAA}" type="presParOf" srcId="{7867D93A-4E93-4750-9905-E110B49D7C0C}" destId="{15956C15-0725-455D-BF0E-2053741ACB11}" srcOrd="2" destOrd="0" presId="urn:microsoft.com/office/officeart/2005/8/layout/process4"/>
    <dgm:cxn modelId="{64B23457-FB20-40F3-B29D-8A81113F395A}" type="presParOf" srcId="{15956C15-0725-455D-BF0E-2053741ACB11}" destId="{01AC5AF5-8D67-4CBC-A1A3-F0577FDBF38E}" srcOrd="0" destOrd="0" presId="urn:microsoft.com/office/officeart/2005/8/layout/process4"/>
    <dgm:cxn modelId="{C0F92F6B-9197-4B73-B64F-BE778B7179D9}" type="presParOf" srcId="{15956C15-0725-455D-BF0E-2053741ACB11}" destId="{1CBD4569-6870-42B2-A9DD-217728E10514}" srcOrd="1" destOrd="0" presId="urn:microsoft.com/office/officeart/2005/8/layout/process4"/>
    <dgm:cxn modelId="{D9AB5857-9EB5-46F7-84EF-E9EC44CEC57C}" type="presParOf" srcId="{53C0BA43-2DD6-40C9-A155-197C1C9388C9}" destId="{ADF88A39-752C-46E4-A362-B1CE22C74F39}" srcOrd="1" destOrd="0" presId="urn:microsoft.com/office/officeart/2005/8/layout/process4"/>
    <dgm:cxn modelId="{84EC242B-CE6E-4C22-AE77-51FB9BF75EC2}" type="presParOf" srcId="{53C0BA43-2DD6-40C9-A155-197C1C9388C9}" destId="{592A0256-7C4E-445C-BEB9-E59A4A32736C}" srcOrd="2" destOrd="0" presId="urn:microsoft.com/office/officeart/2005/8/layout/process4"/>
    <dgm:cxn modelId="{5BD1EC81-888E-4520-9B92-D7F116E128F2}" type="presParOf" srcId="{592A0256-7C4E-445C-BEB9-E59A4A32736C}" destId="{5EE99884-9E2E-4FE6-A5D8-6ACA831E9755}" srcOrd="0" destOrd="0" presId="urn:microsoft.com/office/officeart/2005/8/layout/process4"/>
    <dgm:cxn modelId="{9E48C5BD-3B7E-49D2-AEFC-3363A5B8F6AC}" type="presParOf" srcId="{592A0256-7C4E-445C-BEB9-E59A4A32736C}" destId="{B4406A72-DDFE-449E-A8CB-60482EBA02AE}" srcOrd="1" destOrd="0" presId="urn:microsoft.com/office/officeart/2005/8/layout/process4"/>
    <dgm:cxn modelId="{5702953F-71C8-4912-8F07-0E0C3A0134E9}" type="presParOf" srcId="{592A0256-7C4E-445C-BEB9-E59A4A32736C}" destId="{282800D4-5028-4E8C-94BA-9CE910ECF6E5}" srcOrd="2" destOrd="0" presId="urn:microsoft.com/office/officeart/2005/8/layout/process4"/>
    <dgm:cxn modelId="{AB46161F-78B6-447A-865E-B09A3F60BB7E}" type="presParOf" srcId="{282800D4-5028-4E8C-94BA-9CE910ECF6E5}" destId="{D2B5C53B-EC74-48AE-90BF-B3B941F46D4C}" srcOrd="0" destOrd="0" presId="urn:microsoft.com/office/officeart/2005/8/layout/process4"/>
    <dgm:cxn modelId="{D68833FC-C0A7-4204-A84A-D3092EF38315}" type="presParOf" srcId="{282800D4-5028-4E8C-94BA-9CE910ECF6E5}" destId="{00129A5A-6583-48B0-96FB-05AE29122BAC}" srcOrd="1" destOrd="0" presId="urn:microsoft.com/office/officeart/2005/8/layout/process4"/>
    <dgm:cxn modelId="{8937F820-FEBA-424B-898C-51C0CA976370}" type="presParOf" srcId="{53C0BA43-2DD6-40C9-A155-197C1C9388C9}" destId="{2E0806B2-1229-45F3-B1CC-E2D0D8F513D5}" srcOrd="3" destOrd="0" presId="urn:microsoft.com/office/officeart/2005/8/layout/process4"/>
    <dgm:cxn modelId="{5F1EE6CD-B588-4C55-80A5-9E27F4306924}" type="presParOf" srcId="{53C0BA43-2DD6-40C9-A155-197C1C9388C9}" destId="{B0259C26-5767-40FE-BA56-97FAF65E7950}" srcOrd="4" destOrd="0" presId="urn:microsoft.com/office/officeart/2005/8/layout/process4"/>
    <dgm:cxn modelId="{74841362-723D-4E8E-8934-B34409429591}" type="presParOf" srcId="{B0259C26-5767-40FE-BA56-97FAF65E7950}" destId="{4A3841E5-E850-4768-BCEB-156462614172}" srcOrd="0" destOrd="0" presId="urn:microsoft.com/office/officeart/2005/8/layout/process4"/>
    <dgm:cxn modelId="{CD6C2D0E-92FA-4ACB-9C10-267917375A88}" type="presParOf" srcId="{B0259C26-5767-40FE-BA56-97FAF65E7950}" destId="{C1A68B1A-3D49-4ACA-A2E3-B498B7BABEE6}" srcOrd="1" destOrd="0" presId="urn:microsoft.com/office/officeart/2005/8/layout/process4"/>
    <dgm:cxn modelId="{A5EFF0A5-7B34-4D5D-B7ED-0C6085126A02}" type="presParOf" srcId="{B0259C26-5767-40FE-BA56-97FAF65E7950}" destId="{5D5B5423-C58C-441F-A07A-E10BC6BAA87C}" srcOrd="2" destOrd="0" presId="urn:microsoft.com/office/officeart/2005/8/layout/process4"/>
    <dgm:cxn modelId="{81494632-360A-42E4-8230-19B18416B193}" type="presParOf" srcId="{5D5B5423-C58C-441F-A07A-E10BC6BAA87C}" destId="{4B9A3AFB-121F-4379-8524-D58120764772}" srcOrd="0" destOrd="0" presId="urn:microsoft.com/office/officeart/2005/8/layout/process4"/>
    <dgm:cxn modelId="{FC18CD12-0B4C-403C-8586-1E3561B10AB9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7" Type="http://schemas.openxmlformats.org/officeDocument/2006/relationships/image" Target="../media/image38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0.wmf"/><Relationship Id="rId8" Type="http://schemas.openxmlformats.org/officeDocument/2006/relationships/oleObject" Target="../embeddings/oleObject30.bin"/><Relationship Id="rId7" Type="http://schemas.openxmlformats.org/officeDocument/2006/relationships/image" Target="../media/image29.wmf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31.wmf"/><Relationship Id="rId10" Type="http://schemas.openxmlformats.org/officeDocument/2006/relationships/oleObject" Target="../embeddings/oleObject31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oleObject" Target="../embeddings/oleObject35.bin"/><Relationship Id="rId7" Type="http://schemas.openxmlformats.org/officeDocument/2006/relationships/image" Target="../media/image34.wmf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3.bin"/><Relationship Id="rId3" Type="http://schemas.openxmlformats.org/officeDocument/2006/relationships/image" Target="../media/image32.wmf"/><Relationship Id="rId20" Type="http://schemas.openxmlformats.org/officeDocument/2006/relationships/vmlDrawing" Target="../drawings/vmlDrawing9.vml"/><Relationship Id="rId2" Type="http://schemas.openxmlformats.org/officeDocument/2006/relationships/oleObject" Target="../embeddings/oleObject32.bin"/><Relationship Id="rId19" Type="http://schemas.openxmlformats.org/officeDocument/2006/relationships/slideLayout" Target="../slideLayouts/slideLayout1.xml"/><Relationship Id="rId18" Type="http://schemas.openxmlformats.org/officeDocument/2006/relationships/oleObject" Target="../embeddings/oleObject41.bin"/><Relationship Id="rId17" Type="http://schemas.openxmlformats.org/officeDocument/2006/relationships/oleObject" Target="../embeddings/oleObject40.bin"/><Relationship Id="rId16" Type="http://schemas.openxmlformats.org/officeDocument/2006/relationships/oleObject" Target="../embeddings/oleObject39.bin"/><Relationship Id="rId15" Type="http://schemas.openxmlformats.org/officeDocument/2006/relationships/image" Target="../media/image38.wmf"/><Relationship Id="rId14" Type="http://schemas.openxmlformats.org/officeDocument/2006/relationships/oleObject" Target="../embeddings/oleObject38.bin"/><Relationship Id="rId13" Type="http://schemas.openxmlformats.org/officeDocument/2006/relationships/image" Target="../media/image37.wmf"/><Relationship Id="rId12" Type="http://schemas.openxmlformats.org/officeDocument/2006/relationships/oleObject" Target="../embeddings/oleObject37.bin"/><Relationship Id="rId11" Type="http://schemas.openxmlformats.org/officeDocument/2006/relationships/image" Target="../media/image36.wmf"/><Relationship Id="rId10" Type="http://schemas.openxmlformats.org/officeDocument/2006/relationships/oleObject" Target="../embeddings/oleObject36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oleObject" Target="../embeddings/oleObject45.bin"/><Relationship Id="rId7" Type="http://schemas.openxmlformats.org/officeDocument/2006/relationships/image" Target="../media/image41.wmf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3.bin"/><Relationship Id="rId3" Type="http://schemas.openxmlformats.org/officeDocument/2006/relationships/image" Target="../media/image39.wmf"/><Relationship Id="rId2" Type="http://schemas.openxmlformats.org/officeDocument/2006/relationships/oleObject" Target="../embeddings/oleObject42.bin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44.wmf"/><Relationship Id="rId12" Type="http://schemas.openxmlformats.org/officeDocument/2006/relationships/oleObject" Target="../embeddings/oleObject47.bin"/><Relationship Id="rId11" Type="http://schemas.openxmlformats.org/officeDocument/2006/relationships/image" Target="../media/image43.wmf"/><Relationship Id="rId10" Type="http://schemas.openxmlformats.org/officeDocument/2006/relationships/oleObject" Target="../embeddings/oleObject46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21" Type="http://schemas.openxmlformats.org/officeDocument/2006/relationships/vmlDrawing" Target="../drawings/vmlDrawing3.vml"/><Relationship Id="rId20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9" Type="http://schemas.openxmlformats.org/officeDocument/2006/relationships/image" Target="../media/image13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12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11.jpeg"/><Relationship Id="rId14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5.wmf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11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4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oleObject" Target="../embeddings/oleObject19.bin"/><Relationship Id="rId7" Type="http://schemas.openxmlformats.org/officeDocument/2006/relationships/image" Target="../media/image20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18.wmf"/><Relationship Id="rId2" Type="http://schemas.openxmlformats.org/officeDocument/2006/relationships/oleObject" Target="../embeddings/oleObject16.bin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1.xml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1.wmf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25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22.bin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7504430" cy="1188720"/>
            <a:chOff x="6274" y="5950"/>
            <a:chExt cx="9580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222" y="6368"/>
              <a:ext cx="863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4.5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对数函数的图像与性质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1121337" y="1146646"/>
            <a:ext cx="9733474" cy="496887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403350" y="1538605"/>
            <a:ext cx="549381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求下列函数的定义域</a:t>
            </a:r>
            <a:r>
              <a:rPr lang="en-US" altLang="zh-CN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en-US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5486400" y="2362057"/>
          <a:ext cx="38782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42062400" imgH="5791200" progId="Equation.3">
                  <p:embed/>
                </p:oleObj>
              </mc:Choice>
              <mc:Fallback>
                <p:oleObj name="公式" r:id="rId2" imgW="42062400" imgH="57912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6400" y="2362057"/>
                        <a:ext cx="3878263" cy="584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2279650" y="2387918"/>
          <a:ext cx="26130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28346400" imgH="5486400" progId="Equation.3">
                  <p:embed/>
                </p:oleObj>
              </mc:Choice>
              <mc:Fallback>
                <p:oleObj name="公式" r:id="rId4" imgW="28346400" imgH="54864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79650" y="2387918"/>
                        <a:ext cx="2613025" cy="552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968500" y="3130868"/>
          <a:ext cx="417353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9928800" imgH="4876800" progId="Equation.DSMT4">
                  <p:embed/>
                </p:oleObj>
              </mc:Choice>
              <mc:Fallback>
                <p:oleObj name="Equation" r:id="rId6" imgW="39928800" imgH="4876800" progId="Equation.DSMT4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8500" y="3130868"/>
                        <a:ext cx="4173538" cy="4905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554288" y="3911918"/>
          <a:ext cx="55356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51206400" imgH="5181600" progId="Equation.DSMT4">
                  <p:embed/>
                </p:oleObj>
              </mc:Choice>
              <mc:Fallback>
                <p:oleObj name="Equation" r:id="rId8" imgW="51206400" imgH="5181600" progId="Equation.DSMT4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54288" y="3911918"/>
                        <a:ext cx="5535612" cy="522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308019" y="4813618"/>
          <a:ext cx="822325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78333600" imgH="5791200" progId="Equation.3">
                  <p:embed/>
                </p:oleObj>
              </mc:Choice>
              <mc:Fallback>
                <p:oleObj name="公式" r:id="rId10" imgW="78333600" imgH="57912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08019" y="4813618"/>
                        <a:ext cx="8223250" cy="5826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26396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03350" y="1469579"/>
            <a:ext cx="249299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en-US" altLang="zh-CN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填空题：</a:t>
            </a:r>
            <a:endParaRPr lang="en-US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896533" y="2281143"/>
          <a:ext cx="454851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41452800" imgH="5181600" progId="Equation.3">
                  <p:embed/>
                </p:oleObj>
              </mc:Choice>
              <mc:Fallback>
                <p:oleObj name="公式" r:id="rId2" imgW="41452800" imgH="51816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96533" y="2281143"/>
                        <a:ext cx="4548515" cy="522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341812" y="2265780"/>
            <a:ext cx="4748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u="sng" dirty="0" smtClean="0"/>
              <a:t>      </a:t>
            </a:r>
            <a:r>
              <a:rPr lang="zh-CN" altLang="en-US" sz="2800" dirty="0" smtClean="0"/>
              <a:t>的</a:t>
            </a:r>
            <a:r>
              <a:rPr lang="zh-CN" altLang="en-US" sz="2800" u="sng" dirty="0" smtClean="0"/>
              <a:t>           </a:t>
            </a:r>
            <a:r>
              <a:rPr lang="zh-CN" altLang="en-US" sz="2800" dirty="0" smtClean="0"/>
              <a:t>函数，</a:t>
            </a:r>
            <a:endParaRPr lang="zh-CN" altLang="en-US" sz="28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256502" y="3047442"/>
            <a:ext cx="6670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定义域是</a:t>
            </a:r>
            <a:r>
              <a:rPr lang="zh-CN" altLang="en-US" sz="2800" u="sng" dirty="0" smtClean="0"/>
              <a:t>               </a:t>
            </a:r>
            <a:r>
              <a:rPr lang="zh-CN" altLang="en-US" sz="2800" dirty="0" smtClean="0"/>
              <a:t>，值域是</a:t>
            </a:r>
            <a:r>
              <a:rPr lang="zh-CN" altLang="en-US" sz="2800" u="sng" dirty="0" smtClean="0"/>
              <a:t>              </a:t>
            </a:r>
            <a:r>
              <a:rPr lang="zh-CN" altLang="en-US" sz="2800" dirty="0" smtClean="0"/>
              <a:t>；</a:t>
            </a:r>
            <a:endParaRPr lang="zh-CN" altLang="en-US" sz="2800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920615" y="3003351"/>
          <a:ext cx="14049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15240000" imgH="4876800" progId="Equation.3">
                  <p:embed/>
                </p:oleObj>
              </mc:Choice>
              <mc:Fallback>
                <p:oleObj name="公式" r:id="rId4" imgW="15240000" imgH="4876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20615" y="3003351"/>
                        <a:ext cx="1404938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980795" y="3003965"/>
          <a:ext cx="1123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12192000" imgH="4876800" progId="Equation.3">
                  <p:embed/>
                </p:oleObj>
              </mc:Choice>
              <mc:Fallback>
                <p:oleObj name="公式" r:id="rId6" imgW="12192000" imgH="48768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80795" y="3003965"/>
                        <a:ext cx="1123950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606771" y="2238434"/>
          <a:ext cx="2809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3048000" imgH="3962400" progId="Equation.3">
                  <p:embed/>
                </p:oleObj>
              </mc:Choice>
              <mc:Fallback>
                <p:oleObj name="公式" r:id="rId8" imgW="3048000" imgH="39624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06771" y="2238434"/>
                        <a:ext cx="280988" cy="400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7636438" y="2221073"/>
          <a:ext cx="7858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8534400" imgH="4876800" progId="Equation.3">
                  <p:embed/>
                </p:oleObj>
              </mc:Choice>
              <mc:Fallback>
                <p:oleObj name="公式" r:id="rId10" imgW="8534400" imgH="4876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36438" y="2221073"/>
                        <a:ext cx="785812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1885999" y="3835148"/>
          <a:ext cx="48799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45110400" imgH="5181600" progId="Equation.3">
                  <p:embed/>
                </p:oleObj>
              </mc:Choice>
              <mc:Fallback>
                <p:oleObj name="公式" r:id="rId12" imgW="45110400" imgH="51816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85999" y="3835148"/>
                        <a:ext cx="4879975" cy="522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641688" y="3804522"/>
            <a:ext cx="4748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u="sng" dirty="0" smtClean="0"/>
              <a:t>      </a:t>
            </a:r>
            <a:r>
              <a:rPr lang="zh-CN" altLang="en-US" sz="2800" dirty="0" smtClean="0"/>
              <a:t>的</a:t>
            </a:r>
            <a:r>
              <a:rPr lang="zh-CN" altLang="en-US" sz="2800" u="sng" dirty="0" smtClean="0"/>
              <a:t>           </a:t>
            </a:r>
            <a:r>
              <a:rPr lang="zh-CN" altLang="en-US" sz="2800" dirty="0" smtClean="0"/>
              <a:t>函数，</a:t>
            </a:r>
            <a:endParaRPr lang="zh-CN" altLang="en-US" sz="2800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2276166" y="4615680"/>
            <a:ext cx="6670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/>
              <a:t>定义域是</a:t>
            </a:r>
            <a:r>
              <a:rPr lang="zh-CN" altLang="en-US" sz="2800" u="sng" dirty="0" smtClean="0"/>
              <a:t>               </a:t>
            </a:r>
            <a:r>
              <a:rPr lang="zh-CN" altLang="en-US" sz="2800" dirty="0" smtClean="0"/>
              <a:t>，值域是</a:t>
            </a:r>
            <a:r>
              <a:rPr lang="zh-CN" altLang="en-US" sz="2800" u="sng" dirty="0" smtClean="0"/>
              <a:t>              </a:t>
            </a:r>
            <a:r>
              <a:rPr lang="zh-CN" altLang="en-US" sz="2800" dirty="0" smtClean="0"/>
              <a:t>；</a:t>
            </a:r>
            <a:endParaRPr lang="zh-CN" altLang="en-US" sz="2800" dirty="0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6844840" y="3781743"/>
          <a:ext cx="5048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5486400" imgH="4267200" progId="Equation.3">
                  <p:embed/>
                </p:oleObj>
              </mc:Choice>
              <mc:Fallback>
                <p:oleObj name="公式" r:id="rId14" imgW="5486400" imgH="42672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44840" y="3781743"/>
                        <a:ext cx="504825" cy="430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7955016" y="3734988"/>
          <a:ext cx="7858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8534400" imgH="4876800" progId="Equation.3">
                  <p:embed/>
                </p:oleObj>
              </mc:Choice>
              <mc:Fallback>
                <p:oleObj name="公式" r:id="rId16" imgW="8534400" imgH="4876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55016" y="3734988"/>
                        <a:ext cx="785813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901050" y="4561870"/>
          <a:ext cx="14049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公式" r:id="rId17" imgW="15240000" imgH="4876800" progId="Equation.3">
                  <p:embed/>
                </p:oleObj>
              </mc:Choice>
              <mc:Fallback>
                <p:oleObj name="公式" r:id="rId17" imgW="15240000" imgH="4876800" progId="Equation.3">
                  <p:embed/>
                  <p:pic>
                    <p:nvPicPr>
                      <p:cNvPr id="0" name="图片 717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01050" y="4561870"/>
                        <a:ext cx="1404938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7019155" y="4561870"/>
          <a:ext cx="1123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公式" r:id="rId18" imgW="12192000" imgH="4876800" progId="Equation.3">
                  <p:embed/>
                </p:oleObj>
              </mc:Choice>
              <mc:Fallback>
                <p:oleObj name="公式" r:id="rId18" imgW="12192000" imgH="4876800" progId="Equation.3">
                  <p:embed/>
                  <p:pic>
                    <p:nvPicPr>
                      <p:cNvPr id="0" name="图片 7177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19155" y="4561870"/>
                        <a:ext cx="1123950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89693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03350" y="1102549"/>
            <a:ext cx="5262979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en-US" altLang="zh-CN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求下列函数的定义域：</a:t>
            </a:r>
            <a:endParaRPr lang="en-US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943100" y="1985963"/>
          <a:ext cx="28686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26517600" imgH="5181600" progId="Equation.3">
                  <p:embed/>
                </p:oleObj>
              </mc:Choice>
              <mc:Fallback>
                <p:oleObj name="公式" r:id="rId2" imgW="26517600" imgH="51816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43100" y="1985963"/>
                        <a:ext cx="2868613" cy="523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599113" y="1981103"/>
          <a:ext cx="33623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31089600" imgH="5486400" progId="Equation.3">
                  <p:embed/>
                </p:oleObj>
              </mc:Choice>
              <mc:Fallback>
                <p:oleObj name="公式" r:id="rId4" imgW="31089600" imgH="54864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99113" y="1981103"/>
                        <a:ext cx="3362325" cy="554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916161" y="2740025"/>
          <a:ext cx="701833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64922400" imgH="5181600" progId="Equation.3">
                  <p:embed/>
                </p:oleObj>
              </mc:Choice>
              <mc:Fallback>
                <p:oleObj name="公式" r:id="rId6" imgW="64922400" imgH="51816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16161" y="2740025"/>
                        <a:ext cx="7018338" cy="522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2415194" y="3479134"/>
          <a:ext cx="77438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73761600" imgH="5181600" progId="Equation.3">
                  <p:embed/>
                </p:oleObj>
              </mc:Choice>
              <mc:Fallback>
                <p:oleObj name="公式" r:id="rId8" imgW="73761600" imgH="51816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15194" y="3479134"/>
                        <a:ext cx="7743825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2369556" y="3979705"/>
          <a:ext cx="7545388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69799200" imgH="9448800" progId="Equation.3">
                  <p:embed/>
                </p:oleObj>
              </mc:Choice>
              <mc:Fallback>
                <p:oleObj name="公式" r:id="rId10" imgW="69799200" imgH="9448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69556" y="3979705"/>
                        <a:ext cx="7545388" cy="952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418769" y="4895790"/>
          <a:ext cx="82550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78638400" imgH="9448800" progId="Equation.3">
                  <p:embed/>
                </p:oleObj>
              </mc:Choice>
              <mc:Fallback>
                <p:oleObj name="公式" r:id="rId12" imgW="78638400" imgH="9448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18769" y="4895790"/>
                        <a:ext cx="8255000" cy="949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8845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239520"/>
            <a:ext cx="5408613" cy="4752975"/>
            <a:chOff x="4548" y="1952"/>
            <a:chExt cx="8518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952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10" y="2095"/>
              <a:ext cx="7278" cy="1765"/>
              <a:chOff x="139" y="80"/>
              <a:chExt cx="291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39" y="80"/>
                <a:ext cx="656" cy="706"/>
                <a:chOff x="76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6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95" y="13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0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4.5.2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94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P138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教材习题五第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1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，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2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题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87"/>
              <a:ext cx="8518" cy="2050"/>
              <a:chOff x="0" y="0"/>
              <a:chExt cx="3407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730" y="255"/>
                <a:ext cx="2677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寻找对数函数在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生活中的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7102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131" y="21686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131" y="4332446"/>
            <a:ext cx="792163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2931" y="22448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4831" y="429910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75" y="329660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0950" y="329025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6950" y="1528128"/>
            <a:ext cx="3743325" cy="374491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3550" y="1586865"/>
            <a:ext cx="360363" cy="360363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8988" y="3242628"/>
            <a:ext cx="360362" cy="360362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2588" y="4785678"/>
            <a:ext cx="360362" cy="360362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88" y="1566228"/>
            <a:ext cx="360362" cy="360362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2313" y="3242628"/>
            <a:ext cx="360362" cy="360362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50" y="4842828"/>
            <a:ext cx="360363" cy="360362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5950" y="248380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0713" y="249015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2950" y="2610803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5488" y="2583815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088" y="2694940"/>
            <a:ext cx="1522412" cy="1522413"/>
            <a:chOff x="2416" y="1878"/>
            <a:chExt cx="959" cy="959"/>
          </a:xfrm>
        </p:grpSpPr>
        <p:sp>
          <p:nvSpPr>
            <p:cNvPr id="22557" name="Oval 32"/>
            <p:cNvSpPr/>
            <p:nvPr/>
          </p:nvSpPr>
          <p:spPr>
            <a:xfrm>
              <a:off x="2416" y="1878"/>
              <a:ext cx="959" cy="95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545" y="4743450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578033" y="3008630"/>
            <a:ext cx="16052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对数函数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的定义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0670" y="319500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情境引入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029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288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90" y="313594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19480" y="474059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514350" y="39370"/>
            <a:ext cx="4724718" cy="885885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对数函数的定义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130" name="AutoShape 5"/>
          <p:cNvSpPr>
            <a:spLocks noChangeArrowheads="1"/>
          </p:cNvSpPr>
          <p:nvPr/>
        </p:nvSpPr>
        <p:spPr bwMode="auto">
          <a:xfrm>
            <a:off x="1640759" y="895556"/>
            <a:ext cx="9686003" cy="2477728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66FFFF"/>
              </a:gs>
              <a:gs pos="50000">
                <a:srgbClr val="C7FFFF"/>
              </a:gs>
              <a:gs pos="100000">
                <a:srgbClr val="66FFFF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lnSpc>
                <a:spcPct val="120000"/>
              </a:lnSpc>
              <a:defRPr/>
            </a:pPr>
            <a:endParaRPr lang="zh-CN" altLang="en-US" sz="2000" b="1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677988" y="1099574"/>
            <a:ext cx="9604528" cy="2031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当生物死后，它机体内原有的碳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14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会按确定的规律衰减，大约每经过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5730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年衰减为原来的一半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根据此规律，人们获得了生物死亡年数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T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与生物体内碳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14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含量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p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之间的函数关系：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3" name="Object 7" descr="81287042075890"/>
          <p:cNvGraphicFramePr>
            <a:graphicFrameLocks noChangeAspect="1"/>
          </p:cNvGraphicFramePr>
          <p:nvPr/>
        </p:nvGraphicFramePr>
        <p:xfrm>
          <a:off x="4506913" y="3624010"/>
          <a:ext cx="3265487" cy="881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20421600" imgH="8839200" progId="Equation.3">
                  <p:embed/>
                </p:oleObj>
              </mc:Choice>
              <mc:Fallback>
                <p:oleObj name="公式" r:id="rId2" imgW="20421600" imgH="8839200" progId="Equation.3">
                  <p:embed/>
                  <p:pic>
                    <p:nvPicPr>
                      <p:cNvPr id="0" name="Object 7" descr="8128704207589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06913" y="3624010"/>
                        <a:ext cx="3265487" cy="88178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圆角矩形标注 14"/>
          <p:cNvSpPr/>
          <p:nvPr/>
        </p:nvSpPr>
        <p:spPr>
          <a:xfrm>
            <a:off x="943894" y="4612146"/>
            <a:ext cx="5397911" cy="1769805"/>
          </a:xfrm>
          <a:prstGeom prst="wedgeRoundRectCallout">
            <a:avLst>
              <a:gd name="adj1" fmla="val 42476"/>
              <a:gd name="adj2" fmla="val -824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</a:rPr>
              <a:t>考古学家一般通过提取附着在出土文物、古遗址上死亡的残留物，利用此公式估计出土文物或古遗址的年代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.</a:t>
            </a:r>
            <a:endParaRPr lang="zh-CN" altLang="en-US" sz="2400" dirty="0" smtClean="0">
              <a:solidFill>
                <a:schemeClr val="tx1"/>
              </a:solidFill>
            </a:endParaRPr>
          </a:p>
          <a:p>
            <a:endParaRPr lang="zh-CN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utoUpdateAnimBg="0"/>
      <p:bldP spid="1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677988" y="1445014"/>
            <a:ext cx="9368554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某种细胞分裂时,1个分裂成2个,2个分裂成4个,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…，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那么分裂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ｘ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次，得到的细胞的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个数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49" charset="-122"/>
              </a:rPr>
              <a:t>ｙ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2800" dirty="0" smtClean="0">
                <a:latin typeface="Times New Roman" panose="02020603050405020304" pitchFamily="18" charset="0"/>
                <a:ea typeface="黑体" panose="02010609060101010101" pitchFamily="49" charset="-122"/>
              </a:rPr>
              <a:t>ｘ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的函数关系式是：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4664835" y="2715833"/>
          <a:ext cx="1647466" cy="745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10058400" imgH="5486400" progId="Equation.3">
                  <p:embed/>
                </p:oleObj>
              </mc:Choice>
              <mc:Fallback>
                <p:oleObj name="公式" r:id="rId2" imgW="10058400" imgH="54864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64835" y="2715833"/>
                        <a:ext cx="1647466" cy="7454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/>
          <p:cNvSpPr/>
          <p:nvPr/>
        </p:nvSpPr>
        <p:spPr>
          <a:xfrm>
            <a:off x="4513006" y="1415849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3107002" y="2192597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7039866" y="3942729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5157017" y="2974250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3701848" y="2993922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2349926" y="3013588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5815781" y="2187677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6631852" y="2974251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7034980" y="3937815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1971396" y="3991895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4513006" y="1415849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4517939" y="1420764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椭圆 28"/>
          <p:cNvSpPr/>
          <p:nvPr/>
        </p:nvSpPr>
        <p:spPr>
          <a:xfrm>
            <a:off x="5810879" y="2182760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椭圆 29"/>
          <p:cNvSpPr/>
          <p:nvPr/>
        </p:nvSpPr>
        <p:spPr>
          <a:xfrm>
            <a:off x="3116840" y="2187678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2359782" y="3008670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3701888" y="2993922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5166893" y="2969340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6631900" y="2974257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1976318" y="3982062"/>
            <a:ext cx="540000" cy="54000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4041035" y="5294679"/>
            <a:ext cx="19467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/>
              <a:t>......</a:t>
            </a:r>
            <a:endParaRPr lang="zh-CN" altLang="en-US" sz="4400" dirty="0"/>
          </a:p>
        </p:txBody>
      </p:sp>
      <p:sp>
        <p:nvSpPr>
          <p:cNvPr id="38" name="TextBox 37"/>
          <p:cNvSpPr txBox="1"/>
          <p:nvPr/>
        </p:nvSpPr>
        <p:spPr>
          <a:xfrm>
            <a:off x="294973" y="222701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第一次分裂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0397" y="310206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第二次分裂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45807" y="408038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第三次分裂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35974" y="5501147"/>
            <a:ext cx="1221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x</a:t>
            </a:r>
            <a:r>
              <a:rPr lang="zh-CN" altLang="en-US" dirty="0" smtClean="0"/>
              <a:t>次分裂</a:t>
            </a:r>
            <a:endParaRPr lang="zh-CN" altLang="en-US" dirty="0"/>
          </a:p>
        </p:txBody>
      </p:sp>
      <p:graphicFrame>
        <p:nvGraphicFramePr>
          <p:cNvPr id="147467" name="Object 2"/>
          <p:cNvGraphicFramePr>
            <a:graphicFrameLocks noChangeAspect="1"/>
          </p:cNvGraphicFramePr>
          <p:nvPr/>
        </p:nvGraphicFramePr>
        <p:xfrm>
          <a:off x="8856299" y="2168012"/>
          <a:ext cx="517588" cy="405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3" imgW="3048000" imgH="3962400" progId="Equation.3">
                  <p:embed/>
                </p:oleObj>
              </mc:Choice>
              <mc:Fallback>
                <p:oleObj name="公式" r:id="rId3" imgW="3048000" imgH="39624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56299" y="2168012"/>
                        <a:ext cx="517588" cy="40583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8836595" y="3038167"/>
          <a:ext cx="510448" cy="40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5" imgW="3048000" imgH="3962400" progId="Equation.3">
                  <p:embed/>
                </p:oleObj>
              </mc:Choice>
              <mc:Fallback>
                <p:oleObj name="公式" r:id="rId5" imgW="3048000" imgH="39624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836595" y="3038167"/>
                        <a:ext cx="510448" cy="400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8864600" y="4008561"/>
          <a:ext cx="456381" cy="427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7" imgW="2743200" imgH="4267200" progId="Equation.3">
                  <p:embed/>
                </p:oleObj>
              </mc:Choice>
              <mc:Fallback>
                <p:oleObj name="公式" r:id="rId7" imgW="2743200" imgH="42672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864600" y="4008561"/>
                        <a:ext cx="456381" cy="4276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9128125" y="2125869"/>
          <a:ext cx="10128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9" imgW="6705600" imgH="4572000" progId="Equation.3">
                  <p:embed/>
                </p:oleObj>
              </mc:Choice>
              <mc:Fallback>
                <p:oleObj name="公式" r:id="rId9" imgW="6705600" imgH="45720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28125" y="2125869"/>
                        <a:ext cx="1012825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218613" y="3005853"/>
          <a:ext cx="10588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1" imgW="7010400" imgH="4572000" progId="Equation.3">
                  <p:embed/>
                </p:oleObj>
              </mc:Choice>
              <mc:Fallback>
                <p:oleObj name="公式" r:id="rId11" imgW="7010400" imgH="45720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218613" y="3005853"/>
                        <a:ext cx="1058862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9202738" y="3949082"/>
          <a:ext cx="105886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3" imgW="7010400" imgH="4572000" progId="Equation.3">
                  <p:embed/>
                </p:oleObj>
              </mc:Choice>
              <mc:Fallback>
                <p:oleObj name="公式" r:id="rId13" imgW="7010400" imgH="45720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202738" y="3949082"/>
                        <a:ext cx="1058862" cy="417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" name="Picture 15" descr="C:\Users\Administrator\Desktop\68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790049" y="5331268"/>
            <a:ext cx="766916" cy="789323"/>
          </a:xfrm>
          <a:prstGeom prst="rect">
            <a:avLst/>
          </a:prstGeom>
          <a:noFill/>
        </p:spPr>
      </p:pic>
      <p:graphicFrame>
        <p:nvGraphicFramePr>
          <p:cNvPr id="9217" name="Object 10"/>
          <p:cNvGraphicFramePr>
            <a:graphicFrameLocks noChangeAspect="1"/>
          </p:cNvGraphicFramePr>
          <p:nvPr/>
        </p:nvGraphicFramePr>
        <p:xfrm>
          <a:off x="9587591" y="5394568"/>
          <a:ext cx="6445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16" imgW="4267200" imgH="4572000" progId="Equation.3">
                  <p:embed/>
                </p:oleObj>
              </mc:Choice>
              <mc:Fallback>
                <p:oleObj name="公式" r:id="rId16" imgW="4267200" imgH="45720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587591" y="5394568"/>
                        <a:ext cx="644525" cy="4175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流程图: 预定义过程 48"/>
          <p:cNvSpPr/>
          <p:nvPr/>
        </p:nvSpPr>
        <p:spPr>
          <a:xfrm>
            <a:off x="3967323" y="2875929"/>
            <a:ext cx="3377381" cy="1238864"/>
          </a:xfrm>
          <a:prstGeom prst="flowChartPredefinedProcess">
            <a:avLst/>
          </a:prstGeom>
          <a:solidFill>
            <a:srgbClr val="FFC000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0" name="Object 50"/>
          <p:cNvGraphicFramePr>
            <a:graphicFrameLocks noChangeAspect="1"/>
          </p:cNvGraphicFramePr>
          <p:nvPr/>
        </p:nvGraphicFramePr>
        <p:xfrm>
          <a:off x="4457337" y="3004750"/>
          <a:ext cx="2621891" cy="89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公式" r:id="rId18" imgW="14325600" imgH="8534400" progId="Equation.3">
                  <p:embed/>
                </p:oleObj>
              </mc:Choice>
              <mc:Fallback>
                <p:oleObj name="公式" r:id="rId18" imgW="14325600" imgH="8534400" progId="Equation.3">
                  <p:embed/>
                  <p:pic>
                    <p:nvPicPr>
                      <p:cNvPr id="0" name="Object 5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57337" y="3004750"/>
                        <a:ext cx="2621891" cy="8967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1907E-6 -3.33333E-6 L -0.1161 0.113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9154E-6 2.22222E-6 L 0.10765 0.1092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0.00047 L -0.06001 0.1203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6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3749E-6 -7.40741E-7 L 0.05064 0.1199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6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 -0.00255 L -0.0518 0.1152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5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-0.00185 L 0.06703 0.1159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57E-7 -3.7037E-6 L -0.03033 0.1416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7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4373E-7 7.40741E-7 L 0.02057 0.1393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7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139E-6 4.07407E-6 L 0.0302 0.1435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7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139E-6 4.07407E-6 L -0.02408 0.1435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7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976E-6 1.85185E-6 L -0.02057 0.1435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72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482E-7 -2.22222E-6 L 0.02785 0.145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7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897E-6 1.85185E-6 L -0.01939 0.1435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7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897E-6 1.85185E-6 L 0.03267 0.1393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6413E-6 -3.7037E-7 L -0.03748 0.2254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1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046 L 0.01614 0.2280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11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6607E-6 -3.33333E-6 L -0.01341 0.21875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10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115 L 0.04556 0.21968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14" grpId="1" bldLvl="0" animBg="1"/>
      <p:bldP spid="15" grpId="0" bldLvl="0" animBg="1"/>
      <p:bldP spid="15" grpId="1" bldLvl="0" animBg="1"/>
      <p:bldP spid="16" grpId="0" bldLvl="0" animBg="1"/>
      <p:bldP spid="17" grpId="0" bldLvl="0" animBg="1"/>
      <p:bldP spid="18" grpId="0" bldLvl="0" animBg="1"/>
      <p:bldP spid="18" grpId="1" bldLvl="0" animBg="1"/>
      <p:bldP spid="19" grpId="0" bldLvl="0" animBg="1"/>
      <p:bldP spid="19" grpId="1" bldLvl="0" animBg="1"/>
      <p:bldP spid="20" grpId="0" bldLvl="0" animBg="1"/>
      <p:bldP spid="21" grpId="0" bldLvl="0" animBg="1"/>
      <p:bldP spid="21" grpId="1" bldLvl="0" animBg="1"/>
      <p:bldP spid="26" grpId="0" bldLvl="0" animBg="1"/>
      <p:bldP spid="26" grpId="1" bldLvl="0" animBg="1"/>
      <p:bldP spid="27" grpId="0" bldLvl="0" animBg="1"/>
      <p:bldP spid="28" grpId="0" bldLvl="0" animBg="1"/>
      <p:bldP spid="29" grpId="0" bldLvl="0" animBg="1"/>
      <p:bldP spid="29" grpId="1" bldLvl="0" animBg="1"/>
      <p:bldP spid="30" grpId="0" bldLvl="0" animBg="1"/>
      <p:bldP spid="30" grpId="1" bldLvl="0" animBg="1"/>
      <p:bldP spid="31" grpId="0" bldLvl="0" animBg="1"/>
      <p:bldP spid="32" grpId="0" bldLvl="0" animBg="1"/>
      <p:bldP spid="33" grpId="0" bldLvl="0" animBg="1"/>
      <p:bldP spid="34" grpId="0" bldLvl="0" animBg="1"/>
      <p:bldP spid="35" grpId="0" bldLvl="0" animBg="1"/>
      <p:bldP spid="35" grpId="1" bldLvl="0" animBg="1"/>
      <p:bldP spid="36" grpId="0"/>
      <p:bldP spid="4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70050" y="4341178"/>
            <a:ext cx="9567863" cy="5320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zh-CN" altLang="en-US" sz="2400" b="1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endParaRPr lang="en-US" altLang="zh-CN" sz="2400" b="1" dirty="0">
              <a:solidFill>
                <a:srgbClr val="1C1C1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677988" y="1013214"/>
            <a:ext cx="9368554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某种细胞分裂时,1个分裂成2个,2个分裂成4个,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…，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那么分裂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ｘ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次，得到的细胞的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个数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49" charset="-122"/>
              </a:rPr>
              <a:t>ｙ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2800" dirty="0" smtClean="0">
                <a:latin typeface="Times New Roman" panose="02020603050405020304" pitchFamily="18" charset="0"/>
                <a:ea typeface="黑体" panose="02010609060101010101" pitchFamily="49" charset="-122"/>
              </a:rPr>
              <a:t>ｘ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的函数关系式是：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4664835" y="2284033"/>
          <a:ext cx="1647466" cy="745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10058400" imgH="5486400" progId="Equation.3">
                  <p:embed/>
                </p:oleObj>
              </mc:Choice>
              <mc:Fallback>
                <p:oleObj name="公式" r:id="rId2" imgW="10058400" imgH="54864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64835" y="2284033"/>
                        <a:ext cx="1647466" cy="7454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52607" y="3043572"/>
            <a:ext cx="800576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如果知道了细胞的个数y,如何确定分裂的次数x呢?</a:t>
            </a:r>
            <a:endParaRPr lang="zh-CN" altLang="en-US" sz="2800" b="1" dirty="0">
              <a:solidFill>
                <a:srgbClr val="FF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757520" y="3709710"/>
            <a:ext cx="427196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由对数与指数的互化可知: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536640" y="4304563"/>
          <a:ext cx="2203450" cy="75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15544800" imgH="5181600" progId="Equation.3">
                  <p:embed/>
                </p:oleObj>
              </mc:Choice>
              <mc:Fallback>
                <p:oleObj name="公式" r:id="rId4" imgW="15544800" imgH="51816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36640" y="4304563"/>
                        <a:ext cx="2203450" cy="753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546497" y="5228488"/>
          <a:ext cx="22034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15544800" imgH="5181600" progId="Equation.3">
                  <p:embed/>
                </p:oleObj>
              </mc:Choice>
              <mc:Fallback>
                <p:oleObj name="公式" r:id="rId6" imgW="15544800" imgH="51816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46497" y="5228488"/>
                        <a:ext cx="2203450" cy="7524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圆角矩形标注 13"/>
          <p:cNvSpPr/>
          <p:nvPr/>
        </p:nvSpPr>
        <p:spPr>
          <a:xfrm>
            <a:off x="7108723" y="2269285"/>
            <a:ext cx="4070554" cy="1615539"/>
          </a:xfrm>
          <a:prstGeom prst="wedgeRoundRectCallout">
            <a:avLst>
              <a:gd name="adj1" fmla="val -52470"/>
              <a:gd name="adj2" fmla="val 15098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 smtClean="0"/>
              <a:t>按照习惯，</a:t>
            </a:r>
            <a:r>
              <a:rPr lang="en-US" altLang="zh-CN" sz="2800" b="1" dirty="0" smtClean="0"/>
              <a:t>x</a:t>
            </a:r>
            <a:r>
              <a:rPr lang="zh-CN" altLang="en-US" sz="2800" b="1" dirty="0" smtClean="0"/>
              <a:t>表示自变量，</a:t>
            </a:r>
            <a:r>
              <a:rPr lang="en-US" altLang="zh-CN" sz="2800" b="1" dirty="0" smtClean="0"/>
              <a:t>y</a:t>
            </a:r>
            <a:r>
              <a:rPr lang="zh-CN" altLang="en-US" sz="2800" b="1" dirty="0" smtClean="0"/>
              <a:t>表示函数，就得到：</a:t>
            </a:r>
            <a:endParaRPr lang="zh-CN" altLang="en-US" sz="28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utoUpdateAnimBg="0"/>
      <p:bldP spid="10" grpId="0" bldLvl="0" autoUpdateAnimBg="0"/>
      <p:bldP spid="11" grpId="0" bldLvl="0" autoUpdateAnimBg="0"/>
      <p:bldP spid="14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3331080" y="4695318"/>
            <a:ext cx="5960404" cy="929148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821834" y="1572086"/>
            <a:ext cx="8634772" cy="2282569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962866" y="1900084"/>
          <a:ext cx="8523238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58521600" imgH="10972800" progId="Equation.3">
                  <p:embed/>
                </p:oleObj>
              </mc:Choice>
              <mc:Fallback>
                <p:oleObj name="公式" r:id="rId2" imgW="58521600" imgH="109728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62866" y="1900084"/>
                        <a:ext cx="8523238" cy="1593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516108" y="4827586"/>
          <a:ext cx="54546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41757600" imgH="4876800" progId="Equation.3">
                  <p:embed/>
                </p:oleObj>
              </mc:Choice>
              <mc:Fallback>
                <p:oleObj name="公式" r:id="rId4" imgW="41757600" imgH="4876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16108" y="4827586"/>
                        <a:ext cx="5454650" cy="63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矩形 14"/>
          <p:cNvSpPr/>
          <p:nvPr/>
        </p:nvSpPr>
        <p:spPr>
          <a:xfrm>
            <a:off x="899652" y="1848874"/>
            <a:ext cx="914400" cy="159282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 smtClean="0"/>
              <a:t>概念</a:t>
            </a:r>
            <a:endParaRPr lang="zh-CN" altLang="en-US" sz="4000" dirty="0"/>
          </a:p>
        </p:txBody>
      </p:sp>
      <p:sp>
        <p:nvSpPr>
          <p:cNvPr id="16" name="矩形 15"/>
          <p:cNvSpPr/>
          <p:nvPr/>
        </p:nvSpPr>
        <p:spPr>
          <a:xfrm>
            <a:off x="2379407" y="4474092"/>
            <a:ext cx="914400" cy="131752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 smtClean="0"/>
              <a:t>思考</a:t>
            </a:r>
            <a:endParaRPr lang="zh-CN" altLang="en-US" sz="40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6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1642533" y="1446714"/>
          <a:ext cx="8873078" cy="3261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3267"/>
                <a:gridCol w="3503987"/>
                <a:gridCol w="3785824"/>
              </a:tblGrid>
              <a:tr h="70792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>
                          <a:solidFill>
                            <a:schemeClr val="bg1"/>
                          </a:solidFill>
                        </a:rPr>
                        <a:t>函    数</a:t>
                      </a:r>
                      <a:endParaRPr lang="zh-CN" alt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指数函数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对数函数</a:t>
                      </a:r>
                      <a:endParaRPr lang="zh-CN" altLang="en-US" sz="2800" dirty="0"/>
                    </a:p>
                  </a:txBody>
                  <a:tcPr/>
                </a:tc>
              </a:tr>
              <a:tr h="78166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>
                          <a:solidFill>
                            <a:schemeClr val="tx1"/>
                          </a:solidFill>
                        </a:rPr>
                        <a:t>解析式</a:t>
                      </a:r>
                      <a:endParaRPr lang="zh-CN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</a:tr>
              <a:tr h="88490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/>
                        <a:t>定义域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</a:tr>
              <a:tr h="88731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/>
                        <a:t>值    域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990734" y="2257862"/>
          <a:ext cx="3318387" cy="55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35966400" imgH="5486400" progId="Equation.3">
                  <p:embed/>
                </p:oleObj>
              </mc:Choice>
              <mc:Fallback>
                <p:oleObj name="公式" r:id="rId2" imgW="35966400" imgH="54864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90734" y="2257862"/>
                        <a:ext cx="3318387" cy="55357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403043" y="2267796"/>
          <a:ext cx="284003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4" imgW="30784800" imgH="5486400" progId="Equation.3">
                  <p:embed/>
                </p:oleObj>
              </mc:Choice>
              <mc:Fallback>
                <p:oleObj name="公式" r:id="rId4" imgW="30784800" imgH="54864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03043" y="2267796"/>
                        <a:ext cx="2840037" cy="554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038043" y="3143636"/>
          <a:ext cx="14049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15240000" imgH="4876800" progId="Equation.3">
                  <p:embed/>
                </p:oleObj>
              </mc:Choice>
              <mc:Fallback>
                <p:oleObj name="公式" r:id="rId6" imgW="15240000" imgH="4876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38043" y="3143636"/>
                        <a:ext cx="1404937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7837796" y="4037962"/>
          <a:ext cx="14049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8" imgW="15240000" imgH="4876800" progId="Equation.3">
                  <p:embed/>
                </p:oleObj>
              </mc:Choice>
              <mc:Fallback>
                <p:oleObj name="公式" r:id="rId8" imgW="15240000" imgH="4876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37796" y="4037962"/>
                        <a:ext cx="1404937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16921" y="4023983"/>
          <a:ext cx="1123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9" imgW="12192000" imgH="4876800" progId="Equation.3">
                  <p:embed/>
                </p:oleObj>
              </mc:Choice>
              <mc:Fallback>
                <p:oleObj name="公式" r:id="rId9" imgW="12192000" imgH="4876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16921" y="4023983"/>
                        <a:ext cx="1123950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7928181" y="3163248"/>
          <a:ext cx="1123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1" imgW="12192000" imgH="4876800" progId="Equation.3">
                  <p:embed/>
                </p:oleObj>
              </mc:Choice>
              <mc:Fallback>
                <p:oleObj name="公式" r:id="rId11" imgW="12192000" imgH="48768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28181" y="3163248"/>
                        <a:ext cx="1123950" cy="492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1121337" y="1125056"/>
            <a:ext cx="9733474" cy="496887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403350" y="1517015"/>
            <a:ext cx="549381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例</a:t>
            </a:r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求下列函数的定义域</a:t>
            </a:r>
            <a:r>
              <a:rPr lang="en-US" altLang="zh-CN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endParaRPr lang="en-US" altLang="zh-CN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5486400" y="2340467"/>
          <a:ext cx="38782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42062400" imgH="5791200" progId="Equation.3">
                  <p:embed/>
                </p:oleObj>
              </mc:Choice>
              <mc:Fallback>
                <p:oleObj name="公式" r:id="rId2" imgW="42062400" imgH="57912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86400" y="2340467"/>
                        <a:ext cx="3878263" cy="584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2279650" y="2366328"/>
          <a:ext cx="26130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28346400" imgH="5486400" progId="Equation.3">
                  <p:embed/>
                </p:oleObj>
              </mc:Choice>
              <mc:Fallback>
                <p:oleObj name="公式" r:id="rId4" imgW="28346400" imgH="54864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79650" y="2366328"/>
                        <a:ext cx="2613025" cy="552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968500" y="3109278"/>
          <a:ext cx="417353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39928800" imgH="4876800" progId="Equation.DSMT4">
                  <p:embed/>
                </p:oleObj>
              </mc:Choice>
              <mc:Fallback>
                <p:oleObj name="Equation" r:id="rId6" imgW="39928800" imgH="4876800" progId="Equation.DSMT4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8500" y="3109278"/>
                        <a:ext cx="4173538" cy="4905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449513" y="3677603"/>
          <a:ext cx="6688137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61874400" imgH="9448800" progId="Equation.DSMT4">
                  <p:embed/>
                </p:oleObj>
              </mc:Choice>
              <mc:Fallback>
                <p:oleObj name="Equation" r:id="rId8" imgW="61874400" imgH="9448800" progId="Equation.DSMT4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49513" y="3677603"/>
                        <a:ext cx="6688137" cy="950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279795" y="4607248"/>
          <a:ext cx="819155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78028800" imgH="9448800" progId="Equation.3">
                  <p:embed/>
                </p:oleObj>
              </mc:Choice>
              <mc:Fallback>
                <p:oleObj name="公式" r:id="rId10" imgW="78028800" imgH="94488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79795" y="4607248"/>
                        <a:ext cx="8191552" cy="950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696</Words>
  <Application>WPS 演示</Application>
  <PresentationFormat>自定义</PresentationFormat>
  <Paragraphs>123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47</vt:i4>
      </vt:variant>
      <vt:variant>
        <vt:lpstr>幻灯片标题</vt:lpstr>
      </vt:variant>
      <vt:variant>
        <vt:i4>15</vt:i4>
      </vt:variant>
    </vt:vector>
  </HeadingPairs>
  <TitlesOfParts>
    <vt:vector size="75" baseType="lpstr">
      <vt:lpstr>Arial</vt:lpstr>
      <vt:lpstr>宋体</vt:lpstr>
      <vt:lpstr>Wingdings</vt:lpstr>
      <vt:lpstr>Tahoma</vt:lpstr>
      <vt:lpstr>微软雅黑</vt:lpstr>
      <vt:lpstr>楷体_GB2312</vt:lpstr>
      <vt:lpstr>黑体</vt:lpstr>
      <vt:lpstr>Times New Roman</vt:lpstr>
      <vt:lpstr>Arial Unicode MS</vt:lpstr>
      <vt:lpstr>Calibri</vt:lpstr>
      <vt:lpstr>新宋体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195</cp:revision>
  <dcterms:created xsi:type="dcterms:W3CDTF">2014-09-09T10:19:00Z</dcterms:created>
  <dcterms:modified xsi:type="dcterms:W3CDTF">2023-10-08T06:07:55Z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5059892FE42E4E5B8BFDFD4309DCA3CB</vt:lpwstr>
  </property>
</Properties>
</file>