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28"/>
  </p:notesMasterIdLst>
  <p:sldIdLst>
    <p:sldId id="336" r:id="rId4"/>
    <p:sldId id="263" r:id="rId5"/>
    <p:sldId id="273" r:id="rId6"/>
    <p:sldId id="297" r:id="rId7"/>
    <p:sldId id="298" r:id="rId8"/>
    <p:sldId id="315" r:id="rId9"/>
    <p:sldId id="283" r:id="rId10"/>
    <p:sldId id="284" r:id="rId11"/>
    <p:sldId id="288" r:id="rId12"/>
    <p:sldId id="289" r:id="rId13"/>
    <p:sldId id="275" r:id="rId14"/>
    <p:sldId id="299" r:id="rId15"/>
    <p:sldId id="290" r:id="rId16"/>
    <p:sldId id="300" r:id="rId17"/>
    <p:sldId id="301" r:id="rId18"/>
    <p:sldId id="302" r:id="rId19"/>
    <p:sldId id="278" r:id="rId20"/>
    <p:sldId id="331" r:id="rId21"/>
    <p:sldId id="358" r:id="rId22"/>
    <p:sldId id="359" r:id="rId23"/>
    <p:sldId id="279" r:id="rId24"/>
    <p:sldId id="303" r:id="rId25"/>
    <p:sldId id="280" r:id="rId26"/>
    <p:sldId id="270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7" userDrawn="1">
          <p15:clr>
            <a:srgbClr val="A4A3A4"/>
          </p15:clr>
        </p15:guide>
        <p15:guide id="2" pos="37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C6EB"/>
    <a:srgbClr val="86F5FB"/>
    <a:srgbClr val="5A47E7"/>
    <a:srgbClr val="2E77B7"/>
    <a:srgbClr val="2F9FD5"/>
    <a:srgbClr val="45B2B9"/>
    <a:srgbClr val="279BD4"/>
    <a:srgbClr val="2D9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-756" y="-96"/>
      </p:cViewPr>
      <p:guideLst>
        <p:guide orient="horz" pos="2327"/>
        <p:guide pos="37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tags" Target="tags/tag125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image" Target="../media/image13.wmf"/><Relationship Id="rId7" Type="http://schemas.openxmlformats.org/officeDocument/2006/relationships/image" Target="../media/image12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1" Type="http://schemas.openxmlformats.org/officeDocument/2006/relationships/image" Target="../media/image16.wmf"/><Relationship Id="rId10" Type="http://schemas.openxmlformats.org/officeDocument/2006/relationships/image" Target="../media/image15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8" Type="http://schemas.openxmlformats.org/officeDocument/2006/relationships/image" Target="../media/image19.wmf"/><Relationship Id="rId7" Type="http://schemas.openxmlformats.org/officeDocument/2006/relationships/image" Target="../media/image18.wmf"/><Relationship Id="rId6" Type="http://schemas.openxmlformats.org/officeDocument/2006/relationships/image" Target="../media/image17.wmf"/><Relationship Id="rId5" Type="http://schemas.openxmlformats.org/officeDocument/2006/relationships/image" Target="../media/image11.wmf"/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F31C11D-D629-4B59-B5CC-5F192B70C8C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23.wmf"/><Relationship Id="rId7" Type="http://schemas.openxmlformats.org/officeDocument/2006/relationships/oleObject" Target="../embeddings/oleObject28.bin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6.bin"/><Relationship Id="rId3" Type="http://schemas.openxmlformats.org/officeDocument/2006/relationships/image" Target="../media/image21.wmf"/><Relationship Id="rId2" Type="http://schemas.openxmlformats.org/officeDocument/2006/relationships/oleObject" Target="../embeddings/oleObject25.bin"/><Relationship Id="rId10" Type="http://schemas.openxmlformats.org/officeDocument/2006/relationships/vmlDrawing" Target="../drawings/vmlDrawing4.v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10.xml"/><Relationship Id="rId3" Type="http://schemas.openxmlformats.org/officeDocument/2006/relationships/image" Target="../media/image24.emf"/><Relationship Id="rId2" Type="http://schemas.openxmlformats.org/officeDocument/2006/relationships/oleObject" Target="../embeddings/oleObject29.bin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4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oleObject" Target="../embeddings/oleObject8.bin"/><Relationship Id="rId7" Type="http://schemas.openxmlformats.org/officeDocument/2006/relationships/image" Target="../media/image8.wmf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Relationship Id="rId3" Type="http://schemas.openxmlformats.org/officeDocument/2006/relationships/image" Target="../media/image6.wmf"/><Relationship Id="rId25" Type="http://schemas.openxmlformats.org/officeDocument/2006/relationships/vmlDrawing" Target="../drawings/vmlDrawing2.vml"/><Relationship Id="rId24" Type="http://schemas.openxmlformats.org/officeDocument/2006/relationships/slideLayout" Target="../slideLayouts/slideLayout7.xml"/><Relationship Id="rId23" Type="http://schemas.openxmlformats.org/officeDocument/2006/relationships/image" Target="../media/image16.wmf"/><Relationship Id="rId22" Type="http://schemas.openxmlformats.org/officeDocument/2006/relationships/oleObject" Target="../embeddings/oleObject15.bin"/><Relationship Id="rId21" Type="http://schemas.openxmlformats.org/officeDocument/2006/relationships/image" Target="../media/image15.wmf"/><Relationship Id="rId20" Type="http://schemas.openxmlformats.org/officeDocument/2006/relationships/oleObject" Target="../embeddings/oleObject14.bin"/><Relationship Id="rId2" Type="http://schemas.openxmlformats.org/officeDocument/2006/relationships/oleObject" Target="../embeddings/oleObject5.bin"/><Relationship Id="rId19" Type="http://schemas.openxmlformats.org/officeDocument/2006/relationships/image" Target="../media/image14.wmf"/><Relationship Id="rId18" Type="http://schemas.openxmlformats.org/officeDocument/2006/relationships/oleObject" Target="../embeddings/oleObject13.bin"/><Relationship Id="rId17" Type="http://schemas.openxmlformats.org/officeDocument/2006/relationships/image" Target="../media/image13.wmf"/><Relationship Id="rId16" Type="http://schemas.openxmlformats.org/officeDocument/2006/relationships/oleObject" Target="../embeddings/oleObject12.bin"/><Relationship Id="rId15" Type="http://schemas.openxmlformats.org/officeDocument/2006/relationships/image" Target="../media/image12.wmf"/><Relationship Id="rId14" Type="http://schemas.openxmlformats.org/officeDocument/2006/relationships/oleObject" Target="../embeddings/oleObject11.bin"/><Relationship Id="rId13" Type="http://schemas.openxmlformats.org/officeDocument/2006/relationships/image" Target="../media/image11.wmf"/><Relationship Id="rId12" Type="http://schemas.openxmlformats.org/officeDocument/2006/relationships/oleObject" Target="../embeddings/oleObject10.bin"/><Relationship Id="rId11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oleObject" Target="../embeddings/oleObject19.bin"/><Relationship Id="rId7" Type="http://schemas.openxmlformats.org/officeDocument/2006/relationships/image" Target="../media/image8.wmf"/><Relationship Id="rId6" Type="http://schemas.openxmlformats.org/officeDocument/2006/relationships/oleObject" Target="../embeddings/oleObject1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7.bin"/><Relationship Id="rId3" Type="http://schemas.openxmlformats.org/officeDocument/2006/relationships/image" Target="../media/image6.wmf"/><Relationship Id="rId21" Type="http://schemas.openxmlformats.org/officeDocument/2006/relationships/vmlDrawing" Target="../drawings/vmlDrawing3.vml"/><Relationship Id="rId20" Type="http://schemas.openxmlformats.org/officeDocument/2006/relationships/slideLayout" Target="../slideLayouts/slideLayout7.xml"/><Relationship Id="rId2" Type="http://schemas.openxmlformats.org/officeDocument/2006/relationships/oleObject" Target="../embeddings/oleObject16.bin"/><Relationship Id="rId19" Type="http://schemas.openxmlformats.org/officeDocument/2006/relationships/image" Target="../media/image20.wmf"/><Relationship Id="rId18" Type="http://schemas.openxmlformats.org/officeDocument/2006/relationships/oleObject" Target="../embeddings/oleObject24.bin"/><Relationship Id="rId17" Type="http://schemas.openxmlformats.org/officeDocument/2006/relationships/image" Target="../media/image19.wmf"/><Relationship Id="rId16" Type="http://schemas.openxmlformats.org/officeDocument/2006/relationships/oleObject" Target="../embeddings/oleObject23.bin"/><Relationship Id="rId15" Type="http://schemas.openxmlformats.org/officeDocument/2006/relationships/image" Target="../media/image18.wmf"/><Relationship Id="rId14" Type="http://schemas.openxmlformats.org/officeDocument/2006/relationships/oleObject" Target="../embeddings/oleObject22.bin"/><Relationship Id="rId13" Type="http://schemas.openxmlformats.org/officeDocument/2006/relationships/image" Target="../media/image17.wmf"/><Relationship Id="rId12" Type="http://schemas.openxmlformats.org/officeDocument/2006/relationships/oleObject" Target="../embeddings/oleObject21.bin"/><Relationship Id="rId11" Type="http://schemas.openxmlformats.org/officeDocument/2006/relationships/image" Target="../media/image11.wmf"/><Relationship Id="rId10" Type="http://schemas.openxmlformats.org/officeDocument/2006/relationships/oleObject" Target="../embeddings/oleObject20.bin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7" name="组合 6"/>
          <p:cNvGrpSpPr/>
          <p:nvPr/>
        </p:nvGrpSpPr>
        <p:grpSpPr>
          <a:xfrm>
            <a:off x="1427480" y="1153795"/>
            <a:ext cx="7127875" cy="1813184"/>
            <a:chOff x="4539" y="2366"/>
            <a:chExt cx="11225" cy="2855"/>
          </a:xfrm>
        </p:grpSpPr>
        <p:grpSp>
          <p:nvGrpSpPr>
            <p:cNvPr id="119816" name="Group 10"/>
            <p:cNvGrpSpPr/>
            <p:nvPr/>
          </p:nvGrpSpPr>
          <p:grpSpPr>
            <a:xfrm>
              <a:off x="4539" y="2562"/>
              <a:ext cx="11225" cy="2630"/>
              <a:chOff x="3095" y="918"/>
              <a:chExt cx="1976" cy="393"/>
            </a:xfrm>
          </p:grpSpPr>
          <p:sp>
            <p:nvSpPr>
              <p:cNvPr id="119819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788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19821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57" y="3127"/>
              <a:ext cx="10002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</a:t>
              </a:r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单元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</a:t>
              </a:r>
              <a:r>
                <a:rPr lang="zh-CN" altLang="en-US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不等式</a:t>
              </a:r>
              <a:endParaRPr lang="zh-CN" altLang="en-US" sz="44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6586" y="2366"/>
              <a:ext cx="3053" cy="2855"/>
              <a:chOff x="1323" y="3685"/>
              <a:chExt cx="3470" cy="3508"/>
            </a:xfrm>
          </p:grpSpPr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1323" y="3685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0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1390" y="3790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alpha val="32001"/>
                    </a:srgbClr>
                  </a:gs>
                  <a:gs pos="100000">
                    <a:srgbClr val="99CC00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1546" y="3908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54118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1548" y="3913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63529"/>
                      <a:invGamma/>
                    </a:srgbClr>
                  </a:gs>
                  <a:gs pos="100000">
                    <a:srgbClr val="99CC00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20495" name="Oval 14"/>
              <p:cNvSpPr/>
              <p:nvPr/>
            </p:nvSpPr>
            <p:spPr>
              <a:xfrm>
                <a:off x="1693" y="4055"/>
                <a:ext cx="2663" cy="2663"/>
              </a:xfrm>
              <a:prstGeom prst="ellipse">
                <a:avLst/>
              </a:prstGeom>
              <a:solidFill>
                <a:srgbClr val="333333"/>
              </a:solidFill>
              <a:ln w="38100">
                <a:noFill/>
              </a:ln>
            </p:spPr>
            <p:txBody>
              <a:bodyPr anchor="ctr" anchorCtr="0">
                <a:spAutoFit/>
              </a:bodyPr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Oval 16"/>
              <p:cNvSpPr/>
              <p:nvPr/>
            </p:nvSpPr>
            <p:spPr>
              <a:xfrm>
                <a:off x="1736" y="4095"/>
                <a:ext cx="2577" cy="257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Oval 17"/>
              <p:cNvSpPr/>
              <p:nvPr/>
            </p:nvSpPr>
            <p:spPr>
              <a:xfrm>
                <a:off x="1768" y="4109"/>
                <a:ext cx="2516" cy="25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Oval 18"/>
              <p:cNvSpPr/>
              <p:nvPr/>
            </p:nvSpPr>
            <p:spPr>
              <a:xfrm>
                <a:off x="1795" y="4134"/>
                <a:ext cx="2392" cy="234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Oval 19"/>
              <p:cNvSpPr/>
              <p:nvPr/>
            </p:nvSpPr>
            <p:spPr>
              <a:xfrm>
                <a:off x="1935" y="4200"/>
                <a:ext cx="2127" cy="190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7" name="Text Box 38"/>
              <p:cNvSpPr txBox="1"/>
              <p:nvPr/>
            </p:nvSpPr>
            <p:spPr>
              <a:xfrm>
                <a:off x="2400" y="4703"/>
                <a:ext cx="1172" cy="1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algn="ctr" eaLnBrk="0" hangingPunct="0"/>
                <a:r>
                  <a:rPr lang="zh-CN" altLang="en-US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二</a:t>
                </a:r>
                <a:endParaRPr lang="zh-CN" altLang="en-US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83990" y="3778250"/>
            <a:ext cx="6562725" cy="1188720"/>
            <a:chOff x="6274" y="5950"/>
            <a:chExt cx="9428" cy="1872"/>
          </a:xfrm>
        </p:grpSpPr>
        <p:grpSp>
          <p:nvGrpSpPr>
            <p:cNvPr id="2" name="Group 10"/>
            <p:cNvGrpSpPr/>
            <p:nvPr/>
          </p:nvGrpSpPr>
          <p:grpSpPr>
            <a:xfrm>
              <a:off x="6274" y="5950"/>
              <a:ext cx="9428" cy="1872"/>
              <a:chOff x="3095" y="918"/>
              <a:chExt cx="1976" cy="393"/>
            </a:xfrm>
          </p:grpSpPr>
          <p:sp>
            <p:nvSpPr>
              <p:cNvPr id="3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8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7111" y="6301"/>
              <a:ext cx="8076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2.4    </a:t>
              </a:r>
              <a:r>
                <a:rPr lang="zh-CN" altLang="en-US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含绝对值的不等式</a:t>
              </a:r>
              <a:endParaRPr lang="zh-CN" altLang="en-US" sz="40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7" name="文本框 8"/>
          <p:cNvSpPr/>
          <p:nvPr/>
        </p:nvSpPr>
        <p:spPr>
          <a:xfrm>
            <a:off x="0" y="-10795"/>
            <a:ext cx="2890838" cy="957263"/>
          </a:xfrm>
          <a:prstGeom prst="parallelogram">
            <a:avLst>
              <a:gd name="adj" fmla="val 24998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1270" name="Rectangle 5"/>
          <p:cNvSpPr/>
          <p:nvPr/>
        </p:nvSpPr>
        <p:spPr>
          <a:xfrm>
            <a:off x="1381125" y="1497013"/>
            <a:ext cx="10001250" cy="519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理论提升：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m,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m,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m,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0)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的解集</a:t>
            </a:r>
            <a:endParaRPr lang="zh-CN" altLang="en-US" sz="2800" i="1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1271" name="Rectangle 3"/>
          <p:cNvSpPr/>
          <p:nvPr/>
        </p:nvSpPr>
        <p:spPr>
          <a:xfrm>
            <a:off x="0" y="4217988"/>
            <a:ext cx="10223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72" name="Rectangle 6"/>
          <p:cNvSpPr/>
          <p:nvPr/>
        </p:nvSpPr>
        <p:spPr>
          <a:xfrm>
            <a:off x="0" y="5762625"/>
            <a:ext cx="102235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latin typeface="Times New Roman" panose="02020603050405020304" pitchFamily="18" charset="0"/>
              </a:rPr>
              <a:t>                     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73" name="Rectangle 8"/>
          <p:cNvSpPr/>
          <p:nvPr/>
        </p:nvSpPr>
        <p:spPr>
          <a:xfrm>
            <a:off x="3721100" y="4097338"/>
            <a:ext cx="2222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altLang="zh-CN" dirty="0">
              <a:latin typeface="Tahoma" panose="020B0604030504040204" pitchFamily="34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0" y="3154363"/>
            <a:ext cx="3746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800" dirty="0">
              <a:latin typeface="Tahoma" panose="020B0604030504040204" pitchFamily="34" charset="0"/>
            </a:endParaRPr>
          </a:p>
          <a:p>
            <a:pPr eaLnBrk="0" hangingPunct="0"/>
            <a:r>
              <a:rPr lang="en-US" altLang="zh-CN" sz="1200" b="1" dirty="0">
                <a:latin typeface="Times New Roman" panose="02020603050405020304" pitchFamily="18" charset="0"/>
              </a:rPr>
              <a:t>     </a:t>
            </a:r>
            <a:endParaRPr lang="en-US" altLang="zh-CN" dirty="0">
              <a:latin typeface="Tahoma" panose="020B0604030504040204" pitchFamily="34" charset="0"/>
            </a:endParaRPr>
          </a:p>
        </p:txBody>
      </p:sp>
      <p:sp>
        <p:nvSpPr>
          <p:cNvPr id="11275" name="Rectangle 11"/>
          <p:cNvSpPr/>
          <p:nvPr/>
        </p:nvSpPr>
        <p:spPr>
          <a:xfrm>
            <a:off x="0" y="4951413"/>
            <a:ext cx="2222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altLang="zh-CN" dirty="0">
              <a:latin typeface="Tahoma" panose="020B0604030504040204" pitchFamily="34" charset="0"/>
            </a:endParaRPr>
          </a:p>
        </p:txBody>
      </p:sp>
      <p:sp>
        <p:nvSpPr>
          <p:cNvPr id="11276" name="Rectangle 19"/>
          <p:cNvSpPr/>
          <p:nvPr/>
        </p:nvSpPr>
        <p:spPr>
          <a:xfrm>
            <a:off x="2994025" y="2260600"/>
            <a:ext cx="1422400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77" name="Rectangle 20"/>
          <p:cNvSpPr/>
          <p:nvPr/>
        </p:nvSpPr>
        <p:spPr>
          <a:xfrm>
            <a:off x="2994025" y="2260600"/>
            <a:ext cx="1422400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78" name="Rectangle 21"/>
          <p:cNvSpPr/>
          <p:nvPr/>
        </p:nvSpPr>
        <p:spPr>
          <a:xfrm>
            <a:off x="2994025" y="2260600"/>
            <a:ext cx="790575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79" name="Rectangle 22"/>
          <p:cNvSpPr/>
          <p:nvPr/>
        </p:nvSpPr>
        <p:spPr>
          <a:xfrm>
            <a:off x="2994025" y="2260600"/>
            <a:ext cx="1419225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0" name="Rectangle 23"/>
          <p:cNvSpPr/>
          <p:nvPr/>
        </p:nvSpPr>
        <p:spPr>
          <a:xfrm>
            <a:off x="2994025" y="2260600"/>
            <a:ext cx="1422400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1" name="Rectangle 24"/>
          <p:cNvSpPr/>
          <p:nvPr/>
        </p:nvSpPr>
        <p:spPr>
          <a:xfrm>
            <a:off x="2994025" y="2260600"/>
            <a:ext cx="790575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2" name="Rectangle 25"/>
          <p:cNvSpPr/>
          <p:nvPr/>
        </p:nvSpPr>
        <p:spPr>
          <a:xfrm>
            <a:off x="2994025" y="2260600"/>
            <a:ext cx="1419225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3" name="Rectangle 26"/>
          <p:cNvSpPr/>
          <p:nvPr/>
        </p:nvSpPr>
        <p:spPr>
          <a:xfrm>
            <a:off x="2994025" y="2260600"/>
            <a:ext cx="1422400" cy="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97" name="Text Box 32"/>
          <p:cNvSpPr txBox="1"/>
          <p:nvPr/>
        </p:nvSpPr>
        <p:spPr>
          <a:xfrm>
            <a:off x="2501900" y="2478088"/>
            <a:ext cx="14081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♦不等式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323" name="Text Box 33"/>
          <p:cNvSpPr txBox="1"/>
          <p:nvPr/>
        </p:nvSpPr>
        <p:spPr>
          <a:xfrm>
            <a:off x="5235575" y="2492375"/>
            <a:ext cx="11017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♦解集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2324" name="Text Box 34"/>
          <p:cNvSpPr txBox="1"/>
          <p:nvPr/>
        </p:nvSpPr>
        <p:spPr>
          <a:xfrm>
            <a:off x="8132763" y="2476500"/>
            <a:ext cx="171291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♦区间表示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 Box 32"/>
          <p:cNvSpPr txBox="1"/>
          <p:nvPr/>
        </p:nvSpPr>
        <p:spPr>
          <a:xfrm>
            <a:off x="2762250" y="3219450"/>
            <a:ext cx="11493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32"/>
          <p:cNvSpPr txBox="1"/>
          <p:nvPr/>
        </p:nvSpPr>
        <p:spPr>
          <a:xfrm>
            <a:off x="2762250" y="3940175"/>
            <a:ext cx="11477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 Box 32"/>
          <p:cNvSpPr txBox="1"/>
          <p:nvPr/>
        </p:nvSpPr>
        <p:spPr>
          <a:xfrm>
            <a:off x="2760663" y="4676775"/>
            <a:ext cx="11477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32"/>
          <p:cNvSpPr txBox="1"/>
          <p:nvPr/>
        </p:nvSpPr>
        <p:spPr>
          <a:xfrm>
            <a:off x="2760663" y="5400675"/>
            <a:ext cx="11477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 Box 33"/>
          <p:cNvSpPr txBox="1"/>
          <p:nvPr/>
        </p:nvSpPr>
        <p:spPr>
          <a:xfrm>
            <a:off x="4730750" y="3230563"/>
            <a:ext cx="2114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7" name="Text Box 33"/>
          <p:cNvSpPr txBox="1"/>
          <p:nvPr/>
        </p:nvSpPr>
        <p:spPr>
          <a:xfrm>
            <a:off x="4611371" y="3952875"/>
            <a:ext cx="235013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＞或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8" name="Text Box 33"/>
          <p:cNvSpPr txBox="1"/>
          <p:nvPr/>
        </p:nvSpPr>
        <p:spPr>
          <a:xfrm>
            <a:off x="4727575" y="4692650"/>
            <a:ext cx="2114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9" name="Text Box 33"/>
          <p:cNvSpPr txBox="1"/>
          <p:nvPr/>
        </p:nvSpPr>
        <p:spPr>
          <a:xfrm>
            <a:off x="4508500" y="5410200"/>
            <a:ext cx="25542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0" name="Text Box 34"/>
          <p:cNvSpPr txBox="1"/>
          <p:nvPr/>
        </p:nvSpPr>
        <p:spPr>
          <a:xfrm>
            <a:off x="8499475" y="3217863"/>
            <a:ext cx="1233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34"/>
          <p:cNvSpPr txBox="1"/>
          <p:nvPr/>
        </p:nvSpPr>
        <p:spPr>
          <a:xfrm>
            <a:off x="7737475" y="3944938"/>
            <a:ext cx="2757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(-∞,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)∪(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i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,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+∞)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Text Box 34"/>
          <p:cNvSpPr txBox="1"/>
          <p:nvPr/>
        </p:nvSpPr>
        <p:spPr>
          <a:xfrm>
            <a:off x="8497888" y="4676775"/>
            <a:ext cx="12334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[-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]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 Box 34"/>
          <p:cNvSpPr txBox="1"/>
          <p:nvPr/>
        </p:nvSpPr>
        <p:spPr>
          <a:xfrm>
            <a:off x="7732713" y="5400675"/>
            <a:ext cx="27574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(-∞,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]∪[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i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,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+∞)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7" grpId="0"/>
      <p:bldP spid="12323" grpId="0"/>
      <p:bldP spid="12324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6" name="文本框 4"/>
          <p:cNvSpPr txBox="1"/>
          <p:nvPr/>
        </p:nvSpPr>
        <p:spPr>
          <a:xfrm>
            <a:off x="3278188" y="3092450"/>
            <a:ext cx="52022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|≤5⇔-5≤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≤5</a:t>
            </a:r>
            <a:endParaRPr lang="en-US" altLang="zh-CN" sz="2400" i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5" name="Rectangle 12"/>
          <p:cNvSpPr/>
          <p:nvPr/>
        </p:nvSpPr>
        <p:spPr>
          <a:xfrm>
            <a:off x="3032125" y="4106863"/>
            <a:ext cx="212725" cy="2143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800" dirty="0">
                <a:latin typeface="Tahoma" panose="020B0604030504040204" pitchFamily="34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2" name="Rectangle 15"/>
          <p:cNvSpPr/>
          <p:nvPr/>
        </p:nvSpPr>
        <p:spPr>
          <a:xfrm>
            <a:off x="3032125" y="4106863"/>
            <a:ext cx="212725" cy="2143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800" dirty="0">
                <a:latin typeface="Tahoma" panose="020B0604030504040204" pitchFamily="34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2297" name="Rectangle 5"/>
          <p:cNvSpPr/>
          <p:nvPr/>
        </p:nvSpPr>
        <p:spPr>
          <a:xfrm>
            <a:off x="3322638" y="1412875"/>
            <a:ext cx="5729287" cy="13350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|≤5        (2)|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4129088" y="3686175"/>
            <a:ext cx="52022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故原不等式的解集是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|-5≤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≤5}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4059238" y="4337050"/>
            <a:ext cx="52022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-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endParaRPr lang="zh-CN" altLang="en-US" sz="2400" i="1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30675" y="4959350"/>
            <a:ext cx="52022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故原不等式的解集是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x≥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≤-5}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22" name="文本框 2"/>
          <p:cNvSpPr txBox="1"/>
          <p:nvPr/>
        </p:nvSpPr>
        <p:spPr>
          <a:xfrm>
            <a:off x="1574800" y="2586038"/>
            <a:ext cx="9075738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方法梳理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基本的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绝对值不等式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|≥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|≤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，求解步骤：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3325" name="文本框 2"/>
          <p:cNvSpPr txBox="1"/>
          <p:nvPr/>
        </p:nvSpPr>
        <p:spPr>
          <a:xfrm>
            <a:off x="2700338" y="4422775"/>
            <a:ext cx="7756525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步：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求出对应的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|=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的两个解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4352" name="文本框 2"/>
          <p:cNvSpPr txBox="1"/>
          <p:nvPr/>
        </p:nvSpPr>
        <p:spPr>
          <a:xfrm>
            <a:off x="2678113" y="5211763"/>
            <a:ext cx="7756525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第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步：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按照规律，大于去两边，小于取中间</a:t>
            </a:r>
            <a:endParaRPr lang="en-US" altLang="zh-CN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3321" name="Rectangle 5"/>
          <p:cNvSpPr/>
          <p:nvPr/>
        </p:nvSpPr>
        <p:spPr>
          <a:xfrm>
            <a:off x="3503613" y="1357313"/>
            <a:ext cx="5729287" cy="1335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|≤5        (2)|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5" grpId="0"/>
      <p:bldP spid="143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44" name="文本框 4"/>
          <p:cNvSpPr txBox="1"/>
          <p:nvPr/>
        </p:nvSpPr>
        <p:spPr>
          <a:xfrm>
            <a:off x="3060700" y="2440305"/>
            <a:ext cx="6848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-3|≤5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⇔5≤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-3≤5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43" name="Rectangle 7"/>
          <p:cNvSpPr/>
          <p:nvPr/>
        </p:nvSpPr>
        <p:spPr>
          <a:xfrm>
            <a:off x="9599613" y="485965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2" name="Rectangle 8"/>
          <p:cNvSpPr/>
          <p:nvPr/>
        </p:nvSpPr>
        <p:spPr>
          <a:xfrm>
            <a:off x="4813300" y="3267393"/>
            <a:ext cx="212725" cy="2143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800" dirty="0">
                <a:latin typeface="Tahoma" panose="020B0604030504040204" pitchFamily="34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4345" name="Rectangle 9"/>
          <p:cNvSpPr/>
          <p:nvPr/>
        </p:nvSpPr>
        <p:spPr>
          <a:xfrm>
            <a:off x="4813300" y="3267393"/>
            <a:ext cx="212725" cy="2143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800" dirty="0">
                <a:latin typeface="Tahoma" panose="020B0604030504040204" pitchFamily="34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4346" name="Rectangle 16"/>
          <p:cNvSpPr/>
          <p:nvPr/>
        </p:nvSpPr>
        <p:spPr>
          <a:xfrm>
            <a:off x="4016375" y="3675380"/>
            <a:ext cx="128905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b="1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4347" name="Rectangle 29"/>
          <p:cNvSpPr/>
          <p:nvPr/>
        </p:nvSpPr>
        <p:spPr>
          <a:xfrm>
            <a:off x="4016375" y="3281680"/>
            <a:ext cx="147955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latin typeface="Times New Roman" panose="02020603050405020304" pitchFamily="18" charset="0"/>
              </a:rPr>
              <a:t>     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4348" name="Rectangle 5"/>
          <p:cNvSpPr/>
          <p:nvPr/>
        </p:nvSpPr>
        <p:spPr>
          <a:xfrm>
            <a:off x="2930525" y="968693"/>
            <a:ext cx="5729288" cy="1335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x-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|≤5        (2)|1-2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4210050" y="2953068"/>
            <a:ext cx="55292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⇔-2≤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≤8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4195763" y="3408680"/>
            <a:ext cx="55292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{x|-2≤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≤8}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0150" y="3919855"/>
            <a:ext cx="4451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(2)|1-2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⇔|2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-1|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4"/>
          <p:cNvSpPr txBox="1"/>
          <p:nvPr/>
        </p:nvSpPr>
        <p:spPr>
          <a:xfrm>
            <a:off x="4216400" y="4381818"/>
            <a:ext cx="4451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5"/>
          <p:cNvSpPr txBox="1"/>
          <p:nvPr/>
        </p:nvSpPr>
        <p:spPr>
          <a:xfrm>
            <a:off x="4217988" y="4759643"/>
            <a:ext cx="44497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4219575" y="5110480"/>
            <a:ext cx="44497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楷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4"/>
          <p:cNvSpPr txBox="1"/>
          <p:nvPr/>
        </p:nvSpPr>
        <p:spPr>
          <a:xfrm>
            <a:off x="4157663" y="5610543"/>
            <a:ext cx="5530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|-1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2"/>
          <p:cNvSpPr txBox="1"/>
          <p:nvPr/>
        </p:nvSpPr>
        <p:spPr>
          <a:xfrm>
            <a:off x="1625600" y="2233613"/>
            <a:ext cx="9644063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方法梳理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变形的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绝对值不等式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(≥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),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(≤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)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   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求解步骤：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5376" name="文本框 2"/>
          <p:cNvSpPr txBox="1"/>
          <p:nvPr/>
        </p:nvSpPr>
        <p:spPr>
          <a:xfrm>
            <a:off x="2962275" y="3752850"/>
            <a:ext cx="7756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步：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求出对应的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|=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的两个解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6403" name="文本框 2"/>
          <p:cNvSpPr txBox="1"/>
          <p:nvPr/>
        </p:nvSpPr>
        <p:spPr>
          <a:xfrm>
            <a:off x="2970213" y="4376738"/>
            <a:ext cx="7756525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第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步：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按照规律转化，大于去两边，小于取中间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6406" name="文本框 2"/>
          <p:cNvSpPr txBox="1"/>
          <p:nvPr/>
        </p:nvSpPr>
        <p:spPr>
          <a:xfrm>
            <a:off x="2965450" y="4967288"/>
            <a:ext cx="7756525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第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3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步：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化简各不等式，写出对应的解集</a:t>
            </a:r>
            <a:endParaRPr lang="en-US" altLang="zh-CN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5370" name="Rectangle 5"/>
          <p:cNvSpPr/>
          <p:nvPr/>
        </p:nvSpPr>
        <p:spPr>
          <a:xfrm>
            <a:off x="3127375" y="1033463"/>
            <a:ext cx="5727700" cy="1335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x-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|≤5        (2)|1-2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376" grpId="0"/>
      <p:bldP spid="16403" grpId="0"/>
      <p:bldP spid="164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92" name="文本框 4"/>
          <p:cNvSpPr txBox="1"/>
          <p:nvPr/>
        </p:nvSpPr>
        <p:spPr>
          <a:xfrm>
            <a:off x="3221038" y="2984500"/>
            <a:ext cx="6365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-3|≥0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-3|≤-1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无解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6391" name="Rectangle 7"/>
          <p:cNvSpPr/>
          <p:nvPr/>
        </p:nvSpPr>
        <p:spPr>
          <a:xfrm>
            <a:off x="1655763" y="381158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2" name="Rectangle 16"/>
          <p:cNvSpPr/>
          <p:nvPr/>
        </p:nvSpPr>
        <p:spPr>
          <a:xfrm>
            <a:off x="4589463" y="4329113"/>
            <a:ext cx="12890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b="1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6393" name="Rectangle 29"/>
          <p:cNvSpPr/>
          <p:nvPr/>
        </p:nvSpPr>
        <p:spPr>
          <a:xfrm>
            <a:off x="4589463" y="3935413"/>
            <a:ext cx="1479550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latin typeface="Times New Roman" panose="02020603050405020304" pitchFamily="18" charset="0"/>
              </a:rPr>
              <a:t>     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6394" name="Rectangle 5"/>
          <p:cNvSpPr/>
          <p:nvPr/>
        </p:nvSpPr>
        <p:spPr>
          <a:xfrm>
            <a:off x="3127375" y="1357313"/>
            <a:ext cx="6110288" cy="1335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x-3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|≤-1        (2)|1-2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4292600" y="3579813"/>
            <a:ext cx="63674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zh-CN" altLang="en-US" sz="2400" i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φ</a:t>
            </a:r>
            <a:endParaRPr lang="zh-CN" altLang="en-US" sz="2400" i="1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3902075" y="4202113"/>
            <a:ext cx="6365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(2)|1-2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|≥0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78325" y="4813300"/>
            <a:ext cx="6365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R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7848600" y="5189220"/>
            <a:ext cx="2000250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{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x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|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ax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+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b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=0}</a:t>
            </a:r>
            <a:endParaRPr kumimoji="0" lang="en-US" altLang="zh-CN" sz="24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33925" y="5243195"/>
            <a:ext cx="554038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φ</a:t>
            </a:r>
            <a:endParaRPr lang="en-US" altLang="en-US" sz="2400" i="1" dirty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38900" y="3955733"/>
            <a:ext cx="554038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5pPr>
          </a:lstStyle>
          <a:p>
            <a:pPr lvl="0" algn="ctr" eaLnBrk="1" hangingPunct="1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R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044113" y="4595495"/>
            <a:ext cx="554038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5pPr>
          </a:lstStyle>
          <a:p>
            <a:pPr lvl="0" algn="ctr" eaLnBrk="1" hangingPunct="1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R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89563" y="4535170"/>
            <a:ext cx="2001838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{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x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|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ax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+</a:t>
            </a:r>
            <a:r>
              <a:rPr kumimoji="0" lang="en-US" altLang="zh-CN" sz="2400" b="0" i="1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b</a:t>
            </a: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≠0}</a:t>
            </a:r>
            <a:endParaRPr kumimoji="0" lang="en-US" altLang="zh-CN" sz="24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98138" y="3925570"/>
            <a:ext cx="554038" cy="4572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pitchFamily="34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φ</a:t>
            </a:r>
            <a:endParaRPr lang="en-US" altLang="en-US" sz="2400" i="1" dirty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7417" name="文本框 8"/>
          <p:cNvSpPr/>
          <p:nvPr/>
        </p:nvSpPr>
        <p:spPr>
          <a:xfrm>
            <a:off x="0" y="4381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7421" name="文本框 2"/>
          <p:cNvSpPr txBox="1"/>
          <p:nvPr/>
        </p:nvSpPr>
        <p:spPr>
          <a:xfrm>
            <a:off x="1631950" y="1706245"/>
            <a:ext cx="9713913" cy="1736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方法梳理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特殊的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绝对值不等式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(≥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),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(≤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)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≤0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   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求解步骤：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8448" name="文本框 2"/>
          <p:cNvSpPr txBox="1"/>
          <p:nvPr/>
        </p:nvSpPr>
        <p:spPr>
          <a:xfrm>
            <a:off x="1658938" y="3331845"/>
            <a:ext cx="7756525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根据不等式的符号及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&lt;0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、</a:t>
            </a:r>
            <a:r>
              <a:rPr lang="en-US" altLang="zh-CN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=0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决定：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7422" name="Rectangle 5"/>
          <p:cNvSpPr/>
          <p:nvPr/>
        </p:nvSpPr>
        <p:spPr>
          <a:xfrm>
            <a:off x="3127375" y="828358"/>
            <a:ext cx="6110288" cy="1335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x-3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|≤-1        (2)|1-2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660525" y="3990658"/>
            <a:ext cx="10253663" cy="493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10000"/>
              </a:lnSpc>
            </a:pP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0,|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＞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(≥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)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____,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(≤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)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____.</a:t>
            </a:r>
            <a:endParaRPr lang="en-US" altLang="zh-CN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1660525" y="4522470"/>
            <a:ext cx="10255250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m=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0,|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＞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____________,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|≥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_____.</a:t>
            </a:r>
            <a:endParaRPr lang="en-US" altLang="zh-CN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0" name="文本框 2"/>
          <p:cNvSpPr txBox="1"/>
          <p:nvPr/>
        </p:nvSpPr>
        <p:spPr>
          <a:xfrm>
            <a:off x="1647825" y="5179695"/>
            <a:ext cx="10255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____,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|≤</a:t>
            </a:r>
            <a:r>
              <a:rPr lang="en-US" altLang="en-US" sz="24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m</a:t>
            </a:r>
            <a:r>
              <a:rPr lang="zh-CN" altLang="en-US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的解集是</a:t>
            </a:r>
            <a:r>
              <a:rPr lang="en-US" altLang="zh-CN" sz="24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___________.</a:t>
            </a:r>
            <a:endParaRPr lang="en-US" altLang="zh-CN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500813" y="4035108"/>
            <a:ext cx="396875" cy="3127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10588625" y="3997008"/>
            <a:ext cx="396875" cy="3397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5534025" y="4546283"/>
            <a:ext cx="1717675" cy="4397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10118725" y="4676458"/>
            <a:ext cx="396875" cy="3127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795838" y="5314633"/>
            <a:ext cx="482600" cy="3270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8020050" y="5184458"/>
            <a:ext cx="1631950" cy="4540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1" grpId="0" bldLvl="0" animBg="1"/>
      <p:bldP spid="9" grpId="0" bldLvl="0" animBg="1"/>
      <p:bldP spid="9" grpId="1" bldLvl="0" animBg="1"/>
      <p:bldP spid="7" grpId="0" bldLvl="0" animBg="1"/>
      <p:bldP spid="6" grpId="0" bldLvl="0" animBg="1"/>
      <p:bldP spid="4" grpId="0" bldLvl="0" animBg="1"/>
      <p:bldP spid="17421" grpId="0"/>
      <p:bldP spid="18448" grpId="0"/>
      <p:bldP spid="2" grpId="0"/>
      <p:bldP spid="5" grpId="0"/>
      <p:bldP spid="10" grpId="0"/>
      <p:bldP spid="13" grpId="0" bldLvl="0" animBg="1"/>
      <p:bldP spid="13" grpId="1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8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8439" name="文本框 4"/>
          <p:cNvSpPr txBox="1"/>
          <p:nvPr/>
        </p:nvSpPr>
        <p:spPr>
          <a:xfrm>
            <a:off x="2751138" y="2311400"/>
            <a:ext cx="6777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0" name="Rectangle 5"/>
          <p:cNvSpPr/>
          <p:nvPr/>
        </p:nvSpPr>
        <p:spPr>
          <a:xfrm>
            <a:off x="2665413" y="866458"/>
            <a:ext cx="7019925" cy="134683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       (2)|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|≥5        (3)|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x-3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1" name="文本框 4"/>
          <p:cNvSpPr txBox="1"/>
          <p:nvPr/>
        </p:nvSpPr>
        <p:spPr>
          <a:xfrm>
            <a:off x="3827463" y="2854325"/>
            <a:ext cx="6778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|-5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2" name="文本框 4"/>
          <p:cNvSpPr txBox="1"/>
          <p:nvPr/>
        </p:nvSpPr>
        <p:spPr>
          <a:xfrm>
            <a:off x="3389313" y="3346450"/>
            <a:ext cx="6778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|≥5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≥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x≤-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3" name="文本框 4"/>
          <p:cNvSpPr txBox="1"/>
          <p:nvPr/>
        </p:nvSpPr>
        <p:spPr>
          <a:xfrm>
            <a:off x="3857625" y="3833813"/>
            <a:ext cx="67770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x≥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x≤-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4" name="文本框 4"/>
          <p:cNvSpPr txBox="1"/>
          <p:nvPr/>
        </p:nvSpPr>
        <p:spPr>
          <a:xfrm>
            <a:off x="3405188" y="4311650"/>
            <a:ext cx="6777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(3)|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5" name="文本框 5"/>
          <p:cNvSpPr txBox="1"/>
          <p:nvPr/>
        </p:nvSpPr>
        <p:spPr>
          <a:xfrm>
            <a:off x="3978275" y="4830763"/>
            <a:ext cx="6778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8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6" name="文本框 4"/>
          <p:cNvSpPr txBox="1"/>
          <p:nvPr/>
        </p:nvSpPr>
        <p:spPr>
          <a:xfrm>
            <a:off x="3900488" y="5365750"/>
            <a:ext cx="6777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 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8}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2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39" grpId="1"/>
      <p:bldP spid="18441" grpId="0"/>
      <p:bldP spid="18441" grpId="1"/>
      <p:bldP spid="18442" grpId="0"/>
      <p:bldP spid="18442" grpId="1"/>
      <p:bldP spid="18443" grpId="0"/>
      <p:bldP spid="18443" grpId="1"/>
      <p:bldP spid="18444" grpId="0"/>
      <p:bldP spid="18444" grpId="1"/>
      <p:bldP spid="18445" grpId="0"/>
      <p:bldP spid="18445" grpId="1"/>
      <p:bldP spid="18446" grpId="0"/>
      <p:bldP spid="1844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8438" name="Rectangle 2"/>
          <p:cNvSpPr/>
          <p:nvPr/>
        </p:nvSpPr>
        <p:spPr>
          <a:xfrm>
            <a:off x="3140075" y="1049338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8439" name="文本框 4"/>
          <p:cNvSpPr txBox="1"/>
          <p:nvPr/>
        </p:nvSpPr>
        <p:spPr>
          <a:xfrm>
            <a:off x="2751138" y="2311400"/>
            <a:ext cx="677703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dirty="0">
                <a:latin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7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en-US" altLang="zh-CN" sz="2400" dirty="0">
                <a:latin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7</a:t>
            </a: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-7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0" name="Rectangle 5"/>
          <p:cNvSpPr/>
          <p:nvPr/>
        </p:nvSpPr>
        <p:spPr>
          <a:xfrm>
            <a:off x="2665730" y="866775"/>
            <a:ext cx="8475345" cy="13468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(1)|2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5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dirty="0">
                <a:latin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7       (2)|2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-8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|≥3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1" name="文本框 4"/>
          <p:cNvSpPr txBox="1"/>
          <p:nvPr/>
        </p:nvSpPr>
        <p:spPr>
          <a:xfrm>
            <a:off x="3898583" y="3559175"/>
            <a:ext cx="67786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故原不等式的解集是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-6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2" name="文本框 4"/>
          <p:cNvSpPr txBox="1"/>
          <p:nvPr/>
        </p:nvSpPr>
        <p:spPr>
          <a:xfrm>
            <a:off x="3405188" y="4196715"/>
            <a:ext cx="67786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-8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|≥3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⇔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-8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≥3</a:t>
            </a:r>
            <a:r>
              <a:rPr lang="zh-CN" altLang="en-US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-8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≤-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8444" name="文本框 4"/>
          <p:cNvSpPr txBox="1"/>
          <p:nvPr/>
        </p:nvSpPr>
        <p:spPr>
          <a:xfrm>
            <a:off x="3977958" y="2936240"/>
            <a:ext cx="677703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解得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-6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78275" y="4752340"/>
            <a:ext cx="6777990" cy="617220"/>
            <a:chOff x="6265" y="8249"/>
            <a:chExt cx="10674" cy="972"/>
          </a:xfrm>
        </p:grpSpPr>
        <p:sp>
          <p:nvSpPr>
            <p:cNvPr id="18445" name="文本框 5"/>
            <p:cNvSpPr txBox="1"/>
            <p:nvPr/>
          </p:nvSpPr>
          <p:spPr>
            <a:xfrm>
              <a:off x="6265" y="8373"/>
              <a:ext cx="10675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解得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 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  <a:sym typeface="微软雅黑" panose="020B0503020204020204" pitchFamily="34" charset="-122"/>
                </a:rPr>
                <a:t>x≥ 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  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或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 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  <a:sym typeface="微软雅黑" panose="020B0503020204020204" pitchFamily="34" charset="-122"/>
                </a:rPr>
                <a:t>x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＜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 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endParaRPr>
            </a:p>
          </p:txBody>
        </p:sp>
        <p:graphicFrame>
          <p:nvGraphicFramePr>
            <p:cNvPr id="2" name="对象 1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8207" y="8249"/>
            <a:ext cx="471" cy="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2" imgW="190500" imgH="393700" progId="Equation.KSEE3">
                    <p:embed/>
                  </p:oleObj>
                </mc:Choice>
                <mc:Fallback>
                  <p:oleObj name="" r:id="rId2" imgW="190500" imgH="3937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8207" y="8249"/>
                          <a:ext cx="471" cy="9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对象 2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0137" y="8249"/>
            <a:ext cx="377" cy="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" name="" r:id="rId4" imgW="152400" imgH="393700" progId="Equation.KSEE3">
                    <p:embed/>
                  </p:oleObj>
                </mc:Choice>
                <mc:Fallback>
                  <p:oleObj name="" r:id="rId4" imgW="152400" imgH="3937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37" y="8249"/>
                          <a:ext cx="377" cy="9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/>
          <p:cNvGrpSpPr/>
          <p:nvPr/>
        </p:nvGrpSpPr>
        <p:grpSpPr>
          <a:xfrm>
            <a:off x="3977640" y="5365115"/>
            <a:ext cx="6776720" cy="624840"/>
            <a:chOff x="6264" y="9214"/>
            <a:chExt cx="10672" cy="984"/>
          </a:xfrm>
        </p:grpSpPr>
        <p:sp>
          <p:nvSpPr>
            <p:cNvPr id="18443" name="文本框 4"/>
            <p:cNvSpPr txBox="1"/>
            <p:nvPr/>
          </p:nvSpPr>
          <p:spPr>
            <a:xfrm>
              <a:off x="6264" y="9372"/>
              <a:ext cx="10673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故原不等式的解集是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{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  <a:sym typeface="微软雅黑" panose="020B0503020204020204" pitchFamily="34" charset="-122"/>
                </a:rPr>
                <a:t>x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|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  <a:sym typeface="微软雅黑" panose="020B0503020204020204" pitchFamily="34" charset="-122"/>
                </a:rPr>
                <a:t>x≥      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或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  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  <a:sym typeface="微软雅黑" panose="020B0503020204020204" pitchFamily="34" charset="-122"/>
                </a:rPr>
                <a:t>x≤     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}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endParaRPr>
            </a:p>
          </p:txBody>
        </p:sp>
        <p:graphicFrame>
          <p:nvGraphicFramePr>
            <p:cNvPr id="6" name="对象 5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1973" y="9214"/>
            <a:ext cx="471" cy="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6" imgW="190500" imgH="393700" progId="Equation.KSEE3">
                    <p:embed/>
                  </p:oleObj>
                </mc:Choice>
                <mc:Fallback>
                  <p:oleObj name="" r:id="rId6" imgW="190500" imgH="3937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1973" y="9214"/>
                          <a:ext cx="471" cy="9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4169" y="9226"/>
            <a:ext cx="377" cy="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7" imgW="152400" imgH="393700" progId="Equation.KSEE3">
                    <p:embed/>
                  </p:oleObj>
                </mc:Choice>
                <mc:Fallback>
                  <p:oleObj name="" r:id="rId7" imgW="152400" imgH="3937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4169" y="9226"/>
                          <a:ext cx="377" cy="9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39" grpId="1"/>
      <p:bldP spid="18444" grpId="0"/>
      <p:bldP spid="18444" grpId="1"/>
      <p:bldP spid="18441" grpId="0"/>
      <p:bldP spid="18441" grpId="1"/>
      <p:bldP spid="18442" grpId="0"/>
      <p:bldP spid="1844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文本占位符 22529"/>
          <p:cNvSpPr>
            <a:spLocks noGrp="1"/>
          </p:cNvSpPr>
          <p:nvPr>
            <p:ph type="body" idx="1"/>
          </p:nvPr>
        </p:nvSpPr>
        <p:spPr>
          <a:xfrm>
            <a:off x="2412683" y="1022985"/>
            <a:ext cx="8064500" cy="5256530"/>
          </a:xfrm>
        </p:spPr>
        <p:txBody>
          <a:bodyPr>
            <a:spAutoFit/>
          </a:bodyPr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(1)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不等式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|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－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|&lt;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的解集为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b="0" dirty="0">
                <a:solidFill>
                  <a:srgbClr val="000000"/>
                </a:solidFill>
                <a:cs typeface="Times New Roman" panose="02020603050405020304" pitchFamily="18" charset="0"/>
              </a:rPr>
              <a:t>|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－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3&lt;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&lt;9}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，则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的值分别为		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　　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zh-CN" b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b="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＝－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endParaRPr lang="en-US" altLang="zh-CN" b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  		D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＝－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＝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endParaRPr lang="en-US" altLang="zh-CN" b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(2)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不等式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||</a:t>
            </a:r>
            <a:r>
              <a:rPr lang="en-US" altLang="zh-CN" b="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|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－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1|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≤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的整数解有		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　　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zh-CN" b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个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  				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个</a:t>
            </a:r>
            <a:endParaRPr lang="zh-CN" altLang="en-US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个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  				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b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zh-CN" altLang="en-US" b="0" dirty="0">
                <a:solidFill>
                  <a:srgbClr val="000000"/>
                </a:solidFill>
                <a:cs typeface="Times New Roman" panose="02020603050405020304" pitchFamily="18" charset="0"/>
              </a:rPr>
              <a:t>个</a:t>
            </a:r>
            <a:endParaRPr lang="zh-CN" altLang="en-US" b="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14655" y="1156335"/>
            <a:ext cx="705485" cy="2480945"/>
            <a:chOff x="1307" y="1778"/>
            <a:chExt cx="1111" cy="3907"/>
          </a:xfrm>
        </p:grpSpPr>
        <p:sp>
          <p:nvSpPr>
            <p:cNvPr id="2" name="圆角矩形 1"/>
            <p:cNvSpPr/>
            <p:nvPr/>
          </p:nvSpPr>
          <p:spPr>
            <a:xfrm rot="5400000">
              <a:off x="-105" y="3189"/>
              <a:ext cx="3907" cy="108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355" y="2580"/>
              <a:ext cx="1063" cy="20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p>
              <a:r>
                <a:rPr lang="zh-CN" altLang="zh-CN" sz="3200"/>
                <a:t>选择题</a:t>
              </a:r>
              <a:endParaRPr lang="zh-CN" altLang="zh-CN" sz="3200"/>
            </a:p>
          </p:txBody>
        </p:sp>
      </p:grp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7" name="文本框 8"/>
          <p:cNvSpPr/>
          <p:nvPr/>
        </p:nvSpPr>
        <p:spPr>
          <a:xfrm>
            <a:off x="0" y="0"/>
            <a:ext cx="5200314" cy="894121"/>
          </a:xfrm>
          <a:prstGeom prst="parallelogram">
            <a:avLst>
              <a:gd name="adj" fmla="val 2496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含绝对值的不等式</a:t>
            </a:r>
            <a:endParaRPr lang="en-US" altLang="zh-CN" sz="4000" b="1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3" name="组合 4103"/>
          <p:cNvGrpSpPr/>
          <p:nvPr/>
        </p:nvGrpSpPr>
        <p:grpSpPr>
          <a:xfrm>
            <a:off x="833438" y="3005138"/>
            <a:ext cx="1433512" cy="1363662"/>
            <a:chOff x="0" y="0"/>
            <a:chExt cx="1433512" cy="1363663"/>
          </a:xfrm>
        </p:grpSpPr>
        <p:sp>
          <p:nvSpPr>
            <p:cNvPr id="6169" name="圆角矩形 16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B3E73"/>
                </a:gs>
                <a:gs pos="100000">
                  <a:srgbClr val="FF6437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Tahoma" panose="020B0604030504040204" pitchFamily="34" charset="0"/>
              </a:endParaRPr>
            </a:p>
          </p:txBody>
        </p:sp>
        <p:sp>
          <p:nvSpPr>
            <p:cNvPr id="6170" name="文本框 2"/>
            <p:cNvSpPr txBox="1"/>
            <p:nvPr/>
          </p:nvSpPr>
          <p:spPr>
            <a:xfrm>
              <a:off x="101600" y="163513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复习引入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组合 4106"/>
          <p:cNvGrpSpPr/>
          <p:nvPr/>
        </p:nvGrpSpPr>
        <p:grpSpPr>
          <a:xfrm>
            <a:off x="2922588" y="3033713"/>
            <a:ext cx="1441450" cy="1363662"/>
            <a:chOff x="0" y="0"/>
            <a:chExt cx="1441450" cy="1363663"/>
          </a:xfrm>
        </p:grpSpPr>
        <p:sp>
          <p:nvSpPr>
            <p:cNvPr id="6167" name="圆角矩形 9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67620"/>
                </a:gs>
                <a:gs pos="100000">
                  <a:srgbClr val="FFB02B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Tahoma" panose="020B0604030504040204" pitchFamily="34" charset="0"/>
              </a:endParaRPr>
            </a:p>
          </p:txBody>
        </p:sp>
        <p:sp>
          <p:nvSpPr>
            <p:cNvPr id="6168" name="文本框 17"/>
            <p:cNvSpPr txBox="1"/>
            <p:nvPr/>
          </p:nvSpPr>
          <p:spPr>
            <a:xfrm>
              <a:off x="109537" y="120650"/>
              <a:ext cx="1331913" cy="1200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例题讲解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组合 4109"/>
          <p:cNvGrpSpPr/>
          <p:nvPr/>
        </p:nvGrpSpPr>
        <p:grpSpPr>
          <a:xfrm>
            <a:off x="5108575" y="3022600"/>
            <a:ext cx="1427163" cy="1362075"/>
            <a:chOff x="0" y="0"/>
            <a:chExt cx="1427162" cy="1362075"/>
          </a:xfrm>
        </p:grpSpPr>
        <p:grpSp>
          <p:nvGrpSpPr>
            <p:cNvPr id="6159" name="组合 4110"/>
            <p:cNvGrpSpPr/>
            <p:nvPr/>
          </p:nvGrpSpPr>
          <p:grpSpPr>
            <a:xfrm>
              <a:off x="0" y="0"/>
              <a:ext cx="1363662" cy="1362075"/>
              <a:chOff x="0" y="0"/>
              <a:chExt cx="1363287" cy="1363287"/>
            </a:xfrm>
          </p:grpSpPr>
          <p:sp>
            <p:nvSpPr>
              <p:cNvPr id="6161" name="圆角矩形 23"/>
              <p:cNvSpPr/>
              <p:nvPr/>
            </p:nvSpPr>
            <p:spPr>
              <a:xfrm>
                <a:off x="0" y="0"/>
                <a:ext cx="1363287" cy="136328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00BFAE"/>
                  </a:gs>
                  <a:gs pos="100000">
                    <a:srgbClr val="00D56B"/>
                  </a:gs>
                </a:gsLst>
                <a:lin ang="5400000"/>
                <a:tileRect/>
              </a:gradFill>
              <a:ln w="9525">
                <a:noFill/>
              </a:ln>
            </p:spPr>
            <p:txBody>
              <a:bodyPr anchor="ctr" anchorCtr="0"/>
              <a:p>
                <a:pPr algn="ctr"/>
                <a:endParaRPr lang="en-US" altLang="en-US" dirty="0">
                  <a:solidFill>
                    <a:srgbClr val="FFFFFF"/>
                  </a:solidFill>
                  <a:latin typeface="Tahoma" panose="020B0604030504040204" pitchFamily="34" charset="0"/>
                  <a:sym typeface="Tahoma" panose="020B0604030504040204" pitchFamily="34" charset="0"/>
                </a:endParaRPr>
              </a:p>
            </p:txBody>
          </p:sp>
          <p:grpSp>
            <p:nvGrpSpPr>
              <p:cNvPr id="6162" name="组合 4112"/>
              <p:cNvGrpSpPr/>
              <p:nvPr/>
            </p:nvGrpSpPr>
            <p:grpSpPr>
              <a:xfrm>
                <a:off x="481646" y="532977"/>
                <a:ext cx="390897" cy="218998"/>
                <a:chOff x="0" y="0"/>
                <a:chExt cx="446536" cy="250169"/>
              </a:xfrm>
            </p:grpSpPr>
            <p:cxnSp>
              <p:nvCxnSpPr>
                <p:cNvPr id="6163" name="直接连接符 33"/>
                <p:cNvCxnSpPr/>
                <p:nvPr/>
              </p:nvCxnSpPr>
              <p:spPr>
                <a:xfrm>
                  <a:off x="-875" y="30067"/>
                  <a:ext cx="375283" cy="87123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6164" name="直接连接符 34"/>
                <p:cNvCxnSpPr/>
                <p:nvPr/>
              </p:nvCxnSpPr>
              <p:spPr>
                <a:xfrm flipV="1">
                  <a:off x="363530" y="-790"/>
                  <a:ext cx="83396" cy="127055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6165" name="直接连接符 36"/>
                <p:cNvCxnSpPr/>
                <p:nvPr/>
              </p:nvCxnSpPr>
              <p:spPr>
                <a:xfrm flipV="1">
                  <a:off x="87961" y="68183"/>
                  <a:ext cx="61641" cy="181507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6166" name="直接连接符 38"/>
                <p:cNvCxnSpPr/>
                <p:nvPr/>
              </p:nvCxnSpPr>
              <p:spPr>
                <a:xfrm flipH="1" flipV="1">
                  <a:off x="178609" y="64553"/>
                  <a:ext cx="23568" cy="148836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6160" name="文本框 19"/>
            <p:cNvSpPr txBox="1"/>
            <p:nvPr/>
          </p:nvSpPr>
          <p:spPr>
            <a:xfrm>
              <a:off x="96837" y="119062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巩固练习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8" name="组合 4118"/>
          <p:cNvGrpSpPr/>
          <p:nvPr/>
        </p:nvGrpSpPr>
        <p:grpSpPr>
          <a:xfrm>
            <a:off x="7275513" y="3033713"/>
            <a:ext cx="1428750" cy="1363662"/>
            <a:chOff x="0" y="0"/>
            <a:chExt cx="1428750" cy="1363663"/>
          </a:xfrm>
        </p:grpSpPr>
        <p:sp>
          <p:nvSpPr>
            <p:cNvPr id="6157" name="圆角矩形 24"/>
            <p:cNvSpPr/>
            <p:nvPr/>
          </p:nvSpPr>
          <p:spPr>
            <a:xfrm>
              <a:off x="0" y="0"/>
              <a:ext cx="1362075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2F84FF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Tahoma" panose="020B0604030504040204" pitchFamily="34" charset="0"/>
              </a:endParaRPr>
            </a:p>
          </p:txBody>
        </p:sp>
        <p:sp>
          <p:nvSpPr>
            <p:cNvPr id="6158" name="文本框 20"/>
            <p:cNvSpPr txBox="1"/>
            <p:nvPr/>
          </p:nvSpPr>
          <p:spPr>
            <a:xfrm>
              <a:off x="96838" y="120650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归纳小结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9" name="组合 4121"/>
          <p:cNvGrpSpPr/>
          <p:nvPr/>
        </p:nvGrpSpPr>
        <p:grpSpPr>
          <a:xfrm>
            <a:off x="9332913" y="3022600"/>
            <a:ext cx="1419225" cy="1363663"/>
            <a:chOff x="0" y="0"/>
            <a:chExt cx="1419225" cy="1363662"/>
          </a:xfrm>
        </p:grpSpPr>
        <p:sp>
          <p:nvSpPr>
            <p:cNvPr id="6155" name="圆角矩形 21"/>
            <p:cNvSpPr/>
            <p:nvPr/>
          </p:nvSpPr>
          <p:spPr>
            <a:xfrm>
              <a:off x="0" y="0"/>
              <a:ext cx="1362075" cy="13636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5A47E7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Tahoma" panose="020B0604030504040204" pitchFamily="34" charset="0"/>
              </a:endParaRPr>
            </a:p>
          </p:txBody>
        </p:sp>
        <p:sp>
          <p:nvSpPr>
            <p:cNvPr id="6156" name="文本框 25"/>
            <p:cNvSpPr txBox="1"/>
            <p:nvPr/>
          </p:nvSpPr>
          <p:spPr>
            <a:xfrm>
              <a:off x="88900" y="120650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布置作业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3554" name="内容占位符 23553"/>
          <p:cNvGraphicFramePr/>
          <p:nvPr>
            <p:ph idx="4294967295"/>
          </p:nvPr>
        </p:nvGraphicFramePr>
        <p:xfrm>
          <a:off x="2132172" y="1517492"/>
          <a:ext cx="6924675" cy="2635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6934200" imgH="2638425" progId="Word.Document.8">
                  <p:embed/>
                </p:oleObj>
              </mc:Choice>
              <mc:Fallback>
                <p:oleObj name="" r:id="rId2" imgW="6934200" imgH="2638425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2172" y="1517492"/>
                        <a:ext cx="6924675" cy="263588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矩形 23554"/>
          <p:cNvSpPr/>
          <p:nvPr/>
        </p:nvSpPr>
        <p:spPr>
          <a:xfrm>
            <a:off x="2749550" y="4642168"/>
            <a:ext cx="3342640" cy="7556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35000"/>
              </a:lnSpc>
              <a:buNone/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答案：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(1)A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(2)D</a:t>
            </a:r>
            <a:endParaRPr lang="en-US" altLang="zh-CN" sz="32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" name="组合 20487"/>
          <p:cNvGrpSpPr/>
          <p:nvPr/>
        </p:nvGrpSpPr>
        <p:grpSpPr>
          <a:xfrm>
            <a:off x="3770313" y="1053148"/>
            <a:ext cx="3854450" cy="5273675"/>
            <a:chOff x="0" y="0"/>
            <a:chExt cx="2428" cy="3322"/>
          </a:xfrm>
        </p:grpSpPr>
        <p:grpSp>
          <p:nvGrpSpPr>
            <p:cNvPr id="19464" name="组合 20488"/>
            <p:cNvGrpSpPr/>
            <p:nvPr/>
          </p:nvGrpSpPr>
          <p:grpSpPr>
            <a:xfrm>
              <a:off x="46" y="0"/>
              <a:ext cx="2382" cy="3322"/>
              <a:chOff x="0" y="0"/>
              <a:chExt cx="2382" cy="3322"/>
            </a:xfrm>
          </p:grpSpPr>
          <p:sp>
            <p:nvSpPr>
              <p:cNvPr id="19467" name="AutoShape 6"/>
              <p:cNvSpPr/>
              <p:nvPr/>
            </p:nvSpPr>
            <p:spPr>
              <a:xfrm>
                <a:off x="5" y="1246"/>
                <a:ext cx="2333" cy="2076"/>
              </a:xfrm>
              <a:prstGeom prst="roundRect">
                <a:avLst>
                  <a:gd name="adj" fmla="val 7935"/>
                </a:avLst>
              </a:prstGeom>
              <a:gradFill rotWithShape="1">
                <a:gsLst>
                  <a:gs pos="0">
                    <a:srgbClr val="6BC6EB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  <a:effectLst>
                <a:prstShdw prst="shdw12" dir="16200000">
                  <a:srgbClr val="000000">
                    <a:alpha val="50000"/>
                  </a:srgbClr>
                </a:prstShdw>
              </a:effectLst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8" name="AutoShape 7"/>
              <p:cNvSpPr/>
              <p:nvPr/>
            </p:nvSpPr>
            <p:spPr>
              <a:xfrm>
                <a:off x="0" y="0"/>
                <a:ext cx="2358" cy="1602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86F5FB"/>
                  </a:gs>
                  <a:gs pos="100000">
                    <a:srgbClr val="DCDC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9" name="AutoShape 8"/>
              <p:cNvSpPr/>
              <p:nvPr/>
            </p:nvSpPr>
            <p:spPr>
              <a:xfrm>
                <a:off x="45" y="17"/>
                <a:ext cx="2268" cy="34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D1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0" name="Text Box 9"/>
              <p:cNvSpPr txBox="1"/>
              <p:nvPr/>
            </p:nvSpPr>
            <p:spPr>
              <a:xfrm>
                <a:off x="272" y="363"/>
                <a:ext cx="2110" cy="7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  <a:ea typeface="宋体" panose="02010600030101010101" pitchFamily="2" charset="-122"/>
                  </a:rPr>
                  <a:t>学习了哪些内容？</a:t>
                </a:r>
                <a:endPara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  <a:ea typeface="宋体" panose="02010600030101010101" pitchFamily="2" charset="-122"/>
                  </a:rPr>
                  <a:t>重点和难点各是什么？</a:t>
                </a:r>
                <a:endPara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1" name="AutoShape 10"/>
              <p:cNvSpPr/>
              <p:nvPr/>
            </p:nvSpPr>
            <p:spPr>
              <a:xfrm flipV="1">
                <a:off x="165" y="3062"/>
                <a:ext cx="2001" cy="17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A4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9465" name="Rectangle 11"/>
            <p:cNvSpPr/>
            <p:nvPr/>
          </p:nvSpPr>
          <p:spPr>
            <a:xfrm>
              <a:off x="0" y="1678"/>
              <a:ext cx="2407" cy="13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采用了怎样的学习方法？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你是如何进行学习的？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你的学习效果如何？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6" name="AutoShape 12"/>
            <p:cNvSpPr/>
            <p:nvPr/>
          </p:nvSpPr>
          <p:spPr>
            <a:xfrm rot="10800000">
              <a:off x="91" y="1180"/>
              <a:ext cx="2268" cy="346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FFFD1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487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20482" name="组合 21505"/>
          <p:cNvGrpSpPr/>
          <p:nvPr/>
        </p:nvGrpSpPr>
        <p:grpSpPr>
          <a:xfrm>
            <a:off x="2505075" y="1727200"/>
            <a:ext cx="3757613" cy="869950"/>
            <a:chOff x="0" y="0"/>
            <a:chExt cx="3756977" cy="615950"/>
          </a:xfrm>
        </p:grpSpPr>
        <p:sp>
          <p:nvSpPr>
            <p:cNvPr id="20491" name="椭圆 10"/>
            <p:cNvSpPr/>
            <p:nvPr/>
          </p:nvSpPr>
          <p:spPr>
            <a:xfrm>
              <a:off x="0" y="0"/>
              <a:ext cx="3014662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2" name="文本框 31"/>
            <p:cNvSpPr txBox="1"/>
            <p:nvPr/>
          </p:nvSpPr>
          <p:spPr>
            <a:xfrm>
              <a:off x="804227" y="72010"/>
              <a:ext cx="2952750" cy="4010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知识梳理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20483" name="组合 21508"/>
          <p:cNvGrpSpPr/>
          <p:nvPr/>
        </p:nvGrpSpPr>
        <p:grpSpPr>
          <a:xfrm>
            <a:off x="2505075" y="3695700"/>
            <a:ext cx="3457575" cy="728663"/>
            <a:chOff x="0" y="0"/>
            <a:chExt cx="3461334" cy="615950"/>
          </a:xfrm>
        </p:grpSpPr>
        <p:sp>
          <p:nvSpPr>
            <p:cNvPr id="20489" name="椭圆 23"/>
            <p:cNvSpPr/>
            <p:nvPr/>
          </p:nvSpPr>
          <p:spPr>
            <a:xfrm>
              <a:off x="0" y="0"/>
              <a:ext cx="3014663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0" name="文本框 31"/>
            <p:cNvSpPr txBox="1"/>
            <p:nvPr/>
          </p:nvSpPr>
          <p:spPr>
            <a:xfrm>
              <a:off x="508584" y="35963"/>
              <a:ext cx="2952750" cy="4788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题型方法梳理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21512" name="矩形 11"/>
          <p:cNvSpPr>
            <a:spLocks noChangeArrowheads="1"/>
          </p:cNvSpPr>
          <p:nvPr/>
        </p:nvSpPr>
        <p:spPr bwMode="auto">
          <a:xfrm>
            <a:off x="5810250" y="3790950"/>
            <a:ext cx="3403600" cy="4333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绝对值不等式的三种解法</a:t>
            </a:r>
            <a:endParaRPr kumimoji="0" lang="zh-CN" altLang="en-US" sz="21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1513" name="Text Box 5"/>
          <p:cNvSpPr>
            <a:spLocks noChangeArrowheads="1"/>
          </p:cNvSpPr>
          <p:nvPr/>
        </p:nvSpPr>
        <p:spPr bwMode="auto">
          <a:xfrm>
            <a:off x="5711825" y="1974850"/>
            <a:ext cx="2778125" cy="411163"/>
          </a:xfrm>
          <a:custGeom>
            <a:avLst/>
            <a:gdLst>
              <a:gd name="T0" fmla="*/ 2622550 w 2622550"/>
              <a:gd name="T1" fmla="*/ 282575 h 565150"/>
              <a:gd name="T2" fmla="*/ 1311275 w 2622550"/>
              <a:gd name="T3" fmla="*/ 565150 h 565150"/>
              <a:gd name="T4" fmla="*/ 0 w 2622550"/>
              <a:gd name="T5" fmla="*/ 282575 h 565150"/>
              <a:gd name="T6" fmla="*/ 1311275 w 2622550"/>
              <a:gd name="T7" fmla="*/ 0 h 565150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2622550"/>
              <a:gd name="T13" fmla="*/ 0 h 565150"/>
              <a:gd name="T14" fmla="*/ 2622550 w 2622550"/>
              <a:gd name="T15" fmla="*/ 565150 h 5651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2550" h="565150">
                <a:moveTo>
                  <a:pt x="0" y="0"/>
                </a:moveTo>
                <a:lnTo>
                  <a:pt x="2483263" y="0"/>
                </a:lnTo>
                <a:lnTo>
                  <a:pt x="2622550" y="139286"/>
                </a:lnTo>
                <a:lnTo>
                  <a:pt x="2622550" y="565150"/>
                </a:lnTo>
                <a:lnTo>
                  <a:pt x="139286" y="565150"/>
                </a:lnTo>
                <a:lnTo>
                  <a:pt x="0" y="42586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绝对值不等式的定义</a:t>
            </a:r>
            <a:endParaRPr kumimoji="0" lang="zh-CN" altLang="en-US" sz="20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487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bldLvl="0" animBg="1"/>
      <p:bldP spid="21513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8" name="文本框 8"/>
          <p:cNvSpPr/>
          <p:nvPr/>
        </p:nvSpPr>
        <p:spPr>
          <a:xfrm>
            <a:off x="0" y="9525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布置作业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229100" y="1261110"/>
            <a:ext cx="5400040" cy="4609465"/>
            <a:chOff x="6660" y="2683"/>
            <a:chExt cx="8504" cy="7259"/>
          </a:xfrm>
        </p:grpSpPr>
        <p:sp>
          <p:nvSpPr>
            <p:cNvPr id="21505" name="AutoShape 14"/>
            <p:cNvSpPr>
              <a:spLocks noChangeArrowheads="1"/>
            </p:cNvSpPr>
            <p:nvPr/>
          </p:nvSpPr>
          <p:spPr bwMode="auto">
            <a:xfrm>
              <a:off x="6660" y="2683"/>
              <a:ext cx="8435" cy="205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1" dir="2928847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3" name="组合 22536"/>
            <p:cNvGrpSpPr/>
            <p:nvPr/>
          </p:nvGrpSpPr>
          <p:grpSpPr>
            <a:xfrm>
              <a:off x="6660" y="2828"/>
              <a:ext cx="8505" cy="7115"/>
              <a:chOff x="0" y="0"/>
              <a:chExt cx="3402" cy="2846"/>
            </a:xfrm>
          </p:grpSpPr>
          <p:grpSp>
            <p:nvGrpSpPr>
              <p:cNvPr id="21518" name="组合 22537"/>
              <p:cNvGrpSpPr/>
              <p:nvPr/>
            </p:nvGrpSpPr>
            <p:grpSpPr>
              <a:xfrm>
                <a:off x="74" y="0"/>
                <a:ext cx="2976" cy="706"/>
                <a:chOff x="0" y="0"/>
                <a:chExt cx="2976" cy="706"/>
              </a:xfrm>
            </p:grpSpPr>
            <p:grpSp>
              <p:nvGrpSpPr>
                <p:cNvPr id="21534" name="组合 22538"/>
                <p:cNvGrpSpPr/>
                <p:nvPr/>
              </p:nvGrpSpPr>
              <p:grpSpPr>
                <a:xfrm>
                  <a:off x="0" y="0"/>
                  <a:ext cx="656" cy="706"/>
                  <a:chOff x="0" y="0"/>
                  <a:chExt cx="768" cy="746"/>
                </a:xfrm>
              </p:grpSpPr>
              <p:sp>
                <p:nvSpPr>
                  <p:cNvPr id="21536" name="AutoShape 8"/>
                  <p:cNvSpPr/>
                  <p:nvPr/>
                </p:nvSpPr>
                <p:spPr>
                  <a:xfrm>
                    <a:off x="0" y="0"/>
                    <a:ext cx="768" cy="746"/>
                  </a:xfrm>
                  <a:prstGeom prst="roundRect">
                    <a:avLst>
                      <a:gd name="adj" fmla="val 11921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839C9E"/>
                      </a:gs>
                    </a:gsLst>
                    <a:lin ang="5400000" scaled="1"/>
                    <a:tileRect/>
                  </a:gradFill>
                  <a:ln w="38100" cap="flat" cmpd="sng">
                    <a:solidFill>
                      <a:schemeClr val="bg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zh-CN" altLang="zh-CN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1516" name="未知"/>
                  <p:cNvSpPr>
                    <a:spLocks noChangeArrowheads="1"/>
                  </p:cNvSpPr>
                  <p:nvPr/>
                </p:nvSpPr>
                <p:spPr bwMode="auto">
                  <a:xfrm>
                    <a:off x="47" y="48"/>
                    <a:ext cx="383" cy="373"/>
                  </a:xfrm>
                  <a:custGeom>
                    <a:avLst/>
                    <a:gdLst/>
                    <a:ahLst/>
                    <a:cxnLst>
                      <a:cxn ang="0">
                        <a:pos x="118" y="0"/>
                      </a:cxn>
                      <a:cxn ang="0">
                        <a:pos x="0" y="118"/>
                      </a:cxn>
                      <a:cxn ang="0">
                        <a:pos x="0" y="589"/>
                      </a:cxn>
                      <a:cxn ang="0">
                        <a:pos x="161" y="174"/>
                      </a:cxn>
                      <a:cxn ang="0">
                        <a:pos x="589" y="0"/>
                      </a:cxn>
                      <a:cxn ang="0">
                        <a:pos x="118" y="0"/>
                      </a:cxn>
                    </a:cxnLst>
                    <a:rect l="0" t="0" r="r" b="b"/>
                    <a:pathLst>
                      <a:path w="596" h="598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lnTo>
                          <a:pt x="0" y="589"/>
                        </a:lnTo>
                        <a:cubicBezTo>
                          <a:pt x="27" y="598"/>
                          <a:pt x="12" y="309"/>
                          <a:pt x="161" y="174"/>
                        </a:cubicBezTo>
                        <a:cubicBezTo>
                          <a:pt x="310" y="39"/>
                          <a:pt x="596" y="29"/>
                          <a:pt x="589" y="0"/>
                        </a:cubicBezTo>
                        <a:lnTo>
                          <a:pt x="11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DAEEF0"/>
                      </a:gs>
                      <a:gs pos="50000">
                        <a:schemeClr val="accent1">
                          <a:alpha val="0"/>
                        </a:schemeClr>
                      </a:gs>
                      <a:gs pos="100000">
                        <a:srgbClr val="DAEEF0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微软雅黑" panose="020B0503020204020204" pitchFamily="34" charset="-122"/>
                      <a:cs typeface="+mn-cs"/>
                    </a:endParaRPr>
                  </a:p>
                </p:txBody>
              </p:sp>
              <p:sp>
                <p:nvSpPr>
                  <p:cNvPr id="22542" name="Text Box 10"/>
                  <p:cNvSpPr txBox="1"/>
                  <p:nvPr/>
                </p:nvSpPr>
                <p:spPr>
                  <a:xfrm>
                    <a:off x="46" y="188"/>
                    <a:ext cx="661" cy="34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>
                    <a:spAutoFit/>
                  </a:bodyPr>
                  <a:lstStyle>
                    <a:lvl1pPr marL="228600" lvl="0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1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800" b="0" i="0" u="none" kern="120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微软雅黑" panose="020B0503020204020204" pitchFamily="34" charset="-122"/>
                      </a:defRPr>
                    </a:lvl1pPr>
                    <a:lvl2pPr marL="685800" lvl="1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lvl="2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0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lvl="3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lvl="4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ea"/>
                      </a:rPr>
                      <a:t>阅读</a:t>
                    </a:r>
                    <a:endPara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21535" name="Text Box 11"/>
                <p:cNvSpPr txBox="1"/>
                <p:nvPr/>
              </p:nvSpPr>
              <p:spPr>
                <a:xfrm>
                  <a:off x="748" y="175"/>
                  <a:ext cx="2228" cy="31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教材章节</a:t>
                  </a:r>
                  <a:r>
                    <a:rPr lang="en-US" altLang="zh-CN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2.4</a:t>
                  </a:r>
                  <a:endPara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  <p:grpSp>
            <p:nvGrpSpPr>
              <p:cNvPr id="21519" name="组合 22543"/>
              <p:cNvGrpSpPr/>
              <p:nvPr/>
            </p:nvGrpSpPr>
            <p:grpSpPr>
              <a:xfrm>
                <a:off x="28" y="967"/>
                <a:ext cx="3374" cy="820"/>
                <a:chOff x="0" y="-72"/>
                <a:chExt cx="3374" cy="820"/>
              </a:xfrm>
            </p:grpSpPr>
            <p:grpSp>
              <p:nvGrpSpPr>
                <p:cNvPr id="21527" name="组合 22544"/>
                <p:cNvGrpSpPr/>
                <p:nvPr/>
              </p:nvGrpSpPr>
              <p:grpSpPr>
                <a:xfrm>
                  <a:off x="0" y="-72"/>
                  <a:ext cx="3374" cy="820"/>
                  <a:chOff x="0" y="-72"/>
                  <a:chExt cx="4704" cy="820"/>
                </a:xfrm>
              </p:grpSpPr>
              <p:sp>
                <p:nvSpPr>
                  <p:cNvPr id="21521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-72"/>
                    <a:ext cx="4704" cy="820"/>
                  </a:xfrm>
                  <a:prstGeom prst="roundRect">
                    <a:avLst>
                      <a:gd name="adj" fmla="val 10889"/>
                    </a:avLst>
                  </a:prstGeom>
                  <a:gradFill rotWithShape="1">
                    <a:gsLst>
                      <a:gs pos="0">
                        <a:srgbClr val="DDDDDD"/>
                      </a:gs>
                      <a:gs pos="50000">
                        <a:srgbClr val="F2F2F2"/>
                      </a:gs>
                      <a:gs pos="100000">
                        <a:srgbClr val="DDDDDD"/>
                      </a:gs>
                    </a:gsLst>
                    <a:lin ang="2700000" scaled="1"/>
                  </a:gradFill>
                  <a:ln w="38100">
                    <a:solidFill>
                      <a:srgbClr val="FFFFFF"/>
                    </a:solidFill>
                    <a:round/>
                  </a:ln>
                  <a:effectLst>
                    <a:outerShdw dist="135001" dir="2928847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zh-CN" sz="1800" b="0" i="0" u="none" strike="noStrike" kern="1200" cap="none" spc="0" normalizeH="0" baseline="0" noProof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grpSp>
                <p:nvGrpSpPr>
                  <p:cNvPr id="21530" name="组合 22546"/>
                  <p:cNvGrpSpPr/>
                  <p:nvPr/>
                </p:nvGrpSpPr>
                <p:grpSpPr>
                  <a:xfrm>
                    <a:off x="103" y="22"/>
                    <a:ext cx="907" cy="671"/>
                    <a:chOff x="0" y="-60"/>
                    <a:chExt cx="768" cy="746"/>
                  </a:xfrm>
                </p:grpSpPr>
                <p:sp>
                  <p:nvSpPr>
                    <p:cNvPr id="21531" name="AutoShape 16"/>
                    <p:cNvSpPr/>
                    <p:nvPr/>
                  </p:nvSpPr>
                  <p:spPr>
                    <a:xfrm>
                      <a:off x="0" y="-60"/>
                      <a:ext cx="768" cy="746"/>
                    </a:xfrm>
                    <a:prstGeom prst="roundRect">
                      <a:avLst>
                        <a:gd name="adj" fmla="val 11921"/>
                      </a:avLst>
                    </a:prstGeom>
                    <a:gradFill rotWithShape="1">
                      <a:gsLst>
                        <a:gs pos="0">
                          <a:srgbClr val="46B5B5"/>
                        </a:gs>
                        <a:gs pos="100000">
                          <a:schemeClr val="hlink"/>
                        </a:gs>
                      </a:gsLst>
                      <a:lin ang="5400000" scaled="1"/>
                      <a:tileRect/>
                    </a:gradFill>
                    <a:ln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p>
                      <a:endParaRPr lang="zh-CN" altLang="zh-CN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21532" name="未知"/>
                    <p:cNvSpPr/>
                    <p:nvPr/>
                  </p:nvSpPr>
                  <p:spPr>
                    <a:xfrm>
                      <a:off x="48" y="48"/>
                      <a:ext cx="383" cy="373"/>
                    </a:xfrm>
                    <a:custGeom>
                      <a:avLst/>
                      <a:gdLst>
                        <a:gd name="txL" fmla="*/ 0 w 596"/>
                        <a:gd name="txT" fmla="*/ 0 h 598"/>
                        <a:gd name="txR" fmla="*/ 596 w 596"/>
                        <a:gd name="txB" fmla="*/ 598 h 598"/>
                      </a:gdLst>
                      <a:ahLst/>
                      <a:cxnLst>
                        <a:cxn ang="0">
                          <a:pos x="118" y="0"/>
                        </a:cxn>
                        <a:cxn ang="0">
                          <a:pos x="0" y="118"/>
                        </a:cxn>
                        <a:cxn ang="0">
                          <a:pos x="0" y="589"/>
                        </a:cxn>
                        <a:cxn ang="0">
                          <a:pos x="161" y="174"/>
                        </a:cxn>
                        <a:cxn ang="0">
                          <a:pos x="589" y="0"/>
                        </a:cxn>
                        <a:cxn ang="0">
                          <a:pos x="118" y="0"/>
                        </a:cxn>
                      </a:cxnLst>
                      <a:rect l="txL" t="txT" r="txR" b="txB"/>
                      <a:pathLst>
                        <a:path w="596" h="598">
                          <a:moveTo>
                            <a:pt x="118" y="0"/>
                          </a:moveTo>
                          <a:cubicBezTo>
                            <a:pt x="53" y="0"/>
                            <a:pt x="0" y="53"/>
                            <a:pt x="0" y="118"/>
                          </a:cubicBezTo>
                          <a:lnTo>
                            <a:pt x="0" y="589"/>
                          </a:lnTo>
                          <a:cubicBezTo>
                            <a:pt x="27" y="598"/>
                            <a:pt x="12" y="309"/>
                            <a:pt x="161" y="174"/>
                          </a:cubicBezTo>
                          <a:cubicBezTo>
                            <a:pt x="310" y="39"/>
                            <a:pt x="596" y="29"/>
                            <a:pt x="589" y="0"/>
                          </a:cubicBezTo>
                          <a:lnTo>
                            <a:pt x="118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93D4D4">
                            <a:alpha val="100000"/>
                          </a:srgbClr>
                        </a:gs>
                        <a:gs pos="100000">
                          <a:schemeClr val="hlink">
                            <a:alpha val="0"/>
                          </a:schemeClr>
                        </a:gs>
                      </a:gsLst>
                      <a:lin ang="27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2550" name="Text Box 18"/>
                    <p:cNvSpPr txBox="1"/>
                    <p:nvPr/>
                  </p:nvSpPr>
                  <p:spPr>
                    <a:xfrm>
                      <a:off x="45" y="99"/>
                      <a:ext cx="666" cy="36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none">
                      <a:spAutoFit/>
                    </a:bodyPr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2800" b="0" i="0" u="none" strike="noStrike" kern="1200" cap="none" spc="0" normalizeH="0" baseline="0" noProof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ea"/>
                        </a:rPr>
                        <a:t>书写</a:t>
                      </a:r>
                      <a:endPara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1528" name="Text Box 19"/>
                <p:cNvSpPr txBox="1"/>
                <p:nvPr/>
              </p:nvSpPr>
              <p:spPr>
                <a:xfrm>
                  <a:off x="786" y="168"/>
                  <a:ext cx="2588" cy="31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教材习题</a:t>
                  </a:r>
                  <a:r>
                    <a:rPr lang="en-US" altLang="zh-CN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4</a:t>
                  </a:r>
                  <a:endPara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  <p:grpSp>
            <p:nvGrpSpPr>
              <p:cNvPr id="21520" name="组合 22551"/>
              <p:cNvGrpSpPr/>
              <p:nvPr/>
            </p:nvGrpSpPr>
            <p:grpSpPr>
              <a:xfrm>
                <a:off x="0" y="2026"/>
                <a:ext cx="3402" cy="820"/>
                <a:chOff x="0" y="-90"/>
                <a:chExt cx="3402" cy="820"/>
              </a:xfrm>
            </p:grpSpPr>
            <p:sp>
              <p:nvSpPr>
                <p:cNvPr id="2" name="AutoShape 21"/>
                <p:cNvSpPr>
                  <a:spLocks noChangeArrowheads="1"/>
                </p:cNvSpPr>
                <p:nvPr/>
              </p:nvSpPr>
              <p:spPr bwMode="auto">
                <a:xfrm>
                  <a:off x="0" y="-90"/>
                  <a:ext cx="3402" cy="820"/>
                </a:xfrm>
                <a:prstGeom prst="roundRect">
                  <a:avLst>
                    <a:gd name="adj" fmla="val 10889"/>
                  </a:avLst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EEEEEE"/>
                    </a:gs>
                    <a:gs pos="100000">
                      <a:srgbClr val="DDDDDD"/>
                    </a:gs>
                  </a:gsLst>
                  <a:lin ang="2700000" scaled="1"/>
                </a:gradFill>
                <a:ln w="38100">
                  <a:solidFill>
                    <a:srgbClr val="FFFFFF"/>
                  </a:solidFill>
                  <a:round/>
                </a:ln>
                <a:effectLst>
                  <a:outerShdw dist="135001" dir="2928847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zh-CN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grpSp>
              <p:nvGrpSpPr>
                <p:cNvPr id="21522" name="组合 22553"/>
                <p:cNvGrpSpPr/>
                <p:nvPr/>
              </p:nvGrpSpPr>
              <p:grpSpPr>
                <a:xfrm>
                  <a:off x="74" y="-4"/>
                  <a:ext cx="656" cy="670"/>
                  <a:chOff x="0" y="-90"/>
                  <a:chExt cx="768" cy="746"/>
                </a:xfrm>
              </p:grpSpPr>
              <p:sp>
                <p:nvSpPr>
                  <p:cNvPr id="21524" name="AutoShape 23"/>
                  <p:cNvSpPr/>
                  <p:nvPr/>
                </p:nvSpPr>
                <p:spPr>
                  <a:xfrm>
                    <a:off x="0" y="-90"/>
                    <a:ext cx="768" cy="746"/>
                  </a:xfrm>
                  <a:prstGeom prst="roundRect">
                    <a:avLst>
                      <a:gd name="adj" fmla="val 11921"/>
                    </a:avLst>
                  </a:prstGeom>
                  <a:gradFill rotWithShape="1">
                    <a:gsLst>
                      <a:gs pos="0">
                        <a:srgbClr val="BEDF5D"/>
                      </a:gs>
                      <a:gs pos="100000">
                        <a:schemeClr val="folHlink"/>
                      </a:gs>
                    </a:gsLst>
                    <a:lin ang="5400000" scaled="1"/>
                    <a:tileRect/>
                  </a:gradFill>
                  <a:ln w="38100" cap="flat" cmpd="sng">
                    <a:solidFill>
                      <a:schemeClr val="bg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zh-CN" altLang="zh-CN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1525" name="未知"/>
                  <p:cNvSpPr/>
                  <p:nvPr/>
                </p:nvSpPr>
                <p:spPr>
                  <a:xfrm>
                    <a:off x="48" y="48"/>
                    <a:ext cx="383" cy="373"/>
                  </a:xfrm>
                  <a:custGeom>
                    <a:avLst/>
                    <a:gdLst>
                      <a:gd name="txL" fmla="*/ 0 w 596"/>
                      <a:gd name="txT" fmla="*/ 0 h 598"/>
                      <a:gd name="txR" fmla="*/ 596 w 596"/>
                      <a:gd name="txB" fmla="*/ 598 h 598"/>
                    </a:gdLst>
                    <a:ahLst/>
                    <a:cxnLst>
                      <a:cxn ang="0">
                        <a:pos x="118" y="0"/>
                      </a:cxn>
                      <a:cxn ang="0">
                        <a:pos x="0" y="118"/>
                      </a:cxn>
                      <a:cxn ang="0">
                        <a:pos x="0" y="589"/>
                      </a:cxn>
                      <a:cxn ang="0">
                        <a:pos x="161" y="174"/>
                      </a:cxn>
                      <a:cxn ang="0">
                        <a:pos x="589" y="0"/>
                      </a:cxn>
                      <a:cxn ang="0">
                        <a:pos x="118" y="0"/>
                      </a:cxn>
                    </a:cxnLst>
                    <a:rect l="txL" t="txT" r="txR" b="txB"/>
                    <a:pathLst>
                      <a:path w="596" h="598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lnTo>
                          <a:pt x="0" y="589"/>
                        </a:lnTo>
                        <a:cubicBezTo>
                          <a:pt x="27" y="598"/>
                          <a:pt x="12" y="309"/>
                          <a:pt x="161" y="174"/>
                        </a:cubicBezTo>
                        <a:cubicBezTo>
                          <a:pt x="310" y="39"/>
                          <a:pt x="596" y="29"/>
                          <a:pt x="589" y="0"/>
                        </a:cubicBezTo>
                        <a:lnTo>
                          <a:pt x="11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DE683">
                          <a:alpha val="100000"/>
                        </a:srgbClr>
                      </a:gs>
                      <a:gs pos="100000">
                        <a:schemeClr val="folHlink">
                          <a:alpha val="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2557" name="Text Box 25"/>
                  <p:cNvSpPr txBox="1"/>
                  <p:nvPr/>
                </p:nvSpPr>
                <p:spPr>
                  <a:xfrm>
                    <a:off x="50" y="59"/>
                    <a:ext cx="659" cy="36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>
                    <a:spAutoFit/>
                  </a:bodyPr>
                  <a:lstStyle>
                    <a:lvl1pPr marL="228600" lvl="0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1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800" b="0" i="0" u="none" kern="120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微软雅黑" panose="020B0503020204020204" pitchFamily="34" charset="-122"/>
                      </a:defRPr>
                    </a:lvl1pPr>
                    <a:lvl2pPr marL="685800" lvl="1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lvl="2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0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lvl="3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lvl="4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ea"/>
                      </a:rPr>
                      <a:t>思考</a:t>
                    </a:r>
                    <a:endPara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21523" name="Text Box 26"/>
                <p:cNvSpPr txBox="1"/>
                <p:nvPr/>
              </p:nvSpPr>
              <p:spPr>
                <a:xfrm>
                  <a:off x="829" y="47"/>
                  <a:ext cx="2500" cy="5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寻找生活中一元二次不等式的应用</a:t>
                  </a:r>
                  <a:endPara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</p:grpSp>
      </p:grpSp>
      <p:grpSp>
        <p:nvGrpSpPr>
          <p:cNvPr id="21512" name="组合 22558"/>
          <p:cNvGrpSpPr/>
          <p:nvPr/>
        </p:nvGrpSpPr>
        <p:grpSpPr>
          <a:xfrm>
            <a:off x="2284413" y="1892618"/>
            <a:ext cx="1293812" cy="2857500"/>
            <a:chOff x="0" y="0"/>
            <a:chExt cx="815" cy="1800"/>
          </a:xfrm>
        </p:grpSpPr>
        <p:sp>
          <p:nvSpPr>
            <p:cNvPr id="21513" name="AutoShape 28"/>
            <p:cNvSpPr/>
            <p:nvPr/>
          </p:nvSpPr>
          <p:spPr>
            <a:xfrm>
              <a:off x="0" y="0"/>
              <a:ext cx="815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514" name="AutoShape 29"/>
            <p:cNvSpPr/>
            <p:nvPr/>
          </p:nvSpPr>
          <p:spPr>
            <a:xfrm>
              <a:off x="13" y="5"/>
              <a:ext cx="790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515" name="AutoShape 30"/>
            <p:cNvSpPr/>
            <p:nvPr/>
          </p:nvSpPr>
          <p:spPr>
            <a:xfrm>
              <a:off x="19" y="1305"/>
              <a:ext cx="779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" name="AutoShape 31"/>
            <p:cNvSpPr/>
            <p:nvPr/>
          </p:nvSpPr>
          <p:spPr>
            <a:xfrm>
              <a:off x="19" y="19"/>
              <a:ext cx="779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517" name="Text Box 39"/>
            <p:cNvSpPr txBox="1"/>
            <p:nvPr/>
          </p:nvSpPr>
          <p:spPr>
            <a:xfrm>
              <a:off x="0" y="124"/>
              <a:ext cx="774" cy="140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作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业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2" name="等腰三角形 7"/>
          <p:cNvSpPr/>
          <p:nvPr/>
        </p:nvSpPr>
        <p:spPr>
          <a:xfrm rot="3947506">
            <a:off x="2586038" y="1566863"/>
            <a:ext cx="2371725" cy="2243137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EE902"/>
              </a:gs>
              <a:gs pos="100000">
                <a:srgbClr val="F7AA35"/>
              </a:gs>
            </a:gsLst>
            <a:lin ang="5400000" scaled="1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grpSp>
        <p:nvGrpSpPr>
          <p:cNvPr id="22533" name="组合 23560"/>
          <p:cNvGrpSpPr/>
          <p:nvPr/>
        </p:nvGrpSpPr>
        <p:grpSpPr>
          <a:xfrm>
            <a:off x="2378075" y="3333750"/>
            <a:ext cx="1962150" cy="2262188"/>
            <a:chOff x="0" y="0"/>
            <a:chExt cx="1236" cy="1425"/>
          </a:xfrm>
        </p:grpSpPr>
        <p:pic>
          <p:nvPicPr>
            <p:cNvPr id="22543" name="圆角矩形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36" cy="142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44" name="文本框 23562"/>
            <p:cNvSpPr txBox="1"/>
            <p:nvPr/>
          </p:nvSpPr>
          <p:spPr>
            <a:xfrm rot="1033044">
              <a:off x="173" y="128"/>
              <a:ext cx="890" cy="11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Tahoma" panose="020B0604030504040204" pitchFamily="34" charset="0"/>
              </a:endParaRPr>
            </a:p>
          </p:txBody>
        </p:sp>
      </p:grpSp>
      <p:sp>
        <p:nvSpPr>
          <p:cNvPr id="22534" name="圆角矩形 12"/>
          <p:cNvSpPr/>
          <p:nvPr/>
        </p:nvSpPr>
        <p:spPr>
          <a:xfrm rot="2933944">
            <a:off x="4237038" y="2541588"/>
            <a:ext cx="1563687" cy="20081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1EC5EF">
                  <a:alpha val="46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35" name="直角三角形 13"/>
          <p:cNvSpPr/>
          <p:nvPr/>
        </p:nvSpPr>
        <p:spPr>
          <a:xfrm rot="7258735">
            <a:off x="5249863" y="4037013"/>
            <a:ext cx="1563687" cy="2009775"/>
          </a:xfrm>
          <a:prstGeom prst="rtTriangle">
            <a:avLst/>
          </a:prstGeom>
          <a:gradFill rotWithShape="0">
            <a:gsLst>
              <a:gs pos="0">
                <a:srgbClr val="10BAE5">
                  <a:alpha val="59000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36" name="圆角矩形 15"/>
          <p:cNvSpPr/>
          <p:nvPr/>
        </p:nvSpPr>
        <p:spPr>
          <a:xfrm rot="1033044">
            <a:off x="7196138" y="4057650"/>
            <a:ext cx="882650" cy="20097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E34671"/>
              </a:gs>
              <a:gs pos="100000">
                <a:srgbClr val="DD8150">
                  <a:alpha val="15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37" name="直角三角形 16"/>
          <p:cNvSpPr/>
          <p:nvPr/>
        </p:nvSpPr>
        <p:spPr>
          <a:xfrm rot="-5991661">
            <a:off x="5230813" y="3359150"/>
            <a:ext cx="1279525" cy="1338263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38" name="直角三角形 17"/>
          <p:cNvSpPr/>
          <p:nvPr/>
        </p:nvSpPr>
        <p:spPr>
          <a:xfrm rot="6825285">
            <a:off x="4291013" y="3346450"/>
            <a:ext cx="1281112" cy="1338263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39" name="直角三角形 18"/>
          <p:cNvSpPr/>
          <p:nvPr/>
        </p:nvSpPr>
        <p:spPr>
          <a:xfrm rot="-1679015">
            <a:off x="3463925" y="3703638"/>
            <a:ext cx="1784350" cy="1508125"/>
          </a:xfrm>
          <a:prstGeom prst="rtTriangle">
            <a:avLst/>
          </a:prstGeom>
          <a:gradFill rotWithShape="0">
            <a:gsLst>
              <a:gs pos="0">
                <a:srgbClr val="000000">
                  <a:alpha val="6998"/>
                </a:srgb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2540" name="直角三角形 20"/>
          <p:cNvSpPr/>
          <p:nvPr/>
        </p:nvSpPr>
        <p:spPr>
          <a:xfrm rot="-5556231">
            <a:off x="7345363" y="2341563"/>
            <a:ext cx="1565275" cy="2009775"/>
          </a:xfrm>
          <a:prstGeom prst="rtTriangle">
            <a:avLst/>
          </a:prstGeom>
          <a:gradFill rotWithShape="0">
            <a:gsLst>
              <a:gs pos="0">
                <a:srgbClr val="FBD40A">
                  <a:alpha val="25998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5078413" y="3038475"/>
            <a:ext cx="2597150" cy="1009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x-none" sz="6000" kern="1200" cap="none" spc="0" normalizeH="0" baseline="0" noProof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cs typeface="+mn-ea"/>
              </a:rPr>
              <a:t>Thanks</a:t>
            </a:r>
            <a:endParaRPr kumimoji="0" lang="en-US" altLang="x-none" sz="6000" kern="1200" cap="none" spc="0" normalizeH="0" baseline="0" noProof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129" name="对象 5128"/>
          <p:cNvGraphicFramePr>
            <a:graphicFrameLocks noChangeAspect="1"/>
          </p:cNvGraphicFramePr>
          <p:nvPr/>
        </p:nvGraphicFramePr>
        <p:xfrm>
          <a:off x="3917950" y="2386013"/>
          <a:ext cx="4325938" cy="152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350010" imgH="815340" progId="Equation.DSMT4">
                  <p:embed/>
                </p:oleObj>
              </mc:Choice>
              <mc:Fallback>
                <p:oleObj name="" r:id="rId2" imgW="1350010" imgH="81534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17950" y="2386013"/>
                        <a:ext cx="4325938" cy="1528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对象 5129"/>
          <p:cNvGraphicFramePr>
            <a:graphicFrameLocks noChangeAspect="1"/>
          </p:cNvGraphicFramePr>
          <p:nvPr/>
        </p:nvGraphicFramePr>
        <p:xfrm>
          <a:off x="5788025" y="2554288"/>
          <a:ext cx="3222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4" imgW="128905" imgH="141605" progId="Equation.DSMT4">
                  <p:embed/>
                </p:oleObj>
              </mc:Choice>
              <mc:Fallback>
                <p:oleObj name="" r:id="rId4" imgW="128905" imgH="141605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88025" y="2554288"/>
                        <a:ext cx="322263" cy="35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对象 5130"/>
          <p:cNvGraphicFramePr>
            <a:graphicFrameLocks noChangeAspect="1"/>
          </p:cNvGraphicFramePr>
          <p:nvPr/>
        </p:nvGraphicFramePr>
        <p:xfrm>
          <a:off x="5645150" y="3511550"/>
          <a:ext cx="503238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6" imgW="217805" imgH="140970" progId="Equation.DSMT4">
                  <p:embed/>
                </p:oleObj>
              </mc:Choice>
              <mc:Fallback>
                <p:oleObj name="" r:id="rId6" imgW="217805" imgH="14097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45150" y="3511550"/>
                        <a:ext cx="503238" cy="325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对象 5131"/>
          <p:cNvGraphicFramePr>
            <a:graphicFrameLocks noChangeAspect="1"/>
          </p:cNvGraphicFramePr>
          <p:nvPr/>
        </p:nvGraphicFramePr>
        <p:xfrm>
          <a:off x="5788025" y="2987675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8" imgW="128270" imgH="179705" progId="Equation.DSMT4">
                  <p:embed/>
                </p:oleObj>
              </mc:Choice>
              <mc:Fallback>
                <p:oleObj name="" r:id="rId8" imgW="128270" imgH="179705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88025" y="2987675"/>
                        <a:ext cx="254000" cy="35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2"/>
          <p:cNvSpPr/>
          <p:nvPr/>
        </p:nvSpPr>
        <p:spPr>
          <a:xfrm>
            <a:off x="1828800" y="4046538"/>
            <a:ext cx="784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的几何意义是什么？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的几何意义呢？ 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41" name="Rectangle 5"/>
          <p:cNvSpPr/>
          <p:nvPr/>
        </p:nvSpPr>
        <p:spPr>
          <a:xfrm>
            <a:off x="1249363" y="1931988"/>
            <a:ext cx="9934575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、我们知道，实数集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R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与数轴是一一对应的，任意实数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的绝对值：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42" name="Text Box 5"/>
          <p:cNvSpPr>
            <a:spLocks noChangeArrowheads="1"/>
          </p:cNvSpPr>
          <p:nvPr/>
        </p:nvSpPr>
        <p:spPr bwMode="auto">
          <a:xfrm>
            <a:off x="914400" y="1333500"/>
            <a:ext cx="2790825" cy="517525"/>
          </a:xfrm>
          <a:custGeom>
            <a:avLst/>
            <a:gdLst>
              <a:gd name="T0" fmla="*/ 4643437 w 4643437"/>
              <a:gd name="T1" fmla="*/ 365125 h 730250"/>
              <a:gd name="T2" fmla="*/ 2321718 w 4643437"/>
              <a:gd name="T3" fmla="*/ 730250 h 730250"/>
              <a:gd name="T4" fmla="*/ 0 w 4643437"/>
              <a:gd name="T5" fmla="*/ 365125 h 730250"/>
              <a:gd name="T6" fmla="*/ 2321718 w 4643437"/>
              <a:gd name="T7" fmla="*/ 0 h 730250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4643437"/>
              <a:gd name="T13" fmla="*/ 0 h 730250"/>
              <a:gd name="T14" fmla="*/ 4643437 w 4643437"/>
              <a:gd name="T15" fmla="*/ 730250 h 730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3437" h="730250">
                <a:moveTo>
                  <a:pt x="0" y="0"/>
                </a:moveTo>
                <a:lnTo>
                  <a:pt x="4463460" y="0"/>
                </a:lnTo>
                <a:lnTo>
                  <a:pt x="4643437" y="179977"/>
                </a:lnTo>
                <a:lnTo>
                  <a:pt x="4643437" y="730250"/>
                </a:lnTo>
                <a:lnTo>
                  <a:pt x="179977" y="730250"/>
                </a:lnTo>
                <a:lnTo>
                  <a:pt x="0" y="55027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9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 绝对值的定义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: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Rectangle 12"/>
          <p:cNvSpPr/>
          <p:nvPr/>
        </p:nvSpPr>
        <p:spPr>
          <a:xfrm>
            <a:off x="2297113" y="4794250"/>
            <a:ext cx="784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在数轴上表示对应实数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的点到原点的距离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12"/>
          <p:cNvSpPr/>
          <p:nvPr/>
        </p:nvSpPr>
        <p:spPr>
          <a:xfrm>
            <a:off x="2298700" y="5508625"/>
            <a:ext cx="784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表示在数轴上表示点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a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两点间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的距离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84" name="文本框 8"/>
          <p:cNvSpPr/>
          <p:nvPr/>
        </p:nvSpPr>
        <p:spPr>
          <a:xfrm>
            <a:off x="-33655" y="-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41" grpId="0" bldLvl="0"/>
      <p:bldP spid="5142" grpId="0" bldLvl="0" animBg="1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52" name="Rectangle 6"/>
          <p:cNvSpPr/>
          <p:nvPr/>
        </p:nvSpPr>
        <p:spPr>
          <a:xfrm>
            <a:off x="3275013" y="3069590"/>
            <a:ext cx="287337" cy="2444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>
              <a:lnSpc>
                <a:spcPct val="110000"/>
              </a:lnSpc>
              <a:buSzPct val="50000"/>
              <a:buFont typeface="Wingdings 2" panose="05020102010507070707" pitchFamily="18" charset="2"/>
            </a:pPr>
            <a:r>
              <a:rPr lang="en-US" altLang="zh-CN" sz="1000" dirty="0">
                <a:latin typeface="Times New Roman" panose="02020603050405020304" pitchFamily="18" charset="0"/>
              </a:rPr>
              <a:t>.</a:t>
            </a:r>
            <a:endParaRPr lang="en-US" altLang="zh-CN" dirty="0">
              <a:latin typeface="Tahoma" panose="020B0604030504040204" pitchFamily="34" charset="0"/>
            </a:endParaRPr>
          </a:p>
        </p:txBody>
      </p:sp>
      <p:sp>
        <p:nvSpPr>
          <p:cNvPr id="6153" name="Text Box 5"/>
          <p:cNvSpPr>
            <a:spLocks noChangeArrowheads="1"/>
          </p:cNvSpPr>
          <p:nvPr/>
        </p:nvSpPr>
        <p:spPr bwMode="auto">
          <a:xfrm>
            <a:off x="927100" y="1096328"/>
            <a:ext cx="4105275" cy="519113"/>
          </a:xfrm>
          <a:custGeom>
            <a:avLst/>
            <a:gdLst>
              <a:gd name="T0" fmla="*/ 4643437 w 4643437"/>
              <a:gd name="T1" fmla="*/ 365125 h 730250"/>
              <a:gd name="T2" fmla="*/ 2321718 w 4643437"/>
              <a:gd name="T3" fmla="*/ 730250 h 730250"/>
              <a:gd name="T4" fmla="*/ 0 w 4643437"/>
              <a:gd name="T5" fmla="*/ 365125 h 730250"/>
              <a:gd name="T6" fmla="*/ 2321718 w 4643437"/>
              <a:gd name="T7" fmla="*/ 0 h 730250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4643437"/>
              <a:gd name="T13" fmla="*/ 0 h 730250"/>
              <a:gd name="T14" fmla="*/ 4643437 w 4643437"/>
              <a:gd name="T15" fmla="*/ 730250 h 730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3437" h="730250">
                <a:moveTo>
                  <a:pt x="0" y="0"/>
                </a:moveTo>
                <a:lnTo>
                  <a:pt x="4463460" y="0"/>
                </a:lnTo>
                <a:lnTo>
                  <a:pt x="4643437" y="179977"/>
                </a:lnTo>
                <a:lnTo>
                  <a:pt x="4643437" y="730250"/>
                </a:lnTo>
                <a:lnTo>
                  <a:pt x="179977" y="730250"/>
                </a:lnTo>
                <a:lnTo>
                  <a:pt x="0" y="55027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9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 一元一次不等式的定义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: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6155" name="对象 6154"/>
          <p:cNvGraphicFramePr/>
          <p:nvPr/>
        </p:nvGraphicFramePr>
        <p:xfrm>
          <a:off x="4284663" y="2713990"/>
          <a:ext cx="14462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" imgW="637540" imgH="178435" progId="Equation.DSMT4">
                  <p:embed/>
                </p:oleObj>
              </mc:Choice>
              <mc:Fallback>
                <p:oleObj name="" r:id="rId2" imgW="637540" imgH="178435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84663" y="2713990"/>
                        <a:ext cx="1446212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对象 6155"/>
          <p:cNvGraphicFramePr/>
          <p:nvPr/>
        </p:nvGraphicFramePr>
        <p:xfrm>
          <a:off x="7643813" y="2713990"/>
          <a:ext cx="12223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4" imgW="624840" imgH="178435" progId="Equation.DSMT4">
                  <p:embed/>
                </p:oleObj>
              </mc:Choice>
              <mc:Fallback>
                <p:oleObj name="" r:id="rId4" imgW="624840" imgH="178435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43813" y="2713990"/>
                        <a:ext cx="1222375" cy="322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对象 6156"/>
          <p:cNvGraphicFramePr/>
          <p:nvPr/>
        </p:nvGraphicFramePr>
        <p:xfrm>
          <a:off x="2171700" y="3361690"/>
          <a:ext cx="8112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6" imgW="358775" imgH="179070" progId="Equation.DSMT4">
                  <p:embed/>
                </p:oleObj>
              </mc:Choice>
              <mc:Fallback>
                <p:oleObj name="" r:id="rId6" imgW="358775" imgH="179070" progId="Equation.DSMT4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71700" y="3361690"/>
                        <a:ext cx="811213" cy="341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对象 6157"/>
          <p:cNvGraphicFramePr/>
          <p:nvPr/>
        </p:nvGraphicFramePr>
        <p:xfrm>
          <a:off x="2266950" y="4442778"/>
          <a:ext cx="8128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8" imgW="358775" imgH="179070" progId="Equation.DSMT4">
                  <p:embed/>
                </p:oleObj>
              </mc:Choice>
              <mc:Fallback>
                <p:oleObj name="" r:id="rId8" imgW="358775" imgH="17907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66950" y="4442778"/>
                        <a:ext cx="812800" cy="3413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对象 6158"/>
          <p:cNvGraphicFramePr/>
          <p:nvPr/>
        </p:nvGraphicFramePr>
        <p:xfrm>
          <a:off x="1884363" y="5233353"/>
          <a:ext cx="87899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0" imgW="3200400" imgH="431800" progId="Equation.DSMT4">
                  <p:embed/>
                </p:oleObj>
              </mc:Choice>
              <mc:Fallback>
                <p:oleObj name="" r:id="rId10" imgW="3200400" imgH="431800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84363" y="5233353"/>
                        <a:ext cx="8789987" cy="835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对象 6159"/>
          <p:cNvGraphicFramePr/>
          <p:nvPr/>
        </p:nvGraphicFramePr>
        <p:xfrm>
          <a:off x="1212850" y="3577590"/>
          <a:ext cx="4651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2" imgW="205105" imgH="435610" progId="Equation.DSMT4">
                  <p:embed/>
                </p:oleObj>
              </mc:Choice>
              <mc:Fallback>
                <p:oleObj name="" r:id="rId12" imgW="205105" imgH="435610" progId="Equation.DSMT4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12850" y="3577590"/>
                        <a:ext cx="465138" cy="836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对象 6160"/>
          <p:cNvGraphicFramePr/>
          <p:nvPr/>
        </p:nvGraphicFramePr>
        <p:xfrm>
          <a:off x="1308100" y="5449253"/>
          <a:ext cx="4349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4" imgW="194310" imgH="194310" progId="Equation.DSMT4">
                  <p:embed/>
                </p:oleObj>
              </mc:Choice>
              <mc:Fallback>
                <p:oleObj name="" r:id="rId14" imgW="194310" imgH="194310" progId="Equation.DSMT4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08100" y="5449253"/>
                        <a:ext cx="434975" cy="369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对象 6161"/>
          <p:cNvGraphicFramePr/>
          <p:nvPr/>
        </p:nvGraphicFramePr>
        <p:xfrm>
          <a:off x="4192906" y="3150394"/>
          <a:ext cx="1672590" cy="88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6" imgW="736600" imgH="457200" progId="Equation.DSMT4">
                  <p:embed/>
                </p:oleObj>
              </mc:Choice>
              <mc:Fallback>
                <p:oleObj name="" r:id="rId16" imgW="736600" imgH="457200" progId="Equation.DSMT4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192906" y="3150394"/>
                        <a:ext cx="1672590" cy="8813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对象 6162"/>
          <p:cNvGraphicFramePr/>
          <p:nvPr/>
        </p:nvGraphicFramePr>
        <p:xfrm>
          <a:off x="7456806" y="3147219"/>
          <a:ext cx="1644015" cy="88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8" imgW="723900" imgH="457200" progId="Equation.DSMT4">
                  <p:embed/>
                </p:oleObj>
              </mc:Choice>
              <mc:Fallback>
                <p:oleObj name="" r:id="rId18" imgW="723900" imgH="457200" progId="Equation.DSMT4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456806" y="3147219"/>
                        <a:ext cx="1644015" cy="8813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对象 6163"/>
          <p:cNvGraphicFramePr/>
          <p:nvPr/>
        </p:nvGraphicFramePr>
        <p:xfrm>
          <a:off x="4192906" y="4228466"/>
          <a:ext cx="164401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0" imgW="723900" imgH="457200" progId="Equation.DSMT4">
                  <p:embed/>
                </p:oleObj>
              </mc:Choice>
              <mc:Fallback>
                <p:oleObj name="" r:id="rId20" imgW="723900" imgH="457200" progId="Equation.DSMT4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192906" y="4228466"/>
                        <a:ext cx="1644015" cy="879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对象 6164"/>
          <p:cNvGraphicFramePr/>
          <p:nvPr/>
        </p:nvGraphicFramePr>
        <p:xfrm>
          <a:off x="7456647" y="4155441"/>
          <a:ext cx="167449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22" imgW="736600" imgH="457200" progId="Equation.DSMT4">
                  <p:embed/>
                </p:oleObj>
              </mc:Choice>
              <mc:Fallback>
                <p:oleObj name="" r:id="rId22" imgW="736600" imgH="457200" progId="Equation.DSMT4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456647" y="4155441"/>
                        <a:ext cx="1674495" cy="879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66" name="直接连接符 64"/>
          <p:cNvCxnSpPr/>
          <p:nvPr/>
        </p:nvCxnSpPr>
        <p:spPr>
          <a:xfrm>
            <a:off x="1116013" y="2712403"/>
            <a:ext cx="9925050" cy="15875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7" name="直接连接符 66"/>
          <p:cNvCxnSpPr/>
          <p:nvPr/>
        </p:nvCxnSpPr>
        <p:spPr>
          <a:xfrm>
            <a:off x="1020763" y="6169978"/>
            <a:ext cx="9983787" cy="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8" name="直接连接符 69"/>
          <p:cNvCxnSpPr/>
          <p:nvPr/>
        </p:nvCxnSpPr>
        <p:spPr>
          <a:xfrm>
            <a:off x="1020763" y="5233353"/>
            <a:ext cx="10020300" cy="15875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9" name="直接连接符 73"/>
          <p:cNvCxnSpPr/>
          <p:nvPr/>
        </p:nvCxnSpPr>
        <p:spPr>
          <a:xfrm flipH="1">
            <a:off x="1020763" y="2712403"/>
            <a:ext cx="38100" cy="3489325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0" name="直接连接符 74"/>
          <p:cNvCxnSpPr/>
          <p:nvPr/>
        </p:nvCxnSpPr>
        <p:spPr>
          <a:xfrm flipH="1">
            <a:off x="1789113" y="2712403"/>
            <a:ext cx="38100" cy="3489325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1" name="直接连接符 76"/>
          <p:cNvCxnSpPr/>
          <p:nvPr/>
        </p:nvCxnSpPr>
        <p:spPr>
          <a:xfrm flipH="1">
            <a:off x="11004550" y="2712403"/>
            <a:ext cx="41275" cy="3489325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2" name="直接连接符 77"/>
          <p:cNvCxnSpPr/>
          <p:nvPr/>
        </p:nvCxnSpPr>
        <p:spPr>
          <a:xfrm>
            <a:off x="1789113" y="4009390"/>
            <a:ext cx="9215437" cy="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3" name="直接连接符 78"/>
          <p:cNvCxnSpPr/>
          <p:nvPr/>
        </p:nvCxnSpPr>
        <p:spPr>
          <a:xfrm>
            <a:off x="1789113" y="3145790"/>
            <a:ext cx="9215437" cy="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4" name="直接连接符 79"/>
          <p:cNvCxnSpPr/>
          <p:nvPr/>
        </p:nvCxnSpPr>
        <p:spPr>
          <a:xfrm flipH="1">
            <a:off x="6780213" y="2712403"/>
            <a:ext cx="39687" cy="252095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5" name="直接连接符 80"/>
          <p:cNvCxnSpPr/>
          <p:nvPr/>
        </p:nvCxnSpPr>
        <p:spPr>
          <a:xfrm flipH="1">
            <a:off x="3516313" y="2712403"/>
            <a:ext cx="41275" cy="252095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141" name="Rectangle 5"/>
          <p:cNvSpPr/>
          <p:nvPr/>
        </p:nvSpPr>
        <p:spPr>
          <a:xfrm>
            <a:off x="1293813" y="1740853"/>
            <a:ext cx="9623425" cy="8239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形如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0(≥0)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0(≤0)(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≠0)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的不等式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81000" algn="ctr"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叫做一元一次不等式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8"/>
          <p:cNvSpPr/>
          <p:nvPr/>
        </p:nvSpPr>
        <p:spPr>
          <a:xfrm>
            <a:off x="-33655" y="-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 bldLvl="0" animBg="1"/>
      <p:bldP spid="5141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6" name="Text Box 5"/>
          <p:cNvSpPr>
            <a:spLocks noChangeArrowheads="1"/>
          </p:cNvSpPr>
          <p:nvPr/>
        </p:nvSpPr>
        <p:spPr bwMode="auto">
          <a:xfrm>
            <a:off x="925513" y="1350963"/>
            <a:ext cx="4532313" cy="517525"/>
          </a:xfrm>
          <a:custGeom>
            <a:avLst/>
            <a:gdLst>
              <a:gd name="T0" fmla="*/ 3549650 w 3549650"/>
              <a:gd name="T1" fmla="*/ 363537 h 727075"/>
              <a:gd name="T2" fmla="*/ 1774825 w 3549650"/>
              <a:gd name="T3" fmla="*/ 727075 h 727075"/>
              <a:gd name="T4" fmla="*/ 0 w 3549650"/>
              <a:gd name="T5" fmla="*/ 363537 h 727075"/>
              <a:gd name="T6" fmla="*/ 1774825 w 3549650"/>
              <a:gd name="T7" fmla="*/ 0 h 727075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3549650"/>
              <a:gd name="T13" fmla="*/ 0 h 727075"/>
              <a:gd name="T14" fmla="*/ 3549650 w 3549650"/>
              <a:gd name="T15" fmla="*/ 727075 h 727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9650" h="727075">
                <a:moveTo>
                  <a:pt x="0" y="0"/>
                </a:moveTo>
                <a:lnTo>
                  <a:pt x="3370455" y="0"/>
                </a:lnTo>
                <a:lnTo>
                  <a:pt x="3549650" y="179194"/>
                </a:lnTo>
                <a:lnTo>
                  <a:pt x="3549650" y="727075"/>
                </a:lnTo>
                <a:lnTo>
                  <a:pt x="179194" y="727075"/>
                </a:lnTo>
                <a:lnTo>
                  <a:pt x="0" y="54788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9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 一元一次不等式组的定义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: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41" name="Rectangle 5"/>
          <p:cNvSpPr/>
          <p:nvPr/>
        </p:nvSpPr>
        <p:spPr>
          <a:xfrm>
            <a:off x="2933700" y="2563813"/>
            <a:ext cx="5876925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由两个或两个以上一元一次不等式组成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892675" y="3425825"/>
            <a:ext cx="2376488" cy="550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ectangle 5"/>
          <p:cNvSpPr/>
          <p:nvPr/>
        </p:nvSpPr>
        <p:spPr>
          <a:xfrm>
            <a:off x="4470400" y="3467100"/>
            <a:ext cx="2830513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不等式组的解集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2932113" y="4183063"/>
            <a:ext cx="5878512" cy="11890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>
              <a:lnSpc>
                <a:spcPct val="15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分别求出每个一元一次不等式的解集</a:t>
            </a:r>
            <a:endParaRPr lang="zh-CN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81000" algn="ctr" eaLnBrk="0" hangingPunct="0">
              <a:lnSpc>
                <a:spcPct val="150000"/>
              </a:lnSpc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▶求交集</a:t>
            </a:r>
            <a:endParaRPr lang="zh-CN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84" name="文本框 8"/>
          <p:cNvSpPr/>
          <p:nvPr/>
        </p:nvSpPr>
        <p:spPr>
          <a:xfrm>
            <a:off x="-33655" y="-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ldLvl="0" animBg="1"/>
      <p:bldP spid="5141" grpId="0" bldLvl="0"/>
      <p:bldP spid="3" grpId="0" animBg="1"/>
      <p:bldP spid="2" grpId="0"/>
      <p:bldP spid="4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84" name="文本框 8"/>
          <p:cNvSpPr/>
          <p:nvPr/>
        </p:nvSpPr>
        <p:spPr>
          <a:xfrm>
            <a:off x="-33655" y="-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087" name="椭圆 14"/>
          <p:cNvSpPr/>
          <p:nvPr/>
        </p:nvSpPr>
        <p:spPr>
          <a:xfrm>
            <a:off x="301625" y="2411730"/>
            <a:ext cx="754063" cy="2876550"/>
          </a:xfrm>
          <a:prstGeom prst="ellipse">
            <a:avLst/>
          </a:prstGeom>
          <a:solidFill>
            <a:srgbClr val="FFC000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幼圆" panose="02010509060101010101" pitchFamily="49" charset="-122"/>
            </a:endParaRPr>
          </a:p>
        </p:txBody>
      </p:sp>
      <p:sp>
        <p:nvSpPr>
          <p:cNvPr id="3088" name="菱形 15"/>
          <p:cNvSpPr/>
          <p:nvPr/>
        </p:nvSpPr>
        <p:spPr>
          <a:xfrm>
            <a:off x="701675" y="1913255"/>
            <a:ext cx="287338" cy="469900"/>
          </a:xfrm>
          <a:prstGeom prst="diamond">
            <a:avLst/>
          </a:prstGeom>
          <a:solidFill>
            <a:srgbClr val="FF0000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幼圆" panose="02010509060101010101" pitchFamily="49" charset="-122"/>
            </a:endParaRPr>
          </a:p>
        </p:txBody>
      </p:sp>
      <p:sp>
        <p:nvSpPr>
          <p:cNvPr id="3089" name="文本框 31"/>
          <p:cNvSpPr txBox="1"/>
          <p:nvPr/>
        </p:nvSpPr>
        <p:spPr>
          <a:xfrm>
            <a:off x="403225" y="2592705"/>
            <a:ext cx="733425" cy="2333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3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知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识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梳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理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90" name="流程图: 联系 17"/>
          <p:cNvSpPr/>
          <p:nvPr/>
        </p:nvSpPr>
        <p:spPr>
          <a:xfrm>
            <a:off x="477838" y="1119505"/>
            <a:ext cx="784225" cy="720725"/>
          </a:xfrm>
          <a:prstGeom prst="flowChartConnector">
            <a:avLst/>
          </a:prstGeom>
          <a:solidFill>
            <a:schemeClr val="bg1"/>
          </a:solidFill>
          <a:ln w="25400" cap="flat" cmpd="sng">
            <a:solidFill>
              <a:srgbClr val="FF0000"/>
            </a:solidFill>
            <a:prstDash val="dash"/>
            <a:bevel/>
            <a:headEnd type="none" w="med" len="med"/>
            <a:tailEnd type="none" w="med" len="med"/>
          </a:ln>
        </p:spPr>
        <p:txBody>
          <a:bodyPr anchor="ctr" anchorCtr="0"/>
          <a:p>
            <a:pPr algn="ctr" eaLnBrk="0" hangingPunct="0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幼圆" panose="02010509060101010101" pitchFamily="49" charset="-122"/>
            </a:endParaRPr>
          </a:p>
        </p:txBody>
      </p:sp>
      <p:sp>
        <p:nvSpPr>
          <p:cNvPr id="3091" name="文本框 33"/>
          <p:cNvSpPr txBox="1"/>
          <p:nvPr/>
        </p:nvSpPr>
        <p:spPr>
          <a:xfrm>
            <a:off x="546100" y="1038543"/>
            <a:ext cx="4794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3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80" name="文本框 4"/>
          <p:cNvSpPr txBox="1"/>
          <p:nvPr/>
        </p:nvSpPr>
        <p:spPr>
          <a:xfrm>
            <a:off x="1327150" y="1211580"/>
            <a:ext cx="106743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♦一元一次不等式的定义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: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形如</a:t>
            </a:r>
            <a:r>
              <a:rPr lang="en-US" altLang="zh-CN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x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0(≥0)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或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ax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0(≤0)(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≠0)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的不等式，叫做一元一次不等式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.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152" name="Rectangle 6"/>
          <p:cNvSpPr/>
          <p:nvPr/>
        </p:nvSpPr>
        <p:spPr>
          <a:xfrm>
            <a:off x="3262313" y="3253105"/>
            <a:ext cx="287337" cy="2444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>
              <a:lnSpc>
                <a:spcPct val="110000"/>
              </a:lnSpc>
              <a:buSzPct val="50000"/>
              <a:buFont typeface="Wingdings 2" panose="05020102010507070707" pitchFamily="18" charset="2"/>
            </a:pPr>
            <a:r>
              <a:rPr lang="en-US" altLang="zh-CN" sz="1000" dirty="0">
                <a:latin typeface="Times New Roman" panose="02020603050405020304" pitchFamily="18" charset="0"/>
              </a:rPr>
              <a:t>.</a:t>
            </a:r>
            <a:endParaRPr lang="en-US" altLang="zh-CN" dirty="0">
              <a:latin typeface="Tahoma" panose="020B0604030504040204" pitchFamily="34" charset="0"/>
            </a:endParaRPr>
          </a:p>
        </p:txBody>
      </p:sp>
      <p:graphicFrame>
        <p:nvGraphicFramePr>
          <p:cNvPr id="6155" name="对象 6154"/>
          <p:cNvGraphicFramePr/>
          <p:nvPr/>
        </p:nvGraphicFramePr>
        <p:xfrm>
          <a:off x="6007100" y="1679893"/>
          <a:ext cx="12763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2" imgW="637540" imgH="178435" progId="Equation.DSMT4">
                  <p:embed/>
                </p:oleObj>
              </mc:Choice>
              <mc:Fallback>
                <p:oleObj name="" r:id="rId2" imgW="637540" imgH="178435" progId="Equation.DSMT4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07100" y="1679893"/>
                        <a:ext cx="1276350" cy="307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对象 6155"/>
          <p:cNvGraphicFramePr/>
          <p:nvPr/>
        </p:nvGraphicFramePr>
        <p:xfrm>
          <a:off x="9082088" y="1689418"/>
          <a:ext cx="1109662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4" imgW="624840" imgH="178435" progId="Equation.DSMT4">
                  <p:embed/>
                </p:oleObj>
              </mc:Choice>
              <mc:Fallback>
                <p:oleObj name="" r:id="rId4" imgW="624840" imgH="178435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82088" y="1689418"/>
                        <a:ext cx="1109662" cy="277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对象 6156"/>
          <p:cNvGraphicFramePr/>
          <p:nvPr/>
        </p:nvGraphicFramePr>
        <p:xfrm>
          <a:off x="3614738" y="2225993"/>
          <a:ext cx="690562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6" imgW="358775" imgH="179070" progId="Equation.DSMT4">
                  <p:embed/>
                </p:oleObj>
              </mc:Choice>
              <mc:Fallback>
                <p:oleObj name="" r:id="rId6" imgW="358775" imgH="179070" progId="Equation.DSMT4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14738" y="2225993"/>
                        <a:ext cx="690562" cy="285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对象 6157"/>
          <p:cNvGraphicFramePr/>
          <p:nvPr/>
        </p:nvGraphicFramePr>
        <p:xfrm>
          <a:off x="3617913" y="2860993"/>
          <a:ext cx="67945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8" imgW="358775" imgH="179070" progId="Equation.DSMT4">
                  <p:embed/>
                </p:oleObj>
              </mc:Choice>
              <mc:Fallback>
                <p:oleObj name="" r:id="rId8" imgW="358775" imgH="17907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17913" y="2860993"/>
                        <a:ext cx="679450" cy="293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对象 6159"/>
          <p:cNvGraphicFramePr/>
          <p:nvPr/>
        </p:nvGraphicFramePr>
        <p:xfrm>
          <a:off x="2254250" y="2395855"/>
          <a:ext cx="3968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0" imgW="205105" imgH="435610" progId="Equation.DSMT4">
                  <p:embed/>
                </p:oleObj>
              </mc:Choice>
              <mc:Fallback>
                <p:oleObj name="" r:id="rId10" imgW="205105" imgH="435610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54250" y="2395855"/>
                        <a:ext cx="396875" cy="679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对象 6161"/>
          <p:cNvGraphicFramePr/>
          <p:nvPr/>
        </p:nvGraphicFramePr>
        <p:xfrm>
          <a:off x="5978208" y="2055971"/>
          <a:ext cx="1426210" cy="633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2" imgW="736600" imgH="457200" progId="Equation.DSMT4">
                  <p:embed/>
                </p:oleObj>
              </mc:Choice>
              <mc:Fallback>
                <p:oleObj name="" r:id="rId12" imgW="736600" imgH="457200" progId="Equation.DSMT4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978208" y="2055971"/>
                        <a:ext cx="1426210" cy="6337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对象 6162"/>
          <p:cNvGraphicFramePr/>
          <p:nvPr/>
        </p:nvGraphicFramePr>
        <p:xfrm>
          <a:off x="9023033" y="2066767"/>
          <a:ext cx="1400810" cy="634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4" imgW="723900" imgH="457200" progId="Equation.DSMT4">
                  <p:embed/>
                </p:oleObj>
              </mc:Choice>
              <mc:Fallback>
                <p:oleObj name="" r:id="rId14" imgW="723900" imgH="457200" progId="Equation.DSMT4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023033" y="2066767"/>
                        <a:ext cx="1400810" cy="6343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对象 6163"/>
          <p:cNvGraphicFramePr/>
          <p:nvPr/>
        </p:nvGraphicFramePr>
        <p:xfrm>
          <a:off x="5984399" y="2722721"/>
          <a:ext cx="1374140" cy="66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6" imgW="723900" imgH="457200" progId="Equation.DSMT4">
                  <p:embed/>
                </p:oleObj>
              </mc:Choice>
              <mc:Fallback>
                <p:oleObj name="" r:id="rId16" imgW="723900" imgH="457200" progId="Equation.DSMT4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984399" y="2722721"/>
                        <a:ext cx="1374140" cy="6654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对象 6164"/>
          <p:cNvGraphicFramePr/>
          <p:nvPr/>
        </p:nvGraphicFramePr>
        <p:xfrm>
          <a:off x="9057799" y="2649696"/>
          <a:ext cx="1399540" cy="66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8" imgW="736600" imgH="457200" progId="Equation.DSMT4">
                  <p:embed/>
                </p:oleObj>
              </mc:Choice>
              <mc:Fallback>
                <p:oleObj name="" r:id="rId18" imgW="736600" imgH="457200" progId="Equation.DSMT4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057799" y="2649696"/>
                        <a:ext cx="1399540" cy="6654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66" name="直接连接符 64"/>
          <p:cNvCxnSpPr/>
          <p:nvPr/>
        </p:nvCxnSpPr>
        <p:spPr>
          <a:xfrm>
            <a:off x="2092325" y="1654493"/>
            <a:ext cx="8936038" cy="4762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7" name="直接连接符 66"/>
          <p:cNvCxnSpPr/>
          <p:nvPr/>
        </p:nvCxnSpPr>
        <p:spPr>
          <a:xfrm flipV="1">
            <a:off x="2114550" y="4064318"/>
            <a:ext cx="8951913" cy="11112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8" name="直接连接符 69"/>
          <p:cNvCxnSpPr/>
          <p:nvPr/>
        </p:nvCxnSpPr>
        <p:spPr>
          <a:xfrm>
            <a:off x="2771775" y="3397568"/>
            <a:ext cx="8256588" cy="635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69" name="直接连接符 73"/>
          <p:cNvCxnSpPr/>
          <p:nvPr/>
        </p:nvCxnSpPr>
        <p:spPr>
          <a:xfrm flipH="1">
            <a:off x="2105025" y="1660843"/>
            <a:ext cx="0" cy="2414587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0" name="直接连接符 74"/>
          <p:cNvCxnSpPr/>
          <p:nvPr/>
        </p:nvCxnSpPr>
        <p:spPr>
          <a:xfrm flipH="1">
            <a:off x="2771775" y="1662430"/>
            <a:ext cx="6350" cy="2414588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1" name="直接连接符 76"/>
          <p:cNvCxnSpPr/>
          <p:nvPr/>
        </p:nvCxnSpPr>
        <p:spPr>
          <a:xfrm>
            <a:off x="11031538" y="1652905"/>
            <a:ext cx="1587" cy="2433638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2" name="直接连接符 77"/>
          <p:cNvCxnSpPr/>
          <p:nvPr/>
        </p:nvCxnSpPr>
        <p:spPr>
          <a:xfrm>
            <a:off x="2771775" y="2687955"/>
            <a:ext cx="8239125" cy="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3" name="直接连接符 78"/>
          <p:cNvCxnSpPr/>
          <p:nvPr/>
        </p:nvCxnSpPr>
        <p:spPr>
          <a:xfrm>
            <a:off x="2782888" y="2013268"/>
            <a:ext cx="8239125" cy="1587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4" name="直接连接符 79"/>
          <p:cNvCxnSpPr/>
          <p:nvPr/>
        </p:nvCxnSpPr>
        <p:spPr>
          <a:xfrm>
            <a:off x="8153400" y="1675130"/>
            <a:ext cx="4763" cy="1722438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5" name="直接连接符 80"/>
          <p:cNvCxnSpPr/>
          <p:nvPr/>
        </p:nvCxnSpPr>
        <p:spPr>
          <a:xfrm flipH="1">
            <a:off x="5035550" y="1684655"/>
            <a:ext cx="4763" cy="1701800"/>
          </a:xfrm>
          <a:prstGeom prst="line">
            <a:avLst/>
          </a:prstGeom>
          <a:ln w="635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" name="文本框 4"/>
          <p:cNvSpPr txBox="1"/>
          <p:nvPr/>
        </p:nvSpPr>
        <p:spPr>
          <a:xfrm>
            <a:off x="2857500" y="3407093"/>
            <a:ext cx="82169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注：</a:t>
            </a:r>
            <a:r>
              <a:rPr lang="en-US" altLang="en-US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</a:t>
            </a:r>
            <a:r>
              <a:rPr lang="en-US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=0,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此不等式不是一元一次不等式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,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ctr" eaLnBrk="0" hangingPunct="0"/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其解集需要根据</a:t>
            </a:r>
            <a:r>
              <a:rPr lang="en-US" altLang="zh-CN" sz="1800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的取值及不等式的符号  进行讨论确定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3136900" y="4553268"/>
            <a:ext cx="669131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♦一元一次不等式组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: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由两个或两个以上一元一次不等式组成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.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100638" y="5127943"/>
            <a:ext cx="2003425" cy="393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4538663" y="5110480"/>
            <a:ext cx="2830512" cy="366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不等式组的解集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0375" y="5653405"/>
            <a:ext cx="5878513" cy="3651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381000" algn="ctr" eaLnBrk="0" hangingPunct="0"/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分别求出每个一元一次不等式的解集</a:t>
            </a:r>
            <a:endParaRPr lang="zh-CN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6152" grpId="0"/>
      <p:bldP spid="2" grpId="0"/>
      <p:bldP spid="3" grpId="0"/>
      <p:bldP spid="4" grpId="0" bldLvl="0" animBg="1"/>
      <p:bldP spid="5" grpId="0"/>
      <p:bldP spid="6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4" name="Rectangle 3"/>
          <p:cNvSpPr/>
          <p:nvPr/>
        </p:nvSpPr>
        <p:spPr>
          <a:xfrm>
            <a:off x="1863725" y="1509713"/>
            <a:ext cx="7751763" cy="16748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探究问题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如何求方程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|=2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的解呢？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|=2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的几何意义是什么呢？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25" name="Rectangle 4"/>
          <p:cNvSpPr/>
          <p:nvPr/>
        </p:nvSpPr>
        <p:spPr>
          <a:xfrm>
            <a:off x="4016375" y="3646488"/>
            <a:ext cx="3402013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方程的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解为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26" name="Rectangle 5"/>
          <p:cNvSpPr/>
          <p:nvPr/>
        </p:nvSpPr>
        <p:spPr>
          <a:xfrm>
            <a:off x="3141663" y="4575175"/>
            <a:ext cx="521811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几何意义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：到原点的距离等于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的点。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0" y="-10795"/>
            <a:ext cx="2890838" cy="957263"/>
          </a:xfrm>
          <a:prstGeom prst="parallelogram">
            <a:avLst>
              <a:gd name="adj" fmla="val 24998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ldLvl="0"/>
      <p:bldP spid="9225" grpId="0" bldLvl="0"/>
      <p:bldP spid="9226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2" name="Rectangle 5"/>
          <p:cNvSpPr/>
          <p:nvPr/>
        </p:nvSpPr>
        <p:spPr>
          <a:xfrm>
            <a:off x="1211263" y="1076960"/>
            <a:ext cx="9650412" cy="517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探究问题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能表达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2,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2,|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|≤2,|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|≥2,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的几何意义吗？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0250" name="Rectangle 2"/>
          <p:cNvSpPr/>
          <p:nvPr/>
        </p:nvSpPr>
        <p:spPr>
          <a:xfrm>
            <a:off x="2184400" y="1745298"/>
            <a:ext cx="3660775" cy="4841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400" b="1" dirty="0">
                <a:latin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| 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|&lt;2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的</a:t>
            </a:r>
            <a:r>
              <a:rPr lang="zh-CN" altLang="en-US" sz="2400" dirty="0">
                <a:latin typeface="宋体" panose="02010600030101010101" pitchFamily="2" charset="-122"/>
              </a:rPr>
              <a:t>几何意义：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0255" name="Rectangle 12"/>
          <p:cNvSpPr/>
          <p:nvPr/>
        </p:nvSpPr>
        <p:spPr>
          <a:xfrm>
            <a:off x="2874963" y="3078798"/>
            <a:ext cx="5202237" cy="4841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latin typeface="Times New Roman" panose="02020603050405020304" pitchFamily="18" charset="0"/>
              </a:rPr>
              <a:t>    </a:t>
            </a:r>
            <a:r>
              <a:rPr lang="zh-CN" altLang="en-US" sz="2400" dirty="0">
                <a:latin typeface="宋体" panose="02010600030101010101" pitchFamily="2" charset="-122"/>
              </a:rPr>
              <a:t>不等式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| 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|&lt;2</a:t>
            </a:r>
            <a:r>
              <a:rPr lang="zh-CN" altLang="en-US" sz="2400" dirty="0">
                <a:latin typeface="宋体" panose="02010600030101010101" pitchFamily="2" charset="-122"/>
              </a:rPr>
              <a:t>的解集是：           </a:t>
            </a:r>
            <a:endParaRPr lang="zh-CN" altLang="en-US" sz="2400" dirty="0">
              <a:solidFill>
                <a:srgbClr val="000000"/>
              </a:solidFill>
              <a:latin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10256" name="Rectangle 13"/>
          <p:cNvSpPr/>
          <p:nvPr/>
        </p:nvSpPr>
        <p:spPr>
          <a:xfrm>
            <a:off x="2212975" y="3705860"/>
            <a:ext cx="3362325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| 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|&gt;2</a:t>
            </a:r>
            <a:r>
              <a:rPr lang="zh-CN" altLang="en-US" sz="2400" dirty="0">
                <a:latin typeface="Times New Roman" panose="02020603050405020304" pitchFamily="18" charset="0"/>
              </a:rPr>
              <a:t>的几何意义</a:t>
            </a:r>
            <a:r>
              <a:rPr lang="en-US" altLang="zh-CN" sz="2400" dirty="0">
                <a:latin typeface="Times New Roman" panose="02020603050405020304" pitchFamily="18" charset="0"/>
              </a:rPr>
              <a:t>: 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57" name="Rectangle 14"/>
          <p:cNvSpPr/>
          <p:nvPr/>
        </p:nvSpPr>
        <p:spPr>
          <a:xfrm>
            <a:off x="2820988" y="5175885"/>
            <a:ext cx="353536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latin typeface="Times New Roman" panose="02020603050405020304" pitchFamily="18" charset="0"/>
              </a:rPr>
              <a:t>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|&gt;2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的解集是：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0259" name="Text Box 18"/>
          <p:cNvSpPr txBox="1"/>
          <p:nvPr/>
        </p:nvSpPr>
        <p:spPr>
          <a:xfrm>
            <a:off x="5657850" y="1761173"/>
            <a:ext cx="52117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latin typeface="宋体" panose="02010600030101010101" pitchFamily="2" charset="-122"/>
              </a:rPr>
              <a:t>与原点的距离小于</a:t>
            </a:r>
            <a:r>
              <a:rPr lang="en-US" altLang="zh-CN" sz="2400" dirty="0">
                <a:latin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</a:rPr>
              <a:t>的点，如图所示。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60" name="Text Box 19"/>
          <p:cNvSpPr txBox="1"/>
          <p:nvPr/>
        </p:nvSpPr>
        <p:spPr>
          <a:xfrm>
            <a:off x="6115050" y="3069273"/>
            <a:ext cx="2249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－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x&lt;</a:t>
            </a:r>
            <a:r>
              <a:rPr lang="el-GR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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</a:rPr>
              <a:t>，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61" name="Text Box 20"/>
          <p:cNvSpPr txBox="1"/>
          <p:nvPr/>
        </p:nvSpPr>
        <p:spPr>
          <a:xfrm>
            <a:off x="5308600" y="3718560"/>
            <a:ext cx="52133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latin typeface="Times New Roman" panose="02020603050405020304" pitchFamily="18" charset="0"/>
              </a:rPr>
              <a:t>与原点的距离大于</a:t>
            </a:r>
            <a:r>
              <a:rPr lang="en-US" altLang="zh-CN" sz="2400" dirty="0">
                <a:latin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</a:rPr>
              <a:t>的点，如图所示。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62" name="Text Box 21"/>
          <p:cNvSpPr txBox="1"/>
          <p:nvPr/>
        </p:nvSpPr>
        <p:spPr>
          <a:xfrm>
            <a:off x="8164513" y="3091498"/>
            <a:ext cx="20113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</a:rPr>
              <a:t>用区间表示为</a:t>
            </a:r>
            <a:endParaRPr lang="zh-CN" altLang="en-US" sz="2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0263" name="Text Box 22"/>
          <p:cNvSpPr txBox="1"/>
          <p:nvPr/>
        </p:nvSpPr>
        <p:spPr>
          <a:xfrm>
            <a:off x="6026150" y="5177473"/>
            <a:ext cx="25717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x&gt;</a:t>
            </a:r>
            <a:r>
              <a:rPr lang="el-GR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或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x&lt;</a:t>
            </a:r>
            <a:r>
              <a:rPr lang="zh-CN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－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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</a:rPr>
              <a:t>,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64" name="Text Box 23"/>
          <p:cNvSpPr txBox="1"/>
          <p:nvPr/>
        </p:nvSpPr>
        <p:spPr>
          <a:xfrm>
            <a:off x="8402638" y="5177473"/>
            <a:ext cx="20113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用区间表示为</a:t>
            </a:r>
            <a:endParaRPr lang="zh-CN" altLang="en-US" sz="2400" dirty="0">
              <a:solidFill>
                <a:srgbClr val="000000"/>
              </a:solidFill>
              <a:latin typeface="宋体" panose="02010600030101010101" pitchFamily="2" charset="-122"/>
              <a:sym typeface="Symbol" panose="05050102010706020507" pitchFamily="18" charset="2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3351213" y="2699385"/>
            <a:ext cx="4303713" cy="317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5403850" y="2615248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5822950" y="261207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6621463" y="262477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7007225" y="262953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4945063" y="2620010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095750" y="261048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3651250" y="2615248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441825" y="2618423"/>
            <a:ext cx="74613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175375" y="2623185"/>
            <a:ext cx="76200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曲线连接符 17"/>
          <p:cNvCxnSpPr>
            <a:stCxn id="14" idx="0"/>
            <a:endCxn id="15" idx="7"/>
          </p:cNvCxnSpPr>
          <p:nvPr/>
        </p:nvCxnSpPr>
        <p:spPr>
          <a:xfrm rot="16200000" flipH="1">
            <a:off x="5351780" y="1735455"/>
            <a:ext cx="15875" cy="1760855"/>
          </a:xfrm>
          <a:prstGeom prst="curvedConnector3">
            <a:avLst>
              <a:gd name="adj1" fmla="val -150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3413125" y="2612073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860800" y="262001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240213" y="2613660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727575" y="262001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41925" y="261366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661025" y="2620010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54725" y="2613660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462713" y="262159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853238" y="2615248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Text Box 21"/>
          <p:cNvSpPr txBox="1"/>
          <p:nvPr/>
        </p:nvSpPr>
        <p:spPr>
          <a:xfrm>
            <a:off x="10091738" y="3099435"/>
            <a:ext cx="10969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</a:rPr>
              <a:t>(-2,2)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 flipV="1">
            <a:off x="3478213" y="4688523"/>
            <a:ext cx="4303713" cy="317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 flipV="1">
            <a:off x="5530850" y="4604385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V="1">
            <a:off x="5949950" y="4601210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V="1">
            <a:off x="6748463" y="4613910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flipV="1">
            <a:off x="7134225" y="461867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 flipV="1">
            <a:off x="5072063" y="461073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V="1">
            <a:off x="4222750" y="459962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V="1">
            <a:off x="3778250" y="4604385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椭圆 96"/>
          <p:cNvSpPr/>
          <p:nvPr/>
        </p:nvSpPr>
        <p:spPr>
          <a:xfrm>
            <a:off x="4568825" y="4607560"/>
            <a:ext cx="74613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椭圆 97"/>
          <p:cNvSpPr/>
          <p:nvPr/>
        </p:nvSpPr>
        <p:spPr>
          <a:xfrm>
            <a:off x="6302375" y="4613910"/>
            <a:ext cx="76200" cy="74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40125" y="460121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3987800" y="460914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4367213" y="4602798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4854575" y="460914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5368925" y="460279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5788025" y="4610735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6181725" y="4604385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6589713" y="4610735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6980238" y="4604385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6337300" y="4444048"/>
            <a:ext cx="1368425" cy="157163"/>
          </a:xfrm>
          <a:custGeom>
            <a:avLst/>
            <a:gdLst>
              <a:gd name="connisteX0" fmla="*/ 0 w 1369060"/>
              <a:gd name="connsiteY0" fmla="*/ 158115 h 158115"/>
              <a:gd name="connisteX1" fmla="*/ 271145 w 1369060"/>
              <a:gd name="connsiteY1" fmla="*/ 33655 h 158115"/>
              <a:gd name="connisteX2" fmla="*/ 1369060 w 1369060"/>
              <a:gd name="connsiteY2" fmla="*/ 0 h 158115"/>
              <a:gd name="connisteX3" fmla="*/ 1437005 w 1369060"/>
              <a:gd name="connsiteY3" fmla="*/ 22225 h 15811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369060" h="158115">
                <a:moveTo>
                  <a:pt x="0" y="158115"/>
                </a:moveTo>
                <a:cubicBezTo>
                  <a:pt x="32385" y="133985"/>
                  <a:pt x="-2540" y="65405"/>
                  <a:pt x="271145" y="33655"/>
                </a:cubicBezTo>
                <a:cubicBezTo>
                  <a:pt x="544830" y="1905"/>
                  <a:pt x="1136015" y="2540"/>
                  <a:pt x="136906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任意多边形 29"/>
          <p:cNvSpPr/>
          <p:nvPr/>
        </p:nvSpPr>
        <p:spPr>
          <a:xfrm flipH="1">
            <a:off x="3500438" y="4444048"/>
            <a:ext cx="1109663" cy="147638"/>
          </a:xfrm>
          <a:custGeom>
            <a:avLst/>
            <a:gdLst>
              <a:gd name="connisteX0" fmla="*/ 0 w 1369060"/>
              <a:gd name="connsiteY0" fmla="*/ 158115 h 158115"/>
              <a:gd name="connisteX1" fmla="*/ 271145 w 1369060"/>
              <a:gd name="connsiteY1" fmla="*/ 33655 h 158115"/>
              <a:gd name="connisteX2" fmla="*/ 1369060 w 1369060"/>
              <a:gd name="connsiteY2" fmla="*/ 0 h 158115"/>
              <a:gd name="connisteX3" fmla="*/ 1437005 w 1369060"/>
              <a:gd name="connsiteY3" fmla="*/ 22225 h 15811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369060" h="158115">
                <a:moveTo>
                  <a:pt x="0" y="158115"/>
                </a:moveTo>
                <a:cubicBezTo>
                  <a:pt x="32385" y="133985"/>
                  <a:pt x="-2540" y="65405"/>
                  <a:pt x="271145" y="33655"/>
                </a:cubicBezTo>
                <a:cubicBezTo>
                  <a:pt x="544830" y="1905"/>
                  <a:pt x="1136015" y="2540"/>
                  <a:pt x="136906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ext Box 21"/>
          <p:cNvSpPr txBox="1"/>
          <p:nvPr/>
        </p:nvSpPr>
        <p:spPr>
          <a:xfrm>
            <a:off x="4032250" y="5729923"/>
            <a:ext cx="32353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(-∞,-2)∪(2,+,∞)</a:t>
            </a:r>
            <a:endParaRPr lang="en-US" altLang="zh-CN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0" y="-10795"/>
            <a:ext cx="2890838" cy="957263"/>
          </a:xfrm>
          <a:prstGeom prst="parallelogram">
            <a:avLst>
              <a:gd name="adj" fmla="val 24998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bldLvl="0"/>
      <p:bldP spid="10255" grpId="0" bldLvl="0"/>
      <p:bldP spid="10256" grpId="0" bldLvl="0"/>
      <p:bldP spid="10257" grpId="0"/>
      <p:bldP spid="10259" grpId="0" bldLvl="0"/>
      <p:bldP spid="10260" grpId="0" bldLvl="0"/>
      <p:bldP spid="10261" grpId="0" bldLvl="0"/>
      <p:bldP spid="10262" grpId="0" bldLvl="0"/>
      <p:bldP spid="10263" grpId="0"/>
      <p:bldP spid="10264" grpId="0"/>
      <p:bldP spid="14" grpId="0" bldLvl="0" animBg="1"/>
      <p:bldP spid="15" grpId="0" bldLvl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bldLvl="0"/>
      <p:bldP spid="97" grpId="0" bldLvl="0" animBg="1"/>
      <p:bldP spid="98" grpId="0" bldLvl="0" animBg="1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31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6" name="Rectangle 3"/>
          <p:cNvSpPr/>
          <p:nvPr/>
        </p:nvSpPr>
        <p:spPr>
          <a:xfrm>
            <a:off x="2552700" y="4357370"/>
            <a:ext cx="102235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zh-CN" alt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3" name="Rectangle 14"/>
          <p:cNvSpPr/>
          <p:nvPr/>
        </p:nvSpPr>
        <p:spPr>
          <a:xfrm>
            <a:off x="2214563" y="2087245"/>
            <a:ext cx="3967162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|≤2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的几何意义：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84" name="Rectangle 15"/>
          <p:cNvSpPr/>
          <p:nvPr/>
        </p:nvSpPr>
        <p:spPr>
          <a:xfrm>
            <a:off x="6372225" y="3428683"/>
            <a:ext cx="4079875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|-2≤</a:t>
            </a:r>
            <a:r>
              <a:rPr lang="en-US" altLang="zh-C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≤2}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用区间表示为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" name="组合 11285"/>
          <p:cNvGrpSpPr/>
          <p:nvPr/>
        </p:nvGrpSpPr>
        <p:grpSpPr>
          <a:xfrm>
            <a:off x="2063750" y="3990658"/>
            <a:ext cx="3898900" cy="482600"/>
            <a:chOff x="0" y="-21"/>
            <a:chExt cx="6142" cy="762"/>
          </a:xfrm>
        </p:grpSpPr>
        <p:sp>
          <p:nvSpPr>
            <p:cNvPr id="10303" name="Rectangle 19"/>
            <p:cNvSpPr/>
            <p:nvPr/>
          </p:nvSpPr>
          <p:spPr>
            <a:xfrm>
              <a:off x="0" y="0"/>
              <a:ext cx="1728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eaLnBrk="0" hangingPunct="0"/>
              <a:r>
                <a:rPr lang="zh-CN" altLang="en-US" sz="1200" b="1" dirty="0">
                  <a:latin typeface="Times New Roman" panose="02020603050405020304" pitchFamily="18" charset="0"/>
                </a:rPr>
                <a:t>    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（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4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）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304" name="Rectangle 20"/>
            <p:cNvSpPr/>
            <p:nvPr/>
          </p:nvSpPr>
          <p:spPr>
            <a:xfrm>
              <a:off x="1410" y="-21"/>
              <a:ext cx="4732" cy="76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 eaLnBrk="0" hangingPunct="0"/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</a:t>
              </a:r>
              <a:r>
                <a:rPr lang="en-US" altLang="zh-CN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|≥2</a:t>
              </a:r>
              <a:r>
                <a:rPr lang="zh-CN" altLang="en-US" sz="2400" dirty="0">
                  <a:latin typeface="宋体" panose="02010600030101010101" pitchFamily="2" charset="-122"/>
                </a:rPr>
                <a:t>的几何意义：</a:t>
              </a:r>
              <a:endParaRPr lang="zh-CN" altLang="en-US" sz="2400" dirty="0">
                <a:latin typeface="宋体" panose="02010600030101010101" pitchFamily="2" charset="-122"/>
              </a:endParaRPr>
            </a:p>
          </p:txBody>
        </p:sp>
      </p:grpSp>
      <p:sp>
        <p:nvSpPr>
          <p:cNvPr id="11290" name="Rectangle 21"/>
          <p:cNvSpPr/>
          <p:nvPr/>
        </p:nvSpPr>
        <p:spPr>
          <a:xfrm>
            <a:off x="8647113" y="5282883"/>
            <a:ext cx="2089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用区间表示为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grpSp>
        <p:nvGrpSpPr>
          <p:cNvPr id="16" name="组合 11291"/>
          <p:cNvGrpSpPr/>
          <p:nvPr/>
        </p:nvGrpSpPr>
        <p:grpSpPr>
          <a:xfrm>
            <a:off x="2922588" y="5268595"/>
            <a:ext cx="6192837" cy="471488"/>
            <a:chOff x="0" y="0"/>
            <a:chExt cx="9751" cy="742"/>
          </a:xfrm>
        </p:grpSpPr>
        <p:sp>
          <p:nvSpPr>
            <p:cNvPr id="10301" name="Rectangle 26"/>
            <p:cNvSpPr/>
            <p:nvPr/>
          </p:nvSpPr>
          <p:spPr>
            <a:xfrm>
              <a:off x="1585" y="22"/>
              <a:ext cx="8166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 eaLnBrk="0" hangingPunct="0"/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</a:t>
              </a:r>
              <a:r>
                <a:rPr lang="en-US" altLang="zh-CN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|≥2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的解集是：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{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|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≥2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或</a:t>
              </a:r>
              <a:r>
                <a:rPr lang="en-US" altLang="zh-CN" sz="2400" i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≤-2}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302" name="Rectangle 27"/>
            <p:cNvSpPr/>
            <p:nvPr/>
          </p:nvSpPr>
          <p:spPr>
            <a:xfrm>
              <a:off x="0" y="0"/>
              <a:ext cx="1730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zh-CN" altLang="en-US" sz="2400" dirty="0">
                  <a:latin typeface="Tahoma" panose="020B0604030504040204" pitchFamily="34" charset="0"/>
                </a:rPr>
                <a:t>不等式</a:t>
              </a:r>
              <a:endParaRPr lang="zh-CN" altLang="en-US" sz="24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7" name="组合 11296"/>
          <p:cNvGrpSpPr/>
          <p:nvPr/>
        </p:nvGrpSpPr>
        <p:grpSpPr>
          <a:xfrm>
            <a:off x="2957513" y="3435033"/>
            <a:ext cx="3722687" cy="471487"/>
            <a:chOff x="1144" y="0"/>
            <a:chExt cx="5861" cy="741"/>
          </a:xfrm>
        </p:grpSpPr>
        <p:sp>
          <p:nvSpPr>
            <p:cNvPr id="10299" name="Rectangle 31"/>
            <p:cNvSpPr/>
            <p:nvPr/>
          </p:nvSpPr>
          <p:spPr>
            <a:xfrm>
              <a:off x="2842" y="22"/>
              <a:ext cx="4163" cy="7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 eaLnBrk="0" hangingPunct="0"/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</a:t>
              </a:r>
              <a:r>
                <a:rPr lang="en-US" altLang="zh-CN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en-US" altLang="zh-CN" sz="2400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|≤2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的解集是：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300" name="Rectangle 32"/>
            <p:cNvSpPr/>
            <p:nvPr/>
          </p:nvSpPr>
          <p:spPr>
            <a:xfrm>
              <a:off x="1144" y="0"/>
              <a:ext cx="1878" cy="7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zh-CN" altLang="en-US" sz="2400" dirty="0">
                  <a:latin typeface="Tahoma" panose="020B0604030504040204" pitchFamily="34" charset="0"/>
                </a:rPr>
                <a:t> </a:t>
              </a: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不等式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1301" name="Text Box 33"/>
          <p:cNvSpPr txBox="1"/>
          <p:nvPr/>
        </p:nvSpPr>
        <p:spPr>
          <a:xfrm>
            <a:off x="5799138" y="2087245"/>
            <a:ext cx="5516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与原点的距离不大于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的点，如图所示。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302" name="Text Box 34"/>
          <p:cNvSpPr txBox="1"/>
          <p:nvPr/>
        </p:nvSpPr>
        <p:spPr>
          <a:xfrm>
            <a:off x="5659438" y="4003358"/>
            <a:ext cx="5516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sz="2400" dirty="0">
                <a:latin typeface="宋体" panose="02010600030101010101" pitchFamily="2" charset="-122"/>
              </a:rPr>
              <a:t>与原点的距离不小于</a:t>
            </a:r>
            <a:r>
              <a:rPr lang="en-US" altLang="zh-CN" sz="2400" dirty="0">
                <a:latin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</a:rPr>
              <a:t>的点，如图所示。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0255" name="Rectangle 5"/>
          <p:cNvSpPr/>
          <p:nvPr/>
        </p:nvSpPr>
        <p:spPr>
          <a:xfrm>
            <a:off x="1225550" y="825183"/>
            <a:ext cx="9650413" cy="1281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探究问题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能表达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2,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2,|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|≤2,|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|≥2,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的几何意义吗？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        其解集分别是什么？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3602038" y="3052445"/>
            <a:ext cx="4303713" cy="317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5654675" y="2968308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6073775" y="296513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6872288" y="297783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7258050" y="298259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195888" y="2973070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346575" y="296354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3902075" y="2968308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692650" y="2971483"/>
            <a:ext cx="74613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426200" y="2976245"/>
            <a:ext cx="76200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曲线连接符 17"/>
          <p:cNvCxnSpPr>
            <a:stCxn id="14" idx="0"/>
            <a:endCxn id="15" idx="7"/>
          </p:cNvCxnSpPr>
          <p:nvPr/>
        </p:nvCxnSpPr>
        <p:spPr>
          <a:xfrm rot="16200000" flipH="1">
            <a:off x="5602605" y="2110105"/>
            <a:ext cx="15875" cy="1760855"/>
          </a:xfrm>
          <a:prstGeom prst="curvedConnector3">
            <a:avLst>
              <a:gd name="adj1" fmla="val -150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3663950" y="2965133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11625" y="297307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91038" y="2966720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78400" y="297307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492750" y="296672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911850" y="2973070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305550" y="2966720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713538" y="297465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104063" y="2968308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 flipV="1">
            <a:off x="3632200" y="4887595"/>
            <a:ext cx="4303713" cy="317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 flipV="1">
            <a:off x="5684838" y="4803458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V="1">
            <a:off x="6103938" y="480028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V="1">
            <a:off x="6902450" y="4812983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flipV="1">
            <a:off x="7288213" y="481774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 flipV="1">
            <a:off x="5226050" y="4809808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V="1">
            <a:off x="4376738" y="4798695"/>
            <a:ext cx="0" cy="841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V="1">
            <a:off x="3932238" y="4803458"/>
            <a:ext cx="0" cy="85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椭圆 96"/>
          <p:cNvSpPr/>
          <p:nvPr/>
        </p:nvSpPr>
        <p:spPr>
          <a:xfrm>
            <a:off x="4722813" y="4806633"/>
            <a:ext cx="74613" cy="76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椭圆 97"/>
          <p:cNvSpPr/>
          <p:nvPr/>
        </p:nvSpPr>
        <p:spPr>
          <a:xfrm>
            <a:off x="6456363" y="4812983"/>
            <a:ext cx="76200" cy="74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694113" y="4800283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4141788" y="480822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4521200" y="4801870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5008563" y="480822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5522913" y="480187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5942013" y="4809808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6335713" y="4803458"/>
            <a:ext cx="58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6743700" y="480980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7134225" y="4803458"/>
            <a:ext cx="585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6491288" y="4643120"/>
            <a:ext cx="1368425" cy="158750"/>
          </a:xfrm>
          <a:custGeom>
            <a:avLst/>
            <a:gdLst>
              <a:gd name="connisteX0" fmla="*/ 0 w 1369060"/>
              <a:gd name="connsiteY0" fmla="*/ 158115 h 158115"/>
              <a:gd name="connisteX1" fmla="*/ 271145 w 1369060"/>
              <a:gd name="connsiteY1" fmla="*/ 33655 h 158115"/>
              <a:gd name="connisteX2" fmla="*/ 1369060 w 1369060"/>
              <a:gd name="connsiteY2" fmla="*/ 0 h 158115"/>
              <a:gd name="connisteX3" fmla="*/ 1437005 w 1369060"/>
              <a:gd name="connsiteY3" fmla="*/ 22225 h 15811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369060" h="158115">
                <a:moveTo>
                  <a:pt x="0" y="158115"/>
                </a:moveTo>
                <a:cubicBezTo>
                  <a:pt x="32385" y="133985"/>
                  <a:pt x="-2540" y="65405"/>
                  <a:pt x="271145" y="33655"/>
                </a:cubicBezTo>
                <a:cubicBezTo>
                  <a:pt x="544830" y="1905"/>
                  <a:pt x="1136015" y="2540"/>
                  <a:pt x="136906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任意多边形 29"/>
          <p:cNvSpPr/>
          <p:nvPr/>
        </p:nvSpPr>
        <p:spPr>
          <a:xfrm flipH="1">
            <a:off x="3654425" y="4644708"/>
            <a:ext cx="1108075" cy="147638"/>
          </a:xfrm>
          <a:custGeom>
            <a:avLst/>
            <a:gdLst>
              <a:gd name="connisteX0" fmla="*/ 0 w 1369060"/>
              <a:gd name="connsiteY0" fmla="*/ 158115 h 158115"/>
              <a:gd name="connisteX1" fmla="*/ 271145 w 1369060"/>
              <a:gd name="connsiteY1" fmla="*/ 33655 h 158115"/>
              <a:gd name="connisteX2" fmla="*/ 1369060 w 1369060"/>
              <a:gd name="connsiteY2" fmla="*/ 0 h 158115"/>
              <a:gd name="connisteX3" fmla="*/ 1437005 w 1369060"/>
              <a:gd name="connsiteY3" fmla="*/ 22225 h 15811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369060" h="158115">
                <a:moveTo>
                  <a:pt x="0" y="158115"/>
                </a:moveTo>
                <a:cubicBezTo>
                  <a:pt x="32385" y="133985"/>
                  <a:pt x="-2540" y="65405"/>
                  <a:pt x="271145" y="33655"/>
                </a:cubicBezTo>
                <a:cubicBezTo>
                  <a:pt x="544830" y="1905"/>
                  <a:pt x="1136015" y="2540"/>
                  <a:pt x="136906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ectangle 21"/>
          <p:cNvSpPr/>
          <p:nvPr/>
        </p:nvSpPr>
        <p:spPr>
          <a:xfrm>
            <a:off x="4484688" y="5808345"/>
            <a:ext cx="4202112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(-∞,-2]∪[2,+∞)</a:t>
            </a:r>
            <a:endParaRPr lang="zh-CN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1"/>
          <p:cNvSpPr/>
          <p:nvPr/>
        </p:nvSpPr>
        <p:spPr>
          <a:xfrm>
            <a:off x="10044113" y="3422333"/>
            <a:ext cx="109696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[-2,2]</a:t>
            </a:r>
            <a:endParaRPr lang="en-US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0" y="-10795"/>
            <a:ext cx="2890838" cy="957263"/>
          </a:xfrm>
          <a:prstGeom prst="parallelogram">
            <a:avLst>
              <a:gd name="adj" fmla="val 24998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新知探究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0" dur="500"/>
                                        <p:tgtEl>
                                          <p:spTgt spid="1129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5" dur="500"/>
                                        <p:tgtEl>
                                          <p:spTgt spid="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3" grpId="0" bldLvl="0"/>
      <p:bldP spid="11284" grpId="0" bldLvl="0"/>
      <p:bldP spid="11301" grpId="0" bldLvl="0"/>
      <p:bldP spid="11302" grpId="0" bldLvl="0"/>
      <p:bldP spid="14" grpId="0" bldLvl="0" animBg="1"/>
      <p:bldP spid="15" grpId="0" bldLvl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97" grpId="0" bldLvl="0" animBg="1"/>
      <p:bldP spid="98" grpId="0" bldLvl="0" animBg="1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commondata" val="eyJoZGlkIjoiOWE5Zjc4Y2VkOTkyZTVhZDZkMzFkODg0MWEwYmZlYTMifQ==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3025</Words>
  <Application>WPS 演示</Application>
  <PresentationFormat>自定义</PresentationFormat>
  <Paragraphs>470</Paragraphs>
  <Slides>24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29</vt:i4>
      </vt:variant>
      <vt:variant>
        <vt:lpstr>幻灯片标题</vt:lpstr>
      </vt:variant>
      <vt:variant>
        <vt:i4>24</vt:i4>
      </vt:variant>
    </vt:vector>
  </HeadingPairs>
  <TitlesOfParts>
    <vt:vector size="69" baseType="lpstr">
      <vt:lpstr>Arial</vt:lpstr>
      <vt:lpstr>宋体</vt:lpstr>
      <vt:lpstr>Wingdings</vt:lpstr>
      <vt:lpstr>Tahoma</vt:lpstr>
      <vt:lpstr>微软雅黑</vt:lpstr>
      <vt:lpstr>黑体</vt:lpstr>
      <vt:lpstr>Times New Roman</vt:lpstr>
      <vt:lpstr>Wingdings 2</vt:lpstr>
      <vt:lpstr>Calibri</vt:lpstr>
      <vt:lpstr>幼圆</vt:lpstr>
      <vt:lpstr>Symbol</vt:lpstr>
      <vt:lpstr>Arial Unicode MS</vt:lpstr>
      <vt:lpstr>楷体</vt:lpstr>
      <vt:lpstr>Wingdings</vt:lpstr>
      <vt:lpstr>自定义设计方案</vt:lpstr>
      <vt:lpstr>1_自定义设计方案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Equation.KSEE3</vt:lpstr>
      <vt:lpstr>Equation.KSEE3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MideaGroup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龙卉</dc:creator>
  <cp:lastModifiedBy>天秤座</cp:lastModifiedBy>
  <cp:revision>209</cp:revision>
  <dcterms:created xsi:type="dcterms:W3CDTF">2014-09-09T10:19:00Z</dcterms:created>
  <dcterms:modified xsi:type="dcterms:W3CDTF">2023-10-08T02:39:21Z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0D6BBEF5643C452B8DF4F1B50DFEF72E</vt:lpwstr>
  </property>
</Properties>
</file>