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28"/>
  </p:notesMasterIdLst>
  <p:sldIdLst>
    <p:sldId id="336" r:id="rId4"/>
    <p:sldId id="263" r:id="rId5"/>
    <p:sldId id="273" r:id="rId6"/>
    <p:sldId id="297" r:id="rId7"/>
    <p:sldId id="298" r:id="rId8"/>
    <p:sldId id="315" r:id="rId9"/>
    <p:sldId id="283" r:id="rId10"/>
    <p:sldId id="284" r:id="rId11"/>
    <p:sldId id="288" r:id="rId12"/>
    <p:sldId id="289" r:id="rId13"/>
    <p:sldId id="275" r:id="rId14"/>
    <p:sldId id="299" r:id="rId15"/>
    <p:sldId id="290" r:id="rId16"/>
    <p:sldId id="300" r:id="rId17"/>
    <p:sldId id="301" r:id="rId18"/>
    <p:sldId id="302" r:id="rId19"/>
    <p:sldId id="278" r:id="rId20"/>
    <p:sldId id="331" r:id="rId21"/>
    <p:sldId id="358" r:id="rId22"/>
    <p:sldId id="359" r:id="rId23"/>
    <p:sldId id="279" r:id="rId24"/>
    <p:sldId id="303" r:id="rId25"/>
    <p:sldId id="280" r:id="rId26"/>
    <p:sldId id="270" r:id="rId27"/>
  </p:sldIdLst>
  <p:sldSz cx="12192000" cy="6858000"/>
  <p:notesSz cx="6858000" cy="9144000"/>
  <p:custDataLst>
    <p:tags r:id="rId3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7" userDrawn="1">
          <p15:clr>
            <a:srgbClr val="A4A3A4"/>
          </p15:clr>
        </p15:guide>
        <p15:guide id="2" pos="37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C6EB"/>
    <a:srgbClr val="86F5FB"/>
    <a:srgbClr val="5A47E7"/>
    <a:srgbClr val="2E77B7"/>
    <a:srgbClr val="2F9FD5"/>
    <a:srgbClr val="45B2B9"/>
    <a:srgbClr val="279BD4"/>
    <a:srgbClr val="2D9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-756" y="-96"/>
      </p:cViewPr>
      <p:guideLst>
        <p:guide orient="horz" pos="2327"/>
        <p:guide pos="374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2" Type="http://schemas.openxmlformats.org/officeDocument/2006/relationships/tags" Target="tags/tag125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9" Type="http://schemas.openxmlformats.org/officeDocument/2006/relationships/presProps" Target="presProps.xml"/><Relationship Id="rId28" Type="http://schemas.openxmlformats.org/officeDocument/2006/relationships/notesMaster" Target="notesMasters/notesMaster1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5.wmf"/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9" Type="http://schemas.openxmlformats.org/officeDocument/2006/relationships/image" Target="../media/image14.wmf"/><Relationship Id="rId8" Type="http://schemas.openxmlformats.org/officeDocument/2006/relationships/image" Target="../media/image13.wmf"/><Relationship Id="rId7" Type="http://schemas.openxmlformats.org/officeDocument/2006/relationships/image" Target="../media/image12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1" Type="http://schemas.openxmlformats.org/officeDocument/2006/relationships/image" Target="../media/image16.wmf"/><Relationship Id="rId10" Type="http://schemas.openxmlformats.org/officeDocument/2006/relationships/image" Target="../media/image15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9" Type="http://schemas.openxmlformats.org/officeDocument/2006/relationships/image" Target="../media/image20.wmf"/><Relationship Id="rId8" Type="http://schemas.openxmlformats.org/officeDocument/2006/relationships/image" Target="../media/image19.wmf"/><Relationship Id="rId7" Type="http://schemas.openxmlformats.org/officeDocument/2006/relationships/image" Target="../media/image18.wmf"/><Relationship Id="rId6" Type="http://schemas.openxmlformats.org/officeDocument/2006/relationships/image" Target="../media/image17.wmf"/><Relationship Id="rId5" Type="http://schemas.openxmlformats.org/officeDocument/2006/relationships/image" Target="../media/image11.wmf"/><Relationship Id="rId4" Type="http://schemas.openxmlformats.org/officeDocument/2006/relationships/image" Target="../media/image9.wmf"/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1F31C11D-D629-4B59-B5CC-5F192B70C8C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7" Type="http://schemas.openxmlformats.org/officeDocument/2006/relationships/tags" Target="../tags/tag83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91.xml"/><Relationship Id="rId8" Type="http://schemas.openxmlformats.org/officeDocument/2006/relationships/tags" Target="../tags/tag90.xml"/><Relationship Id="rId7" Type="http://schemas.openxmlformats.org/officeDocument/2006/relationships/tags" Target="../tags/tag89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tags" Target="../tags/tag86.xml"/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5" Type="http://schemas.openxmlformats.org/officeDocument/2006/relationships/tags" Target="../tags/tag95.xml"/><Relationship Id="rId4" Type="http://schemas.openxmlformats.org/officeDocument/2006/relationships/tags" Target="../tags/tag94.xml"/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4" Type="http://schemas.openxmlformats.org/officeDocument/2006/relationships/tags" Target="../tags/tag98.xml"/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7" Type="http://schemas.openxmlformats.org/officeDocument/2006/relationships/tags" Target="../tags/tag104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6" Type="http://schemas.openxmlformats.org/officeDocument/2006/relationships/tags" Target="../tags/tag109.xml"/><Relationship Id="rId5" Type="http://schemas.openxmlformats.org/officeDocument/2006/relationships/tags" Target="../tags/tag108.xml"/><Relationship Id="rId4" Type="http://schemas.openxmlformats.org/officeDocument/2006/relationships/tags" Target="../tags/tag107.xml"/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8" Type="http://schemas.openxmlformats.org/officeDocument/2006/relationships/theme" Target="../theme/theme2.xml"/><Relationship Id="rId17" Type="http://schemas.openxmlformats.org/officeDocument/2006/relationships/tags" Target="../tags/tag124.xml"/><Relationship Id="rId16" Type="http://schemas.openxmlformats.org/officeDocument/2006/relationships/tags" Target="../tags/tag123.xml"/><Relationship Id="rId15" Type="http://schemas.openxmlformats.org/officeDocument/2006/relationships/tags" Target="../tags/tag122.xml"/><Relationship Id="rId14" Type="http://schemas.openxmlformats.org/officeDocument/2006/relationships/tags" Target="../tags/tag121.xml"/><Relationship Id="rId13" Type="http://schemas.openxmlformats.org/officeDocument/2006/relationships/tags" Target="../tags/tag120.xml"/><Relationship Id="rId12" Type="http://schemas.openxmlformats.org/officeDocument/2006/relationships/tags" Target="../tags/tag119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23.wmf"/><Relationship Id="rId7" Type="http://schemas.openxmlformats.org/officeDocument/2006/relationships/oleObject" Target="../embeddings/oleObject28.bin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6.bin"/><Relationship Id="rId3" Type="http://schemas.openxmlformats.org/officeDocument/2006/relationships/image" Target="../media/image21.wmf"/><Relationship Id="rId2" Type="http://schemas.openxmlformats.org/officeDocument/2006/relationships/oleObject" Target="../embeddings/oleObject25.bin"/><Relationship Id="rId10" Type="http://schemas.openxmlformats.org/officeDocument/2006/relationships/vmlDrawing" Target="../drawings/vmlDrawing4.vml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5.vml"/><Relationship Id="rId4" Type="http://schemas.openxmlformats.org/officeDocument/2006/relationships/slideLayout" Target="../slideLayouts/slideLayout10.xml"/><Relationship Id="rId3" Type="http://schemas.openxmlformats.org/officeDocument/2006/relationships/image" Target="../media/image24.emf"/><Relationship Id="rId2" Type="http://schemas.openxmlformats.org/officeDocument/2006/relationships/oleObject" Target="../embeddings/oleObject29.bin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5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wmf"/><Relationship Id="rId8" Type="http://schemas.openxmlformats.org/officeDocument/2006/relationships/oleObject" Target="../embeddings/oleObject4.bin"/><Relationship Id="rId7" Type="http://schemas.openxmlformats.org/officeDocument/2006/relationships/image" Target="../media/image4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1" Type="http://schemas.openxmlformats.org/officeDocument/2006/relationships/vmlDrawing" Target="../drawings/vmlDrawing1.vml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wmf"/><Relationship Id="rId8" Type="http://schemas.openxmlformats.org/officeDocument/2006/relationships/oleObject" Target="../embeddings/oleObject8.bin"/><Relationship Id="rId7" Type="http://schemas.openxmlformats.org/officeDocument/2006/relationships/image" Target="../media/image8.wmf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Relationship Id="rId3" Type="http://schemas.openxmlformats.org/officeDocument/2006/relationships/image" Target="../media/image6.wmf"/><Relationship Id="rId25" Type="http://schemas.openxmlformats.org/officeDocument/2006/relationships/vmlDrawing" Target="../drawings/vmlDrawing2.vml"/><Relationship Id="rId24" Type="http://schemas.openxmlformats.org/officeDocument/2006/relationships/slideLayout" Target="../slideLayouts/slideLayout7.xml"/><Relationship Id="rId23" Type="http://schemas.openxmlformats.org/officeDocument/2006/relationships/image" Target="../media/image16.wmf"/><Relationship Id="rId22" Type="http://schemas.openxmlformats.org/officeDocument/2006/relationships/oleObject" Target="../embeddings/oleObject15.bin"/><Relationship Id="rId21" Type="http://schemas.openxmlformats.org/officeDocument/2006/relationships/image" Target="../media/image15.wmf"/><Relationship Id="rId20" Type="http://schemas.openxmlformats.org/officeDocument/2006/relationships/oleObject" Target="../embeddings/oleObject14.bin"/><Relationship Id="rId2" Type="http://schemas.openxmlformats.org/officeDocument/2006/relationships/oleObject" Target="../embeddings/oleObject5.bin"/><Relationship Id="rId19" Type="http://schemas.openxmlformats.org/officeDocument/2006/relationships/image" Target="../media/image14.wmf"/><Relationship Id="rId18" Type="http://schemas.openxmlformats.org/officeDocument/2006/relationships/oleObject" Target="../embeddings/oleObject13.bin"/><Relationship Id="rId17" Type="http://schemas.openxmlformats.org/officeDocument/2006/relationships/image" Target="../media/image13.wmf"/><Relationship Id="rId16" Type="http://schemas.openxmlformats.org/officeDocument/2006/relationships/oleObject" Target="../embeddings/oleObject12.bin"/><Relationship Id="rId15" Type="http://schemas.openxmlformats.org/officeDocument/2006/relationships/image" Target="../media/image12.wmf"/><Relationship Id="rId14" Type="http://schemas.openxmlformats.org/officeDocument/2006/relationships/oleObject" Target="../embeddings/oleObject11.bin"/><Relationship Id="rId13" Type="http://schemas.openxmlformats.org/officeDocument/2006/relationships/image" Target="../media/image11.wmf"/><Relationship Id="rId12" Type="http://schemas.openxmlformats.org/officeDocument/2006/relationships/oleObject" Target="../embeddings/oleObject10.bin"/><Relationship Id="rId11" Type="http://schemas.openxmlformats.org/officeDocument/2006/relationships/image" Target="../media/image10.wmf"/><Relationship Id="rId10" Type="http://schemas.openxmlformats.org/officeDocument/2006/relationships/oleObject" Target="../embeddings/oleObject9.bin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wmf"/><Relationship Id="rId8" Type="http://schemas.openxmlformats.org/officeDocument/2006/relationships/oleObject" Target="../embeddings/oleObject19.bin"/><Relationship Id="rId7" Type="http://schemas.openxmlformats.org/officeDocument/2006/relationships/image" Target="../media/image8.wmf"/><Relationship Id="rId6" Type="http://schemas.openxmlformats.org/officeDocument/2006/relationships/oleObject" Target="../embeddings/oleObject1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7.bin"/><Relationship Id="rId3" Type="http://schemas.openxmlformats.org/officeDocument/2006/relationships/image" Target="../media/image6.wmf"/><Relationship Id="rId21" Type="http://schemas.openxmlformats.org/officeDocument/2006/relationships/vmlDrawing" Target="../drawings/vmlDrawing3.vml"/><Relationship Id="rId20" Type="http://schemas.openxmlformats.org/officeDocument/2006/relationships/slideLayout" Target="../slideLayouts/slideLayout7.xml"/><Relationship Id="rId2" Type="http://schemas.openxmlformats.org/officeDocument/2006/relationships/oleObject" Target="../embeddings/oleObject16.bin"/><Relationship Id="rId19" Type="http://schemas.openxmlformats.org/officeDocument/2006/relationships/image" Target="../media/image20.wmf"/><Relationship Id="rId18" Type="http://schemas.openxmlformats.org/officeDocument/2006/relationships/oleObject" Target="../embeddings/oleObject24.bin"/><Relationship Id="rId17" Type="http://schemas.openxmlformats.org/officeDocument/2006/relationships/image" Target="../media/image19.wmf"/><Relationship Id="rId16" Type="http://schemas.openxmlformats.org/officeDocument/2006/relationships/oleObject" Target="../embeddings/oleObject23.bin"/><Relationship Id="rId15" Type="http://schemas.openxmlformats.org/officeDocument/2006/relationships/image" Target="../media/image18.wmf"/><Relationship Id="rId14" Type="http://schemas.openxmlformats.org/officeDocument/2006/relationships/oleObject" Target="../embeddings/oleObject22.bin"/><Relationship Id="rId13" Type="http://schemas.openxmlformats.org/officeDocument/2006/relationships/image" Target="../media/image17.wmf"/><Relationship Id="rId12" Type="http://schemas.openxmlformats.org/officeDocument/2006/relationships/oleObject" Target="../embeddings/oleObject21.bin"/><Relationship Id="rId11" Type="http://schemas.openxmlformats.org/officeDocument/2006/relationships/image" Target="../media/image11.wmf"/><Relationship Id="rId10" Type="http://schemas.openxmlformats.org/officeDocument/2006/relationships/oleObject" Target="../embeddings/oleObject20.bin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7" name="组合 6"/>
          <p:cNvGrpSpPr/>
          <p:nvPr/>
        </p:nvGrpSpPr>
        <p:grpSpPr>
          <a:xfrm>
            <a:off x="1427480" y="1153795"/>
            <a:ext cx="7127875" cy="1813184"/>
            <a:chOff x="4539" y="2366"/>
            <a:chExt cx="11225" cy="2855"/>
          </a:xfrm>
        </p:grpSpPr>
        <p:grpSp>
          <p:nvGrpSpPr>
            <p:cNvPr id="119816" name="Group 10"/>
            <p:cNvGrpSpPr/>
            <p:nvPr/>
          </p:nvGrpSpPr>
          <p:grpSpPr>
            <a:xfrm>
              <a:off x="4539" y="2562"/>
              <a:ext cx="11225" cy="2630"/>
              <a:chOff x="3095" y="918"/>
              <a:chExt cx="1976" cy="393"/>
            </a:xfrm>
          </p:grpSpPr>
          <p:sp>
            <p:nvSpPr>
              <p:cNvPr id="119819" name="AutoShape 11"/>
              <p:cNvSpPr/>
              <p:nvPr/>
            </p:nvSpPr>
            <p:spPr>
              <a:xfrm>
                <a:off x="3095" y="934"/>
                <a:ext cx="1975" cy="377"/>
              </a:xfrm>
              <a:prstGeom prst="roundRect">
                <a:avLst>
                  <a:gd name="adj" fmla="val 50000"/>
                </a:avLst>
              </a:prstGeom>
              <a:solidFill>
                <a:sysClr val="windowText" lastClr="000000"/>
              </a:soli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3788" name="AutoShape 12"/>
              <p:cNvSpPr>
                <a:spLocks noChangeArrowheads="1"/>
              </p:cNvSpPr>
              <p:nvPr/>
            </p:nvSpPr>
            <p:spPr bwMode="gray">
              <a:xfrm>
                <a:off x="3095" y="918"/>
                <a:ext cx="1976" cy="3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563C1"/>
                  </a:gs>
                  <a:gs pos="100000">
                    <a:srgbClr val="0563C1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119821" name="Oval 13"/>
              <p:cNvSpPr/>
              <p:nvPr/>
            </p:nvSpPr>
            <p:spPr>
              <a:xfrm rot="-2566439">
                <a:off x="3111" y="978"/>
                <a:ext cx="143" cy="89"/>
              </a:xfrm>
              <a:prstGeom prst="ellipse">
                <a:avLst/>
              </a:prstGeom>
              <a:gradFill rotWithShape="1">
                <a:gsLst>
                  <a:gs pos="0">
                    <a:sysClr val="window" lastClr="FFFFFF"/>
                  </a:gs>
                  <a:gs pos="100000">
                    <a:srgbClr val="0563C1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" name="文本框 4"/>
            <p:cNvSpPr txBox="1"/>
            <p:nvPr/>
          </p:nvSpPr>
          <p:spPr>
            <a:xfrm>
              <a:off x="5557" y="3127"/>
              <a:ext cx="10002" cy="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zh-CN" sz="44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第</a:t>
              </a:r>
              <a:r>
                <a:rPr lang="en-US" altLang="zh-CN" sz="44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             </a:t>
              </a:r>
              <a:r>
                <a:rPr lang="zh-CN" altLang="zh-CN" sz="44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单元</a:t>
              </a:r>
              <a:r>
                <a:rPr lang="en-US" altLang="zh-CN" sz="44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   </a:t>
              </a:r>
              <a:r>
                <a:rPr lang="zh-CN" altLang="en-US" sz="44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不等式</a:t>
              </a:r>
              <a:endParaRPr lang="zh-CN" altLang="en-US" sz="440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6586" y="2366"/>
              <a:ext cx="3053" cy="2855"/>
              <a:chOff x="1323" y="3685"/>
              <a:chExt cx="3470" cy="3508"/>
            </a:xfrm>
          </p:grpSpPr>
          <p:sp>
            <p:nvSpPr>
              <p:cNvPr id="73738" name="Oval 10"/>
              <p:cNvSpPr>
                <a:spLocks noChangeArrowheads="1"/>
              </p:cNvSpPr>
              <p:nvPr/>
            </p:nvSpPr>
            <p:spPr bwMode="gray">
              <a:xfrm>
                <a:off x="1323" y="3685"/>
                <a:ext cx="3403" cy="3403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gamma/>
                      <a:tint val="0"/>
                      <a:invGamma/>
                    </a:srgbClr>
                  </a:gs>
                  <a:gs pos="50000">
                    <a:srgbClr val="99CC00"/>
                  </a:gs>
                  <a:gs pos="100000">
                    <a:srgbClr val="99CC00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</a:ln>
              <a:effectLst/>
            </p:spPr>
            <p:txBody>
              <a:bodyPr wrap="square"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73739" name="Oval 11"/>
              <p:cNvSpPr>
                <a:spLocks noChangeArrowheads="1"/>
              </p:cNvSpPr>
              <p:nvPr/>
            </p:nvSpPr>
            <p:spPr bwMode="gray">
              <a:xfrm>
                <a:off x="1390" y="3790"/>
                <a:ext cx="3403" cy="3403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alpha val="32001"/>
                    </a:srgbClr>
                  </a:gs>
                  <a:gs pos="100000">
                    <a:srgbClr val="99CC00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 w="38100" algn="ctr">
                <a:noFill/>
                <a:round/>
              </a:ln>
              <a:effectLst/>
            </p:spPr>
            <p:txBody>
              <a:bodyPr wrap="square"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73740" name="Oval 12"/>
              <p:cNvSpPr>
                <a:spLocks noChangeArrowheads="1"/>
              </p:cNvSpPr>
              <p:nvPr/>
            </p:nvSpPr>
            <p:spPr bwMode="gray">
              <a:xfrm>
                <a:off x="1546" y="3908"/>
                <a:ext cx="2958" cy="2958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gamma/>
                      <a:shade val="54118"/>
                      <a:invGamma/>
                    </a:srgbClr>
                  </a:gs>
                  <a:gs pos="50000">
                    <a:srgbClr val="99CC00"/>
                  </a:gs>
                  <a:gs pos="100000">
                    <a:srgbClr val="99CC00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 w="38100" algn="ctr">
                <a:noFill/>
                <a:round/>
              </a:ln>
              <a:effectLst/>
            </p:spPr>
            <p:txBody>
              <a:bodyPr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73741" name="Oval 13"/>
              <p:cNvSpPr>
                <a:spLocks noChangeArrowheads="1"/>
              </p:cNvSpPr>
              <p:nvPr/>
            </p:nvSpPr>
            <p:spPr bwMode="gray">
              <a:xfrm>
                <a:off x="1548" y="3913"/>
                <a:ext cx="2958" cy="2958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gamma/>
                      <a:shade val="63529"/>
                      <a:invGamma/>
                    </a:srgbClr>
                  </a:gs>
                  <a:gs pos="100000">
                    <a:srgbClr val="99CC00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</a:ln>
              <a:effectLst/>
            </p:spPr>
            <p:txBody>
              <a:bodyPr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20495" name="Oval 14"/>
              <p:cNvSpPr/>
              <p:nvPr/>
            </p:nvSpPr>
            <p:spPr>
              <a:xfrm>
                <a:off x="1693" y="4055"/>
                <a:ext cx="2663" cy="2663"/>
              </a:xfrm>
              <a:prstGeom prst="ellipse">
                <a:avLst/>
              </a:prstGeom>
              <a:solidFill>
                <a:srgbClr val="333333"/>
              </a:solidFill>
              <a:ln w="38100">
                <a:noFill/>
              </a:ln>
            </p:spPr>
            <p:txBody>
              <a:bodyPr anchor="ctr" anchorCtr="0">
                <a:spAutoFit/>
              </a:bodyPr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18" name="Oval 16"/>
              <p:cNvSpPr/>
              <p:nvPr/>
            </p:nvSpPr>
            <p:spPr>
              <a:xfrm>
                <a:off x="1736" y="4095"/>
                <a:ext cx="2577" cy="2578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19" name="Oval 17"/>
              <p:cNvSpPr/>
              <p:nvPr/>
            </p:nvSpPr>
            <p:spPr>
              <a:xfrm>
                <a:off x="1768" y="4109"/>
                <a:ext cx="2516" cy="251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20" name="Oval 18"/>
              <p:cNvSpPr/>
              <p:nvPr/>
            </p:nvSpPr>
            <p:spPr>
              <a:xfrm>
                <a:off x="1795" y="4134"/>
                <a:ext cx="2392" cy="234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21" name="Oval 19"/>
              <p:cNvSpPr/>
              <p:nvPr/>
            </p:nvSpPr>
            <p:spPr>
              <a:xfrm>
                <a:off x="1935" y="4200"/>
                <a:ext cx="2127" cy="190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07" name="Text Box 38"/>
              <p:cNvSpPr txBox="1"/>
              <p:nvPr/>
            </p:nvSpPr>
            <p:spPr>
              <a:xfrm>
                <a:off x="2400" y="4703"/>
                <a:ext cx="1172" cy="14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 algn="ctr" eaLnBrk="0" hangingPunct="0"/>
                <a:r>
                  <a:rPr lang="zh-CN" altLang="en-US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二</a:t>
                </a:r>
                <a:endParaRPr lang="zh-CN" altLang="en-US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3983990" y="3778250"/>
            <a:ext cx="6562725" cy="1188720"/>
            <a:chOff x="6274" y="5950"/>
            <a:chExt cx="9428" cy="1872"/>
          </a:xfrm>
        </p:grpSpPr>
        <p:grpSp>
          <p:nvGrpSpPr>
            <p:cNvPr id="2" name="Group 10"/>
            <p:cNvGrpSpPr/>
            <p:nvPr/>
          </p:nvGrpSpPr>
          <p:grpSpPr>
            <a:xfrm>
              <a:off x="6274" y="5950"/>
              <a:ext cx="9428" cy="1872"/>
              <a:chOff x="3095" y="918"/>
              <a:chExt cx="1976" cy="393"/>
            </a:xfrm>
          </p:grpSpPr>
          <p:sp>
            <p:nvSpPr>
              <p:cNvPr id="3" name="AutoShape 11"/>
              <p:cNvSpPr/>
              <p:nvPr/>
            </p:nvSpPr>
            <p:spPr>
              <a:xfrm>
                <a:off x="3095" y="934"/>
                <a:ext cx="1975" cy="377"/>
              </a:xfrm>
              <a:prstGeom prst="roundRect">
                <a:avLst>
                  <a:gd name="adj" fmla="val 50000"/>
                </a:avLst>
              </a:prstGeom>
              <a:solidFill>
                <a:sysClr val="windowText" lastClr="000000"/>
              </a:soli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" name="AutoShape 12"/>
              <p:cNvSpPr>
                <a:spLocks noChangeArrowheads="1"/>
              </p:cNvSpPr>
              <p:nvPr/>
            </p:nvSpPr>
            <p:spPr bwMode="gray">
              <a:xfrm>
                <a:off x="3095" y="918"/>
                <a:ext cx="1976" cy="3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563C1"/>
                  </a:gs>
                  <a:gs pos="100000">
                    <a:srgbClr val="0563C1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8" name="Oval 13"/>
              <p:cNvSpPr/>
              <p:nvPr/>
            </p:nvSpPr>
            <p:spPr>
              <a:xfrm rot="-2566439">
                <a:off x="3111" y="978"/>
                <a:ext cx="143" cy="89"/>
              </a:xfrm>
              <a:prstGeom prst="ellipse">
                <a:avLst/>
              </a:prstGeom>
              <a:gradFill rotWithShape="1">
                <a:gsLst>
                  <a:gs pos="0">
                    <a:sysClr val="window" lastClr="FFFFFF"/>
                  </a:gs>
                  <a:gs pos="100000">
                    <a:srgbClr val="0563C1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7111" y="6301"/>
              <a:ext cx="8076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40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2.4    </a:t>
              </a:r>
              <a:r>
                <a:rPr lang="zh-CN" altLang="en-US" sz="40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含绝对值的不等式</a:t>
              </a:r>
              <a:endParaRPr lang="zh-CN" altLang="en-US" sz="400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7" name="文本框 8"/>
          <p:cNvSpPr/>
          <p:nvPr/>
        </p:nvSpPr>
        <p:spPr>
          <a:xfrm>
            <a:off x="0" y="-10795"/>
            <a:ext cx="2890838" cy="957263"/>
          </a:xfrm>
          <a:prstGeom prst="parallelogram">
            <a:avLst>
              <a:gd name="adj" fmla="val 24998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新知探究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11270" name="Rectangle 5"/>
          <p:cNvSpPr/>
          <p:nvPr/>
        </p:nvSpPr>
        <p:spPr>
          <a:xfrm>
            <a:off x="1381125" y="1497013"/>
            <a:ext cx="10001250" cy="5191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/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理论提升：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m,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＞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m,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|≤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m,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|≥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(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＞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0)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的解集</a:t>
            </a:r>
            <a:endParaRPr lang="zh-CN" altLang="en-US" sz="2800" i="1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1271" name="Rectangle 3"/>
          <p:cNvSpPr/>
          <p:nvPr/>
        </p:nvSpPr>
        <p:spPr>
          <a:xfrm>
            <a:off x="0" y="4217988"/>
            <a:ext cx="1022350" cy="27463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zh-CN" alt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</a:t>
            </a:r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1272" name="Rectangle 6"/>
          <p:cNvSpPr/>
          <p:nvPr/>
        </p:nvSpPr>
        <p:spPr>
          <a:xfrm>
            <a:off x="0" y="5762625"/>
            <a:ext cx="1022350" cy="27463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zh-CN" altLang="en-US" sz="1200" dirty="0">
                <a:latin typeface="Times New Roman" panose="02020603050405020304" pitchFamily="18" charset="0"/>
              </a:rPr>
              <a:t>                      </a:t>
            </a:r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1273" name="Rectangle 8"/>
          <p:cNvSpPr/>
          <p:nvPr/>
        </p:nvSpPr>
        <p:spPr>
          <a:xfrm>
            <a:off x="3721100" y="4097338"/>
            <a:ext cx="222250" cy="27463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CN" dirty="0">
              <a:latin typeface="Tahoma" panose="020B0604030504040204" pitchFamily="34" charset="0"/>
            </a:endParaRPr>
          </a:p>
        </p:txBody>
      </p:sp>
      <p:sp>
        <p:nvSpPr>
          <p:cNvPr id="11274" name="Rectangle 10"/>
          <p:cNvSpPr/>
          <p:nvPr/>
        </p:nvSpPr>
        <p:spPr>
          <a:xfrm>
            <a:off x="0" y="3154363"/>
            <a:ext cx="3746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800" dirty="0">
              <a:latin typeface="Tahoma" panose="020B0604030504040204" pitchFamily="34" charset="0"/>
            </a:endParaRPr>
          </a:p>
          <a:p>
            <a:pPr eaLnBrk="0" hangingPunct="0"/>
            <a:r>
              <a:rPr lang="en-US" altLang="zh-CN" sz="1200" b="1" dirty="0">
                <a:latin typeface="Times New Roman" panose="02020603050405020304" pitchFamily="18" charset="0"/>
              </a:rPr>
              <a:t>     </a:t>
            </a:r>
            <a:endParaRPr lang="en-US" altLang="zh-CN" dirty="0">
              <a:latin typeface="Tahoma" panose="020B0604030504040204" pitchFamily="34" charset="0"/>
            </a:endParaRPr>
          </a:p>
        </p:txBody>
      </p:sp>
      <p:sp>
        <p:nvSpPr>
          <p:cNvPr id="11275" name="Rectangle 11"/>
          <p:cNvSpPr/>
          <p:nvPr/>
        </p:nvSpPr>
        <p:spPr>
          <a:xfrm>
            <a:off x="0" y="4951413"/>
            <a:ext cx="222250" cy="27463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CN" dirty="0">
              <a:latin typeface="Tahoma" panose="020B0604030504040204" pitchFamily="34" charset="0"/>
            </a:endParaRPr>
          </a:p>
        </p:txBody>
      </p:sp>
      <p:sp>
        <p:nvSpPr>
          <p:cNvPr id="11276" name="Rectangle 19"/>
          <p:cNvSpPr/>
          <p:nvPr/>
        </p:nvSpPr>
        <p:spPr>
          <a:xfrm>
            <a:off x="2994025" y="2260600"/>
            <a:ext cx="1422400" cy="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1277" name="Rectangle 20"/>
          <p:cNvSpPr/>
          <p:nvPr/>
        </p:nvSpPr>
        <p:spPr>
          <a:xfrm>
            <a:off x="2994025" y="2260600"/>
            <a:ext cx="1422400" cy="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1278" name="Rectangle 21"/>
          <p:cNvSpPr/>
          <p:nvPr/>
        </p:nvSpPr>
        <p:spPr>
          <a:xfrm>
            <a:off x="2994025" y="2260600"/>
            <a:ext cx="790575" cy="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1279" name="Rectangle 22"/>
          <p:cNvSpPr/>
          <p:nvPr/>
        </p:nvSpPr>
        <p:spPr>
          <a:xfrm>
            <a:off x="2994025" y="2260600"/>
            <a:ext cx="1419225" cy="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1280" name="Rectangle 23"/>
          <p:cNvSpPr/>
          <p:nvPr/>
        </p:nvSpPr>
        <p:spPr>
          <a:xfrm>
            <a:off x="2994025" y="2260600"/>
            <a:ext cx="1422400" cy="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1281" name="Rectangle 24"/>
          <p:cNvSpPr/>
          <p:nvPr/>
        </p:nvSpPr>
        <p:spPr>
          <a:xfrm>
            <a:off x="2994025" y="2260600"/>
            <a:ext cx="790575" cy="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1282" name="Rectangle 25"/>
          <p:cNvSpPr/>
          <p:nvPr/>
        </p:nvSpPr>
        <p:spPr>
          <a:xfrm>
            <a:off x="2994025" y="2260600"/>
            <a:ext cx="1419225" cy="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1283" name="Rectangle 26"/>
          <p:cNvSpPr/>
          <p:nvPr/>
        </p:nvSpPr>
        <p:spPr>
          <a:xfrm>
            <a:off x="2994025" y="2260600"/>
            <a:ext cx="1422400" cy="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1297" name="Text Box 32"/>
          <p:cNvSpPr txBox="1"/>
          <p:nvPr/>
        </p:nvSpPr>
        <p:spPr>
          <a:xfrm>
            <a:off x="2501900" y="2478088"/>
            <a:ext cx="140811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r" eaLnBrk="0" hangingPunct="0"/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♦不等式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323" name="Text Box 33"/>
          <p:cNvSpPr txBox="1"/>
          <p:nvPr/>
        </p:nvSpPr>
        <p:spPr>
          <a:xfrm>
            <a:off x="5235575" y="2492375"/>
            <a:ext cx="11017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0" hangingPunct="0"/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♦解集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2324" name="Text Box 34"/>
          <p:cNvSpPr txBox="1"/>
          <p:nvPr/>
        </p:nvSpPr>
        <p:spPr>
          <a:xfrm>
            <a:off x="8132763" y="2476500"/>
            <a:ext cx="171291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0" hangingPunct="0"/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♦区间表示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Text Box 32"/>
          <p:cNvSpPr txBox="1"/>
          <p:nvPr/>
        </p:nvSpPr>
        <p:spPr>
          <a:xfrm>
            <a:off x="2762250" y="3219450"/>
            <a:ext cx="11493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r" eaLnBrk="0" hangingPunct="0"/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 Box 32"/>
          <p:cNvSpPr txBox="1"/>
          <p:nvPr/>
        </p:nvSpPr>
        <p:spPr>
          <a:xfrm>
            <a:off x="2762250" y="3940175"/>
            <a:ext cx="114776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r" eaLnBrk="0" hangingPunct="0"/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＞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Text Box 32"/>
          <p:cNvSpPr txBox="1"/>
          <p:nvPr/>
        </p:nvSpPr>
        <p:spPr>
          <a:xfrm>
            <a:off x="2760663" y="4676775"/>
            <a:ext cx="11477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r" eaLnBrk="0" hangingPunct="0"/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|≤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32"/>
          <p:cNvSpPr txBox="1"/>
          <p:nvPr/>
        </p:nvSpPr>
        <p:spPr>
          <a:xfrm>
            <a:off x="2760663" y="5400675"/>
            <a:ext cx="11477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r" eaLnBrk="0" hangingPunct="0"/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|≥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Text Box 33"/>
          <p:cNvSpPr txBox="1"/>
          <p:nvPr/>
        </p:nvSpPr>
        <p:spPr>
          <a:xfrm>
            <a:off x="4730750" y="3230563"/>
            <a:ext cx="2114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|-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}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7" name="Text Box 33"/>
          <p:cNvSpPr txBox="1"/>
          <p:nvPr/>
        </p:nvSpPr>
        <p:spPr>
          <a:xfrm>
            <a:off x="4611371" y="3952875"/>
            <a:ext cx="235013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＞或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-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}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8" name="Text Box 33"/>
          <p:cNvSpPr txBox="1"/>
          <p:nvPr/>
        </p:nvSpPr>
        <p:spPr>
          <a:xfrm>
            <a:off x="4727575" y="4692650"/>
            <a:ext cx="2114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|-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≤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≤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}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9" name="Text Box 33"/>
          <p:cNvSpPr txBox="1"/>
          <p:nvPr/>
        </p:nvSpPr>
        <p:spPr>
          <a:xfrm>
            <a:off x="4508500" y="5410200"/>
            <a:ext cx="25542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或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≤-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}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0" name="Text Box 34"/>
          <p:cNvSpPr txBox="1"/>
          <p:nvPr/>
        </p:nvSpPr>
        <p:spPr>
          <a:xfrm>
            <a:off x="8499475" y="3217863"/>
            <a:ext cx="12334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(-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 Box 34"/>
          <p:cNvSpPr txBox="1"/>
          <p:nvPr/>
        </p:nvSpPr>
        <p:spPr>
          <a:xfrm>
            <a:off x="7737475" y="3944938"/>
            <a:ext cx="27574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(-∞,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)∪(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r>
              <a:rPr lang="en-US" altLang="zh-CN" sz="2400" i="1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,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+∞)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Text Box 34"/>
          <p:cNvSpPr txBox="1"/>
          <p:nvPr/>
        </p:nvSpPr>
        <p:spPr>
          <a:xfrm>
            <a:off x="8497888" y="4676775"/>
            <a:ext cx="1233487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[-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,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]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Text Box 34"/>
          <p:cNvSpPr txBox="1"/>
          <p:nvPr/>
        </p:nvSpPr>
        <p:spPr>
          <a:xfrm>
            <a:off x="7732713" y="5400675"/>
            <a:ext cx="2757487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(-∞,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]∪[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r>
              <a:rPr lang="en-US" altLang="zh-CN" sz="2400" i="1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,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+∞)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7" grpId="0"/>
      <p:bldP spid="12323" grpId="0"/>
      <p:bldP spid="12324" grpId="0"/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296" name="文本框 4"/>
          <p:cNvSpPr txBox="1"/>
          <p:nvPr/>
        </p:nvSpPr>
        <p:spPr>
          <a:xfrm>
            <a:off x="3278188" y="3092450"/>
            <a:ext cx="52022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解：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(1)|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|≤5⇔-5≤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≤5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5" name="Rectangle 12"/>
          <p:cNvSpPr/>
          <p:nvPr/>
        </p:nvSpPr>
        <p:spPr>
          <a:xfrm>
            <a:off x="3032125" y="4106863"/>
            <a:ext cx="212725" cy="2143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zh-CN" altLang="en-US" sz="800" dirty="0">
                <a:latin typeface="Tahoma" panose="020B0604030504040204" pitchFamily="34" charset="0"/>
              </a:rPr>
              <a:t> </a:t>
            </a:r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2" name="Rectangle 15"/>
          <p:cNvSpPr/>
          <p:nvPr/>
        </p:nvSpPr>
        <p:spPr>
          <a:xfrm>
            <a:off x="3032125" y="4106863"/>
            <a:ext cx="212725" cy="2143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zh-CN" altLang="en-US" sz="800" dirty="0">
                <a:latin typeface="Tahoma" panose="020B0604030504040204" pitchFamily="34" charset="0"/>
              </a:rPr>
              <a:t> </a:t>
            </a:r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2297" name="Rectangle 5"/>
          <p:cNvSpPr/>
          <p:nvPr/>
        </p:nvSpPr>
        <p:spPr>
          <a:xfrm>
            <a:off x="3322638" y="1412875"/>
            <a:ext cx="5729287" cy="13350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ct val="170000"/>
              </a:lnSpc>
            </a:pP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1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求下列不等式的解集：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ct val="17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(1)|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|≤5        (2)|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3" name="文本框 4"/>
          <p:cNvSpPr txBox="1"/>
          <p:nvPr/>
        </p:nvSpPr>
        <p:spPr>
          <a:xfrm>
            <a:off x="4129088" y="3686175"/>
            <a:ext cx="52022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故原不等式的解集是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|-5≤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≤5}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文本框 4"/>
          <p:cNvSpPr txBox="1"/>
          <p:nvPr/>
        </p:nvSpPr>
        <p:spPr>
          <a:xfrm>
            <a:off x="4059238" y="4337050"/>
            <a:ext cx="52022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(2)|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5⇔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或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-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5</a:t>
            </a:r>
            <a:endParaRPr lang="zh-CN" altLang="en-US" sz="2400" i="1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30675" y="4959350"/>
            <a:ext cx="52022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故原不等式的解集是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x≥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≤-5}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17" name="文本框 8"/>
          <p:cNvSpPr/>
          <p:nvPr/>
        </p:nvSpPr>
        <p:spPr>
          <a:xfrm>
            <a:off x="0" y="43815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典型例题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3322" name="文本框 2"/>
          <p:cNvSpPr txBox="1"/>
          <p:nvPr/>
        </p:nvSpPr>
        <p:spPr>
          <a:xfrm>
            <a:off x="1574800" y="2586038"/>
            <a:ext cx="9075738" cy="228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方法梳理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333375" algn="just"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对于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基本的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绝对值不等式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,|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|≥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,|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,|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|≤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，求解步骤：</a:t>
            </a:r>
            <a:endParaRPr lang="zh-CN" altLang="en-US" sz="24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333375" algn="just" eaLnBrk="0" hangingPunct="0">
              <a:lnSpc>
                <a:spcPct val="150000"/>
              </a:lnSpc>
            </a:pPr>
            <a:endParaRPr lang="zh-CN" altLang="en-US" sz="24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13325" name="文本框 2"/>
          <p:cNvSpPr txBox="1"/>
          <p:nvPr/>
        </p:nvSpPr>
        <p:spPr>
          <a:xfrm>
            <a:off x="2700338" y="4422775"/>
            <a:ext cx="7756525" cy="639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步：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求出对应的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|=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的两个解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endParaRPr lang="zh-CN" altLang="en-US" sz="24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14352" name="文本框 2"/>
          <p:cNvSpPr txBox="1"/>
          <p:nvPr/>
        </p:nvSpPr>
        <p:spPr>
          <a:xfrm>
            <a:off x="2678113" y="5211763"/>
            <a:ext cx="7756525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第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步：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按照规律，大于去两边，小于取中间</a:t>
            </a:r>
            <a:endParaRPr lang="en-US" altLang="zh-CN" sz="24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13321" name="Rectangle 5"/>
          <p:cNvSpPr/>
          <p:nvPr/>
        </p:nvSpPr>
        <p:spPr>
          <a:xfrm>
            <a:off x="3503613" y="1357313"/>
            <a:ext cx="5729287" cy="13350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ct val="170000"/>
              </a:lnSpc>
            </a:pP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1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求下列不等式的解集：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ct val="17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(1)|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|≤5        (2)|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7417" name="文本框 8"/>
          <p:cNvSpPr/>
          <p:nvPr/>
        </p:nvSpPr>
        <p:spPr>
          <a:xfrm>
            <a:off x="0" y="43815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典型例题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25" grpId="0"/>
      <p:bldP spid="143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344" name="文本框 4"/>
          <p:cNvSpPr txBox="1"/>
          <p:nvPr/>
        </p:nvSpPr>
        <p:spPr>
          <a:xfrm>
            <a:off x="3060700" y="2440305"/>
            <a:ext cx="68484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(1)|</a:t>
            </a:r>
            <a:r>
              <a:rPr lang="en-US" altLang="zh-CN" sz="2400" i="1" dirty="0">
                <a:latin typeface="Times New Roman" panose="02020603050405020304" pitchFamily="18" charset="0"/>
                <a:ea typeface="楷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-3|≤5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⇔5≤</a:t>
            </a:r>
            <a:r>
              <a:rPr lang="en-US" altLang="zh-CN" sz="2400" i="1" dirty="0">
                <a:latin typeface="Times New Roman" panose="02020603050405020304" pitchFamily="18" charset="0"/>
                <a:ea typeface="楷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-3≤5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43" name="Rectangle 7"/>
          <p:cNvSpPr/>
          <p:nvPr/>
        </p:nvSpPr>
        <p:spPr>
          <a:xfrm>
            <a:off x="9599613" y="485965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2" name="Rectangle 8"/>
          <p:cNvSpPr/>
          <p:nvPr/>
        </p:nvSpPr>
        <p:spPr>
          <a:xfrm>
            <a:off x="4813300" y="3267393"/>
            <a:ext cx="212725" cy="2143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zh-CN" altLang="en-US" sz="800" dirty="0">
                <a:latin typeface="Tahoma" panose="020B0604030504040204" pitchFamily="34" charset="0"/>
              </a:rPr>
              <a:t> </a:t>
            </a:r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4345" name="Rectangle 9"/>
          <p:cNvSpPr/>
          <p:nvPr/>
        </p:nvSpPr>
        <p:spPr>
          <a:xfrm>
            <a:off x="4813300" y="3267393"/>
            <a:ext cx="212725" cy="2143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zh-CN" altLang="en-US" sz="800" dirty="0">
                <a:latin typeface="Tahoma" panose="020B0604030504040204" pitchFamily="34" charset="0"/>
              </a:rPr>
              <a:t> </a:t>
            </a:r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4346" name="Rectangle 16"/>
          <p:cNvSpPr/>
          <p:nvPr/>
        </p:nvSpPr>
        <p:spPr>
          <a:xfrm>
            <a:off x="4016375" y="3675380"/>
            <a:ext cx="1289050" cy="27463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zh-CN" altLang="en-US" sz="1200" b="1" dirty="0">
                <a:latin typeface="Times New Roman" panose="02020603050405020304" pitchFamily="18" charset="0"/>
              </a:rPr>
              <a:t> </a:t>
            </a:r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4347" name="Rectangle 29"/>
          <p:cNvSpPr/>
          <p:nvPr/>
        </p:nvSpPr>
        <p:spPr>
          <a:xfrm>
            <a:off x="4016375" y="3281680"/>
            <a:ext cx="1479550" cy="27463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zh-CN" altLang="en-US" sz="1200" dirty="0">
                <a:latin typeface="Times New Roman" panose="02020603050405020304" pitchFamily="18" charset="0"/>
              </a:rPr>
              <a:t>      </a:t>
            </a:r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4348" name="Rectangle 5"/>
          <p:cNvSpPr/>
          <p:nvPr/>
        </p:nvSpPr>
        <p:spPr>
          <a:xfrm>
            <a:off x="2930525" y="968693"/>
            <a:ext cx="5729288" cy="13350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ct val="170000"/>
              </a:lnSpc>
            </a:pP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求下列不等式的解集：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ct val="17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(1)|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x-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3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|≤5        (2)|1-2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3" name="文本框 4"/>
          <p:cNvSpPr txBox="1"/>
          <p:nvPr/>
        </p:nvSpPr>
        <p:spPr>
          <a:xfrm>
            <a:off x="4210050" y="2953068"/>
            <a:ext cx="55292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⇔-2≤</a:t>
            </a:r>
            <a:r>
              <a:rPr lang="en-US" altLang="zh-CN" sz="2400" i="1" dirty="0">
                <a:latin typeface="Times New Roman" panose="02020603050405020304" pitchFamily="18" charset="0"/>
                <a:ea typeface="楷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≤8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4"/>
          <p:cNvSpPr txBox="1"/>
          <p:nvPr/>
        </p:nvSpPr>
        <p:spPr>
          <a:xfrm>
            <a:off x="4195763" y="3408680"/>
            <a:ext cx="55292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故原不等式的解集是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{x|-2≤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≤8}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40150" y="3919855"/>
            <a:ext cx="44513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(2)|1-2</a:t>
            </a:r>
            <a:r>
              <a:rPr lang="en-US" altLang="zh-CN" sz="2400" i="1" dirty="0">
                <a:latin typeface="Times New Roman" panose="02020603050405020304" pitchFamily="18" charset="0"/>
                <a:ea typeface="楷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⇔|2</a:t>
            </a:r>
            <a:r>
              <a:rPr lang="en-US" altLang="zh-CN" sz="2400" i="1" dirty="0">
                <a:latin typeface="Times New Roman" panose="02020603050405020304" pitchFamily="18" charset="0"/>
                <a:ea typeface="楷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-1|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4"/>
          <p:cNvSpPr txBox="1"/>
          <p:nvPr/>
        </p:nvSpPr>
        <p:spPr>
          <a:xfrm>
            <a:off x="4216400" y="4381818"/>
            <a:ext cx="44513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⇔-3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r>
              <a:rPr lang="en-US" altLang="zh-CN" sz="2400" i="1" dirty="0">
                <a:latin typeface="Times New Roman" panose="02020603050405020304" pitchFamily="18" charset="0"/>
                <a:ea typeface="楷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-1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5"/>
          <p:cNvSpPr txBox="1"/>
          <p:nvPr/>
        </p:nvSpPr>
        <p:spPr>
          <a:xfrm>
            <a:off x="4217988" y="4759643"/>
            <a:ext cx="44497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⇔-2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r>
              <a:rPr lang="en-US" altLang="zh-CN" sz="2400" i="1" dirty="0">
                <a:latin typeface="Times New Roman" panose="02020603050405020304" pitchFamily="18" charset="0"/>
                <a:ea typeface="楷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4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6"/>
          <p:cNvSpPr txBox="1"/>
          <p:nvPr/>
        </p:nvSpPr>
        <p:spPr>
          <a:xfrm>
            <a:off x="4219575" y="5110480"/>
            <a:ext cx="44497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⇔-1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ea typeface="楷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4"/>
          <p:cNvSpPr txBox="1"/>
          <p:nvPr/>
        </p:nvSpPr>
        <p:spPr>
          <a:xfrm>
            <a:off x="4157663" y="5610543"/>
            <a:ext cx="55308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故原不等式的解集是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|-1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2}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17" name="文本框 8"/>
          <p:cNvSpPr/>
          <p:nvPr/>
        </p:nvSpPr>
        <p:spPr>
          <a:xfrm>
            <a:off x="0" y="43815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典型例题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2"/>
          <p:cNvSpPr txBox="1"/>
          <p:nvPr/>
        </p:nvSpPr>
        <p:spPr>
          <a:xfrm>
            <a:off x="1625600" y="2233613"/>
            <a:ext cx="9644063" cy="228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方法梳理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333375" algn="just"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对于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变形的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绝对值不等式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(≥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),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|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ax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+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|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＜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m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(≤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m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)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＞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0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   </a:t>
            </a:r>
            <a:endParaRPr lang="zh-CN" altLang="en-US" sz="24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333375" algn="just"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求解步骤：</a:t>
            </a:r>
            <a:endParaRPr lang="zh-CN" altLang="en-US" sz="24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333375" algn="just" eaLnBrk="0" hangingPunct="0">
              <a:lnSpc>
                <a:spcPct val="150000"/>
              </a:lnSpc>
            </a:pPr>
            <a:endParaRPr lang="zh-CN" altLang="en-US" sz="24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15376" name="文本框 2"/>
          <p:cNvSpPr txBox="1"/>
          <p:nvPr/>
        </p:nvSpPr>
        <p:spPr>
          <a:xfrm>
            <a:off x="2962275" y="3752850"/>
            <a:ext cx="77565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步：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求出对应的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|=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的两个解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endParaRPr lang="zh-CN" altLang="en-US" sz="24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16403" name="文本框 2"/>
          <p:cNvSpPr txBox="1"/>
          <p:nvPr/>
        </p:nvSpPr>
        <p:spPr>
          <a:xfrm>
            <a:off x="2970213" y="4376738"/>
            <a:ext cx="7756525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第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步：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按照规律转化，大于去两边，小于取中间</a:t>
            </a:r>
            <a:endParaRPr lang="zh-CN" altLang="en-US" sz="24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16406" name="文本框 2"/>
          <p:cNvSpPr txBox="1"/>
          <p:nvPr/>
        </p:nvSpPr>
        <p:spPr>
          <a:xfrm>
            <a:off x="2965450" y="4967288"/>
            <a:ext cx="7756525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第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步：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化简各不等式，写出对应的解集</a:t>
            </a:r>
            <a:endParaRPr lang="en-US" altLang="zh-CN" sz="24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15370" name="Rectangle 5"/>
          <p:cNvSpPr/>
          <p:nvPr/>
        </p:nvSpPr>
        <p:spPr>
          <a:xfrm>
            <a:off x="3127375" y="1033463"/>
            <a:ext cx="5727700" cy="13350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ct val="170000"/>
              </a:lnSpc>
            </a:pP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求下列不等式的解集：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ct val="17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(1)|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x-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3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|≤5        (2)|1-2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7417" name="文本框 8"/>
          <p:cNvSpPr/>
          <p:nvPr/>
        </p:nvSpPr>
        <p:spPr>
          <a:xfrm>
            <a:off x="0" y="43815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典型例题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376" grpId="0"/>
      <p:bldP spid="16403" grpId="0"/>
      <p:bldP spid="164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6392" name="文本框 4"/>
          <p:cNvSpPr txBox="1"/>
          <p:nvPr/>
        </p:nvSpPr>
        <p:spPr>
          <a:xfrm>
            <a:off x="3221038" y="2984500"/>
            <a:ext cx="63658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(1)|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-3|≥0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⇔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-3|≤-1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无解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6391" name="Rectangle 7"/>
          <p:cNvSpPr/>
          <p:nvPr/>
        </p:nvSpPr>
        <p:spPr>
          <a:xfrm>
            <a:off x="1655763" y="3811588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2" name="Rectangle 16"/>
          <p:cNvSpPr/>
          <p:nvPr/>
        </p:nvSpPr>
        <p:spPr>
          <a:xfrm>
            <a:off x="4589463" y="4329113"/>
            <a:ext cx="1289050" cy="27463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zh-CN" altLang="en-US" sz="1200" b="1" dirty="0">
                <a:latin typeface="Times New Roman" panose="02020603050405020304" pitchFamily="18" charset="0"/>
              </a:rPr>
              <a:t> </a:t>
            </a:r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6393" name="Rectangle 29"/>
          <p:cNvSpPr/>
          <p:nvPr/>
        </p:nvSpPr>
        <p:spPr>
          <a:xfrm>
            <a:off x="4589463" y="3935413"/>
            <a:ext cx="1479550" cy="27463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zh-CN" altLang="en-US" sz="1200" dirty="0">
                <a:latin typeface="Times New Roman" panose="02020603050405020304" pitchFamily="18" charset="0"/>
              </a:rPr>
              <a:t>      </a:t>
            </a:r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6394" name="Rectangle 5"/>
          <p:cNvSpPr/>
          <p:nvPr/>
        </p:nvSpPr>
        <p:spPr>
          <a:xfrm>
            <a:off x="3127375" y="1357313"/>
            <a:ext cx="6110288" cy="13350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ct val="170000"/>
              </a:lnSpc>
            </a:pP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求下列不等式的解集：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ct val="17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(1)|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x-3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|≤-1        (2)|1-2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|≥0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3" name="文本框 4"/>
          <p:cNvSpPr txBox="1"/>
          <p:nvPr/>
        </p:nvSpPr>
        <p:spPr>
          <a:xfrm>
            <a:off x="4292600" y="3579813"/>
            <a:ext cx="63674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故原不等式的解集是</a:t>
            </a:r>
            <a:r>
              <a:rPr lang="zh-CN" altLang="en-US" sz="2400" i="1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φ</a:t>
            </a:r>
            <a:endParaRPr lang="zh-CN" altLang="en-US" sz="2400" i="1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4" name="文本框 4"/>
          <p:cNvSpPr txBox="1"/>
          <p:nvPr/>
        </p:nvSpPr>
        <p:spPr>
          <a:xfrm>
            <a:off x="3902075" y="4202113"/>
            <a:ext cx="63658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(2)|1-2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|≥0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78325" y="4813300"/>
            <a:ext cx="63658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故原不等式的解集是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R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7417" name="文本框 8"/>
          <p:cNvSpPr/>
          <p:nvPr/>
        </p:nvSpPr>
        <p:spPr>
          <a:xfrm>
            <a:off x="0" y="43815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典型例题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" name="文本框 11"/>
          <p:cNvSpPr txBox="1"/>
          <p:nvPr/>
        </p:nvSpPr>
        <p:spPr>
          <a:xfrm>
            <a:off x="7848600" y="5189220"/>
            <a:ext cx="2000250" cy="4572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0" i="0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{</a:t>
            </a:r>
            <a:r>
              <a:rPr kumimoji="0" lang="en-US" altLang="zh-CN" sz="2400" b="0" i="1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x</a:t>
            </a:r>
            <a:r>
              <a:rPr kumimoji="0" lang="en-US" altLang="zh-CN" sz="2400" b="0" i="0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|</a:t>
            </a:r>
            <a:r>
              <a:rPr kumimoji="0" lang="en-US" altLang="zh-CN" sz="2400" b="0" i="1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ax</a:t>
            </a:r>
            <a:r>
              <a:rPr kumimoji="0" lang="en-US" altLang="zh-CN" sz="2400" b="0" i="0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+</a:t>
            </a:r>
            <a:r>
              <a:rPr kumimoji="0" lang="en-US" altLang="zh-CN" sz="2400" b="0" i="1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b</a:t>
            </a:r>
            <a:r>
              <a:rPr kumimoji="0" lang="en-US" altLang="zh-CN" sz="2400" b="0" i="0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=0}</a:t>
            </a:r>
            <a:endParaRPr kumimoji="0" lang="en-US" altLang="zh-CN" sz="24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33925" y="5243195"/>
            <a:ext cx="554038" cy="4572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altLang="en-US" sz="2400" i="1" dirty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φ</a:t>
            </a:r>
            <a:endParaRPr lang="en-US" altLang="en-US" sz="2400" i="1" dirty="0">
              <a:solidFill>
                <a:srgbClr val="000000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438900" y="3955733"/>
            <a:ext cx="554038" cy="4572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  <a:cs typeface="+mn-cs"/>
              </a:defRPr>
            </a:lvl5pPr>
          </a:lstStyle>
          <a:p>
            <a:pPr lvl="0" algn="ctr" eaLnBrk="1" hangingPunct="1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R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044113" y="4595495"/>
            <a:ext cx="554038" cy="4572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  <a:cs typeface="+mn-cs"/>
              </a:defRPr>
            </a:lvl5pPr>
          </a:lstStyle>
          <a:p>
            <a:pPr lvl="0" algn="ctr" eaLnBrk="1" hangingPunct="1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R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389563" y="4535170"/>
            <a:ext cx="2001838" cy="4572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0" i="0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{</a:t>
            </a:r>
            <a:r>
              <a:rPr kumimoji="0" lang="en-US" altLang="zh-CN" sz="2400" b="0" i="1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x</a:t>
            </a:r>
            <a:r>
              <a:rPr kumimoji="0" lang="en-US" altLang="zh-CN" sz="2400" b="0" i="0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|</a:t>
            </a:r>
            <a:r>
              <a:rPr kumimoji="0" lang="en-US" altLang="zh-CN" sz="2400" b="0" i="1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ax</a:t>
            </a:r>
            <a:r>
              <a:rPr kumimoji="0" lang="en-US" altLang="zh-CN" sz="2400" b="0" i="0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+</a:t>
            </a:r>
            <a:r>
              <a:rPr kumimoji="0" lang="en-US" altLang="zh-CN" sz="2400" b="0" i="1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b</a:t>
            </a:r>
            <a:r>
              <a:rPr kumimoji="0" lang="en-US" altLang="zh-CN" sz="2400" b="0" i="0" u="none" strike="noStrike" kern="1200" cap="none" spc="0" normalizeH="0" baseline="0" noProof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≠0}</a:t>
            </a:r>
            <a:endParaRPr kumimoji="0" lang="en-US" altLang="zh-CN" sz="24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98138" y="3925570"/>
            <a:ext cx="554038" cy="4572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pitchFamily="34" charset="-122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altLang="en-US" sz="2400" i="1" dirty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φ</a:t>
            </a:r>
            <a:endParaRPr lang="en-US" altLang="en-US" sz="2400" i="1" dirty="0">
              <a:solidFill>
                <a:srgbClr val="000000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7417" name="文本框 8"/>
          <p:cNvSpPr/>
          <p:nvPr/>
        </p:nvSpPr>
        <p:spPr>
          <a:xfrm>
            <a:off x="0" y="43815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典型例题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17421" name="文本框 2"/>
          <p:cNvSpPr txBox="1"/>
          <p:nvPr/>
        </p:nvSpPr>
        <p:spPr>
          <a:xfrm>
            <a:off x="1631950" y="1706245"/>
            <a:ext cx="9713913" cy="1736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方法梳理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333375" algn="just"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对于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特殊的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绝对值不等式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(≥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m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),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|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ax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+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|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＜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m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(≤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)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m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≤0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   </a:t>
            </a:r>
            <a:endParaRPr lang="zh-CN" altLang="en-US" sz="24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333375" algn="just"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求解步骤：</a:t>
            </a:r>
            <a:endParaRPr lang="zh-CN" altLang="en-US" sz="24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18448" name="文本框 2"/>
          <p:cNvSpPr txBox="1"/>
          <p:nvPr/>
        </p:nvSpPr>
        <p:spPr>
          <a:xfrm>
            <a:off x="1658938" y="3331845"/>
            <a:ext cx="7756525" cy="639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根据不等式的符号及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m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&lt;0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、</a:t>
            </a:r>
            <a:r>
              <a:rPr lang="en-US" altLang="zh-CN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m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=0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决定：</a:t>
            </a:r>
            <a:endParaRPr lang="zh-CN" altLang="en-US" sz="24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17422" name="Rectangle 5"/>
          <p:cNvSpPr/>
          <p:nvPr/>
        </p:nvSpPr>
        <p:spPr>
          <a:xfrm>
            <a:off x="3127375" y="828358"/>
            <a:ext cx="6110288" cy="13350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ct val="170000"/>
              </a:lnSpc>
            </a:pP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求下列不等式的解集：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ct val="17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(1)|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x-3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|≤-1        (2)|1-2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|≥0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2" name="文本框 2"/>
          <p:cNvSpPr txBox="1"/>
          <p:nvPr/>
        </p:nvSpPr>
        <p:spPr>
          <a:xfrm>
            <a:off x="1660525" y="3990658"/>
            <a:ext cx="10253663" cy="493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10000"/>
              </a:lnSpc>
            </a:pP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m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＜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0,|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ax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+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b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|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＞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m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(≥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m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)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的解集是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____,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ax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+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b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|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＜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m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(≤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m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)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的解集是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____.</a:t>
            </a:r>
            <a:endParaRPr lang="en-US" altLang="zh-CN" sz="24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5" name="文本框 2"/>
          <p:cNvSpPr txBox="1"/>
          <p:nvPr/>
        </p:nvSpPr>
        <p:spPr>
          <a:xfrm>
            <a:off x="1660525" y="4522470"/>
            <a:ext cx="10255250" cy="639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m=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0,|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ax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+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b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|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＞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m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的解集是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____________,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ax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+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b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|≥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m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的解集是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_____.</a:t>
            </a:r>
            <a:endParaRPr lang="en-US" altLang="zh-CN" sz="24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10" name="文本框 2"/>
          <p:cNvSpPr txBox="1"/>
          <p:nvPr/>
        </p:nvSpPr>
        <p:spPr>
          <a:xfrm>
            <a:off x="1647825" y="5179695"/>
            <a:ext cx="102552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33375" algn="just"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|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ax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+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b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|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＜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m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的解集是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____,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ax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+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b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|≤</a:t>
            </a:r>
            <a:r>
              <a:rPr lang="en-US" altLang="en-US" sz="2400" i="1" dirty="0">
                <a:solidFill>
                  <a:srgbClr val="232526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幼圆" panose="02010509060101010101" pitchFamily="49" charset="-122"/>
              </a:rPr>
              <a:t>m</a:t>
            </a:r>
            <a:r>
              <a:rPr lang="zh-CN" altLang="en-US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的解集是</a:t>
            </a:r>
            <a:r>
              <a:rPr lang="en-US" altLang="zh-CN" sz="2400" dirty="0">
                <a:solidFill>
                  <a:srgbClr val="23252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幼圆" panose="02010509060101010101" pitchFamily="49" charset="-122"/>
              </a:rPr>
              <a:t>___________.</a:t>
            </a:r>
            <a:endParaRPr lang="en-US" altLang="zh-CN" sz="2400" dirty="0">
              <a:solidFill>
                <a:srgbClr val="232526"/>
              </a:solidFill>
              <a:latin typeface="黑体" panose="02010609060101010101" pitchFamily="49" charset="-122"/>
              <a:ea typeface="黑体" panose="02010609060101010101" pitchFamily="49" charset="-122"/>
              <a:sym typeface="幼圆" panose="02010509060101010101" pitchFamily="49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6500813" y="4035108"/>
            <a:ext cx="396875" cy="31273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10588625" y="3997008"/>
            <a:ext cx="396875" cy="3397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5534025" y="4546283"/>
            <a:ext cx="1717675" cy="43973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0118725" y="4676458"/>
            <a:ext cx="396875" cy="31273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4795838" y="5314633"/>
            <a:ext cx="482600" cy="3270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8020050" y="5184458"/>
            <a:ext cx="1631950" cy="4540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1" grpId="0" bldLvl="0" animBg="1"/>
      <p:bldP spid="9" grpId="0" bldLvl="0" animBg="1"/>
      <p:bldP spid="9" grpId="1" bldLvl="0" animBg="1"/>
      <p:bldP spid="7" grpId="0" bldLvl="0" animBg="1"/>
      <p:bldP spid="6" grpId="0" bldLvl="0" animBg="1"/>
      <p:bldP spid="4" grpId="0" bldLvl="0" animBg="1"/>
      <p:bldP spid="17421" grpId="0"/>
      <p:bldP spid="18448" grpId="0"/>
      <p:bldP spid="2" grpId="0"/>
      <p:bldP spid="5" grpId="0"/>
      <p:bldP spid="10" grpId="0"/>
      <p:bldP spid="13" grpId="0" bldLvl="0" animBg="1"/>
      <p:bldP spid="13" grpId="1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8438" name="Rectangle 2"/>
          <p:cNvSpPr/>
          <p:nvPr/>
        </p:nvSpPr>
        <p:spPr>
          <a:xfrm>
            <a:off x="3140075" y="1490663"/>
            <a:ext cx="12192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zh-CN" altLang="zh-CN" dirty="0">
              <a:latin typeface="Tahoma" panose="020B0604030504040204" pitchFamily="34" charset="0"/>
            </a:endParaRPr>
          </a:p>
        </p:txBody>
      </p:sp>
      <p:sp>
        <p:nvSpPr>
          <p:cNvPr id="18439" name="文本框 4"/>
          <p:cNvSpPr txBox="1"/>
          <p:nvPr/>
        </p:nvSpPr>
        <p:spPr>
          <a:xfrm>
            <a:off x="2751138" y="2311400"/>
            <a:ext cx="67770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(1)|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⇔-5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5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8440" name="Rectangle 5"/>
          <p:cNvSpPr/>
          <p:nvPr/>
        </p:nvSpPr>
        <p:spPr>
          <a:xfrm>
            <a:off x="2665413" y="866458"/>
            <a:ext cx="7019925" cy="134683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ct val="17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   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求下列不等式的解集：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ct val="17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(1)|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5       (2)|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|≥5        (3)|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x-3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8441" name="文本框 4"/>
          <p:cNvSpPr txBox="1"/>
          <p:nvPr/>
        </p:nvSpPr>
        <p:spPr>
          <a:xfrm>
            <a:off x="3827463" y="2854325"/>
            <a:ext cx="67786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故原不等式的解集是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|-5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5}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8442" name="文本框 4"/>
          <p:cNvSpPr txBox="1"/>
          <p:nvPr/>
        </p:nvSpPr>
        <p:spPr>
          <a:xfrm>
            <a:off x="3389313" y="3346450"/>
            <a:ext cx="67786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(2)|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|≥5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⇔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或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x≤-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5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8443" name="文本框 4"/>
          <p:cNvSpPr txBox="1"/>
          <p:nvPr/>
        </p:nvSpPr>
        <p:spPr>
          <a:xfrm>
            <a:off x="3857625" y="3833813"/>
            <a:ext cx="67770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故原不等式的解集是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x≥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或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x≤-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5}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8444" name="文本框 4"/>
          <p:cNvSpPr txBox="1"/>
          <p:nvPr/>
        </p:nvSpPr>
        <p:spPr>
          <a:xfrm>
            <a:off x="3405188" y="4311650"/>
            <a:ext cx="67770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(3)|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-3|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⇔-5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-3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5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8445" name="文本框 5"/>
          <p:cNvSpPr txBox="1"/>
          <p:nvPr/>
        </p:nvSpPr>
        <p:spPr>
          <a:xfrm>
            <a:off x="3978275" y="4830763"/>
            <a:ext cx="67786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⇔-2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8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8446" name="文本框 4"/>
          <p:cNvSpPr txBox="1"/>
          <p:nvPr/>
        </p:nvSpPr>
        <p:spPr>
          <a:xfrm>
            <a:off x="3900488" y="5365750"/>
            <a:ext cx="67770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故原不等式的解集是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|-2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 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8}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2" name="文本框 8"/>
          <p:cNvSpPr/>
          <p:nvPr/>
        </p:nvSpPr>
        <p:spPr>
          <a:xfrm>
            <a:off x="0" y="0"/>
            <a:ext cx="2896314" cy="93240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39" grpId="1"/>
      <p:bldP spid="18441" grpId="0"/>
      <p:bldP spid="18441" grpId="1"/>
      <p:bldP spid="18442" grpId="0"/>
      <p:bldP spid="18442" grpId="1"/>
      <p:bldP spid="18443" grpId="0"/>
      <p:bldP spid="18443" grpId="1"/>
      <p:bldP spid="18444" grpId="0"/>
      <p:bldP spid="18444" grpId="1"/>
      <p:bldP spid="18445" grpId="0"/>
      <p:bldP spid="18445" grpId="1"/>
      <p:bldP spid="18446" grpId="0"/>
      <p:bldP spid="1844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8435" name="文本框 8"/>
          <p:cNvSpPr/>
          <p:nvPr/>
        </p:nvSpPr>
        <p:spPr>
          <a:xfrm>
            <a:off x="0" y="0"/>
            <a:ext cx="2896314" cy="93240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18438" name="Rectangle 2"/>
          <p:cNvSpPr/>
          <p:nvPr/>
        </p:nvSpPr>
        <p:spPr>
          <a:xfrm>
            <a:off x="3140075" y="1049338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zh-CN" altLang="zh-CN" dirty="0">
              <a:latin typeface="Tahoma" panose="020B0604030504040204" pitchFamily="34" charset="0"/>
            </a:endParaRPr>
          </a:p>
        </p:txBody>
      </p:sp>
      <p:sp>
        <p:nvSpPr>
          <p:cNvPr id="18439" name="文本框 4"/>
          <p:cNvSpPr txBox="1"/>
          <p:nvPr/>
        </p:nvSpPr>
        <p:spPr>
          <a:xfrm>
            <a:off x="2751138" y="2311400"/>
            <a:ext cx="6777037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x+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5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400" dirty="0">
                <a:latin typeface="微软雅黑" panose="020B0503020204020204" pitchFamily="34" charset="-122"/>
                <a:sym typeface="微软雅黑" panose="020B0503020204020204" pitchFamily="34" charset="-122"/>
              </a:rPr>
              <a:t>&gt;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7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⇔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x+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5</a:t>
            </a:r>
            <a:r>
              <a:rPr lang="en-US" altLang="zh-CN" sz="2400" dirty="0">
                <a:latin typeface="微软雅黑" panose="020B0503020204020204" pitchFamily="34" charset="-122"/>
                <a:sym typeface="微软雅黑" panose="020B0503020204020204" pitchFamily="34" charset="-122"/>
              </a:rPr>
              <a:t>&gt;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7</a:t>
            </a: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或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x+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-7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8440" name="Rectangle 5"/>
          <p:cNvSpPr/>
          <p:nvPr/>
        </p:nvSpPr>
        <p:spPr>
          <a:xfrm>
            <a:off x="2665730" y="866775"/>
            <a:ext cx="8475345" cy="134683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p>
            <a:pPr eaLnBrk="0" hangingPunct="0">
              <a:lnSpc>
                <a:spcPct val="17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求下列不等式的解集：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eaLnBrk="0" hangingPunct="0">
              <a:lnSpc>
                <a:spcPct val="17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(1)|2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x+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5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400" dirty="0">
                <a:latin typeface="微软雅黑" panose="020B0503020204020204" pitchFamily="34" charset="-122"/>
                <a:sym typeface="微软雅黑" panose="020B0503020204020204" pitchFamily="34" charset="-122"/>
              </a:rPr>
              <a:t>&gt;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7       (2)|2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-8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|≥3   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8441" name="文本框 4"/>
          <p:cNvSpPr txBox="1"/>
          <p:nvPr/>
        </p:nvSpPr>
        <p:spPr>
          <a:xfrm>
            <a:off x="3898583" y="3559175"/>
            <a:ext cx="67786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故原不等式的解集是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{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微软雅黑" panose="020B0503020204020204" pitchFamily="34" charset="-122"/>
                <a:sym typeface="微软雅黑" panose="020B0503020204020204" pitchFamily="34" charset="-122"/>
              </a:rPr>
              <a:t>&gt;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1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或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-6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}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8442" name="文本框 4"/>
          <p:cNvSpPr txBox="1"/>
          <p:nvPr/>
        </p:nvSpPr>
        <p:spPr>
          <a:xfrm>
            <a:off x="3405188" y="4196715"/>
            <a:ext cx="67786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-8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|≥3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⇔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-8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≥3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或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-8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≤-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sp>
        <p:nvSpPr>
          <p:cNvPr id="18444" name="文本框 4"/>
          <p:cNvSpPr txBox="1"/>
          <p:nvPr/>
        </p:nvSpPr>
        <p:spPr>
          <a:xfrm>
            <a:off x="3977958" y="2936240"/>
            <a:ext cx="6777037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解得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en-US" altLang="zh-CN" sz="2400" dirty="0">
                <a:latin typeface="微软雅黑" panose="020B0503020204020204" pitchFamily="34" charset="-122"/>
                <a:sym typeface="微软雅黑" panose="020B0503020204020204" pitchFamily="34" charset="-122"/>
              </a:rPr>
              <a:t>&gt;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1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或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-6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78275" y="4752340"/>
            <a:ext cx="6777990" cy="617220"/>
            <a:chOff x="6265" y="8249"/>
            <a:chExt cx="10674" cy="972"/>
          </a:xfrm>
        </p:grpSpPr>
        <p:sp>
          <p:nvSpPr>
            <p:cNvPr id="18445" name="文本框 5"/>
            <p:cNvSpPr txBox="1"/>
            <p:nvPr/>
          </p:nvSpPr>
          <p:spPr>
            <a:xfrm>
              <a:off x="6265" y="8373"/>
              <a:ext cx="10675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/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  <a:sym typeface="微软雅黑" panose="020B0503020204020204" pitchFamily="34" charset="-122"/>
                </a:rPr>
                <a:t>解得</a:t>
              </a: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  <a:sym typeface="微软雅黑" panose="020B0503020204020204" pitchFamily="34" charset="-122"/>
                </a:rPr>
                <a:t> 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  <a:sym typeface="微软雅黑" panose="020B0503020204020204" pitchFamily="34" charset="-122"/>
                </a:rPr>
                <a:t>x≥ </a:t>
              </a: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  <a:sym typeface="微软雅黑" panose="020B0503020204020204" pitchFamily="34" charset="-122"/>
                </a:rPr>
                <a:t>  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  <a:sym typeface="微软雅黑" panose="020B0503020204020204" pitchFamily="34" charset="-122"/>
                </a:rPr>
                <a:t>或</a:t>
              </a: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  <a:sym typeface="微软雅黑" panose="020B0503020204020204" pitchFamily="34" charset="-122"/>
                </a:rPr>
                <a:t> 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  <a:sym typeface="微软雅黑" panose="020B0503020204020204" pitchFamily="34" charset="-122"/>
                </a:rPr>
                <a:t>x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  <a:sym typeface="微软雅黑" panose="020B0503020204020204" pitchFamily="34" charset="-122"/>
                </a:rPr>
                <a:t>＜</a:t>
              </a: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  <a:sym typeface="微软雅黑" panose="020B0503020204020204" pitchFamily="34" charset="-122"/>
                </a:rPr>
                <a:t> </a:t>
              </a:r>
              <a:endPara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endParaRPr>
            </a:p>
          </p:txBody>
        </p:sp>
        <p:graphicFrame>
          <p:nvGraphicFramePr>
            <p:cNvPr id="2" name="对象 1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8207" y="8249"/>
            <a:ext cx="471" cy="9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" name="" r:id="rId2" imgW="190500" imgH="393700" progId="Equation.KSEE3">
                    <p:embed/>
                  </p:oleObj>
                </mc:Choice>
                <mc:Fallback>
                  <p:oleObj name="" r:id="rId2" imgW="190500" imgH="393700" progId="Equation.KSEE3">
                    <p:embed/>
                    <p:pic>
                      <p:nvPicPr>
                        <p:cNvPr id="0" name="图片 1024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8207" y="8249"/>
                          <a:ext cx="471" cy="97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对象 2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0137" y="8249"/>
            <a:ext cx="377" cy="9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" name="" r:id="rId4" imgW="152400" imgH="393700" progId="Equation.KSEE3">
                    <p:embed/>
                  </p:oleObj>
                </mc:Choice>
                <mc:Fallback>
                  <p:oleObj name="" r:id="rId4" imgW="152400" imgH="393700" progId="Equation.KSEE3">
                    <p:embed/>
                    <p:pic>
                      <p:nvPicPr>
                        <p:cNvPr id="0" name="图片 1024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0137" y="8249"/>
                          <a:ext cx="377" cy="97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组合 8"/>
          <p:cNvGrpSpPr/>
          <p:nvPr/>
        </p:nvGrpSpPr>
        <p:grpSpPr>
          <a:xfrm>
            <a:off x="3977640" y="5365115"/>
            <a:ext cx="6776720" cy="624840"/>
            <a:chOff x="6264" y="9214"/>
            <a:chExt cx="10672" cy="984"/>
          </a:xfrm>
        </p:grpSpPr>
        <p:sp>
          <p:nvSpPr>
            <p:cNvPr id="18443" name="文本框 4"/>
            <p:cNvSpPr txBox="1"/>
            <p:nvPr/>
          </p:nvSpPr>
          <p:spPr>
            <a:xfrm>
              <a:off x="6264" y="9372"/>
              <a:ext cx="10673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/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  <a:sym typeface="微软雅黑" panose="020B0503020204020204" pitchFamily="34" charset="-122"/>
                </a:rPr>
                <a:t>故原不等式的解集是</a:t>
              </a: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  <a:sym typeface="微软雅黑" panose="020B0503020204020204" pitchFamily="34" charset="-122"/>
                </a:rPr>
                <a:t>{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  <a:sym typeface="微软雅黑" panose="020B0503020204020204" pitchFamily="34" charset="-122"/>
                </a:rPr>
                <a:t>x</a:t>
              </a: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  <a:sym typeface="微软雅黑" panose="020B0503020204020204" pitchFamily="34" charset="-122"/>
                </a:rPr>
                <a:t>|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  <a:sym typeface="微软雅黑" panose="020B0503020204020204" pitchFamily="34" charset="-122"/>
                </a:rPr>
                <a:t>x≥      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  <a:sym typeface="微软雅黑" panose="020B0503020204020204" pitchFamily="34" charset="-122"/>
                </a:rPr>
                <a:t>或</a:t>
              </a: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  <a:sym typeface="微软雅黑" panose="020B0503020204020204" pitchFamily="34" charset="-122"/>
                </a:rPr>
                <a:t>  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  <a:sym typeface="微软雅黑" panose="020B0503020204020204" pitchFamily="34" charset="-122"/>
                </a:rPr>
                <a:t>x≤     </a:t>
              </a: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  <a:sym typeface="微软雅黑" panose="020B0503020204020204" pitchFamily="34" charset="-122"/>
                </a:rPr>
                <a:t>}</a:t>
              </a:r>
              <a:endPara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endParaRPr>
            </a:p>
          </p:txBody>
        </p:sp>
        <p:graphicFrame>
          <p:nvGraphicFramePr>
            <p:cNvPr id="6" name="对象 5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1973" y="9214"/>
            <a:ext cx="471" cy="9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" name="" r:id="rId6" imgW="190500" imgH="393700" progId="Equation.KSEE3">
                    <p:embed/>
                  </p:oleObj>
                </mc:Choice>
                <mc:Fallback>
                  <p:oleObj name="" r:id="rId6" imgW="190500" imgH="393700" progId="Equation.KSEE3">
                    <p:embed/>
                    <p:pic>
                      <p:nvPicPr>
                        <p:cNvPr id="0" name="图片 1024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1973" y="9214"/>
                          <a:ext cx="471" cy="97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对象 7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4169" y="9226"/>
            <a:ext cx="377" cy="9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" name="" r:id="rId7" imgW="152400" imgH="393700" progId="Equation.KSEE3">
                    <p:embed/>
                  </p:oleObj>
                </mc:Choice>
                <mc:Fallback>
                  <p:oleObj name="" r:id="rId7" imgW="152400" imgH="393700" progId="Equation.KSEE3">
                    <p:embed/>
                    <p:pic>
                      <p:nvPicPr>
                        <p:cNvPr id="0" name="图片 102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4169" y="9226"/>
                          <a:ext cx="377" cy="97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39" grpId="1"/>
      <p:bldP spid="18444" grpId="0"/>
      <p:bldP spid="18444" grpId="1"/>
      <p:bldP spid="18441" grpId="0"/>
      <p:bldP spid="18441" grpId="1"/>
      <p:bldP spid="18442" grpId="0"/>
      <p:bldP spid="1844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2530" name="文本占位符 22529"/>
          <p:cNvSpPr>
            <a:spLocks noGrp="1"/>
          </p:cNvSpPr>
          <p:nvPr>
            <p:ph type="body" idx="1"/>
          </p:nvPr>
        </p:nvSpPr>
        <p:spPr>
          <a:xfrm>
            <a:off x="2412683" y="1022985"/>
            <a:ext cx="8064500" cy="5256530"/>
          </a:xfrm>
        </p:spPr>
        <p:txBody>
          <a:bodyPr>
            <a:spAutoFit/>
          </a:bodyPr>
          <a:p>
            <a:pPr marL="0" indent="0" latinLnBrk="0">
              <a:lnSpc>
                <a:spcPct val="150000"/>
              </a:lnSpc>
              <a:buNone/>
            </a:pP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(1)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不等式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|</a:t>
            </a:r>
            <a:r>
              <a:rPr lang="en-US" altLang="zh-CN" b="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b="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|&lt;</a:t>
            </a:r>
            <a:r>
              <a:rPr lang="en-US" altLang="zh-CN" b="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的解集为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{</a:t>
            </a:r>
            <a:r>
              <a:rPr lang="en-US" altLang="zh-CN" b="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b="0" dirty="0">
                <a:solidFill>
                  <a:srgbClr val="000000"/>
                </a:solidFill>
                <a:cs typeface="Times New Roman" panose="02020603050405020304" pitchFamily="18" charset="0"/>
              </a:rPr>
              <a:t>|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3&lt;</a:t>
            </a:r>
            <a:r>
              <a:rPr lang="en-US" altLang="zh-CN" b="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&lt;9}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，则</a:t>
            </a:r>
            <a:r>
              <a:rPr lang="en-US" altLang="zh-CN" b="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、</a:t>
            </a:r>
            <a:r>
              <a:rPr lang="en-US" altLang="zh-CN" b="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的值分别为		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US" altLang="zh-CN" b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latinLnBrk="0">
              <a:lnSpc>
                <a:spcPct val="150000"/>
              </a:lnSpc>
              <a:buNone/>
            </a:pP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b="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＝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b="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＝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6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　　　</a:t>
            </a:r>
            <a:r>
              <a:rPr lang="en-US" altLang="zh-CN" b="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b="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＝－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b="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＝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9</a:t>
            </a:r>
            <a:endParaRPr lang="en-US" altLang="zh-CN" b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latinLnBrk="0">
              <a:lnSpc>
                <a:spcPct val="150000"/>
              </a:lnSpc>
              <a:buNone/>
            </a:pP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b="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＝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6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b="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＝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3  		D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b="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＝－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b="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＝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6</a:t>
            </a:r>
            <a:endParaRPr lang="en-US" altLang="zh-CN" b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latinLnBrk="0">
              <a:lnSpc>
                <a:spcPct val="150000"/>
              </a:lnSpc>
              <a:buNone/>
            </a:pP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(2)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不等式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||</a:t>
            </a:r>
            <a:r>
              <a:rPr lang="en-US" altLang="zh-CN" b="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|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1|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≤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的整数解有		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US" altLang="zh-CN" b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latinLnBrk="0">
              <a:lnSpc>
                <a:spcPct val="150000"/>
              </a:lnSpc>
              <a:buNone/>
            </a:pP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个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  				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个</a:t>
            </a:r>
            <a:endParaRPr lang="zh-CN" altLang="en-US" b="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latinLnBrk="0">
              <a:lnSpc>
                <a:spcPct val="150000"/>
              </a:lnSpc>
              <a:buNone/>
            </a:pP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个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  				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b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b="0" dirty="0">
                <a:solidFill>
                  <a:srgbClr val="000000"/>
                </a:solidFill>
                <a:cs typeface="Times New Roman" panose="02020603050405020304" pitchFamily="18" charset="0"/>
              </a:rPr>
              <a:t>个</a:t>
            </a:r>
            <a:endParaRPr lang="zh-CN" altLang="en-US" b="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18435" name="文本框 8"/>
          <p:cNvSpPr/>
          <p:nvPr/>
        </p:nvSpPr>
        <p:spPr>
          <a:xfrm>
            <a:off x="0" y="0"/>
            <a:ext cx="2896314" cy="93240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14655" y="1156335"/>
            <a:ext cx="705485" cy="2480945"/>
            <a:chOff x="1307" y="1778"/>
            <a:chExt cx="1111" cy="3907"/>
          </a:xfrm>
        </p:grpSpPr>
        <p:sp>
          <p:nvSpPr>
            <p:cNvPr id="2" name="圆角矩形 1"/>
            <p:cNvSpPr/>
            <p:nvPr/>
          </p:nvSpPr>
          <p:spPr>
            <a:xfrm rot="5400000">
              <a:off x="-105" y="3189"/>
              <a:ext cx="3907" cy="1084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1355" y="2580"/>
              <a:ext cx="1063" cy="206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p>
              <a:r>
                <a:rPr lang="zh-CN" altLang="zh-CN" sz="3200"/>
                <a:t>选择题</a:t>
              </a:r>
              <a:endParaRPr lang="zh-CN" altLang="zh-CN" sz="3200"/>
            </a:p>
          </p:txBody>
        </p:sp>
      </p:grp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7" name="文本框 8"/>
          <p:cNvSpPr/>
          <p:nvPr/>
        </p:nvSpPr>
        <p:spPr>
          <a:xfrm>
            <a:off x="0" y="0"/>
            <a:ext cx="5200314" cy="894121"/>
          </a:xfrm>
          <a:prstGeom prst="parallelogram">
            <a:avLst>
              <a:gd name="adj" fmla="val 2496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b="1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含绝对值的不等式</a:t>
            </a:r>
            <a:endParaRPr lang="en-US" altLang="zh-CN" sz="4000" b="1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grpSp>
        <p:nvGrpSpPr>
          <p:cNvPr id="3" name="组合 4103"/>
          <p:cNvGrpSpPr/>
          <p:nvPr/>
        </p:nvGrpSpPr>
        <p:grpSpPr>
          <a:xfrm>
            <a:off x="833438" y="3005138"/>
            <a:ext cx="1433512" cy="1363662"/>
            <a:chOff x="0" y="0"/>
            <a:chExt cx="1433512" cy="1363663"/>
          </a:xfrm>
        </p:grpSpPr>
        <p:sp>
          <p:nvSpPr>
            <p:cNvPr id="6169" name="圆角矩形 16"/>
            <p:cNvSpPr/>
            <p:nvPr/>
          </p:nvSpPr>
          <p:spPr>
            <a:xfrm>
              <a:off x="0" y="0"/>
              <a:ext cx="1363662" cy="136366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B3E73"/>
                </a:gs>
                <a:gs pos="100000">
                  <a:srgbClr val="FF6437"/>
                </a:gs>
              </a:gsLst>
              <a:lin ang="5400000"/>
              <a:tileRect/>
            </a:gradFill>
            <a:ln w="9525">
              <a:noFill/>
            </a:ln>
          </p:spPr>
          <p:txBody>
            <a:bodyPr anchor="ctr" anchorCtr="0"/>
            <a:p>
              <a:pPr algn="ctr"/>
              <a:endParaRPr lang="en-US" altLang="en-US" dirty="0">
                <a:solidFill>
                  <a:srgbClr val="FFFFFF"/>
                </a:solidFill>
                <a:latin typeface="Tahoma" panose="020B0604030504040204" pitchFamily="34" charset="0"/>
                <a:sym typeface="Tahoma" panose="020B0604030504040204" pitchFamily="34" charset="0"/>
              </a:endParaRPr>
            </a:p>
          </p:txBody>
        </p:sp>
        <p:sp>
          <p:nvSpPr>
            <p:cNvPr id="6170" name="文本框 2"/>
            <p:cNvSpPr txBox="1"/>
            <p:nvPr/>
          </p:nvSpPr>
          <p:spPr>
            <a:xfrm>
              <a:off x="101600" y="163513"/>
              <a:ext cx="1331912" cy="12001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600" dirty="0">
                  <a:latin typeface="Tahoma" panose="020B0604030504040204" pitchFamily="34" charset="0"/>
                </a:rPr>
                <a:t>复习引入</a:t>
              </a:r>
              <a:endParaRPr lang="zh-CN" altLang="en-US" sz="36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4" name="组合 4106"/>
          <p:cNvGrpSpPr/>
          <p:nvPr/>
        </p:nvGrpSpPr>
        <p:grpSpPr>
          <a:xfrm>
            <a:off x="2922588" y="3033713"/>
            <a:ext cx="1441450" cy="1363662"/>
            <a:chOff x="0" y="0"/>
            <a:chExt cx="1441450" cy="1363663"/>
          </a:xfrm>
        </p:grpSpPr>
        <p:sp>
          <p:nvSpPr>
            <p:cNvPr id="6167" name="圆角矩形 9"/>
            <p:cNvSpPr/>
            <p:nvPr/>
          </p:nvSpPr>
          <p:spPr>
            <a:xfrm>
              <a:off x="0" y="0"/>
              <a:ext cx="1363662" cy="136366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67620"/>
                </a:gs>
                <a:gs pos="100000">
                  <a:srgbClr val="FFB02B"/>
                </a:gs>
              </a:gsLst>
              <a:lin ang="5400000"/>
              <a:tileRect/>
            </a:gradFill>
            <a:ln w="9525">
              <a:noFill/>
            </a:ln>
          </p:spPr>
          <p:txBody>
            <a:bodyPr anchor="ctr" anchorCtr="0"/>
            <a:p>
              <a:pPr algn="ctr"/>
              <a:endParaRPr lang="en-US" altLang="en-US" dirty="0">
                <a:solidFill>
                  <a:srgbClr val="FFFFFF"/>
                </a:solidFill>
                <a:latin typeface="Tahoma" panose="020B0604030504040204" pitchFamily="34" charset="0"/>
                <a:sym typeface="Tahoma" panose="020B0604030504040204" pitchFamily="34" charset="0"/>
              </a:endParaRPr>
            </a:p>
          </p:txBody>
        </p:sp>
        <p:sp>
          <p:nvSpPr>
            <p:cNvPr id="6168" name="文本框 17"/>
            <p:cNvSpPr txBox="1"/>
            <p:nvPr/>
          </p:nvSpPr>
          <p:spPr>
            <a:xfrm>
              <a:off x="109537" y="120650"/>
              <a:ext cx="1331913" cy="1200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600" dirty="0">
                  <a:latin typeface="Tahoma" panose="020B0604030504040204" pitchFamily="34" charset="0"/>
                </a:rPr>
                <a:t>例题讲解</a:t>
              </a:r>
              <a:endParaRPr lang="zh-CN" altLang="en-US" sz="36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5" name="组合 4109"/>
          <p:cNvGrpSpPr/>
          <p:nvPr/>
        </p:nvGrpSpPr>
        <p:grpSpPr>
          <a:xfrm>
            <a:off x="5108575" y="3022600"/>
            <a:ext cx="1427163" cy="1362075"/>
            <a:chOff x="0" y="0"/>
            <a:chExt cx="1427162" cy="1362075"/>
          </a:xfrm>
        </p:grpSpPr>
        <p:grpSp>
          <p:nvGrpSpPr>
            <p:cNvPr id="6159" name="组合 4110"/>
            <p:cNvGrpSpPr/>
            <p:nvPr/>
          </p:nvGrpSpPr>
          <p:grpSpPr>
            <a:xfrm>
              <a:off x="0" y="0"/>
              <a:ext cx="1363662" cy="1362075"/>
              <a:chOff x="0" y="0"/>
              <a:chExt cx="1363287" cy="1363287"/>
            </a:xfrm>
          </p:grpSpPr>
          <p:sp>
            <p:nvSpPr>
              <p:cNvPr id="6161" name="圆角矩形 23"/>
              <p:cNvSpPr/>
              <p:nvPr/>
            </p:nvSpPr>
            <p:spPr>
              <a:xfrm>
                <a:off x="0" y="0"/>
                <a:ext cx="1363287" cy="13632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0BFAE"/>
                  </a:gs>
                  <a:gs pos="100000">
                    <a:srgbClr val="00D56B"/>
                  </a:gs>
                </a:gsLst>
                <a:lin ang="5400000"/>
                <a:tileRect/>
              </a:gradFill>
              <a:ln w="9525">
                <a:noFill/>
              </a:ln>
            </p:spPr>
            <p:txBody>
              <a:bodyPr anchor="ctr" anchorCtr="0"/>
              <a:p>
                <a:pPr algn="ctr"/>
                <a:endParaRPr lang="en-US" altLang="en-US" dirty="0">
                  <a:solidFill>
                    <a:srgbClr val="FFFFFF"/>
                  </a:solidFill>
                  <a:latin typeface="Tahoma" panose="020B0604030504040204" pitchFamily="34" charset="0"/>
                  <a:sym typeface="Tahoma" panose="020B0604030504040204" pitchFamily="34" charset="0"/>
                </a:endParaRPr>
              </a:p>
            </p:txBody>
          </p:sp>
          <p:grpSp>
            <p:nvGrpSpPr>
              <p:cNvPr id="6162" name="组合 4112"/>
              <p:cNvGrpSpPr/>
              <p:nvPr/>
            </p:nvGrpSpPr>
            <p:grpSpPr>
              <a:xfrm>
                <a:off x="481646" y="532977"/>
                <a:ext cx="390897" cy="218998"/>
                <a:chOff x="0" y="0"/>
                <a:chExt cx="446536" cy="250169"/>
              </a:xfrm>
            </p:grpSpPr>
            <p:cxnSp>
              <p:nvCxnSpPr>
                <p:cNvPr id="6163" name="直接连接符 33"/>
                <p:cNvCxnSpPr/>
                <p:nvPr/>
              </p:nvCxnSpPr>
              <p:spPr>
                <a:xfrm>
                  <a:off x="-875" y="30067"/>
                  <a:ext cx="375283" cy="87123"/>
                </a:xfrm>
                <a:prstGeom prst="line">
                  <a:avLst/>
                </a:prstGeom>
                <a:ln w="28575" cap="flat" cmpd="sng">
                  <a:solidFill>
                    <a:srgbClr val="00D196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6164" name="直接连接符 34"/>
                <p:cNvCxnSpPr/>
                <p:nvPr/>
              </p:nvCxnSpPr>
              <p:spPr>
                <a:xfrm flipV="1">
                  <a:off x="363530" y="-790"/>
                  <a:ext cx="83396" cy="127055"/>
                </a:xfrm>
                <a:prstGeom prst="line">
                  <a:avLst/>
                </a:prstGeom>
                <a:ln w="28575" cap="flat" cmpd="sng">
                  <a:solidFill>
                    <a:srgbClr val="00D196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6165" name="直接连接符 36"/>
                <p:cNvCxnSpPr/>
                <p:nvPr/>
              </p:nvCxnSpPr>
              <p:spPr>
                <a:xfrm flipV="1">
                  <a:off x="87961" y="68183"/>
                  <a:ext cx="61641" cy="181507"/>
                </a:xfrm>
                <a:prstGeom prst="line">
                  <a:avLst/>
                </a:prstGeom>
                <a:ln w="28575" cap="flat" cmpd="sng">
                  <a:solidFill>
                    <a:srgbClr val="00D196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6166" name="直接连接符 38"/>
                <p:cNvCxnSpPr/>
                <p:nvPr/>
              </p:nvCxnSpPr>
              <p:spPr>
                <a:xfrm flipH="1" flipV="1">
                  <a:off x="178609" y="64553"/>
                  <a:ext cx="23568" cy="148836"/>
                </a:xfrm>
                <a:prstGeom prst="line">
                  <a:avLst/>
                </a:prstGeom>
                <a:ln w="28575" cap="flat" cmpd="sng">
                  <a:solidFill>
                    <a:srgbClr val="00D196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</p:grpSp>
        </p:grpSp>
        <p:sp>
          <p:nvSpPr>
            <p:cNvPr id="6160" name="文本框 19"/>
            <p:cNvSpPr txBox="1"/>
            <p:nvPr/>
          </p:nvSpPr>
          <p:spPr>
            <a:xfrm>
              <a:off x="96837" y="119062"/>
              <a:ext cx="1330325" cy="12001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600" dirty="0">
                  <a:latin typeface="Tahoma" panose="020B0604030504040204" pitchFamily="34" charset="0"/>
                </a:rPr>
                <a:t>巩固练习</a:t>
              </a:r>
              <a:endParaRPr lang="zh-CN" altLang="en-US" sz="36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8" name="组合 4118"/>
          <p:cNvGrpSpPr/>
          <p:nvPr/>
        </p:nvGrpSpPr>
        <p:grpSpPr>
          <a:xfrm>
            <a:off x="7275513" y="3033713"/>
            <a:ext cx="1428750" cy="1363662"/>
            <a:chOff x="0" y="0"/>
            <a:chExt cx="1428750" cy="1363663"/>
          </a:xfrm>
        </p:grpSpPr>
        <p:sp>
          <p:nvSpPr>
            <p:cNvPr id="6157" name="圆角矩形 24"/>
            <p:cNvSpPr/>
            <p:nvPr/>
          </p:nvSpPr>
          <p:spPr>
            <a:xfrm>
              <a:off x="0" y="0"/>
              <a:ext cx="1362075" cy="136366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2F84FF"/>
                </a:gs>
                <a:gs pos="100000">
                  <a:srgbClr val="38C4F5"/>
                </a:gs>
              </a:gsLst>
              <a:lin ang="5400000"/>
              <a:tileRect/>
            </a:gradFill>
            <a:ln w="9525">
              <a:noFill/>
            </a:ln>
          </p:spPr>
          <p:txBody>
            <a:bodyPr anchor="ctr" anchorCtr="0"/>
            <a:p>
              <a:pPr algn="ctr"/>
              <a:endParaRPr lang="en-US" altLang="en-US" dirty="0">
                <a:solidFill>
                  <a:srgbClr val="FFFFFF"/>
                </a:solidFill>
                <a:latin typeface="Tahoma" panose="020B0604030504040204" pitchFamily="34" charset="0"/>
                <a:sym typeface="Tahoma" panose="020B0604030504040204" pitchFamily="34" charset="0"/>
              </a:endParaRPr>
            </a:p>
          </p:txBody>
        </p:sp>
        <p:sp>
          <p:nvSpPr>
            <p:cNvPr id="6158" name="文本框 20"/>
            <p:cNvSpPr txBox="1"/>
            <p:nvPr/>
          </p:nvSpPr>
          <p:spPr>
            <a:xfrm>
              <a:off x="96838" y="120650"/>
              <a:ext cx="1331912" cy="12001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600" dirty="0">
                  <a:latin typeface="Tahoma" panose="020B0604030504040204" pitchFamily="34" charset="0"/>
                </a:rPr>
                <a:t>归纳小结</a:t>
              </a:r>
              <a:endParaRPr lang="zh-CN" altLang="en-US" sz="36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9" name="组合 4121"/>
          <p:cNvGrpSpPr/>
          <p:nvPr/>
        </p:nvGrpSpPr>
        <p:grpSpPr>
          <a:xfrm>
            <a:off x="9332913" y="3022600"/>
            <a:ext cx="1419225" cy="1363663"/>
            <a:chOff x="0" y="0"/>
            <a:chExt cx="1419225" cy="1363662"/>
          </a:xfrm>
        </p:grpSpPr>
        <p:sp>
          <p:nvSpPr>
            <p:cNvPr id="6155" name="圆角矩形 21"/>
            <p:cNvSpPr/>
            <p:nvPr/>
          </p:nvSpPr>
          <p:spPr>
            <a:xfrm>
              <a:off x="0" y="0"/>
              <a:ext cx="1362075" cy="13636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5A47E7"/>
                </a:gs>
                <a:gs pos="100000">
                  <a:srgbClr val="38C4F5"/>
                </a:gs>
              </a:gsLst>
              <a:lin ang="5400000"/>
              <a:tileRect/>
            </a:gradFill>
            <a:ln w="9525">
              <a:noFill/>
            </a:ln>
          </p:spPr>
          <p:txBody>
            <a:bodyPr anchor="ctr" anchorCtr="0"/>
            <a:p>
              <a:pPr algn="ctr"/>
              <a:endParaRPr lang="en-US" altLang="en-US" dirty="0">
                <a:solidFill>
                  <a:srgbClr val="FFFFFF"/>
                </a:solidFill>
                <a:latin typeface="Tahoma" panose="020B0604030504040204" pitchFamily="34" charset="0"/>
                <a:sym typeface="Tahoma" panose="020B0604030504040204" pitchFamily="34" charset="0"/>
              </a:endParaRPr>
            </a:p>
          </p:txBody>
        </p:sp>
        <p:sp>
          <p:nvSpPr>
            <p:cNvPr id="6156" name="文本框 25"/>
            <p:cNvSpPr txBox="1"/>
            <p:nvPr/>
          </p:nvSpPr>
          <p:spPr>
            <a:xfrm>
              <a:off x="88900" y="120650"/>
              <a:ext cx="1330325" cy="12001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600" dirty="0">
                  <a:latin typeface="Tahoma" panose="020B0604030504040204" pitchFamily="34" charset="0"/>
                </a:rPr>
                <a:t>布置作业</a:t>
              </a:r>
              <a:endParaRPr lang="zh-CN" altLang="en-US" sz="3600" dirty="0"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3554" name="内容占位符 23553"/>
          <p:cNvGraphicFramePr/>
          <p:nvPr>
            <p:ph idx="4294967295"/>
          </p:nvPr>
        </p:nvGraphicFramePr>
        <p:xfrm>
          <a:off x="2132172" y="1517492"/>
          <a:ext cx="6924675" cy="2635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2" imgW="6934200" imgH="2638425" progId="Word.Document.8">
                  <p:embed/>
                </p:oleObj>
              </mc:Choice>
              <mc:Fallback>
                <p:oleObj name="" r:id="rId2" imgW="6934200" imgH="2638425" progId="Word.Document.8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32172" y="1517492"/>
                        <a:ext cx="6924675" cy="263588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矩形 23554"/>
          <p:cNvSpPr/>
          <p:nvPr/>
        </p:nvSpPr>
        <p:spPr>
          <a:xfrm>
            <a:off x="2749550" y="4642168"/>
            <a:ext cx="3342640" cy="7556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lnSpc>
                <a:spcPct val="135000"/>
              </a:lnSpc>
              <a:buNone/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答案：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(1)A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(2)D</a:t>
            </a: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5" name="文本框 8"/>
          <p:cNvSpPr/>
          <p:nvPr/>
        </p:nvSpPr>
        <p:spPr>
          <a:xfrm>
            <a:off x="0" y="0"/>
            <a:ext cx="2896314" cy="93240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3" name="组合 20487"/>
          <p:cNvGrpSpPr/>
          <p:nvPr/>
        </p:nvGrpSpPr>
        <p:grpSpPr>
          <a:xfrm>
            <a:off x="3770313" y="1053148"/>
            <a:ext cx="3854450" cy="5273675"/>
            <a:chOff x="0" y="0"/>
            <a:chExt cx="2428" cy="3322"/>
          </a:xfrm>
        </p:grpSpPr>
        <p:grpSp>
          <p:nvGrpSpPr>
            <p:cNvPr id="19464" name="组合 20488"/>
            <p:cNvGrpSpPr/>
            <p:nvPr/>
          </p:nvGrpSpPr>
          <p:grpSpPr>
            <a:xfrm>
              <a:off x="46" y="0"/>
              <a:ext cx="2382" cy="3322"/>
              <a:chOff x="0" y="0"/>
              <a:chExt cx="2382" cy="3322"/>
            </a:xfrm>
          </p:grpSpPr>
          <p:sp>
            <p:nvSpPr>
              <p:cNvPr id="19467" name="AutoShape 6"/>
              <p:cNvSpPr/>
              <p:nvPr/>
            </p:nvSpPr>
            <p:spPr>
              <a:xfrm>
                <a:off x="5" y="1246"/>
                <a:ext cx="2333" cy="2076"/>
              </a:xfrm>
              <a:prstGeom prst="roundRect">
                <a:avLst>
                  <a:gd name="adj" fmla="val 7935"/>
                </a:avLst>
              </a:prstGeom>
              <a:gradFill rotWithShape="1">
                <a:gsLst>
                  <a:gs pos="0">
                    <a:srgbClr val="6BC6EB"/>
                  </a:gs>
                  <a:gs pos="100000">
                    <a:srgbClr val="FFFF00"/>
                  </a:gs>
                </a:gsLst>
                <a:lin ang="5400000" scaled="1"/>
                <a:tileRect/>
              </a:gradFill>
              <a:ln w="9525">
                <a:noFill/>
              </a:ln>
              <a:effectLst>
                <a:prstShdw prst="shdw12" dir="16200000">
                  <a:srgbClr val="000000">
                    <a:alpha val="50000"/>
                  </a:srgbClr>
                </a:prstShdw>
              </a:effectLst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8" name="AutoShape 7"/>
              <p:cNvSpPr/>
              <p:nvPr/>
            </p:nvSpPr>
            <p:spPr>
              <a:xfrm>
                <a:off x="0" y="0"/>
                <a:ext cx="2358" cy="1602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rgbClr val="86F5FB"/>
                  </a:gs>
                  <a:gs pos="100000">
                    <a:srgbClr val="DCDC00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9" name="AutoShape 8"/>
              <p:cNvSpPr/>
              <p:nvPr/>
            </p:nvSpPr>
            <p:spPr>
              <a:xfrm>
                <a:off x="45" y="17"/>
                <a:ext cx="2268" cy="346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FFFFD1"/>
                  </a:gs>
                  <a:gs pos="100000">
                    <a:srgbClr val="FFFF00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70" name="Text Box 9"/>
              <p:cNvSpPr txBox="1"/>
              <p:nvPr/>
            </p:nvSpPr>
            <p:spPr>
              <a:xfrm>
                <a:off x="272" y="363"/>
                <a:ext cx="2110" cy="7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lnSpc>
                    <a:spcPct val="150000"/>
                  </a:lnSpc>
                </a:pPr>
                <a:r>
                  <a:rPr lang="zh-CN" altLang="en-US" sz="2400" b="1" dirty="0">
                    <a:latin typeface="Arial" panose="020B0604020202020204" pitchFamily="34" charset="0"/>
                    <a:ea typeface="宋体" panose="02010600030101010101" pitchFamily="2" charset="-122"/>
                  </a:rPr>
                  <a:t>学习了哪些内容？</a:t>
                </a:r>
                <a:endParaRPr lang="zh-CN" altLang="en-US" sz="2400" b="1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2400" b="1" dirty="0">
                    <a:latin typeface="Arial" panose="020B0604020202020204" pitchFamily="34" charset="0"/>
                    <a:ea typeface="宋体" panose="02010600030101010101" pitchFamily="2" charset="-122"/>
                  </a:rPr>
                  <a:t>重点和难点各是什么？</a:t>
                </a:r>
                <a:endParaRPr lang="zh-CN" altLang="en-US" sz="2400" b="1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71" name="AutoShape 10"/>
              <p:cNvSpPr/>
              <p:nvPr/>
            </p:nvSpPr>
            <p:spPr>
              <a:xfrm flipV="1">
                <a:off x="165" y="3062"/>
                <a:ext cx="2001" cy="17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FFFFA4"/>
                  </a:gs>
                  <a:gs pos="100000">
                    <a:srgbClr val="FFFF00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9465" name="Rectangle 11"/>
            <p:cNvSpPr/>
            <p:nvPr/>
          </p:nvSpPr>
          <p:spPr>
            <a:xfrm>
              <a:off x="0" y="1678"/>
              <a:ext cx="2407" cy="13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>
              <a:spAutoFit/>
            </a:bodyPr>
            <a:p>
              <a:pPr indent="266700">
                <a:lnSpc>
                  <a:spcPct val="190000"/>
                </a:lnSpc>
              </a:pPr>
              <a:r>
                <a:rPr lang="zh-CN" altLang="en-US" sz="2400" b="1" dirty="0">
                  <a:latin typeface="Arial" panose="020B0604020202020204" pitchFamily="34" charset="0"/>
                  <a:ea typeface="宋体" panose="02010600030101010101" pitchFamily="2" charset="-122"/>
                </a:rPr>
                <a:t>采用了怎样的学习方法？</a:t>
              </a:r>
              <a:endPara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indent="266700">
                <a:lnSpc>
                  <a:spcPct val="190000"/>
                </a:lnSpc>
              </a:pPr>
              <a:r>
                <a:rPr lang="zh-CN" altLang="en-US" sz="2400" b="1" dirty="0">
                  <a:latin typeface="Arial" panose="020B0604020202020204" pitchFamily="34" charset="0"/>
                  <a:ea typeface="宋体" panose="02010600030101010101" pitchFamily="2" charset="-122"/>
                </a:rPr>
                <a:t>你是如何进行学习的？</a:t>
              </a:r>
              <a:endPara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indent="266700">
                <a:lnSpc>
                  <a:spcPct val="190000"/>
                </a:lnSpc>
              </a:pPr>
              <a:r>
                <a:rPr lang="zh-CN" altLang="en-US" sz="2400" b="1" dirty="0">
                  <a:latin typeface="Arial" panose="020B0604020202020204" pitchFamily="34" charset="0"/>
                  <a:ea typeface="宋体" panose="02010600030101010101" pitchFamily="2" charset="-122"/>
                </a:rPr>
                <a:t>你的学习效果如何？</a:t>
              </a:r>
              <a:endPara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66" name="AutoShape 12"/>
            <p:cNvSpPr/>
            <p:nvPr/>
          </p:nvSpPr>
          <p:spPr>
            <a:xfrm rot="10800000">
              <a:off x="91" y="1180"/>
              <a:ext cx="2268" cy="346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FFFFD1"/>
                </a:gs>
                <a:gs pos="100000">
                  <a:srgbClr val="FFFF00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p>
              <a:endParaRPr lang="zh-CN" altLang="zh-CN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0487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归纳小结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20482" name="组合 21505"/>
          <p:cNvGrpSpPr/>
          <p:nvPr/>
        </p:nvGrpSpPr>
        <p:grpSpPr>
          <a:xfrm>
            <a:off x="2505075" y="1727200"/>
            <a:ext cx="3757613" cy="869950"/>
            <a:chOff x="0" y="0"/>
            <a:chExt cx="3756977" cy="615950"/>
          </a:xfrm>
        </p:grpSpPr>
        <p:sp>
          <p:nvSpPr>
            <p:cNvPr id="20491" name="椭圆 10"/>
            <p:cNvSpPr/>
            <p:nvPr/>
          </p:nvSpPr>
          <p:spPr>
            <a:xfrm>
              <a:off x="0" y="0"/>
              <a:ext cx="3014662" cy="615950"/>
            </a:xfrm>
            <a:prstGeom prst="ellipse">
              <a:avLst/>
            </a:prstGeom>
            <a:solidFill>
              <a:srgbClr val="FFC000"/>
            </a:solidFill>
            <a:ln w="9525">
              <a:noFill/>
            </a:ln>
          </p:spPr>
          <p:txBody>
            <a:bodyPr anchor="ctr" anchorCtr="0"/>
            <a:p>
              <a:pPr algn="ctr" eaLnBrk="0" hangingPunct="0"/>
              <a:endParaRPr lang="zh-CN" altLang="en-US" sz="1300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492" name="文本框 31"/>
            <p:cNvSpPr txBox="1"/>
            <p:nvPr/>
          </p:nvSpPr>
          <p:spPr>
            <a:xfrm>
              <a:off x="804227" y="72010"/>
              <a:ext cx="2952750" cy="4010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lnSpc>
                  <a:spcPct val="130000"/>
                </a:lnSpc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知识梳理</a:t>
              </a:r>
              <a:endPara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20483" name="组合 21508"/>
          <p:cNvGrpSpPr/>
          <p:nvPr/>
        </p:nvGrpSpPr>
        <p:grpSpPr>
          <a:xfrm>
            <a:off x="2505075" y="3695700"/>
            <a:ext cx="3457575" cy="728663"/>
            <a:chOff x="0" y="0"/>
            <a:chExt cx="3461334" cy="615950"/>
          </a:xfrm>
        </p:grpSpPr>
        <p:sp>
          <p:nvSpPr>
            <p:cNvPr id="20489" name="椭圆 23"/>
            <p:cNvSpPr/>
            <p:nvPr/>
          </p:nvSpPr>
          <p:spPr>
            <a:xfrm>
              <a:off x="0" y="0"/>
              <a:ext cx="3014663" cy="615950"/>
            </a:xfrm>
            <a:prstGeom prst="ellipse">
              <a:avLst/>
            </a:prstGeom>
            <a:solidFill>
              <a:srgbClr val="FFC000"/>
            </a:solidFill>
            <a:ln w="9525">
              <a:noFill/>
            </a:ln>
          </p:spPr>
          <p:txBody>
            <a:bodyPr anchor="ctr" anchorCtr="0"/>
            <a:p>
              <a:pPr algn="ctr" eaLnBrk="0" hangingPunct="0"/>
              <a:endParaRPr lang="zh-CN" altLang="en-US" sz="1300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490" name="文本框 31"/>
            <p:cNvSpPr txBox="1"/>
            <p:nvPr/>
          </p:nvSpPr>
          <p:spPr>
            <a:xfrm>
              <a:off x="508584" y="35963"/>
              <a:ext cx="2952750" cy="4788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lnSpc>
                  <a:spcPct val="130000"/>
                </a:lnSpc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题型方法梳理</a:t>
              </a:r>
              <a:endPara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21512" name="矩形 11"/>
          <p:cNvSpPr>
            <a:spLocks noChangeArrowheads="1"/>
          </p:cNvSpPr>
          <p:nvPr/>
        </p:nvSpPr>
        <p:spPr bwMode="auto">
          <a:xfrm>
            <a:off x="5810250" y="3790950"/>
            <a:ext cx="3403600" cy="4333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  <a:effectLst>
            <a:outerShdw dist="38100" dir="2700000" algn="ctr" rotWithShape="0">
              <a:srgbClr val="000000">
                <a:alpha val="34998"/>
              </a:srgb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 panose="020B060403050404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绝对值不等式的三种解法</a:t>
            </a:r>
            <a:endParaRPr kumimoji="0" lang="zh-CN" altLang="en-US" sz="2100" b="1" i="0" u="none" strike="noStrike" kern="1200" cap="none" spc="0" normalizeH="0" baseline="0" noProof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anose="020B060403050404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1513" name="Text Box 5"/>
          <p:cNvSpPr>
            <a:spLocks noChangeArrowheads="1"/>
          </p:cNvSpPr>
          <p:nvPr/>
        </p:nvSpPr>
        <p:spPr bwMode="auto">
          <a:xfrm>
            <a:off x="5711825" y="1974850"/>
            <a:ext cx="2778125" cy="411163"/>
          </a:xfrm>
          <a:custGeom>
            <a:avLst/>
            <a:gdLst>
              <a:gd name="T0" fmla="*/ 2622550 w 2622550"/>
              <a:gd name="T1" fmla="*/ 282575 h 565150"/>
              <a:gd name="T2" fmla="*/ 1311275 w 2622550"/>
              <a:gd name="T3" fmla="*/ 565150 h 565150"/>
              <a:gd name="T4" fmla="*/ 0 w 2622550"/>
              <a:gd name="T5" fmla="*/ 282575 h 565150"/>
              <a:gd name="T6" fmla="*/ 1311275 w 2622550"/>
              <a:gd name="T7" fmla="*/ 0 h 565150"/>
              <a:gd name="T8" fmla="*/ 0 60000 65536"/>
              <a:gd name="T9" fmla="*/ 5400000 60000 65536"/>
              <a:gd name="T10" fmla="*/ 10800000 60000 65536"/>
              <a:gd name="T11" fmla="*/ 16200000 60000 65536"/>
              <a:gd name="T12" fmla="*/ 0 w 2622550"/>
              <a:gd name="T13" fmla="*/ 0 h 565150"/>
              <a:gd name="T14" fmla="*/ 2622550 w 2622550"/>
              <a:gd name="T15" fmla="*/ 565150 h 5651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2550" h="565150">
                <a:moveTo>
                  <a:pt x="0" y="0"/>
                </a:moveTo>
                <a:lnTo>
                  <a:pt x="2483263" y="0"/>
                </a:lnTo>
                <a:lnTo>
                  <a:pt x="2622550" y="139286"/>
                </a:lnTo>
                <a:lnTo>
                  <a:pt x="2622550" y="565150"/>
                </a:lnTo>
                <a:lnTo>
                  <a:pt x="139286" y="565150"/>
                </a:lnTo>
                <a:lnTo>
                  <a:pt x="0" y="425863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miter lim="800000"/>
          </a:ln>
          <a:effectLst>
            <a:outerShdw dist="38100" dir="2700000" algn="ctr" rotWithShape="0">
              <a:srgbClr val="000000">
                <a:alpha val="34998"/>
              </a:srgb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 panose="020B0604030504040204" pitchFamily="34" charset="0"/>
                <a:ea typeface="微软雅黑" panose="020B0503020204020204" pitchFamily="34" charset="-122"/>
                <a:cs typeface="+mn-cs"/>
              </a:rPr>
              <a:t>绝对值不等式的定义</a:t>
            </a:r>
            <a:endParaRPr kumimoji="0" lang="zh-CN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anose="020B060403050404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487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归纳小结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bldLvl="0" animBg="1"/>
      <p:bldP spid="21513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1508" name="文本框 8"/>
          <p:cNvSpPr/>
          <p:nvPr/>
        </p:nvSpPr>
        <p:spPr>
          <a:xfrm>
            <a:off x="0" y="9525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布置作业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229100" y="1261110"/>
            <a:ext cx="5400040" cy="4609465"/>
            <a:chOff x="6660" y="2683"/>
            <a:chExt cx="8504" cy="7259"/>
          </a:xfrm>
        </p:grpSpPr>
        <p:sp>
          <p:nvSpPr>
            <p:cNvPr id="21505" name="AutoShape 14"/>
            <p:cNvSpPr>
              <a:spLocks noChangeArrowheads="1"/>
            </p:cNvSpPr>
            <p:nvPr/>
          </p:nvSpPr>
          <p:spPr bwMode="auto">
            <a:xfrm>
              <a:off x="6660" y="2683"/>
              <a:ext cx="8435" cy="205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1" dir="2928847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3" name="组合 22536"/>
            <p:cNvGrpSpPr/>
            <p:nvPr/>
          </p:nvGrpSpPr>
          <p:grpSpPr>
            <a:xfrm>
              <a:off x="6660" y="2828"/>
              <a:ext cx="8505" cy="7115"/>
              <a:chOff x="0" y="0"/>
              <a:chExt cx="3402" cy="2846"/>
            </a:xfrm>
          </p:grpSpPr>
          <p:grpSp>
            <p:nvGrpSpPr>
              <p:cNvPr id="21518" name="组合 22537"/>
              <p:cNvGrpSpPr/>
              <p:nvPr/>
            </p:nvGrpSpPr>
            <p:grpSpPr>
              <a:xfrm>
                <a:off x="74" y="0"/>
                <a:ext cx="2976" cy="706"/>
                <a:chOff x="0" y="0"/>
                <a:chExt cx="2976" cy="706"/>
              </a:xfrm>
            </p:grpSpPr>
            <p:grpSp>
              <p:nvGrpSpPr>
                <p:cNvPr id="21534" name="组合 22538"/>
                <p:cNvGrpSpPr/>
                <p:nvPr/>
              </p:nvGrpSpPr>
              <p:grpSpPr>
                <a:xfrm>
                  <a:off x="0" y="0"/>
                  <a:ext cx="656" cy="706"/>
                  <a:chOff x="0" y="0"/>
                  <a:chExt cx="768" cy="746"/>
                </a:xfrm>
              </p:grpSpPr>
              <p:sp>
                <p:nvSpPr>
                  <p:cNvPr id="21536" name="AutoShape 8"/>
                  <p:cNvSpPr/>
                  <p:nvPr/>
                </p:nvSpPr>
                <p:spPr>
                  <a:xfrm>
                    <a:off x="0" y="0"/>
                    <a:ext cx="768" cy="746"/>
                  </a:xfrm>
                  <a:prstGeom prst="roundRect">
                    <a:avLst>
                      <a:gd name="adj" fmla="val 11921"/>
                    </a:avLst>
                  </a:prstGeom>
                  <a:gradFill rotWithShape="1">
                    <a:gsLst>
                      <a:gs pos="0">
                        <a:schemeClr val="accent1"/>
                      </a:gs>
                      <a:gs pos="100000">
                        <a:srgbClr val="839C9E"/>
                      </a:gs>
                    </a:gsLst>
                    <a:lin ang="5400000" scaled="1"/>
                    <a:tileRect/>
                  </a:gradFill>
                  <a:ln w="38100" cap="flat" cmpd="sng">
                    <a:solidFill>
                      <a:schemeClr val="bg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endParaRPr lang="zh-CN" altLang="zh-CN" dirty="0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1516" name="未知"/>
                  <p:cNvSpPr>
                    <a:spLocks noChangeArrowheads="1"/>
                  </p:cNvSpPr>
                  <p:nvPr/>
                </p:nvSpPr>
                <p:spPr bwMode="auto">
                  <a:xfrm>
                    <a:off x="47" y="48"/>
                    <a:ext cx="383" cy="373"/>
                  </a:xfrm>
                  <a:custGeom>
                    <a:avLst/>
                    <a:gdLst/>
                    <a:ahLst/>
                    <a:cxnLst>
                      <a:cxn ang="0">
                        <a:pos x="118" y="0"/>
                      </a:cxn>
                      <a:cxn ang="0">
                        <a:pos x="0" y="118"/>
                      </a:cxn>
                      <a:cxn ang="0">
                        <a:pos x="0" y="589"/>
                      </a:cxn>
                      <a:cxn ang="0">
                        <a:pos x="161" y="174"/>
                      </a:cxn>
                      <a:cxn ang="0">
                        <a:pos x="589" y="0"/>
                      </a:cxn>
                      <a:cxn ang="0">
                        <a:pos x="118" y="0"/>
                      </a:cxn>
                    </a:cxnLst>
                    <a:rect l="0" t="0" r="r" b="b"/>
                    <a:pathLst>
                      <a:path w="596" h="598">
                        <a:moveTo>
                          <a:pt x="118" y="0"/>
                        </a:moveTo>
                        <a:cubicBezTo>
                          <a:pt x="53" y="0"/>
                          <a:pt x="0" y="53"/>
                          <a:pt x="0" y="118"/>
                        </a:cubicBezTo>
                        <a:lnTo>
                          <a:pt x="0" y="589"/>
                        </a:lnTo>
                        <a:cubicBezTo>
                          <a:pt x="27" y="598"/>
                          <a:pt x="12" y="309"/>
                          <a:pt x="161" y="174"/>
                        </a:cubicBezTo>
                        <a:cubicBezTo>
                          <a:pt x="310" y="39"/>
                          <a:pt x="596" y="29"/>
                          <a:pt x="589" y="0"/>
                        </a:cubicBezTo>
                        <a:lnTo>
                          <a:pt x="118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DAEEF0"/>
                      </a:gs>
                      <a:gs pos="50000">
                        <a:schemeClr val="accent1">
                          <a:alpha val="0"/>
                        </a:schemeClr>
                      </a:gs>
                      <a:gs pos="100000">
                        <a:srgbClr val="DAEEF0"/>
                      </a:gs>
                    </a:gsLst>
                    <a:lin ang="2700000" scaled="1"/>
                  </a:gradFill>
                  <a:ln w="9525">
                    <a:noFill/>
                    <a:rou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1800" b="0" i="0" u="none" strike="noStrike" kern="1200" cap="none" spc="0" normalizeH="0" baseline="0" noProof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微软雅黑" panose="020B0503020204020204" pitchFamily="34" charset="-122"/>
                      <a:cs typeface="+mn-cs"/>
                    </a:endParaRPr>
                  </a:p>
                </p:txBody>
              </p:sp>
              <p:sp>
                <p:nvSpPr>
                  <p:cNvPr id="22542" name="Text Box 10"/>
                  <p:cNvSpPr txBox="1"/>
                  <p:nvPr/>
                </p:nvSpPr>
                <p:spPr>
                  <a:xfrm>
                    <a:off x="46" y="188"/>
                    <a:ext cx="661" cy="34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none">
                    <a:spAutoFit/>
                  </a:bodyPr>
                  <a:lstStyle>
                    <a:lvl1pPr marL="228600" lvl="0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1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800" b="0" i="0" u="none" kern="1200" baseline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微软雅黑" panose="020B0503020204020204" pitchFamily="34" charset="-122"/>
                      </a:defRPr>
                    </a:lvl1pPr>
                    <a:lvl2pPr marL="685800" lvl="1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lvl="2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0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lvl="3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18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lvl="4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18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r>
                      <a:rPr kumimoji="0" lang="zh-CN" altLang="en-US" sz="2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ea"/>
                      </a:rPr>
                      <a:t>阅读</a:t>
                    </a:r>
                    <a:endParaRPr kumimoji="0" lang="zh-CN" altLang="en-US" sz="2800" b="0" i="0" u="none" strike="noStrike" kern="1200" cap="none" spc="0" normalizeH="0" baseline="0" noProof="1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>
                          <a:srgbClr val="C0C0C0"/>
                        </a:outerShdw>
                      </a:effectLst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sp>
              <p:nvSpPr>
                <p:cNvPr id="21535" name="Text Box 11"/>
                <p:cNvSpPr txBox="1"/>
                <p:nvPr/>
              </p:nvSpPr>
              <p:spPr>
                <a:xfrm>
                  <a:off x="748" y="175"/>
                  <a:ext cx="2228" cy="31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lnSpc>
                      <a:spcPct val="110000"/>
                    </a:lnSpc>
                  </a:pPr>
                  <a:r>
                    <a:rPr lang="zh-CN" altLang="en-US" sz="2400" b="1" dirty="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教材章节</a:t>
                  </a:r>
                  <a:r>
                    <a:rPr lang="en-US" altLang="zh-CN" sz="2400" b="1" dirty="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2.4</a:t>
                  </a:r>
                  <a:endParaRPr lang="en-US" altLang="zh-CN" sz="2400" b="1" dirty="0"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</p:grpSp>
          <p:grpSp>
            <p:nvGrpSpPr>
              <p:cNvPr id="21519" name="组合 22543"/>
              <p:cNvGrpSpPr/>
              <p:nvPr/>
            </p:nvGrpSpPr>
            <p:grpSpPr>
              <a:xfrm>
                <a:off x="28" y="967"/>
                <a:ext cx="3374" cy="820"/>
                <a:chOff x="0" y="-72"/>
                <a:chExt cx="3374" cy="820"/>
              </a:xfrm>
            </p:grpSpPr>
            <p:grpSp>
              <p:nvGrpSpPr>
                <p:cNvPr id="21527" name="组合 22544"/>
                <p:cNvGrpSpPr/>
                <p:nvPr/>
              </p:nvGrpSpPr>
              <p:grpSpPr>
                <a:xfrm>
                  <a:off x="0" y="-72"/>
                  <a:ext cx="3374" cy="820"/>
                  <a:chOff x="0" y="-72"/>
                  <a:chExt cx="4704" cy="820"/>
                </a:xfrm>
              </p:grpSpPr>
              <p:sp>
                <p:nvSpPr>
                  <p:cNvPr id="21521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72"/>
                    <a:ext cx="4704" cy="820"/>
                  </a:xfrm>
                  <a:prstGeom prst="roundRect">
                    <a:avLst>
                      <a:gd name="adj" fmla="val 10889"/>
                    </a:avLst>
                  </a:prstGeom>
                  <a:gradFill rotWithShape="1">
                    <a:gsLst>
                      <a:gs pos="0">
                        <a:srgbClr val="DDDDDD"/>
                      </a:gs>
                      <a:gs pos="50000">
                        <a:srgbClr val="F2F2F2"/>
                      </a:gs>
                      <a:gs pos="100000">
                        <a:srgbClr val="DDDDDD"/>
                      </a:gs>
                    </a:gsLst>
                    <a:lin ang="2700000" scaled="1"/>
                  </a:gradFill>
                  <a:ln w="38100">
                    <a:solidFill>
                      <a:srgbClr val="FFFFFF"/>
                    </a:solidFill>
                    <a:round/>
                  </a:ln>
                  <a:effectLst>
                    <a:outerShdw dist="135001" dir="2928847" algn="ctr" rotWithShape="0">
                      <a:srgbClr val="000000">
                        <a:alpha val="50000"/>
                      </a:srgbClr>
                    </a:outerShdw>
                  </a:effectLst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zh-CN" sz="1800" b="0" i="0" u="none" strike="noStrike" kern="1200" cap="none" spc="0" normalizeH="0" baseline="0" noProof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grpSp>
                <p:nvGrpSpPr>
                  <p:cNvPr id="21530" name="组合 22546"/>
                  <p:cNvGrpSpPr/>
                  <p:nvPr/>
                </p:nvGrpSpPr>
                <p:grpSpPr>
                  <a:xfrm>
                    <a:off x="103" y="22"/>
                    <a:ext cx="907" cy="671"/>
                    <a:chOff x="0" y="-60"/>
                    <a:chExt cx="768" cy="746"/>
                  </a:xfrm>
                </p:grpSpPr>
                <p:sp>
                  <p:nvSpPr>
                    <p:cNvPr id="21531" name="AutoShape 16"/>
                    <p:cNvSpPr/>
                    <p:nvPr/>
                  </p:nvSpPr>
                  <p:spPr>
                    <a:xfrm>
                      <a:off x="0" y="-60"/>
                      <a:ext cx="768" cy="746"/>
                    </a:xfrm>
                    <a:prstGeom prst="roundRect">
                      <a:avLst>
                        <a:gd name="adj" fmla="val 11921"/>
                      </a:avLst>
                    </a:prstGeom>
                    <a:gradFill rotWithShape="1">
                      <a:gsLst>
                        <a:gs pos="0">
                          <a:srgbClr val="46B5B5"/>
                        </a:gs>
                        <a:gs pos="100000">
                          <a:schemeClr val="hlink"/>
                        </a:gs>
                      </a:gsLst>
                      <a:lin ang="5400000" scaled="1"/>
                      <a:tileRect/>
                    </a:gradFill>
                    <a:ln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p>
                      <a:endParaRPr lang="zh-CN" altLang="zh-CN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21532" name="未知"/>
                    <p:cNvSpPr/>
                    <p:nvPr/>
                  </p:nvSpPr>
                  <p:spPr>
                    <a:xfrm>
                      <a:off x="48" y="48"/>
                      <a:ext cx="383" cy="373"/>
                    </a:xfrm>
                    <a:custGeom>
                      <a:avLst/>
                      <a:gdLst>
                        <a:gd name="txL" fmla="*/ 0 w 596"/>
                        <a:gd name="txT" fmla="*/ 0 h 598"/>
                        <a:gd name="txR" fmla="*/ 596 w 596"/>
                        <a:gd name="txB" fmla="*/ 598 h 598"/>
                      </a:gdLst>
                      <a:ahLst/>
                      <a:cxnLst>
                        <a:cxn ang="0">
                          <a:pos x="118" y="0"/>
                        </a:cxn>
                        <a:cxn ang="0">
                          <a:pos x="0" y="118"/>
                        </a:cxn>
                        <a:cxn ang="0">
                          <a:pos x="0" y="589"/>
                        </a:cxn>
                        <a:cxn ang="0">
                          <a:pos x="161" y="174"/>
                        </a:cxn>
                        <a:cxn ang="0">
                          <a:pos x="589" y="0"/>
                        </a:cxn>
                        <a:cxn ang="0">
                          <a:pos x="118" y="0"/>
                        </a:cxn>
                      </a:cxnLst>
                      <a:rect l="txL" t="txT" r="txR" b="txB"/>
                      <a:pathLst>
                        <a:path w="596" h="598">
                          <a:moveTo>
                            <a:pt x="118" y="0"/>
                          </a:moveTo>
                          <a:cubicBezTo>
                            <a:pt x="53" y="0"/>
                            <a:pt x="0" y="53"/>
                            <a:pt x="0" y="118"/>
                          </a:cubicBezTo>
                          <a:lnTo>
                            <a:pt x="0" y="589"/>
                          </a:lnTo>
                          <a:cubicBezTo>
                            <a:pt x="27" y="598"/>
                            <a:pt x="12" y="309"/>
                            <a:pt x="161" y="174"/>
                          </a:cubicBezTo>
                          <a:cubicBezTo>
                            <a:pt x="310" y="39"/>
                            <a:pt x="596" y="29"/>
                            <a:pt x="589" y="0"/>
                          </a:cubicBezTo>
                          <a:lnTo>
                            <a:pt x="118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93D4D4">
                            <a:alpha val="100000"/>
                          </a:srgbClr>
                        </a:gs>
                        <a:gs pos="100000">
                          <a:schemeClr val="hlink">
                            <a:alpha val="0"/>
                          </a:schemeClr>
                        </a:gs>
                      </a:gsLst>
                      <a:lin ang="27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2550" name="Text Box 18"/>
                    <p:cNvSpPr txBox="1"/>
                    <p:nvPr/>
                  </p:nvSpPr>
                  <p:spPr>
                    <a:xfrm>
                      <a:off x="45" y="99"/>
                      <a:ext cx="666" cy="364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wrap="none">
                      <a:spAutoFit/>
                    </a:bodyPr>
                    <a:lstStyle>
                      <a:lvl1pPr marL="228600" lvl="0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微软雅黑" panose="020B0503020204020204" pitchFamily="34" charset="-122"/>
                        </a:defRPr>
                      </a:lvl1pPr>
                      <a:lvl2pPr marL="685800" lvl="1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zh-CN" altLang="en-US" sz="2800" b="0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ea"/>
                        </a:rPr>
                        <a:t>书写</a:t>
                      </a:r>
                      <a:endParaRPr kumimoji="0" lang="zh-CN" altLang="en-US" sz="2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1528" name="Text Box 19"/>
                <p:cNvSpPr txBox="1"/>
                <p:nvPr/>
              </p:nvSpPr>
              <p:spPr>
                <a:xfrm>
                  <a:off x="786" y="168"/>
                  <a:ext cx="2588" cy="31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lnSpc>
                      <a:spcPct val="110000"/>
                    </a:lnSpc>
                  </a:pPr>
                  <a:r>
                    <a:rPr lang="zh-CN" altLang="en-US" sz="2400" b="1" dirty="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教材习题</a:t>
                  </a:r>
                  <a:r>
                    <a:rPr lang="en-US" altLang="zh-CN" sz="2400" b="1" dirty="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4</a:t>
                  </a:r>
                  <a:endParaRPr lang="en-US" altLang="zh-CN" sz="2400" b="1" dirty="0"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</p:grpSp>
          <p:grpSp>
            <p:nvGrpSpPr>
              <p:cNvPr id="21520" name="组合 22551"/>
              <p:cNvGrpSpPr/>
              <p:nvPr/>
            </p:nvGrpSpPr>
            <p:grpSpPr>
              <a:xfrm>
                <a:off x="0" y="2026"/>
                <a:ext cx="3402" cy="820"/>
                <a:chOff x="0" y="-90"/>
                <a:chExt cx="3402" cy="820"/>
              </a:xfrm>
            </p:grpSpPr>
            <p:sp>
              <p:nvSpPr>
                <p:cNvPr id="2" name="AutoShape 21"/>
                <p:cNvSpPr>
                  <a:spLocks noChangeArrowheads="1"/>
                </p:cNvSpPr>
                <p:nvPr/>
              </p:nvSpPr>
              <p:spPr bwMode="auto">
                <a:xfrm>
                  <a:off x="0" y="-90"/>
                  <a:ext cx="3402" cy="820"/>
                </a:xfrm>
                <a:prstGeom prst="roundRect">
                  <a:avLst>
                    <a:gd name="adj" fmla="val 10889"/>
                  </a:avLst>
                </a:prstGeom>
                <a:gradFill rotWithShape="1">
                  <a:gsLst>
                    <a:gs pos="0">
                      <a:srgbClr val="DDDDDD"/>
                    </a:gs>
                    <a:gs pos="50000">
                      <a:srgbClr val="EEEEEE"/>
                    </a:gs>
                    <a:gs pos="100000">
                      <a:srgbClr val="DDDDDD"/>
                    </a:gs>
                  </a:gsLst>
                  <a:lin ang="2700000" scaled="1"/>
                </a:gradFill>
                <a:ln w="38100">
                  <a:solidFill>
                    <a:srgbClr val="FFFFFF"/>
                  </a:solidFill>
                  <a:round/>
                </a:ln>
                <a:effectLst>
                  <a:outerShdw dist="135001" dir="2928847" algn="ctr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endParaRPr kumimoji="0" lang="zh-CN" altLang="zh-CN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grpSp>
              <p:nvGrpSpPr>
                <p:cNvPr id="21522" name="组合 22553"/>
                <p:cNvGrpSpPr/>
                <p:nvPr/>
              </p:nvGrpSpPr>
              <p:grpSpPr>
                <a:xfrm>
                  <a:off x="74" y="-4"/>
                  <a:ext cx="656" cy="670"/>
                  <a:chOff x="0" y="-90"/>
                  <a:chExt cx="768" cy="746"/>
                </a:xfrm>
              </p:grpSpPr>
              <p:sp>
                <p:nvSpPr>
                  <p:cNvPr id="21524" name="AutoShape 23"/>
                  <p:cNvSpPr/>
                  <p:nvPr/>
                </p:nvSpPr>
                <p:spPr>
                  <a:xfrm>
                    <a:off x="0" y="-90"/>
                    <a:ext cx="768" cy="746"/>
                  </a:xfrm>
                  <a:prstGeom prst="roundRect">
                    <a:avLst>
                      <a:gd name="adj" fmla="val 11921"/>
                    </a:avLst>
                  </a:prstGeom>
                  <a:gradFill rotWithShape="1">
                    <a:gsLst>
                      <a:gs pos="0">
                        <a:srgbClr val="BEDF5D"/>
                      </a:gs>
                      <a:gs pos="100000">
                        <a:schemeClr val="folHlink"/>
                      </a:gs>
                    </a:gsLst>
                    <a:lin ang="5400000" scaled="1"/>
                    <a:tileRect/>
                  </a:gradFill>
                  <a:ln w="38100" cap="flat" cmpd="sng">
                    <a:solidFill>
                      <a:schemeClr val="bg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endParaRPr lang="zh-CN" altLang="zh-CN" dirty="0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1525" name="未知"/>
                  <p:cNvSpPr/>
                  <p:nvPr/>
                </p:nvSpPr>
                <p:spPr>
                  <a:xfrm>
                    <a:off x="48" y="48"/>
                    <a:ext cx="383" cy="373"/>
                  </a:xfrm>
                  <a:custGeom>
                    <a:avLst/>
                    <a:gdLst>
                      <a:gd name="txL" fmla="*/ 0 w 596"/>
                      <a:gd name="txT" fmla="*/ 0 h 598"/>
                      <a:gd name="txR" fmla="*/ 596 w 596"/>
                      <a:gd name="txB" fmla="*/ 598 h 598"/>
                    </a:gdLst>
                    <a:ahLst/>
                    <a:cxnLst>
                      <a:cxn ang="0">
                        <a:pos x="118" y="0"/>
                      </a:cxn>
                      <a:cxn ang="0">
                        <a:pos x="0" y="118"/>
                      </a:cxn>
                      <a:cxn ang="0">
                        <a:pos x="0" y="589"/>
                      </a:cxn>
                      <a:cxn ang="0">
                        <a:pos x="161" y="174"/>
                      </a:cxn>
                      <a:cxn ang="0">
                        <a:pos x="589" y="0"/>
                      </a:cxn>
                      <a:cxn ang="0">
                        <a:pos x="118" y="0"/>
                      </a:cxn>
                    </a:cxnLst>
                    <a:rect l="txL" t="txT" r="txR" b="txB"/>
                    <a:pathLst>
                      <a:path w="596" h="598">
                        <a:moveTo>
                          <a:pt x="118" y="0"/>
                        </a:moveTo>
                        <a:cubicBezTo>
                          <a:pt x="53" y="0"/>
                          <a:pt x="0" y="53"/>
                          <a:pt x="0" y="118"/>
                        </a:cubicBezTo>
                        <a:lnTo>
                          <a:pt x="0" y="589"/>
                        </a:lnTo>
                        <a:cubicBezTo>
                          <a:pt x="27" y="598"/>
                          <a:pt x="12" y="309"/>
                          <a:pt x="161" y="174"/>
                        </a:cubicBezTo>
                        <a:cubicBezTo>
                          <a:pt x="310" y="39"/>
                          <a:pt x="596" y="29"/>
                          <a:pt x="589" y="0"/>
                        </a:cubicBezTo>
                        <a:lnTo>
                          <a:pt x="118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DE683">
                          <a:alpha val="100000"/>
                        </a:srgbClr>
                      </a:gs>
                      <a:gs pos="100000">
                        <a:schemeClr val="folHlink">
                          <a:alpha val="0"/>
                        </a:schemeClr>
                      </a:gs>
                    </a:gsLst>
                    <a:lin ang="27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2557" name="Text Box 25"/>
                  <p:cNvSpPr txBox="1"/>
                  <p:nvPr/>
                </p:nvSpPr>
                <p:spPr>
                  <a:xfrm>
                    <a:off x="50" y="59"/>
                    <a:ext cx="659" cy="364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none">
                    <a:spAutoFit/>
                  </a:bodyPr>
                  <a:lstStyle>
                    <a:lvl1pPr marL="228600" lvl="0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1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800" b="0" i="0" u="none" kern="1200" baseline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微软雅黑" panose="020B0503020204020204" pitchFamily="34" charset="-122"/>
                      </a:defRPr>
                    </a:lvl1pPr>
                    <a:lvl2pPr marL="685800" lvl="1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lvl="2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0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lvl="3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18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lvl="4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18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r>
                      <a:rPr kumimoji="0" lang="zh-CN" altLang="en-US" sz="2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ea"/>
                      </a:rPr>
                      <a:t>思考</a:t>
                    </a:r>
                    <a:endParaRPr kumimoji="0" lang="zh-CN" altLang="en-US" sz="2800" b="0" i="0" u="none" strike="noStrike" kern="1200" cap="none" spc="0" normalizeH="0" baseline="0" noProof="1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>
                          <a:srgbClr val="C0C0C0"/>
                        </a:outerShdw>
                      </a:effectLst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sp>
              <p:nvSpPr>
                <p:cNvPr id="21523" name="Text Box 26"/>
                <p:cNvSpPr txBox="1"/>
                <p:nvPr/>
              </p:nvSpPr>
              <p:spPr>
                <a:xfrm>
                  <a:off x="829" y="47"/>
                  <a:ext cx="2500" cy="57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lnSpc>
                      <a:spcPct val="110000"/>
                    </a:lnSpc>
                  </a:pPr>
                  <a:r>
                    <a:rPr lang="zh-CN" altLang="en-US" sz="2400" b="1" dirty="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寻找生活中一元二次不等式的应用</a:t>
                  </a:r>
                  <a:endParaRPr lang="zh-CN" altLang="en-US" sz="2400" b="1" dirty="0"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</p:grpSp>
        </p:grpSp>
      </p:grpSp>
      <p:grpSp>
        <p:nvGrpSpPr>
          <p:cNvPr id="21512" name="组合 22558"/>
          <p:cNvGrpSpPr/>
          <p:nvPr/>
        </p:nvGrpSpPr>
        <p:grpSpPr>
          <a:xfrm>
            <a:off x="2284413" y="1892618"/>
            <a:ext cx="1293812" cy="2857500"/>
            <a:chOff x="0" y="0"/>
            <a:chExt cx="815" cy="1800"/>
          </a:xfrm>
        </p:grpSpPr>
        <p:sp>
          <p:nvSpPr>
            <p:cNvPr id="21513" name="AutoShape 28"/>
            <p:cNvSpPr/>
            <p:nvPr/>
          </p:nvSpPr>
          <p:spPr>
            <a:xfrm>
              <a:off x="0" y="0"/>
              <a:ext cx="815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 wrap="none" anchor="ctr" anchorCtr="0"/>
            <a:p>
              <a:endParaRPr lang="zh-CN" altLang="zh-CN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14" name="AutoShape 29"/>
            <p:cNvSpPr/>
            <p:nvPr/>
          </p:nvSpPr>
          <p:spPr>
            <a:xfrm>
              <a:off x="13" y="5"/>
              <a:ext cx="790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</a:ln>
          </p:spPr>
          <p:txBody>
            <a:bodyPr wrap="none" anchor="ctr" anchorCtr="0"/>
            <a:p>
              <a:endParaRPr lang="zh-CN" altLang="zh-CN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15" name="AutoShape 30"/>
            <p:cNvSpPr/>
            <p:nvPr/>
          </p:nvSpPr>
          <p:spPr>
            <a:xfrm>
              <a:off x="19" y="1305"/>
              <a:ext cx="779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p>
              <a:endParaRPr lang="zh-CN" altLang="zh-CN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" name="AutoShape 31"/>
            <p:cNvSpPr/>
            <p:nvPr/>
          </p:nvSpPr>
          <p:spPr>
            <a:xfrm>
              <a:off x="19" y="19"/>
              <a:ext cx="779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p>
              <a:endParaRPr lang="zh-CN" altLang="zh-CN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17" name="Text Box 39"/>
            <p:cNvSpPr txBox="1"/>
            <p:nvPr/>
          </p:nvSpPr>
          <p:spPr>
            <a:xfrm>
              <a:off x="0" y="124"/>
              <a:ext cx="774" cy="140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lnSpc>
                  <a:spcPct val="160000"/>
                </a:lnSpc>
              </a:pPr>
              <a:r>
                <a:rPr lang="zh-CN" altLang="en-US" sz="4400" dirty="0">
                  <a:latin typeface="Arial" panose="020B0604020202020204" pitchFamily="34" charset="0"/>
                  <a:ea typeface="黑体" panose="02010609060101010101" pitchFamily="49" charset="-122"/>
                </a:rPr>
                <a:t>作</a:t>
              </a:r>
              <a:endParaRPr lang="zh-CN" altLang="en-US" sz="44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  <a:p>
              <a:pPr algn="ctr">
                <a:lnSpc>
                  <a:spcPct val="160000"/>
                </a:lnSpc>
              </a:pPr>
              <a:r>
                <a:rPr lang="zh-CN" altLang="en-US" sz="4400" dirty="0">
                  <a:latin typeface="Arial" panose="020B0604020202020204" pitchFamily="34" charset="0"/>
                  <a:ea typeface="黑体" panose="02010609060101010101" pitchFamily="49" charset="-122"/>
                </a:rPr>
                <a:t>业</a:t>
              </a:r>
              <a:endParaRPr lang="zh-CN" altLang="en-US" sz="44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2532" name="等腰三角形 7"/>
          <p:cNvSpPr/>
          <p:nvPr/>
        </p:nvSpPr>
        <p:spPr>
          <a:xfrm rot="3947506">
            <a:off x="2586038" y="1566863"/>
            <a:ext cx="2371725" cy="2243137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EE902"/>
              </a:gs>
              <a:gs pos="100000">
                <a:srgbClr val="F7AA35"/>
              </a:gs>
            </a:gsLst>
            <a:lin ang="5400000" scaled="1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sym typeface="Tahoma" panose="020B0604030504040204" pitchFamily="34" charset="0"/>
            </a:endParaRPr>
          </a:p>
        </p:txBody>
      </p:sp>
      <p:grpSp>
        <p:nvGrpSpPr>
          <p:cNvPr id="22533" name="组合 23560"/>
          <p:cNvGrpSpPr/>
          <p:nvPr/>
        </p:nvGrpSpPr>
        <p:grpSpPr>
          <a:xfrm>
            <a:off x="2378075" y="3333750"/>
            <a:ext cx="1962150" cy="2262188"/>
            <a:chOff x="0" y="0"/>
            <a:chExt cx="1236" cy="1425"/>
          </a:xfrm>
        </p:grpSpPr>
        <p:pic>
          <p:nvPicPr>
            <p:cNvPr id="22543" name="圆角矩形 1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36" cy="142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2544" name="文本框 23562"/>
            <p:cNvSpPr txBox="1"/>
            <p:nvPr/>
          </p:nvSpPr>
          <p:spPr>
            <a:xfrm rot="1033044">
              <a:off x="173" y="128"/>
              <a:ext cx="890" cy="11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p>
              <a:pPr algn="ctr"/>
              <a:endParaRPr lang="en-US" altLang="en-US" dirty="0">
                <a:solidFill>
                  <a:srgbClr val="FFFFFF"/>
                </a:solidFill>
                <a:latin typeface="Tahoma" panose="020B0604030504040204" pitchFamily="34" charset="0"/>
                <a:sym typeface="Tahoma" panose="020B0604030504040204" pitchFamily="34" charset="0"/>
              </a:endParaRPr>
            </a:p>
          </p:txBody>
        </p:sp>
      </p:grpSp>
      <p:sp>
        <p:nvSpPr>
          <p:cNvPr id="22534" name="圆角矩形 12"/>
          <p:cNvSpPr/>
          <p:nvPr/>
        </p:nvSpPr>
        <p:spPr>
          <a:xfrm rot="2933944">
            <a:off x="4237038" y="2541588"/>
            <a:ext cx="1563687" cy="20081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>
                  <a:alpha val="6998"/>
                </a:schemeClr>
              </a:gs>
              <a:gs pos="100000">
                <a:srgbClr val="1EC5EF">
                  <a:alpha val="46999"/>
                </a:srgbClr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22535" name="直角三角形 13"/>
          <p:cNvSpPr/>
          <p:nvPr/>
        </p:nvSpPr>
        <p:spPr>
          <a:xfrm rot="7258735">
            <a:off x="5249863" y="4037013"/>
            <a:ext cx="1563687" cy="2009775"/>
          </a:xfrm>
          <a:prstGeom prst="rtTriangle">
            <a:avLst/>
          </a:prstGeom>
          <a:gradFill rotWithShape="0">
            <a:gsLst>
              <a:gs pos="0">
                <a:srgbClr val="10BAE5">
                  <a:alpha val="59000"/>
                </a:srgbClr>
              </a:gs>
              <a:gs pos="100000">
                <a:schemeClr val="bg1">
                  <a:alpha val="21999"/>
                </a:schemeClr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22536" name="圆角矩形 15"/>
          <p:cNvSpPr/>
          <p:nvPr/>
        </p:nvSpPr>
        <p:spPr>
          <a:xfrm rot="1033044">
            <a:off x="7196138" y="4057650"/>
            <a:ext cx="882650" cy="20097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E34671"/>
              </a:gs>
              <a:gs pos="100000">
                <a:srgbClr val="DD8150">
                  <a:alpha val="15999"/>
                </a:srgbClr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22537" name="直角三角形 16"/>
          <p:cNvSpPr/>
          <p:nvPr/>
        </p:nvSpPr>
        <p:spPr>
          <a:xfrm rot="-5991661">
            <a:off x="5230813" y="3359150"/>
            <a:ext cx="1279525" cy="1338263"/>
          </a:xfrm>
          <a:prstGeom prst="rtTriangle">
            <a:avLst/>
          </a:prstGeom>
          <a:gradFill rotWithShape="0">
            <a:gsLst>
              <a:gs pos="0">
                <a:schemeClr val="bg1">
                  <a:alpha val="6998"/>
                </a:schemeClr>
              </a:gs>
              <a:gs pos="100000">
                <a:srgbClr val="01F8FD"/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22538" name="直角三角形 17"/>
          <p:cNvSpPr/>
          <p:nvPr/>
        </p:nvSpPr>
        <p:spPr>
          <a:xfrm rot="6825285">
            <a:off x="4291013" y="3346450"/>
            <a:ext cx="1281112" cy="1338263"/>
          </a:xfrm>
          <a:prstGeom prst="rtTriangle">
            <a:avLst/>
          </a:prstGeom>
          <a:gradFill rotWithShape="0">
            <a:gsLst>
              <a:gs pos="0">
                <a:schemeClr val="bg1">
                  <a:alpha val="6998"/>
                </a:schemeClr>
              </a:gs>
              <a:gs pos="100000">
                <a:srgbClr val="01F8FD"/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22539" name="直角三角形 18"/>
          <p:cNvSpPr/>
          <p:nvPr/>
        </p:nvSpPr>
        <p:spPr>
          <a:xfrm rot="-1679015">
            <a:off x="3463925" y="3703638"/>
            <a:ext cx="1784350" cy="1508125"/>
          </a:xfrm>
          <a:prstGeom prst="rtTriangle">
            <a:avLst/>
          </a:prstGeom>
          <a:gradFill rotWithShape="0">
            <a:gsLst>
              <a:gs pos="0">
                <a:srgbClr val="000000">
                  <a:alpha val="6998"/>
                </a:srgbClr>
              </a:gs>
              <a:gs pos="100000">
                <a:srgbClr val="01F8FD"/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22540" name="直角三角形 20"/>
          <p:cNvSpPr/>
          <p:nvPr/>
        </p:nvSpPr>
        <p:spPr>
          <a:xfrm rot="-5556231">
            <a:off x="7345363" y="2341563"/>
            <a:ext cx="1565275" cy="2009775"/>
          </a:xfrm>
          <a:prstGeom prst="rtTriangle">
            <a:avLst/>
          </a:prstGeom>
          <a:gradFill rotWithShape="0">
            <a:gsLst>
              <a:gs pos="0">
                <a:srgbClr val="FBD40A">
                  <a:alpha val="25998"/>
                </a:srgbClr>
              </a:gs>
              <a:gs pos="100000">
                <a:schemeClr val="bg1">
                  <a:alpha val="21999"/>
                </a:schemeClr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文本框 2"/>
          <p:cNvSpPr txBox="1"/>
          <p:nvPr/>
        </p:nvSpPr>
        <p:spPr>
          <a:xfrm>
            <a:off x="5078413" y="3038475"/>
            <a:ext cx="2597150" cy="10096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x-none" sz="6000" kern="1200" cap="none" spc="0" normalizeH="0" baseline="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ahoma" panose="020B0604030504040204" pitchFamily="34" charset="0"/>
                <a:ea typeface="微软雅黑" panose="020B0503020204020204" pitchFamily="34" charset="-122"/>
                <a:cs typeface="+mn-ea"/>
              </a:rPr>
              <a:t>Thanks</a:t>
            </a:r>
            <a:endParaRPr kumimoji="0" lang="en-US" altLang="x-none" sz="6000" kern="1200" cap="none" spc="0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ahoma" panose="020B060403050404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5129" name="对象 5128"/>
          <p:cNvGraphicFramePr>
            <a:graphicFrameLocks noChangeAspect="1"/>
          </p:cNvGraphicFramePr>
          <p:nvPr/>
        </p:nvGraphicFramePr>
        <p:xfrm>
          <a:off x="3917950" y="2386013"/>
          <a:ext cx="4325938" cy="152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1350010" imgH="815340" progId="Equation.DSMT4">
                  <p:embed/>
                </p:oleObj>
              </mc:Choice>
              <mc:Fallback>
                <p:oleObj name="" r:id="rId2" imgW="1350010" imgH="81534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17950" y="2386013"/>
                        <a:ext cx="4325938" cy="15287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对象 5129"/>
          <p:cNvGraphicFramePr>
            <a:graphicFrameLocks noChangeAspect="1"/>
          </p:cNvGraphicFramePr>
          <p:nvPr/>
        </p:nvGraphicFramePr>
        <p:xfrm>
          <a:off x="5788025" y="2554288"/>
          <a:ext cx="32226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4" imgW="128905" imgH="141605" progId="Equation.DSMT4">
                  <p:embed/>
                </p:oleObj>
              </mc:Choice>
              <mc:Fallback>
                <p:oleObj name="" r:id="rId4" imgW="128905" imgH="141605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88025" y="2554288"/>
                        <a:ext cx="322263" cy="355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对象 5130"/>
          <p:cNvGraphicFramePr>
            <a:graphicFrameLocks noChangeAspect="1"/>
          </p:cNvGraphicFramePr>
          <p:nvPr/>
        </p:nvGraphicFramePr>
        <p:xfrm>
          <a:off x="5645150" y="3511550"/>
          <a:ext cx="503238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6" imgW="217805" imgH="140970" progId="Equation.DSMT4">
                  <p:embed/>
                </p:oleObj>
              </mc:Choice>
              <mc:Fallback>
                <p:oleObj name="" r:id="rId6" imgW="217805" imgH="140970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45150" y="3511550"/>
                        <a:ext cx="503238" cy="3254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对象 5131"/>
          <p:cNvGraphicFramePr>
            <a:graphicFrameLocks noChangeAspect="1"/>
          </p:cNvGraphicFramePr>
          <p:nvPr/>
        </p:nvGraphicFramePr>
        <p:xfrm>
          <a:off x="5788025" y="2987675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8" imgW="128270" imgH="179705" progId="Equation.DSMT4">
                  <p:embed/>
                </p:oleObj>
              </mc:Choice>
              <mc:Fallback>
                <p:oleObj name="" r:id="rId8" imgW="128270" imgH="179705" progId="Equation.DSMT4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88025" y="2987675"/>
                        <a:ext cx="254000" cy="355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Rectangle 12"/>
          <p:cNvSpPr/>
          <p:nvPr/>
        </p:nvSpPr>
        <p:spPr>
          <a:xfrm>
            <a:off x="1828800" y="4046538"/>
            <a:ext cx="7848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的几何意义是什么？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a</a:t>
            </a:r>
            <a:r>
              <a:rPr lang="en-US" altLang="zh-CN" sz="12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1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-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a</a:t>
            </a:r>
            <a:r>
              <a:rPr lang="en-US" altLang="zh-CN" sz="12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|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的几何意义呢？           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41" name="Rectangle 5"/>
          <p:cNvSpPr/>
          <p:nvPr/>
        </p:nvSpPr>
        <p:spPr>
          <a:xfrm>
            <a:off x="1249363" y="1931988"/>
            <a:ext cx="9934575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381000" algn="ctr"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、我们知道，实数集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R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与数轴是一一对应的，任意实数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的绝对值：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42" name="Text Box 5"/>
          <p:cNvSpPr>
            <a:spLocks noChangeArrowheads="1"/>
          </p:cNvSpPr>
          <p:nvPr/>
        </p:nvSpPr>
        <p:spPr bwMode="auto">
          <a:xfrm>
            <a:off x="914400" y="1333500"/>
            <a:ext cx="2790825" cy="517525"/>
          </a:xfrm>
          <a:custGeom>
            <a:avLst/>
            <a:gdLst>
              <a:gd name="T0" fmla="*/ 4643437 w 4643437"/>
              <a:gd name="T1" fmla="*/ 365125 h 730250"/>
              <a:gd name="T2" fmla="*/ 2321718 w 4643437"/>
              <a:gd name="T3" fmla="*/ 730250 h 730250"/>
              <a:gd name="T4" fmla="*/ 0 w 4643437"/>
              <a:gd name="T5" fmla="*/ 365125 h 730250"/>
              <a:gd name="T6" fmla="*/ 2321718 w 4643437"/>
              <a:gd name="T7" fmla="*/ 0 h 730250"/>
              <a:gd name="T8" fmla="*/ 0 60000 65536"/>
              <a:gd name="T9" fmla="*/ 5400000 60000 65536"/>
              <a:gd name="T10" fmla="*/ 10800000 60000 65536"/>
              <a:gd name="T11" fmla="*/ 16200000 60000 65536"/>
              <a:gd name="T12" fmla="*/ 0 w 4643437"/>
              <a:gd name="T13" fmla="*/ 0 h 730250"/>
              <a:gd name="T14" fmla="*/ 4643437 w 4643437"/>
              <a:gd name="T15" fmla="*/ 730250 h 730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43437" h="730250">
                <a:moveTo>
                  <a:pt x="0" y="0"/>
                </a:moveTo>
                <a:lnTo>
                  <a:pt x="4463460" y="0"/>
                </a:lnTo>
                <a:lnTo>
                  <a:pt x="4643437" y="179977"/>
                </a:lnTo>
                <a:lnTo>
                  <a:pt x="4643437" y="730250"/>
                </a:lnTo>
                <a:lnTo>
                  <a:pt x="179977" y="730250"/>
                </a:lnTo>
                <a:lnTo>
                  <a:pt x="0" y="55027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miter lim="800000"/>
          </a:ln>
          <a:effectLst>
            <a:outerShdw dist="38100" dir="2700000" algn="ctr" rotWithShape="0">
              <a:srgbClr val="000000">
                <a:alpha val="39000"/>
              </a:srgb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 panose="020B0604030504040204" pitchFamily="34" charset="0"/>
                <a:ea typeface="微软雅黑" panose="020B0503020204020204" pitchFamily="34" charset="-122"/>
                <a:cs typeface="+mn-cs"/>
              </a:rPr>
              <a:t> 绝对值的定义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 panose="020B0604030504040204" pitchFamily="34" charset="0"/>
                <a:ea typeface="微软雅黑" panose="020B0503020204020204" pitchFamily="34" charset="-122"/>
                <a:cs typeface="+mn-cs"/>
              </a:rPr>
              <a:t>:</a:t>
            </a:r>
            <a:endParaRPr kumimoji="0" lang="zh-CN" altLang="en-US" sz="2800" b="1" i="0" u="none" strike="noStrike" kern="1200" cap="none" spc="0" normalizeH="0" baseline="0" noProof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anose="020B060403050404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Rectangle 12"/>
          <p:cNvSpPr/>
          <p:nvPr/>
        </p:nvSpPr>
        <p:spPr>
          <a:xfrm>
            <a:off x="2297113" y="4794250"/>
            <a:ext cx="7848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在数轴上表示对应实数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的点到原点的距离          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Rectangle 12"/>
          <p:cNvSpPr/>
          <p:nvPr/>
        </p:nvSpPr>
        <p:spPr>
          <a:xfrm>
            <a:off x="2298700" y="5508625"/>
            <a:ext cx="7848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12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a</a:t>
            </a:r>
            <a:r>
              <a:rPr lang="en-US" altLang="zh-CN" sz="12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表示在数轴上表示点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a</a:t>
            </a:r>
            <a:r>
              <a:rPr lang="en-US" altLang="zh-CN" sz="12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1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,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a</a:t>
            </a:r>
            <a:r>
              <a:rPr lang="en-US" altLang="zh-CN" sz="12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两点间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的距离          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84" name="文本框 8"/>
          <p:cNvSpPr/>
          <p:nvPr/>
        </p:nvSpPr>
        <p:spPr>
          <a:xfrm>
            <a:off x="-33655" y="-1905"/>
            <a:ext cx="2890838" cy="957263"/>
          </a:xfrm>
          <a:prstGeom prst="parallelogram">
            <a:avLst>
              <a:gd name="adj" fmla="val 25010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复习引入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  <p:bldP spid="5141" grpId="0" bldLvl="0"/>
      <p:bldP spid="5142" grpId="0" bldLvl="0" animBg="1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52" name="Rectangle 6"/>
          <p:cNvSpPr/>
          <p:nvPr/>
        </p:nvSpPr>
        <p:spPr>
          <a:xfrm>
            <a:off x="3275013" y="3069590"/>
            <a:ext cx="287337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>
              <a:lnSpc>
                <a:spcPct val="110000"/>
              </a:lnSpc>
              <a:buSzPct val="50000"/>
              <a:buFont typeface="Wingdings 2" panose="05020102010507070707" pitchFamily="18" charset="2"/>
            </a:pPr>
            <a:r>
              <a:rPr lang="en-US" altLang="zh-CN" sz="1000" dirty="0">
                <a:latin typeface="Times New Roman" panose="02020603050405020304" pitchFamily="18" charset="0"/>
              </a:rPr>
              <a:t>.</a:t>
            </a:r>
            <a:endParaRPr lang="en-US" altLang="zh-CN" dirty="0">
              <a:latin typeface="Tahoma" panose="020B0604030504040204" pitchFamily="34" charset="0"/>
            </a:endParaRPr>
          </a:p>
        </p:txBody>
      </p:sp>
      <p:sp>
        <p:nvSpPr>
          <p:cNvPr id="6153" name="Text Box 5"/>
          <p:cNvSpPr>
            <a:spLocks noChangeArrowheads="1"/>
          </p:cNvSpPr>
          <p:nvPr/>
        </p:nvSpPr>
        <p:spPr bwMode="auto">
          <a:xfrm>
            <a:off x="927100" y="1096328"/>
            <a:ext cx="4105275" cy="519113"/>
          </a:xfrm>
          <a:custGeom>
            <a:avLst/>
            <a:gdLst>
              <a:gd name="T0" fmla="*/ 4643437 w 4643437"/>
              <a:gd name="T1" fmla="*/ 365125 h 730250"/>
              <a:gd name="T2" fmla="*/ 2321718 w 4643437"/>
              <a:gd name="T3" fmla="*/ 730250 h 730250"/>
              <a:gd name="T4" fmla="*/ 0 w 4643437"/>
              <a:gd name="T5" fmla="*/ 365125 h 730250"/>
              <a:gd name="T6" fmla="*/ 2321718 w 4643437"/>
              <a:gd name="T7" fmla="*/ 0 h 730250"/>
              <a:gd name="T8" fmla="*/ 0 60000 65536"/>
              <a:gd name="T9" fmla="*/ 5400000 60000 65536"/>
              <a:gd name="T10" fmla="*/ 10800000 60000 65536"/>
              <a:gd name="T11" fmla="*/ 16200000 60000 65536"/>
              <a:gd name="T12" fmla="*/ 0 w 4643437"/>
              <a:gd name="T13" fmla="*/ 0 h 730250"/>
              <a:gd name="T14" fmla="*/ 4643437 w 4643437"/>
              <a:gd name="T15" fmla="*/ 730250 h 730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43437" h="730250">
                <a:moveTo>
                  <a:pt x="0" y="0"/>
                </a:moveTo>
                <a:lnTo>
                  <a:pt x="4463460" y="0"/>
                </a:lnTo>
                <a:lnTo>
                  <a:pt x="4643437" y="179977"/>
                </a:lnTo>
                <a:lnTo>
                  <a:pt x="4643437" y="730250"/>
                </a:lnTo>
                <a:lnTo>
                  <a:pt x="179977" y="730250"/>
                </a:lnTo>
                <a:lnTo>
                  <a:pt x="0" y="55027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miter lim="800000"/>
          </a:ln>
          <a:effectLst>
            <a:outerShdw dist="38100" dir="2700000" algn="ctr" rotWithShape="0">
              <a:srgbClr val="000000">
                <a:alpha val="39000"/>
              </a:srgb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 panose="020B0604030504040204" pitchFamily="34" charset="0"/>
                <a:ea typeface="微软雅黑" panose="020B0503020204020204" pitchFamily="34" charset="-122"/>
                <a:cs typeface="+mn-cs"/>
              </a:rPr>
              <a:t> 一元一次不等式的定义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 panose="020B0604030504040204" pitchFamily="34" charset="0"/>
                <a:ea typeface="微软雅黑" panose="020B0503020204020204" pitchFamily="34" charset="-122"/>
                <a:cs typeface="+mn-cs"/>
              </a:rPr>
              <a:t>:</a:t>
            </a:r>
            <a:endParaRPr kumimoji="0" lang="zh-CN" altLang="en-US" sz="2800" b="1" i="0" u="none" strike="noStrike" kern="1200" cap="none" spc="0" normalizeH="0" baseline="0" noProof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anose="020B0604030504040204" pitchFamily="34" charset="0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6155" name="对象 6154"/>
          <p:cNvGraphicFramePr/>
          <p:nvPr/>
        </p:nvGraphicFramePr>
        <p:xfrm>
          <a:off x="4284663" y="2713990"/>
          <a:ext cx="14462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2" imgW="637540" imgH="178435" progId="Equation.DSMT4">
                  <p:embed/>
                </p:oleObj>
              </mc:Choice>
              <mc:Fallback>
                <p:oleObj name="" r:id="rId2" imgW="637540" imgH="178435" progId="Equation.DSMT4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84663" y="2713990"/>
                        <a:ext cx="1446212" cy="342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对象 6155"/>
          <p:cNvGraphicFramePr/>
          <p:nvPr/>
        </p:nvGraphicFramePr>
        <p:xfrm>
          <a:off x="7643813" y="2713990"/>
          <a:ext cx="122237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4" imgW="624840" imgH="178435" progId="Equation.DSMT4">
                  <p:embed/>
                </p:oleObj>
              </mc:Choice>
              <mc:Fallback>
                <p:oleObj name="" r:id="rId4" imgW="624840" imgH="178435" progId="Equation.DSMT4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43813" y="2713990"/>
                        <a:ext cx="1222375" cy="3222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对象 6156"/>
          <p:cNvGraphicFramePr/>
          <p:nvPr/>
        </p:nvGraphicFramePr>
        <p:xfrm>
          <a:off x="2171700" y="3361690"/>
          <a:ext cx="8112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6" imgW="358775" imgH="179070" progId="Equation.DSMT4">
                  <p:embed/>
                </p:oleObj>
              </mc:Choice>
              <mc:Fallback>
                <p:oleObj name="" r:id="rId6" imgW="358775" imgH="179070" progId="Equation.DSMT4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71700" y="3361690"/>
                        <a:ext cx="811213" cy="3413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对象 6157"/>
          <p:cNvGraphicFramePr/>
          <p:nvPr/>
        </p:nvGraphicFramePr>
        <p:xfrm>
          <a:off x="2266950" y="4442778"/>
          <a:ext cx="8128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8" imgW="358775" imgH="179070" progId="Equation.DSMT4">
                  <p:embed/>
                </p:oleObj>
              </mc:Choice>
              <mc:Fallback>
                <p:oleObj name="" r:id="rId8" imgW="358775" imgH="179070" progId="Equation.DSMT4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66950" y="4442778"/>
                        <a:ext cx="812800" cy="3413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对象 6158"/>
          <p:cNvGraphicFramePr/>
          <p:nvPr/>
        </p:nvGraphicFramePr>
        <p:xfrm>
          <a:off x="1884363" y="5233353"/>
          <a:ext cx="878998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0" imgW="3200400" imgH="431800" progId="Equation.DSMT4">
                  <p:embed/>
                </p:oleObj>
              </mc:Choice>
              <mc:Fallback>
                <p:oleObj name="" r:id="rId10" imgW="3200400" imgH="431800" progId="Equation.DSMT4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84363" y="5233353"/>
                        <a:ext cx="8789987" cy="835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对象 6159"/>
          <p:cNvGraphicFramePr/>
          <p:nvPr/>
        </p:nvGraphicFramePr>
        <p:xfrm>
          <a:off x="1212850" y="3577590"/>
          <a:ext cx="465138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2" imgW="205105" imgH="435610" progId="Equation.DSMT4">
                  <p:embed/>
                </p:oleObj>
              </mc:Choice>
              <mc:Fallback>
                <p:oleObj name="" r:id="rId12" imgW="205105" imgH="435610" progId="Equation.DSMT4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12850" y="3577590"/>
                        <a:ext cx="465138" cy="8366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对象 6160"/>
          <p:cNvGraphicFramePr/>
          <p:nvPr/>
        </p:nvGraphicFramePr>
        <p:xfrm>
          <a:off x="1308100" y="5449253"/>
          <a:ext cx="43497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14" imgW="194310" imgH="194310" progId="Equation.DSMT4">
                  <p:embed/>
                </p:oleObj>
              </mc:Choice>
              <mc:Fallback>
                <p:oleObj name="" r:id="rId14" imgW="194310" imgH="194310" progId="Equation.DSMT4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308100" y="5449253"/>
                        <a:ext cx="434975" cy="3698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对象 6161"/>
          <p:cNvGraphicFramePr/>
          <p:nvPr/>
        </p:nvGraphicFramePr>
        <p:xfrm>
          <a:off x="4192906" y="3150394"/>
          <a:ext cx="1672590" cy="881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16" imgW="736600" imgH="457200" progId="Equation.DSMT4">
                  <p:embed/>
                </p:oleObj>
              </mc:Choice>
              <mc:Fallback>
                <p:oleObj name="" r:id="rId16" imgW="736600" imgH="457200" progId="Equation.DSMT4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192906" y="3150394"/>
                        <a:ext cx="1672590" cy="8813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对象 6162"/>
          <p:cNvGraphicFramePr/>
          <p:nvPr/>
        </p:nvGraphicFramePr>
        <p:xfrm>
          <a:off x="7456806" y="3147219"/>
          <a:ext cx="1644015" cy="881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18" imgW="723900" imgH="457200" progId="Equation.DSMT4">
                  <p:embed/>
                </p:oleObj>
              </mc:Choice>
              <mc:Fallback>
                <p:oleObj name="" r:id="rId18" imgW="723900" imgH="457200" progId="Equation.DSMT4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456806" y="3147219"/>
                        <a:ext cx="1644015" cy="8813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" name="对象 6163"/>
          <p:cNvGraphicFramePr/>
          <p:nvPr/>
        </p:nvGraphicFramePr>
        <p:xfrm>
          <a:off x="4192906" y="4228466"/>
          <a:ext cx="164401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20" imgW="723900" imgH="457200" progId="Equation.DSMT4">
                  <p:embed/>
                </p:oleObj>
              </mc:Choice>
              <mc:Fallback>
                <p:oleObj name="" r:id="rId20" imgW="723900" imgH="457200" progId="Equation.DSMT4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192906" y="4228466"/>
                        <a:ext cx="1644015" cy="879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5" name="对象 6164"/>
          <p:cNvGraphicFramePr/>
          <p:nvPr/>
        </p:nvGraphicFramePr>
        <p:xfrm>
          <a:off x="7456647" y="4155441"/>
          <a:ext cx="167449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22" imgW="736600" imgH="457200" progId="Equation.DSMT4">
                  <p:embed/>
                </p:oleObj>
              </mc:Choice>
              <mc:Fallback>
                <p:oleObj name="" r:id="rId22" imgW="736600" imgH="457200" progId="Equation.DSMT4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456647" y="4155441"/>
                        <a:ext cx="1674495" cy="879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66" name="直接连接符 64"/>
          <p:cNvCxnSpPr/>
          <p:nvPr/>
        </p:nvCxnSpPr>
        <p:spPr>
          <a:xfrm>
            <a:off x="1116013" y="2712403"/>
            <a:ext cx="9925050" cy="15875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67" name="直接连接符 66"/>
          <p:cNvCxnSpPr/>
          <p:nvPr/>
        </p:nvCxnSpPr>
        <p:spPr>
          <a:xfrm>
            <a:off x="1020763" y="6169978"/>
            <a:ext cx="9983787" cy="0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68" name="直接连接符 69"/>
          <p:cNvCxnSpPr/>
          <p:nvPr/>
        </p:nvCxnSpPr>
        <p:spPr>
          <a:xfrm>
            <a:off x="1020763" y="5233353"/>
            <a:ext cx="10020300" cy="15875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69" name="直接连接符 73"/>
          <p:cNvCxnSpPr/>
          <p:nvPr/>
        </p:nvCxnSpPr>
        <p:spPr>
          <a:xfrm flipH="1">
            <a:off x="1020763" y="2712403"/>
            <a:ext cx="38100" cy="3489325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70" name="直接连接符 74"/>
          <p:cNvCxnSpPr/>
          <p:nvPr/>
        </p:nvCxnSpPr>
        <p:spPr>
          <a:xfrm flipH="1">
            <a:off x="1789113" y="2712403"/>
            <a:ext cx="38100" cy="3489325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71" name="直接连接符 76"/>
          <p:cNvCxnSpPr/>
          <p:nvPr/>
        </p:nvCxnSpPr>
        <p:spPr>
          <a:xfrm flipH="1">
            <a:off x="11004550" y="2712403"/>
            <a:ext cx="41275" cy="3489325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72" name="直接连接符 77"/>
          <p:cNvCxnSpPr/>
          <p:nvPr/>
        </p:nvCxnSpPr>
        <p:spPr>
          <a:xfrm>
            <a:off x="1789113" y="4009390"/>
            <a:ext cx="9215437" cy="0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73" name="直接连接符 78"/>
          <p:cNvCxnSpPr/>
          <p:nvPr/>
        </p:nvCxnSpPr>
        <p:spPr>
          <a:xfrm>
            <a:off x="1789113" y="3145790"/>
            <a:ext cx="9215437" cy="0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74" name="直接连接符 79"/>
          <p:cNvCxnSpPr/>
          <p:nvPr/>
        </p:nvCxnSpPr>
        <p:spPr>
          <a:xfrm flipH="1">
            <a:off x="6780213" y="2712403"/>
            <a:ext cx="39687" cy="2520950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75" name="直接连接符 80"/>
          <p:cNvCxnSpPr/>
          <p:nvPr/>
        </p:nvCxnSpPr>
        <p:spPr>
          <a:xfrm flipH="1">
            <a:off x="3516313" y="2712403"/>
            <a:ext cx="41275" cy="2520950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141" name="Rectangle 5"/>
          <p:cNvSpPr/>
          <p:nvPr/>
        </p:nvSpPr>
        <p:spPr>
          <a:xfrm>
            <a:off x="1293813" y="1740853"/>
            <a:ext cx="9623425" cy="8239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381000" algn="ctr"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形如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0(≥0)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+b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0(≤0)(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≠0)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的不等式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381000" algn="ctr"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叫做一元一次不等式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8"/>
          <p:cNvSpPr/>
          <p:nvPr/>
        </p:nvSpPr>
        <p:spPr>
          <a:xfrm>
            <a:off x="-33655" y="-1905"/>
            <a:ext cx="2890838" cy="957263"/>
          </a:xfrm>
          <a:prstGeom prst="parallelogram">
            <a:avLst>
              <a:gd name="adj" fmla="val 25010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复习引入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3" grpId="0" bldLvl="0" animBg="1"/>
      <p:bldP spid="5141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6" name="Text Box 5"/>
          <p:cNvSpPr>
            <a:spLocks noChangeArrowheads="1"/>
          </p:cNvSpPr>
          <p:nvPr/>
        </p:nvSpPr>
        <p:spPr bwMode="auto">
          <a:xfrm>
            <a:off x="925513" y="1350963"/>
            <a:ext cx="4532313" cy="517525"/>
          </a:xfrm>
          <a:custGeom>
            <a:avLst/>
            <a:gdLst>
              <a:gd name="T0" fmla="*/ 3549650 w 3549650"/>
              <a:gd name="T1" fmla="*/ 363537 h 727075"/>
              <a:gd name="T2" fmla="*/ 1774825 w 3549650"/>
              <a:gd name="T3" fmla="*/ 727075 h 727075"/>
              <a:gd name="T4" fmla="*/ 0 w 3549650"/>
              <a:gd name="T5" fmla="*/ 363537 h 727075"/>
              <a:gd name="T6" fmla="*/ 1774825 w 3549650"/>
              <a:gd name="T7" fmla="*/ 0 h 727075"/>
              <a:gd name="T8" fmla="*/ 0 60000 65536"/>
              <a:gd name="T9" fmla="*/ 5400000 60000 65536"/>
              <a:gd name="T10" fmla="*/ 10800000 60000 65536"/>
              <a:gd name="T11" fmla="*/ 16200000 60000 65536"/>
              <a:gd name="T12" fmla="*/ 0 w 3549650"/>
              <a:gd name="T13" fmla="*/ 0 h 727075"/>
              <a:gd name="T14" fmla="*/ 3549650 w 3549650"/>
              <a:gd name="T15" fmla="*/ 727075 h 7270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49650" h="727075">
                <a:moveTo>
                  <a:pt x="0" y="0"/>
                </a:moveTo>
                <a:lnTo>
                  <a:pt x="3370455" y="0"/>
                </a:lnTo>
                <a:lnTo>
                  <a:pt x="3549650" y="179194"/>
                </a:lnTo>
                <a:lnTo>
                  <a:pt x="3549650" y="727075"/>
                </a:lnTo>
                <a:lnTo>
                  <a:pt x="179194" y="727075"/>
                </a:lnTo>
                <a:lnTo>
                  <a:pt x="0" y="54788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miter lim="800000"/>
          </a:ln>
          <a:effectLst>
            <a:outerShdw dist="38100" dir="2700000" algn="ctr" rotWithShape="0">
              <a:srgbClr val="000000">
                <a:alpha val="39000"/>
              </a:srgb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 panose="020B0604030504040204" pitchFamily="34" charset="0"/>
                <a:ea typeface="微软雅黑" panose="020B0503020204020204" pitchFamily="34" charset="-122"/>
                <a:cs typeface="+mn-cs"/>
              </a:rPr>
              <a:t> 一元一次不等式组的定义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 panose="020B0604030504040204" pitchFamily="34" charset="0"/>
                <a:ea typeface="微软雅黑" panose="020B0503020204020204" pitchFamily="34" charset="-122"/>
                <a:cs typeface="+mn-cs"/>
              </a:rPr>
              <a:t>:</a:t>
            </a:r>
            <a:endParaRPr kumimoji="0" lang="zh-CN" altLang="en-US" sz="2800" b="1" i="0" u="none" strike="noStrike" kern="1200" cap="none" spc="0" normalizeH="0" baseline="0" noProof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anose="020B060403050404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41" name="Rectangle 5"/>
          <p:cNvSpPr/>
          <p:nvPr/>
        </p:nvSpPr>
        <p:spPr>
          <a:xfrm>
            <a:off x="2933700" y="2563813"/>
            <a:ext cx="5876925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381000" algn="ctr"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由两个或两个以上一元一次不等式组成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4892675" y="3425825"/>
            <a:ext cx="2376488" cy="550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4470400" y="3467100"/>
            <a:ext cx="2830513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381000" algn="ctr"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不等式组的解集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2932113" y="4183063"/>
            <a:ext cx="5878512" cy="11890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381000" algn="ctr" eaLnBrk="0" hangingPunct="0">
              <a:lnSpc>
                <a:spcPct val="150000"/>
              </a:lnSpc>
            </a:pP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分别求出每个一元一次不等式的解集</a:t>
            </a:r>
            <a:endParaRPr lang="zh-CN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381000" algn="ctr" eaLnBrk="0" hangingPunct="0">
              <a:lnSpc>
                <a:spcPct val="150000"/>
              </a:lnSpc>
            </a:pP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▶求交集</a:t>
            </a:r>
            <a:endParaRPr lang="zh-CN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84" name="文本框 8"/>
          <p:cNvSpPr/>
          <p:nvPr/>
        </p:nvSpPr>
        <p:spPr>
          <a:xfrm>
            <a:off x="-33655" y="-1905"/>
            <a:ext cx="2890838" cy="957263"/>
          </a:xfrm>
          <a:prstGeom prst="parallelogram">
            <a:avLst>
              <a:gd name="adj" fmla="val 25010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复习引入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ldLvl="0" animBg="1"/>
      <p:bldP spid="5141" grpId="0" bldLvl="0"/>
      <p:bldP spid="3" grpId="0" animBg="1"/>
      <p:bldP spid="2" grpId="0"/>
      <p:bldP spid="4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84" name="文本框 8"/>
          <p:cNvSpPr/>
          <p:nvPr/>
        </p:nvSpPr>
        <p:spPr>
          <a:xfrm>
            <a:off x="-33655" y="-1905"/>
            <a:ext cx="2890838" cy="957263"/>
          </a:xfrm>
          <a:prstGeom prst="parallelogram">
            <a:avLst>
              <a:gd name="adj" fmla="val 25010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复习引入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3087" name="椭圆 14"/>
          <p:cNvSpPr/>
          <p:nvPr/>
        </p:nvSpPr>
        <p:spPr>
          <a:xfrm>
            <a:off x="301625" y="2411730"/>
            <a:ext cx="754063" cy="2876550"/>
          </a:xfrm>
          <a:prstGeom prst="ellipse">
            <a:avLst/>
          </a:prstGeom>
          <a:solidFill>
            <a:srgbClr val="FFC000"/>
          </a:solidFill>
          <a:ln w="9525">
            <a:noFill/>
          </a:ln>
        </p:spPr>
        <p:txBody>
          <a:bodyPr anchor="ctr" anchorCtr="0"/>
          <a:p>
            <a:pPr algn="ctr" eaLnBrk="0" hangingPunct="0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  <p:sp>
        <p:nvSpPr>
          <p:cNvPr id="3088" name="菱形 15"/>
          <p:cNvSpPr/>
          <p:nvPr/>
        </p:nvSpPr>
        <p:spPr>
          <a:xfrm>
            <a:off x="701675" y="1913255"/>
            <a:ext cx="287338" cy="469900"/>
          </a:xfrm>
          <a:prstGeom prst="diamond">
            <a:avLst/>
          </a:prstGeom>
          <a:solidFill>
            <a:srgbClr val="FF0000"/>
          </a:solidFill>
          <a:ln w="9525">
            <a:noFill/>
          </a:ln>
        </p:spPr>
        <p:txBody>
          <a:bodyPr anchor="ctr" anchorCtr="0"/>
          <a:p>
            <a:pPr algn="ctr" eaLnBrk="0" hangingPunct="0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  <p:sp>
        <p:nvSpPr>
          <p:cNvPr id="3089" name="文本框 31"/>
          <p:cNvSpPr txBox="1"/>
          <p:nvPr/>
        </p:nvSpPr>
        <p:spPr>
          <a:xfrm>
            <a:off x="403225" y="2592705"/>
            <a:ext cx="733425" cy="2333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30000"/>
              </a:lnSpc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知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30000"/>
              </a:lnSpc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识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30000"/>
              </a:lnSpc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梳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30000"/>
              </a:lnSpc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理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90" name="流程图: 联系 17"/>
          <p:cNvSpPr/>
          <p:nvPr/>
        </p:nvSpPr>
        <p:spPr>
          <a:xfrm>
            <a:off x="477838" y="1119505"/>
            <a:ext cx="784225" cy="720725"/>
          </a:xfrm>
          <a:prstGeom prst="flowChartConnector">
            <a:avLst/>
          </a:prstGeom>
          <a:solidFill>
            <a:schemeClr val="bg1"/>
          </a:solidFill>
          <a:ln w="25400" cap="flat" cmpd="sng">
            <a:solidFill>
              <a:srgbClr val="FF0000"/>
            </a:solidFill>
            <a:prstDash val="dash"/>
            <a:bevel/>
            <a:headEnd type="none" w="med" len="med"/>
            <a:tailEnd type="none" w="med" len="med"/>
          </a:ln>
        </p:spPr>
        <p:txBody>
          <a:bodyPr anchor="ctr" anchorCtr="0"/>
          <a:p>
            <a:pPr algn="ctr" eaLnBrk="0" hangingPunct="0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  <p:sp>
        <p:nvSpPr>
          <p:cNvPr id="3091" name="文本框 33"/>
          <p:cNvSpPr txBox="1"/>
          <p:nvPr/>
        </p:nvSpPr>
        <p:spPr>
          <a:xfrm>
            <a:off x="546100" y="1038543"/>
            <a:ext cx="4794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3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80" name="文本框 4"/>
          <p:cNvSpPr txBox="1"/>
          <p:nvPr/>
        </p:nvSpPr>
        <p:spPr>
          <a:xfrm>
            <a:off x="1327150" y="1211580"/>
            <a:ext cx="1067435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♦一元一次不等式的定义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: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形如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en-US" altLang="zh-CN" sz="18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+</a:t>
            </a:r>
            <a:r>
              <a:rPr lang="en-US" altLang="zh-CN" sz="18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＞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0(≥0)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或</a:t>
            </a:r>
            <a:r>
              <a:rPr lang="en-US" altLang="zh-CN" sz="18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Arial" panose="020B0604020202020204" pitchFamily="34" charset="0"/>
              </a:rPr>
              <a:t>ax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+</a:t>
            </a:r>
            <a:r>
              <a:rPr lang="en-US" altLang="zh-CN" sz="18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＜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0(≤0)(</a:t>
            </a:r>
            <a:r>
              <a:rPr lang="en-US" altLang="zh-CN" sz="18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≠0)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的不等式，叫做一元一次不等式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6152" name="Rectangle 6"/>
          <p:cNvSpPr/>
          <p:nvPr/>
        </p:nvSpPr>
        <p:spPr>
          <a:xfrm>
            <a:off x="3262313" y="3253105"/>
            <a:ext cx="287337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>
              <a:lnSpc>
                <a:spcPct val="110000"/>
              </a:lnSpc>
              <a:buSzPct val="50000"/>
              <a:buFont typeface="Wingdings 2" panose="05020102010507070707" pitchFamily="18" charset="2"/>
            </a:pPr>
            <a:r>
              <a:rPr lang="en-US" altLang="zh-CN" sz="1000" dirty="0">
                <a:latin typeface="Times New Roman" panose="02020603050405020304" pitchFamily="18" charset="0"/>
              </a:rPr>
              <a:t>.</a:t>
            </a:r>
            <a:endParaRPr lang="en-US" altLang="zh-CN" dirty="0">
              <a:latin typeface="Tahoma" panose="020B0604030504040204" pitchFamily="34" charset="0"/>
            </a:endParaRPr>
          </a:p>
        </p:txBody>
      </p:sp>
      <p:graphicFrame>
        <p:nvGraphicFramePr>
          <p:cNvPr id="6155" name="对象 6154"/>
          <p:cNvGraphicFramePr/>
          <p:nvPr/>
        </p:nvGraphicFramePr>
        <p:xfrm>
          <a:off x="6007100" y="1679893"/>
          <a:ext cx="12763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2" imgW="637540" imgH="178435" progId="Equation.DSMT4">
                  <p:embed/>
                </p:oleObj>
              </mc:Choice>
              <mc:Fallback>
                <p:oleObj name="" r:id="rId2" imgW="637540" imgH="178435" progId="Equation.DSMT4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07100" y="1679893"/>
                        <a:ext cx="1276350" cy="3079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对象 6155"/>
          <p:cNvGraphicFramePr/>
          <p:nvPr/>
        </p:nvGraphicFramePr>
        <p:xfrm>
          <a:off x="9082088" y="1689418"/>
          <a:ext cx="1109662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4" imgW="624840" imgH="178435" progId="Equation.DSMT4">
                  <p:embed/>
                </p:oleObj>
              </mc:Choice>
              <mc:Fallback>
                <p:oleObj name="" r:id="rId4" imgW="624840" imgH="178435" progId="Equation.DSMT4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82088" y="1689418"/>
                        <a:ext cx="1109662" cy="2778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对象 6156"/>
          <p:cNvGraphicFramePr/>
          <p:nvPr/>
        </p:nvGraphicFramePr>
        <p:xfrm>
          <a:off x="3614738" y="2225993"/>
          <a:ext cx="690562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6" imgW="358775" imgH="179070" progId="Equation.DSMT4">
                  <p:embed/>
                </p:oleObj>
              </mc:Choice>
              <mc:Fallback>
                <p:oleObj name="" r:id="rId6" imgW="358775" imgH="179070" progId="Equation.DSMT4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14738" y="2225993"/>
                        <a:ext cx="690562" cy="285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对象 6157"/>
          <p:cNvGraphicFramePr/>
          <p:nvPr/>
        </p:nvGraphicFramePr>
        <p:xfrm>
          <a:off x="3617913" y="2860993"/>
          <a:ext cx="679450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8" imgW="358775" imgH="179070" progId="Equation.DSMT4">
                  <p:embed/>
                </p:oleObj>
              </mc:Choice>
              <mc:Fallback>
                <p:oleObj name="" r:id="rId8" imgW="358775" imgH="179070" progId="Equation.DSMT4">
                  <p:embed/>
                  <p:pic>
                    <p:nvPicPr>
                      <p:cNvPr id="0" name="图片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17913" y="2860993"/>
                        <a:ext cx="679450" cy="2936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对象 6159"/>
          <p:cNvGraphicFramePr/>
          <p:nvPr/>
        </p:nvGraphicFramePr>
        <p:xfrm>
          <a:off x="2254250" y="2395855"/>
          <a:ext cx="3968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10" imgW="205105" imgH="435610" progId="Equation.DSMT4">
                  <p:embed/>
                </p:oleObj>
              </mc:Choice>
              <mc:Fallback>
                <p:oleObj name="" r:id="rId10" imgW="205105" imgH="435610" progId="Equation.DSMT4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54250" y="2395855"/>
                        <a:ext cx="396875" cy="679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对象 6161"/>
          <p:cNvGraphicFramePr/>
          <p:nvPr/>
        </p:nvGraphicFramePr>
        <p:xfrm>
          <a:off x="5978208" y="2055971"/>
          <a:ext cx="1426210" cy="633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12" imgW="736600" imgH="457200" progId="Equation.DSMT4">
                  <p:embed/>
                </p:oleObj>
              </mc:Choice>
              <mc:Fallback>
                <p:oleObj name="" r:id="rId12" imgW="736600" imgH="457200" progId="Equation.DSMT4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978208" y="2055971"/>
                        <a:ext cx="1426210" cy="6337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对象 6162"/>
          <p:cNvGraphicFramePr/>
          <p:nvPr/>
        </p:nvGraphicFramePr>
        <p:xfrm>
          <a:off x="9023033" y="2066767"/>
          <a:ext cx="1400810" cy="634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14" imgW="723900" imgH="457200" progId="Equation.DSMT4">
                  <p:embed/>
                </p:oleObj>
              </mc:Choice>
              <mc:Fallback>
                <p:oleObj name="" r:id="rId14" imgW="723900" imgH="457200" progId="Equation.DSMT4">
                  <p:embed/>
                  <p:pic>
                    <p:nvPicPr>
                      <p:cNvPr id="0" name="图片 309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023033" y="2066767"/>
                        <a:ext cx="1400810" cy="6343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" name="对象 6163"/>
          <p:cNvGraphicFramePr/>
          <p:nvPr/>
        </p:nvGraphicFramePr>
        <p:xfrm>
          <a:off x="5984399" y="2722721"/>
          <a:ext cx="1374140" cy="665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16" imgW="723900" imgH="457200" progId="Equation.DSMT4">
                  <p:embed/>
                </p:oleObj>
              </mc:Choice>
              <mc:Fallback>
                <p:oleObj name="" r:id="rId16" imgW="723900" imgH="457200" progId="Equation.DSMT4">
                  <p:embed/>
                  <p:pic>
                    <p:nvPicPr>
                      <p:cNvPr id="0" name="图片 309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984399" y="2722721"/>
                        <a:ext cx="1374140" cy="6654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5" name="对象 6164"/>
          <p:cNvGraphicFramePr/>
          <p:nvPr/>
        </p:nvGraphicFramePr>
        <p:xfrm>
          <a:off x="9057799" y="2649696"/>
          <a:ext cx="1399540" cy="665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18" imgW="736600" imgH="457200" progId="Equation.DSMT4">
                  <p:embed/>
                </p:oleObj>
              </mc:Choice>
              <mc:Fallback>
                <p:oleObj name="" r:id="rId18" imgW="736600" imgH="457200" progId="Equation.DSMT4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9057799" y="2649696"/>
                        <a:ext cx="1399540" cy="6654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66" name="直接连接符 64"/>
          <p:cNvCxnSpPr/>
          <p:nvPr/>
        </p:nvCxnSpPr>
        <p:spPr>
          <a:xfrm>
            <a:off x="2092325" y="1654493"/>
            <a:ext cx="8936038" cy="4762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67" name="直接连接符 66"/>
          <p:cNvCxnSpPr/>
          <p:nvPr/>
        </p:nvCxnSpPr>
        <p:spPr>
          <a:xfrm flipV="1">
            <a:off x="2114550" y="4064318"/>
            <a:ext cx="8951913" cy="11112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68" name="直接连接符 69"/>
          <p:cNvCxnSpPr/>
          <p:nvPr/>
        </p:nvCxnSpPr>
        <p:spPr>
          <a:xfrm>
            <a:off x="2771775" y="3397568"/>
            <a:ext cx="8256588" cy="6350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69" name="直接连接符 73"/>
          <p:cNvCxnSpPr/>
          <p:nvPr/>
        </p:nvCxnSpPr>
        <p:spPr>
          <a:xfrm flipH="1">
            <a:off x="2105025" y="1660843"/>
            <a:ext cx="0" cy="2414587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70" name="直接连接符 74"/>
          <p:cNvCxnSpPr/>
          <p:nvPr/>
        </p:nvCxnSpPr>
        <p:spPr>
          <a:xfrm flipH="1">
            <a:off x="2771775" y="1662430"/>
            <a:ext cx="6350" cy="2414588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71" name="直接连接符 76"/>
          <p:cNvCxnSpPr/>
          <p:nvPr/>
        </p:nvCxnSpPr>
        <p:spPr>
          <a:xfrm>
            <a:off x="11031538" y="1652905"/>
            <a:ext cx="1587" cy="2433638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72" name="直接连接符 77"/>
          <p:cNvCxnSpPr/>
          <p:nvPr/>
        </p:nvCxnSpPr>
        <p:spPr>
          <a:xfrm>
            <a:off x="2771775" y="2687955"/>
            <a:ext cx="8239125" cy="0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73" name="直接连接符 78"/>
          <p:cNvCxnSpPr/>
          <p:nvPr/>
        </p:nvCxnSpPr>
        <p:spPr>
          <a:xfrm>
            <a:off x="2782888" y="2013268"/>
            <a:ext cx="8239125" cy="1587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74" name="直接连接符 79"/>
          <p:cNvCxnSpPr/>
          <p:nvPr/>
        </p:nvCxnSpPr>
        <p:spPr>
          <a:xfrm>
            <a:off x="8153400" y="1675130"/>
            <a:ext cx="4763" cy="1722438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75" name="直接连接符 80"/>
          <p:cNvCxnSpPr/>
          <p:nvPr/>
        </p:nvCxnSpPr>
        <p:spPr>
          <a:xfrm flipH="1">
            <a:off x="5035550" y="1684655"/>
            <a:ext cx="4763" cy="1701800"/>
          </a:xfrm>
          <a:prstGeom prst="line">
            <a:avLst/>
          </a:prstGeom>
          <a:ln w="63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" name="文本框 4"/>
          <p:cNvSpPr txBox="1"/>
          <p:nvPr/>
        </p:nvSpPr>
        <p:spPr>
          <a:xfrm>
            <a:off x="2857500" y="3407093"/>
            <a:ext cx="82169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注：</a:t>
            </a:r>
            <a:r>
              <a:rPr lang="en-US" altLang="en-US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en-US" altLang="en-US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=0,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此不等式不是一元一次不等式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,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algn="ctr" eaLnBrk="0" hangingPunct="0"/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  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其解集需要根据</a:t>
            </a:r>
            <a:r>
              <a:rPr lang="en-US" altLang="zh-CN" sz="18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的取值及不等式的符号  进行讨论确定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3" name="文本框 4"/>
          <p:cNvSpPr txBox="1"/>
          <p:nvPr/>
        </p:nvSpPr>
        <p:spPr>
          <a:xfrm>
            <a:off x="3136900" y="4553268"/>
            <a:ext cx="6691313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♦一元一次不等式组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: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由两个或两个以上一元一次不等式组成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100638" y="5127943"/>
            <a:ext cx="2003425" cy="393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4538663" y="5110480"/>
            <a:ext cx="2830512" cy="3667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381000" algn="ctr" eaLnBrk="0" hangingPunct="0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不等式组的解集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0375" y="5653405"/>
            <a:ext cx="5878513" cy="3651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381000" algn="ctr" eaLnBrk="0" hangingPunct="0"/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分别求出每个一元一次不等式的解集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6152" grpId="0"/>
      <p:bldP spid="2" grpId="0"/>
      <p:bldP spid="3" grpId="0"/>
      <p:bldP spid="4" grpId="0" bldLvl="0" animBg="1"/>
      <p:bldP spid="5" grpId="0"/>
      <p:bldP spid="6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224" name="Rectangle 3"/>
          <p:cNvSpPr/>
          <p:nvPr/>
        </p:nvSpPr>
        <p:spPr>
          <a:xfrm>
            <a:off x="1863725" y="1509713"/>
            <a:ext cx="7751763" cy="16748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ct val="13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探究问题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3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如何求方程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|=2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的解呢？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3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|=2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的几何意义是什么呢？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Rectangle 4"/>
          <p:cNvSpPr/>
          <p:nvPr/>
        </p:nvSpPr>
        <p:spPr>
          <a:xfrm>
            <a:off x="4016375" y="3646488"/>
            <a:ext cx="3402013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方程的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解为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=2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6" name="Rectangle 5"/>
          <p:cNvSpPr/>
          <p:nvPr/>
        </p:nvSpPr>
        <p:spPr>
          <a:xfrm>
            <a:off x="3141663" y="4575175"/>
            <a:ext cx="521811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几何意义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：到原点的距离等于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的点。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7" name="文本框 8"/>
          <p:cNvSpPr/>
          <p:nvPr/>
        </p:nvSpPr>
        <p:spPr>
          <a:xfrm>
            <a:off x="0" y="-10795"/>
            <a:ext cx="2890838" cy="957263"/>
          </a:xfrm>
          <a:prstGeom prst="parallelogram">
            <a:avLst>
              <a:gd name="adj" fmla="val 24998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新知探究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bldLvl="0"/>
      <p:bldP spid="9225" grpId="0" bldLvl="0"/>
      <p:bldP spid="9226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222" name="Rectangle 5"/>
          <p:cNvSpPr/>
          <p:nvPr/>
        </p:nvSpPr>
        <p:spPr>
          <a:xfrm>
            <a:off x="1211263" y="1076960"/>
            <a:ext cx="9650412" cy="5175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/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探究问题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能表达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2,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|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2,|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|≤2,|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|≥2,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的几何意义吗？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0250" name="Rectangle 2"/>
          <p:cNvSpPr/>
          <p:nvPr/>
        </p:nvSpPr>
        <p:spPr>
          <a:xfrm>
            <a:off x="2184400" y="1745298"/>
            <a:ext cx="3660775" cy="4841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2400" b="1" dirty="0">
                <a:latin typeface="宋体" panose="02010600030101010101" pitchFamily="2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|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|&lt;2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的</a:t>
            </a:r>
            <a:r>
              <a:rPr lang="zh-CN" altLang="en-US" sz="2400" dirty="0">
                <a:latin typeface="宋体" panose="02010600030101010101" pitchFamily="2" charset="-122"/>
              </a:rPr>
              <a:t>几何意义：</a:t>
            </a:r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0255" name="Rectangle 12"/>
          <p:cNvSpPr/>
          <p:nvPr/>
        </p:nvSpPr>
        <p:spPr>
          <a:xfrm>
            <a:off x="2874963" y="3078798"/>
            <a:ext cx="5202237" cy="4841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zh-CN" altLang="en-US" sz="1200" dirty="0">
                <a:latin typeface="Times New Roman" panose="02020603050405020304" pitchFamily="18" charset="0"/>
              </a:rPr>
              <a:t>    </a:t>
            </a:r>
            <a:r>
              <a:rPr lang="zh-CN" altLang="en-US" sz="2400" dirty="0">
                <a:latin typeface="宋体" panose="02010600030101010101" pitchFamily="2" charset="-122"/>
              </a:rPr>
              <a:t>不等式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|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|&lt;2</a:t>
            </a:r>
            <a:r>
              <a:rPr lang="zh-CN" altLang="en-US" sz="2400" dirty="0">
                <a:latin typeface="宋体" panose="02010600030101010101" pitchFamily="2" charset="-122"/>
              </a:rPr>
              <a:t>的解集是：           </a:t>
            </a:r>
            <a:endParaRPr lang="zh-CN" altLang="en-US" sz="2400" dirty="0">
              <a:solidFill>
                <a:srgbClr val="000000"/>
              </a:solidFill>
              <a:latin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10256" name="Rectangle 13"/>
          <p:cNvSpPr/>
          <p:nvPr/>
        </p:nvSpPr>
        <p:spPr>
          <a:xfrm>
            <a:off x="2212975" y="3705860"/>
            <a:ext cx="3362325" cy="482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|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|&gt;2</a:t>
            </a:r>
            <a:r>
              <a:rPr lang="zh-CN" altLang="en-US" sz="2400" dirty="0">
                <a:latin typeface="Times New Roman" panose="02020603050405020304" pitchFamily="18" charset="0"/>
              </a:rPr>
              <a:t>的几何意义</a:t>
            </a:r>
            <a:r>
              <a:rPr lang="en-US" altLang="zh-CN" sz="2400" dirty="0">
                <a:latin typeface="Times New Roman" panose="02020603050405020304" pitchFamily="18" charset="0"/>
              </a:rPr>
              <a:t>: </a:t>
            </a:r>
            <a:endParaRPr lang="zh-CN" altLang="en-US" sz="2400" dirty="0">
              <a:latin typeface="Tahoma" panose="020B0604030504040204" pitchFamily="34" charset="0"/>
            </a:endParaRPr>
          </a:p>
        </p:txBody>
      </p:sp>
      <p:sp>
        <p:nvSpPr>
          <p:cNvPr id="10257" name="Rectangle 14"/>
          <p:cNvSpPr/>
          <p:nvPr/>
        </p:nvSpPr>
        <p:spPr>
          <a:xfrm>
            <a:off x="2820988" y="5175885"/>
            <a:ext cx="3535362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zh-CN" altLang="en-US" sz="1200" dirty="0">
                <a:latin typeface="Times New Roman" panose="02020603050405020304" pitchFamily="18" charset="0"/>
              </a:rPr>
              <a:t>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不等式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|&gt;2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的解集是：</a:t>
            </a:r>
            <a:endParaRPr lang="zh-CN" altLang="en-US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sp>
        <p:nvSpPr>
          <p:cNvPr id="10259" name="Text Box 18"/>
          <p:cNvSpPr txBox="1"/>
          <p:nvPr/>
        </p:nvSpPr>
        <p:spPr>
          <a:xfrm>
            <a:off x="5657850" y="1761173"/>
            <a:ext cx="521176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r>
              <a:rPr lang="zh-CN" altLang="en-US" sz="2400" dirty="0">
                <a:latin typeface="宋体" panose="02010600030101010101" pitchFamily="2" charset="-122"/>
              </a:rPr>
              <a:t>与原点的距离小于</a:t>
            </a:r>
            <a:r>
              <a:rPr lang="en-US" altLang="zh-CN" sz="2400" dirty="0">
                <a:latin typeface="宋体" panose="02010600030101010101" pitchFamily="2" charset="-122"/>
              </a:rPr>
              <a:t>2</a:t>
            </a:r>
            <a:r>
              <a:rPr lang="zh-CN" altLang="en-US" sz="2400" dirty="0">
                <a:latin typeface="宋体" panose="02010600030101010101" pitchFamily="2" charset="-122"/>
              </a:rPr>
              <a:t>的点，如图所示。</a:t>
            </a:r>
            <a:endParaRPr lang="zh-CN" altLang="en-US" sz="2400" dirty="0">
              <a:latin typeface="Tahoma" panose="020B0604030504040204" pitchFamily="34" charset="0"/>
            </a:endParaRPr>
          </a:p>
        </p:txBody>
      </p:sp>
      <p:sp>
        <p:nvSpPr>
          <p:cNvPr id="10260" name="Text Box 19"/>
          <p:cNvSpPr txBox="1"/>
          <p:nvPr/>
        </p:nvSpPr>
        <p:spPr>
          <a:xfrm>
            <a:off x="6115050" y="3069273"/>
            <a:ext cx="22494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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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－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l-GR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&lt;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x&lt;</a:t>
            </a:r>
            <a:r>
              <a:rPr lang="el-GR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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endParaRPr lang="zh-CN" altLang="en-US" sz="2400" dirty="0">
              <a:latin typeface="Tahoma" panose="020B0604030504040204" pitchFamily="34" charset="0"/>
            </a:endParaRPr>
          </a:p>
        </p:txBody>
      </p:sp>
      <p:sp>
        <p:nvSpPr>
          <p:cNvPr id="10261" name="Text Box 20"/>
          <p:cNvSpPr txBox="1"/>
          <p:nvPr/>
        </p:nvSpPr>
        <p:spPr>
          <a:xfrm>
            <a:off x="5308600" y="3718560"/>
            <a:ext cx="52133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r>
              <a:rPr lang="zh-CN" altLang="en-US" sz="2400" dirty="0">
                <a:latin typeface="Times New Roman" panose="02020603050405020304" pitchFamily="18" charset="0"/>
              </a:rPr>
              <a:t>与原点的距离大于</a:t>
            </a:r>
            <a:r>
              <a:rPr lang="en-US" altLang="zh-CN" sz="2400" dirty="0">
                <a:latin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</a:rPr>
              <a:t>的点，如图所示。</a:t>
            </a:r>
            <a:endParaRPr lang="zh-CN" altLang="en-US" sz="2400" dirty="0">
              <a:latin typeface="Tahoma" panose="020B0604030504040204" pitchFamily="34" charset="0"/>
            </a:endParaRPr>
          </a:p>
        </p:txBody>
      </p:sp>
      <p:sp>
        <p:nvSpPr>
          <p:cNvPr id="10262" name="Text Box 21"/>
          <p:cNvSpPr txBox="1"/>
          <p:nvPr/>
        </p:nvSpPr>
        <p:spPr>
          <a:xfrm>
            <a:off x="8164513" y="3091498"/>
            <a:ext cx="20113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用区间表示为</a:t>
            </a:r>
            <a:endParaRPr lang="zh-CN" altLang="en-US" sz="24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0263" name="Text Box 22"/>
          <p:cNvSpPr txBox="1"/>
          <p:nvPr/>
        </p:nvSpPr>
        <p:spPr>
          <a:xfrm>
            <a:off x="6026150" y="5177473"/>
            <a:ext cx="25717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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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x&gt;</a:t>
            </a:r>
            <a:r>
              <a:rPr lang="el-GR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或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x&lt;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－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 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endParaRPr lang="zh-CN" altLang="en-US" sz="2400" dirty="0">
              <a:latin typeface="Tahoma" panose="020B0604030504040204" pitchFamily="34" charset="0"/>
            </a:endParaRPr>
          </a:p>
        </p:txBody>
      </p:sp>
      <p:sp>
        <p:nvSpPr>
          <p:cNvPr id="10264" name="Text Box 23"/>
          <p:cNvSpPr txBox="1"/>
          <p:nvPr/>
        </p:nvSpPr>
        <p:spPr>
          <a:xfrm>
            <a:off x="8402638" y="5177473"/>
            <a:ext cx="20113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用区间表示为</a:t>
            </a:r>
            <a:endParaRPr lang="zh-CN" altLang="en-US" sz="2400" dirty="0">
              <a:solidFill>
                <a:srgbClr val="000000"/>
              </a:solidFill>
              <a:latin typeface="宋体" panose="02010600030101010101" pitchFamily="2" charset="-122"/>
              <a:sym typeface="Symbol" panose="05050102010706020507" pitchFamily="18" charset="2"/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 flipV="1">
            <a:off x="3351213" y="2699385"/>
            <a:ext cx="4303713" cy="317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5403850" y="2615248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5822950" y="2612073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6621463" y="2624773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7007225" y="2629535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4945063" y="2620010"/>
            <a:ext cx="0" cy="857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4095750" y="2610485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3651250" y="2615248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4441825" y="2618423"/>
            <a:ext cx="74613" cy="76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175375" y="2623185"/>
            <a:ext cx="76200" cy="76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8" name="曲线连接符 17"/>
          <p:cNvCxnSpPr>
            <a:stCxn id="14" idx="0"/>
            <a:endCxn id="15" idx="7"/>
          </p:cNvCxnSpPr>
          <p:nvPr/>
        </p:nvCxnSpPr>
        <p:spPr>
          <a:xfrm rot="16200000" flipH="1">
            <a:off x="5351780" y="1735455"/>
            <a:ext cx="15875" cy="1760855"/>
          </a:xfrm>
          <a:prstGeom prst="curvedConnector3">
            <a:avLst>
              <a:gd name="adj1" fmla="val -150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3413125" y="2612073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-4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860800" y="2620010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-3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240213" y="2613660"/>
            <a:ext cx="5857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727575" y="2620010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-1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241925" y="2613660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661025" y="2620010"/>
            <a:ext cx="5857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054725" y="2613660"/>
            <a:ext cx="5857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462713" y="2621598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853238" y="2615248"/>
            <a:ext cx="5857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Text Box 21"/>
          <p:cNvSpPr txBox="1"/>
          <p:nvPr/>
        </p:nvSpPr>
        <p:spPr>
          <a:xfrm>
            <a:off x="10091738" y="3099435"/>
            <a:ext cx="10969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</a:rPr>
              <a:t>(-2,2)</a:t>
            </a: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cxnSp>
        <p:nvCxnSpPr>
          <p:cNvPr id="89" name="直接箭头连接符 88"/>
          <p:cNvCxnSpPr/>
          <p:nvPr/>
        </p:nvCxnSpPr>
        <p:spPr>
          <a:xfrm flipV="1">
            <a:off x="3478213" y="4688523"/>
            <a:ext cx="4303713" cy="317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 flipV="1">
            <a:off x="5530850" y="4604385"/>
            <a:ext cx="0" cy="857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 flipV="1">
            <a:off x="5949950" y="4601210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 flipV="1">
            <a:off x="6748463" y="4613910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 flipV="1">
            <a:off x="7134225" y="4618673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 flipV="1">
            <a:off x="5072063" y="4610735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>
          <a:xfrm flipV="1">
            <a:off x="4222750" y="4599623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 flipV="1">
            <a:off x="3778250" y="4604385"/>
            <a:ext cx="0" cy="857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椭圆 96"/>
          <p:cNvSpPr/>
          <p:nvPr/>
        </p:nvSpPr>
        <p:spPr>
          <a:xfrm>
            <a:off x="4568825" y="4607560"/>
            <a:ext cx="74613" cy="76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6302375" y="4613910"/>
            <a:ext cx="76200" cy="746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540125" y="4601210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-4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3987800" y="4609148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-3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4367213" y="4602798"/>
            <a:ext cx="5857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4854575" y="4609148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-1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5368925" y="4602798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5788025" y="4610735"/>
            <a:ext cx="5857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6181725" y="4604385"/>
            <a:ext cx="5857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7" name="文本框 106"/>
          <p:cNvSpPr txBox="1"/>
          <p:nvPr/>
        </p:nvSpPr>
        <p:spPr>
          <a:xfrm>
            <a:off x="6589713" y="4610735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8" name="文本框 107"/>
          <p:cNvSpPr txBox="1"/>
          <p:nvPr/>
        </p:nvSpPr>
        <p:spPr>
          <a:xfrm>
            <a:off x="6980238" y="4604385"/>
            <a:ext cx="5857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任意多边形 28"/>
          <p:cNvSpPr/>
          <p:nvPr/>
        </p:nvSpPr>
        <p:spPr>
          <a:xfrm>
            <a:off x="6337300" y="4444048"/>
            <a:ext cx="1368425" cy="157163"/>
          </a:xfrm>
          <a:custGeom>
            <a:avLst/>
            <a:gdLst>
              <a:gd name="connisteX0" fmla="*/ 0 w 1369060"/>
              <a:gd name="connsiteY0" fmla="*/ 158115 h 158115"/>
              <a:gd name="connisteX1" fmla="*/ 271145 w 1369060"/>
              <a:gd name="connsiteY1" fmla="*/ 33655 h 158115"/>
              <a:gd name="connisteX2" fmla="*/ 1369060 w 1369060"/>
              <a:gd name="connsiteY2" fmla="*/ 0 h 158115"/>
              <a:gd name="connisteX3" fmla="*/ 1437005 w 1369060"/>
              <a:gd name="connsiteY3" fmla="*/ 22225 h 15811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1369060" h="158115">
                <a:moveTo>
                  <a:pt x="0" y="158115"/>
                </a:moveTo>
                <a:cubicBezTo>
                  <a:pt x="32385" y="133985"/>
                  <a:pt x="-2540" y="65405"/>
                  <a:pt x="271145" y="33655"/>
                </a:cubicBezTo>
                <a:cubicBezTo>
                  <a:pt x="544830" y="1905"/>
                  <a:pt x="1136015" y="2540"/>
                  <a:pt x="136906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任意多边形 29"/>
          <p:cNvSpPr/>
          <p:nvPr/>
        </p:nvSpPr>
        <p:spPr>
          <a:xfrm flipH="1">
            <a:off x="3500438" y="4444048"/>
            <a:ext cx="1109663" cy="147638"/>
          </a:xfrm>
          <a:custGeom>
            <a:avLst/>
            <a:gdLst>
              <a:gd name="connisteX0" fmla="*/ 0 w 1369060"/>
              <a:gd name="connsiteY0" fmla="*/ 158115 h 158115"/>
              <a:gd name="connisteX1" fmla="*/ 271145 w 1369060"/>
              <a:gd name="connsiteY1" fmla="*/ 33655 h 158115"/>
              <a:gd name="connisteX2" fmla="*/ 1369060 w 1369060"/>
              <a:gd name="connsiteY2" fmla="*/ 0 h 158115"/>
              <a:gd name="connisteX3" fmla="*/ 1437005 w 1369060"/>
              <a:gd name="connsiteY3" fmla="*/ 22225 h 15811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1369060" h="158115">
                <a:moveTo>
                  <a:pt x="0" y="158115"/>
                </a:moveTo>
                <a:cubicBezTo>
                  <a:pt x="32385" y="133985"/>
                  <a:pt x="-2540" y="65405"/>
                  <a:pt x="271145" y="33655"/>
                </a:cubicBezTo>
                <a:cubicBezTo>
                  <a:pt x="544830" y="1905"/>
                  <a:pt x="1136015" y="2540"/>
                  <a:pt x="136906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Text Box 21"/>
          <p:cNvSpPr txBox="1"/>
          <p:nvPr/>
        </p:nvSpPr>
        <p:spPr>
          <a:xfrm>
            <a:off x="4032250" y="5729923"/>
            <a:ext cx="32353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(-∞,-2)∪(2,+,∞)</a:t>
            </a:r>
            <a:endParaRPr lang="en-US" altLang="zh-CN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7" name="文本框 8"/>
          <p:cNvSpPr/>
          <p:nvPr/>
        </p:nvSpPr>
        <p:spPr>
          <a:xfrm>
            <a:off x="0" y="-10795"/>
            <a:ext cx="2890838" cy="957263"/>
          </a:xfrm>
          <a:prstGeom prst="parallelogram">
            <a:avLst>
              <a:gd name="adj" fmla="val 24998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新知探究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bldLvl="0"/>
      <p:bldP spid="10255" grpId="0" bldLvl="0"/>
      <p:bldP spid="10256" grpId="0" bldLvl="0"/>
      <p:bldP spid="10257" grpId="0"/>
      <p:bldP spid="10259" grpId="0" bldLvl="0"/>
      <p:bldP spid="10260" grpId="0" bldLvl="0"/>
      <p:bldP spid="10261" grpId="0" bldLvl="0"/>
      <p:bldP spid="10262" grpId="0" bldLvl="0"/>
      <p:bldP spid="10263" grpId="0"/>
      <p:bldP spid="10264" grpId="0"/>
      <p:bldP spid="14" grpId="0" bldLvl="0" animBg="1"/>
      <p:bldP spid="15" grpId="0" bldLvl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bldLvl="0"/>
      <p:bldP spid="97" grpId="0" bldLvl="0" animBg="1"/>
      <p:bldP spid="98" grpId="0" bldLvl="0" animBg="1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31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6" name="Rectangle 3"/>
          <p:cNvSpPr/>
          <p:nvPr/>
        </p:nvSpPr>
        <p:spPr>
          <a:xfrm>
            <a:off x="2552700" y="4357370"/>
            <a:ext cx="1022350" cy="27463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zh-CN" alt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</a:t>
            </a:r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1283" name="Rectangle 14"/>
          <p:cNvSpPr/>
          <p:nvPr/>
        </p:nvSpPr>
        <p:spPr>
          <a:xfrm>
            <a:off x="2214563" y="2087245"/>
            <a:ext cx="3967162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 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|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|≤2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的几何意义：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84" name="Rectangle 15"/>
          <p:cNvSpPr/>
          <p:nvPr/>
        </p:nvSpPr>
        <p:spPr>
          <a:xfrm>
            <a:off x="6372225" y="3428683"/>
            <a:ext cx="4079875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/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{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|-2≤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≤2}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用区间表示为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" name="组合 11285"/>
          <p:cNvGrpSpPr/>
          <p:nvPr/>
        </p:nvGrpSpPr>
        <p:grpSpPr>
          <a:xfrm>
            <a:off x="2063750" y="3990658"/>
            <a:ext cx="3898900" cy="482600"/>
            <a:chOff x="0" y="-21"/>
            <a:chExt cx="6142" cy="762"/>
          </a:xfrm>
        </p:grpSpPr>
        <p:sp>
          <p:nvSpPr>
            <p:cNvPr id="10303" name="Rectangle 19"/>
            <p:cNvSpPr/>
            <p:nvPr/>
          </p:nvSpPr>
          <p:spPr>
            <a:xfrm>
              <a:off x="0" y="0"/>
              <a:ext cx="1728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>
              <a:spAutoFit/>
            </a:bodyPr>
            <a:p>
              <a:pPr eaLnBrk="0" hangingPunct="0"/>
              <a:r>
                <a:rPr lang="zh-CN" altLang="en-US" sz="1200" b="1" dirty="0">
                  <a:latin typeface="Times New Roman" panose="02020603050405020304" pitchFamily="18" charset="0"/>
                </a:rPr>
                <a:t>    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）</a:t>
              </a:r>
              <a:endPara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0304" name="Rectangle 20"/>
            <p:cNvSpPr/>
            <p:nvPr/>
          </p:nvSpPr>
          <p:spPr>
            <a:xfrm>
              <a:off x="1410" y="-21"/>
              <a:ext cx="4732" cy="76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p>
              <a:pPr eaLnBrk="0" hangingPunct="0"/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|</a:t>
              </a:r>
              <a:r>
                <a:rPr lang="en-US" altLang="zh-CN" sz="24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|≥2</a:t>
              </a:r>
              <a:r>
                <a:rPr lang="zh-CN" altLang="en-US" sz="2400" dirty="0">
                  <a:latin typeface="宋体" panose="02010600030101010101" pitchFamily="2" charset="-122"/>
                </a:rPr>
                <a:t>的几何意义：</a:t>
              </a:r>
              <a:endParaRPr lang="zh-CN" altLang="en-US" sz="2400" dirty="0">
                <a:latin typeface="宋体" panose="02010600030101010101" pitchFamily="2" charset="-122"/>
              </a:endParaRPr>
            </a:p>
          </p:txBody>
        </p:sp>
      </p:grpSp>
      <p:sp>
        <p:nvSpPr>
          <p:cNvPr id="11290" name="Rectangle 21"/>
          <p:cNvSpPr/>
          <p:nvPr/>
        </p:nvSpPr>
        <p:spPr>
          <a:xfrm>
            <a:off x="8647113" y="5282883"/>
            <a:ext cx="2089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用区间表示为</a:t>
            </a:r>
            <a:endParaRPr lang="zh-CN" altLang="en-US" sz="2400" dirty="0">
              <a:latin typeface="Tahoma" panose="020B0604030504040204" pitchFamily="34" charset="0"/>
            </a:endParaRPr>
          </a:p>
        </p:txBody>
      </p:sp>
      <p:grpSp>
        <p:nvGrpSpPr>
          <p:cNvPr id="16" name="组合 11291"/>
          <p:cNvGrpSpPr/>
          <p:nvPr/>
        </p:nvGrpSpPr>
        <p:grpSpPr>
          <a:xfrm>
            <a:off x="2922588" y="5268595"/>
            <a:ext cx="6192837" cy="471488"/>
            <a:chOff x="0" y="0"/>
            <a:chExt cx="9751" cy="742"/>
          </a:xfrm>
        </p:grpSpPr>
        <p:sp>
          <p:nvSpPr>
            <p:cNvPr id="10301" name="Rectangle 26"/>
            <p:cNvSpPr/>
            <p:nvPr/>
          </p:nvSpPr>
          <p:spPr>
            <a:xfrm>
              <a:off x="1585" y="22"/>
              <a:ext cx="8166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p>
              <a:pPr eaLnBrk="0" hangingPunct="0"/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|</a:t>
              </a:r>
              <a:r>
                <a:rPr lang="en-US" altLang="zh-CN" sz="24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|≥2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的解集是：</a:t>
              </a: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{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|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≥2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或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≤-2}</a:t>
              </a:r>
              <a:endPara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0302" name="Rectangle 27"/>
            <p:cNvSpPr/>
            <p:nvPr/>
          </p:nvSpPr>
          <p:spPr>
            <a:xfrm>
              <a:off x="0" y="0"/>
              <a:ext cx="1730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0" hangingPunct="0"/>
              <a:r>
                <a:rPr lang="zh-CN" altLang="en-US" sz="2400" dirty="0">
                  <a:latin typeface="Tahoma" panose="020B0604030504040204" pitchFamily="34" charset="0"/>
                </a:rPr>
                <a:t>不等式</a:t>
              </a:r>
              <a:endParaRPr lang="zh-CN" altLang="en-US" sz="24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7" name="组合 11296"/>
          <p:cNvGrpSpPr/>
          <p:nvPr/>
        </p:nvGrpSpPr>
        <p:grpSpPr>
          <a:xfrm>
            <a:off x="2957513" y="3435033"/>
            <a:ext cx="3722687" cy="471487"/>
            <a:chOff x="1144" y="0"/>
            <a:chExt cx="5861" cy="741"/>
          </a:xfrm>
        </p:grpSpPr>
        <p:sp>
          <p:nvSpPr>
            <p:cNvPr id="10299" name="Rectangle 31"/>
            <p:cNvSpPr/>
            <p:nvPr/>
          </p:nvSpPr>
          <p:spPr>
            <a:xfrm>
              <a:off x="2842" y="22"/>
              <a:ext cx="4163" cy="71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p>
              <a:pPr eaLnBrk="0" hangingPunct="0"/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|</a:t>
              </a:r>
              <a:r>
                <a:rPr lang="en-US" altLang="zh-CN" sz="24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|≤2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的解集是：</a:t>
              </a:r>
              <a:endPara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0300" name="Rectangle 32"/>
            <p:cNvSpPr/>
            <p:nvPr/>
          </p:nvSpPr>
          <p:spPr>
            <a:xfrm>
              <a:off x="1144" y="0"/>
              <a:ext cx="1878" cy="72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0" hangingPunct="0"/>
              <a:r>
                <a:rPr lang="zh-CN" altLang="en-US" sz="2400" dirty="0">
                  <a:latin typeface="Tahoma" panose="020B0604030504040204" pitchFamily="34" charset="0"/>
                </a:rPr>
                <a:t> 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不等式</a:t>
              </a:r>
              <a:endPara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1301" name="Text Box 33"/>
          <p:cNvSpPr txBox="1"/>
          <p:nvPr/>
        </p:nvSpPr>
        <p:spPr>
          <a:xfrm>
            <a:off x="5799138" y="2087245"/>
            <a:ext cx="55165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与原点的距离不大于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的点，如图所示。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302" name="Text Box 34"/>
          <p:cNvSpPr txBox="1"/>
          <p:nvPr/>
        </p:nvSpPr>
        <p:spPr>
          <a:xfrm>
            <a:off x="5659438" y="4003358"/>
            <a:ext cx="55165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r>
              <a:rPr lang="zh-CN" altLang="en-US" sz="2400" dirty="0">
                <a:latin typeface="宋体" panose="02010600030101010101" pitchFamily="2" charset="-122"/>
              </a:rPr>
              <a:t>与原点的距离不小于</a:t>
            </a:r>
            <a:r>
              <a:rPr lang="en-US" altLang="zh-CN" sz="2400" dirty="0">
                <a:latin typeface="宋体" panose="02010600030101010101" pitchFamily="2" charset="-122"/>
              </a:rPr>
              <a:t>2</a:t>
            </a:r>
            <a:r>
              <a:rPr lang="zh-CN" altLang="en-US" sz="2400" dirty="0">
                <a:latin typeface="宋体" panose="02010600030101010101" pitchFamily="2" charset="-122"/>
              </a:rPr>
              <a:t>的点，如图所示。</a:t>
            </a:r>
            <a:endParaRPr lang="zh-CN" altLang="en-US" sz="2400" dirty="0">
              <a:latin typeface="Tahoma" panose="020B0604030504040204" pitchFamily="34" charset="0"/>
            </a:endParaRPr>
          </a:p>
        </p:txBody>
      </p:sp>
      <p:sp>
        <p:nvSpPr>
          <p:cNvPr id="10255" name="Rectangle 5"/>
          <p:cNvSpPr/>
          <p:nvPr/>
        </p:nvSpPr>
        <p:spPr>
          <a:xfrm>
            <a:off x="1225550" y="825183"/>
            <a:ext cx="9650413" cy="12811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>
              <a:lnSpc>
                <a:spcPct val="150000"/>
              </a:lnSpc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探究问题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能表达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2,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|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2,|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|≤2,|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|≥2,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的几何意义吗？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          其解集分别是什么？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 flipV="1">
            <a:off x="3602038" y="3052445"/>
            <a:ext cx="4303713" cy="317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5654675" y="2968308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6073775" y="2965133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6872288" y="2977833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7258050" y="2982595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5195888" y="2973070"/>
            <a:ext cx="0" cy="857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4346575" y="2963545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3902075" y="2968308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4692650" y="2971483"/>
            <a:ext cx="74613" cy="76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426200" y="2976245"/>
            <a:ext cx="76200" cy="76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8" name="曲线连接符 17"/>
          <p:cNvCxnSpPr>
            <a:stCxn id="14" idx="0"/>
            <a:endCxn id="15" idx="7"/>
          </p:cNvCxnSpPr>
          <p:nvPr/>
        </p:nvCxnSpPr>
        <p:spPr>
          <a:xfrm rot="16200000" flipH="1">
            <a:off x="5602605" y="2110105"/>
            <a:ext cx="15875" cy="1760855"/>
          </a:xfrm>
          <a:prstGeom prst="curvedConnector3">
            <a:avLst>
              <a:gd name="adj1" fmla="val -150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3663950" y="2965133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-4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111625" y="2973070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-3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491038" y="2966720"/>
            <a:ext cx="5857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978400" y="2973070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-1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492750" y="2966720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911850" y="2973070"/>
            <a:ext cx="5857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305550" y="2966720"/>
            <a:ext cx="5857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713538" y="2974658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104063" y="2968308"/>
            <a:ext cx="5857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89" name="直接箭头连接符 88"/>
          <p:cNvCxnSpPr/>
          <p:nvPr/>
        </p:nvCxnSpPr>
        <p:spPr>
          <a:xfrm flipV="1">
            <a:off x="3632200" y="4887595"/>
            <a:ext cx="4303713" cy="317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 flipV="1">
            <a:off x="5684838" y="4803458"/>
            <a:ext cx="0" cy="857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 flipV="1">
            <a:off x="6103938" y="4800283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 flipV="1">
            <a:off x="6902450" y="4812983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 flipV="1">
            <a:off x="7288213" y="4817745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 flipV="1">
            <a:off x="5226050" y="4809808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>
          <a:xfrm flipV="1">
            <a:off x="4376738" y="4798695"/>
            <a:ext cx="0" cy="841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 flipV="1">
            <a:off x="3932238" y="4803458"/>
            <a:ext cx="0" cy="857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椭圆 96"/>
          <p:cNvSpPr/>
          <p:nvPr/>
        </p:nvSpPr>
        <p:spPr>
          <a:xfrm>
            <a:off x="4722813" y="4806633"/>
            <a:ext cx="74613" cy="76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6456363" y="4812983"/>
            <a:ext cx="76200" cy="746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694113" y="4800283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-4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4141788" y="4808220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-3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4521200" y="4801870"/>
            <a:ext cx="5857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5008563" y="4808220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-1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5522913" y="4801870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5942013" y="4809808"/>
            <a:ext cx="5857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6335713" y="4803458"/>
            <a:ext cx="5857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7" name="文本框 106"/>
          <p:cNvSpPr txBox="1"/>
          <p:nvPr/>
        </p:nvSpPr>
        <p:spPr>
          <a:xfrm>
            <a:off x="6743700" y="4809808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8" name="文本框 107"/>
          <p:cNvSpPr txBox="1"/>
          <p:nvPr/>
        </p:nvSpPr>
        <p:spPr>
          <a:xfrm>
            <a:off x="7134225" y="4803458"/>
            <a:ext cx="5857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任意多边形 28"/>
          <p:cNvSpPr/>
          <p:nvPr/>
        </p:nvSpPr>
        <p:spPr>
          <a:xfrm>
            <a:off x="6491288" y="4643120"/>
            <a:ext cx="1368425" cy="158750"/>
          </a:xfrm>
          <a:custGeom>
            <a:avLst/>
            <a:gdLst>
              <a:gd name="connisteX0" fmla="*/ 0 w 1369060"/>
              <a:gd name="connsiteY0" fmla="*/ 158115 h 158115"/>
              <a:gd name="connisteX1" fmla="*/ 271145 w 1369060"/>
              <a:gd name="connsiteY1" fmla="*/ 33655 h 158115"/>
              <a:gd name="connisteX2" fmla="*/ 1369060 w 1369060"/>
              <a:gd name="connsiteY2" fmla="*/ 0 h 158115"/>
              <a:gd name="connisteX3" fmla="*/ 1437005 w 1369060"/>
              <a:gd name="connsiteY3" fmla="*/ 22225 h 15811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1369060" h="158115">
                <a:moveTo>
                  <a:pt x="0" y="158115"/>
                </a:moveTo>
                <a:cubicBezTo>
                  <a:pt x="32385" y="133985"/>
                  <a:pt x="-2540" y="65405"/>
                  <a:pt x="271145" y="33655"/>
                </a:cubicBezTo>
                <a:cubicBezTo>
                  <a:pt x="544830" y="1905"/>
                  <a:pt x="1136015" y="2540"/>
                  <a:pt x="136906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任意多边形 29"/>
          <p:cNvSpPr/>
          <p:nvPr/>
        </p:nvSpPr>
        <p:spPr>
          <a:xfrm flipH="1">
            <a:off x="3654425" y="4644708"/>
            <a:ext cx="1108075" cy="147638"/>
          </a:xfrm>
          <a:custGeom>
            <a:avLst/>
            <a:gdLst>
              <a:gd name="connisteX0" fmla="*/ 0 w 1369060"/>
              <a:gd name="connsiteY0" fmla="*/ 158115 h 158115"/>
              <a:gd name="connisteX1" fmla="*/ 271145 w 1369060"/>
              <a:gd name="connsiteY1" fmla="*/ 33655 h 158115"/>
              <a:gd name="connisteX2" fmla="*/ 1369060 w 1369060"/>
              <a:gd name="connsiteY2" fmla="*/ 0 h 158115"/>
              <a:gd name="connisteX3" fmla="*/ 1437005 w 1369060"/>
              <a:gd name="connsiteY3" fmla="*/ 22225 h 15811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1369060" h="158115">
                <a:moveTo>
                  <a:pt x="0" y="158115"/>
                </a:moveTo>
                <a:cubicBezTo>
                  <a:pt x="32385" y="133985"/>
                  <a:pt x="-2540" y="65405"/>
                  <a:pt x="271145" y="33655"/>
                </a:cubicBezTo>
                <a:cubicBezTo>
                  <a:pt x="544830" y="1905"/>
                  <a:pt x="1136015" y="2540"/>
                  <a:pt x="136906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Rectangle 21"/>
          <p:cNvSpPr/>
          <p:nvPr/>
        </p:nvSpPr>
        <p:spPr>
          <a:xfrm>
            <a:off x="4484688" y="5808345"/>
            <a:ext cx="4202112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/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(-∞,-2]∪[2,+∞)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21"/>
          <p:cNvSpPr/>
          <p:nvPr/>
        </p:nvSpPr>
        <p:spPr>
          <a:xfrm>
            <a:off x="10044113" y="3422333"/>
            <a:ext cx="1096962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0" hangingPunct="0"/>
            <a:r>
              <a:rPr lang="en-US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[-2,2]</a:t>
            </a:r>
            <a:endParaRPr lang="en-US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7" name="文本框 8"/>
          <p:cNvSpPr/>
          <p:nvPr/>
        </p:nvSpPr>
        <p:spPr>
          <a:xfrm>
            <a:off x="0" y="-10795"/>
            <a:ext cx="2890838" cy="957263"/>
          </a:xfrm>
          <a:prstGeom prst="parallelogram">
            <a:avLst>
              <a:gd name="adj" fmla="val 24998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新知探究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0" dur="500"/>
                                        <p:tgtEl>
                                          <p:spTgt spid="11290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5" dur="500"/>
                                        <p:tgtEl>
                                          <p:spTgt spid="2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3" grpId="0" bldLvl="0"/>
      <p:bldP spid="11284" grpId="0" bldLvl="0"/>
      <p:bldP spid="11301" grpId="0" bldLvl="0"/>
      <p:bldP spid="11302" grpId="0" bldLvl="0"/>
      <p:bldP spid="14" grpId="0" bldLvl="0" animBg="1"/>
      <p:bldP spid="15" grpId="0" bldLvl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97" grpId="0" bldLvl="0" animBg="1"/>
      <p:bldP spid="98" grpId="0" bldLvl="0" animBg="1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25.xml><?xml version="1.0" encoding="utf-8"?>
<p:tagLst xmlns:p="http://schemas.openxmlformats.org/presentationml/2006/main">
  <p:tag name="commondata" val="eyJoZGlkIjoiOWE5Zjc4Y2VkOTkyZTVhZDZkMzFkODg0MWEwYmZlYTMifQ==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3025</Words>
  <Application>WPS 演示</Application>
  <PresentationFormat>自定义</PresentationFormat>
  <Paragraphs>470</Paragraphs>
  <Slides>24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29</vt:i4>
      </vt:variant>
      <vt:variant>
        <vt:lpstr>幻灯片标题</vt:lpstr>
      </vt:variant>
      <vt:variant>
        <vt:i4>24</vt:i4>
      </vt:variant>
    </vt:vector>
  </HeadingPairs>
  <TitlesOfParts>
    <vt:vector size="69" baseType="lpstr">
      <vt:lpstr>Arial</vt:lpstr>
      <vt:lpstr>宋体</vt:lpstr>
      <vt:lpstr>Wingdings</vt:lpstr>
      <vt:lpstr>Tahoma</vt:lpstr>
      <vt:lpstr>微软雅黑</vt:lpstr>
      <vt:lpstr>黑体</vt:lpstr>
      <vt:lpstr>Times New Roman</vt:lpstr>
      <vt:lpstr>Wingdings 2</vt:lpstr>
      <vt:lpstr>Calibri</vt:lpstr>
      <vt:lpstr>幼圆</vt:lpstr>
      <vt:lpstr>Symbol</vt:lpstr>
      <vt:lpstr>Arial Unicode MS</vt:lpstr>
      <vt:lpstr>楷体</vt:lpstr>
      <vt:lpstr>Wingdings</vt:lpstr>
      <vt:lpstr>自定义设计方案</vt:lpstr>
      <vt:lpstr>1_自定义设计方案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Equation.KSEE3</vt:lpstr>
      <vt:lpstr>Equation.KSEE3</vt:lpstr>
      <vt:lpstr>Equation.KSEE3</vt:lpstr>
      <vt:lpstr>Equation.KSEE3</vt:lpstr>
      <vt:lpstr>Word.Document.8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MideaGroup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龙卉</dc:creator>
  <cp:lastModifiedBy>天秤座</cp:lastModifiedBy>
  <cp:revision>209</cp:revision>
  <dcterms:created xsi:type="dcterms:W3CDTF">2014-09-09T10:19:00Z</dcterms:created>
  <dcterms:modified xsi:type="dcterms:W3CDTF">2023-10-08T02:39:21Z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0D6BBEF5643C452B8DF4F1B50DFEF72E</vt:lpwstr>
  </property>
</Properties>
</file>