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2" r:id="rId3"/>
    <p:sldId id="340" r:id="rId4"/>
    <p:sldId id="271" r:id="rId5"/>
    <p:sldId id="283" r:id="rId6"/>
    <p:sldId id="322" r:id="rId7"/>
    <p:sldId id="323" r:id="rId8"/>
    <p:sldId id="272" r:id="rId9"/>
    <p:sldId id="284" r:id="rId10"/>
    <p:sldId id="273" r:id="rId11"/>
    <p:sldId id="289" r:id="rId12"/>
    <p:sldId id="285" r:id="rId13"/>
    <p:sldId id="288" r:id="rId14"/>
    <p:sldId id="287" r:id="rId15"/>
    <p:sldId id="275" r:id="rId16"/>
    <p:sldId id="276" r:id="rId17"/>
    <p:sldId id="290" r:id="rId18"/>
    <p:sldId id="278" r:id="rId19"/>
    <p:sldId id="291" r:id="rId20"/>
    <p:sldId id="292" r:id="rId21"/>
    <p:sldId id="293" r:id="rId22"/>
    <p:sldId id="341" r:id="rId23"/>
    <p:sldId id="270" r:id="rId24"/>
  </p:sldIdLst>
  <p:sldSz cx="12192000" cy="6858000"/>
  <p:notesSz cx="6858000" cy="9144000"/>
  <p:custDataLst>
    <p:tags r:id="rId29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4" userDrawn="1">
          <p15:clr>
            <a:srgbClr val="A4A3A4"/>
          </p15:clr>
        </p15:guide>
        <p15:guide id="2" pos="383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9BD4"/>
    <a:srgbClr val="5A47E7"/>
    <a:srgbClr val="FFD85D"/>
    <a:srgbClr val="6BC6EB"/>
    <a:srgbClr val="FFC000"/>
    <a:srgbClr val="2E77B7"/>
    <a:srgbClr val="2F9FD5"/>
    <a:srgbClr val="45B2B9"/>
    <a:srgbClr val="2D9FD4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8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588" y="-72"/>
      </p:cViewPr>
      <p:guideLst>
        <p:guide orient="horz" pos="2194"/>
        <p:guide pos="38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gs" Target="tags/tag64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1A79049-0D81-43C9-A6EE-D465C35875E5}" type="presOf" srcId="{5892AFDF-AA56-4437-A5D0-69B8CDEC0A33}" destId="{4A3841E5-E850-4768-BCEB-156462614172}" srcOrd="0" destOrd="0" presId="urn:microsoft.com/office/officeart/2005/8/layout/process4"/>
    <dgm:cxn modelId="{C6A76D9F-2251-4F75-99C7-17D15DF4977E}" type="presOf" srcId="{686DB3D4-1AAC-4388-8C5D-57B9D632F429}" destId="{808B7BA2-19FB-4C63-91A2-98D343C57F7C}" srcOrd="0" destOrd="0" presId="urn:microsoft.com/office/officeart/2005/8/layout/process4"/>
    <dgm:cxn modelId="{AC046B7E-C91B-4E72-BA46-1B1EB8F7157B}" type="presOf" srcId="{5892AFDF-AA56-4437-A5D0-69B8CDEC0A33}" destId="{C1A68B1A-3D49-4ACA-A2E3-B498B7BABEE6}" srcOrd="1" destOrd="0" presId="urn:microsoft.com/office/officeart/2005/8/layout/process4"/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D74DD239-DDBB-4DB3-AD93-077175B92832}" type="presOf" srcId="{E582E736-2870-4E96-BED8-4CE0CF67995B}" destId="{5EE99884-9E2E-4FE6-A5D8-6ACA831E9755}" srcOrd="0" destOrd="0" presId="urn:microsoft.com/office/officeart/2005/8/layout/process4"/>
    <dgm:cxn modelId="{2AE08345-435E-4CB1-A85F-AFD478F3EBB9}" type="presOf" srcId="{85183C90-3A16-41C4-896D-820917BB9D79}" destId="{D2B5C53B-EC74-48AE-90BF-B3B941F46D4C}" srcOrd="0" destOrd="0" presId="urn:microsoft.com/office/officeart/2005/8/layout/process4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143DC404-C3FD-461C-AE3C-D5CD708B4464}" type="presOf" srcId="{4806D80E-8775-43C4-B227-0063AC4D5040}" destId="{53C0BA43-2DD6-40C9-A155-197C1C9388C9}" srcOrd="0" destOrd="0" presId="urn:microsoft.com/office/officeart/2005/8/layout/process4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DA29A280-C878-43B1-B0C3-8AB08884FC53}" type="presOf" srcId="{253CDDB7-BB96-4003-BBC7-42D80477E21E}" destId="{1CBD4569-6870-42B2-A9DD-217728E10514}" srcOrd="0" destOrd="0" presId="urn:microsoft.com/office/officeart/2005/8/layout/process4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26645B76-CFE7-421C-B666-6363234605FA}" type="presOf" srcId="{7BB27145-B151-47E8-A861-66402183E3A0}" destId="{01AC5AF5-8D67-4CBC-A1A3-F0577FDBF38E}" srcOrd="0" destOrd="0" presId="urn:microsoft.com/office/officeart/2005/8/layout/process4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7297BFB8-C4D9-4576-B44C-2B754AAEEACA}" type="presOf" srcId="{686DB3D4-1AAC-4388-8C5D-57B9D632F429}" destId="{98C4E39E-10F3-4D03-A868-BC96ECF27A11}" srcOrd="1" destOrd="0" presId="urn:microsoft.com/office/officeart/2005/8/layout/process4"/>
    <dgm:cxn modelId="{2037A1F4-C77C-4102-B946-CC963FC51426}" type="presOf" srcId="{471AD50B-B3B8-4AC5-A612-BA2FED03CC32}" destId="{4B9A3AFB-121F-4379-8524-D58120764772}" srcOrd="0" destOrd="0" presId="urn:microsoft.com/office/officeart/2005/8/layout/process4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CD5F6C76-1FA9-4363-BA64-14ABD16E1123}" type="presOf" srcId="{5897881D-4100-495D-8EA6-7E6C1A52B6D7}" destId="{26E760D4-5974-4810-8717-4B8FC2236871}" srcOrd="0" destOrd="0" presId="urn:microsoft.com/office/officeart/2005/8/layout/process4"/>
    <dgm:cxn modelId="{0B0206B0-81BD-4BCB-818F-405D691424C3}" type="presOf" srcId="{E582E736-2870-4E96-BED8-4CE0CF67995B}" destId="{B4406A72-DDFE-449E-A8CB-60482EBA02AE}" srcOrd="1" destOrd="0" presId="urn:microsoft.com/office/officeart/2005/8/layout/process4"/>
    <dgm:cxn modelId="{B693D2FE-3690-4054-AC85-9E7CD3221B06}" type="presOf" srcId="{E233382C-9E75-4914-8328-34E1623ACCCF}" destId="{00129A5A-6583-48B0-96FB-05AE29122BAC}" srcOrd="0" destOrd="0" presId="urn:microsoft.com/office/officeart/2005/8/layout/process4"/>
    <dgm:cxn modelId="{A8F955CB-4558-4594-BB6F-CE1779537F10}" type="presParOf" srcId="{53C0BA43-2DD6-40C9-A155-197C1C9388C9}" destId="{7867D93A-4E93-4750-9905-E110B49D7C0C}" srcOrd="0" destOrd="0" presId="urn:microsoft.com/office/officeart/2005/8/layout/process4"/>
    <dgm:cxn modelId="{31BA5C98-FC68-4BAF-9864-6457FAFE5B22}" type="presParOf" srcId="{7867D93A-4E93-4750-9905-E110B49D7C0C}" destId="{808B7BA2-19FB-4C63-91A2-98D343C57F7C}" srcOrd="0" destOrd="0" presId="urn:microsoft.com/office/officeart/2005/8/layout/process4"/>
    <dgm:cxn modelId="{97FB2DEC-F2FF-436E-AE53-3481367FF4F7}" type="presParOf" srcId="{7867D93A-4E93-4750-9905-E110B49D7C0C}" destId="{98C4E39E-10F3-4D03-A868-BC96ECF27A11}" srcOrd="1" destOrd="0" presId="urn:microsoft.com/office/officeart/2005/8/layout/process4"/>
    <dgm:cxn modelId="{202E75A1-4129-4FE3-8350-373C5CB67896}" type="presParOf" srcId="{7867D93A-4E93-4750-9905-E110B49D7C0C}" destId="{15956C15-0725-455D-BF0E-2053741ACB11}" srcOrd="2" destOrd="0" presId="urn:microsoft.com/office/officeart/2005/8/layout/process4"/>
    <dgm:cxn modelId="{1FDBD494-A5A0-4AB3-B857-C3B20E307D86}" type="presParOf" srcId="{15956C15-0725-455D-BF0E-2053741ACB11}" destId="{01AC5AF5-8D67-4CBC-A1A3-F0577FDBF38E}" srcOrd="0" destOrd="0" presId="urn:microsoft.com/office/officeart/2005/8/layout/process4"/>
    <dgm:cxn modelId="{B9ED76FD-FE99-43D6-8173-8340393BE5A0}" type="presParOf" srcId="{15956C15-0725-455D-BF0E-2053741ACB11}" destId="{1CBD4569-6870-42B2-A9DD-217728E10514}" srcOrd="1" destOrd="0" presId="urn:microsoft.com/office/officeart/2005/8/layout/process4"/>
    <dgm:cxn modelId="{28260C4C-F4F1-4F24-93DC-B1604EA09B40}" type="presParOf" srcId="{53C0BA43-2DD6-40C9-A155-197C1C9388C9}" destId="{ADF88A39-752C-46E4-A362-B1CE22C74F39}" srcOrd="1" destOrd="0" presId="urn:microsoft.com/office/officeart/2005/8/layout/process4"/>
    <dgm:cxn modelId="{A6A299F2-2282-40E7-82D8-99DD40A04743}" type="presParOf" srcId="{53C0BA43-2DD6-40C9-A155-197C1C9388C9}" destId="{592A0256-7C4E-445C-BEB9-E59A4A32736C}" srcOrd="2" destOrd="0" presId="urn:microsoft.com/office/officeart/2005/8/layout/process4"/>
    <dgm:cxn modelId="{EAD6DCBA-64DA-44F8-9C22-F9AA7A03E484}" type="presParOf" srcId="{592A0256-7C4E-445C-BEB9-E59A4A32736C}" destId="{5EE99884-9E2E-4FE6-A5D8-6ACA831E9755}" srcOrd="0" destOrd="0" presId="urn:microsoft.com/office/officeart/2005/8/layout/process4"/>
    <dgm:cxn modelId="{E23970AC-E919-4F10-887B-027BF16719A9}" type="presParOf" srcId="{592A0256-7C4E-445C-BEB9-E59A4A32736C}" destId="{B4406A72-DDFE-449E-A8CB-60482EBA02AE}" srcOrd="1" destOrd="0" presId="urn:microsoft.com/office/officeart/2005/8/layout/process4"/>
    <dgm:cxn modelId="{7C3DCE37-63A6-43B5-8CEF-F2B0B3E0E63B}" type="presParOf" srcId="{592A0256-7C4E-445C-BEB9-E59A4A32736C}" destId="{282800D4-5028-4E8C-94BA-9CE910ECF6E5}" srcOrd="2" destOrd="0" presId="urn:microsoft.com/office/officeart/2005/8/layout/process4"/>
    <dgm:cxn modelId="{125E0BDE-FA58-49A0-9A75-712D0BCAF335}" type="presParOf" srcId="{282800D4-5028-4E8C-94BA-9CE910ECF6E5}" destId="{D2B5C53B-EC74-48AE-90BF-B3B941F46D4C}" srcOrd="0" destOrd="0" presId="urn:microsoft.com/office/officeart/2005/8/layout/process4"/>
    <dgm:cxn modelId="{2DD0F1C5-1C3B-4C17-902B-5DFCAA777933}" type="presParOf" srcId="{282800D4-5028-4E8C-94BA-9CE910ECF6E5}" destId="{00129A5A-6583-48B0-96FB-05AE29122BAC}" srcOrd="1" destOrd="0" presId="urn:microsoft.com/office/officeart/2005/8/layout/process4"/>
    <dgm:cxn modelId="{17F773AE-072A-4F88-884D-962CFA38D20B}" type="presParOf" srcId="{53C0BA43-2DD6-40C9-A155-197C1C9388C9}" destId="{2E0806B2-1229-45F3-B1CC-E2D0D8F513D5}" srcOrd="3" destOrd="0" presId="urn:microsoft.com/office/officeart/2005/8/layout/process4"/>
    <dgm:cxn modelId="{BA19E867-DF84-4CB4-94A2-2861D74C6BDE}" type="presParOf" srcId="{53C0BA43-2DD6-40C9-A155-197C1C9388C9}" destId="{B0259C26-5767-40FE-BA56-97FAF65E7950}" srcOrd="4" destOrd="0" presId="urn:microsoft.com/office/officeart/2005/8/layout/process4"/>
    <dgm:cxn modelId="{E57CA725-2B12-428B-B5B7-0EA6A7D4889A}" type="presParOf" srcId="{B0259C26-5767-40FE-BA56-97FAF65E7950}" destId="{4A3841E5-E850-4768-BCEB-156462614172}" srcOrd="0" destOrd="0" presId="urn:microsoft.com/office/officeart/2005/8/layout/process4"/>
    <dgm:cxn modelId="{9CCF7FF8-9BE7-494B-A1A4-6914F65DD4F3}" type="presParOf" srcId="{B0259C26-5767-40FE-BA56-97FAF65E7950}" destId="{C1A68B1A-3D49-4ACA-A2E3-B498B7BABEE6}" srcOrd="1" destOrd="0" presId="urn:microsoft.com/office/officeart/2005/8/layout/process4"/>
    <dgm:cxn modelId="{41561CB4-2D87-42B2-9268-805DC1FD084B}" type="presParOf" srcId="{B0259C26-5767-40FE-BA56-97FAF65E7950}" destId="{5D5B5423-C58C-441F-A07A-E10BC6BAA87C}" srcOrd="2" destOrd="0" presId="urn:microsoft.com/office/officeart/2005/8/layout/process4"/>
    <dgm:cxn modelId="{E6ECDE06-9C9D-450A-A98F-905537FCE9A4}" type="presParOf" srcId="{5D5B5423-C58C-441F-A07A-E10BC6BAA87C}" destId="{4B9A3AFB-121F-4379-8524-D58120764772}" srcOrd="0" destOrd="0" presId="urn:microsoft.com/office/officeart/2005/8/layout/process4"/>
    <dgm:cxn modelId="{CED7FEA0-FD05-4FC5-BC71-09FEA053C53A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5" Type="http://schemas.openxmlformats.org/officeDocument/2006/relationships/image" Target="../media/image55.wmf"/><Relationship Id="rId4" Type="http://schemas.openxmlformats.org/officeDocument/2006/relationships/image" Target="../media/image54.wmf"/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7" Type="http://schemas.openxmlformats.org/officeDocument/2006/relationships/image" Target="../media/image62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67.wmf"/><Relationship Id="rId4" Type="http://schemas.openxmlformats.org/officeDocument/2006/relationships/image" Target="../media/image66.wmf"/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4.vml.rels><?xml version="1.0" encoding="UTF-8" standalone="yes"?>
<Relationships xmlns="http://schemas.openxmlformats.org/package/2006/relationships"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image" Target="../media/image10.wmf"/><Relationship Id="rId7" Type="http://schemas.openxmlformats.org/officeDocument/2006/relationships/image" Target="../media/image9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2" Type="http://schemas.openxmlformats.org/officeDocument/2006/relationships/image" Target="../media/image14.wmf"/><Relationship Id="rId11" Type="http://schemas.openxmlformats.org/officeDocument/2006/relationships/image" Target="../media/image13.wmf"/><Relationship Id="rId10" Type="http://schemas.openxmlformats.org/officeDocument/2006/relationships/image" Target="../media/image12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7" Type="http://schemas.openxmlformats.org/officeDocument/2006/relationships/image" Target="../media/image39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oleObject" Target="../embeddings/oleObject26.bin"/><Relationship Id="rId7" Type="http://schemas.openxmlformats.org/officeDocument/2006/relationships/image" Target="../media/image26.wmf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Relationship Id="rId3" Type="http://schemas.openxmlformats.org/officeDocument/2006/relationships/image" Target="../media/image24.wmf"/><Relationship Id="rId2" Type="http://schemas.openxmlformats.org/officeDocument/2006/relationships/oleObject" Target="../embeddings/oleObject23.bin"/><Relationship Id="rId13" Type="http://schemas.openxmlformats.org/officeDocument/2006/relationships/vmlDrawing" Target="../drawings/vmlDrawing6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28.wmf"/><Relationship Id="rId10" Type="http://schemas.openxmlformats.org/officeDocument/2006/relationships/oleObject" Target="../embeddings/oleObject27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oleObject" Target="../embeddings/oleObject31.bin"/><Relationship Id="rId7" Type="http://schemas.openxmlformats.org/officeDocument/2006/relationships/image" Target="../media/image31.wmf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9.bin"/><Relationship Id="rId3" Type="http://schemas.openxmlformats.org/officeDocument/2006/relationships/image" Target="../media/image29.wmf"/><Relationship Id="rId2" Type="http://schemas.openxmlformats.org/officeDocument/2006/relationships/oleObject" Target="../embeddings/oleObject28.bin"/><Relationship Id="rId11" Type="http://schemas.openxmlformats.org/officeDocument/2006/relationships/vmlDrawing" Target="../drawings/vmlDrawing7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oleObject" Target="../embeddings/oleObject35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3.bin"/><Relationship Id="rId3" Type="http://schemas.openxmlformats.org/officeDocument/2006/relationships/image" Target="../media/image33.wmf"/><Relationship Id="rId2" Type="http://schemas.openxmlformats.org/officeDocument/2006/relationships/oleObject" Target="../embeddings/oleObject32.bin"/><Relationship Id="rId19" Type="http://schemas.openxmlformats.org/officeDocument/2006/relationships/vmlDrawing" Target="../drawings/vmlDrawing8.vml"/><Relationship Id="rId18" Type="http://schemas.openxmlformats.org/officeDocument/2006/relationships/slideLayout" Target="../slideLayouts/slideLayout7.xml"/><Relationship Id="rId17" Type="http://schemas.openxmlformats.org/officeDocument/2006/relationships/image" Target="../media/image40.wmf"/><Relationship Id="rId16" Type="http://schemas.openxmlformats.org/officeDocument/2006/relationships/oleObject" Target="../embeddings/oleObject39.bin"/><Relationship Id="rId15" Type="http://schemas.openxmlformats.org/officeDocument/2006/relationships/image" Target="../media/image39.wmf"/><Relationship Id="rId14" Type="http://schemas.openxmlformats.org/officeDocument/2006/relationships/oleObject" Target="../embeddings/oleObject38.bin"/><Relationship Id="rId13" Type="http://schemas.openxmlformats.org/officeDocument/2006/relationships/image" Target="../media/image38.wmf"/><Relationship Id="rId12" Type="http://schemas.openxmlformats.org/officeDocument/2006/relationships/oleObject" Target="../embeddings/oleObject37.bin"/><Relationship Id="rId11" Type="http://schemas.openxmlformats.org/officeDocument/2006/relationships/image" Target="../media/image37.wmf"/><Relationship Id="rId10" Type="http://schemas.openxmlformats.org/officeDocument/2006/relationships/oleObject" Target="../embeddings/oleObject36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oleObject" Target="../embeddings/oleObject43.bin"/><Relationship Id="rId7" Type="http://schemas.openxmlformats.org/officeDocument/2006/relationships/image" Target="../media/image43.wmf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3" Type="http://schemas.openxmlformats.org/officeDocument/2006/relationships/vmlDrawing" Target="../drawings/vmlDrawing9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45.wmf"/><Relationship Id="rId10" Type="http://schemas.openxmlformats.org/officeDocument/2006/relationships/oleObject" Target="../embeddings/oleObject44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oleObject" Target="../embeddings/oleObject48.bin"/><Relationship Id="rId7" Type="http://schemas.openxmlformats.org/officeDocument/2006/relationships/image" Target="../media/image48.wmf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6.bin"/><Relationship Id="rId3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3" Type="http://schemas.openxmlformats.org/officeDocument/2006/relationships/vmlDrawing" Target="../drawings/vmlDrawing10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50.wmf"/><Relationship Id="rId10" Type="http://schemas.openxmlformats.org/officeDocument/2006/relationships/oleObject" Target="../embeddings/oleObject49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54.wmf"/><Relationship Id="rId8" Type="http://schemas.openxmlformats.org/officeDocument/2006/relationships/oleObject" Target="../embeddings/oleObject53.bin"/><Relationship Id="rId7" Type="http://schemas.openxmlformats.org/officeDocument/2006/relationships/image" Target="../media/image53.wmf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1.bin"/><Relationship Id="rId3" Type="http://schemas.openxmlformats.org/officeDocument/2006/relationships/image" Target="../media/image51.wmf"/><Relationship Id="rId2" Type="http://schemas.openxmlformats.org/officeDocument/2006/relationships/oleObject" Target="../embeddings/oleObject50.bin"/><Relationship Id="rId13" Type="http://schemas.openxmlformats.org/officeDocument/2006/relationships/vmlDrawing" Target="../drawings/vmlDrawing11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55.wmf"/><Relationship Id="rId10" Type="http://schemas.openxmlformats.org/officeDocument/2006/relationships/oleObject" Target="../embeddings/oleObject54.bin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oleObject" Target="../embeddings/oleObject58.bin"/><Relationship Id="rId7" Type="http://schemas.openxmlformats.org/officeDocument/2006/relationships/image" Target="../media/image58.wmf"/><Relationship Id="rId6" Type="http://schemas.openxmlformats.org/officeDocument/2006/relationships/oleObject" Target="../embeddings/oleObject57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6.bin"/><Relationship Id="rId3" Type="http://schemas.openxmlformats.org/officeDocument/2006/relationships/image" Target="../media/image56.wmf"/><Relationship Id="rId2" Type="http://schemas.openxmlformats.org/officeDocument/2006/relationships/oleObject" Target="../embeddings/oleObject55.bin"/><Relationship Id="rId17" Type="http://schemas.openxmlformats.org/officeDocument/2006/relationships/vmlDrawing" Target="../drawings/vmlDrawing12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62.wmf"/><Relationship Id="rId14" Type="http://schemas.openxmlformats.org/officeDocument/2006/relationships/oleObject" Target="../embeddings/oleObject61.bin"/><Relationship Id="rId13" Type="http://schemas.openxmlformats.org/officeDocument/2006/relationships/image" Target="../media/image61.wmf"/><Relationship Id="rId12" Type="http://schemas.openxmlformats.org/officeDocument/2006/relationships/oleObject" Target="../embeddings/oleObject60.bin"/><Relationship Id="rId11" Type="http://schemas.openxmlformats.org/officeDocument/2006/relationships/image" Target="../media/image60.wmf"/><Relationship Id="rId10" Type="http://schemas.openxmlformats.org/officeDocument/2006/relationships/oleObject" Target="../embeddings/oleObject59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66.wmf"/><Relationship Id="rId8" Type="http://schemas.openxmlformats.org/officeDocument/2006/relationships/oleObject" Target="../embeddings/oleObject65.bin"/><Relationship Id="rId7" Type="http://schemas.openxmlformats.org/officeDocument/2006/relationships/image" Target="../media/image65.wmf"/><Relationship Id="rId6" Type="http://schemas.openxmlformats.org/officeDocument/2006/relationships/oleObject" Target="../embeddings/oleObject64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63.bin"/><Relationship Id="rId3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3" Type="http://schemas.openxmlformats.org/officeDocument/2006/relationships/vmlDrawing" Target="../drawings/vmlDrawing13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67.wmf"/><Relationship Id="rId10" Type="http://schemas.openxmlformats.org/officeDocument/2006/relationships/oleObject" Target="../embeddings/oleObject66.bin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image" Target="../media/image71.wmf"/><Relationship Id="rId8" Type="http://schemas.openxmlformats.org/officeDocument/2006/relationships/oleObject" Target="../embeddings/oleObject70.bin"/><Relationship Id="rId7" Type="http://schemas.openxmlformats.org/officeDocument/2006/relationships/image" Target="../media/image70.wmf"/><Relationship Id="rId6" Type="http://schemas.openxmlformats.org/officeDocument/2006/relationships/oleObject" Target="../embeddings/oleObject69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8.bin"/><Relationship Id="rId3" Type="http://schemas.openxmlformats.org/officeDocument/2006/relationships/image" Target="../media/image68.wmf"/><Relationship Id="rId2" Type="http://schemas.openxmlformats.org/officeDocument/2006/relationships/oleObject" Target="../embeddings/oleObject67.bin"/><Relationship Id="rId15" Type="http://schemas.openxmlformats.org/officeDocument/2006/relationships/vmlDrawing" Target="../drawings/vmlDrawing14.v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11" Type="http://schemas.openxmlformats.org/officeDocument/2006/relationships/image" Target="../media/image72.wmf"/><Relationship Id="rId10" Type="http://schemas.openxmlformats.org/officeDocument/2006/relationships/oleObject" Target="../embeddings/oleObject71.bin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5.wmf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3.wmf"/><Relationship Id="rId28" Type="http://schemas.openxmlformats.org/officeDocument/2006/relationships/vmlDrawing" Target="../drawings/vmlDrawing2.vml"/><Relationship Id="rId27" Type="http://schemas.openxmlformats.org/officeDocument/2006/relationships/slideLayout" Target="../slideLayouts/slideLayout7.xml"/><Relationship Id="rId26" Type="http://schemas.openxmlformats.org/officeDocument/2006/relationships/image" Target="../media/image15.jpeg"/><Relationship Id="rId25" Type="http://schemas.openxmlformats.org/officeDocument/2006/relationships/image" Target="../media/image14.wmf"/><Relationship Id="rId24" Type="http://schemas.openxmlformats.org/officeDocument/2006/relationships/oleObject" Target="../embeddings/oleObject13.bin"/><Relationship Id="rId23" Type="http://schemas.openxmlformats.org/officeDocument/2006/relationships/image" Target="../media/image13.wmf"/><Relationship Id="rId22" Type="http://schemas.openxmlformats.org/officeDocument/2006/relationships/oleObject" Target="../embeddings/oleObject12.bin"/><Relationship Id="rId21" Type="http://schemas.openxmlformats.org/officeDocument/2006/relationships/image" Target="../media/image12.wmf"/><Relationship Id="rId20" Type="http://schemas.openxmlformats.org/officeDocument/2006/relationships/oleObject" Target="../embeddings/oleObject11.bin"/><Relationship Id="rId2" Type="http://schemas.openxmlformats.org/officeDocument/2006/relationships/oleObject" Target="../embeddings/oleObject2.bin"/><Relationship Id="rId19" Type="http://schemas.openxmlformats.org/officeDocument/2006/relationships/image" Target="../media/image11.wmf"/><Relationship Id="rId18" Type="http://schemas.openxmlformats.org/officeDocument/2006/relationships/oleObject" Target="../embeddings/oleObject10.bin"/><Relationship Id="rId17" Type="http://schemas.openxmlformats.org/officeDocument/2006/relationships/image" Target="../media/image10.wmf"/><Relationship Id="rId16" Type="http://schemas.openxmlformats.org/officeDocument/2006/relationships/oleObject" Target="../embeddings/oleObject9.bin"/><Relationship Id="rId15" Type="http://schemas.openxmlformats.org/officeDocument/2006/relationships/image" Target="../media/image9.wmf"/><Relationship Id="rId14" Type="http://schemas.openxmlformats.org/officeDocument/2006/relationships/oleObject" Target="../embeddings/oleObject8.bin"/><Relationship Id="rId13" Type="http://schemas.openxmlformats.org/officeDocument/2006/relationships/image" Target="../media/image8.wmf"/><Relationship Id="rId12" Type="http://schemas.openxmlformats.org/officeDocument/2006/relationships/oleObject" Target="../embeddings/oleObject7.bin"/><Relationship Id="rId11" Type="http://schemas.openxmlformats.org/officeDocument/2006/relationships/image" Target="../media/image7.wmf"/><Relationship Id="rId10" Type="http://schemas.openxmlformats.org/officeDocument/2006/relationships/oleObject" Target="../embeddings/oleObject6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18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14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oleObject" Target="../embeddings/oleObject20.bin"/><Relationship Id="rId7" Type="http://schemas.openxmlformats.org/officeDocument/2006/relationships/image" Target="../media/image21.wmf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8.bin"/><Relationship Id="rId3" Type="http://schemas.openxmlformats.org/officeDocument/2006/relationships/image" Target="../media/image19.wmf"/><Relationship Id="rId2" Type="http://schemas.openxmlformats.org/officeDocument/2006/relationships/oleObject" Target="../embeddings/oleObject17.bin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13.wmf"/><Relationship Id="rId2" Type="http://schemas.openxmlformats.org/officeDocument/2006/relationships/oleObject" Target="../embeddings/oleObject21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983990" y="3778250"/>
            <a:ext cx="78282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883" y="6301"/>
              <a:ext cx="767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4.3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指数函数的定义</a:t>
              </a:r>
              <a:endParaRPr lang="zh-CN" altLang="en-US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390651" y="980017"/>
            <a:ext cx="9218083" cy="3886200"/>
          </a:xfrm>
          <a:prstGeom prst="roundRect">
            <a:avLst>
              <a:gd name="adj" fmla="val 16667"/>
            </a:avLst>
          </a:prstGeom>
          <a:solidFill>
            <a:srgbClr val="002060">
              <a:alpha val="20000"/>
            </a:srgbClr>
          </a:solidFill>
          <a:ln w="28575">
            <a:solidFill>
              <a:srgbClr val="FF99FF"/>
            </a:solidFill>
            <a:round/>
          </a:ln>
        </p:spPr>
        <p:txBody>
          <a:bodyPr wrap="none" lIns="121917" tIns="60958" rIns="121917" bIns="60958" anchor="ctr"/>
          <a:lstStyle/>
          <a:p>
            <a:pPr>
              <a:spcBef>
                <a:spcPct val="50000"/>
              </a:spcBef>
            </a:pP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678517" y="1365251"/>
            <a:ext cx="3553883" cy="69638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700" b="1" dirty="0">
                <a:latin typeface="黑体" panose="02010609060101010101" pitchFamily="49" charset="-122"/>
                <a:ea typeface="黑体" panose="02010609060101010101" pitchFamily="49" charset="-122"/>
              </a:rPr>
              <a:t>一般地，形如</a:t>
            </a:r>
            <a:endParaRPr kumimoji="1" lang="zh-CN" altLang="en-US" sz="37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75884" y="2565401"/>
            <a:ext cx="5281083" cy="69215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700" b="1" dirty="0">
                <a:ea typeface="黑体" panose="02010609060101010101" pitchFamily="49" charset="-122"/>
              </a:rPr>
              <a:t>的函数叫做指数函数，</a:t>
            </a:r>
            <a:endParaRPr kumimoji="1" lang="zh-CN" altLang="en-US" sz="3700" b="1" dirty="0">
              <a:ea typeface="黑体" panose="02010609060101010101" pitchFamily="49" charset="-12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75884" y="3702051"/>
            <a:ext cx="4800600" cy="6896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3700" b="1" dirty="0">
                <a:ea typeface="黑体" panose="02010609060101010101" pitchFamily="49" charset="-122"/>
              </a:rPr>
              <a:t>函数的定义域是 </a:t>
            </a:r>
            <a:r>
              <a:rPr kumimoji="1" lang="en-US" altLang="zh-CN" sz="3700" b="1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</a:t>
            </a:r>
            <a:r>
              <a:rPr kumimoji="1" lang="en-US" altLang="zh-CN" sz="3700" b="1" dirty="0"/>
              <a:t> </a:t>
            </a:r>
            <a:r>
              <a:rPr kumimoji="1" lang="zh-CN" altLang="en-US" sz="3200" b="1" dirty="0"/>
              <a:t>．</a:t>
            </a:r>
            <a:endParaRPr kumimoji="1" lang="zh-CN" altLang="en-US" sz="3200" b="1" dirty="0"/>
          </a:p>
        </p:txBody>
      </p:sp>
      <p:grpSp>
        <p:nvGrpSpPr>
          <p:cNvPr id="3" name="Group 8"/>
          <p:cNvGrpSpPr/>
          <p:nvPr/>
        </p:nvGrpSpPr>
        <p:grpSpPr bwMode="auto">
          <a:xfrm>
            <a:off x="6381752" y="2565398"/>
            <a:ext cx="4322233" cy="661485"/>
            <a:chOff x="2426" y="1888"/>
            <a:chExt cx="2042" cy="417"/>
          </a:xfrm>
        </p:grpSpPr>
        <p:graphicFrame>
          <p:nvGraphicFramePr>
            <p:cNvPr id="12" name="Object 9"/>
            <p:cNvGraphicFramePr>
              <a:graphicFrameLocks noChangeAspect="1"/>
            </p:cNvGraphicFramePr>
            <p:nvPr/>
          </p:nvGraphicFramePr>
          <p:xfrm>
            <a:off x="2971" y="1994"/>
            <a:ext cx="275" cy="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5" name="公式" r:id="rId2" imgW="3048000" imgH="3352800" progId="Equation.3">
                    <p:embed/>
                  </p:oleObj>
                </mc:Choice>
                <mc:Fallback>
                  <p:oleObj name="公式" r:id="rId2" imgW="3048000" imgH="3352800" progId="Equation.3">
                    <p:embed/>
                    <p:pic>
                      <p:nvPicPr>
                        <p:cNvPr id="0" name="Object 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2971" y="1994"/>
                          <a:ext cx="275" cy="28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426" y="1888"/>
              <a:ext cx="635" cy="41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3700" b="1" dirty="0">
                  <a:ea typeface="黑体" panose="02010609060101010101" pitchFamily="49" charset="-122"/>
                </a:rPr>
                <a:t>其中</a:t>
              </a:r>
              <a:endParaRPr kumimoji="1" lang="zh-CN" altLang="en-US" sz="3700" b="1" dirty="0">
                <a:ea typeface="黑体" panose="02010609060101010101" pitchFamily="49" charset="-122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3152" y="1888"/>
              <a:ext cx="1316" cy="417"/>
            </a:xfrm>
            <a:prstGeom prst="rect">
              <a:avLst/>
            </a:prstGeom>
            <a:noFill/>
            <a:ln w="9525" algn="ctr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zh-CN" altLang="en-US" sz="3700" b="1" dirty="0">
                  <a:ea typeface="黑体" panose="02010609060101010101" pitchFamily="49" charset="-122"/>
                </a:rPr>
                <a:t>是自变量．</a:t>
              </a:r>
              <a:endParaRPr kumimoji="1" lang="zh-CN" altLang="en-US" sz="3700" b="1" dirty="0">
                <a:ea typeface="黑体" panose="02010609060101010101" pitchFamily="49" charset="-122"/>
              </a:endParaRPr>
            </a:p>
          </p:txBody>
        </p:sp>
      </p:grpSp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4751917" y="1234018"/>
          <a:ext cx="1919816" cy="899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10058400" imgH="5486400" progId="Equation.3">
                  <p:embed/>
                </p:oleObj>
              </mc:Choice>
              <mc:Fallback>
                <p:oleObj name="公式" r:id="rId4" imgW="10058400" imgH="5486400" progId="Equation.3">
                  <p:embed/>
                  <p:pic>
                    <p:nvPicPr>
                      <p:cNvPr id="0" name="Object 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51917" y="1234018"/>
                        <a:ext cx="1919816" cy="89958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372534" y="2118785"/>
            <a:ext cx="925888" cy="175432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</a:ln>
        </p:spPr>
        <p:txBody>
          <a:bodyPr wrap="none" lIns="121917" tIns="60958" rIns="121917" bIns="60958">
            <a:spAutoFit/>
          </a:bodyPr>
          <a:lstStyle/>
          <a:p>
            <a:r>
              <a:rPr lang="zh-CN" altLang="en-US" sz="5300" b="1" dirty="0">
                <a:solidFill>
                  <a:schemeClr val="bg1"/>
                </a:solidFill>
              </a:rPr>
              <a:t>概</a:t>
            </a:r>
            <a:endParaRPr lang="zh-CN" altLang="en-US" sz="5300" b="1" dirty="0">
              <a:solidFill>
                <a:schemeClr val="bg1"/>
              </a:solidFill>
            </a:endParaRPr>
          </a:p>
          <a:p>
            <a:r>
              <a:rPr lang="zh-CN" altLang="en-US" sz="5300" b="1" dirty="0">
                <a:solidFill>
                  <a:schemeClr val="bg1"/>
                </a:solidFill>
              </a:rPr>
              <a:t>念</a:t>
            </a:r>
            <a:endParaRPr lang="zh-CN" altLang="en-US" sz="5300" b="1" dirty="0">
              <a:solidFill>
                <a:schemeClr val="bg1"/>
              </a:solidFill>
            </a:endParaRPr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2607596" y="5010150"/>
          <a:ext cx="58848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55168800" imgH="5486400" progId="Equation.3">
                  <p:embed/>
                </p:oleObj>
              </mc:Choice>
              <mc:Fallback>
                <p:oleObj name="公式" r:id="rId6" imgW="55168800" imgH="54864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07596" y="5010150"/>
                        <a:ext cx="5884863" cy="574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3988710" y="5659283"/>
          <a:ext cx="5568245" cy="530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54254400" imgH="5181600" progId="Equation.3">
                  <p:embed/>
                </p:oleObj>
              </mc:Choice>
              <mc:Fallback>
                <p:oleObj name="公式" r:id="rId8" imgW="54254400" imgH="51816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88710" y="5659283"/>
                        <a:ext cx="5568245" cy="53094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3"/>
          <p:cNvGraphicFramePr>
            <a:graphicFrameLocks noChangeAspect="1"/>
          </p:cNvGraphicFramePr>
          <p:nvPr/>
        </p:nvGraphicFramePr>
        <p:xfrm>
          <a:off x="6651523" y="1426877"/>
          <a:ext cx="3303639" cy="692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21336000" imgH="5181600" progId="Equation.3">
                  <p:embed/>
                </p:oleObj>
              </mc:Choice>
              <mc:Fallback>
                <p:oleObj name="公式" r:id="rId10" imgW="21336000" imgH="51816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51523" y="1426877"/>
                        <a:ext cx="3303639" cy="6927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圆角矩形 18"/>
          <p:cNvSpPr/>
          <p:nvPr/>
        </p:nvSpPr>
        <p:spPr>
          <a:xfrm>
            <a:off x="1681305" y="2645287"/>
            <a:ext cx="9247238" cy="289068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642668" y="2980376"/>
          <a:ext cx="28162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32918400" imgH="5181600" progId="Equation.3">
                  <p:embed/>
                </p:oleObj>
              </mc:Choice>
              <mc:Fallback>
                <p:oleObj name="公式" r:id="rId2" imgW="32918400" imgH="51816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42668" y="2980376"/>
                        <a:ext cx="2816225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991481" y="2980376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无研究价值</a:t>
            </a:r>
            <a:endParaRPr lang="zh-CN" altLang="en-US" sz="2400" b="1" dirty="0"/>
          </a:p>
        </p:txBody>
      </p:sp>
      <p:graphicFrame>
        <p:nvGraphicFramePr>
          <p:cNvPr id="24" name="Object 22"/>
          <p:cNvGraphicFramePr>
            <a:graphicFrameLocks noChangeAspect="1"/>
          </p:cNvGraphicFramePr>
          <p:nvPr/>
        </p:nvGraphicFramePr>
        <p:xfrm>
          <a:off x="2585978" y="4310934"/>
          <a:ext cx="519271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60655200" imgH="10058400" progId="Equation.3">
                  <p:embed/>
                </p:oleObj>
              </mc:Choice>
              <mc:Fallback>
                <p:oleObj name="公式" r:id="rId4" imgW="60655200" imgH="100584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85978" y="4310934"/>
                        <a:ext cx="5192712" cy="860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8020977" y="363682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无意义</a:t>
            </a:r>
            <a:endParaRPr lang="zh-CN" altLang="en-US" sz="2400" b="1" dirty="0"/>
          </a:p>
        </p:txBody>
      </p:sp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2604979" y="3534041"/>
          <a:ext cx="4905375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57302400" imgH="9448800" progId="Equation.3">
                  <p:embed/>
                </p:oleObj>
              </mc:Choice>
              <mc:Fallback>
                <p:oleObj name="公式" r:id="rId6" imgW="57302400" imgH="94488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04979" y="3534041"/>
                        <a:ext cx="4905375" cy="808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8084889" y="445288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无意义</a:t>
            </a:r>
            <a:endParaRPr lang="zh-CN" altLang="en-US" sz="2400" b="1" dirty="0"/>
          </a:p>
        </p:txBody>
      </p:sp>
      <p:grpSp>
        <p:nvGrpSpPr>
          <p:cNvPr id="12" name="Group 62"/>
          <p:cNvGrpSpPr/>
          <p:nvPr/>
        </p:nvGrpSpPr>
        <p:grpSpPr bwMode="auto">
          <a:xfrm>
            <a:off x="1756369" y="1159731"/>
            <a:ext cx="9009959" cy="1007533"/>
            <a:chOff x="567" y="2750"/>
            <a:chExt cx="2948" cy="998"/>
          </a:xfrm>
        </p:grpSpPr>
        <p:sp>
          <p:nvSpPr>
            <p:cNvPr id="13" name="Rectangle 24"/>
            <p:cNvSpPr>
              <a:spLocks noChangeArrowheads="1"/>
            </p:cNvSpPr>
            <p:nvPr/>
          </p:nvSpPr>
          <p:spPr bwMode="auto">
            <a:xfrm>
              <a:off x="622" y="2752"/>
              <a:ext cx="2893" cy="996"/>
            </a:xfrm>
            <a:prstGeom prst="rect">
              <a:avLst/>
            </a:prstGeom>
            <a:solidFill>
              <a:srgbClr val="6BC6EB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14" name="AutoShape 25"/>
            <p:cNvSpPr>
              <a:spLocks noChangeArrowheads="1"/>
            </p:cNvSpPr>
            <p:nvPr/>
          </p:nvSpPr>
          <p:spPr bwMode="auto">
            <a:xfrm>
              <a:off x="589" y="2750"/>
              <a:ext cx="544" cy="998"/>
            </a:xfrm>
            <a:prstGeom prst="bevel">
              <a:avLst>
                <a:gd name="adj" fmla="val 12500"/>
              </a:avLst>
            </a:prstGeom>
            <a:solidFill>
              <a:srgbClr val="33CCCC">
                <a:alpha val="50195"/>
              </a:srgbClr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567" y="2928"/>
              <a:ext cx="566" cy="77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zh-CN" altLang="en-US" sz="4300" b="1" dirty="0">
                  <a:solidFill>
                    <a:schemeClr val="bg1"/>
                  </a:solidFill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anose="020B0604020202020204" pitchFamily="34" charset="0"/>
                </a:rPr>
                <a:t>思考</a:t>
              </a:r>
              <a:endParaRPr lang="zh-CN" altLang="en-US" sz="4300" b="1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3530600" y="1352550"/>
          <a:ext cx="691356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8" imgW="49072800" imgH="4876800" progId="Equation.3">
                  <p:embed/>
                </p:oleObj>
              </mc:Choice>
              <mc:Fallback>
                <p:oleObj name="公式" r:id="rId8" imgW="49072800" imgH="48768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30600" y="1352550"/>
                        <a:ext cx="6913563" cy="666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  <p:bldP spid="23" grpId="0"/>
      <p:bldP spid="25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utoShape 2"/>
          <p:cNvSpPr>
            <a:spLocks noChangeArrowheads="1"/>
          </p:cNvSpPr>
          <p:nvPr/>
        </p:nvSpPr>
        <p:spPr bwMode="auto">
          <a:xfrm>
            <a:off x="912285" y="1676400"/>
            <a:ext cx="8688916" cy="4607984"/>
          </a:xfrm>
          <a:prstGeom prst="roundRect">
            <a:avLst>
              <a:gd name="adj" fmla="val 16667"/>
            </a:avLst>
          </a:prstGeom>
          <a:solidFill>
            <a:srgbClr val="FFCC00">
              <a:alpha val="20000"/>
            </a:srgbClr>
          </a:solidFill>
          <a:ln w="28575">
            <a:solidFill>
              <a:srgbClr val="FF99FF"/>
            </a:solidFill>
            <a:round/>
          </a:ln>
        </p:spPr>
        <p:txBody>
          <a:bodyPr wrap="none" lIns="121917" tIns="60958" rIns="121917" bIns="60958" anchor="ctr"/>
          <a:lstStyle/>
          <a:p>
            <a:pPr>
              <a:spcBef>
                <a:spcPct val="50000"/>
              </a:spcBef>
            </a:pPr>
            <a:endParaRPr lang="zh-CN" alt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5743575" y="1700213"/>
          <a:ext cx="37211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2" imgW="17068800" imgH="5486400" progId="Equation.DSMT4">
                  <p:embed/>
                </p:oleObj>
              </mc:Choice>
              <mc:Fallback>
                <p:oleObj name="Equation" r:id="rId2" imgW="17068800" imgH="5486400" progId="Equation.DSMT4">
                  <p:embed/>
                  <p:pic>
                    <p:nvPicPr>
                      <p:cNvPr id="0" name="Object 1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43575" y="1700213"/>
                        <a:ext cx="3721100" cy="946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0" y="4254500"/>
            <a:ext cx="246280" cy="4001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121917" tIns="60958" rIns="121917" bIns="60958" anchor="ctr">
            <a:spAutoFit/>
          </a:bodyPr>
          <a:lstStyle/>
          <a:p>
            <a:endParaRPr lang="zh-CN" altLang="zh-CN">
              <a:ea typeface="黑体" panose="02010609060101010101" pitchFamily="49" charset="-122"/>
            </a:endParaRP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913359" y="978723"/>
            <a:ext cx="10320867" cy="13542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121917" tIns="60958" rIns="121917" bIns="60958">
            <a:spAutoFit/>
          </a:bodyPr>
          <a:lstStyle/>
          <a:p>
            <a:r>
              <a:rPr lang="zh-CN" altLang="en-US" sz="4000" dirty="0" smtClean="0">
                <a:ea typeface="黑体" panose="02010609060101010101" pitchFamily="49" charset="-122"/>
              </a:rPr>
              <a:t>指出下列</a:t>
            </a:r>
            <a:r>
              <a:rPr lang="zh-CN" altLang="en-US" sz="4000" dirty="0">
                <a:ea typeface="黑体" panose="02010609060101010101" pitchFamily="49" charset="-122"/>
              </a:rPr>
              <a:t>函数中，哪些是指数函数？</a:t>
            </a:r>
            <a:endParaRPr lang="zh-CN" altLang="en-US" sz="4000" dirty="0">
              <a:ea typeface="黑体" panose="02010609060101010101" pitchFamily="49" charset="-122"/>
            </a:endParaRPr>
          </a:p>
          <a:p>
            <a:endParaRPr lang="en-US" altLang="zh-CN" sz="4000" dirty="0">
              <a:ea typeface="黑体" panose="02010609060101010101" pitchFamily="49" charset="-122"/>
            </a:endParaRPr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222375" y="1746250"/>
          <a:ext cx="35941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5544800" imgH="5486400" progId="Equation.DSMT4">
                  <p:embed/>
                </p:oleObj>
              </mc:Choice>
              <mc:Fallback>
                <p:oleObj name="Equation" r:id="rId4" imgW="15544800" imgH="5486400" progId="Equation.DSMT4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22375" y="1746250"/>
                        <a:ext cx="3594100" cy="971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1384300" y="2852738"/>
          <a:ext cx="330993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14935200" imgH="5486400" progId="Equation.DSMT4">
                  <p:embed/>
                </p:oleObj>
              </mc:Choice>
              <mc:Fallback>
                <p:oleObj name="Equation" r:id="rId6" imgW="14935200" imgH="5486400" progId="Equation.DSMT4">
                  <p:embed/>
                  <p:pic>
                    <p:nvPicPr>
                      <p:cNvPr id="0" name="Object 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84300" y="2852738"/>
                        <a:ext cx="3309938" cy="971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5732463" y="2852738"/>
          <a:ext cx="403066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7068800" imgH="5486400" progId="Equation.DSMT4">
                  <p:embed/>
                </p:oleObj>
              </mc:Choice>
              <mc:Fallback>
                <p:oleObj name="Equation" r:id="rId8" imgW="17068800" imgH="5486400" progId="Equation.DSMT4">
                  <p:embed/>
                  <p:pic>
                    <p:nvPicPr>
                      <p:cNvPr id="0" name="Object 16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32463" y="2852738"/>
                        <a:ext cx="4030662" cy="996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4" name="Object 16"/>
          <p:cNvGraphicFramePr>
            <a:graphicFrameLocks noChangeAspect="1"/>
          </p:cNvGraphicFramePr>
          <p:nvPr/>
        </p:nvGraphicFramePr>
        <p:xfrm>
          <a:off x="1363663" y="4011613"/>
          <a:ext cx="36703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5544800" imgH="5486400" progId="Equation.DSMT4">
                  <p:embed/>
                </p:oleObj>
              </mc:Choice>
              <mc:Fallback>
                <p:oleObj name="Equation" r:id="rId10" imgW="15544800" imgH="5486400" progId="Equation.DSMT4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63663" y="4011613"/>
                        <a:ext cx="3670300" cy="996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6"/>
          <p:cNvGraphicFramePr>
            <a:graphicFrameLocks noChangeAspect="1"/>
          </p:cNvGraphicFramePr>
          <p:nvPr/>
        </p:nvGraphicFramePr>
        <p:xfrm>
          <a:off x="5803900" y="3983038"/>
          <a:ext cx="36703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15544800" imgH="5486400" progId="Equation.DSMT4">
                  <p:embed/>
                </p:oleObj>
              </mc:Choice>
              <mc:Fallback>
                <p:oleObj name="Equation" r:id="rId12" imgW="15544800" imgH="5486400" progId="Equation.DSMT4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03900" y="3983038"/>
                        <a:ext cx="3670300" cy="996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6"/>
          <p:cNvGraphicFramePr>
            <a:graphicFrameLocks noChangeAspect="1"/>
          </p:cNvGraphicFramePr>
          <p:nvPr/>
        </p:nvGraphicFramePr>
        <p:xfrm>
          <a:off x="1403350" y="5045075"/>
          <a:ext cx="36703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18897600" imgH="5486400" progId="Equation.DSMT4">
                  <p:embed/>
                </p:oleObj>
              </mc:Choice>
              <mc:Fallback>
                <p:oleObj name="Equation" r:id="rId14" imgW="18897600" imgH="5486400" progId="Equation.DSMT4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403350" y="5045075"/>
                        <a:ext cx="3670300" cy="996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6"/>
          <p:cNvGraphicFramePr>
            <a:graphicFrameLocks noChangeAspect="1"/>
          </p:cNvGraphicFramePr>
          <p:nvPr/>
        </p:nvGraphicFramePr>
        <p:xfrm>
          <a:off x="5865813" y="4972050"/>
          <a:ext cx="3455987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14630400" imgH="5486400" progId="Equation.DSMT4">
                  <p:embed/>
                </p:oleObj>
              </mc:Choice>
              <mc:Fallback>
                <p:oleObj name="Equation" r:id="rId16" imgW="14630400" imgH="5486400" progId="Equation.DSMT4">
                  <p:embed/>
                  <p:pic>
                    <p:nvPicPr>
                      <p:cNvPr id="0" name="图片 819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865813" y="4972050"/>
                        <a:ext cx="3455987" cy="996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9748687" y="3353174"/>
            <a:ext cx="20794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/>
              <a:t>答案：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（</a:t>
            </a:r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）（</a:t>
            </a:r>
            <a:r>
              <a:rPr lang="en-US" altLang="zh-CN" sz="2800" b="1" dirty="0" smtClean="0"/>
              <a:t>4</a:t>
            </a:r>
            <a:r>
              <a:rPr lang="zh-CN" altLang="en-US" sz="2800" b="1" dirty="0" smtClean="0"/>
              <a:t>）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（</a:t>
            </a:r>
            <a:r>
              <a:rPr lang="en-US" altLang="zh-CN" sz="2800" b="1" dirty="0" smtClean="0"/>
              <a:t>5</a:t>
            </a:r>
            <a:r>
              <a:rPr lang="zh-CN" altLang="en-US" sz="2800" b="1" dirty="0" smtClean="0"/>
              <a:t>）（</a:t>
            </a:r>
            <a:r>
              <a:rPr lang="en-US" altLang="zh-CN" sz="2800" b="1" dirty="0" smtClean="0"/>
              <a:t>6</a:t>
            </a:r>
            <a:r>
              <a:rPr lang="zh-CN" altLang="en-US" sz="2800" b="1" dirty="0" smtClean="0"/>
              <a:t>）</a:t>
            </a:r>
            <a:endParaRPr lang="zh-CN" altLang="en-US" sz="2800" b="1" dirty="0"/>
          </a:p>
        </p:txBody>
      </p:sp>
      <p:sp>
        <p:nvSpPr>
          <p:cNvPr id="39" name="矩形标注 38"/>
          <p:cNvSpPr/>
          <p:nvPr/>
        </p:nvSpPr>
        <p:spPr>
          <a:xfrm>
            <a:off x="9542209" y="1376925"/>
            <a:ext cx="2605547" cy="1932039"/>
          </a:xfrm>
          <a:prstGeom prst="wedgeRectCallout">
            <a:avLst>
              <a:gd name="adj1" fmla="val -151364"/>
              <a:gd name="adj2" fmla="val 270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这里面有幂函数吗？</a:t>
            </a:r>
            <a:endParaRPr lang="zh-CN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ldLvl="0" animBg="1"/>
      <p:bldP spid="40972" grpId="0"/>
      <p:bldP spid="38" grpId="0"/>
      <p:bldP spid="39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22" name="Group 41"/>
          <p:cNvGraphicFramePr>
            <a:graphicFrameLocks noGrp="1"/>
          </p:cNvGraphicFramePr>
          <p:nvPr/>
        </p:nvGraphicFramePr>
        <p:xfrm>
          <a:off x="526157" y="1820315"/>
          <a:ext cx="10270067" cy="2456498"/>
        </p:xfrm>
        <a:graphic>
          <a:graphicData uri="http://schemas.openxmlformats.org/drawingml/2006/table">
            <a:tbl>
              <a:tblPr/>
              <a:tblGrid>
                <a:gridCol w="4127500"/>
                <a:gridCol w="2017184"/>
                <a:gridCol w="2017183"/>
                <a:gridCol w="2108200"/>
              </a:tblGrid>
              <a:tr h="48101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endParaRPr kumimoji="0" lang="en-US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      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解 析 式</a:t>
                      </a: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                 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名     称</a:t>
                      </a:r>
                      <a:endParaRPr kumimoji="0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585788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altLang="zh-CN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     x</a:t>
                      </a:r>
                      <a:endParaRPr kumimoji="0" lang="en-US" altLang="zh-CN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US" altLang="zh-CN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指数函数  </a:t>
                      </a:r>
                      <a:r>
                        <a:rPr kumimoji="0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y=</a:t>
                      </a: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kumimoji="0" lang="en-US" altLang="zh-CN" sz="28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x</a:t>
                      </a:r>
                      <a:endParaRPr kumimoji="0" lang="en-US" altLang="zh-CN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</a:t>
                      </a:r>
                      <a:r>
                        <a:rPr kumimoji="0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幂函数     </a:t>
                      </a:r>
                      <a:r>
                        <a:rPr kumimoji="0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0" lang="en-US" altLang="zh-CN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y= </a:t>
                      </a:r>
                      <a:r>
                        <a:rPr kumimoji="0" lang="en-US" altLang="zh-CN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x </a:t>
                      </a:r>
                      <a:r>
                        <a:rPr kumimoji="0" lang="en-US" altLang="zh-CN" sz="28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</a:t>
                      </a:r>
                      <a:endParaRPr kumimoji="0" lang="en-US" altLang="zh-CN" sz="2800" b="1" i="1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</a:t>
                      </a:r>
                      <a:endParaRPr kumimoji="0" lang="en-US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</a:t>
                      </a:r>
                      <a:endParaRPr kumimoji="0" lang="en-US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5000"/>
                        <a:buFont typeface="Wingdings 2" panose="05020102010507070707" pitchFamily="18" charset="2"/>
                        <a:buNone/>
                      </a:pPr>
                      <a:r>
                        <a:rPr kumimoji="0" lang="en-US" altLang="zh-CN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     </a:t>
                      </a:r>
                      <a:endParaRPr kumimoji="0" lang="en-US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5212732" y="3054263"/>
            <a:ext cx="1117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2400" b="1" dirty="0"/>
              <a:t>底数</a:t>
            </a:r>
            <a:endParaRPr lang="zh-CN" altLang="en-US" b="1" dirty="0"/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7157675" y="3054263"/>
            <a:ext cx="1162049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/>
              <a:t>指数</a:t>
            </a:r>
            <a:endParaRPr lang="zh-CN" altLang="en-US" sz="2400" b="1" dirty="0"/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5212732" y="3663863"/>
            <a:ext cx="115146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2400" b="1" dirty="0"/>
              <a:t>指数</a:t>
            </a:r>
            <a:endParaRPr lang="zh-CN" altLang="en-US" dirty="0"/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7172423" y="3663863"/>
            <a:ext cx="1162049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 sz="2400" b="1" dirty="0"/>
              <a:t>底数</a:t>
            </a:r>
            <a:endParaRPr lang="zh-CN" altLang="en-US" b="1" dirty="0">
              <a:solidFill>
                <a:schemeClr val="folHlink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9203874" y="3054263"/>
            <a:ext cx="117898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/>
              <a:t>幂值</a:t>
            </a:r>
            <a:endParaRPr lang="zh-CN" altLang="en-US" sz="2400" b="1" dirty="0"/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9218622" y="3663863"/>
            <a:ext cx="107738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/>
              <a:t>幂值</a:t>
            </a:r>
            <a:endParaRPr lang="zh-CN" altLang="en-US" sz="2400" b="1" dirty="0"/>
          </a:p>
        </p:txBody>
      </p:sp>
      <p:sp>
        <p:nvSpPr>
          <p:cNvPr id="29" name="Text Box 42"/>
          <p:cNvSpPr txBox="1">
            <a:spLocks noChangeArrowheads="1"/>
          </p:cNvSpPr>
          <p:nvPr/>
        </p:nvSpPr>
        <p:spPr bwMode="auto">
          <a:xfrm>
            <a:off x="2567826" y="1154206"/>
            <a:ext cx="6723626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kumimoji="1" lang="zh-CN" altLang="en-US" sz="2800" b="1" dirty="0" smtClean="0">
                <a:latin typeface="Times New Roman" panose="02020603050405020304" pitchFamily="18" charset="0"/>
              </a:rPr>
              <a:t>你</a:t>
            </a:r>
            <a:r>
              <a:rPr kumimoji="1" lang="zh-CN" altLang="en-US" sz="2800" b="1" dirty="0">
                <a:latin typeface="Times New Roman" panose="02020603050405020304" pitchFamily="18" charset="0"/>
              </a:rPr>
              <a:t>能说出幂函数与指数函数的区别吗？</a:t>
            </a:r>
            <a:endParaRPr kumimoji="1"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30" name="前凸带形 29"/>
          <p:cNvSpPr/>
          <p:nvPr/>
        </p:nvSpPr>
        <p:spPr>
          <a:xfrm>
            <a:off x="339248" y="1033777"/>
            <a:ext cx="2138489" cy="1224116"/>
          </a:xfrm>
          <a:prstGeom prst="ribb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探究</a:t>
            </a:r>
            <a:endParaRPr lang="zh-CN" altLang="en-US" sz="3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238900" y="4956830"/>
            <a:ext cx="9212778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CN" altLang="en-US" sz="4400" dirty="0" smtClean="0"/>
              <a:t>找准自变量，指在“上”幂在“下”</a:t>
            </a:r>
            <a:endParaRPr lang="zh-CN" altLang="en-US" sz="4400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utoUpdateAnimBg="0"/>
      <p:bldP spid="24" grpId="0" autoUpdateAnimBg="0"/>
      <p:bldP spid="25" grpId="0" autoUpdateAnimBg="0"/>
      <p:bldP spid="26" grpId="0" autoUpdateAnimBg="0"/>
      <p:bldP spid="27" grpId="0" autoUpdateAnimBg="0"/>
      <p:bldP spid="28" grpId="0" autoUpdateAnimBg="0"/>
      <p:bldP spid="31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3" y="1099820"/>
            <a:ext cx="10190674" cy="496887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279BD4">
                  <a:shade val="30000"/>
                  <a:satMod val="115000"/>
                </a:srgbClr>
              </a:gs>
              <a:gs pos="50000">
                <a:srgbClr val="279BD4">
                  <a:shade val="67500"/>
                  <a:satMod val="115000"/>
                </a:srgbClr>
              </a:gs>
              <a:gs pos="100000">
                <a:srgbClr val="279BD4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49" charset="-122"/>
            </a:endParaRPr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032388" y="1580062"/>
          <a:ext cx="9807677" cy="573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2" imgW="93268800" imgH="5486400" progId="Equation.DSMT4">
                  <p:embed/>
                </p:oleObj>
              </mc:Choice>
              <mc:Fallback>
                <p:oleObj name="Equation" r:id="rId2" imgW="93268800" imgH="5486400" progId="Equation.DSMT4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32388" y="1580062"/>
                        <a:ext cx="9807677" cy="57354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3"/>
          <p:cNvGraphicFramePr>
            <a:graphicFrameLocks noChangeAspect="1"/>
          </p:cNvGraphicFramePr>
          <p:nvPr/>
        </p:nvGraphicFramePr>
        <p:xfrm>
          <a:off x="1823529" y="2332233"/>
          <a:ext cx="5306431" cy="98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4" imgW="39014400" imgH="9448800" progId="Equation.3">
                  <p:embed/>
                </p:oleObj>
              </mc:Choice>
              <mc:Fallback>
                <p:oleObj name="公式" r:id="rId4" imgW="39014400" imgH="94488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23529" y="2332233"/>
                        <a:ext cx="5306431" cy="9837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3"/>
          <p:cNvGraphicFramePr>
            <a:graphicFrameLocks noChangeAspect="1"/>
          </p:cNvGraphicFramePr>
          <p:nvPr/>
        </p:nvGraphicFramePr>
        <p:xfrm>
          <a:off x="2675958" y="3344860"/>
          <a:ext cx="3297134" cy="1003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6" imgW="23774400" imgH="9448800" progId="Equation.3">
                  <p:embed/>
                </p:oleObj>
              </mc:Choice>
              <mc:Fallback>
                <p:oleObj name="公式" r:id="rId6" imgW="23774400" imgH="94488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75958" y="3344860"/>
                        <a:ext cx="3297134" cy="100380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2645436" y="4484900"/>
          <a:ext cx="2914701" cy="618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8" imgW="19812000" imgH="5486400" progId="Equation.3">
                  <p:embed/>
                </p:oleObj>
              </mc:Choice>
              <mc:Fallback>
                <p:oleObj name="公式" r:id="rId8" imgW="19812000" imgH="54864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45436" y="4484900"/>
                        <a:ext cx="2914701" cy="61808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2653611" y="5307218"/>
          <a:ext cx="3024494" cy="651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10" imgW="19507200" imgH="5486400" progId="Equation.3">
                  <p:embed/>
                </p:oleObj>
              </mc:Choice>
              <mc:Fallback>
                <p:oleObj name="公式" r:id="rId10" imgW="19507200" imgH="54864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53611" y="5307218"/>
                        <a:ext cx="3024494" cy="6515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圆角矩形标注 21"/>
          <p:cNvSpPr/>
          <p:nvPr/>
        </p:nvSpPr>
        <p:spPr>
          <a:xfrm>
            <a:off x="5206245" y="3320351"/>
            <a:ext cx="5633868" cy="1755058"/>
          </a:xfrm>
          <a:prstGeom prst="wedgeRoundRectCallout">
            <a:avLst>
              <a:gd name="adj1" fmla="val -57450"/>
              <a:gd name="adj2" fmla="val -118935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 smtClean="0"/>
              <a:t>已知底数、指数求幂值</a:t>
            </a:r>
            <a:endParaRPr lang="zh-CN" altLang="en-US" sz="4000" b="1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8200" name="AutoShape 3"/>
          <p:cNvSpPr>
            <a:spLocks noChangeArrowheads="1"/>
          </p:cNvSpPr>
          <p:nvPr/>
        </p:nvSpPr>
        <p:spPr bwMode="auto">
          <a:xfrm>
            <a:off x="971549" y="1056640"/>
            <a:ext cx="10325715" cy="496887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279BD4">
                  <a:shade val="30000"/>
                  <a:satMod val="115000"/>
                </a:srgbClr>
              </a:gs>
              <a:gs pos="50000">
                <a:srgbClr val="279BD4">
                  <a:shade val="67500"/>
                  <a:satMod val="115000"/>
                </a:srgbClr>
              </a:gs>
              <a:gs pos="100000">
                <a:srgbClr val="279BD4">
                  <a:shade val="100000"/>
                  <a:satMod val="115000"/>
                </a:srgbClr>
              </a:gs>
            </a:gsLst>
            <a:lin ang="8100000" scaled="1"/>
            <a:tileRect/>
          </a:gra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49" charset="-122"/>
            </a:endParaRPr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253623" y="1419101"/>
          <a:ext cx="9837163" cy="662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公式" r:id="rId2" imgW="80162400" imgH="5486400" progId="Equation.3">
                  <p:embed/>
                </p:oleObj>
              </mc:Choice>
              <mc:Fallback>
                <p:oleObj name="公式" r:id="rId2" imgW="80162400" imgH="54864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53623" y="1419101"/>
                        <a:ext cx="9837163" cy="6622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3"/>
          <p:cNvGraphicFramePr>
            <a:graphicFrameLocks noChangeAspect="1"/>
          </p:cNvGraphicFramePr>
          <p:nvPr/>
        </p:nvGraphicFramePr>
        <p:xfrm>
          <a:off x="1898444" y="2451294"/>
          <a:ext cx="5608535" cy="646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44196000" imgH="5486400" progId="Equation.3">
                  <p:embed/>
                </p:oleObj>
              </mc:Choice>
              <mc:Fallback>
                <p:oleObj name="公式" r:id="rId4" imgW="44196000" imgH="54864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98444" y="2451294"/>
                        <a:ext cx="5608535" cy="6469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3"/>
          <p:cNvGraphicFramePr>
            <a:graphicFrameLocks noChangeAspect="1"/>
          </p:cNvGraphicFramePr>
          <p:nvPr/>
        </p:nvGraphicFramePr>
        <p:xfrm>
          <a:off x="3078969" y="3257793"/>
          <a:ext cx="1950217" cy="582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12496800" imgH="4876800" progId="Equation.3">
                  <p:embed/>
                </p:oleObj>
              </mc:Choice>
              <mc:Fallback>
                <p:oleObj name="公式" r:id="rId6" imgW="12496800" imgH="48768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78969" y="3257793"/>
                        <a:ext cx="1950217" cy="5829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2658845" y="4040010"/>
          <a:ext cx="2399839" cy="624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15240000" imgH="5181600" progId="Equation.3">
                  <p:embed/>
                </p:oleObj>
              </mc:Choice>
              <mc:Fallback>
                <p:oleObj name="公式" r:id="rId8" imgW="15240000" imgH="51816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58845" y="4040010"/>
                        <a:ext cx="2399839" cy="62482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2656846" y="4817748"/>
          <a:ext cx="2283848" cy="52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10" imgW="16154400" imgH="4876800" progId="Equation.3">
                  <p:embed/>
                </p:oleObj>
              </mc:Choice>
              <mc:Fallback>
                <p:oleObj name="公式" r:id="rId10" imgW="16154400" imgH="48768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56846" y="4817748"/>
                        <a:ext cx="2283848" cy="5280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圆角矩形标注 21"/>
          <p:cNvSpPr/>
          <p:nvPr/>
        </p:nvSpPr>
        <p:spPr>
          <a:xfrm>
            <a:off x="5206245" y="3277171"/>
            <a:ext cx="5633868" cy="1755058"/>
          </a:xfrm>
          <a:prstGeom prst="wedgeRoundRectCallout">
            <a:avLst>
              <a:gd name="adj1" fmla="val -57450"/>
              <a:gd name="adj2" fmla="val -118935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 smtClean="0"/>
              <a:t>已知底数、幂值求指数</a:t>
            </a:r>
            <a:endParaRPr lang="zh-CN" altLang="en-US" sz="40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8200" name="AutoShape 3"/>
          <p:cNvSpPr>
            <a:spLocks noChangeArrowheads="1"/>
          </p:cNvSpPr>
          <p:nvPr/>
        </p:nvSpPr>
        <p:spPr bwMode="auto">
          <a:xfrm>
            <a:off x="971549" y="1196975"/>
            <a:ext cx="10325715" cy="496887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279BD4">
                  <a:shade val="30000"/>
                  <a:satMod val="115000"/>
                </a:srgbClr>
              </a:gs>
              <a:gs pos="50000">
                <a:srgbClr val="279BD4">
                  <a:shade val="67500"/>
                  <a:satMod val="115000"/>
                </a:srgbClr>
              </a:gs>
              <a:gs pos="100000">
                <a:srgbClr val="279BD4">
                  <a:shade val="100000"/>
                  <a:satMod val="115000"/>
                </a:srgbClr>
              </a:gs>
            </a:gsLst>
            <a:lin ang="8100000" scaled="1"/>
            <a:tileRect/>
          </a:gra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49" charset="-122"/>
            </a:endParaRPr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666899" y="1514681"/>
          <a:ext cx="7180263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58521600" imgH="5486400" progId="Equation.3">
                  <p:embed/>
                </p:oleObj>
              </mc:Choice>
              <mc:Fallback>
                <p:oleObj name="公式" r:id="rId2" imgW="58521600" imgH="54864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66899" y="1514681"/>
                        <a:ext cx="7180263" cy="6619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3"/>
          <p:cNvGraphicFramePr>
            <a:graphicFrameLocks noChangeAspect="1"/>
          </p:cNvGraphicFramePr>
          <p:nvPr/>
        </p:nvGraphicFramePr>
        <p:xfrm>
          <a:off x="2903538" y="2609850"/>
          <a:ext cx="35972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28346400" imgH="5181600" progId="Equation.3">
                  <p:embed/>
                </p:oleObj>
              </mc:Choice>
              <mc:Fallback>
                <p:oleObj name="公式" r:id="rId4" imgW="28346400" imgH="51816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03538" y="2609850"/>
                        <a:ext cx="3597275" cy="611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3"/>
          <p:cNvGraphicFramePr>
            <a:graphicFrameLocks noChangeAspect="1"/>
          </p:cNvGraphicFramePr>
          <p:nvPr/>
        </p:nvGraphicFramePr>
        <p:xfrm>
          <a:off x="3717962" y="3381375"/>
          <a:ext cx="22352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14325600" imgH="5181600" progId="Equation.3">
                  <p:embed/>
                </p:oleObj>
              </mc:Choice>
              <mc:Fallback>
                <p:oleObj name="公式" r:id="rId6" imgW="14325600" imgH="51816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17962" y="3381375"/>
                        <a:ext cx="2235200" cy="619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4202283" y="4197350"/>
          <a:ext cx="19669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公式" r:id="rId8" imgW="12496800" imgH="4876800" progId="Equation.3">
                  <p:embed/>
                </p:oleObj>
              </mc:Choice>
              <mc:Fallback>
                <p:oleObj name="公式" r:id="rId8" imgW="12496800" imgH="4876800" progId="Equation.3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02283" y="4197350"/>
                        <a:ext cx="1966912" cy="5889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3757686" y="4957763"/>
          <a:ext cx="2325687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16459200" imgH="4876800" progId="Equation.3">
                  <p:embed/>
                </p:oleObj>
              </mc:Choice>
              <mc:Fallback>
                <p:oleObj name="公式" r:id="rId10" imgW="16459200" imgH="48768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757686" y="4957763"/>
                        <a:ext cx="2325687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圆角矩形标注 11"/>
          <p:cNvSpPr/>
          <p:nvPr/>
        </p:nvSpPr>
        <p:spPr>
          <a:xfrm>
            <a:off x="5206245" y="3417506"/>
            <a:ext cx="5633868" cy="1755058"/>
          </a:xfrm>
          <a:prstGeom prst="wedgeRoundRectCallout">
            <a:avLst>
              <a:gd name="adj1" fmla="val -57450"/>
              <a:gd name="adj2" fmla="val -118935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 smtClean="0"/>
              <a:t>已知指数、幂值求底数</a:t>
            </a:r>
            <a:endParaRPr lang="zh-CN" altLang="en-US" sz="4000" b="1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1253616" y="1717066"/>
            <a:ext cx="9040762" cy="1445341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78898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931351" y="1130147"/>
          <a:ext cx="977423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92964000" imgH="4876800" progId="Equation.3">
                  <p:embed/>
                </p:oleObj>
              </mc:Choice>
              <mc:Fallback>
                <p:oleObj name="公式" r:id="rId2" imgW="92964000" imgH="48768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31351" y="1130147"/>
                        <a:ext cx="9774237" cy="509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3"/>
          <p:cNvGraphicFramePr>
            <a:graphicFrameLocks noChangeAspect="1"/>
          </p:cNvGraphicFramePr>
          <p:nvPr/>
        </p:nvGraphicFramePr>
        <p:xfrm>
          <a:off x="2055073" y="1831006"/>
          <a:ext cx="1858962" cy="136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17678400" imgH="11582400" progId="Equation.3">
                  <p:embed/>
                </p:oleObj>
              </mc:Choice>
              <mc:Fallback>
                <p:oleObj name="公式" r:id="rId4" imgW="17678400" imgH="115824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5073" y="1831006"/>
                        <a:ext cx="1858962" cy="1366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3"/>
          <p:cNvGraphicFramePr>
            <a:graphicFrameLocks noChangeAspect="1"/>
          </p:cNvGraphicFramePr>
          <p:nvPr/>
        </p:nvGraphicFramePr>
        <p:xfrm>
          <a:off x="6553079" y="1796190"/>
          <a:ext cx="2114550" cy="136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20116800" imgH="11582400" progId="Equation.3">
                  <p:embed/>
                </p:oleObj>
              </mc:Choice>
              <mc:Fallback>
                <p:oleObj name="公式" r:id="rId6" imgW="20116800" imgH="115824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553079" y="1796190"/>
                        <a:ext cx="2114550" cy="1366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1342820" y="3280074"/>
          <a:ext cx="9452998" cy="62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81381600" imgH="5486400" progId="Equation.3">
                  <p:embed/>
                </p:oleObj>
              </mc:Choice>
              <mc:Fallback>
                <p:oleObj name="公式" r:id="rId8" imgW="81381600" imgH="54864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42820" y="3280074"/>
                        <a:ext cx="9452998" cy="6200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1849789" y="3937776"/>
          <a:ext cx="91344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10" imgW="78638400" imgH="5486400" progId="Equation.3">
                  <p:embed/>
                </p:oleObj>
              </mc:Choice>
              <mc:Fallback>
                <p:oleObj name="公式" r:id="rId10" imgW="78638400" imgH="54864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49789" y="3937776"/>
                        <a:ext cx="9134475" cy="620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/>
          <p:cNvGraphicFramePr>
            <a:graphicFrameLocks noChangeAspect="1"/>
          </p:cNvGraphicFramePr>
          <p:nvPr/>
        </p:nvGraphicFramePr>
        <p:xfrm>
          <a:off x="1855703" y="4504511"/>
          <a:ext cx="7120825" cy="628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公式" r:id="rId12" imgW="62179200" imgH="5486400" progId="Equation.3">
                  <p:embed/>
                </p:oleObj>
              </mc:Choice>
              <mc:Fallback>
                <p:oleObj name="公式" r:id="rId12" imgW="62179200" imgH="5486400" progId="Equation.3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55703" y="4504511"/>
                        <a:ext cx="7120825" cy="62870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/>
          <p:cNvGraphicFramePr>
            <a:graphicFrameLocks noChangeAspect="1"/>
          </p:cNvGraphicFramePr>
          <p:nvPr/>
        </p:nvGraphicFramePr>
        <p:xfrm>
          <a:off x="1847596" y="4878388"/>
          <a:ext cx="8462962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公式" r:id="rId14" imgW="72847200" imgH="9448800" progId="Equation.3">
                  <p:embed/>
                </p:oleObj>
              </mc:Choice>
              <mc:Fallback>
                <p:oleObj name="公式" r:id="rId14" imgW="72847200" imgH="9448800" progId="Equation.3">
                  <p:embed/>
                  <p:pic>
                    <p:nvPicPr>
                      <p:cNvPr id="0" name="图片 1229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47596" y="4878388"/>
                        <a:ext cx="8462962" cy="1068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00488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123950" y="1314450"/>
          <a:ext cx="93900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公式" r:id="rId2" imgW="89306400" imgH="5486400" progId="Equation.3">
                  <p:embed/>
                </p:oleObj>
              </mc:Choice>
              <mc:Fallback>
                <p:oleObj name="公式" r:id="rId2" imgW="89306400" imgH="54864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3950" y="1314450"/>
                        <a:ext cx="9390063" cy="573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1682241" y="2109691"/>
          <a:ext cx="5472113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40233600" imgH="9448800" progId="Equation.3">
                  <p:embed/>
                </p:oleObj>
              </mc:Choice>
              <mc:Fallback>
                <p:oleObj name="公式" r:id="rId4" imgW="40233600" imgH="94488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82241" y="2109691"/>
                        <a:ext cx="5472113" cy="984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2677654" y="5102279"/>
          <a:ext cx="3086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公式" r:id="rId6" imgW="22250400" imgH="5486400" progId="Equation.3">
                  <p:embed/>
                </p:oleObj>
              </mc:Choice>
              <mc:Fallback>
                <p:oleObj name="公式" r:id="rId6" imgW="22250400" imgH="54864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77654" y="5102279"/>
                        <a:ext cx="3086100" cy="584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2615285" y="3229698"/>
          <a:ext cx="291465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公式" r:id="rId8" imgW="19812000" imgH="5486400" progId="Equation.3">
                  <p:embed/>
                </p:oleObj>
              </mc:Choice>
              <mc:Fallback>
                <p:oleObj name="公式" r:id="rId8" imgW="19812000" imgH="54864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15285" y="3229698"/>
                        <a:ext cx="2914650" cy="619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2654308" y="4125764"/>
          <a:ext cx="3024188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公式" r:id="rId10" imgW="19507200" imgH="5486400" progId="Equation.3">
                  <p:embed/>
                </p:oleObj>
              </mc:Choice>
              <mc:Fallback>
                <p:oleObj name="公式" r:id="rId10" imgW="19507200" imgH="54864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54308" y="4125764"/>
                        <a:ext cx="3024188" cy="652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98329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379538" y="1292860"/>
          <a:ext cx="88773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公式" r:id="rId2" imgW="84429600" imgH="5486400" progId="Equation.3">
                  <p:embed/>
                </p:oleObj>
              </mc:Choice>
              <mc:Fallback>
                <p:oleObj name="公式" r:id="rId2" imgW="84429600" imgH="5486400" progId="Equation.3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79538" y="1292860"/>
                        <a:ext cx="8877300" cy="573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3"/>
          <p:cNvGraphicFramePr>
            <a:graphicFrameLocks noChangeAspect="1"/>
          </p:cNvGraphicFramePr>
          <p:nvPr/>
        </p:nvGraphicFramePr>
        <p:xfrm>
          <a:off x="1706721" y="2155131"/>
          <a:ext cx="662146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公式" r:id="rId4" imgW="56997600" imgH="5486400" progId="Equation.3">
                  <p:embed/>
                </p:oleObj>
              </mc:Choice>
              <mc:Fallback>
                <p:oleObj name="公式" r:id="rId4" imgW="56997600" imgH="5486400" progId="Equation.3">
                  <p:embed/>
                  <p:pic>
                    <p:nvPicPr>
                      <p:cNvPr id="0" name="图片 1433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06721" y="2155131"/>
                        <a:ext cx="6621463" cy="620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2606178" y="3036602"/>
          <a:ext cx="389572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公式" r:id="rId6" imgW="33528000" imgH="5181600" progId="Equation.3">
                  <p:embed/>
                </p:oleObj>
              </mc:Choice>
              <mc:Fallback>
                <p:oleObj name="公式" r:id="rId6" imgW="33528000" imgH="5181600" progId="Equation.3">
                  <p:embed/>
                  <p:pic>
                    <p:nvPicPr>
                      <p:cNvPr id="0" name="图片 1433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06178" y="3036602"/>
                        <a:ext cx="3895725" cy="585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3522226" y="3788980"/>
          <a:ext cx="1592263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公式" r:id="rId8" imgW="13716000" imgH="5181600" progId="Equation.3">
                  <p:embed/>
                </p:oleObj>
              </mc:Choice>
              <mc:Fallback>
                <p:oleObj name="公式" r:id="rId8" imgW="13716000" imgH="5181600" progId="Equation.3">
                  <p:embed/>
                  <p:pic>
                    <p:nvPicPr>
                      <p:cNvPr id="0" name="图片 1433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22226" y="3788980"/>
                        <a:ext cx="1592263" cy="585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3122031" y="4553282"/>
          <a:ext cx="19113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公式" r:id="rId10" imgW="16459200" imgH="4876800" progId="Equation.3">
                  <p:embed/>
                </p:oleObj>
              </mc:Choice>
              <mc:Fallback>
                <p:oleObj name="公式" r:id="rId10" imgW="16459200" imgH="4876800" progId="Equation.3">
                  <p:embed/>
                  <p:pic>
                    <p:nvPicPr>
                      <p:cNvPr id="0" name="图片 1434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22031" y="4553282"/>
                        <a:ext cx="1911350" cy="5508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2629418" y="5285272"/>
          <a:ext cx="498951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公式" r:id="rId12" imgW="42976800" imgH="5486400" progId="Equation.3">
                  <p:embed/>
                </p:oleObj>
              </mc:Choice>
              <mc:Fallback>
                <p:oleObj name="公式" r:id="rId12" imgW="42976800" imgH="5486400" progId="Equation.3">
                  <p:embed/>
                  <p:pic>
                    <p:nvPicPr>
                      <p:cNvPr id="0" name="图片 1434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29418" y="5285272"/>
                        <a:ext cx="4989513" cy="6207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131" y="21686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131" y="4332446"/>
            <a:ext cx="792163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2931" y="22448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4831" y="4299109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75" y="329660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0950" y="3290253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6950" y="1528128"/>
            <a:ext cx="3743325" cy="374491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3550" y="1586865"/>
            <a:ext cx="360363" cy="360363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8988" y="3242628"/>
            <a:ext cx="360362" cy="360362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2588" y="4785678"/>
            <a:ext cx="360362" cy="360362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88" y="1566228"/>
            <a:ext cx="360362" cy="360362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2313" y="3242628"/>
            <a:ext cx="360362" cy="360362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50" y="4842828"/>
            <a:ext cx="360363" cy="360362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5950" y="248380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0713" y="249015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2950" y="2610803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5488" y="2583815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088" y="2694940"/>
            <a:ext cx="1522412" cy="1522413"/>
            <a:chOff x="2416" y="1878"/>
            <a:chExt cx="959" cy="959"/>
          </a:xfrm>
        </p:grpSpPr>
        <p:sp>
          <p:nvSpPr>
            <p:cNvPr id="22557" name="Oval 32"/>
            <p:cNvSpPr/>
            <p:nvPr/>
          </p:nvSpPr>
          <p:spPr>
            <a:xfrm>
              <a:off x="2416" y="1878"/>
              <a:ext cx="959" cy="95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545" y="4743450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4" name="Text Box 37"/>
          <p:cNvSpPr txBox="1"/>
          <p:nvPr/>
        </p:nvSpPr>
        <p:spPr>
          <a:xfrm>
            <a:off x="4578033" y="3008630"/>
            <a:ext cx="1605280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指数函数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的定义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0670" y="319500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情境引入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029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新知探究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288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90" y="313594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19480" y="474059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514350" y="28575"/>
            <a:ext cx="4724718" cy="885885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指数函数的定义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66861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239520"/>
            <a:ext cx="5408613" cy="4752975"/>
            <a:chOff x="4548" y="1952"/>
            <a:chExt cx="8518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952"/>
              <a:ext cx="8435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1280" name="Group 4"/>
            <p:cNvGrpSpPr/>
            <p:nvPr/>
          </p:nvGrpSpPr>
          <p:grpSpPr bwMode="auto">
            <a:xfrm rot="0">
              <a:off x="4710" y="2095"/>
              <a:ext cx="7278" cy="1765"/>
              <a:chOff x="139" y="80"/>
              <a:chExt cx="2911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139" y="80"/>
                <a:ext cx="656" cy="706"/>
                <a:chOff x="76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76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95" y="13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10" y="188"/>
                  <a:ext cx="661" cy="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阅读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22" y="255"/>
                <a:ext cx="222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章节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4.3.2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694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P123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教材习题三题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2</a:t>
                </a:r>
                <a:endParaRPr lang="en-US" altLang="zh-CN" sz="2400" b="1" dirty="0" smtClean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387"/>
              <a:ext cx="8518" cy="2050"/>
              <a:chOff x="0" y="0"/>
              <a:chExt cx="3407" cy="820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3 w 596"/>
                    <a:gd name="T1" fmla="*/ 0 h 598"/>
                    <a:gd name="T2" fmla="*/ 0 w 596"/>
                    <a:gd name="T3" fmla="*/ 2 h 598"/>
                    <a:gd name="T4" fmla="*/ 0 w 596"/>
                    <a:gd name="T5" fmla="*/ 14 h 598"/>
                    <a:gd name="T6" fmla="*/ 4 w 596"/>
                    <a:gd name="T7" fmla="*/ 4 h 598"/>
                    <a:gd name="T8" fmla="*/ 17 w 596"/>
                    <a:gd name="T9" fmla="*/ 0 h 598"/>
                    <a:gd name="T10" fmla="*/ 3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730" y="255"/>
                <a:ext cx="2677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指数函数的图像与性质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871028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</a:t>
            </a: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68606" y="1183703"/>
            <a:ext cx="11654367" cy="2754596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lIns="121917" tIns="60958" rIns="121917" bIns="60958" anchor="ctr">
            <a:spAutoFit/>
          </a:bodyPr>
          <a:lstStyle/>
          <a:p>
            <a:r>
              <a:rPr lang="en-US" altLang="zh-CN" sz="37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《</a:t>
            </a:r>
            <a:r>
              <a:rPr lang="zh-CN" altLang="en-US" sz="3700" dirty="0">
                <a:latin typeface="黑体" panose="02010609060101010101" pitchFamily="49" charset="-122"/>
                <a:ea typeface="黑体" panose="02010609060101010101" pitchFamily="49" charset="-122"/>
              </a:rPr>
              <a:t>庄子</a:t>
            </a:r>
            <a:r>
              <a:rPr lang="en-US" altLang="zh-CN" sz="3700" dirty="0">
                <a:latin typeface="Franklin Gothic Book" panose="020B0503020102020204"/>
                <a:ea typeface="黑体" panose="02010609060101010101" pitchFamily="49" charset="-122"/>
              </a:rPr>
              <a:t>·</a:t>
            </a:r>
            <a:r>
              <a:rPr lang="zh-CN" altLang="en-US" sz="3700" dirty="0">
                <a:latin typeface="黑体" panose="02010609060101010101" pitchFamily="49" charset="-122"/>
                <a:ea typeface="黑体" panose="02010609060101010101" pitchFamily="49" charset="-122"/>
              </a:rPr>
              <a:t>天下篇</a:t>
            </a:r>
            <a:r>
              <a:rPr lang="en-US" altLang="zh-CN" sz="3700" dirty="0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3700" dirty="0">
                <a:latin typeface="黑体" panose="02010609060101010101" pitchFamily="49" charset="-122"/>
                <a:ea typeface="黑体" panose="02010609060101010101" pitchFamily="49" charset="-122"/>
              </a:rPr>
              <a:t>中写到：</a:t>
            </a:r>
            <a:endParaRPr lang="zh-CN" altLang="en-US" sz="37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</a:t>
            </a:r>
            <a:r>
              <a:rPr lang="zh-CN" altLang="en-US" sz="4300" dirty="0">
                <a:latin typeface="黑体" panose="02010609060101010101" pitchFamily="49" charset="-122"/>
                <a:ea typeface="黑体" panose="02010609060101010101" pitchFamily="49" charset="-122"/>
              </a:rPr>
              <a:t>一尺之棰，</a:t>
            </a:r>
            <a:endParaRPr lang="en-US" altLang="zh-CN" sz="43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3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</a:t>
            </a:r>
            <a:r>
              <a:rPr lang="zh-CN" altLang="en-US" sz="4300" dirty="0">
                <a:latin typeface="黑体" panose="02010609060101010101" pitchFamily="49" charset="-122"/>
                <a:ea typeface="黑体" panose="02010609060101010101" pitchFamily="49" charset="-122"/>
              </a:rPr>
              <a:t>日取其半，</a:t>
            </a:r>
            <a:endParaRPr lang="en-US" altLang="zh-CN" sz="43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43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万世不竭。</a:t>
            </a:r>
            <a:endParaRPr lang="zh-CN" altLang="en-US" sz="43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0" name="Group 5"/>
          <p:cNvGrpSpPr/>
          <p:nvPr/>
        </p:nvGrpSpPr>
        <p:grpSpPr bwMode="auto">
          <a:xfrm>
            <a:off x="1295401" y="4082902"/>
            <a:ext cx="10001864" cy="1921933"/>
            <a:chOff x="249" y="2209"/>
            <a:chExt cx="5229" cy="1535"/>
          </a:xfrm>
        </p:grpSpPr>
        <p:sp>
          <p:nvSpPr>
            <p:cNvPr id="12" name="AutoShape 6"/>
            <p:cNvSpPr>
              <a:spLocks noChangeArrowheads="1"/>
            </p:cNvSpPr>
            <p:nvPr/>
          </p:nvSpPr>
          <p:spPr bwMode="gray">
            <a:xfrm>
              <a:off x="612" y="2251"/>
              <a:ext cx="4866" cy="1493"/>
            </a:xfrm>
            <a:prstGeom prst="bevel">
              <a:avLst>
                <a:gd name="adj" fmla="val 1648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4F4F4"/>
                </a:gs>
                <a:gs pos="100000">
                  <a:srgbClr val="DDDDDD"/>
                </a:gs>
              </a:gsLst>
              <a:lin ang="2700000" scaled="1"/>
            </a:gradFill>
            <a:ln w="9525">
              <a:noFill/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249" y="2209"/>
              <a:ext cx="377" cy="1496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38100">
              <a:solidFill>
                <a:schemeClr val="bg1"/>
              </a:solidFill>
              <a:rou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lnSpc>
                  <a:spcPct val="90000"/>
                </a:lnSpc>
                <a:defRPr/>
              </a:pPr>
              <a:r>
                <a:rPr lang="zh-CN" altLang="en-US" sz="4000" b="1" dirty="0" smtClean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问</a:t>
              </a:r>
              <a:endParaRPr lang="zh-CN" altLang="en-US" sz="40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>
                <a:lnSpc>
                  <a:spcPct val="90000"/>
                </a:lnSpc>
                <a:defRPr/>
              </a:pPr>
              <a:endParaRPr lang="en-US" altLang="zh-CN" sz="40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>
                <a:lnSpc>
                  <a:spcPct val="90000"/>
                </a:lnSpc>
                <a:defRPr/>
              </a:pPr>
              <a:r>
                <a:rPr lang="zh-CN" altLang="en-US" sz="4000" b="1" dirty="0" smtClean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题</a:t>
              </a:r>
              <a:endParaRPr lang="zh-CN" altLang="en-US" sz="40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15" name="前凸带形 14"/>
          <p:cNvSpPr/>
          <p:nvPr/>
        </p:nvSpPr>
        <p:spPr>
          <a:xfrm>
            <a:off x="501476" y="1183849"/>
            <a:ext cx="2138489" cy="1224116"/>
          </a:xfrm>
          <a:prstGeom prst="ribb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实例</a:t>
            </a:r>
            <a:r>
              <a:rPr lang="en-US" altLang="zh-CN" sz="3200" b="1" dirty="0" smtClean="0"/>
              <a:t>1</a:t>
            </a:r>
            <a:endParaRPr lang="zh-CN" altLang="en-US" sz="3200" b="1" dirty="0"/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2209799" y="4363146"/>
          <a:ext cx="8836555" cy="1219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2" imgW="85344000" imgH="11582400" progId="Equation.DSMT4">
                  <p:embed/>
                </p:oleObj>
              </mc:Choice>
              <mc:Fallback>
                <p:oleObj name="Equation" r:id="rId2" imgW="85344000" imgH="11582400" progId="Equation.DSMT4">
                  <p:embed/>
                  <p:pic>
                    <p:nvPicPr>
                      <p:cNvPr id="0" name="Object 13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09799" y="4363146"/>
                        <a:ext cx="8836555" cy="121903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圆柱形 8"/>
          <p:cNvSpPr/>
          <p:nvPr/>
        </p:nvSpPr>
        <p:spPr>
          <a:xfrm>
            <a:off x="1489587" y="1863624"/>
            <a:ext cx="324461" cy="3513734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流程图: 预定义过程 42"/>
          <p:cNvSpPr/>
          <p:nvPr/>
        </p:nvSpPr>
        <p:spPr>
          <a:xfrm>
            <a:off x="4247535" y="2527297"/>
            <a:ext cx="3377381" cy="1238864"/>
          </a:xfrm>
          <a:prstGeom prst="flowChartPredefinedProcess">
            <a:avLst/>
          </a:prstGeom>
          <a:solidFill>
            <a:srgbClr val="FFC000"/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柱形 13"/>
          <p:cNvSpPr/>
          <p:nvPr/>
        </p:nvSpPr>
        <p:spPr>
          <a:xfrm>
            <a:off x="1473402" y="1878419"/>
            <a:ext cx="355398" cy="1807838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</a:t>
            </a: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5" name="圆柱形 14"/>
          <p:cNvSpPr/>
          <p:nvPr/>
        </p:nvSpPr>
        <p:spPr>
          <a:xfrm>
            <a:off x="3336570" y="3648203"/>
            <a:ext cx="320985" cy="927854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柱形 15"/>
          <p:cNvSpPr/>
          <p:nvPr/>
        </p:nvSpPr>
        <p:spPr>
          <a:xfrm>
            <a:off x="5081755" y="4577315"/>
            <a:ext cx="301410" cy="519841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>
            <a:off x="1032387" y="5373738"/>
            <a:ext cx="10294374" cy="73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圆柱形 18"/>
          <p:cNvSpPr/>
          <p:nvPr/>
        </p:nvSpPr>
        <p:spPr>
          <a:xfrm>
            <a:off x="6649963" y="4901795"/>
            <a:ext cx="311276" cy="288769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圆柱形 19"/>
          <p:cNvSpPr/>
          <p:nvPr/>
        </p:nvSpPr>
        <p:spPr>
          <a:xfrm>
            <a:off x="8085439" y="5152516"/>
            <a:ext cx="291656" cy="87212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3273373" y="1140917"/>
            <a:ext cx="523214" cy="18076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eaVert" lIns="121917" tIns="60958" rIns="121917" bIns="60958">
            <a:spAutoFit/>
          </a:bodyPr>
          <a:lstStyle/>
          <a:p>
            <a:r>
              <a:rPr lang="zh-CN" altLang="en-US" dirty="0">
                <a:latin typeface="Franklin Gothic Book" panose="020B0503020102020204"/>
                <a:ea typeface="黑体" panose="02010609060101010101" pitchFamily="49" charset="-122"/>
              </a:rPr>
              <a:t>第一天取半</a:t>
            </a:r>
            <a:endParaRPr lang="zh-CN" altLang="en-US" dirty="0">
              <a:latin typeface="Franklin Gothic Book" panose="020B0503020102020204"/>
              <a:ea typeface="黑体" panose="02010609060101010101" pitchFamily="49" charset="-122"/>
            </a:endParaRP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4994340" y="1140917"/>
            <a:ext cx="523214" cy="18076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eaVert" lIns="121917" tIns="60958" rIns="121917" bIns="60958">
            <a:spAutoFit/>
          </a:bodyPr>
          <a:lstStyle/>
          <a:p>
            <a:r>
              <a:rPr lang="zh-CN" altLang="en-US" dirty="0">
                <a:latin typeface="Franklin Gothic Book" panose="020B0503020102020204"/>
                <a:ea typeface="黑体" panose="02010609060101010101" pitchFamily="49" charset="-122"/>
              </a:rPr>
              <a:t>第二天取半</a:t>
            </a:r>
            <a:endParaRPr lang="zh-CN" altLang="en-US" dirty="0">
              <a:latin typeface="Franklin Gothic Book" panose="020B0503020102020204"/>
              <a:ea typeface="黑体" panose="02010609060101010101" pitchFamily="49" charset="-122"/>
            </a:endParaRPr>
          </a:p>
        </p:txBody>
      </p:sp>
      <p:sp>
        <p:nvSpPr>
          <p:cNvPr id="25" name="Text Box 18"/>
          <p:cNvSpPr txBox="1">
            <a:spLocks noChangeArrowheads="1"/>
          </p:cNvSpPr>
          <p:nvPr/>
        </p:nvSpPr>
        <p:spPr bwMode="auto">
          <a:xfrm>
            <a:off x="6590993" y="1140917"/>
            <a:ext cx="523214" cy="18076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eaVert" lIns="121917" tIns="60958" rIns="121917" bIns="60958">
            <a:spAutoFit/>
          </a:bodyPr>
          <a:lstStyle/>
          <a:p>
            <a:r>
              <a:rPr lang="zh-CN" altLang="en-US" dirty="0">
                <a:latin typeface="Franklin Gothic Book" panose="020B0503020102020204"/>
                <a:ea typeface="黑体" panose="02010609060101010101" pitchFamily="49" charset="-122"/>
              </a:rPr>
              <a:t>第三天取半</a:t>
            </a:r>
            <a:endParaRPr lang="zh-CN" altLang="en-US" dirty="0">
              <a:latin typeface="Franklin Gothic Book" panose="020B0503020102020204"/>
              <a:ea typeface="黑体" panose="02010609060101010101" pitchFamily="49" charset="-122"/>
            </a:endParaRPr>
          </a:p>
        </p:txBody>
      </p:sp>
      <p:sp>
        <p:nvSpPr>
          <p:cNvPr id="26" name="Text Box 19"/>
          <p:cNvSpPr txBox="1">
            <a:spLocks noChangeArrowheads="1"/>
          </p:cNvSpPr>
          <p:nvPr/>
        </p:nvSpPr>
        <p:spPr bwMode="auto">
          <a:xfrm>
            <a:off x="8029663" y="1140917"/>
            <a:ext cx="523214" cy="18076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eaVert" lIns="121917" tIns="60958" rIns="121917" bIns="60958">
            <a:spAutoFit/>
          </a:bodyPr>
          <a:lstStyle/>
          <a:p>
            <a:r>
              <a:rPr lang="zh-CN" altLang="en-US" dirty="0">
                <a:latin typeface="Franklin Gothic Book" panose="020B0503020102020204"/>
                <a:ea typeface="黑体" panose="02010609060101010101" pitchFamily="49" charset="-122"/>
              </a:rPr>
              <a:t>第四天取半</a:t>
            </a:r>
            <a:endParaRPr lang="zh-CN" altLang="en-US" dirty="0">
              <a:latin typeface="Franklin Gothic Book" panose="020B0503020102020204"/>
              <a:ea typeface="黑体" panose="02010609060101010101" pitchFamily="49" charset="-122"/>
            </a:endParaRP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9135466" y="1598152"/>
            <a:ext cx="1114663" cy="40010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 lIns="121917" tIns="60958" rIns="121917" bIns="60958">
            <a:spAutoFit/>
          </a:bodyPr>
          <a:lstStyle/>
          <a:p>
            <a:r>
              <a:rPr lang="en-US" altLang="zh-CN" b="1" dirty="0">
                <a:latin typeface="Franklin Gothic Book" panose="020B0503020102020204"/>
                <a:ea typeface="黑体" panose="02010609060101010101" pitchFamily="49" charset="-122"/>
              </a:rPr>
              <a:t>......</a:t>
            </a:r>
            <a:endParaRPr lang="en-US" altLang="zh-CN" b="1" dirty="0">
              <a:latin typeface="Franklin Gothic Book" panose="020B0503020102020204"/>
              <a:ea typeface="黑体" panose="02010609060101010101" pitchFamily="49" charset="-122"/>
            </a:endParaRPr>
          </a:p>
        </p:txBody>
      </p:sp>
      <p:grpSp>
        <p:nvGrpSpPr>
          <p:cNvPr id="28" name="Group 65"/>
          <p:cNvGrpSpPr/>
          <p:nvPr/>
        </p:nvGrpSpPr>
        <p:grpSpPr bwMode="auto">
          <a:xfrm>
            <a:off x="10301556" y="1140945"/>
            <a:ext cx="420555" cy="1828800"/>
            <a:chOff x="5342" y="0"/>
            <a:chExt cx="218" cy="968"/>
          </a:xfrm>
        </p:grpSpPr>
        <p:sp>
          <p:nvSpPr>
            <p:cNvPr id="29" name="Text Box 20"/>
            <p:cNvSpPr txBox="1">
              <a:spLocks noChangeArrowheads="1"/>
            </p:cNvSpPr>
            <p:nvPr/>
          </p:nvSpPr>
          <p:spPr bwMode="auto">
            <a:xfrm>
              <a:off x="5342" y="0"/>
              <a:ext cx="218" cy="9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vert="eaVert">
              <a:spAutoFit/>
            </a:bodyPr>
            <a:lstStyle/>
            <a:p>
              <a:r>
                <a:rPr lang="zh-CN" altLang="en-US" dirty="0">
                  <a:latin typeface="Franklin Gothic Book" panose="020B0503020102020204"/>
                  <a:ea typeface="黑体" panose="02010609060101010101" pitchFamily="49" charset="-122"/>
                </a:rPr>
                <a:t>第    天取半</a:t>
              </a:r>
              <a:endParaRPr lang="zh-CN" altLang="en-US" dirty="0">
                <a:latin typeface="Franklin Gothic Book" panose="020B0503020102020204"/>
                <a:ea typeface="黑体" panose="02010609060101010101" pitchFamily="49" charset="-122"/>
              </a:endParaRPr>
            </a:p>
          </p:txBody>
        </p:sp>
        <p:graphicFrame>
          <p:nvGraphicFramePr>
            <p:cNvPr id="30" name="Object 55"/>
            <p:cNvGraphicFramePr>
              <a:graphicFrameLocks noChangeAspect="1"/>
            </p:cNvGraphicFramePr>
            <p:nvPr/>
          </p:nvGraphicFramePr>
          <p:xfrm>
            <a:off x="5358" y="132"/>
            <a:ext cx="184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" name="公式" r:id="rId2" imgW="3352800" imgH="3352800" progId="Equation.3">
                    <p:embed/>
                  </p:oleObj>
                </mc:Choice>
                <mc:Fallback>
                  <p:oleObj name="公式" r:id="rId2" imgW="3352800" imgH="3352800" progId="Equation.3">
                    <p:embed/>
                    <p:pic>
                      <p:nvPicPr>
                        <p:cNvPr id="0" name="Object 5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358" y="132"/>
                          <a:ext cx="184" cy="15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9105900" y="4857545"/>
            <a:ext cx="1070487" cy="40010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 lIns="121917" tIns="60958" rIns="121917" bIns="60958">
            <a:spAutoFit/>
          </a:bodyPr>
          <a:lstStyle/>
          <a:p>
            <a:r>
              <a:rPr lang="en-US" altLang="zh-CN" b="1" dirty="0">
                <a:latin typeface="Franklin Gothic Book" panose="020B0503020102020204"/>
                <a:ea typeface="黑体" panose="02010609060101010101" pitchFamily="49" charset="-122"/>
              </a:rPr>
              <a:t>......</a:t>
            </a:r>
            <a:endParaRPr lang="en-US" altLang="zh-CN" b="1" dirty="0">
              <a:latin typeface="Franklin Gothic Book" panose="020B0503020102020204"/>
              <a:ea typeface="黑体" panose="02010609060101010101" pitchFamily="49" charset="-122"/>
            </a:endParaRPr>
          </a:p>
        </p:txBody>
      </p:sp>
      <p:graphicFrame>
        <p:nvGraphicFramePr>
          <p:cNvPr id="32" name="Object 38"/>
          <p:cNvGraphicFramePr>
            <a:graphicFrameLocks noChangeAspect="1"/>
          </p:cNvGraphicFramePr>
          <p:nvPr/>
        </p:nvGraphicFramePr>
        <p:xfrm>
          <a:off x="3271119" y="5490920"/>
          <a:ext cx="52493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4" imgW="9448800" imgH="13411200" progId="Equation.3">
                  <p:embed/>
                </p:oleObj>
              </mc:Choice>
              <mc:Fallback>
                <p:oleObj name="公式" r:id="rId4" imgW="9448800" imgH="13411200" progId="Equation.3">
                  <p:embed/>
                  <p:pic>
                    <p:nvPicPr>
                      <p:cNvPr id="0" name="Object 38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71119" y="5490920"/>
                        <a:ext cx="524933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43"/>
          <p:cNvGraphicFramePr>
            <a:graphicFrameLocks noChangeAspect="1"/>
          </p:cNvGraphicFramePr>
          <p:nvPr/>
        </p:nvGraphicFramePr>
        <p:xfrm>
          <a:off x="5032460" y="5505668"/>
          <a:ext cx="59266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6" imgW="10668000" imgH="13411200" progId="Equation.3">
                  <p:embed/>
                </p:oleObj>
              </mc:Choice>
              <mc:Fallback>
                <p:oleObj name="公式" r:id="rId6" imgW="10668000" imgH="13411200" progId="Equation.3">
                  <p:embed/>
                  <p:pic>
                    <p:nvPicPr>
                      <p:cNvPr id="0" name="Object 43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32460" y="5505668"/>
                        <a:ext cx="592667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4"/>
          <p:cNvGraphicFramePr>
            <a:graphicFrameLocks noChangeAspect="1"/>
          </p:cNvGraphicFramePr>
          <p:nvPr/>
        </p:nvGraphicFramePr>
        <p:xfrm>
          <a:off x="6590240" y="5486619"/>
          <a:ext cx="57573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公式" r:id="rId8" imgW="10363200" imgH="13411200" progId="Equation.3">
                  <p:embed/>
                </p:oleObj>
              </mc:Choice>
              <mc:Fallback>
                <p:oleObj name="公式" r:id="rId8" imgW="10363200" imgH="13411200" progId="Equation.3">
                  <p:embed/>
                  <p:pic>
                    <p:nvPicPr>
                      <p:cNvPr id="0" name="Object 44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90240" y="5486619"/>
                        <a:ext cx="575733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45"/>
          <p:cNvGraphicFramePr>
            <a:graphicFrameLocks noChangeAspect="1"/>
          </p:cNvGraphicFramePr>
          <p:nvPr/>
        </p:nvGraphicFramePr>
        <p:xfrm>
          <a:off x="8000027" y="5486619"/>
          <a:ext cx="59266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公式" r:id="rId10" imgW="10668000" imgH="13411200" progId="Equation.3">
                  <p:embed/>
                </p:oleObj>
              </mc:Choice>
              <mc:Fallback>
                <p:oleObj name="公式" r:id="rId10" imgW="10668000" imgH="13411200" progId="Equation.3">
                  <p:embed/>
                  <p:pic>
                    <p:nvPicPr>
                      <p:cNvPr id="0" name="Object 45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00027" y="5486619"/>
                        <a:ext cx="592667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46"/>
          <p:cNvGraphicFramePr>
            <a:graphicFrameLocks noChangeAspect="1"/>
          </p:cNvGraphicFramePr>
          <p:nvPr/>
        </p:nvGraphicFramePr>
        <p:xfrm>
          <a:off x="10229875" y="5530863"/>
          <a:ext cx="59266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公式" r:id="rId12" imgW="10668000" imgH="13411200" progId="Equation.3">
                  <p:embed/>
                </p:oleObj>
              </mc:Choice>
              <mc:Fallback>
                <p:oleObj name="公式" r:id="rId12" imgW="10668000" imgH="13411200" progId="Equation.3">
                  <p:embed/>
                  <p:pic>
                    <p:nvPicPr>
                      <p:cNvPr id="0" name="Object 46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229875" y="5530863"/>
                        <a:ext cx="592667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52"/>
          <p:cNvSpPr txBox="1">
            <a:spLocks noChangeArrowheads="1"/>
          </p:cNvSpPr>
          <p:nvPr/>
        </p:nvSpPr>
        <p:spPr bwMode="auto">
          <a:xfrm>
            <a:off x="9158818" y="5476977"/>
            <a:ext cx="1135556" cy="40010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 lIns="121917" tIns="60958" rIns="121917" bIns="60958">
            <a:spAutoFit/>
          </a:bodyPr>
          <a:lstStyle/>
          <a:p>
            <a:r>
              <a:rPr lang="en-US" altLang="zh-CN" b="1" dirty="0">
                <a:latin typeface="Franklin Gothic Book" panose="020B0503020102020204"/>
                <a:ea typeface="黑体" panose="02010609060101010101" pitchFamily="49" charset="-122"/>
              </a:rPr>
              <a:t>......</a:t>
            </a:r>
            <a:endParaRPr lang="en-US" altLang="zh-CN" b="1" dirty="0">
              <a:latin typeface="Franklin Gothic Book" panose="020B0503020102020204"/>
              <a:ea typeface="黑体" panose="02010609060101010101" pitchFamily="49" charset="-122"/>
            </a:endParaRPr>
          </a:p>
        </p:txBody>
      </p:sp>
      <p:graphicFrame>
        <p:nvGraphicFramePr>
          <p:cNvPr id="38" name="Object 10"/>
          <p:cNvGraphicFramePr>
            <a:graphicFrameLocks noChangeAspect="1"/>
          </p:cNvGraphicFramePr>
          <p:nvPr/>
        </p:nvGraphicFramePr>
        <p:xfrm>
          <a:off x="3347389" y="5498698"/>
          <a:ext cx="33443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公式" r:id="rId14" imgW="3657600" imgH="9448800" progId="Equation.3">
                  <p:embed/>
                </p:oleObj>
              </mc:Choice>
              <mc:Fallback>
                <p:oleObj name="公式" r:id="rId14" imgW="3657600" imgH="9448800" progId="Equation.3">
                  <p:embed/>
                  <p:pic>
                    <p:nvPicPr>
                      <p:cNvPr id="0" name="图片 205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347389" y="5498698"/>
                        <a:ext cx="334433" cy="520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1"/>
          <p:cNvGraphicFramePr>
            <a:graphicFrameLocks noChangeAspect="1"/>
          </p:cNvGraphicFramePr>
          <p:nvPr/>
        </p:nvGraphicFramePr>
        <p:xfrm>
          <a:off x="5097984" y="5512766"/>
          <a:ext cx="33443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公式" r:id="rId16" imgW="3657600" imgH="9448800" progId="Equation.3">
                  <p:embed/>
                </p:oleObj>
              </mc:Choice>
              <mc:Fallback>
                <p:oleObj name="公式" r:id="rId16" imgW="3657600" imgH="9448800" progId="Equation.3">
                  <p:embed/>
                  <p:pic>
                    <p:nvPicPr>
                      <p:cNvPr id="0" name="图片 205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97984" y="5512766"/>
                        <a:ext cx="334433" cy="520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2"/>
          <p:cNvGraphicFramePr>
            <a:graphicFrameLocks noChangeAspect="1"/>
          </p:cNvGraphicFramePr>
          <p:nvPr/>
        </p:nvGraphicFramePr>
        <p:xfrm>
          <a:off x="6681783" y="5496658"/>
          <a:ext cx="30691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公式" r:id="rId18" imgW="3352800" imgH="9448800" progId="Equation.3">
                  <p:embed/>
                </p:oleObj>
              </mc:Choice>
              <mc:Fallback>
                <p:oleObj name="公式" r:id="rId18" imgW="3352800" imgH="9448800" progId="Equation.3">
                  <p:embed/>
                  <p:pic>
                    <p:nvPicPr>
                      <p:cNvPr id="0" name="图片 205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681783" y="5496658"/>
                        <a:ext cx="306917" cy="520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3"/>
          <p:cNvGraphicFramePr>
            <a:graphicFrameLocks noChangeAspect="1"/>
          </p:cNvGraphicFramePr>
          <p:nvPr/>
        </p:nvGraphicFramePr>
        <p:xfrm>
          <a:off x="8008494" y="5504085"/>
          <a:ext cx="44661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公式" r:id="rId20" imgW="4876800" imgH="9448800" progId="Equation.3">
                  <p:embed/>
                </p:oleObj>
              </mc:Choice>
              <mc:Fallback>
                <p:oleObj name="公式" r:id="rId20" imgW="4876800" imgH="9448800" progId="Equation.3">
                  <p:embed/>
                  <p:pic>
                    <p:nvPicPr>
                      <p:cNvPr id="0" name="图片 2057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008494" y="5504085"/>
                        <a:ext cx="446617" cy="520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94" name="Object 50"/>
          <p:cNvGraphicFramePr>
            <a:graphicFrameLocks noChangeAspect="1"/>
          </p:cNvGraphicFramePr>
          <p:nvPr/>
        </p:nvGraphicFramePr>
        <p:xfrm>
          <a:off x="4629150" y="2636474"/>
          <a:ext cx="2522538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公式" r:id="rId22" imgW="17983200" imgH="13106400" progId="Equation.3">
                  <p:embed/>
                </p:oleObj>
              </mc:Choice>
              <mc:Fallback>
                <p:oleObj name="公式" r:id="rId22" imgW="17983200" imgH="13106400" progId="Equation.3">
                  <p:embed/>
                  <p:pic>
                    <p:nvPicPr>
                      <p:cNvPr id="0" name="Object 50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629150" y="2636474"/>
                        <a:ext cx="2522538" cy="10556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90" name="Object 46"/>
          <p:cNvGraphicFramePr>
            <a:graphicFrameLocks noChangeAspect="1"/>
          </p:cNvGraphicFramePr>
          <p:nvPr/>
        </p:nvGraphicFramePr>
        <p:xfrm>
          <a:off x="786171" y="5569412"/>
          <a:ext cx="1662061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公式" r:id="rId24" imgW="24384000" imgH="6400800" progId="Equation.3">
                  <p:embed/>
                </p:oleObj>
              </mc:Choice>
              <mc:Fallback>
                <p:oleObj name="公式" r:id="rId24" imgW="24384000" imgH="6400800" progId="Equation.3">
                  <p:embed/>
                  <p:pic>
                    <p:nvPicPr>
                      <p:cNvPr id="0" name="图片 2059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86171" y="5569412"/>
                        <a:ext cx="1662061" cy="412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43" name="Picture 15" descr="C:\Users\Administrator\Desktop\68.jp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10267031" y="5513564"/>
            <a:ext cx="351809" cy="7893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-0.0088 L 0.15333 0.2469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5 0.00949 L 0.14057 0.1187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9 -0.00162 L 0.13211 0.0479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3795E-6 -0.00417 L 0.11818 0.0363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1143E-6 0.00833 L 0.18365 0.02523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3" presetID="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2000"/>
                                        <p:tgtEl>
                                          <p:spTgt spid="21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ldLvl="0" animBg="1"/>
      <p:bldP spid="14" grpId="0" bldLvl="0" animBg="1"/>
      <p:bldP spid="14" grpId="1" bldLvl="0" animBg="1"/>
      <p:bldP spid="15" grpId="0" bldLvl="0" animBg="1"/>
      <p:bldP spid="15" grpId="1" bldLvl="0" animBg="1"/>
      <p:bldP spid="16" grpId="0" bldLvl="0" animBg="1"/>
      <p:bldP spid="16" grpId="1" bldLvl="0" animBg="1"/>
      <p:bldP spid="19" grpId="0" bldLvl="0" animBg="1"/>
      <p:bldP spid="19" grpId="1" bldLvl="0" animBg="1"/>
      <p:bldP spid="20" grpId="0" bldLvl="0" animBg="1"/>
      <p:bldP spid="20" grpId="1" bldLvl="0" animBg="1"/>
      <p:bldP spid="23" grpId="0"/>
      <p:bldP spid="24" grpId="0" autoUpdateAnimBg="0"/>
      <p:bldP spid="25" grpId="0" autoUpdateAnimBg="0"/>
      <p:bldP spid="26" grpId="0" autoUpdateAnimBg="0"/>
      <p:bldP spid="27" grpId="0"/>
      <p:bldP spid="31" grpId="0"/>
      <p:bldP spid="37" grpId="0"/>
      <p:bldP spid="3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17780"/>
            <a:ext cx="3268131" cy="90642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</a:t>
            </a: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引入</a:t>
            </a:r>
            <a:r>
              <a:rPr lang="en-US" altLang="zh-CN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2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13" y="1100672"/>
            <a:ext cx="7630397" cy="3752215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p>
            <a:pPr>
              <a:lnSpc>
                <a:spcPct val="170000"/>
              </a:lnSpc>
            </a:pPr>
            <a:r>
              <a:rPr lang="zh-CN" altLang="en-US" sz="2800" dirty="0"/>
              <a:t>随着中国经济的高速增长，人民生活水平的不断提高，旅游成为一种重要的休闲娱乐方式，某景区自</a:t>
            </a:r>
            <a:r>
              <a:rPr lang="en-US" altLang="zh-CN" sz="2800" dirty="0"/>
              <a:t>2001</a:t>
            </a:r>
            <a:r>
              <a:rPr lang="zh-CN" altLang="en-US" sz="2800" dirty="0"/>
              <a:t>年起取消了景区门票，下表给出了该景区</a:t>
            </a:r>
            <a:r>
              <a:rPr lang="en-US" altLang="zh-CN" sz="2800" dirty="0"/>
              <a:t>2001</a:t>
            </a:r>
            <a:r>
              <a:rPr lang="zh-CN" altLang="en-US" sz="2800" dirty="0"/>
              <a:t>年至</a:t>
            </a:r>
            <a:r>
              <a:rPr lang="en-US" altLang="zh-CN" sz="2800" dirty="0"/>
              <a:t>2015</a:t>
            </a:r>
            <a:r>
              <a:rPr lang="zh-CN" altLang="en-US" sz="2800" dirty="0"/>
              <a:t>年的游客人次以及逐年增加量。</a:t>
            </a:r>
            <a:endParaRPr lang="zh-CN" altLang="en-US" sz="2800" dirty="0"/>
          </a:p>
        </p:txBody>
      </p:sp>
      <p:sp>
        <p:nvSpPr>
          <p:cNvPr id="13" name="前凸带形 12"/>
          <p:cNvSpPr/>
          <p:nvPr/>
        </p:nvSpPr>
        <p:spPr>
          <a:xfrm>
            <a:off x="412988" y="1012187"/>
            <a:ext cx="2138489" cy="1224116"/>
          </a:xfrm>
          <a:prstGeom prst="ribb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3200" b="1" dirty="0" smtClean="0"/>
              <a:t>实例</a:t>
            </a:r>
            <a:r>
              <a:rPr lang="en-US" altLang="zh-CN" sz="3200" b="1" dirty="0" smtClean="0"/>
              <a:t>2</a:t>
            </a: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17780"/>
            <a:ext cx="3268131" cy="90642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</a:t>
            </a: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引入</a:t>
            </a:r>
            <a:r>
              <a:rPr lang="en-US" altLang="zh-CN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2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2"/>
            </p:custDataLst>
          </p:nvPr>
        </p:nvGraphicFramePr>
        <p:xfrm>
          <a:off x="3282315" y="762000"/>
          <a:ext cx="6398895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965"/>
                <a:gridCol w="2132965"/>
                <a:gridCol w="2132965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年份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人次</a:t>
                      </a:r>
                      <a:r>
                        <a:rPr lang="en-US" altLang="zh-CN"/>
                        <a:t>/</a:t>
                      </a:r>
                      <a:r>
                        <a:rPr lang="zh-CN" altLang="en-US"/>
                        <a:t>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年增加量</a:t>
                      </a:r>
                      <a:r>
                        <a:rPr lang="en-US" altLang="zh-CN"/>
                        <a:t>/</a:t>
                      </a:r>
                      <a:r>
                        <a:rPr lang="zh-CN" altLang="en-US"/>
                        <a:t>万次</a:t>
                      </a: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278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309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31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344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35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383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39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427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44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475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48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528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53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588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60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2009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655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67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2010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729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74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2011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811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82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2012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903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92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2013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102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2014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1118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113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2015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1244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126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17780"/>
            <a:ext cx="3268131" cy="90642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</a:t>
            </a: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引入</a:t>
            </a:r>
            <a:r>
              <a:rPr lang="en-US" altLang="zh-CN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2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gray">
          <a:xfrm>
            <a:off x="2540000" y="956310"/>
            <a:ext cx="7720965" cy="1078865"/>
          </a:xfrm>
          <a:prstGeom prst="bevel">
            <a:avLst>
              <a:gd name="adj" fmla="val 1648"/>
            </a:avLst>
          </a:prstGeom>
          <a:gradFill rotWithShape="1">
            <a:gsLst>
              <a:gs pos="0">
                <a:srgbClr val="DDDDDD"/>
              </a:gs>
              <a:gs pos="50000">
                <a:srgbClr val="F4F4F4"/>
              </a:gs>
              <a:gs pos="100000">
                <a:srgbClr val="DDDDDD"/>
              </a:gs>
            </a:gsLst>
            <a:lin ang="2700000" scaled="1"/>
          </a:gradFill>
          <a:ln w="9525">
            <a:noFill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none" anchor="ctr"/>
          <a:lstStyle/>
          <a:p>
            <a:pPr>
              <a:lnSpc>
                <a:spcPct val="170000"/>
              </a:lnSpc>
            </a:pPr>
            <a:endParaRPr lang="zh-CN" altLang="en-US" sz="3600" b="1" dirty="0" smtClean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gray">
          <a:xfrm>
            <a:off x="1840865" y="878205"/>
            <a:ext cx="699135" cy="124650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38100">
            <a:solidFill>
              <a:schemeClr val="bg1"/>
            </a:solidFill>
            <a:rou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lnSpc>
                <a:spcPct val="90000"/>
              </a:lnSpc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问</a:t>
            </a:r>
            <a:endParaRPr lang="zh-CN" altLang="en-US" sz="40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90000"/>
              </a:lnSpc>
              <a:defRPr/>
            </a:pPr>
            <a:r>
              <a:rPr lang="zh-CN" altLang="en-US" sz="400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40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71470" y="1219835"/>
            <a:ext cx="5516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/>
              <a:t>每一年游客人数之间有什么关系？</a:t>
            </a:r>
            <a:endParaRPr lang="zh-CN" altLang="en-US" sz="280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840865" y="2483803"/>
          <a:ext cx="4944745" cy="834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2" imgW="1524000" imgH="419100" progId="Equation.3">
                  <p:embed/>
                </p:oleObj>
              </mc:Choice>
              <mc:Fallback>
                <p:oleObj name="公式" r:id="rId2" imgW="1524000" imgH="4191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40865" y="2483803"/>
                        <a:ext cx="4944745" cy="83439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840865" y="3535363"/>
          <a:ext cx="4944745" cy="116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公式" r:id="rId4" imgW="1524000" imgH="584200" progId="Equation.3">
                  <p:embed/>
                </p:oleObj>
              </mc:Choice>
              <mc:Fallback>
                <p:oleObj name="公式" r:id="rId4" imgW="1524000" imgH="5842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40865" y="3535363"/>
                        <a:ext cx="4944745" cy="11633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40865" y="4915853"/>
          <a:ext cx="4944745" cy="834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公式" r:id="rId6" imgW="1524000" imgH="419100" progId="Equation.3">
                  <p:embed/>
                </p:oleObj>
              </mc:Choice>
              <mc:Fallback>
                <p:oleObj name="公式" r:id="rId6" imgW="1524000" imgH="4191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40865" y="4915853"/>
                        <a:ext cx="4944745" cy="83439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2" grpId="0" bldLvl="0" animBg="1"/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文本框 8"/>
          <p:cNvSpPr>
            <a:spLocks noChangeArrowheads="1"/>
          </p:cNvSpPr>
          <p:nvPr/>
        </p:nvSpPr>
        <p:spPr bwMode="auto">
          <a:xfrm>
            <a:off x="514350" y="1778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</a:t>
            </a: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94973" y="1773623"/>
            <a:ext cx="58851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1</a:t>
            </a:r>
            <a:r>
              <a:rPr lang="zh-CN" altLang="en-US" sz="2800" dirty="0" smtClean="0"/>
              <a:t>年后</a:t>
            </a:r>
            <a:r>
              <a:rPr lang="en-US" altLang="zh-CN" sz="2800" dirty="0" smtClean="0"/>
              <a:t>,</a:t>
            </a:r>
            <a:r>
              <a:rPr lang="zh-CN" altLang="zh-CN" sz="2800" dirty="0" smtClean="0"/>
              <a:t>游客</a:t>
            </a:r>
            <a:r>
              <a:rPr lang="zh-CN" altLang="en-US" sz="2800" dirty="0" smtClean="0"/>
              <a:t>人数是</a:t>
            </a:r>
            <a:r>
              <a:rPr lang="en-US" altLang="zh-CN" sz="2800" dirty="0" smtClean="0"/>
              <a:t>2001</a:t>
            </a:r>
            <a:r>
              <a:rPr lang="zh-CN" altLang="en-US" sz="2800" dirty="0" smtClean="0"/>
              <a:t>年的多少倍？</a:t>
            </a:r>
            <a:endParaRPr lang="zh-CN" altLang="en-US" sz="2800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270397" y="2648675"/>
            <a:ext cx="58851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 dirty="0" smtClean="0">
                <a:sym typeface="+mn-ea"/>
              </a:rPr>
              <a:t>2</a:t>
            </a:r>
            <a:r>
              <a:rPr lang="en-US" altLang="zh-CN" sz="2800" dirty="0" smtClean="0">
                <a:sym typeface="+mn-ea"/>
              </a:rPr>
              <a:t>年后,</a:t>
            </a:r>
            <a:r>
              <a:rPr lang="en-US" altLang="zh-CN" sz="2800" dirty="0" smtClean="0">
                <a:sym typeface="+mn-ea"/>
              </a:rPr>
              <a:t>游客</a:t>
            </a:r>
            <a:r>
              <a:rPr lang="en-US" altLang="zh-CN" sz="2800" dirty="0" smtClean="0">
                <a:sym typeface="+mn-ea"/>
              </a:rPr>
              <a:t>人数是</a:t>
            </a:r>
            <a:r>
              <a:rPr lang="en-US" altLang="zh-CN" sz="2800" dirty="0" smtClean="0">
                <a:sym typeface="+mn-ea"/>
              </a:rPr>
              <a:t>2001</a:t>
            </a:r>
            <a:r>
              <a:rPr lang="en-US" altLang="zh-CN" sz="2800" dirty="0" smtClean="0">
                <a:sym typeface="+mn-ea"/>
              </a:rPr>
              <a:t>年的</a:t>
            </a:r>
            <a:r>
              <a:rPr lang="zh-CN" altLang="en-US" sz="2800" dirty="0" smtClean="0">
                <a:sym typeface="+mn-ea"/>
              </a:rPr>
              <a:t>多少倍？</a:t>
            </a:r>
            <a:endParaRPr lang="en-US" altLang="zh-CN" sz="2800" dirty="0" smtClean="0">
              <a:sym typeface="+mn-e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5807" y="3626998"/>
            <a:ext cx="58851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 dirty="0" smtClean="0">
                <a:sym typeface="+mn-ea"/>
              </a:rPr>
              <a:t>3</a:t>
            </a:r>
            <a:r>
              <a:rPr lang="en-US" altLang="zh-CN" sz="2800" dirty="0" smtClean="0">
                <a:sym typeface="+mn-ea"/>
              </a:rPr>
              <a:t>年后</a:t>
            </a:r>
            <a:r>
              <a:rPr lang="en-US" altLang="zh-CN" sz="2800" dirty="0" smtClean="0">
                <a:sym typeface="+mn-ea"/>
              </a:rPr>
              <a:t>,游客人数是2001年的</a:t>
            </a:r>
            <a:r>
              <a:rPr lang="zh-CN" altLang="en-US" sz="2800" dirty="0" smtClean="0">
                <a:sym typeface="+mn-ea"/>
              </a:rPr>
              <a:t>多少倍？</a:t>
            </a:r>
            <a:endParaRPr lang="en-US" altLang="zh-CN" sz="2800" dirty="0" smtClean="0">
              <a:sym typeface="+mn-e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5974" y="5047757"/>
            <a:ext cx="58489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 dirty="0" smtClean="0">
                <a:sym typeface="+mn-ea"/>
              </a:rPr>
              <a:t>年后</a:t>
            </a:r>
            <a:r>
              <a:rPr lang="en-US" altLang="zh-CN" sz="2800" dirty="0" smtClean="0">
                <a:sym typeface="+mn-ea"/>
              </a:rPr>
              <a:t>,游客人数是2001年的</a:t>
            </a:r>
            <a:r>
              <a:rPr lang="zh-CN" altLang="en-US" sz="2800" dirty="0" smtClean="0">
                <a:sym typeface="+mn-ea"/>
              </a:rPr>
              <a:t>多少倍？</a:t>
            </a:r>
            <a:endParaRPr lang="en-US" altLang="zh-CN" sz="2800" dirty="0" smtClean="0">
              <a:sym typeface="+mn-ea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6721475" y="1755775"/>
          <a:ext cx="1442085" cy="404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2" imgW="444500" imgH="203200" progId="Equation.3">
                  <p:embed/>
                </p:oleObj>
              </mc:Choice>
              <mc:Fallback>
                <p:oleObj name="公式" r:id="rId2" imgW="444500" imgH="2032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21475" y="1755775"/>
                        <a:ext cx="1442085" cy="40449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6796405" y="2648585"/>
          <a:ext cx="12922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4" imgW="457200" imgH="203200" progId="Equation.3">
                  <p:embed/>
                </p:oleObj>
              </mc:Choice>
              <mc:Fallback>
                <p:oleObj name="公式" r:id="rId4" imgW="457200" imgH="2032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96405" y="2648585"/>
                        <a:ext cx="1292225" cy="349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6796405" y="3627120"/>
          <a:ext cx="1365250" cy="382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6" imgW="444500" imgH="203200" progId="Equation.3">
                  <p:embed/>
                </p:oleObj>
              </mc:Choice>
              <mc:Fallback>
                <p:oleObj name="公式" r:id="rId6" imgW="444500" imgH="2032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796405" y="3627120"/>
                        <a:ext cx="1365250" cy="38290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" name="Object 10"/>
          <p:cNvGraphicFramePr>
            <a:graphicFrameLocks noChangeAspect="1"/>
          </p:cNvGraphicFramePr>
          <p:nvPr/>
        </p:nvGraphicFramePr>
        <p:xfrm>
          <a:off x="6823710" y="5047615"/>
          <a:ext cx="1756410" cy="470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公式" r:id="rId8" imgW="457200" imgH="203200" progId="Equation.3">
                  <p:embed/>
                </p:oleObj>
              </mc:Choice>
              <mc:Fallback>
                <p:oleObj name="公式" r:id="rId8" imgW="457200" imgH="203200" progId="Equation.3">
                  <p:embed/>
                  <p:pic>
                    <p:nvPicPr>
                      <p:cNvPr id="0" name="图片 4102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823710" y="5047615"/>
                        <a:ext cx="1756410" cy="47053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2781300" y="4413885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4" name="AutoShape 2"/>
          <p:cNvSpPr>
            <a:spLocks noChangeArrowheads="1"/>
          </p:cNvSpPr>
          <p:nvPr/>
        </p:nvSpPr>
        <p:spPr bwMode="auto">
          <a:xfrm>
            <a:off x="1371600" y="1069893"/>
            <a:ext cx="9070258" cy="760413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FFFF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从以上两个实例中，我们得到了两个函数解析式</a:t>
            </a:r>
            <a:endParaRPr lang="en-US" altLang="zh-CN" sz="3200" b="1" dirty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9" name="流程图: 预定义过程 8"/>
          <p:cNvSpPr/>
          <p:nvPr/>
        </p:nvSpPr>
        <p:spPr>
          <a:xfrm>
            <a:off x="2271251" y="2201316"/>
            <a:ext cx="3377381" cy="1238864"/>
          </a:xfrm>
          <a:prstGeom prst="flowChartPredefinedProcess">
            <a:avLst/>
          </a:prstGeom>
          <a:solidFill>
            <a:srgbClr val="FFC000"/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" name="Object 50"/>
          <p:cNvGraphicFramePr>
            <a:graphicFrameLocks noChangeAspect="1"/>
          </p:cNvGraphicFramePr>
          <p:nvPr/>
        </p:nvGraphicFramePr>
        <p:xfrm>
          <a:off x="2697111" y="2369487"/>
          <a:ext cx="2522538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17983200" imgH="13106400" progId="Equation.3">
                  <p:embed/>
                </p:oleObj>
              </mc:Choice>
              <mc:Fallback>
                <p:oleObj name="公式" r:id="rId2" imgW="17983200" imgH="13106400" progId="Equation.3">
                  <p:embed/>
                  <p:pic>
                    <p:nvPicPr>
                      <p:cNvPr id="0" name="Object 5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97111" y="2369487"/>
                        <a:ext cx="2522538" cy="10556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流程图: 预定义过程 10"/>
          <p:cNvSpPr/>
          <p:nvPr/>
        </p:nvSpPr>
        <p:spPr>
          <a:xfrm>
            <a:off x="6563040" y="2186564"/>
            <a:ext cx="3377381" cy="1238864"/>
          </a:xfrm>
          <a:prstGeom prst="flowChartPredefinedProcess">
            <a:avLst/>
          </a:prstGeom>
          <a:solidFill>
            <a:srgbClr val="FFC000"/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" name="Object 50"/>
          <p:cNvGraphicFramePr>
            <a:graphicFrameLocks noChangeAspect="1"/>
          </p:cNvGraphicFramePr>
          <p:nvPr/>
        </p:nvGraphicFramePr>
        <p:xfrm>
          <a:off x="7042150" y="2579370"/>
          <a:ext cx="222758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838200" imgH="355600" progId="Equation.3">
                  <p:embed/>
                </p:oleObj>
              </mc:Choice>
              <mc:Fallback>
                <p:oleObj name="公式" r:id="rId4" imgW="838200" imgH="3556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42150" y="2579370"/>
                        <a:ext cx="2227580" cy="635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1553496" y="3729519"/>
            <a:ext cx="9360309" cy="760413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FFFF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r>
              <a:rPr lang="zh-CN" altLang="en-US" sz="3200" b="1" dirty="0" smtClean="0">
                <a:solidFill>
                  <a:srgbClr val="000000"/>
                </a:solidFill>
                <a:ea typeface="楷体_GB2312" pitchFamily="49" charset="-122"/>
              </a:rPr>
              <a:t>它们有哪些共同特点呢？是我们所熟知的函数吗？</a:t>
            </a:r>
            <a:endParaRPr lang="en-US" altLang="zh-CN" sz="3200" b="1" dirty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3138877" y="4686416"/>
            <a:ext cx="5710121" cy="1372683"/>
          </a:xfrm>
          <a:prstGeom prst="rect">
            <a:avLst/>
          </a:prstGeom>
          <a:solidFill>
            <a:srgbClr val="0000CC"/>
          </a:solidFill>
          <a:ln w="38100">
            <a:solidFill>
              <a:srgbClr val="FF0000"/>
            </a:solidFill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kumimoji="1" lang="zh-CN" alt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函数</a:t>
            </a:r>
            <a:r>
              <a:rPr kumimoji="1"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解析式是幂的形式，</a:t>
            </a:r>
            <a:r>
              <a:rPr kumimoji="1" lang="zh-CN" alt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且底数</a:t>
            </a:r>
            <a:r>
              <a:rPr kumimoji="1"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是常数</a:t>
            </a:r>
            <a:r>
              <a:rPr kumimoji="1" lang="zh-CN" alt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，指数</a:t>
            </a:r>
            <a:r>
              <a:rPr kumimoji="1" lang="zh-CN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是</a:t>
            </a:r>
            <a:r>
              <a:rPr kumimoji="1" lang="zh-CN" alt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自变量</a:t>
            </a:r>
            <a:r>
              <a:rPr kumimoji="1"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endParaRPr kumimoji="1" lang="zh-CN" altLang="en-US" sz="32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ldLvl="0" animBg="1" autoUpdateAnimBg="0"/>
      <p:bldP spid="9" grpId="0" bldLvl="0" animBg="1"/>
      <p:bldP spid="11" grpId="0" bldLvl="0" animBg="1"/>
      <p:bldP spid="13" grpId="0" bldLvl="0" animBg="1" autoUpdateAnimBg="0"/>
      <p:bldP spid="14" grpId="0" bldLvl="0" animBg="1" autoUpdateAnimBg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TABLE_BEAUTIFY" val="smartTable{8dbe712e-b65c-4953-ad5c-0fa50bcfcd8f}"/>
</p:tagLst>
</file>

<file path=ppt/tags/tag64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1128</Words>
  <Application>WPS 演示</Application>
  <PresentationFormat>自定义</PresentationFormat>
  <Paragraphs>308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72</vt:i4>
      </vt:variant>
      <vt:variant>
        <vt:lpstr>幻灯片标题</vt:lpstr>
      </vt:variant>
      <vt:variant>
        <vt:i4>22</vt:i4>
      </vt:variant>
    </vt:vector>
  </HeadingPairs>
  <TitlesOfParts>
    <vt:vector size="109" baseType="lpstr">
      <vt:lpstr>Arial</vt:lpstr>
      <vt:lpstr>宋体</vt:lpstr>
      <vt:lpstr>Wingdings</vt:lpstr>
      <vt:lpstr>Tahoma</vt:lpstr>
      <vt:lpstr>微软雅黑</vt:lpstr>
      <vt:lpstr>黑体</vt:lpstr>
      <vt:lpstr>Franklin Gothic Book</vt:lpstr>
      <vt:lpstr>楷体_GB2312</vt:lpstr>
      <vt:lpstr>Times New Roman</vt:lpstr>
      <vt:lpstr>新宋体</vt:lpstr>
      <vt:lpstr>Arial Unicode MS</vt:lpstr>
      <vt:lpstr>Calibri</vt:lpstr>
      <vt:lpstr>Wingdings 2</vt:lpstr>
      <vt:lpstr>Wingdings</vt:lpstr>
      <vt:lpstr>自定义设计方案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274</cp:revision>
  <dcterms:created xsi:type="dcterms:W3CDTF">2014-09-09T10:19:00Z</dcterms:created>
  <dcterms:modified xsi:type="dcterms:W3CDTF">2023-10-08T06:04:46Z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BF4782ABABD440EEB5B2F9F22C4A5E83</vt:lpwstr>
  </property>
</Properties>
</file>