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5" r:id="rId3"/>
    <p:sldId id="311" r:id="rId4"/>
    <p:sldId id="350" r:id="rId5"/>
    <p:sldId id="351" r:id="rId6"/>
    <p:sldId id="352" r:id="rId7"/>
    <p:sldId id="327" r:id="rId8"/>
    <p:sldId id="333" r:id="rId9"/>
    <p:sldId id="335" r:id="rId10"/>
    <p:sldId id="334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407" r:id="rId22"/>
    <p:sldId id="328" r:id="rId23"/>
    <p:sldId id="346" r:id="rId24"/>
    <p:sldId id="347" r:id="rId25"/>
    <p:sldId id="348" r:id="rId26"/>
    <p:sldId id="349" r:id="rId27"/>
    <p:sldId id="408" r:id="rId28"/>
    <p:sldId id="402" r:id="rId29"/>
    <p:sldId id="403" r:id="rId30"/>
    <p:sldId id="293" r:id="rId31"/>
    <p:sldId id="409" r:id="rId32"/>
    <p:sldId id="271" r:id="rId33"/>
    <p:sldId id="296" r:id="rId34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angch" initials="z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63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2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6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wmf"/><Relationship Id="rId8" Type="http://schemas.openxmlformats.org/officeDocument/2006/relationships/oleObject" Target="../embeddings/oleObject5.bin"/><Relationship Id="rId7" Type="http://schemas.openxmlformats.org/officeDocument/2006/relationships/image" Target="../media/image69.wmf"/><Relationship Id="rId6" Type="http://schemas.openxmlformats.org/officeDocument/2006/relationships/oleObject" Target="../embeddings/oleObject4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67.wmf"/><Relationship Id="rId2" Type="http://schemas.openxmlformats.org/officeDocument/2006/relationships/oleObject" Target="../embeddings/oleObject2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71.wmf"/><Relationship Id="rId10" Type="http://schemas.openxmlformats.org/officeDocument/2006/relationships/oleObject" Target="../embeddings/oleObject6.bin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74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72.wmf"/><Relationship Id="rId2" Type="http://schemas.openxmlformats.org/officeDocument/2006/relationships/oleObject" Target="../embeddings/oleObject7.bin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6.wmf"/><Relationship Id="rId10" Type="http://schemas.openxmlformats.org/officeDocument/2006/relationships/oleObject" Target="../embeddings/oleObject11.bin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png"/><Relationship Id="rId7" Type="http://schemas.openxmlformats.org/officeDocument/2006/relationships/image" Target="../media/image21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27480" y="1153795"/>
            <a:ext cx="7127875" cy="1813184"/>
            <a:chOff x="4539" y="2366"/>
            <a:chExt cx="11225" cy="2855"/>
          </a:xfrm>
        </p:grpSpPr>
        <p:grpSp>
          <p:nvGrpSpPr>
            <p:cNvPr id="119816" name="Group 10"/>
            <p:cNvGrpSpPr/>
            <p:nvPr/>
          </p:nvGrpSpPr>
          <p:grpSpPr>
            <a:xfrm>
              <a:off x="4539" y="2562"/>
              <a:ext cx="11225" cy="2630"/>
              <a:chOff x="3095" y="918"/>
              <a:chExt cx="1976" cy="393"/>
            </a:xfrm>
          </p:grpSpPr>
          <p:sp>
            <p:nvSpPr>
              <p:cNvPr id="119819" name="AutoShape 11"/>
              <p:cNvSpPr/>
              <p:nvPr/>
            </p:nvSpPr>
            <p:spPr>
              <a:xfrm>
                <a:off x="3095" y="934"/>
                <a:ext cx="1975" cy="37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3788" name="AutoShape 12"/>
              <p:cNvSpPr>
                <a:spLocks noChangeArrowheads="1"/>
              </p:cNvSpPr>
              <p:nvPr/>
            </p:nvSpPr>
            <p:spPr bwMode="gray">
              <a:xfrm>
                <a:off x="3095" y="918"/>
                <a:ext cx="1976" cy="3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119821" name="Oval 13"/>
              <p:cNvSpPr/>
              <p:nvPr/>
            </p:nvSpPr>
            <p:spPr>
              <a:xfrm rot="-2566439">
                <a:off x="3111" y="978"/>
                <a:ext cx="143" cy="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5557" y="3127"/>
              <a:ext cx="10002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</a:t>
              </a:r>
              <a:r>
                <a:rPr lang="en-US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</a:t>
              </a:r>
              <a:r>
                <a:rPr lang="zh-CN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单元</a:t>
              </a:r>
              <a:r>
                <a:rPr lang="en-US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</a:t>
              </a:r>
              <a:r>
                <a:rPr lang="zh-CN" altLang="en-US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函</a:t>
              </a:r>
              <a:r>
                <a:rPr lang="en-US" altLang="zh-CN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4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</a:t>
              </a:r>
              <a:endParaRPr lang="zh-CN" altLang="en-US"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586" y="2366"/>
              <a:ext cx="3053" cy="2855"/>
              <a:chOff x="1323" y="3685"/>
              <a:chExt cx="3470" cy="3508"/>
            </a:xfrm>
          </p:grpSpPr>
          <p:sp>
            <p:nvSpPr>
              <p:cNvPr id="73738" name="Oval 10"/>
              <p:cNvSpPr>
                <a:spLocks noChangeArrowheads="1"/>
              </p:cNvSpPr>
              <p:nvPr/>
            </p:nvSpPr>
            <p:spPr bwMode="gray">
              <a:xfrm>
                <a:off x="1323" y="3685"/>
                <a:ext cx="3403" cy="3403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tint val="0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73739" name="Oval 11"/>
              <p:cNvSpPr>
                <a:spLocks noChangeArrowheads="1"/>
              </p:cNvSpPr>
              <p:nvPr/>
            </p:nvSpPr>
            <p:spPr bwMode="gray">
              <a:xfrm>
                <a:off x="1390" y="3790"/>
                <a:ext cx="3403" cy="3403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alpha val="32001"/>
                    </a:srgbClr>
                  </a:gs>
                  <a:gs pos="100000">
                    <a:srgbClr val="99CC00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73740" name="Oval 12"/>
              <p:cNvSpPr>
                <a:spLocks noChangeArrowheads="1"/>
              </p:cNvSpPr>
              <p:nvPr/>
            </p:nvSpPr>
            <p:spPr bwMode="gray">
              <a:xfrm>
                <a:off x="1546" y="3908"/>
                <a:ext cx="2958" cy="2958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shade val="54118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73741" name="Oval 13"/>
              <p:cNvSpPr>
                <a:spLocks noChangeArrowheads="1"/>
              </p:cNvSpPr>
              <p:nvPr/>
            </p:nvSpPr>
            <p:spPr bwMode="gray">
              <a:xfrm>
                <a:off x="1548" y="3913"/>
                <a:ext cx="2958" cy="2958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shade val="63529"/>
                      <a:invGamma/>
                    </a:srgbClr>
                  </a:gs>
                  <a:gs pos="100000">
                    <a:srgbClr val="99CC00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20495" name="Oval 14"/>
              <p:cNvSpPr/>
              <p:nvPr/>
            </p:nvSpPr>
            <p:spPr>
              <a:xfrm>
                <a:off x="1693" y="4055"/>
                <a:ext cx="2663" cy="2663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18" name="Oval 16"/>
              <p:cNvSpPr/>
              <p:nvPr/>
            </p:nvSpPr>
            <p:spPr>
              <a:xfrm>
                <a:off x="1736" y="4095"/>
                <a:ext cx="2577" cy="257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19" name="Oval 17"/>
              <p:cNvSpPr/>
              <p:nvPr/>
            </p:nvSpPr>
            <p:spPr>
              <a:xfrm>
                <a:off x="1768" y="4109"/>
                <a:ext cx="2516" cy="25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20" name="Oval 18"/>
              <p:cNvSpPr/>
              <p:nvPr/>
            </p:nvSpPr>
            <p:spPr>
              <a:xfrm>
                <a:off x="1795" y="4134"/>
                <a:ext cx="2392" cy="234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21" name="Oval 19"/>
              <p:cNvSpPr/>
              <p:nvPr/>
            </p:nvSpPr>
            <p:spPr>
              <a:xfrm>
                <a:off x="1935" y="4200"/>
                <a:ext cx="2127" cy="190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07" name="Text Box 38"/>
              <p:cNvSpPr txBox="1"/>
              <p:nvPr/>
            </p:nvSpPr>
            <p:spPr>
              <a:xfrm>
                <a:off x="2400" y="4703"/>
                <a:ext cx="1172" cy="14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 eaLnBrk="0" hangingPunct="0"/>
                <a:r>
                  <a:rPr lang="zh-CN" altLang="zh-CN" sz="4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三</a:t>
                </a:r>
                <a:endParaRPr lang="zh-CN" altLang="zh-CN" sz="44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983990" y="3778250"/>
            <a:ext cx="5986780" cy="1188720"/>
            <a:chOff x="6274" y="5950"/>
            <a:chExt cx="9428" cy="1872"/>
          </a:xfrm>
        </p:grpSpPr>
        <p:grpSp>
          <p:nvGrpSpPr>
            <p:cNvPr id="1" name="Group 10"/>
            <p:cNvGrpSpPr/>
            <p:nvPr/>
          </p:nvGrpSpPr>
          <p:grpSpPr>
            <a:xfrm>
              <a:off x="6274" y="5950"/>
              <a:ext cx="9428" cy="1872"/>
              <a:chOff x="3095" y="918"/>
              <a:chExt cx="1976" cy="393"/>
            </a:xfrm>
          </p:grpSpPr>
          <p:sp>
            <p:nvSpPr>
              <p:cNvPr id="2" name="AutoShape 11"/>
              <p:cNvSpPr/>
              <p:nvPr/>
            </p:nvSpPr>
            <p:spPr>
              <a:xfrm>
                <a:off x="3095" y="934"/>
                <a:ext cx="1975" cy="37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" name="AutoShape 12"/>
              <p:cNvSpPr>
                <a:spLocks noChangeArrowheads="1"/>
              </p:cNvSpPr>
              <p:nvPr/>
            </p:nvSpPr>
            <p:spPr bwMode="gray">
              <a:xfrm>
                <a:off x="3095" y="918"/>
                <a:ext cx="1976" cy="3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endParaRPr>
              </a:p>
            </p:txBody>
          </p:sp>
          <p:sp>
            <p:nvSpPr>
              <p:cNvPr id="4" name="Oval 13"/>
              <p:cNvSpPr/>
              <p:nvPr/>
            </p:nvSpPr>
            <p:spPr>
              <a:xfrm rot="-2566439">
                <a:off x="3111" y="978"/>
                <a:ext cx="143" cy="8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7401" y="6317"/>
              <a:ext cx="787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3.4    </a:t>
              </a:r>
              <a:r>
                <a:rPr lang="zh-CN" altLang="en-US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函数的奇偶性</a:t>
              </a:r>
              <a:r>
                <a:rPr lang="en-US" altLang="zh-CN" sz="4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endPara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34876" y="3248504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</a:t>
                </a:r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R</a:t>
                </a: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内任意的一个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zh-CN" altLang="en-US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都有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76" y="3248504"/>
                <a:ext cx="1054432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5" t="-82" b="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6510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796105" y="1898629"/>
                <a:ext cx="46890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05" y="1898629"/>
                <a:ext cx="468908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" t="-105" r="7" b="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3412976" y="3244199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76" y="3244199"/>
                <a:ext cx="1054432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" t="-106" b="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4351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3675414" y="2978150"/>
                <a:ext cx="6252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思考</m:t>
                    </m:r>
                    <m:r>
                      <a:rPr lang="zh-CN" altLang="en-US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：</m:t>
                    </m:r>
                  </m:oMath>
                </a14:m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如何归纳？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414" y="2978150"/>
                <a:ext cx="6252688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" r="8" b="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6510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4959" y="1310515"/>
            <a:ext cx="306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偶函数的定义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711104" y="2418313"/>
            <a:ext cx="8754701" cy="2199992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 smtClean="0"/>
              <a:t>         </a:t>
            </a:r>
            <a:r>
              <a:rPr lang="zh-CN" altLang="en-US" sz="3200" dirty="0" smtClean="0">
                <a:solidFill>
                  <a:schemeClr val="bg1"/>
                </a:solidFill>
              </a:rPr>
              <a:t>一般地，如果对于函数 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200" dirty="0" smtClean="0">
                <a:solidFill>
                  <a:schemeClr val="bg1"/>
                </a:solidFill>
              </a:rPr>
              <a:t>的定义域内的任意一个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dirty="0" smtClean="0">
                <a:solidFill>
                  <a:schemeClr val="bg1"/>
                </a:solidFill>
              </a:rPr>
              <a:t>，都有 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200" dirty="0" smtClean="0">
                <a:solidFill>
                  <a:schemeClr val="bg1"/>
                </a:solidFill>
              </a:rPr>
              <a:t>=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3200" dirty="0" smtClean="0">
                <a:solidFill>
                  <a:schemeClr val="bg1"/>
                </a:solidFill>
              </a:rPr>
              <a:t>，那么函数 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200" dirty="0" smtClean="0">
                <a:solidFill>
                  <a:schemeClr val="bg1"/>
                </a:solidFill>
              </a:rPr>
              <a:t>就叫作偶函数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5431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49" y="1733431"/>
            <a:ext cx="4124901" cy="3543795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59" y="1798934"/>
            <a:ext cx="3908005" cy="3641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5431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229117" y="1415296"/>
                <a:ext cx="46890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𝑦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17" y="1415296"/>
                <a:ext cx="4689083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8" t="-88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229117" y="2266195"/>
                <a:ext cx="2192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?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17" y="2266195"/>
                <a:ext cx="219262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8" t="-88" r="17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3858941" y="2266195"/>
                <a:ext cx="2192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?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41" y="2266195"/>
                <a:ext cx="2192625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" t="-88" r="1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386703" y="3009121"/>
                <a:ext cx="5160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3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03" y="3009121"/>
                <a:ext cx="5160961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0" t="-84" r="3" b="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336305" y="3633474"/>
                <a:ext cx="54962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2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05" y="3633474"/>
                <a:ext cx="5496295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5" t="-1" b="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1386702" y="4257827"/>
                <a:ext cx="54458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1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02" y="4257827"/>
                <a:ext cx="5445898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9" t="-26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 descr="屏幕剪辑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76" y="1468028"/>
            <a:ext cx="4124901" cy="35437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95058" y="5263880"/>
            <a:ext cx="634019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思考：如何用语言描述这种情景？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34876" y="3226914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</a:t>
                </a:r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R</a:t>
                </a: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内任意的一个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zh-CN" altLang="en-US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都有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76" y="3226914"/>
                <a:ext cx="1054432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5" t="-82" b="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4351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796105" y="1877039"/>
                <a:ext cx="46890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05" y="1877039"/>
                <a:ext cx="468908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" t="-105" r="7" b="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2752576" y="3226913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𝑥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576" y="3226913"/>
                <a:ext cx="1054432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" t="-82" b="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5431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229117" y="1248175"/>
                <a:ext cx="4689083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𝑦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den>
                    </m:f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17" y="1248175"/>
                <a:ext cx="4689083" cy="787716"/>
              </a:xfrm>
              <a:prstGeom prst="rect">
                <a:avLst/>
              </a:prstGeom>
              <a:blipFill rotWithShape="1">
                <a:blip r:embed="rId2"/>
                <a:stretch>
                  <a:fillRect l="-8" t="-5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748535" y="2140746"/>
                <a:ext cx="2192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?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535" y="2140746"/>
                <a:ext cx="219262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7" t="-28" r="16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4040251" y="2097302"/>
                <a:ext cx="2192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?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51" y="2097302"/>
                <a:ext cx="2192625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7" t="-91" r="16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336304" y="2751852"/>
                <a:ext cx="786532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04" y="2751852"/>
                <a:ext cx="7865320" cy="1017523"/>
              </a:xfrm>
              <a:prstGeom prst="rect">
                <a:avLst/>
              </a:prstGeom>
              <a:blipFill rotWithShape="1">
                <a:blip r:embed="rId5"/>
                <a:stretch>
                  <a:fillRect l="-3" t="-39" r="6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336304" y="3725663"/>
                <a:ext cx="8175995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04" y="3725663"/>
                <a:ext cx="8175995" cy="1017523"/>
              </a:xfrm>
              <a:prstGeom prst="rect">
                <a:avLst/>
              </a:prstGeom>
              <a:blipFill rotWithShape="1">
                <a:blip r:embed="rId6"/>
                <a:stretch>
                  <a:fillRect l="-3" t="-12" r="8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1336304" y="4789040"/>
                <a:ext cx="74139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1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04" y="4789040"/>
                <a:ext cx="7413995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4" t="-86" r="9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 descr="屏幕剪辑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59" y="1474777"/>
            <a:ext cx="3908005" cy="36417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8020" y="5558124"/>
            <a:ext cx="6340197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思考：如何用语言描述这种情景？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34876" y="3248504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</a:t>
                </a:r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R</a:t>
                </a: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内任意的一个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zh-CN" altLang="en-US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都有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76" y="3248504"/>
                <a:ext cx="1054432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5" t="-82" b="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6510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796105" y="1898629"/>
                <a:ext cx="4689083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den>
                    </m:f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05" y="1898629"/>
                <a:ext cx="4689083" cy="790345"/>
              </a:xfrm>
              <a:prstGeom prst="rect">
                <a:avLst/>
              </a:prstGeom>
              <a:blipFill rotWithShape="1">
                <a:blip r:embed="rId3"/>
                <a:stretch>
                  <a:fillRect l="-2" t="-78" r="7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2673010" y="3032129"/>
                <a:ext cx="1054432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−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den>
                      </m:f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10" y="3032129"/>
                <a:ext cx="10544324" cy="1017523"/>
              </a:xfrm>
              <a:prstGeom prst="rect">
                <a:avLst/>
              </a:prstGeom>
              <a:blipFill rotWithShape="1">
                <a:blip r:embed="rId4"/>
                <a:stretch>
                  <a:fillRect l="-3" r="4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4351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3675414" y="2978150"/>
                <a:ext cx="6252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思考</m:t>
                    </m:r>
                    <m:r>
                      <a:rPr lang="zh-CN" altLang="en-US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：</m:t>
                    </m:r>
                  </m:oMath>
                </a14:m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如何归纳？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414" y="2978150"/>
                <a:ext cx="6252688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" r="8" b="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7590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00759" y="1439004"/>
            <a:ext cx="364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奇函数的定义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937441" y="2429108"/>
            <a:ext cx="8754701" cy="2199992"/>
          </a:xfrm>
          <a:prstGeom prst="roundRect">
            <a:avLst/>
          </a:prstGeom>
          <a:solidFill>
            <a:schemeClr val="accent2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 smtClean="0"/>
              <a:t>         </a:t>
            </a:r>
            <a:r>
              <a:rPr lang="zh-CN" altLang="en-US" sz="3200" dirty="0" smtClean="0">
                <a:solidFill>
                  <a:schemeClr val="bg1"/>
                </a:solidFill>
              </a:rPr>
              <a:t>一般地，如果对于函数 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200" dirty="0" smtClean="0">
                <a:solidFill>
                  <a:schemeClr val="bg1"/>
                </a:solidFill>
              </a:rPr>
              <a:t>的定义域内的任意一个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dirty="0" smtClean="0">
                <a:solidFill>
                  <a:schemeClr val="bg1"/>
                </a:solidFill>
              </a:rPr>
              <a:t>，都有 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200" dirty="0" smtClean="0">
                <a:solidFill>
                  <a:schemeClr val="bg1"/>
                </a:solidFill>
              </a:rPr>
              <a:t>=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-f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3200" dirty="0" smtClean="0">
                <a:solidFill>
                  <a:schemeClr val="bg1"/>
                </a:solidFill>
              </a:rPr>
              <a:t>，那么函数 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3200" dirty="0" smtClean="0">
                <a:solidFill>
                  <a:schemeClr val="bg1"/>
                </a:solidFill>
              </a:rPr>
              <a:t>就叫作奇函数</a:t>
            </a:r>
            <a:r>
              <a:rPr lang="en-US" altLang="zh-CN" sz="3200" dirty="0" smtClean="0">
                <a:solidFill>
                  <a:schemeClr val="bg1"/>
                </a:solidFill>
              </a:rPr>
              <a:t>.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6510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8" y="3408577"/>
            <a:ext cx="2734322" cy="31096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77" y="1505371"/>
            <a:ext cx="2734322" cy="23515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770" y="1192742"/>
            <a:ext cx="2078632" cy="17977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152775"/>
            <a:ext cx="228600" cy="228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33" y="3377142"/>
            <a:ext cx="2393555" cy="2565400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506525" y="698099"/>
            <a:ext cx="0" cy="413766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543191" y="2558415"/>
            <a:ext cx="0" cy="413766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4627" name="Rectangle 3"/>
          <p:cNvSpPr/>
          <p:nvPr/>
        </p:nvSpPr>
        <p:spPr>
          <a:xfrm>
            <a:off x="2063750" y="3230563"/>
            <a:ext cx="79200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(2)</a:t>
            </a:r>
            <a:r>
              <a:rPr lang="zh-CN" altLang="en-US" sz="2800" dirty="0">
                <a:latin typeface="Times New Roman" panose="02020603050405020304" pitchFamily="18" charset="0"/>
              </a:rPr>
              <a:t>偶函数的图象关于</a:t>
            </a:r>
            <a:r>
              <a:rPr lang="en-US" altLang="zh-CN" sz="2800" i="1" dirty="0">
                <a:latin typeface="Times New Roman" panose="02020603050405020304" pitchFamily="18" charset="0"/>
              </a:rPr>
              <a:t>y</a:t>
            </a:r>
            <a:r>
              <a:rPr lang="zh-CN" altLang="en-US" sz="2800" dirty="0">
                <a:latin typeface="Times New Roman" panose="02020603050405020304" pitchFamily="18" charset="0"/>
              </a:rPr>
              <a:t>轴对称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反过来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如果一个函数的图象关于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轴对称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那么这个函数为偶函数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.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629" name="Text Box 5"/>
          <p:cNvSpPr txBox="1"/>
          <p:nvPr/>
        </p:nvSpPr>
        <p:spPr>
          <a:xfrm>
            <a:off x="3429000" y="4937125"/>
            <a:ext cx="6477000" cy="13836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奇偶函数图象的性质可用于：  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① 判断函数的奇偶性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②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简化函数图象的画法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Rectangle 6"/>
          <p:cNvSpPr/>
          <p:nvPr/>
        </p:nvSpPr>
        <p:spPr>
          <a:xfrm>
            <a:off x="2063750" y="1646238"/>
            <a:ext cx="79200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(1)</a:t>
            </a:r>
            <a:r>
              <a:rPr lang="zh-CN" altLang="en-US" sz="2800" dirty="0">
                <a:latin typeface="Times New Roman" panose="02020603050405020304" pitchFamily="18" charset="0"/>
              </a:rPr>
              <a:t>奇函数的图象关于原点对称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反过来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如果一个函数的图象关于原点对称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那么这个函数为奇函数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955040"/>
            <a:ext cx="5943600" cy="609600"/>
          </a:xfrm>
          <a:solidFill>
            <a:srgbClr val="FF0000"/>
          </a:solidFill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奇、偶函数图象的性质</a:t>
            </a: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</a:rPr>
              <a:t>:</a:t>
            </a:r>
            <a:endParaRPr kumimoji="0" lang="en-US" altLang="zh-CN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</a:endParaRPr>
          </a:p>
        </p:txBody>
      </p:sp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7590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29" grpId="0" bldLvl="0" animBg="1"/>
      <p:bldP spid="154626" grpId="0" bldLvl="0" animBg="1"/>
      <p:bldP spid="20486" grpId="0"/>
      <p:bldP spid="2048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15140" y="1412537"/>
            <a:ext cx="930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判断下列函数的奇偶性：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8"/>
          <p:cNvSpPr>
            <a:spLocks noChangeArrowheads="1"/>
          </p:cNvSpPr>
          <p:nvPr/>
        </p:nvSpPr>
        <p:spPr bwMode="auto">
          <a:xfrm>
            <a:off x="93663" y="7590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巩固知识 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2686247" y="2212616"/>
                <a:ext cx="32954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（</m:t>
                    </m:r>
                    <m:r>
                      <a:rPr lang="en-US" altLang="zh-CN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1</m:t>
                    </m:r>
                    <m:r>
                      <a:rPr lang="zh-CN" altLang="en-US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）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;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47" y="2212616"/>
                <a:ext cx="329545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6" t="-47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686245" y="3138458"/>
                <a:ext cx="4324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（</m:t>
                    </m:r>
                    <m:r>
                      <a:rPr lang="en-US" altLang="zh-CN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2</m:t>
                    </m:r>
                    <m:r>
                      <a:rPr lang="zh-CN" altLang="en-US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）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4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1;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45" y="3138458"/>
                <a:ext cx="432415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5" t="-49" r="15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2686244" y="4064300"/>
                <a:ext cx="4324153" cy="75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（</m:t>
                    </m:r>
                    <m:r>
                      <a:rPr lang="en-US" altLang="zh-CN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3</m:t>
                    </m:r>
                    <m:r>
                      <a:rPr lang="zh-CN" altLang="en-US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）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;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44" y="4064300"/>
                <a:ext cx="4324153" cy="751296"/>
              </a:xfrm>
              <a:prstGeom prst="rect">
                <a:avLst/>
              </a:prstGeom>
              <a:blipFill rotWithShape="1">
                <a:blip r:embed="rId4"/>
                <a:stretch>
                  <a:fillRect l="-4" t="-40" r="15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/>
              <p:cNvSpPr txBox="1"/>
              <p:nvPr/>
            </p:nvSpPr>
            <p:spPr>
              <a:xfrm>
                <a:off x="2589088" y="5044707"/>
                <a:ext cx="4324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32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（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4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）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2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088" y="5044707"/>
                <a:ext cx="4324153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" t="-46" r="15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15140" y="1272202"/>
            <a:ext cx="930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判断下列函数的奇偶性：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8"/>
          <p:cNvSpPr>
            <a:spLocks noChangeArrowheads="1"/>
          </p:cNvSpPr>
          <p:nvPr/>
        </p:nvSpPr>
        <p:spPr bwMode="auto">
          <a:xfrm>
            <a:off x="93663" y="6510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巩固知识 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2686247" y="2230101"/>
                <a:ext cx="32954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（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1</m:t>
                      </m:r>
                      <m:r>
                        <a:rPr lang="zh-CN" altLang="en-US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）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47" y="2230101"/>
                <a:ext cx="329545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6" t="-105" b="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1818340" y="3188000"/>
            <a:ext cx="773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思路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：分别求出 </a:t>
            </a:r>
            <a:r>
              <a:rPr lang="en-US" altLang="zh-CN" sz="32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32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 </a:t>
            </a:r>
            <a:r>
              <a:rPr lang="en-US" altLang="zh-CN" sz="32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(-</a:t>
            </a:r>
            <a:r>
              <a:rPr lang="en-US" altLang="zh-CN" sz="32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),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再做比较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18340" y="4145899"/>
            <a:ext cx="86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2935940" y="4145899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940" y="4145899"/>
                <a:ext cx="1054432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" t="-106" r="5" b="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2850810" y="5299761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是奇函数</a:t>
                </a:r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810" y="5299761"/>
                <a:ext cx="1054432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3" t="-9" r="4" b="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15140" y="1142662"/>
            <a:ext cx="930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判断下列函数的奇偶性：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8"/>
          <p:cNvSpPr>
            <a:spLocks noChangeArrowheads="1"/>
          </p:cNvSpPr>
          <p:nvPr/>
        </p:nvSpPr>
        <p:spPr bwMode="auto">
          <a:xfrm>
            <a:off x="93663" y="5431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巩固知识 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33210" y="3072959"/>
            <a:ext cx="86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2850810" y="3072959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4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1</m:t>
                      </m:r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810" y="3072959"/>
                <a:ext cx="1054432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" t="-33" r="4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686247" y="2100561"/>
                <a:ext cx="4324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（</m:t>
                    </m:r>
                    <m:r>
                      <a:rPr lang="en-US" altLang="zh-CN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2</m:t>
                    </m:r>
                    <m:r>
                      <a:rPr lang="zh-CN" altLang="en-US" sz="32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）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4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47" y="2100561"/>
                <a:ext cx="432415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5" t="-105" b="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4092948" y="3840556"/>
                <a:ext cx="4324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4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948" y="3840556"/>
                <a:ext cx="4324153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9" t="-13" r="4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4092948" y="4505388"/>
                <a:ext cx="4324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948" y="4505388"/>
                <a:ext cx="4324153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9" t="-11" r="4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857436" y="5315671"/>
          <a:ext cx="4171875" cy="6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6" imgW="38100000" imgH="5486400" progId="Equation.DSMT4">
                  <p:embed/>
                </p:oleObj>
              </mc:Choice>
              <mc:Fallback>
                <p:oleObj name="Equation" r:id="rId6" imgW="38100000" imgH="5486400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57436" y="5315671"/>
                        <a:ext cx="4171875" cy="600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15140" y="969942"/>
            <a:ext cx="930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判断下列函数的奇偶性：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8"/>
          <p:cNvSpPr>
            <a:spLocks noChangeArrowheads="1"/>
          </p:cNvSpPr>
          <p:nvPr/>
        </p:nvSpPr>
        <p:spPr bwMode="auto">
          <a:xfrm>
            <a:off x="93663" y="5431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巩固知识 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81840" y="2987768"/>
            <a:ext cx="86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2999440" y="2785499"/>
                <a:ext cx="10544324" cy="1135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320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−</m:t>
                                  </m:r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440" y="2785499"/>
                <a:ext cx="10544324" cy="1135375"/>
              </a:xfrm>
              <a:prstGeom prst="rect">
                <a:avLst/>
              </a:prstGeom>
              <a:blipFill rotWithShape="1">
                <a:blip r:embed="rId2"/>
                <a:stretch>
                  <a:fillRect l="-3" t="-34" r="5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2999440" y="5512979"/>
                <a:ext cx="7153302" cy="75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num>
                      <m:den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是奇函数</a:t>
                </a:r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440" y="5512979"/>
                <a:ext cx="7153302" cy="751296"/>
              </a:xfrm>
              <a:prstGeom prst="rect">
                <a:avLst/>
              </a:prstGeom>
              <a:blipFill rotWithShape="1">
                <a:blip r:embed="rId3"/>
                <a:stretch>
                  <a:fillRect l="-5" t="-72" r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483970" y="1725192"/>
                <a:ext cx="4324153" cy="97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（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3</m:t>
                      </m:r>
                      <m:r>
                        <a:rPr lang="zh-CN" altLang="en-US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）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70" y="1725192"/>
                <a:ext cx="4324153" cy="973985"/>
              </a:xfrm>
              <a:prstGeom prst="rect">
                <a:avLst/>
              </a:prstGeom>
              <a:blipFill rotWithShape="1">
                <a:blip r:embed="rId4"/>
                <a:stretch>
                  <a:fillRect l="-11" t="-55" r="7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4171728" y="3787387"/>
                <a:ext cx="4324153" cy="94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728" y="3787387"/>
                <a:ext cx="4324153" cy="943976"/>
              </a:xfrm>
              <a:prstGeom prst="rect">
                <a:avLst/>
              </a:prstGeom>
              <a:blipFill rotWithShape="1">
                <a:blip r:embed="rId5"/>
                <a:stretch>
                  <a:fillRect l="-10" t="-26" r="5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4182274" y="4774130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=−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274" y="4774130"/>
                <a:ext cx="10544324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" t="-34" r="3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15140" y="1142662"/>
            <a:ext cx="9306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判断下列函数的奇偶性：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8"/>
          <p:cNvSpPr>
            <a:spLocks noChangeArrowheads="1"/>
          </p:cNvSpPr>
          <p:nvPr/>
        </p:nvSpPr>
        <p:spPr bwMode="auto">
          <a:xfrm>
            <a:off x="93663" y="5431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巩固知识 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56440" y="3108284"/>
            <a:ext cx="867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2974040" y="3108284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d>
                        <m:dPr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2</m:t>
                      </m:r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040" y="3108284"/>
                <a:ext cx="1054432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3" t="-102" r="5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2686247" y="5148935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2</m:t>
                    </m:r>
                  </m:oMath>
                </a14:m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是非奇非偶函数</a:t>
                </a:r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47" y="5148935"/>
                <a:ext cx="1054432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" t="-61" r="3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686243" y="2129100"/>
                <a:ext cx="43241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32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（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4</m:t>
                    </m:r>
                    <m:r>
                      <a:rPr lang="zh-CN" altLang="en-US" sz="32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）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2</m:t>
                    </m:r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43" y="2129100"/>
                <a:ext cx="4324153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4" t="-99" r="15" b="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4158910" y="3817912"/>
                <a:ext cx="53533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2</m:t>
                      </m:r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910" y="3817912"/>
                <a:ext cx="535339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6" t="-50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2605018" y="4379856"/>
                <a:ext cx="85201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0" dirty="0">
                    <a:ea typeface="黑体" panose="02010609060101010101" pitchFamily="49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zh-CN" alt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时</m:t>
                    </m:r>
                    <m:r>
                      <a:rPr lang="zh-CN" alt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018" y="4379856"/>
                <a:ext cx="8520181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" t="-45" r="7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" name="文本框 8"/>
          <p:cNvSpPr>
            <a:spLocks noChangeArrowheads="1"/>
          </p:cNvSpPr>
          <p:nvPr/>
        </p:nvSpPr>
        <p:spPr bwMode="auto">
          <a:xfrm>
            <a:off x="93663" y="5431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巩固知识 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98550" y="1296035"/>
            <a:ext cx="8231188" cy="26943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判断函数奇偶性的步骤</a:t>
            </a:r>
            <a:r>
              <a:rPr kumimoji="0" lang="en-US" altLang="zh-CN" sz="2800" kern="1200" cap="none" spc="0" normalizeH="0" baseline="0" noProof="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:</a:t>
            </a:r>
            <a:r>
              <a:rPr kumimoji="0" lang="zh-CN" altLang="en-US" sz="2800" kern="1200" cap="none" spc="0" normalizeH="0" baseline="0" noProof="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                                                   </a:t>
            </a:r>
            <a:endParaRPr kumimoji="0" lang="zh-CN" altLang="en-US" sz="2800" kern="1200" cap="none" spc="0" normalizeH="0" baseline="0" noProof="0" dirty="0">
              <a:solidFill>
                <a:srgbClr val="0000FF"/>
              </a:solidFill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1" lang="zh-CN" altLang="en-US" sz="40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1" lang="zh-CN" altLang="en-US" sz="2800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①</a:t>
            </a:r>
            <a:r>
              <a:rPr kumimoji="1" lang="zh-CN" altLang="en-US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考查函数定义域是否关于原点对称；</a:t>
            </a:r>
            <a:endParaRPr kumimoji="1" lang="zh-CN" altLang="en-US" sz="28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1" lang="zh-CN" altLang="en-US" sz="2800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②</a:t>
            </a:r>
            <a:r>
              <a:rPr kumimoji="1" lang="zh-CN" altLang="en-US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判断</a:t>
            </a:r>
            <a:r>
              <a:rPr kumimoji="1" lang="en-US" altLang="zh-CN" sz="2800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1" lang="en-US" altLang="zh-CN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kumimoji="1" lang="en-US" altLang="zh-CN" sz="280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</a:t>
            </a:r>
            <a:r>
              <a:rPr kumimoji="1" lang="en-US" altLang="zh-CN" sz="2800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en-US" altLang="zh-CN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r>
              <a:rPr kumimoji="1" lang="zh-CN" altLang="en-US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与</a:t>
            </a:r>
            <a:r>
              <a:rPr kumimoji="1" lang="en-US" altLang="zh-CN" sz="2800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1" lang="en-US" altLang="zh-CN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</a:t>
            </a:r>
            <a:r>
              <a:rPr kumimoji="1" lang="en-US" altLang="zh-CN" sz="2800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1" lang="en-US" altLang="zh-CN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r>
              <a:rPr kumimoji="1" lang="zh-CN" altLang="en-US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2000" kern="1200" cap="none" spc="0" normalizeH="0" baseline="0" noProof="0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-</a:t>
            </a:r>
            <a:r>
              <a:rPr kumimoji="1" lang="en-US" altLang="zh-CN" sz="2800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en-US" altLang="zh-CN" sz="2000" kern="1200" cap="none" spc="0" normalizeH="0" baseline="0" noProof="0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(</a:t>
            </a:r>
            <a:r>
              <a:rPr kumimoji="1" lang="en-US" altLang="zh-CN" sz="2800" i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x</a:t>
            </a:r>
            <a:r>
              <a:rPr kumimoji="0" lang="en-US" altLang="zh-CN" sz="2000" kern="1200" cap="none" spc="0" normalizeH="0" baseline="0" noProof="0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)</a:t>
            </a:r>
            <a:r>
              <a:rPr kumimoji="0" lang="zh-CN" altLang="en-US" sz="2800" kern="1200" cap="none" spc="0" normalizeH="0" baseline="0" noProof="0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的关系</a:t>
            </a:r>
            <a:r>
              <a:rPr kumimoji="1" lang="zh-CN" altLang="en-US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；</a:t>
            </a:r>
            <a:endParaRPr kumimoji="1" lang="zh-CN" altLang="en-US" sz="28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 fontAlgn="auto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1" lang="zh-CN" altLang="en-US" sz="2800" kern="1200" cap="none" spc="0" normalizeH="0" baseline="0" noProof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③</a:t>
            </a:r>
            <a:r>
              <a:rPr kumimoji="1" lang="zh-CN" altLang="en-US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作出结论</a:t>
            </a:r>
            <a:r>
              <a:rPr kumimoji="1" lang="en-US" altLang="zh-CN" sz="280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  <a:endParaRPr kumimoji="1" lang="en-US" altLang="zh-CN" sz="280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" name="文本框 8"/>
          <p:cNvSpPr>
            <a:spLocks noChangeArrowheads="1"/>
          </p:cNvSpPr>
          <p:nvPr/>
        </p:nvSpPr>
        <p:spPr bwMode="auto">
          <a:xfrm>
            <a:off x="93663" y="5431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巩固知识 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4103" name="Text Box 2"/>
          <p:cNvSpPr txBox="1"/>
          <p:nvPr/>
        </p:nvSpPr>
        <p:spPr>
          <a:xfrm>
            <a:off x="2640013" y="836613"/>
            <a:ext cx="6858000" cy="3753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例</a:t>
            </a:r>
            <a:r>
              <a:rPr lang="en-US" altLang="zh-CN" sz="2800" dirty="0">
                <a:latin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</a:rPr>
              <a:t>根据下列函数图象</a:t>
            </a:r>
            <a:r>
              <a:rPr lang="en-US" altLang="zh-CN" sz="2800" dirty="0"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latin typeface="Arial" panose="020B0604020202020204" pitchFamily="34" charset="0"/>
              </a:rPr>
              <a:t>判断函数奇偶性</a:t>
            </a:r>
            <a:r>
              <a:rPr lang="en-US" altLang="zh-CN" sz="2800" dirty="0">
                <a:latin typeface="Arial" panose="020B0604020202020204" pitchFamily="34" charset="0"/>
              </a:rPr>
              <a:t>.</a:t>
            </a:r>
            <a:endParaRPr lang="en-US" altLang="zh-CN" sz="2800" dirty="0">
              <a:latin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</a:endParaRPr>
          </a:p>
          <a:p>
            <a:endParaRPr lang="en-US" altLang="zh-CN" sz="1800" b="0" dirty="0">
              <a:latin typeface="Arial" panose="020B0604020202020204" pitchFamily="34" charset="0"/>
            </a:endParaRPr>
          </a:p>
          <a:p>
            <a:endParaRPr lang="en-US" altLang="zh-CN" sz="1800" b="0" dirty="0">
              <a:latin typeface="Arial" panose="020B0604020202020204" pitchFamily="34" charset="0"/>
            </a:endParaRPr>
          </a:p>
          <a:p>
            <a:endParaRPr lang="en-US" altLang="zh-CN" sz="1800" b="0" dirty="0">
              <a:latin typeface="Arial" panose="020B0604020202020204" pitchFamily="34" charset="0"/>
            </a:endParaRPr>
          </a:p>
          <a:p>
            <a:endParaRPr lang="en-US" altLang="zh-CN" sz="1800" b="0" dirty="0">
              <a:latin typeface="Arial" panose="020B0604020202020204" pitchFamily="34" charset="0"/>
            </a:endParaRPr>
          </a:p>
          <a:p>
            <a:endParaRPr lang="en-US" altLang="zh-CN" sz="1800" b="0" dirty="0">
              <a:latin typeface="Arial" panose="020B0604020202020204" pitchFamily="34" charset="0"/>
            </a:endParaRPr>
          </a:p>
          <a:p>
            <a:endParaRPr lang="en-US" altLang="zh-CN" sz="1800" b="0" dirty="0">
              <a:latin typeface="Arial" panose="020B0604020202020204" pitchFamily="34" charset="0"/>
            </a:endParaRPr>
          </a:p>
          <a:p>
            <a:endParaRPr lang="en-US" altLang="zh-CN" sz="1800" b="0" dirty="0">
              <a:latin typeface="Arial" panose="020B0604020202020204" pitchFamily="34" charset="0"/>
            </a:endParaRPr>
          </a:p>
          <a:p>
            <a:endParaRPr lang="en-US" altLang="zh-CN" sz="1800" b="0" dirty="0">
              <a:latin typeface="Arial" panose="020B0604020202020204" pitchFamily="34" charset="0"/>
            </a:endParaRPr>
          </a:p>
          <a:p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4104" name="Line 3"/>
          <p:cNvSpPr/>
          <p:nvPr/>
        </p:nvSpPr>
        <p:spPr>
          <a:xfrm>
            <a:off x="2971800" y="2819400"/>
            <a:ext cx="2133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5" name="Line 4"/>
          <p:cNvSpPr/>
          <p:nvPr/>
        </p:nvSpPr>
        <p:spPr>
          <a:xfrm flipV="1">
            <a:off x="4038600" y="1447800"/>
            <a:ext cx="0" cy="1752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4098" name="Object 5"/>
          <p:cNvGraphicFramePr/>
          <p:nvPr/>
        </p:nvGraphicFramePr>
        <p:xfrm>
          <a:off x="3135313" y="2871788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930400" imgH="787400" progId="Equation.3">
                  <p:embed/>
                </p:oleObj>
              </mc:Choice>
              <mc:Fallback>
                <p:oleObj name="" r:id="rId2" imgW="1930400" imgH="7874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>
                        <a:clrChange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135313" y="2871788"/>
                        <a:ext cx="1930400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6"/>
          <p:cNvSpPr txBox="1"/>
          <p:nvPr/>
        </p:nvSpPr>
        <p:spPr>
          <a:xfrm>
            <a:off x="4098925" y="1331913"/>
            <a:ext cx="2971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y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4107" name="Text Box 7"/>
          <p:cNvSpPr txBox="1"/>
          <p:nvPr/>
        </p:nvSpPr>
        <p:spPr>
          <a:xfrm>
            <a:off x="5089525" y="2474913"/>
            <a:ext cx="2971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x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4108" name="Line 8"/>
          <p:cNvSpPr/>
          <p:nvPr/>
        </p:nvSpPr>
        <p:spPr>
          <a:xfrm>
            <a:off x="6096000" y="2667000"/>
            <a:ext cx="2209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09" name="Line 9"/>
          <p:cNvSpPr/>
          <p:nvPr/>
        </p:nvSpPr>
        <p:spPr>
          <a:xfrm flipH="1">
            <a:off x="6477000" y="1905000"/>
            <a:ext cx="1600200" cy="1524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0" name="Text Box 10"/>
          <p:cNvSpPr txBox="1"/>
          <p:nvPr/>
        </p:nvSpPr>
        <p:spPr>
          <a:xfrm>
            <a:off x="7375525" y="1408113"/>
            <a:ext cx="2971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y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4111" name="Text Box 11"/>
          <p:cNvSpPr txBox="1"/>
          <p:nvPr/>
        </p:nvSpPr>
        <p:spPr>
          <a:xfrm>
            <a:off x="8442325" y="2551113"/>
            <a:ext cx="2971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x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graphicFrame>
        <p:nvGraphicFramePr>
          <p:cNvPr id="4099" name="Object 12"/>
          <p:cNvGraphicFramePr/>
          <p:nvPr/>
        </p:nvGraphicFramePr>
        <p:xfrm>
          <a:off x="6908483" y="3289300"/>
          <a:ext cx="116903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4" imgW="1168400" imgH="368300" progId="Equation.3">
                  <p:embed/>
                </p:oleObj>
              </mc:Choice>
              <mc:Fallback>
                <p:oleObj name="" r:id="rId4" imgW="1168400" imgH="3683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908483" y="3289300"/>
                        <a:ext cx="1169035" cy="368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3"/>
          <p:cNvGraphicFramePr/>
          <p:nvPr/>
        </p:nvGraphicFramePr>
        <p:xfrm>
          <a:off x="7296150" y="3302000"/>
          <a:ext cx="190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6" imgW="190500" imgH="419100" progId="Equation.3">
                  <p:embed/>
                </p:oleObj>
              </mc:Choice>
              <mc:Fallback>
                <p:oleObj name="" r:id="rId6" imgW="190500" imgH="4191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6150" y="3302000"/>
                        <a:ext cx="190500" cy="419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Line 14"/>
          <p:cNvSpPr/>
          <p:nvPr/>
        </p:nvSpPr>
        <p:spPr>
          <a:xfrm flipV="1">
            <a:off x="7315200" y="1524000"/>
            <a:ext cx="0" cy="1676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13" name="Line 15"/>
          <p:cNvSpPr/>
          <p:nvPr/>
        </p:nvSpPr>
        <p:spPr>
          <a:xfrm>
            <a:off x="3124200" y="5105400"/>
            <a:ext cx="2209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14" name="Line 16"/>
          <p:cNvSpPr/>
          <p:nvPr/>
        </p:nvSpPr>
        <p:spPr>
          <a:xfrm flipV="1">
            <a:off x="4038600" y="3810000"/>
            <a:ext cx="0" cy="1828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15" name="Text Box 17"/>
          <p:cNvSpPr txBox="1"/>
          <p:nvPr/>
        </p:nvSpPr>
        <p:spPr>
          <a:xfrm>
            <a:off x="4098925" y="3694113"/>
            <a:ext cx="2971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y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4116" name="Text Box 18"/>
          <p:cNvSpPr txBox="1"/>
          <p:nvPr/>
        </p:nvSpPr>
        <p:spPr>
          <a:xfrm>
            <a:off x="5318125" y="4989513"/>
            <a:ext cx="2971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x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4117" name="Text Box 19"/>
          <p:cNvSpPr txBox="1"/>
          <p:nvPr/>
        </p:nvSpPr>
        <p:spPr>
          <a:xfrm>
            <a:off x="3413125" y="5065713"/>
            <a:ext cx="3860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-1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4118" name="Text Box 20"/>
          <p:cNvSpPr txBox="1"/>
          <p:nvPr/>
        </p:nvSpPr>
        <p:spPr>
          <a:xfrm>
            <a:off x="4860925" y="50657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2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graphicFrame>
        <p:nvGraphicFramePr>
          <p:cNvPr id="4101" name="Object 21"/>
          <p:cNvGraphicFramePr/>
          <p:nvPr/>
        </p:nvGraphicFramePr>
        <p:xfrm>
          <a:off x="2686368" y="5803900"/>
          <a:ext cx="269176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8" imgW="2691765" imgH="431800" progId="Equation.3">
                  <p:embed/>
                </p:oleObj>
              </mc:Choice>
              <mc:Fallback>
                <p:oleObj name="" r:id="rId8" imgW="2691765" imgH="4318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686368" y="5803900"/>
                        <a:ext cx="2691765" cy="431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Line 22"/>
          <p:cNvSpPr/>
          <p:nvPr/>
        </p:nvSpPr>
        <p:spPr>
          <a:xfrm>
            <a:off x="6629400" y="5105400"/>
            <a:ext cx="2438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20" name="Line 23"/>
          <p:cNvSpPr/>
          <p:nvPr/>
        </p:nvSpPr>
        <p:spPr>
          <a:xfrm flipV="1">
            <a:off x="7924800" y="3810000"/>
            <a:ext cx="0" cy="1981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21" name="Freeform 24"/>
          <p:cNvSpPr/>
          <p:nvPr/>
        </p:nvSpPr>
        <p:spPr>
          <a:xfrm>
            <a:off x="7239000" y="4191000"/>
            <a:ext cx="1295400" cy="1676400"/>
          </a:xfrm>
          <a:custGeom>
            <a:avLst/>
            <a:gdLst>
              <a:gd name="txL" fmla="*/ 0 w 816"/>
              <a:gd name="txT" fmla="*/ 0 h 1056"/>
              <a:gd name="txR" fmla="*/ 816 w 816"/>
              <a:gd name="txB" fmla="*/ 1056 h 105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816" h="1056">
                <a:moveTo>
                  <a:pt x="816" y="0"/>
                </a:moveTo>
                <a:cubicBezTo>
                  <a:pt x="788" y="136"/>
                  <a:pt x="760" y="272"/>
                  <a:pt x="672" y="384"/>
                </a:cubicBezTo>
                <a:cubicBezTo>
                  <a:pt x="584" y="496"/>
                  <a:pt x="384" y="592"/>
                  <a:pt x="288" y="672"/>
                </a:cubicBezTo>
                <a:cubicBezTo>
                  <a:pt x="192" y="752"/>
                  <a:pt x="144" y="800"/>
                  <a:pt x="96" y="864"/>
                </a:cubicBezTo>
                <a:cubicBezTo>
                  <a:pt x="48" y="928"/>
                  <a:pt x="16" y="1024"/>
                  <a:pt x="0" y="1056"/>
                </a:cubicBez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22" name="Text Box 25"/>
          <p:cNvSpPr txBox="1"/>
          <p:nvPr/>
        </p:nvSpPr>
        <p:spPr>
          <a:xfrm>
            <a:off x="8137525" y="3694113"/>
            <a:ext cx="2971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y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4123" name="Text Box 26"/>
          <p:cNvSpPr txBox="1"/>
          <p:nvPr/>
        </p:nvSpPr>
        <p:spPr>
          <a:xfrm>
            <a:off x="9051925" y="4989513"/>
            <a:ext cx="2971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x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4124" name="Text Box 27"/>
          <p:cNvSpPr txBox="1"/>
          <p:nvPr/>
        </p:nvSpPr>
        <p:spPr>
          <a:xfrm>
            <a:off x="7010400" y="4724400"/>
            <a:ext cx="3860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-1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4125" name="Text Box 28"/>
          <p:cNvSpPr txBox="1"/>
          <p:nvPr/>
        </p:nvSpPr>
        <p:spPr>
          <a:xfrm>
            <a:off x="8458200" y="51054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800" b="0" dirty="0">
                <a:latin typeface="Arial" panose="020B0604020202020204" pitchFamily="34" charset="0"/>
              </a:rPr>
              <a:t>1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graphicFrame>
        <p:nvGraphicFramePr>
          <p:cNvPr id="4102" name="Object 29"/>
          <p:cNvGraphicFramePr/>
          <p:nvPr/>
        </p:nvGraphicFramePr>
        <p:xfrm>
          <a:off x="6814027" y="5898198"/>
          <a:ext cx="2550160" cy="421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0" imgW="2616200" imgH="431800" progId="Equation.3">
                  <p:embed/>
                </p:oleObj>
              </mc:Choice>
              <mc:Fallback>
                <p:oleObj name="" r:id="rId10" imgW="2616200" imgH="4318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1">
                        <a:clrChange>
                          <a:clrFrom>
                            <a:srgbClr val="000000"/>
                          </a:clrFrom>
                          <a:clrTo>
                            <a:srgbClr val="0000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14027" y="5898198"/>
                        <a:ext cx="2550160" cy="4210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" name="Line 30"/>
          <p:cNvSpPr/>
          <p:nvPr/>
        </p:nvSpPr>
        <p:spPr>
          <a:xfrm>
            <a:off x="3657600" y="4724400"/>
            <a:ext cx="0" cy="3810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27" name="Line 31"/>
          <p:cNvSpPr/>
          <p:nvPr/>
        </p:nvSpPr>
        <p:spPr>
          <a:xfrm flipV="1">
            <a:off x="4876800" y="3810000"/>
            <a:ext cx="0" cy="12954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28" name="Freeform 32"/>
          <p:cNvSpPr/>
          <p:nvPr/>
        </p:nvSpPr>
        <p:spPr>
          <a:xfrm>
            <a:off x="3657600" y="3810000"/>
            <a:ext cx="1219200" cy="1295400"/>
          </a:xfrm>
          <a:custGeom>
            <a:avLst/>
            <a:gdLst>
              <a:gd name="txL" fmla="*/ 0 w 768"/>
              <a:gd name="txT" fmla="*/ 0 h 816"/>
              <a:gd name="txR" fmla="*/ 768 w 768"/>
              <a:gd name="txB" fmla="*/ 816 h 81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768" h="816">
                <a:moveTo>
                  <a:pt x="0" y="576"/>
                </a:moveTo>
                <a:cubicBezTo>
                  <a:pt x="76" y="696"/>
                  <a:pt x="152" y="816"/>
                  <a:pt x="240" y="816"/>
                </a:cubicBezTo>
                <a:cubicBezTo>
                  <a:pt x="328" y="816"/>
                  <a:pt x="440" y="712"/>
                  <a:pt x="528" y="576"/>
                </a:cubicBezTo>
                <a:cubicBezTo>
                  <a:pt x="616" y="440"/>
                  <a:pt x="692" y="220"/>
                  <a:pt x="768" y="0"/>
                </a:cubicBez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29" name="Freeform 33"/>
          <p:cNvSpPr/>
          <p:nvPr/>
        </p:nvSpPr>
        <p:spPr>
          <a:xfrm>
            <a:off x="3276600" y="1676400"/>
            <a:ext cx="1447800" cy="914400"/>
          </a:xfrm>
          <a:custGeom>
            <a:avLst/>
            <a:gdLst>
              <a:gd name="txL" fmla="*/ 0 w 912"/>
              <a:gd name="txT" fmla="*/ 0 h 576"/>
              <a:gd name="txR" fmla="*/ 912 w 912"/>
              <a:gd name="txB" fmla="*/ 576 h 576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912" h="576">
                <a:moveTo>
                  <a:pt x="0" y="576"/>
                </a:moveTo>
                <a:cubicBezTo>
                  <a:pt x="164" y="288"/>
                  <a:pt x="328" y="0"/>
                  <a:pt x="480" y="0"/>
                </a:cubicBezTo>
                <a:cubicBezTo>
                  <a:pt x="632" y="0"/>
                  <a:pt x="772" y="288"/>
                  <a:pt x="912" y="576"/>
                </a:cubicBez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30" name="Line 34"/>
          <p:cNvSpPr/>
          <p:nvPr/>
        </p:nvSpPr>
        <p:spPr>
          <a:xfrm>
            <a:off x="7239000" y="5105400"/>
            <a:ext cx="0" cy="7620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31" name="Line 35"/>
          <p:cNvSpPr/>
          <p:nvPr/>
        </p:nvSpPr>
        <p:spPr>
          <a:xfrm>
            <a:off x="8534400" y="4267200"/>
            <a:ext cx="0" cy="8382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7668" name="Text Box 36"/>
          <p:cNvSpPr txBox="1">
            <a:spLocks noChangeArrowheads="1"/>
          </p:cNvSpPr>
          <p:nvPr/>
        </p:nvSpPr>
        <p:spPr bwMode="auto">
          <a:xfrm>
            <a:off x="5356225" y="1655763"/>
            <a:ext cx="74168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偶</a:t>
            </a:r>
            <a:endParaRPr kumimoji="0" lang="zh-CN" altLang="en-US" sz="44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7669" name="Text Box 37"/>
          <p:cNvSpPr txBox="1">
            <a:spLocks noChangeArrowheads="1"/>
          </p:cNvSpPr>
          <p:nvPr/>
        </p:nvSpPr>
        <p:spPr bwMode="auto">
          <a:xfrm>
            <a:off x="8521700" y="1628775"/>
            <a:ext cx="74168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奇</a:t>
            </a:r>
            <a:endParaRPr kumimoji="0" lang="zh-CN" altLang="en-US" sz="44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7670" name="Text Box 38"/>
          <p:cNvSpPr txBox="1">
            <a:spLocks noChangeArrowheads="1"/>
          </p:cNvSpPr>
          <p:nvPr/>
        </p:nvSpPr>
        <p:spPr bwMode="auto">
          <a:xfrm>
            <a:off x="5232400" y="3716338"/>
            <a:ext cx="1300480" cy="1445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非奇</a:t>
            </a:r>
            <a:endParaRPr kumimoji="0" lang="zh-CN" altLang="en-US" sz="44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非偶</a:t>
            </a:r>
            <a:endParaRPr kumimoji="0" lang="zh-CN" altLang="en-US" sz="44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7671" name="Text Box 39"/>
          <p:cNvSpPr txBox="1">
            <a:spLocks noChangeArrowheads="1"/>
          </p:cNvSpPr>
          <p:nvPr/>
        </p:nvSpPr>
        <p:spPr bwMode="auto">
          <a:xfrm>
            <a:off x="8759825" y="4149725"/>
            <a:ext cx="741680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4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奇</a:t>
            </a:r>
            <a:endParaRPr kumimoji="0" lang="zh-CN" altLang="en-US" sz="44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36" name="Text Box 40"/>
          <p:cNvSpPr txBox="1"/>
          <p:nvPr/>
        </p:nvSpPr>
        <p:spPr>
          <a:xfrm>
            <a:off x="1981200" y="152400"/>
            <a:ext cx="3200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4137" name="Text Box 42"/>
          <p:cNvSpPr txBox="1"/>
          <p:nvPr/>
        </p:nvSpPr>
        <p:spPr>
          <a:xfrm>
            <a:off x="5386705" y="152400"/>
            <a:ext cx="1905000" cy="706755"/>
          </a:xfrm>
          <a:prstGeom prst="rect">
            <a:avLst/>
          </a:prstGeom>
          <a:solidFill>
            <a:srgbClr val="66FF33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21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</a:pPr>
            <a:r>
              <a:rPr lang="zh-CN" altLang="en-US" sz="4000" b="0" dirty="0">
                <a:solidFill>
                  <a:schemeClr val="tx2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图象法</a:t>
            </a:r>
            <a:endParaRPr lang="zh-CN" altLang="en-US" sz="4000" b="0" dirty="0">
              <a:solidFill>
                <a:schemeClr val="tx2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68" grpId="0" bldLvl="0" animBg="1"/>
      <p:bldP spid="197669" grpId="0" bldLvl="0" animBg="1"/>
      <p:bldP spid="197670" grpId="0" bldLvl="0" animBg="1"/>
      <p:bldP spid="197671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7" name="Text Box 2"/>
          <p:cNvSpPr txBox="1"/>
          <p:nvPr/>
        </p:nvSpPr>
        <p:spPr>
          <a:xfrm>
            <a:off x="1772285" y="906780"/>
            <a:ext cx="6781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0" dirty="0">
                <a:latin typeface="宋体" panose="02010600030101010101" pitchFamily="2" charset="-122"/>
              </a:rPr>
              <a:t>例</a:t>
            </a:r>
            <a:r>
              <a:rPr lang="en-US" altLang="zh-CN" sz="3600" b="0" dirty="0">
                <a:latin typeface="宋体" panose="02010600030101010101" pitchFamily="2" charset="-122"/>
              </a:rPr>
              <a:t>3.</a:t>
            </a:r>
            <a:r>
              <a:rPr lang="zh-CN" altLang="en-US" sz="3600" b="0" dirty="0">
                <a:latin typeface="宋体" panose="02010600030101010101" pitchFamily="2" charset="-122"/>
              </a:rPr>
              <a:t>判断下列函数的奇偶性</a:t>
            </a:r>
            <a:endParaRPr lang="zh-CN" altLang="en-US" sz="3600" b="0" dirty="0">
              <a:latin typeface="宋体" panose="02010600030101010101" pitchFamily="2" charset="-122"/>
            </a:endParaRPr>
          </a:p>
        </p:txBody>
      </p:sp>
      <p:sp>
        <p:nvSpPr>
          <p:cNvPr id="240643" name="Rectangle 3"/>
          <p:cNvSpPr/>
          <p:nvPr/>
        </p:nvSpPr>
        <p:spPr>
          <a:xfrm>
            <a:off x="2286000" y="5589270"/>
            <a:ext cx="3319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</a:rPr>
              <a:t>)</a:t>
            </a:r>
            <a:r>
              <a:rPr lang="zh-CN" altLang="en-US" sz="2800" dirty="0">
                <a:latin typeface="Times New Roman" panose="02020603050405020304" pitchFamily="18" charset="0"/>
              </a:rPr>
              <a:t>为奇函数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40644" name="Text Box 4"/>
          <p:cNvSpPr txBox="1"/>
          <p:nvPr/>
        </p:nvSpPr>
        <p:spPr>
          <a:xfrm>
            <a:off x="1703388" y="2636838"/>
            <a:ext cx="39751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解</a:t>
            </a:r>
            <a:r>
              <a:rPr lang="en-US" altLang="zh-CN" sz="2800" dirty="0">
                <a:latin typeface="Times New Roman" panose="02020603050405020304" pitchFamily="18" charset="0"/>
              </a:rPr>
              <a:t>:</a:t>
            </a:r>
            <a:r>
              <a:rPr lang="zh-CN" altLang="en-US" sz="2800" dirty="0">
                <a:latin typeface="Times New Roman" panose="02020603050405020304" pitchFamily="18" charset="0"/>
              </a:rPr>
              <a:t>定义域为</a:t>
            </a:r>
            <a:r>
              <a:rPr lang="en-US" altLang="zh-CN" sz="2800" dirty="0">
                <a:latin typeface="Times New Roman" panose="02020603050405020304" pitchFamily="18" charset="0"/>
              </a:rPr>
              <a:t>{</a:t>
            </a:r>
            <a:r>
              <a:rPr lang="en-US" altLang="zh-CN" sz="2800" i="1" dirty="0">
                <a:latin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</a:rPr>
              <a:t>≠0},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40646" name="Object 6"/>
          <p:cNvGraphicFramePr/>
          <p:nvPr/>
        </p:nvGraphicFramePr>
        <p:xfrm>
          <a:off x="2295684" y="3492341"/>
          <a:ext cx="3271520" cy="164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1409700" imgH="711200" progId="Equation.DSMT4">
                  <p:embed/>
                </p:oleObj>
              </mc:Choice>
              <mc:Fallback>
                <p:oleObj name="" r:id="rId2" imgW="1409700" imgH="7112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5684" y="3492341"/>
                        <a:ext cx="3271520" cy="1649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/>
          <p:nvPr/>
        </p:nvGraphicFramePr>
        <p:xfrm>
          <a:off x="2165192" y="1620362"/>
          <a:ext cx="2605405" cy="92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4" imgW="965200" imgH="342900" progId="Equation.DSMT4">
                  <p:embed/>
                </p:oleObj>
              </mc:Choice>
              <mc:Fallback>
                <p:oleObj name="" r:id="rId4" imgW="965200" imgH="3429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5192" y="1620362"/>
                        <a:ext cx="2605405" cy="9258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9" name="Rectangle 9"/>
          <p:cNvSpPr>
            <a:spLocks noGrp="1"/>
          </p:cNvSpPr>
          <p:nvPr>
            <p:ph idx="1"/>
          </p:nvPr>
        </p:nvSpPr>
        <p:spPr>
          <a:xfrm>
            <a:off x="5867400" y="2628583"/>
            <a:ext cx="4572000" cy="750887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ea typeface="宋体" panose="02010600030101010101" pitchFamily="2" charset="-122"/>
              </a:rPr>
              <a:t>解</a:t>
            </a:r>
            <a:r>
              <a:rPr lang="en-US" altLang="zh-CN" dirty="0">
                <a:ea typeface="宋体" panose="02010600030101010101" pitchFamily="2" charset="-122"/>
                <a:sym typeface="Wingdings" panose="05000000000000000000" pitchFamily="2" charset="2"/>
              </a:rPr>
              <a:t>:</a:t>
            </a:r>
            <a:r>
              <a:rPr lang="en-US" altLang="zh-CN" i="1" dirty="0"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dirty="0">
                <a:ea typeface="宋体" panose="02010600030101010101" pitchFamily="2" charset="-122"/>
                <a:sym typeface="Wingdings" panose="05000000000000000000" pitchFamily="2" charset="2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dirty="0">
                <a:ea typeface="宋体" panose="02010600030101010101" pitchFamily="2" charset="-122"/>
                <a:sym typeface="Wingdings" panose="05000000000000000000" pitchFamily="2" charset="2"/>
              </a:rPr>
              <a:t>)</a:t>
            </a:r>
            <a:r>
              <a:rPr lang="zh-CN" altLang="en-US" dirty="0">
                <a:ea typeface="宋体" panose="02010600030101010101" pitchFamily="2" charset="-122"/>
                <a:sym typeface="Wingdings" panose="05000000000000000000" pitchFamily="2" charset="2"/>
              </a:rPr>
              <a:t>的定义域为</a:t>
            </a:r>
            <a:r>
              <a:rPr lang="en-US" altLang="zh-CN" dirty="0">
                <a:ea typeface="宋体" panose="02010600030101010101" pitchFamily="2" charset="-122"/>
              </a:rPr>
              <a:t>{</a:t>
            </a:r>
            <a:r>
              <a:rPr lang="en-US" altLang="zh-CN" i="1" dirty="0">
                <a:latin typeface="Times New Roman" panose="02020603050405020304" pitchFamily="18" charset="0"/>
              </a:rPr>
              <a:t>x</a:t>
            </a:r>
            <a:r>
              <a:rPr lang="en-US" altLang="zh-CN" dirty="0">
                <a:ea typeface="宋体" panose="02010600030101010101" pitchFamily="2" charset="-122"/>
              </a:rPr>
              <a:t>|</a:t>
            </a:r>
            <a:r>
              <a:rPr lang="en-US" altLang="zh-CN" i="1" dirty="0">
                <a:latin typeface="Times New Roman" panose="02020603050405020304" pitchFamily="18" charset="0"/>
              </a:rPr>
              <a:t>x</a:t>
            </a:r>
            <a:r>
              <a:rPr lang="en-US" altLang="zh-CN" dirty="0">
                <a:ea typeface="宋体" panose="02010600030101010101" pitchFamily="2" charset="-122"/>
              </a:rPr>
              <a:t>≠0}</a:t>
            </a:r>
            <a:r>
              <a:rPr lang="en-US" altLang="zh-CN" dirty="0">
                <a:ea typeface="宋体" panose="02010600030101010101" pitchFamily="2" charset="-122"/>
                <a:sym typeface="Wingdings" panose="05000000000000000000" pitchFamily="2" charset="2"/>
              </a:rPr>
              <a:t>.</a:t>
            </a:r>
            <a:endParaRPr lang="en-US" altLang="zh-CN" dirty="0"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240661" name="Rectangle 21"/>
          <p:cNvSpPr/>
          <p:nvPr/>
        </p:nvSpPr>
        <p:spPr>
          <a:xfrm>
            <a:off x="6477000" y="5513070"/>
            <a:ext cx="25431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en-US" altLang="zh-CN" sz="2800" b="0" dirty="0">
                <a:latin typeface="Times New Roman" panose="02020603050405020304" pitchFamily="18" charset="0"/>
                <a:sym typeface="Wingdings" panose="05000000000000000000" pitchFamily="2" charset="2"/>
              </a:rPr>
              <a:t>∴</a:t>
            </a:r>
            <a:r>
              <a:rPr lang="en-US" altLang="zh-CN" sz="2800" b="0" i="1" dirty="0">
                <a:latin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altLang="zh-CN" sz="2800" b="0" dirty="0">
                <a:latin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2800" b="0" i="1" dirty="0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800" b="0" dirty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CN" altLang="en-US" sz="2800" b="0" dirty="0">
                <a:latin typeface="Times New Roman" panose="02020603050405020304" pitchFamily="18" charset="0"/>
                <a:sym typeface="Wingdings" panose="05000000000000000000" pitchFamily="2" charset="2"/>
              </a:rPr>
              <a:t>为偶函数</a:t>
            </a:r>
            <a:r>
              <a:rPr lang="en-US" altLang="zh-CN" sz="2800" b="0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zh-CN" sz="2800" b="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132" name="Text Box 17"/>
          <p:cNvSpPr txBox="1"/>
          <p:nvPr/>
        </p:nvSpPr>
        <p:spPr>
          <a:xfrm>
            <a:off x="5060315" y="131128"/>
            <a:ext cx="1765300" cy="706755"/>
          </a:xfrm>
          <a:prstGeom prst="rect">
            <a:avLst/>
          </a:prstGeom>
          <a:solidFill>
            <a:srgbClr val="66FF33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21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</a:pPr>
            <a:r>
              <a:rPr lang="zh-CN" altLang="en-US" sz="4000" b="0" dirty="0">
                <a:solidFill>
                  <a:schemeClr val="tx2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定义法</a:t>
            </a:r>
            <a:endParaRPr lang="zh-CN" altLang="en-US" sz="4000" b="0" dirty="0">
              <a:solidFill>
                <a:schemeClr val="tx2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graphicFrame>
        <p:nvGraphicFramePr>
          <p:cNvPr id="6167" name="Object 23"/>
          <p:cNvGraphicFramePr/>
          <p:nvPr/>
        </p:nvGraphicFramePr>
        <p:xfrm>
          <a:off x="3694113" y="5131911"/>
          <a:ext cx="1146175" cy="39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6" imgW="584200" imgH="203200" progId="Equation.DSMT4">
                  <p:embed/>
                </p:oleObj>
              </mc:Choice>
              <mc:Fallback>
                <p:oleObj name="" r:id="rId6" imgW="584200" imgH="2032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4113" y="5131911"/>
                        <a:ext cx="1146175" cy="398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8" name="Object 24"/>
          <p:cNvGraphicFramePr/>
          <p:nvPr/>
        </p:nvGraphicFramePr>
        <p:xfrm>
          <a:off x="6252845" y="1565910"/>
          <a:ext cx="2463165" cy="102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8" imgW="838200" imgH="393700" progId="Equation.DSMT4">
                  <p:embed/>
                </p:oleObj>
              </mc:Choice>
              <mc:Fallback>
                <p:oleObj name="" r:id="rId8" imgW="838200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52845" y="1565910"/>
                        <a:ext cx="2463165" cy="10229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5"/>
          <p:cNvGraphicFramePr/>
          <p:nvPr/>
        </p:nvGraphicFramePr>
        <p:xfrm>
          <a:off x="6910705" y="3424555"/>
          <a:ext cx="2696845" cy="184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0" imgW="1066800" imgH="762000" progId="Equation.DSMT4">
                  <p:embed/>
                </p:oleObj>
              </mc:Choice>
              <mc:Fallback>
                <p:oleObj name="" r:id="rId10" imgW="1066800" imgH="7620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10705" y="3424555"/>
                        <a:ext cx="2696845" cy="18465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8"/>
          <p:cNvSpPr>
            <a:spLocks noChangeArrowheads="1"/>
          </p:cNvSpPr>
          <p:nvPr/>
        </p:nvSpPr>
        <p:spPr bwMode="auto">
          <a:xfrm>
            <a:off x="93663" y="5431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巩固知识 典型例题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064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/>
      <p:bldP spid="240644" grpId="0"/>
      <p:bldP spid="240649" grpId="0" build="p"/>
      <p:bldP spid="2406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25853" y="2155907"/>
            <a:ext cx="867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练习：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2725" y="3041638"/>
            <a:ext cx="867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74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页练习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8"/>
          <p:cNvSpPr>
            <a:spLocks noChangeArrowheads="1"/>
          </p:cNvSpPr>
          <p:nvPr/>
        </p:nvSpPr>
        <p:spPr bwMode="auto">
          <a:xfrm>
            <a:off x="93663" y="3272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练习巩固 深化理解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01300000011797120764382833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732" y="1594484"/>
            <a:ext cx="3707779" cy="3666067"/>
          </a:xfrm>
          <a:prstGeom prst="rect">
            <a:avLst/>
          </a:prstGeom>
        </p:spPr>
      </p:pic>
      <p:sp>
        <p:nvSpPr>
          <p:cNvPr id="18" name="文本框 8"/>
          <p:cNvSpPr>
            <a:spLocks noChangeArrowheads="1"/>
          </p:cNvSpPr>
          <p:nvPr/>
        </p:nvSpPr>
        <p:spPr bwMode="auto">
          <a:xfrm>
            <a:off x="93663" y="4351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pic>
        <p:nvPicPr>
          <p:cNvPr id="19" name="图片 18" descr="c2e8088a79f07da9890b4e39daf92a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0936" y="1619886"/>
            <a:ext cx="5405120" cy="337820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2804724" y="1125243"/>
            <a:ext cx="0" cy="413766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079457" y="1387710"/>
            <a:ext cx="0" cy="413766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7" name="Rectangle 3"/>
          <p:cNvSpPr/>
          <p:nvPr/>
        </p:nvSpPr>
        <p:spPr>
          <a:xfrm>
            <a:off x="1604645" y="890270"/>
            <a:ext cx="8382000" cy="53886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Verdana" panose="020B0604030504040204" pitchFamily="34" charset="0"/>
              </a:rPr>
              <a:t>1.</a:t>
            </a:r>
            <a:r>
              <a:rPr lang="zh-CN" altLang="en-US" sz="2800" dirty="0">
                <a:solidFill>
                  <a:srgbClr val="FF0066"/>
                </a:solidFill>
                <a:latin typeface="Verdana" panose="020B0604030504040204" pitchFamily="34" charset="0"/>
              </a:rPr>
              <a:t>奇偶性定义</a:t>
            </a:r>
            <a:r>
              <a:rPr lang="en-US" altLang="zh-CN" sz="2800" dirty="0">
                <a:solidFill>
                  <a:srgbClr val="FFFF00"/>
                </a:solidFill>
                <a:latin typeface="Verdana" panose="020B0604030504040204" pitchFamily="34" charset="0"/>
              </a:rPr>
              <a:t>:</a:t>
            </a:r>
            <a:r>
              <a:rPr lang="zh-CN" altLang="en-US" sz="2800" dirty="0">
                <a:solidFill>
                  <a:srgbClr val="FFFF00"/>
                </a:solidFill>
                <a:latin typeface="Verdana" panose="020B0604030504040204" pitchFamily="34" charset="0"/>
              </a:rPr>
              <a:t>对于函数</a:t>
            </a:r>
            <a:r>
              <a:rPr lang="en-US" altLang="zh-CN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800" dirty="0">
                <a:solidFill>
                  <a:srgbClr val="FFFF00"/>
                </a:solidFill>
                <a:latin typeface="Verdana" panose="020B0604030504040204" pitchFamily="34" charset="0"/>
              </a:rPr>
              <a:t>(</a:t>
            </a:r>
            <a:r>
              <a:rPr lang="en-US" altLang="zh-CN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solidFill>
                  <a:srgbClr val="FFFF00"/>
                </a:solidFill>
                <a:latin typeface="Verdana" panose="020B0604030504040204" pitchFamily="34" charset="0"/>
              </a:rPr>
              <a:t>),</a:t>
            </a:r>
            <a:r>
              <a:rPr lang="zh-CN" altLang="en-US" sz="2800" dirty="0">
                <a:solidFill>
                  <a:srgbClr val="FFFF00"/>
                </a:solidFill>
                <a:latin typeface="Verdana" panose="020B0604030504040204" pitchFamily="34" charset="0"/>
              </a:rPr>
              <a:t>在它的定义域内，</a:t>
            </a:r>
            <a:endParaRPr lang="zh-CN" altLang="en-US" sz="28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Verdana" panose="020B0604030504040204" pitchFamily="34" charset="0"/>
              </a:rPr>
              <a:t>     </a:t>
            </a:r>
            <a:r>
              <a:rPr lang="zh-CN" altLang="en-US" sz="2400" dirty="0">
                <a:latin typeface="Verdana" panose="020B0604030504040204" pitchFamily="34" charset="0"/>
              </a:rPr>
              <a:t>①若有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Verdana" panose="020B0604030504040204" pitchFamily="34" charset="0"/>
              </a:rPr>
              <a:t>(-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Verdana" panose="020B0604030504040204" pitchFamily="34" charset="0"/>
              </a:rPr>
              <a:t>)=-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Verdana" panose="020B0604030504040204" pitchFamily="34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Verdana" panose="020B0604030504040204" pitchFamily="34" charset="0"/>
              </a:rPr>
              <a:t>), </a:t>
            </a:r>
            <a:r>
              <a:rPr lang="zh-CN" altLang="en-US" sz="2400" dirty="0">
                <a:latin typeface="Verdana" panose="020B0604030504040204" pitchFamily="34" charset="0"/>
              </a:rPr>
              <a:t>则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Verdana" panose="020B0604030504040204" pitchFamily="34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Verdana" panose="020B0604030504040204" pitchFamily="34" charset="0"/>
              </a:rPr>
              <a:t>)</a:t>
            </a:r>
            <a:r>
              <a:rPr lang="zh-CN" altLang="en-US" sz="2400" dirty="0">
                <a:latin typeface="Verdana" panose="020B0604030504040204" pitchFamily="34" charset="0"/>
              </a:rPr>
              <a:t>叫做奇函数；</a:t>
            </a:r>
            <a:endParaRPr lang="zh-CN" altLang="en-US" sz="24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dirty="0">
                <a:latin typeface="Verdana" panose="020B0604030504040204" pitchFamily="34" charset="0"/>
              </a:rPr>
              <a:t>      ②若有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Verdana" panose="020B0604030504040204" pitchFamily="34" charset="0"/>
              </a:rPr>
              <a:t>(-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Verdana" panose="020B0604030504040204" pitchFamily="34" charset="0"/>
              </a:rPr>
              <a:t>)=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Verdana" panose="020B0604030504040204" pitchFamily="34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Verdana" panose="020B0604030504040204" pitchFamily="34" charset="0"/>
              </a:rPr>
              <a:t>), </a:t>
            </a:r>
            <a:r>
              <a:rPr lang="zh-CN" altLang="en-US" sz="2400" dirty="0">
                <a:latin typeface="Verdana" panose="020B0604030504040204" pitchFamily="34" charset="0"/>
              </a:rPr>
              <a:t>则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Verdana" panose="020B0604030504040204" pitchFamily="34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Verdana" panose="020B0604030504040204" pitchFamily="34" charset="0"/>
              </a:rPr>
              <a:t>)</a:t>
            </a:r>
            <a:r>
              <a:rPr lang="zh-CN" altLang="en-US" sz="2400" dirty="0">
                <a:latin typeface="Verdana" panose="020B0604030504040204" pitchFamily="34" charset="0"/>
              </a:rPr>
              <a:t>叫做偶函数。</a:t>
            </a:r>
            <a:endParaRPr lang="zh-CN" altLang="en-US" sz="2400" dirty="0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Verdana" panose="020B0604030504040204" pitchFamily="34" charset="0"/>
              </a:rPr>
              <a:t>2.</a:t>
            </a:r>
            <a:r>
              <a:rPr lang="zh-CN" altLang="en-US" sz="2800" dirty="0">
                <a:solidFill>
                  <a:srgbClr val="FF0066"/>
                </a:solidFill>
                <a:latin typeface="Verdana" panose="020B0604030504040204" pitchFamily="34" charset="0"/>
              </a:rPr>
              <a:t>定义域关于原点对称</a:t>
            </a:r>
            <a:r>
              <a:rPr lang="zh-CN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是函数具有奇偶性的前提</a:t>
            </a:r>
            <a:endParaRPr lang="en-US" altLang="zh-CN" sz="28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Verdana" panose="020B0604030504040204" pitchFamily="34" charset="0"/>
              </a:rPr>
              <a:t>3.</a:t>
            </a:r>
            <a:r>
              <a:rPr lang="zh-CN" altLang="en-US" sz="2800" dirty="0">
                <a:solidFill>
                  <a:srgbClr val="FF0066"/>
                </a:solidFill>
                <a:latin typeface="Verdana" panose="020B0604030504040204" pitchFamily="34" charset="0"/>
              </a:rPr>
              <a:t>图象性质</a:t>
            </a:r>
            <a:r>
              <a:rPr lang="en-US" altLang="zh-CN" sz="2800" dirty="0">
                <a:solidFill>
                  <a:srgbClr val="0000FF"/>
                </a:solidFill>
                <a:latin typeface="Verdana" panose="020B0604030504040204" pitchFamily="34" charset="0"/>
              </a:rPr>
              <a:t>:</a:t>
            </a:r>
            <a:endParaRPr lang="en-US" altLang="zh-CN" sz="2800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一个函数为奇函数</a:t>
            </a:r>
            <a:r>
              <a:rPr lang="zh-CN" altLang="en-US" sz="2800" dirty="0">
                <a:latin typeface="Arial Unicode MS" pitchFamily="34" charset="-122"/>
                <a:ea typeface="Arial Unicode MS" pitchFamily="34" charset="-122"/>
              </a:rPr>
              <a:t>⇔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它的图象关于原点对称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一个函数为偶函数</a:t>
            </a:r>
            <a:r>
              <a:rPr lang="zh-CN" altLang="en-US" sz="2800" dirty="0">
                <a:latin typeface="Arial Unicode MS" pitchFamily="34" charset="-122"/>
                <a:ea typeface="Arial Unicode MS" pitchFamily="34" charset="-122"/>
              </a:rPr>
              <a:t>⇔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它的图象关于</a:t>
            </a:r>
            <a:r>
              <a:rPr lang="en-US" altLang="zh-CN" sz="2800" i="1" dirty="0">
                <a:latin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轴对称</a:t>
            </a:r>
            <a:endParaRPr lang="en-US" altLang="zh-CN" sz="2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  <a:latin typeface="Verdana" panose="020B0604030504040204" pitchFamily="34" charset="0"/>
              </a:rPr>
              <a:t>4.</a:t>
            </a:r>
            <a:r>
              <a:rPr lang="zh-CN" altLang="en-US" sz="2800" dirty="0">
                <a:solidFill>
                  <a:srgbClr val="0000FF"/>
                </a:solidFill>
                <a:latin typeface="Verdana" panose="020B0604030504040204" pitchFamily="34" charset="0"/>
              </a:rPr>
              <a:t>判断奇偶性方法：</a:t>
            </a:r>
            <a:r>
              <a:rPr lang="zh-CN" altLang="en-US" sz="2800" dirty="0">
                <a:solidFill>
                  <a:srgbClr val="FF0066"/>
                </a:solidFill>
                <a:latin typeface="Verdana" panose="020B0604030504040204" pitchFamily="34" charset="0"/>
              </a:rPr>
              <a:t>图象法，定义法。</a:t>
            </a:r>
            <a:endParaRPr lang="zh-CN" altLang="en-US" sz="2800" dirty="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26626" name="WordArt 2"/>
          <p:cNvSpPr/>
          <p:nvPr/>
        </p:nvSpPr>
        <p:spPr>
          <a:xfrm>
            <a:off x="3606800" y="277495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  <a:endParaRPr lang="zh-CN" altLang="en-US" sz="36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54453" y="1372722"/>
            <a:ext cx="8671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小结：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1323" y="2273261"/>
            <a:ext cx="8671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本节课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学了哪些知识？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71324" y="2972168"/>
            <a:ext cx="8671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重点和难点是什么？</a:t>
            </a:r>
            <a:endParaRPr lang="zh-CN" alt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8"/>
          <p:cNvSpPr>
            <a:spLocks noChangeArrowheads="1"/>
          </p:cNvSpPr>
          <p:nvPr/>
        </p:nvSpPr>
        <p:spPr bwMode="auto">
          <a:xfrm>
            <a:off x="93663" y="5431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课堂小结 布置作业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54452" y="4018097"/>
            <a:ext cx="8988231" cy="1463599"/>
            <a:chOff x="2754452" y="4374332"/>
            <a:chExt cx="8988231" cy="1463599"/>
          </a:xfrm>
        </p:grpSpPr>
        <p:sp>
          <p:nvSpPr>
            <p:cNvPr id="11" name="文本框 10"/>
            <p:cNvSpPr txBox="1"/>
            <p:nvPr/>
          </p:nvSpPr>
          <p:spPr>
            <a:xfrm>
              <a:off x="2754452" y="4374332"/>
              <a:ext cx="867136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作业：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071322" y="5284846"/>
              <a:ext cx="8671361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教材</a:t>
              </a:r>
              <a:r>
                <a:rPr lang="en-US" altLang="zh-CN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87</a:t>
              </a:r>
              <a:r>
                <a:rPr lang="zh-CN" altLang="en-US" sz="3000">
                  <a:latin typeface="黑体" panose="02010609060101010101" pitchFamily="49" charset="-122"/>
                  <a:ea typeface="黑体" panose="02010609060101010101" pitchFamily="49" charset="-122"/>
                </a:rPr>
                <a:t>页习题四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7885569" y="1363923"/>
            <a:ext cx="3657599" cy="16839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注意：判断函数奇偶性的前提是看</a:t>
            </a: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定义域是不是对称！！！</a:t>
            </a:r>
            <a:endParaRPr lang="zh-CN" altLang="en-US" sz="2400" b="1" dirty="0" smtClean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3947506">
            <a:off x="2594769" y="1575594"/>
            <a:ext cx="2371725" cy="2243137"/>
          </a:xfrm>
          <a:prstGeom prst="triangle">
            <a:avLst/>
          </a:prstGeom>
          <a:gradFill>
            <a:gsLst>
              <a:gs pos="0">
                <a:srgbClr val="FEE902"/>
              </a:gs>
              <a:gs pos="100000">
                <a:srgbClr val="F7AA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1033044">
            <a:off x="2576513" y="3460750"/>
            <a:ext cx="1565275" cy="2009775"/>
          </a:xfrm>
          <a:prstGeom prst="roundRect">
            <a:avLst/>
          </a:prstGeom>
          <a:gradFill>
            <a:gsLst>
              <a:gs pos="100000">
                <a:schemeClr val="bg1">
                  <a:alpha val="7000"/>
                </a:schemeClr>
              </a:gs>
              <a:gs pos="0">
                <a:schemeClr val="bg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 rot="2933944">
            <a:off x="4237038" y="2541588"/>
            <a:ext cx="1563687" cy="2008187"/>
          </a:xfrm>
          <a:prstGeom prst="roundRect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1EC5EF">
                  <a:alpha val="4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4" name="直角三角形 13"/>
          <p:cNvSpPr/>
          <p:nvPr/>
        </p:nvSpPr>
        <p:spPr>
          <a:xfrm rot="7258735">
            <a:off x="5258594" y="4045744"/>
            <a:ext cx="1563687" cy="2009775"/>
          </a:xfrm>
          <a:prstGeom prst="rtTriangle">
            <a:avLst/>
          </a:prstGeom>
          <a:gradFill>
            <a:gsLst>
              <a:gs pos="0">
                <a:srgbClr val="1EC5EF">
                  <a:alpha val="59000"/>
                  <a:lumMod val="91000"/>
                </a:srgbClr>
              </a:gs>
              <a:gs pos="100000">
                <a:schemeClr val="bg1">
                  <a:alpha val="22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 rot="1033044">
            <a:off x="7196138" y="4057650"/>
            <a:ext cx="882650" cy="2009775"/>
          </a:xfrm>
          <a:prstGeom prst="roundRect">
            <a:avLst/>
          </a:prstGeom>
          <a:gradFill>
            <a:gsLst>
              <a:gs pos="0">
                <a:srgbClr val="E34671"/>
              </a:gs>
              <a:gs pos="100000">
                <a:srgbClr val="DD8150">
                  <a:alpha val="16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7" name="直角三角形 16"/>
          <p:cNvSpPr/>
          <p:nvPr/>
        </p:nvSpPr>
        <p:spPr>
          <a:xfrm rot="15608339">
            <a:off x="5239544" y="3367881"/>
            <a:ext cx="1279525" cy="1338263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 rot="6825285">
            <a:off x="4291012" y="3346451"/>
            <a:ext cx="1281113" cy="1338262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19920985">
            <a:off x="3463925" y="3703638"/>
            <a:ext cx="1784350" cy="1508125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  <a:lumMod val="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21" name="直角三角形 20"/>
          <p:cNvSpPr/>
          <p:nvPr/>
        </p:nvSpPr>
        <p:spPr>
          <a:xfrm rot="16043769">
            <a:off x="7345363" y="2341563"/>
            <a:ext cx="1565275" cy="2009775"/>
          </a:xfrm>
          <a:prstGeom prst="rtTriangle">
            <a:avLst/>
          </a:prstGeom>
          <a:gradFill>
            <a:gsLst>
              <a:gs pos="0">
                <a:srgbClr val="FBD40A">
                  <a:alpha val="26000"/>
                </a:srgbClr>
              </a:gs>
              <a:gs pos="100000">
                <a:schemeClr val="bg1">
                  <a:alpha val="22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4111" name="文本框 2"/>
          <p:cNvSpPr txBox="1">
            <a:spLocks noChangeArrowheads="1"/>
          </p:cNvSpPr>
          <p:nvPr/>
        </p:nvSpPr>
        <p:spPr bwMode="auto">
          <a:xfrm>
            <a:off x="5078413" y="3038475"/>
            <a:ext cx="25971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/>
              <a:t>Thanks</a:t>
            </a:r>
            <a:endParaRPr lang="zh-CN" altLang="en-US" sz="6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t015e10bbb0e044103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7681" y="1104289"/>
            <a:ext cx="3263442" cy="3263442"/>
          </a:xfrm>
        </p:spPr>
      </p:pic>
      <p:pic>
        <p:nvPicPr>
          <p:cNvPr id="5" name="图片 4" descr="141801hldqrkpgtpbljmmv.jpg.midd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1278" y="1302471"/>
            <a:ext cx="1894658" cy="2838829"/>
          </a:xfrm>
          <a:prstGeom prst="rect">
            <a:avLst/>
          </a:prstGeom>
        </p:spPr>
      </p:pic>
      <p:pic>
        <p:nvPicPr>
          <p:cNvPr id="7" name="图片 6" descr="t01433b093ebf36b2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1334" y="4087061"/>
            <a:ext cx="3520186" cy="210684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785024" y="815037"/>
            <a:ext cx="0" cy="413766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2561S306-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14132" y="1366811"/>
            <a:ext cx="3009900" cy="257175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09" y="1751650"/>
            <a:ext cx="2857500" cy="200977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816608" y="875717"/>
            <a:ext cx="0" cy="413766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2290194" y="4683078"/>
            <a:ext cx="3103927" cy="116607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</a:rPr>
              <a:t>轴对称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78972" y="4548855"/>
            <a:ext cx="3322041" cy="1317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中心对称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75904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08" y="1628021"/>
            <a:ext cx="3648584" cy="3772426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2"/>
          <a:stretch>
            <a:fillRect/>
          </a:stretch>
        </p:blipFill>
        <p:spPr>
          <a:xfrm>
            <a:off x="6251328" y="1909424"/>
            <a:ext cx="5151594" cy="3772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4351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229117" y="1544836"/>
                <a:ext cx="46890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𝑦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17" y="1544836"/>
                <a:ext cx="4689083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8" t="-88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76" y="1544836"/>
            <a:ext cx="3407016" cy="35226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229117" y="2395735"/>
                <a:ext cx="2192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?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17" y="2395735"/>
                <a:ext cx="2192625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8" t="-88" r="17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3858941" y="2395735"/>
                <a:ext cx="2192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?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41" y="2395735"/>
                <a:ext cx="2192625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" t="-88" r="1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386703" y="3138661"/>
                <a:ext cx="38225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9</m:t>
                      </m:r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03" y="3138661"/>
                <a:ext cx="3822551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3" t="-84" r="9" b="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336305" y="3763014"/>
                <a:ext cx="38225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4</m:t>
                      </m:r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05" y="3763014"/>
                <a:ext cx="3822551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7" t="-1" r="3" b="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1336304" y="4387367"/>
                <a:ext cx="38225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1</m:t>
                      </m:r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04" y="4387367"/>
                <a:ext cx="3822551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7" t="-26" r="3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358020" y="5547329"/>
            <a:ext cx="63401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思考：如何用语言描述这种情景？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34876" y="3270094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</a:t>
                </a:r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R</a:t>
                </a:r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内任意的一个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zh-CN" altLang="en-US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都有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76" y="3270094"/>
                <a:ext cx="1054432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5" t="-82" b="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8669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796105" y="1920219"/>
                <a:ext cx="46890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05" y="1920219"/>
                <a:ext cx="468908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" t="-105" r="7" b="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3412976" y="3265789"/>
                <a:ext cx="10544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76" y="3265789"/>
                <a:ext cx="1054432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" t="-106" b="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8"/>
          <p:cNvSpPr>
            <a:spLocks noChangeArrowheads="1"/>
          </p:cNvSpPr>
          <p:nvPr/>
        </p:nvSpPr>
        <p:spPr bwMode="auto">
          <a:xfrm>
            <a:off x="93663" y="65109"/>
            <a:ext cx="5514295" cy="879038"/>
          </a:xfrm>
          <a:prstGeom prst="parallelogram">
            <a:avLst>
              <a:gd name="adj" fmla="val 24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观察探索 探究新知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229117" y="1566426"/>
                <a:ext cx="46890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𝑦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17" y="1566426"/>
                <a:ext cx="4689083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8" t="-88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229117" y="2417325"/>
                <a:ext cx="2192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?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17" y="2417325"/>
                <a:ext cx="219262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8" t="-88" r="17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3858941" y="2417325"/>
                <a:ext cx="2192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</m:oMath>
                </a14:m>
                <a:r>
                  <a:rPr lang="en-US" altLang="zh-CN" sz="3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?</a:t>
                </a:r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41" y="2417325"/>
                <a:ext cx="2192625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" t="-88" r="1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1386703" y="3160251"/>
                <a:ext cx="38225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3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3</m:t>
                      </m:r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03" y="3160251"/>
                <a:ext cx="3822551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3" t="-84" r="9" b="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336305" y="3784604"/>
                <a:ext cx="38225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2</m:t>
                      </m:r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05" y="3784604"/>
                <a:ext cx="3822551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7" t="-1" r="3" b="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1386702" y="4408957"/>
                <a:ext cx="38225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1</m:t>
                      </m:r>
                    </m:oMath>
                  </m:oMathPara>
                </a14:m>
                <a:endPara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02" y="4408957"/>
                <a:ext cx="3822551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3" t="-26" r="9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 descr="屏幕剪辑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2"/>
          <a:stretch>
            <a:fillRect/>
          </a:stretch>
        </p:blipFill>
        <p:spPr>
          <a:xfrm>
            <a:off x="6488765" y="1587177"/>
            <a:ext cx="5151594" cy="37724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6127" y="5270156"/>
            <a:ext cx="634019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思考：如何用语言描述这种情景？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1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OWE5Zjc4Y2VkOTkyZTVhZDZkMzFkODg0MWEwYmZlYT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2166</Words>
  <Application>WPS 演示</Application>
  <PresentationFormat>自定义</PresentationFormat>
  <Paragraphs>324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32</vt:i4>
      </vt:variant>
    </vt:vector>
  </HeadingPairs>
  <TitlesOfParts>
    <vt:vector size="63" baseType="lpstr">
      <vt:lpstr>Arial</vt:lpstr>
      <vt:lpstr>宋体</vt:lpstr>
      <vt:lpstr>Wingdings</vt:lpstr>
      <vt:lpstr>微软雅黑</vt:lpstr>
      <vt:lpstr>Tahoma</vt:lpstr>
      <vt:lpstr>黑体</vt:lpstr>
      <vt:lpstr>Cambria Math</vt:lpstr>
      <vt:lpstr>等线</vt:lpstr>
      <vt:lpstr>Arial Unicode MS</vt:lpstr>
      <vt:lpstr>等线 Light</vt:lpstr>
      <vt:lpstr>Calibri Light</vt:lpstr>
      <vt:lpstr>Calibri</vt:lpstr>
      <vt:lpstr>Times New Roman</vt:lpstr>
      <vt:lpstr>华文行楷</vt:lpstr>
      <vt:lpstr>Verdana</vt:lpstr>
      <vt:lpstr>华文隶书</vt:lpstr>
      <vt:lpstr>华文中宋</vt:lpstr>
      <vt:lpstr>Arial Unicode MS</vt:lpstr>
      <vt:lpstr>Wingdings</vt:lpstr>
      <vt:lpstr>自定义设计方案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奇、偶函数图象的性质: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蔡龙生</dc:creator>
  <cp:lastModifiedBy>天秤座</cp:lastModifiedBy>
  <cp:revision>109</cp:revision>
  <dcterms:created xsi:type="dcterms:W3CDTF">2016-01-19T02:31:00Z</dcterms:created>
  <dcterms:modified xsi:type="dcterms:W3CDTF">2023-10-08T02:44:18Z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C6DBC7C7542846B881F35037CDEF3F2E</vt:lpwstr>
  </property>
  <property fmtid="{D5CDD505-2E9C-101B-9397-08002B2CF9AE}" pid="3" name="KSOProductBuildVer">
    <vt:lpwstr>2052-12.1.0.15374</vt:lpwstr>
  </property>
</Properties>
</file>