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362" r:id="rId3"/>
    <p:sldId id="343" r:id="rId4"/>
    <p:sldId id="311" r:id="rId5"/>
    <p:sldId id="312" r:id="rId6"/>
    <p:sldId id="385" r:id="rId7"/>
    <p:sldId id="327" r:id="rId9"/>
    <p:sldId id="328" r:id="rId10"/>
    <p:sldId id="313" r:id="rId11"/>
    <p:sldId id="314" r:id="rId12"/>
    <p:sldId id="386" r:id="rId13"/>
    <p:sldId id="329" r:id="rId14"/>
    <p:sldId id="331" r:id="rId15"/>
    <p:sldId id="382" r:id="rId16"/>
    <p:sldId id="411" r:id="rId17"/>
    <p:sldId id="387" r:id="rId18"/>
    <p:sldId id="332" r:id="rId19"/>
    <p:sldId id="330" r:id="rId20"/>
    <p:sldId id="388" r:id="rId21"/>
    <p:sldId id="262" r:id="rId22"/>
    <p:sldId id="336" r:id="rId23"/>
    <p:sldId id="337" r:id="rId24"/>
    <p:sldId id="338" r:id="rId25"/>
    <p:sldId id="383" r:id="rId26"/>
    <p:sldId id="384" r:id="rId27"/>
    <p:sldId id="389" r:id="rId28"/>
    <p:sldId id="390" r:id="rId29"/>
    <p:sldId id="391" r:id="rId30"/>
    <p:sldId id="326" r:id="rId31"/>
    <p:sldId id="271" r:id="rId32"/>
    <p:sldId id="296" r:id="rId33"/>
  </p:sldIdLst>
  <p:sldSz cx="12192000" cy="6858000"/>
  <p:notesSz cx="6858000" cy="9144000"/>
  <p:custDataLst>
    <p:tags r:id="rId3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ngch" initials="z" lastIdx="1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2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-342" y="-72"/>
      </p:cViewPr>
      <p:guideLst>
        <p:guide orient="horz" pos="21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8" Type="http://schemas.openxmlformats.org/officeDocument/2006/relationships/tags" Target="tags/tag67.xml"/><Relationship Id="rId37" Type="http://schemas.openxmlformats.org/officeDocument/2006/relationships/commentAuthors" Target="commentAuthors.xml"/><Relationship Id="rId36" Type="http://schemas.openxmlformats.org/officeDocument/2006/relationships/tableStyles" Target="tableStyles.xml"/><Relationship Id="rId35" Type="http://schemas.openxmlformats.org/officeDocument/2006/relationships/viewProps" Target="viewProps.xml"/><Relationship Id="rId34" Type="http://schemas.openxmlformats.org/officeDocument/2006/relationships/presProps" Target="presProps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5" Type="http://schemas.openxmlformats.org/officeDocument/2006/relationships/image" Target="../media/image10.wmf"/><Relationship Id="rId4" Type="http://schemas.openxmlformats.org/officeDocument/2006/relationships/image" Target="../media/image9.wmf"/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页脚占位符 1"/>
          <p:cNvSpPr/>
          <p:nvPr>
            <p:ph type="ftr" sz="quarter" idx="2"/>
          </p:nvPr>
        </p:nvSpPr>
        <p:spPr/>
        <p:txBody>
          <a:bodyPr/>
          <a:p>
            <a:pPr lvl="0"/>
            <a:r>
              <a:rPr lang="zh-CN" altLang="en-US" sz="1200" b="0" dirty="0"/>
              <a:t>1</a:t>
            </a:r>
            <a:endParaRPr lang="zh-CN" altLang="en-US" sz="1200" b="0" dirty="0"/>
          </a:p>
        </p:txBody>
      </p:sp>
      <p:sp>
        <p:nvSpPr>
          <p:cNvPr id="119810" name="Rectangle 7"/>
          <p:cNvSpPr txBox="1">
            <a:spLocks noGrp="1"/>
          </p:cNvSpPr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/>
            <a:fld id="{9A0DB2DC-4C9A-4742-B13C-FB6460FD3503}" type="slidenum">
              <a:rPr lang="zh-CN" altLang="en-US" sz="1200" b="0" dirty="0">
                <a:latin typeface="Times New Roman" panose="02020603050405020304" pitchFamily="18" charset="0"/>
              </a:rPr>
            </a:fld>
            <a:endParaRPr lang="zh-CN" altLang="en-US" sz="1200" b="0" dirty="0">
              <a:latin typeface="Times New Roman" panose="02020603050405020304" pitchFamily="18" charset="0"/>
            </a:endParaRPr>
          </a:p>
        </p:txBody>
      </p:sp>
      <p:sp>
        <p:nvSpPr>
          <p:cNvPr id="119811" name="Rectangle 2"/>
          <p:cNvSpPr>
            <a:spLocks noTextEdit="1"/>
          </p:cNvSpPr>
          <p:nvPr>
            <p:ph type="sldImg"/>
          </p:nvPr>
        </p:nvSpPr>
        <p:spPr/>
      </p:sp>
      <p:sp>
        <p:nvSpPr>
          <p:cNvPr id="119812" name="Rectangle 3"/>
          <p:cNvSpPr>
            <a:spLocks noGrp="1"/>
          </p:cNvSpPr>
          <p:nvPr>
            <p:ph type="body" idx="1"/>
          </p:nvPr>
        </p:nvSpPr>
        <p:spPr/>
        <p:txBody>
          <a:bodyPr vert="horz" wrap="square" lIns="91440" tIns="45720" rIns="91440" bIns="45720" anchor="t" anchorCtr="0"/>
          <a:p>
            <a:pPr lvl="0"/>
            <a:r>
              <a:rPr lang="zh-CN" altLang="zh-CN" dirty="0"/>
              <a:t>本资料来自于资源最齐全的２１世纪教育网www.21cnjy.com</a:t>
            </a:r>
            <a:endParaRPr lang="zh-CN" altLang="zh-CN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页脚占位符 1"/>
          <p:cNvSpPr/>
          <p:nvPr>
            <p:ph type="ftr" sz="quarter" idx="2"/>
          </p:nvPr>
        </p:nvSpPr>
        <p:spPr/>
        <p:txBody>
          <a:bodyPr/>
          <a:p>
            <a:pPr lvl="0"/>
            <a:r>
              <a:rPr lang="zh-CN" altLang="en-US" sz="1200" b="0" dirty="0"/>
              <a:t>1</a:t>
            </a:r>
            <a:endParaRPr lang="zh-CN" altLang="en-US" sz="1200" b="0" dirty="0"/>
          </a:p>
        </p:txBody>
      </p:sp>
      <p:sp>
        <p:nvSpPr>
          <p:cNvPr id="116738" name="Rectangle 7"/>
          <p:cNvSpPr txBox="1">
            <a:spLocks noGrp="1"/>
          </p:cNvSpPr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/>
            <a:fld id="{9A0DB2DC-4C9A-4742-B13C-FB6460FD3503}" type="slidenum">
              <a:rPr lang="zh-CN" altLang="en-US" sz="1200" b="0" dirty="0">
                <a:latin typeface="Times New Roman" panose="02020603050405020304" pitchFamily="18" charset="0"/>
              </a:rPr>
            </a:fld>
            <a:endParaRPr lang="zh-CN" altLang="en-US" sz="1200" b="0" dirty="0">
              <a:latin typeface="Times New Roman" panose="02020603050405020304" pitchFamily="18" charset="0"/>
            </a:endParaRPr>
          </a:p>
        </p:txBody>
      </p:sp>
      <p:sp>
        <p:nvSpPr>
          <p:cNvPr id="116739" name="Rectangle 2"/>
          <p:cNvSpPr>
            <a:spLocks noTextEdit="1"/>
          </p:cNvSpPr>
          <p:nvPr>
            <p:ph type="sldImg"/>
          </p:nvPr>
        </p:nvSpPr>
        <p:spPr/>
      </p:sp>
      <p:sp>
        <p:nvSpPr>
          <p:cNvPr id="116740" name="Rectangle 3"/>
          <p:cNvSpPr>
            <a:spLocks noGrp="1"/>
          </p:cNvSpPr>
          <p:nvPr>
            <p:ph type="body" idx="1"/>
          </p:nvPr>
        </p:nvSpPr>
        <p:spPr/>
        <p:txBody>
          <a:bodyPr vert="horz" wrap="square" lIns="91440" tIns="45720" rIns="91440" bIns="45720" anchor="t" anchorCtr="0"/>
          <a:p>
            <a:pPr lvl="0"/>
            <a:r>
              <a:rPr lang="zh-CN" altLang="zh-CN" dirty="0"/>
              <a:t>本资料来自于资源最齐全的２１世纪教育网www.21cnjy.com</a:t>
            </a:r>
            <a:endParaRPr lang="zh-CN" altLang="zh-CN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页脚占位符 1"/>
          <p:cNvSpPr/>
          <p:nvPr>
            <p:ph type="ftr" sz="quarter" idx="2"/>
          </p:nvPr>
        </p:nvSpPr>
        <p:spPr/>
        <p:txBody>
          <a:bodyPr/>
          <a:p>
            <a:pPr lvl="0"/>
            <a:r>
              <a:rPr lang="zh-CN" altLang="en-US" sz="1200" b="0" dirty="0"/>
              <a:t>1</a:t>
            </a:r>
            <a:endParaRPr lang="zh-CN" altLang="en-US" sz="1200" b="0" dirty="0"/>
          </a:p>
        </p:txBody>
      </p:sp>
      <p:sp>
        <p:nvSpPr>
          <p:cNvPr id="122882" name="Rectangle 7"/>
          <p:cNvSpPr txBox="1">
            <a:spLocks noGrp="1"/>
          </p:cNvSpPr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/>
            <a:fld id="{9A0DB2DC-4C9A-4742-B13C-FB6460FD3503}" type="slidenum">
              <a:rPr lang="zh-CN" altLang="en-US" sz="1200" b="0" dirty="0">
                <a:latin typeface="Times New Roman" panose="02020603050405020304" pitchFamily="18" charset="0"/>
              </a:rPr>
            </a:fld>
            <a:endParaRPr lang="zh-CN" altLang="en-US" sz="1200" b="0" dirty="0">
              <a:latin typeface="Times New Roman" panose="02020603050405020304" pitchFamily="18" charset="0"/>
            </a:endParaRPr>
          </a:p>
        </p:txBody>
      </p:sp>
      <p:sp>
        <p:nvSpPr>
          <p:cNvPr id="122883" name="Rectangle 2"/>
          <p:cNvSpPr>
            <a:spLocks noTextEdit="1"/>
          </p:cNvSpPr>
          <p:nvPr>
            <p:ph type="sldImg"/>
          </p:nvPr>
        </p:nvSpPr>
        <p:spPr/>
      </p:sp>
      <p:sp>
        <p:nvSpPr>
          <p:cNvPr id="122884" name="Rectangle 3"/>
          <p:cNvSpPr>
            <a:spLocks noGrp="1"/>
          </p:cNvSpPr>
          <p:nvPr>
            <p:ph type="body" idx="1"/>
          </p:nvPr>
        </p:nvSpPr>
        <p:spPr/>
        <p:txBody>
          <a:bodyPr vert="horz" wrap="square" lIns="91440" tIns="45720" rIns="91440" bIns="45720" anchor="t" anchorCtr="0"/>
          <a:p>
            <a:pPr lvl="0"/>
            <a:r>
              <a:rPr lang="zh-CN" altLang="zh-CN" dirty="0"/>
              <a:t>本资料来自于资源最齐全的２１世纪教育网www.21cnjy.com</a:t>
            </a:r>
            <a:endParaRPr lang="zh-CN" altLang="zh-CN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页脚占位符 1"/>
          <p:cNvSpPr/>
          <p:nvPr>
            <p:ph type="ftr" sz="quarter" idx="2"/>
          </p:nvPr>
        </p:nvSpPr>
        <p:spPr/>
        <p:txBody>
          <a:bodyPr/>
          <a:p>
            <a:pPr lvl="0"/>
            <a:r>
              <a:rPr lang="zh-CN" altLang="en-US" sz="1200" b="0" dirty="0"/>
              <a:t>1</a:t>
            </a:r>
            <a:endParaRPr lang="zh-CN" altLang="en-US" sz="1200" b="0" dirty="0"/>
          </a:p>
        </p:txBody>
      </p:sp>
      <p:sp>
        <p:nvSpPr>
          <p:cNvPr id="125954" name="Rectangle 7"/>
          <p:cNvSpPr txBox="1">
            <a:spLocks noGrp="1"/>
          </p:cNvSpPr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/>
            <a:fld id="{9A0DB2DC-4C9A-4742-B13C-FB6460FD3503}" type="slidenum">
              <a:rPr lang="zh-CN" altLang="en-US" sz="1200" b="0" dirty="0">
                <a:latin typeface="Times New Roman" panose="02020603050405020304" pitchFamily="18" charset="0"/>
              </a:rPr>
            </a:fld>
            <a:endParaRPr lang="zh-CN" altLang="en-US" sz="1200" b="0" dirty="0">
              <a:latin typeface="Times New Roman" panose="02020603050405020304" pitchFamily="18" charset="0"/>
            </a:endParaRPr>
          </a:p>
        </p:txBody>
      </p:sp>
      <p:sp>
        <p:nvSpPr>
          <p:cNvPr id="125955" name="Rectangle 2"/>
          <p:cNvSpPr>
            <a:spLocks noTextEdit="1"/>
          </p:cNvSpPr>
          <p:nvPr>
            <p:ph type="sldImg"/>
          </p:nvPr>
        </p:nvSpPr>
        <p:spPr/>
      </p:sp>
      <p:sp>
        <p:nvSpPr>
          <p:cNvPr id="125956" name="Rectangle 3"/>
          <p:cNvSpPr>
            <a:spLocks noGrp="1"/>
          </p:cNvSpPr>
          <p:nvPr>
            <p:ph type="body" idx="1"/>
          </p:nvPr>
        </p:nvSpPr>
        <p:spPr/>
        <p:txBody>
          <a:bodyPr vert="horz" wrap="square" lIns="91440" tIns="45720" rIns="91440" bIns="45720" anchor="t" anchorCtr="0"/>
          <a:p>
            <a:pPr lvl="0"/>
            <a:r>
              <a:rPr lang="zh-CN" altLang="zh-CN" dirty="0"/>
              <a:t>本资料来自于资源最齐全的２１世纪教育网www.21cnjy.com</a:t>
            </a:r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wmf"/><Relationship Id="rId8" Type="http://schemas.openxmlformats.org/officeDocument/2006/relationships/oleObject" Target="../embeddings/oleObject4.bin"/><Relationship Id="rId7" Type="http://schemas.openxmlformats.org/officeDocument/2006/relationships/image" Target="../media/image8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4" Type="http://schemas.openxmlformats.org/officeDocument/2006/relationships/notesSlide" Target="../notesSlides/notesSlide2.xml"/><Relationship Id="rId13" Type="http://schemas.openxmlformats.org/officeDocument/2006/relationships/vmlDrawing" Target="../drawings/vmlDrawing1.vml"/><Relationship Id="rId12" Type="http://schemas.openxmlformats.org/officeDocument/2006/relationships/slideLayout" Target="../slideLayouts/slideLayout7.xml"/><Relationship Id="rId11" Type="http://schemas.openxmlformats.org/officeDocument/2006/relationships/image" Target="../media/image10.wmf"/><Relationship Id="rId10" Type="http://schemas.openxmlformats.org/officeDocument/2006/relationships/oleObject" Target="../embeddings/oleObject5.bin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jpeg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2.png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3.png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tags" Target="../tags/tag66.xml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6.png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3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tags" Target="../tags/tag64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tags" Target="../tags/tag65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427480" y="1153795"/>
            <a:ext cx="7127875" cy="1813184"/>
            <a:chOff x="4539" y="2366"/>
            <a:chExt cx="11225" cy="2855"/>
          </a:xfrm>
        </p:grpSpPr>
        <p:grpSp>
          <p:nvGrpSpPr>
            <p:cNvPr id="119816" name="Group 10"/>
            <p:cNvGrpSpPr/>
            <p:nvPr/>
          </p:nvGrpSpPr>
          <p:grpSpPr>
            <a:xfrm>
              <a:off x="4539" y="2562"/>
              <a:ext cx="11225" cy="2630"/>
              <a:chOff x="3095" y="918"/>
              <a:chExt cx="1976" cy="393"/>
            </a:xfrm>
          </p:grpSpPr>
          <p:sp>
            <p:nvSpPr>
              <p:cNvPr id="119819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3788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19821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5" name="文本框 4"/>
            <p:cNvSpPr txBox="1"/>
            <p:nvPr/>
          </p:nvSpPr>
          <p:spPr>
            <a:xfrm>
              <a:off x="5557" y="3127"/>
              <a:ext cx="10002" cy="12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第</a:t>
              </a:r>
              <a:r>
                <a:rPr lang="en-US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             </a:t>
              </a:r>
              <a:r>
                <a:rPr lang="zh-CN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单元</a:t>
              </a:r>
              <a:r>
                <a:rPr lang="en-US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   </a:t>
              </a:r>
              <a:r>
                <a:rPr lang="zh-CN" altLang="en-US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函</a:t>
              </a:r>
              <a:r>
                <a:rPr lang="en-US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 </a:t>
              </a:r>
              <a:r>
                <a:rPr lang="zh-CN" altLang="en-US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数</a:t>
              </a:r>
              <a:endParaRPr lang="zh-CN" altLang="en-US" sz="44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  <p:grpSp>
          <p:nvGrpSpPr>
            <p:cNvPr id="6" name="组合 5"/>
            <p:cNvGrpSpPr/>
            <p:nvPr/>
          </p:nvGrpSpPr>
          <p:grpSpPr>
            <a:xfrm>
              <a:off x="6586" y="2366"/>
              <a:ext cx="3053" cy="2855"/>
              <a:chOff x="1323" y="3685"/>
              <a:chExt cx="3470" cy="3508"/>
            </a:xfrm>
          </p:grpSpPr>
          <p:sp>
            <p:nvSpPr>
              <p:cNvPr id="73738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73739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73740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73741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20495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518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519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520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521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507" name="Text Box 38"/>
              <p:cNvSpPr txBox="1"/>
              <p:nvPr/>
            </p:nvSpPr>
            <p:spPr>
              <a:xfrm>
                <a:off x="2400" y="4703"/>
                <a:ext cx="1172" cy="148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zh-CN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三</a:t>
                </a:r>
                <a:endParaRPr lang="zh-CN" altLang="zh-CN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9" name="组合 8"/>
          <p:cNvGrpSpPr/>
          <p:nvPr/>
        </p:nvGrpSpPr>
        <p:grpSpPr>
          <a:xfrm>
            <a:off x="3983990" y="3778250"/>
            <a:ext cx="5986780" cy="1188720"/>
            <a:chOff x="6274" y="5950"/>
            <a:chExt cx="9428" cy="1872"/>
          </a:xfrm>
        </p:grpSpPr>
        <p:grpSp>
          <p:nvGrpSpPr>
            <p:cNvPr id="1" name="Group 10"/>
            <p:cNvGrpSpPr/>
            <p:nvPr/>
          </p:nvGrpSpPr>
          <p:grpSpPr>
            <a:xfrm>
              <a:off x="6274" y="5950"/>
              <a:ext cx="9428" cy="1872"/>
              <a:chOff x="3095" y="918"/>
              <a:chExt cx="1976" cy="393"/>
            </a:xfrm>
          </p:grpSpPr>
          <p:sp>
            <p:nvSpPr>
              <p:cNvPr id="2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4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" name="文本框 7"/>
            <p:cNvSpPr txBox="1"/>
            <p:nvPr/>
          </p:nvSpPr>
          <p:spPr>
            <a:xfrm>
              <a:off x="7401" y="6317"/>
              <a:ext cx="7870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3.2    </a:t>
              </a:r>
              <a:r>
                <a:rPr lang="zh-CN" altLang="en-US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函数的表示法</a:t>
              </a:r>
              <a:r>
                <a:rPr lang="en-US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 </a:t>
              </a:r>
              <a:endParaRPr lang="en-US" altLang="zh-CN" sz="4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3530" name="Rectangle 42"/>
          <p:cNvSpPr/>
          <p:nvPr/>
        </p:nvSpPr>
        <p:spPr>
          <a:xfrm>
            <a:off x="1919288" y="906463"/>
            <a:ext cx="8208962" cy="4603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indent="342900"/>
            <a:r>
              <a:rPr lang="zh-CN" altLang="en-US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正比例函数、反比例函数的一般式是怎样的？ </a:t>
            </a:r>
            <a:endParaRPr lang="zh-CN" altLang="en-US" sz="2400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15718" name="Rectangle 47"/>
          <p:cNvSpPr/>
          <p:nvPr/>
        </p:nvSpPr>
        <p:spPr>
          <a:xfrm>
            <a:off x="1524000" y="3094038"/>
            <a:ext cx="30988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sz="2400" b="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15719" name="Object 46"/>
          <p:cNvGraphicFramePr/>
          <p:nvPr/>
        </p:nvGraphicFramePr>
        <p:xfrm>
          <a:off x="2998788" y="1558925"/>
          <a:ext cx="2376487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2" imgW="901065" imgH="203200" progId="Equation.3">
                  <p:embed/>
                </p:oleObj>
              </mc:Choice>
              <mc:Fallback>
                <p:oleObj name="" r:id="rId2" imgW="901065" imgH="203200" progId="Equation.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98788" y="1558925"/>
                        <a:ext cx="2376487" cy="5508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5720" name="Rectangle 49"/>
          <p:cNvSpPr/>
          <p:nvPr/>
        </p:nvSpPr>
        <p:spPr>
          <a:xfrm>
            <a:off x="1524000" y="2989263"/>
            <a:ext cx="30988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sz="2400" b="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15721" name="Object 48"/>
          <p:cNvGraphicFramePr/>
          <p:nvPr/>
        </p:nvGraphicFramePr>
        <p:xfrm>
          <a:off x="2998788" y="2206625"/>
          <a:ext cx="2374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4" imgW="875665" imgH="406400" progId="Equation.3">
                  <p:embed/>
                </p:oleObj>
              </mc:Choice>
              <mc:Fallback>
                <p:oleObj name="" r:id="rId4" imgW="875665" imgH="406400" progId="Equation.3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98788" y="2206625"/>
                        <a:ext cx="2374900" cy="927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5722" name="Rectangle 51"/>
          <p:cNvSpPr/>
          <p:nvPr/>
        </p:nvSpPr>
        <p:spPr>
          <a:xfrm>
            <a:off x="1524000" y="3108326"/>
            <a:ext cx="30988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sz="2400" b="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15723" name="Object 50"/>
          <p:cNvGraphicFramePr/>
          <p:nvPr/>
        </p:nvGraphicFramePr>
        <p:xfrm>
          <a:off x="2998788" y="3287713"/>
          <a:ext cx="140335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6" imgW="596900" imgH="177800" progId="Equation.3">
                  <p:embed/>
                </p:oleObj>
              </mc:Choice>
              <mc:Fallback>
                <p:oleObj name="" r:id="rId6" imgW="596900" imgH="177800" progId="Equation.3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98788" y="3287713"/>
                        <a:ext cx="1403350" cy="4238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5724" name="Rectangle 53"/>
          <p:cNvSpPr/>
          <p:nvPr/>
        </p:nvSpPr>
        <p:spPr>
          <a:xfrm>
            <a:off x="1524000" y="3108326"/>
            <a:ext cx="30988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sz="2400" b="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15725" name="Object 52"/>
          <p:cNvGraphicFramePr/>
          <p:nvPr/>
        </p:nvGraphicFramePr>
        <p:xfrm>
          <a:off x="2998788" y="3935413"/>
          <a:ext cx="1655762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8" imgW="545465" imgH="177800" progId="Equation.3">
                  <p:embed/>
                </p:oleObj>
              </mc:Choice>
              <mc:Fallback>
                <p:oleObj name="" r:id="rId8" imgW="545465" imgH="177800" progId="Equation.3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998788" y="3935413"/>
                        <a:ext cx="1655762" cy="5429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43" name="Rectangle 55"/>
          <p:cNvSpPr/>
          <p:nvPr/>
        </p:nvSpPr>
        <p:spPr>
          <a:xfrm>
            <a:off x="7246938" y="2130902"/>
            <a:ext cx="649287" cy="2245360"/>
          </a:xfrm>
          <a:prstGeom prst="rect">
            <a:avLst/>
          </a:prstGeom>
          <a:solidFill>
            <a:srgbClr val="B8CCE6"/>
          </a:solidFill>
          <a:ln w="9525">
            <a:noFill/>
          </a:ln>
        </p:spPr>
        <p:txBody>
          <a:bodyPr anchor="ctr" anchorCtr="0">
            <a:spAutoFit/>
          </a:bodyPr>
          <a:p>
            <a:pPr algn="ctr"/>
            <a:r>
              <a:rPr lang="zh-CN" altLang="en-US" sz="2800" dirty="0">
                <a:solidFill>
                  <a:schemeClr val="tx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函数解析式 </a:t>
            </a:r>
            <a:endParaRPr lang="zh-CN" altLang="en-US" sz="2800" dirty="0">
              <a:solidFill>
                <a:schemeClr val="tx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graphicFrame>
        <p:nvGraphicFramePr>
          <p:cNvPr id="115727" name="Object 54"/>
          <p:cNvGraphicFramePr/>
          <p:nvPr/>
        </p:nvGraphicFramePr>
        <p:xfrm>
          <a:off x="2998788" y="4654550"/>
          <a:ext cx="169227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0" imgW="698500" imgH="203200" progId="Equation.3">
                  <p:embed/>
                </p:oleObj>
              </mc:Choice>
              <mc:Fallback>
                <p:oleObj name="" r:id="rId10" imgW="698500" imgH="203200" progId="Equation.3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998788" y="4654550"/>
                        <a:ext cx="1692275" cy="5032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44" name="AutoShape 56"/>
          <p:cNvSpPr/>
          <p:nvPr/>
        </p:nvSpPr>
        <p:spPr>
          <a:xfrm>
            <a:off x="5519738" y="3141663"/>
            <a:ext cx="1584325" cy="287337"/>
          </a:xfrm>
          <a:custGeom>
            <a:avLst/>
            <a:gdLst>
              <a:gd name="txL" fmla="*/ 3375 w 21600"/>
              <a:gd name="txT" fmla="*/ 5400 h 21600"/>
              <a:gd name="txR" fmla="*/ 18900 w 21600"/>
              <a:gd name="txB" fmla="*/ 16200 h 21600"/>
            </a:gdLst>
            <a:ahLst/>
            <a:cxnLst>
              <a:cxn ang="17694720">
                <a:pos x="87155777" y="0"/>
              </a:cxn>
              <a:cxn ang="11796480">
                <a:pos x="0" y="1911177"/>
              </a:cxn>
              <a:cxn ang="5898240">
                <a:pos x="87155777" y="3822341"/>
              </a:cxn>
              <a:cxn ang="0">
                <a:pos x="116207666" y="1911177"/>
              </a:cxn>
            </a:cxnLst>
            <a:rect l="txL" t="txT" r="txR" b="txB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B8CCE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sz="2400" b="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文本框 8"/>
          <p:cNvSpPr>
            <a:spLocks noChangeArrowheads="1"/>
          </p:cNvSpPr>
          <p:nvPr/>
        </p:nvSpPr>
        <p:spPr bwMode="auto">
          <a:xfrm>
            <a:off x="-317" y="62569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提出问题 探究新知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3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5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15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15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3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3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3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3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3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3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3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3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30" grpId="0"/>
      <p:bldP spid="63543" grpId="0" bldLvl="0" animBg="1"/>
      <p:bldP spid="63544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779593" y="3179806"/>
            <a:ext cx="9832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把两个变量之间的函数关系用一个等式来表示的方法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179796" y="2274459"/>
            <a:ext cx="14081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解析法：</a:t>
            </a:r>
            <a:endParaRPr lang="zh-CN" altLang="en-US" sz="3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8"/>
          <p:cNvSpPr>
            <a:spLocks noChangeArrowheads="1"/>
          </p:cNvSpPr>
          <p:nvPr/>
        </p:nvSpPr>
        <p:spPr bwMode="auto">
          <a:xfrm>
            <a:off x="-317" y="-296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观察探索 探究新知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框 8"/>
          <p:cNvSpPr>
            <a:spLocks noChangeArrowheads="1"/>
          </p:cNvSpPr>
          <p:nvPr/>
        </p:nvSpPr>
        <p:spPr bwMode="auto">
          <a:xfrm>
            <a:off x="-317" y="-296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提出问题 探究新知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15"/>
          <a:stretch>
            <a:fillRect/>
          </a:stretch>
        </p:blipFill>
        <p:spPr>
          <a:xfrm>
            <a:off x="1737070" y="1563667"/>
            <a:ext cx="8271457" cy="42402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18436" name="图片 184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1920" y="90805"/>
            <a:ext cx="5841365" cy="615505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" name="文本框 8"/>
          <p:cNvSpPr>
            <a:spLocks noChangeArrowheads="1"/>
          </p:cNvSpPr>
          <p:nvPr/>
        </p:nvSpPr>
        <p:spPr bwMode="auto">
          <a:xfrm>
            <a:off x="-317" y="-296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提出问题 探究新知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3194050" y="1325880"/>
            <a:ext cx="613410" cy="3263265"/>
            <a:chOff x="1395" y="2105"/>
            <a:chExt cx="966" cy="5139"/>
          </a:xfrm>
        </p:grpSpPr>
        <p:sp>
          <p:nvSpPr>
            <p:cNvPr id="2" name="圆角矩形 1"/>
            <p:cNvSpPr/>
            <p:nvPr/>
          </p:nvSpPr>
          <p:spPr>
            <a:xfrm>
              <a:off x="1446" y="2105"/>
              <a:ext cx="857" cy="452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" name="文本框 2"/>
            <p:cNvSpPr txBox="1"/>
            <p:nvPr/>
          </p:nvSpPr>
          <p:spPr>
            <a:xfrm>
              <a:off x="1395" y="2360"/>
              <a:ext cx="966" cy="4885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p>
              <a:r>
                <a:rPr lang="zh-CN" altLang="zh-CN" sz="2800">
                  <a:solidFill>
                    <a:srgbClr val="FF0000"/>
                  </a:solidFill>
                </a:rPr>
                <a:t>笛卡尔心形曲线</a:t>
              </a:r>
              <a:endParaRPr lang="zh-CN" altLang="zh-CN" sz="280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11618" name="Text Box 3"/>
          <p:cNvSpPr txBox="1"/>
          <p:nvPr/>
        </p:nvSpPr>
        <p:spPr>
          <a:xfrm>
            <a:off x="3503613" y="889635"/>
            <a:ext cx="5832475" cy="768350"/>
          </a:xfrm>
          <a:prstGeom prst="rect">
            <a:avLst/>
          </a:prstGeom>
          <a:solidFill>
            <a:srgbClr val="008000"/>
          </a:solidFill>
          <a:ln w="9525" cap="flat" cmpd="sng">
            <a:solidFill>
              <a:schemeClr val="hlink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4400" dirty="0">
                <a:solidFill>
                  <a:schemeClr val="bg1"/>
                </a:solidFill>
                <a:latin typeface="宋体" panose="02010600030101010101" pitchFamily="2" charset="-122"/>
                <a:ea typeface="楷体_GB2312" pitchFamily="49" charset="-122"/>
              </a:rPr>
              <a:t>艾宾浩斯记忆</a:t>
            </a:r>
            <a:r>
              <a:rPr lang="zh-CN" altLang="en-US" sz="4400" dirty="0">
                <a:solidFill>
                  <a:schemeClr val="bg1"/>
                </a:solidFill>
                <a:latin typeface="Tahoma" panose="020B0604030504040204" pitchFamily="34" charset="0"/>
                <a:ea typeface="楷体_GB2312" pitchFamily="49" charset="-122"/>
              </a:rPr>
              <a:t>遗忘曲线</a:t>
            </a:r>
            <a:endParaRPr lang="zh-CN" altLang="en-US" sz="4400" dirty="0">
              <a:solidFill>
                <a:schemeClr val="bg1"/>
              </a:solidFill>
              <a:latin typeface="Tahoma" panose="020B0604030504040204" pitchFamily="34" charset="0"/>
              <a:ea typeface="楷体_GB2312" pitchFamily="49" charset="-122"/>
            </a:endParaRPr>
          </a:p>
        </p:txBody>
      </p:sp>
      <p:sp>
        <p:nvSpPr>
          <p:cNvPr id="111619" name="Text Box 7"/>
          <p:cNvSpPr txBox="1"/>
          <p:nvPr/>
        </p:nvSpPr>
        <p:spPr>
          <a:xfrm>
            <a:off x="3432175" y="1938973"/>
            <a:ext cx="201612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记忆保持量（百分数）</a:t>
            </a:r>
            <a:endParaRPr lang="zh-CN" altLang="en-US" dirty="0">
              <a:solidFill>
                <a:schemeClr val="accent2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11620" name="Text Box 8"/>
          <p:cNvSpPr txBox="1"/>
          <p:nvPr/>
        </p:nvSpPr>
        <p:spPr>
          <a:xfrm>
            <a:off x="8682038" y="5477510"/>
            <a:ext cx="108585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天数</a:t>
            </a:r>
            <a:endParaRPr lang="zh-CN" altLang="en-US" dirty="0">
              <a:solidFill>
                <a:schemeClr val="accent2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11621" name="Line 9"/>
          <p:cNvSpPr/>
          <p:nvPr/>
        </p:nvSpPr>
        <p:spPr>
          <a:xfrm flipH="1" flipV="1">
            <a:off x="6678613" y="5739448"/>
            <a:ext cx="7937" cy="76200"/>
          </a:xfrm>
          <a:prstGeom prst="line">
            <a:avLst/>
          </a:prstGeom>
          <a:ln w="254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1622" name="Line 10"/>
          <p:cNvSpPr/>
          <p:nvPr/>
        </p:nvSpPr>
        <p:spPr>
          <a:xfrm flipV="1">
            <a:off x="5848350" y="5731510"/>
            <a:ext cx="0" cy="76200"/>
          </a:xfrm>
          <a:prstGeom prst="line">
            <a:avLst/>
          </a:prstGeom>
          <a:ln w="254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1623" name="Line 11"/>
          <p:cNvSpPr/>
          <p:nvPr/>
        </p:nvSpPr>
        <p:spPr>
          <a:xfrm flipV="1">
            <a:off x="4171950" y="5731510"/>
            <a:ext cx="0" cy="76200"/>
          </a:xfrm>
          <a:prstGeom prst="line">
            <a:avLst/>
          </a:prstGeom>
          <a:ln w="254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1624" name="Line 12"/>
          <p:cNvSpPr/>
          <p:nvPr/>
        </p:nvSpPr>
        <p:spPr>
          <a:xfrm flipV="1">
            <a:off x="5010150" y="5731510"/>
            <a:ext cx="0" cy="76200"/>
          </a:xfrm>
          <a:prstGeom prst="line">
            <a:avLst/>
          </a:prstGeom>
          <a:ln w="254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1625" name="Line 13"/>
          <p:cNvSpPr/>
          <p:nvPr/>
        </p:nvSpPr>
        <p:spPr>
          <a:xfrm flipV="1">
            <a:off x="7524750" y="5731510"/>
            <a:ext cx="0" cy="76200"/>
          </a:xfrm>
          <a:prstGeom prst="line">
            <a:avLst/>
          </a:prstGeom>
          <a:ln w="254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1626" name="Line 14"/>
          <p:cNvSpPr/>
          <p:nvPr/>
        </p:nvSpPr>
        <p:spPr>
          <a:xfrm>
            <a:off x="3403600" y="2021523"/>
            <a:ext cx="0" cy="4479925"/>
          </a:xfrm>
          <a:prstGeom prst="line">
            <a:avLst/>
          </a:prstGeom>
          <a:ln w="47625" cap="flat" cmpd="sng">
            <a:solidFill>
              <a:schemeClr val="tx1"/>
            </a:solidFill>
            <a:prstDash val="solid"/>
            <a:headEnd type="arrow" w="med" len="med"/>
            <a:tailEnd type="none" w="med" len="med"/>
          </a:ln>
        </p:spPr>
      </p:sp>
      <p:sp>
        <p:nvSpPr>
          <p:cNvPr id="111627" name="Text Box 15"/>
          <p:cNvSpPr txBox="1"/>
          <p:nvPr/>
        </p:nvSpPr>
        <p:spPr>
          <a:xfrm>
            <a:off x="3071813" y="5726748"/>
            <a:ext cx="398462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sz="2000">
                <a:latin typeface="Times New Roman" panose="02020603050405020304" pitchFamily="18" charset="0"/>
              </a:rPr>
              <a:t>O</a:t>
            </a:r>
            <a:endParaRPr lang="en-US" altLang="zh-CN" sz="2000">
              <a:latin typeface="Times New Roman" panose="02020603050405020304" pitchFamily="18" charset="0"/>
            </a:endParaRPr>
          </a:p>
        </p:txBody>
      </p:sp>
      <p:sp>
        <p:nvSpPr>
          <p:cNvPr id="111628" name="Line 16"/>
          <p:cNvSpPr/>
          <p:nvPr/>
        </p:nvSpPr>
        <p:spPr>
          <a:xfrm>
            <a:off x="2655888" y="5807710"/>
            <a:ext cx="6164262" cy="7938"/>
          </a:xfrm>
          <a:prstGeom prst="line">
            <a:avLst/>
          </a:prstGeom>
          <a:ln w="47625" cap="flat" cmpd="sng">
            <a:solidFill>
              <a:schemeClr val="tx1"/>
            </a:solidFill>
            <a:prstDash val="solid"/>
            <a:headEnd type="none" w="med" len="med"/>
            <a:tailEnd type="arrow" w="med" len="med"/>
          </a:ln>
        </p:spPr>
      </p:sp>
      <p:sp>
        <p:nvSpPr>
          <p:cNvPr id="111629" name="Text Box 17"/>
          <p:cNvSpPr txBox="1"/>
          <p:nvPr/>
        </p:nvSpPr>
        <p:spPr>
          <a:xfrm>
            <a:off x="2876550" y="5129848"/>
            <a:ext cx="609600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sz="2000">
                <a:latin typeface="Tahoma" panose="020B0604030504040204" pitchFamily="34" charset="0"/>
              </a:rPr>
              <a:t>20</a:t>
            </a:r>
            <a:endParaRPr lang="en-US" altLang="zh-CN" sz="2000">
              <a:latin typeface="Tahoma" panose="020B0604030504040204" pitchFamily="34" charset="0"/>
            </a:endParaRPr>
          </a:p>
        </p:txBody>
      </p:sp>
      <p:sp>
        <p:nvSpPr>
          <p:cNvPr id="111630" name="Text Box 18"/>
          <p:cNvSpPr txBox="1"/>
          <p:nvPr/>
        </p:nvSpPr>
        <p:spPr>
          <a:xfrm>
            <a:off x="2876550" y="4596448"/>
            <a:ext cx="609600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sz="2000">
                <a:latin typeface="Tahoma" panose="020B0604030504040204" pitchFamily="34" charset="0"/>
              </a:rPr>
              <a:t>40</a:t>
            </a:r>
            <a:endParaRPr lang="en-US" altLang="zh-CN" sz="2000">
              <a:latin typeface="Tahoma" panose="020B0604030504040204" pitchFamily="34" charset="0"/>
            </a:endParaRPr>
          </a:p>
        </p:txBody>
      </p:sp>
      <p:sp>
        <p:nvSpPr>
          <p:cNvPr id="111631" name="Text Box 19"/>
          <p:cNvSpPr txBox="1"/>
          <p:nvPr/>
        </p:nvSpPr>
        <p:spPr>
          <a:xfrm>
            <a:off x="2876550" y="4063048"/>
            <a:ext cx="609600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sz="2000">
                <a:latin typeface="Tahoma" panose="020B0604030504040204" pitchFamily="34" charset="0"/>
              </a:rPr>
              <a:t>60</a:t>
            </a:r>
            <a:endParaRPr lang="en-US" altLang="zh-CN" sz="2000">
              <a:latin typeface="Tahoma" panose="020B0604030504040204" pitchFamily="34" charset="0"/>
            </a:endParaRPr>
          </a:p>
        </p:txBody>
      </p:sp>
      <p:sp>
        <p:nvSpPr>
          <p:cNvPr id="111632" name="Text Box 20"/>
          <p:cNvSpPr txBox="1"/>
          <p:nvPr/>
        </p:nvSpPr>
        <p:spPr>
          <a:xfrm>
            <a:off x="2876550" y="3453448"/>
            <a:ext cx="609600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sz="2000">
                <a:latin typeface="Tahoma" panose="020B0604030504040204" pitchFamily="34" charset="0"/>
              </a:rPr>
              <a:t>80</a:t>
            </a:r>
            <a:endParaRPr lang="en-US" altLang="zh-CN" sz="2000">
              <a:latin typeface="Tahoma" panose="020B0604030504040204" pitchFamily="34" charset="0"/>
            </a:endParaRPr>
          </a:p>
        </p:txBody>
      </p:sp>
      <p:sp>
        <p:nvSpPr>
          <p:cNvPr id="111633" name="Text Box 21"/>
          <p:cNvSpPr txBox="1"/>
          <p:nvPr/>
        </p:nvSpPr>
        <p:spPr>
          <a:xfrm>
            <a:off x="2740025" y="2827973"/>
            <a:ext cx="919163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sz="2000">
                <a:latin typeface="Tahoma" panose="020B0604030504040204" pitchFamily="34" charset="0"/>
              </a:rPr>
              <a:t>100</a:t>
            </a:r>
            <a:endParaRPr lang="en-US" altLang="zh-CN" sz="2000">
              <a:latin typeface="Tahoma" panose="020B0604030504040204" pitchFamily="34" charset="0"/>
            </a:endParaRPr>
          </a:p>
        </p:txBody>
      </p:sp>
      <p:sp>
        <p:nvSpPr>
          <p:cNvPr id="111634" name="Line 22"/>
          <p:cNvSpPr/>
          <p:nvPr/>
        </p:nvSpPr>
        <p:spPr>
          <a:xfrm rot="-5400000" flipV="1">
            <a:off x="3448050" y="5253673"/>
            <a:ext cx="0" cy="5715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1635" name="Line 23"/>
          <p:cNvSpPr/>
          <p:nvPr/>
        </p:nvSpPr>
        <p:spPr>
          <a:xfrm rot="-5400000" flipV="1">
            <a:off x="3448050" y="4110673"/>
            <a:ext cx="0" cy="5715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1636" name="Line 24"/>
          <p:cNvSpPr/>
          <p:nvPr/>
        </p:nvSpPr>
        <p:spPr>
          <a:xfrm rot="-5400000" flipV="1">
            <a:off x="3448050" y="4720273"/>
            <a:ext cx="0" cy="5715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1637" name="Line 25"/>
          <p:cNvSpPr/>
          <p:nvPr/>
        </p:nvSpPr>
        <p:spPr>
          <a:xfrm rot="-5400000" flipV="1">
            <a:off x="3448050" y="2967673"/>
            <a:ext cx="0" cy="5715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1638" name="Line 26"/>
          <p:cNvSpPr/>
          <p:nvPr/>
        </p:nvSpPr>
        <p:spPr>
          <a:xfrm rot="-5400000" flipV="1">
            <a:off x="3448050" y="3577273"/>
            <a:ext cx="0" cy="5715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1639" name="Line 27"/>
          <p:cNvSpPr/>
          <p:nvPr/>
        </p:nvSpPr>
        <p:spPr>
          <a:xfrm flipV="1">
            <a:off x="8337550" y="5731510"/>
            <a:ext cx="0" cy="76200"/>
          </a:xfrm>
          <a:prstGeom prst="line">
            <a:avLst/>
          </a:prstGeom>
          <a:ln w="254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1640" name="Text Box 29"/>
          <p:cNvSpPr txBox="1"/>
          <p:nvPr/>
        </p:nvSpPr>
        <p:spPr>
          <a:xfrm>
            <a:off x="5735638" y="5764848"/>
            <a:ext cx="3352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r>
              <a:rPr lang="en-US" altLang="zh-CN" sz="2400">
                <a:latin typeface="宋体" panose="02010600030101010101" pitchFamily="2" charset="-122"/>
              </a:rPr>
              <a:t>3</a:t>
            </a:r>
            <a:endParaRPr lang="en-US" altLang="zh-CN" sz="2400">
              <a:latin typeface="宋体" panose="02010600030101010101" pitchFamily="2" charset="-122"/>
            </a:endParaRPr>
          </a:p>
        </p:txBody>
      </p:sp>
      <p:sp>
        <p:nvSpPr>
          <p:cNvPr id="111641" name="Text Box 30"/>
          <p:cNvSpPr txBox="1"/>
          <p:nvPr/>
        </p:nvSpPr>
        <p:spPr>
          <a:xfrm>
            <a:off x="4821238" y="5764848"/>
            <a:ext cx="3352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r>
              <a:rPr lang="en-US" altLang="zh-CN" sz="2400">
                <a:latin typeface="宋体" panose="02010600030101010101" pitchFamily="2" charset="-122"/>
              </a:rPr>
              <a:t>2</a:t>
            </a:r>
            <a:endParaRPr lang="en-US" altLang="zh-CN" sz="2400">
              <a:latin typeface="宋体" panose="02010600030101010101" pitchFamily="2" charset="-122"/>
            </a:endParaRPr>
          </a:p>
        </p:txBody>
      </p:sp>
      <p:sp>
        <p:nvSpPr>
          <p:cNvPr id="111642" name="Text Box 31"/>
          <p:cNvSpPr txBox="1"/>
          <p:nvPr/>
        </p:nvSpPr>
        <p:spPr>
          <a:xfrm rot="-133797">
            <a:off x="4006850" y="5760085"/>
            <a:ext cx="503238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zh-CN" sz="2400">
                <a:latin typeface="宋体" panose="02010600030101010101" pitchFamily="2" charset="-122"/>
              </a:rPr>
              <a:t>1</a:t>
            </a:r>
            <a:endParaRPr lang="en-US" altLang="zh-CN" sz="2400">
              <a:latin typeface="宋体" panose="02010600030101010101" pitchFamily="2" charset="-122"/>
            </a:endParaRPr>
          </a:p>
        </p:txBody>
      </p:sp>
      <p:sp>
        <p:nvSpPr>
          <p:cNvPr id="111643" name="Text Box 32"/>
          <p:cNvSpPr txBox="1"/>
          <p:nvPr/>
        </p:nvSpPr>
        <p:spPr>
          <a:xfrm>
            <a:off x="6480175" y="5764848"/>
            <a:ext cx="3352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r>
              <a:rPr lang="en-US" altLang="zh-CN" sz="2400">
                <a:latin typeface="宋体" panose="02010600030101010101" pitchFamily="2" charset="-122"/>
              </a:rPr>
              <a:t>4</a:t>
            </a:r>
            <a:endParaRPr lang="en-US" altLang="zh-CN" sz="2400">
              <a:latin typeface="宋体" panose="02010600030101010101" pitchFamily="2" charset="-122"/>
            </a:endParaRPr>
          </a:p>
        </p:txBody>
      </p:sp>
      <p:sp>
        <p:nvSpPr>
          <p:cNvPr id="111644" name="Text Box 33"/>
          <p:cNvSpPr txBox="1"/>
          <p:nvPr/>
        </p:nvSpPr>
        <p:spPr>
          <a:xfrm>
            <a:off x="7343775" y="5741035"/>
            <a:ext cx="3352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r>
              <a:rPr lang="en-US" altLang="zh-CN" sz="2400">
                <a:latin typeface="宋体" panose="02010600030101010101" pitchFamily="2" charset="-122"/>
              </a:rPr>
              <a:t>5</a:t>
            </a:r>
            <a:endParaRPr lang="en-US" altLang="zh-CN" sz="2400">
              <a:latin typeface="宋体" panose="02010600030101010101" pitchFamily="2" charset="-122"/>
            </a:endParaRPr>
          </a:p>
        </p:txBody>
      </p:sp>
      <p:sp>
        <p:nvSpPr>
          <p:cNvPr id="111645" name="Text Box 34"/>
          <p:cNvSpPr txBox="1"/>
          <p:nvPr/>
        </p:nvSpPr>
        <p:spPr>
          <a:xfrm>
            <a:off x="8183563" y="5741035"/>
            <a:ext cx="335280" cy="4603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r>
              <a:rPr lang="en-US" altLang="zh-CN" sz="2400">
                <a:latin typeface="宋体" panose="02010600030101010101" pitchFamily="2" charset="-122"/>
              </a:rPr>
              <a:t>6</a:t>
            </a:r>
            <a:endParaRPr lang="en-US" altLang="zh-CN" sz="2400">
              <a:latin typeface="宋体" panose="02010600030101010101" pitchFamily="2" charset="-122"/>
            </a:endParaRPr>
          </a:p>
        </p:txBody>
      </p:sp>
      <p:pic>
        <p:nvPicPr>
          <p:cNvPr id="111646" name="Picture 54" descr="0577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9288" y="6165850"/>
            <a:ext cx="8748712" cy="5492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1648" name="Freeform 35"/>
          <p:cNvSpPr/>
          <p:nvPr/>
        </p:nvSpPr>
        <p:spPr>
          <a:xfrm>
            <a:off x="3535363" y="3027998"/>
            <a:ext cx="5387975" cy="2268537"/>
          </a:xfrm>
          <a:custGeom>
            <a:avLst/>
            <a:gdLst>
              <a:gd name="txL" fmla="*/ 0 w 3394"/>
              <a:gd name="txT" fmla="*/ 0 h 1429"/>
              <a:gd name="txR" fmla="*/ 3394 w 3394"/>
              <a:gd name="txB" fmla="*/ 1429 h 1429"/>
            </a:gdLst>
            <a:ahLst/>
            <a:cxnLst>
              <a:cxn ang="0">
                <a:pos x="0" y="0"/>
              </a:cxn>
              <a:cxn ang="0">
                <a:pos x="45" y="725"/>
              </a:cxn>
              <a:cxn ang="0">
                <a:pos x="181" y="998"/>
              </a:cxn>
              <a:cxn ang="0">
                <a:pos x="453" y="1179"/>
              </a:cxn>
              <a:cxn ang="0">
                <a:pos x="998" y="1270"/>
              </a:cxn>
              <a:cxn ang="0">
                <a:pos x="3039" y="1406"/>
              </a:cxn>
              <a:cxn ang="0">
                <a:pos x="3130" y="1406"/>
              </a:cxn>
            </a:cxnLst>
            <a:rect l="txL" t="txT" r="txR" b="txB"/>
            <a:pathLst>
              <a:path w="3394" h="1429">
                <a:moveTo>
                  <a:pt x="0" y="0"/>
                </a:moveTo>
                <a:cubicBezTo>
                  <a:pt x="7" y="279"/>
                  <a:pt x="15" y="559"/>
                  <a:pt x="45" y="725"/>
                </a:cubicBezTo>
                <a:cubicBezTo>
                  <a:pt x="75" y="891"/>
                  <a:pt x="113" y="922"/>
                  <a:pt x="181" y="998"/>
                </a:cubicBezTo>
                <a:cubicBezTo>
                  <a:pt x="249" y="1074"/>
                  <a:pt x="317" y="1134"/>
                  <a:pt x="453" y="1179"/>
                </a:cubicBezTo>
                <a:cubicBezTo>
                  <a:pt x="589" y="1224"/>
                  <a:pt x="567" y="1232"/>
                  <a:pt x="998" y="1270"/>
                </a:cubicBezTo>
                <a:cubicBezTo>
                  <a:pt x="1429" y="1308"/>
                  <a:pt x="2684" y="1383"/>
                  <a:pt x="3039" y="1406"/>
                </a:cubicBezTo>
                <a:cubicBezTo>
                  <a:pt x="3394" y="1429"/>
                  <a:pt x="3262" y="1417"/>
                  <a:pt x="3130" y="1406"/>
                </a:cubicBezTo>
              </a:path>
            </a:pathLst>
          </a:custGeom>
          <a:noFill/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pPr eaLnBrk="1" hangingPunct="1">
              <a:spcBef>
                <a:spcPct val="50000"/>
              </a:spcBef>
            </a:pPr>
            <a:endParaRPr lang="zh-CN" altLang="en-US" sz="2400" i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11649" name="AutoShape 43"/>
          <p:cNvSpPr/>
          <p:nvPr/>
        </p:nvSpPr>
        <p:spPr>
          <a:xfrm>
            <a:off x="3432175" y="2956560"/>
            <a:ext cx="152400" cy="152400"/>
          </a:xfrm>
          <a:prstGeom prst="octagon">
            <a:avLst>
              <a:gd name="adj" fmla="val 29287"/>
            </a:avLst>
          </a:prstGeom>
          <a:solidFill>
            <a:srgbClr val="33CC33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>
              <a:spcBef>
                <a:spcPct val="50000"/>
              </a:spcBef>
            </a:pPr>
            <a:endParaRPr lang="zh-CN" altLang="en-US" sz="2400" i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5" name="文本框 8"/>
          <p:cNvSpPr>
            <a:spLocks noChangeArrowheads="1"/>
          </p:cNvSpPr>
          <p:nvPr/>
        </p:nvSpPr>
        <p:spPr bwMode="auto">
          <a:xfrm>
            <a:off x="-317" y="-296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提出问题 探究新知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 advTm="10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1482" name="Rectangle 42"/>
          <p:cNvSpPr/>
          <p:nvPr/>
        </p:nvSpPr>
        <p:spPr>
          <a:xfrm>
            <a:off x="1733550" y="794703"/>
            <a:ext cx="10227945" cy="1938020"/>
          </a:xfrm>
          <a:prstGeom prst="rect">
            <a:avLst/>
          </a:prstGeom>
          <a:solidFill>
            <a:srgbClr val="FFFF99"/>
          </a:solidFill>
          <a:ln w="9525">
            <a:noFill/>
          </a:ln>
        </p:spPr>
        <p:txBody>
          <a:bodyPr wrap="square" anchor="ctr" anchorCtr="0">
            <a:spAutoFit/>
          </a:bodyPr>
          <a:p>
            <a:pPr indent="342900"/>
            <a:r>
              <a:rPr lang="en-US" altLang="zh-CN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   </a:t>
            </a:r>
            <a:r>
              <a:rPr lang="zh-CN" altLang="en-US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根据研究，体内血乳酸浓度升高是运动后感觉疲劳的重要原因．运动员未运动时，体内血乳酸浓度水平通常在</a:t>
            </a:r>
            <a:r>
              <a:rPr lang="en-US" altLang="zh-CN" sz="240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40mg/L</a:t>
            </a:r>
            <a:r>
              <a:rPr lang="zh-CN" altLang="en-US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以下；如果血乳酸浓度降到</a:t>
            </a:r>
            <a:r>
              <a:rPr lang="en-US" altLang="zh-CN" sz="240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50mg/L</a:t>
            </a:r>
            <a:r>
              <a:rPr lang="zh-CN" altLang="en-US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以下，运动员就基本消除了疲劳．体育科研工作者根据实验数据，绘制了一幅图像，如图所示．它反映了运动员进行高强度运动后，体内血乳酸浓度随时间变化而变化的函数关系．</a:t>
            </a:r>
            <a:endParaRPr lang="zh-CN" altLang="en-US" sz="2400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1483" name="Rectangle 43"/>
          <p:cNvSpPr/>
          <p:nvPr/>
        </p:nvSpPr>
        <p:spPr>
          <a:xfrm>
            <a:off x="1703705" y="5358765"/>
            <a:ext cx="9304020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 anchorCtr="0">
            <a:spAutoFit/>
          </a:bodyPr>
          <a:p>
            <a:pPr indent="342900"/>
            <a:r>
              <a:rPr lang="zh-CN" alt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本例中的血乳酸浓度与时间的函数关系，是用什么形式来表示的？</a:t>
            </a:r>
            <a:endParaRPr lang="zh-CN" altLang="en-US" sz="2400" dirty="0">
              <a:solidFill>
                <a:schemeClr val="tx1"/>
              </a:solidFill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  <p:grpSp>
        <p:nvGrpSpPr>
          <p:cNvPr id="121863" name="Group 46"/>
          <p:cNvGrpSpPr>
            <a:grpSpLocks noChangeAspect="1"/>
          </p:cNvGrpSpPr>
          <p:nvPr/>
        </p:nvGrpSpPr>
        <p:grpSpPr>
          <a:xfrm>
            <a:off x="1619250" y="2665095"/>
            <a:ext cx="4114800" cy="2476500"/>
            <a:chOff x="3260" y="6666"/>
            <a:chExt cx="6480" cy="3900"/>
          </a:xfrm>
        </p:grpSpPr>
        <p:sp>
          <p:nvSpPr>
            <p:cNvPr id="121864" name="AutoShape 47"/>
            <p:cNvSpPr>
              <a:spLocks noChangeAspect="1"/>
            </p:cNvSpPr>
            <p:nvPr/>
          </p:nvSpPr>
          <p:spPr>
            <a:xfrm>
              <a:off x="3260" y="6666"/>
              <a:ext cx="6480" cy="390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sz="2400" b="0" dirty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1865" name="Text Box 48"/>
            <p:cNvSpPr txBox="1"/>
            <p:nvPr/>
          </p:nvSpPr>
          <p:spPr>
            <a:xfrm>
              <a:off x="3260" y="9318"/>
              <a:ext cx="720" cy="468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/>
            <a:p>
              <a:pPr algn="just"/>
              <a:r>
                <a:rPr lang="en-US" altLang="zh-CN" sz="10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50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1866" name="Text Box 49"/>
            <p:cNvSpPr txBox="1"/>
            <p:nvPr/>
          </p:nvSpPr>
          <p:spPr>
            <a:xfrm>
              <a:off x="3260" y="8694"/>
              <a:ext cx="720" cy="468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/>
            <a:p>
              <a:pPr algn="just"/>
              <a:r>
                <a:rPr lang="en-US" altLang="zh-CN" sz="10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100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1867" name="Text Box 50"/>
            <p:cNvSpPr txBox="1"/>
            <p:nvPr/>
          </p:nvSpPr>
          <p:spPr>
            <a:xfrm>
              <a:off x="3260" y="8070"/>
              <a:ext cx="720" cy="468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/>
            <a:p>
              <a:pPr algn="just"/>
              <a:r>
                <a:rPr lang="en-US" altLang="zh-CN" sz="10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150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1868" name="Text Box 51"/>
            <p:cNvSpPr txBox="1"/>
            <p:nvPr/>
          </p:nvSpPr>
          <p:spPr>
            <a:xfrm>
              <a:off x="3260" y="7446"/>
              <a:ext cx="720" cy="468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/>
            <a:p>
              <a:pPr algn="just"/>
              <a:r>
                <a:rPr lang="en-US" altLang="zh-CN" sz="10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200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1869" name="Rectangle 52"/>
            <p:cNvSpPr/>
            <p:nvPr/>
          </p:nvSpPr>
          <p:spPr>
            <a:xfrm>
              <a:off x="3800" y="7602"/>
              <a:ext cx="5040" cy="2496"/>
            </a:xfrm>
            <a:prstGeom prst="rect">
              <a:avLst/>
            </a:prstGeom>
            <a:solidFill>
              <a:srgbClr val="339966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sz="2400" b="0" dirty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1870" name="Text Box 53"/>
            <p:cNvSpPr txBox="1"/>
            <p:nvPr/>
          </p:nvSpPr>
          <p:spPr>
            <a:xfrm>
              <a:off x="4160" y="10098"/>
              <a:ext cx="540" cy="468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/>
            <a:p>
              <a:pPr algn="just"/>
              <a:r>
                <a:rPr lang="en-US" altLang="zh-CN" sz="10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20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1871" name="Text Box 54"/>
            <p:cNvSpPr txBox="1"/>
            <p:nvPr/>
          </p:nvSpPr>
          <p:spPr>
            <a:xfrm>
              <a:off x="4880" y="10098"/>
              <a:ext cx="540" cy="468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/>
            <a:p>
              <a:pPr algn="just"/>
              <a:r>
                <a:rPr lang="en-US" altLang="zh-CN" sz="10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40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1872" name="Text Box 55"/>
            <p:cNvSpPr txBox="1"/>
            <p:nvPr/>
          </p:nvSpPr>
          <p:spPr>
            <a:xfrm>
              <a:off x="5780" y="10098"/>
              <a:ext cx="540" cy="468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/>
            <a:p>
              <a:pPr algn="just"/>
              <a:r>
                <a:rPr lang="en-US" altLang="zh-CN" sz="10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60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1873" name="Text Box 56"/>
            <p:cNvSpPr txBox="1"/>
            <p:nvPr/>
          </p:nvSpPr>
          <p:spPr>
            <a:xfrm>
              <a:off x="6500" y="10098"/>
              <a:ext cx="540" cy="468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/>
            <a:p>
              <a:pPr algn="just"/>
              <a:r>
                <a:rPr lang="en-US" altLang="zh-CN" sz="10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80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1874" name="Text Box 57"/>
            <p:cNvSpPr txBox="1"/>
            <p:nvPr/>
          </p:nvSpPr>
          <p:spPr>
            <a:xfrm>
              <a:off x="7220" y="10098"/>
              <a:ext cx="900" cy="468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/>
            <a:p>
              <a:pPr algn="just"/>
              <a:r>
                <a:rPr lang="en-US" altLang="zh-CN" sz="10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100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1875" name="Text Box 58"/>
            <p:cNvSpPr txBox="1"/>
            <p:nvPr/>
          </p:nvSpPr>
          <p:spPr>
            <a:xfrm>
              <a:off x="7940" y="10098"/>
              <a:ext cx="900" cy="468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/>
            <a:p>
              <a:pPr algn="just"/>
              <a:r>
                <a:rPr lang="en-US" altLang="zh-CN" sz="10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120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1876" name="Text Box 59"/>
            <p:cNvSpPr txBox="1"/>
            <p:nvPr/>
          </p:nvSpPr>
          <p:spPr>
            <a:xfrm>
              <a:off x="8480" y="10098"/>
              <a:ext cx="1080" cy="468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/>
            <a:p>
              <a:pPr algn="just"/>
              <a:r>
                <a:rPr lang="en-US" altLang="zh-CN" sz="10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t  (min)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1877" name="Text Box 60"/>
            <p:cNvSpPr txBox="1"/>
            <p:nvPr/>
          </p:nvSpPr>
          <p:spPr>
            <a:xfrm>
              <a:off x="3800" y="6822"/>
              <a:ext cx="2160" cy="468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/>
            <a:p>
              <a:pPr algn="just"/>
              <a:r>
                <a:rPr lang="zh-CN" altLang="en-US" sz="1000" b="0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血乳酸浓度</a:t>
              </a:r>
              <a:r>
                <a:rPr lang="en-US" altLang="zh-CN" sz="10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(mg/L)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1878" name="Line 61"/>
            <p:cNvSpPr/>
            <p:nvPr/>
          </p:nvSpPr>
          <p:spPr>
            <a:xfrm flipV="1">
              <a:off x="3800" y="10098"/>
              <a:ext cx="5580" cy="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21879" name="Line 62"/>
            <p:cNvSpPr/>
            <p:nvPr/>
          </p:nvSpPr>
          <p:spPr>
            <a:xfrm flipV="1">
              <a:off x="3800" y="6978"/>
              <a:ext cx="1" cy="312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21880" name="Line 63"/>
            <p:cNvSpPr/>
            <p:nvPr/>
          </p:nvSpPr>
          <p:spPr>
            <a:xfrm>
              <a:off x="3800" y="9474"/>
              <a:ext cx="5040" cy="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1881" name="Line 64"/>
            <p:cNvSpPr/>
            <p:nvPr/>
          </p:nvSpPr>
          <p:spPr>
            <a:xfrm flipV="1">
              <a:off x="4520" y="7602"/>
              <a:ext cx="1" cy="2497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1882" name="Line 65"/>
            <p:cNvSpPr/>
            <p:nvPr/>
          </p:nvSpPr>
          <p:spPr>
            <a:xfrm flipV="1">
              <a:off x="5240" y="7602"/>
              <a:ext cx="1" cy="2497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1883" name="Line 66"/>
            <p:cNvSpPr/>
            <p:nvPr/>
          </p:nvSpPr>
          <p:spPr>
            <a:xfrm flipV="1">
              <a:off x="5960" y="7602"/>
              <a:ext cx="1" cy="2497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1884" name="Line 67"/>
            <p:cNvSpPr/>
            <p:nvPr/>
          </p:nvSpPr>
          <p:spPr>
            <a:xfrm flipV="1">
              <a:off x="6660" y="7602"/>
              <a:ext cx="20" cy="2497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1885" name="Line 68"/>
            <p:cNvSpPr/>
            <p:nvPr/>
          </p:nvSpPr>
          <p:spPr>
            <a:xfrm flipV="1">
              <a:off x="7380" y="7602"/>
              <a:ext cx="20" cy="2497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1886" name="Line 69"/>
            <p:cNvSpPr/>
            <p:nvPr/>
          </p:nvSpPr>
          <p:spPr>
            <a:xfrm flipV="1">
              <a:off x="8100" y="7602"/>
              <a:ext cx="20" cy="2497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1887" name="Line 70"/>
            <p:cNvSpPr/>
            <p:nvPr/>
          </p:nvSpPr>
          <p:spPr>
            <a:xfrm flipV="1">
              <a:off x="8840" y="7602"/>
              <a:ext cx="1" cy="2496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1888" name="Line 71"/>
            <p:cNvSpPr/>
            <p:nvPr/>
          </p:nvSpPr>
          <p:spPr>
            <a:xfrm>
              <a:off x="3800" y="8849"/>
              <a:ext cx="5040" cy="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1889" name="Line 72"/>
            <p:cNvSpPr/>
            <p:nvPr/>
          </p:nvSpPr>
          <p:spPr>
            <a:xfrm>
              <a:off x="3800" y="8227"/>
              <a:ext cx="5040" cy="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1890" name="Line 73"/>
            <p:cNvSpPr/>
            <p:nvPr/>
          </p:nvSpPr>
          <p:spPr>
            <a:xfrm>
              <a:off x="3800" y="7602"/>
              <a:ext cx="5040" cy="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1891" name="Text Box 74"/>
            <p:cNvSpPr txBox="1"/>
            <p:nvPr/>
          </p:nvSpPr>
          <p:spPr>
            <a:xfrm>
              <a:off x="3440" y="9942"/>
              <a:ext cx="360" cy="468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/>
            <a:p>
              <a:pPr algn="just"/>
              <a:r>
                <a:rPr lang="en-US" altLang="zh-CN" sz="10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0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1892" name="Freeform 75"/>
            <p:cNvSpPr/>
            <p:nvPr/>
          </p:nvSpPr>
          <p:spPr>
            <a:xfrm>
              <a:off x="3980" y="7758"/>
              <a:ext cx="4500" cy="2340"/>
            </a:xfrm>
            <a:custGeom>
              <a:avLst/>
              <a:gdLst>
                <a:gd name="txL" fmla="*/ 0 w 4500"/>
                <a:gd name="txT" fmla="*/ 0 h 2340"/>
                <a:gd name="txR" fmla="*/ 4500 w 4500"/>
                <a:gd name="txB" fmla="*/ 2340 h 2340"/>
              </a:gdLst>
              <a:ahLst/>
              <a:cxnLst>
                <a:cxn ang="0">
                  <a:pos x="0" y="156"/>
                </a:cxn>
                <a:cxn ang="0">
                  <a:pos x="180" y="0"/>
                </a:cxn>
                <a:cxn ang="0">
                  <a:pos x="360" y="156"/>
                </a:cxn>
                <a:cxn ang="0">
                  <a:pos x="540" y="468"/>
                </a:cxn>
                <a:cxn ang="0">
                  <a:pos x="720" y="1092"/>
                </a:cxn>
                <a:cxn ang="0">
                  <a:pos x="900" y="1716"/>
                </a:cxn>
                <a:cxn ang="0">
                  <a:pos x="1260" y="2028"/>
                </a:cxn>
                <a:cxn ang="0">
                  <a:pos x="1980" y="2184"/>
                </a:cxn>
                <a:cxn ang="0">
                  <a:pos x="2700" y="2184"/>
                </a:cxn>
                <a:cxn ang="0">
                  <a:pos x="4500" y="2340"/>
                </a:cxn>
              </a:cxnLst>
              <a:rect l="txL" t="txT" r="txR" b="txB"/>
              <a:pathLst>
                <a:path w="4500" h="2340">
                  <a:moveTo>
                    <a:pt x="0" y="156"/>
                  </a:moveTo>
                  <a:cubicBezTo>
                    <a:pt x="60" y="78"/>
                    <a:pt x="120" y="0"/>
                    <a:pt x="180" y="0"/>
                  </a:cubicBezTo>
                  <a:cubicBezTo>
                    <a:pt x="240" y="0"/>
                    <a:pt x="300" y="78"/>
                    <a:pt x="360" y="156"/>
                  </a:cubicBezTo>
                  <a:cubicBezTo>
                    <a:pt x="420" y="234"/>
                    <a:pt x="480" y="312"/>
                    <a:pt x="540" y="468"/>
                  </a:cubicBezTo>
                  <a:cubicBezTo>
                    <a:pt x="600" y="624"/>
                    <a:pt x="660" y="884"/>
                    <a:pt x="720" y="1092"/>
                  </a:cubicBezTo>
                  <a:cubicBezTo>
                    <a:pt x="780" y="1300"/>
                    <a:pt x="810" y="1560"/>
                    <a:pt x="900" y="1716"/>
                  </a:cubicBezTo>
                  <a:cubicBezTo>
                    <a:pt x="990" y="1872"/>
                    <a:pt x="1080" y="1950"/>
                    <a:pt x="1260" y="2028"/>
                  </a:cubicBezTo>
                  <a:cubicBezTo>
                    <a:pt x="1440" y="2106"/>
                    <a:pt x="1740" y="2158"/>
                    <a:pt x="1980" y="2184"/>
                  </a:cubicBezTo>
                  <a:cubicBezTo>
                    <a:pt x="2220" y="2210"/>
                    <a:pt x="2280" y="2158"/>
                    <a:pt x="2700" y="2184"/>
                  </a:cubicBezTo>
                  <a:cubicBezTo>
                    <a:pt x="3120" y="2210"/>
                    <a:pt x="3810" y="2275"/>
                    <a:pt x="4500" y="2340"/>
                  </a:cubicBez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sz="2400" b="0" dirty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1893" name="Freeform 76"/>
            <p:cNvSpPr/>
            <p:nvPr/>
          </p:nvSpPr>
          <p:spPr>
            <a:xfrm>
              <a:off x="3980" y="8018"/>
              <a:ext cx="4320" cy="1924"/>
            </a:xfrm>
            <a:custGeom>
              <a:avLst/>
              <a:gdLst>
                <a:gd name="txL" fmla="*/ 0 w 4320"/>
                <a:gd name="txT" fmla="*/ 0 h 1924"/>
                <a:gd name="txR" fmla="*/ 4320 w 4320"/>
                <a:gd name="txB" fmla="*/ 1924 h 1924"/>
              </a:gdLst>
              <a:ahLst/>
              <a:cxnLst>
                <a:cxn ang="0">
                  <a:pos x="0" y="52"/>
                </a:cxn>
                <a:cxn ang="0">
                  <a:pos x="180" y="52"/>
                </a:cxn>
                <a:cxn ang="0">
                  <a:pos x="540" y="208"/>
                </a:cxn>
                <a:cxn ang="0">
                  <a:pos x="1980" y="1300"/>
                </a:cxn>
                <a:cxn ang="0">
                  <a:pos x="2700" y="1612"/>
                </a:cxn>
                <a:cxn ang="0">
                  <a:pos x="3420" y="1768"/>
                </a:cxn>
                <a:cxn ang="0">
                  <a:pos x="4320" y="1924"/>
                </a:cxn>
              </a:cxnLst>
              <a:rect l="txL" t="txT" r="txR" b="txB"/>
              <a:pathLst>
                <a:path w="4320" h="1924">
                  <a:moveTo>
                    <a:pt x="0" y="52"/>
                  </a:moveTo>
                  <a:cubicBezTo>
                    <a:pt x="45" y="39"/>
                    <a:pt x="90" y="26"/>
                    <a:pt x="180" y="52"/>
                  </a:cubicBezTo>
                  <a:cubicBezTo>
                    <a:pt x="270" y="78"/>
                    <a:pt x="240" y="0"/>
                    <a:pt x="540" y="208"/>
                  </a:cubicBezTo>
                  <a:cubicBezTo>
                    <a:pt x="840" y="416"/>
                    <a:pt x="1620" y="1066"/>
                    <a:pt x="1980" y="1300"/>
                  </a:cubicBezTo>
                  <a:cubicBezTo>
                    <a:pt x="2340" y="1534"/>
                    <a:pt x="2460" y="1534"/>
                    <a:pt x="2700" y="1612"/>
                  </a:cubicBezTo>
                  <a:cubicBezTo>
                    <a:pt x="2940" y="1690"/>
                    <a:pt x="3150" y="1716"/>
                    <a:pt x="3420" y="1768"/>
                  </a:cubicBezTo>
                  <a:cubicBezTo>
                    <a:pt x="3690" y="1820"/>
                    <a:pt x="4170" y="1898"/>
                    <a:pt x="4320" y="1924"/>
                  </a:cubicBezTo>
                </a:path>
              </a:pathLst>
            </a:custGeom>
            <a:noFill/>
            <a:ln w="19050" cap="flat" cmpd="sng">
              <a:solidFill>
                <a:srgbClr val="FFFFFF"/>
              </a:solidFill>
              <a:prstDash val="dash"/>
              <a:round/>
              <a:headEnd type="none" w="med" len="med"/>
              <a:tailEnd type="none" w="med" len="med"/>
            </a:ln>
          </p:spPr>
          <p:txBody>
            <a:bodyPr/>
            <a:p>
              <a:endParaRPr sz="2400" b="0" dirty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61517" name="Rectangle 77"/>
          <p:cNvSpPr/>
          <p:nvPr/>
        </p:nvSpPr>
        <p:spPr>
          <a:xfrm>
            <a:off x="5448300" y="3656330"/>
            <a:ext cx="5059680" cy="1014730"/>
          </a:xfrm>
          <a:prstGeom prst="rect">
            <a:avLst/>
          </a:prstGeom>
          <a:noFill/>
          <a:ln w="9525">
            <a:noFill/>
          </a:ln>
        </p:spPr>
        <p:txBody>
          <a:bodyPr wrap="square" anchor="ctr" anchorCtr="0">
            <a:spAutoFit/>
          </a:bodyPr>
          <a:p>
            <a:pPr indent="342900"/>
            <a:r>
              <a:rPr lang="zh-CN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图中实线表示采用慢跑等活动方式放松时血乳酸浓度的变化情况；虚线表示采用静坐方式休息时血乳酸浓度的变化情况．</a:t>
            </a:r>
            <a:endParaRPr lang="zh-CN" altLang="en-US" sz="2000" b="0" dirty="0">
              <a:solidFill>
                <a:schemeClr val="tx1"/>
              </a:solidFill>
              <a:latin typeface="Times New Roman" panose="02020603050405020304" pitchFamily="18" charset="0"/>
              <a:ea typeface="华文行楷" panose="02010800040101010101" pitchFamily="2" charset="-122"/>
            </a:endParaRPr>
          </a:p>
        </p:txBody>
      </p:sp>
      <p:sp>
        <p:nvSpPr>
          <p:cNvPr id="15" name="文本框 8"/>
          <p:cNvSpPr>
            <a:spLocks noChangeArrowheads="1"/>
          </p:cNvSpPr>
          <p:nvPr/>
        </p:nvSpPr>
        <p:spPr bwMode="auto">
          <a:xfrm>
            <a:off x="-317" y="-296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提出问题 探究新知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1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2" grpId="0" bldLvl="0" animBg="1"/>
      <p:bldP spid="61483" grpId="0"/>
      <p:bldP spid="615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842968" y="3197913"/>
            <a:ext cx="9832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用图像来表示两个变量之间的函数关系的方法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270331" y="2202032"/>
            <a:ext cx="14081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图像法：</a:t>
            </a:r>
            <a:endParaRPr lang="zh-CN" altLang="en-US" sz="3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8"/>
          <p:cNvSpPr>
            <a:spLocks noChangeArrowheads="1"/>
          </p:cNvSpPr>
          <p:nvPr/>
        </p:nvSpPr>
        <p:spPr bwMode="auto">
          <a:xfrm>
            <a:off x="-317" y="82889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观察探索 探究新知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087642" y="2280296"/>
            <a:ext cx="1966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试一试：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2" name="文本框 8"/>
          <p:cNvSpPr>
            <a:spLocks noChangeArrowheads="1"/>
          </p:cNvSpPr>
          <p:nvPr/>
        </p:nvSpPr>
        <p:spPr bwMode="auto">
          <a:xfrm>
            <a:off x="-317" y="-296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进行对比 加深印象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727977" y="3235298"/>
            <a:ext cx="77656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试说出三种表示方法的特点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847850" y="908050"/>
            <a:ext cx="7632700" cy="95313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1" lang="zh-CN" altLang="en-US" sz="2800" kern="1200" cap="none" spc="0" normalizeH="0" baseline="0" noProof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　　同学们，函数的表示方法有哪几种？你能谈谈它们的优缺点吗？</a:t>
            </a:r>
            <a:endParaRPr kumimoji="1" lang="zh-CN" altLang="en-US" sz="2800" kern="1200" cap="none" spc="0" normalizeH="0" baseline="0" noProof="0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华文楷体" panose="02010600040101010101" pitchFamily="2" charset="-122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2208213" y="1916113"/>
            <a:ext cx="7272338" cy="1568450"/>
          </a:xfrm>
          <a:prstGeom prst="rect">
            <a:avLst/>
          </a:prstGeom>
          <a:solidFill>
            <a:srgbClr val="FFFF99"/>
          </a:solidFill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1" lang="zh-CN" altLang="en-US" sz="2400" kern="1200" cap="none" spc="0" normalizeH="0" baseline="0" noProof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隶书" panose="02010509060101010101" pitchFamily="49" charset="-122"/>
                <a:cs typeface="+mn-cs"/>
              </a:rPr>
              <a:t>解析法</a:t>
            </a:r>
            <a:r>
              <a:rPr kumimoji="1" lang="zh-CN" altLang="en-US" sz="2400" kern="1200" cap="none" spc="0" normalizeH="0" baseline="0" noProof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：</a:t>
            </a:r>
            <a:r>
              <a:rPr kumimoji="1" lang="zh-CN" altLang="en-US" sz="2400" kern="1200" cap="none" spc="0" normalizeH="0" baseline="0" noProof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楷体_GB2312" pitchFamily="49" charset="-122"/>
                <a:cs typeface="+mn-cs"/>
              </a:rPr>
              <a:t>即全面地概括了变量之间的依赖关系，又简单明了，便于对函数进行理论上的分析和研究．但有时函数不能用解析法表示，或很难找到这个函数的解析式．</a:t>
            </a:r>
            <a:endParaRPr kumimoji="1" lang="zh-CN" altLang="en-US" sz="2400" kern="1200" cap="none" spc="0" normalizeH="0" baseline="0" noProof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ea typeface="楷体_GB2312" pitchFamily="49" charset="-122"/>
              <a:cs typeface="+mn-cs"/>
            </a:endParaRP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2208213" y="3500438"/>
            <a:ext cx="7272338" cy="1198880"/>
          </a:xfrm>
          <a:prstGeom prst="rect">
            <a:avLst/>
          </a:prstGeom>
          <a:solidFill>
            <a:srgbClr val="B8CCE6"/>
          </a:solidFill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1" lang="zh-CN" altLang="en-US" sz="2400" kern="1200" cap="none" spc="0" normalizeH="0" baseline="0" noProof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隶书" panose="02010509060101010101" pitchFamily="49" charset="-122"/>
                <a:cs typeface="+mn-cs"/>
              </a:rPr>
              <a:t>列表法</a:t>
            </a:r>
            <a:r>
              <a:rPr kumimoji="1" lang="zh-CN" altLang="en-US" sz="2400" kern="1200" cap="none" spc="0" normalizeH="0" baseline="0" noProof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：</a:t>
            </a:r>
            <a:r>
              <a:rPr kumimoji="1" lang="zh-CN" altLang="en-US" sz="2400" kern="1200" cap="none" spc="0" normalizeH="0" baseline="0" noProof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楷体_GB2312" pitchFamily="49" charset="-122"/>
                <a:cs typeface="+mn-cs"/>
              </a:rPr>
              <a:t>自变量的值与其对应的函数值一目了然，查找方便．但有很多函数，往往不可能把自变量的所有值与其对应的函数值都列在表中．</a:t>
            </a:r>
            <a:endParaRPr kumimoji="1" lang="zh-CN" altLang="en-US" sz="2400" kern="1200" cap="none" spc="0" normalizeH="0" baseline="0" noProof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ea typeface="楷体_GB2312" pitchFamily="49" charset="-122"/>
              <a:cs typeface="+mn-cs"/>
            </a:endParaRP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2208213" y="4797425"/>
            <a:ext cx="7343775" cy="1568450"/>
          </a:xfrm>
          <a:prstGeom prst="rect">
            <a:avLst/>
          </a:prstGeom>
          <a:solidFill>
            <a:srgbClr val="FFCCCC"/>
          </a:solidFill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1" lang="zh-CN" altLang="en-US" sz="2400" kern="1200" cap="none" spc="0" normalizeH="0" baseline="0" noProof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隶书" panose="02010509060101010101" pitchFamily="49" charset="-122"/>
                <a:cs typeface="+mn-cs"/>
              </a:rPr>
              <a:t>图像法</a:t>
            </a:r>
            <a:r>
              <a:rPr kumimoji="1" lang="zh-CN" altLang="en-US" sz="2400" kern="1200" cap="none" spc="0" normalizeH="0" baseline="0" noProof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：</a:t>
            </a:r>
            <a:r>
              <a:rPr kumimoji="1" lang="zh-CN" altLang="en-US" sz="2400" kern="1200" cap="none" spc="0" normalizeH="0" baseline="0" noProof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ea typeface="楷体_GB2312" pitchFamily="49" charset="-122"/>
                <a:cs typeface="+mn-cs"/>
              </a:rPr>
              <a:t>非常直观，可以清楚地看出函数的变化情况．但是，在图像中找对应值时往往不够准确，而且有时函数画不出它的图像，还有很多函数不可能得到它的完整图像．</a:t>
            </a:r>
            <a:endParaRPr kumimoji="1" lang="zh-CN" altLang="en-US" sz="2400" kern="1200" cap="none" spc="0" normalizeH="0" baseline="0" noProof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ea typeface="楷体_GB2312" pitchFamily="49" charset="-122"/>
              <a:cs typeface="+mn-cs"/>
            </a:endParaRPr>
          </a:p>
        </p:txBody>
      </p:sp>
      <p:sp>
        <p:nvSpPr>
          <p:cNvPr id="55304" name="AutoShape 8"/>
          <p:cNvSpPr/>
          <p:nvPr/>
        </p:nvSpPr>
        <p:spPr>
          <a:xfrm>
            <a:off x="3000375" y="2492375"/>
            <a:ext cx="6983413" cy="3313113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66CC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zh-CN" alt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用适当的方法表示函数，或者把几种方法结合起来，能够帮助我们更好的理解函数和运用函数解决问题</a:t>
            </a:r>
            <a:endParaRPr lang="zh-CN" altLang="en-US" sz="3200" dirty="0">
              <a:solidFill>
                <a:schemeClr val="tx1"/>
              </a:solidFill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  <p:sp>
        <p:nvSpPr>
          <p:cNvPr id="12" name="文本框 8"/>
          <p:cNvSpPr>
            <a:spLocks noChangeArrowheads="1"/>
          </p:cNvSpPr>
          <p:nvPr/>
        </p:nvSpPr>
        <p:spPr bwMode="auto">
          <a:xfrm>
            <a:off x="-317" y="82889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进行对比 加深印象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5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0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 bldLvl="0" animBg="1"/>
      <p:bldP spid="55299" grpId="0" bldLvl="0" animBg="1"/>
      <p:bldP spid="55302" grpId="0" bldLvl="0" animBg="1"/>
      <p:bldP spid="55303" grpId="0" bldLvl="0" animBg="1"/>
      <p:bldP spid="55304" grpId="0" bldLvl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框 2"/>
              <p:cNvSpPr txBox="1"/>
              <p:nvPr/>
            </p:nvSpPr>
            <p:spPr>
              <a:xfrm>
                <a:off x="1056340" y="1563667"/>
                <a:ext cx="1046256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例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1 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某种笔记本单价是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5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元，买</a:t>
                </a:r>
                <a14:m>
                  <m:oMath xmlns:m="http://schemas.openxmlformats.org/officeDocument/2006/math"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𝑥</m:t>
                    </m:r>
                    <m:d>
                      <m:dPr>
                        <m:ctrlP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e>
                        </m:d>
                      </m:e>
                    </m:d>
                    <m:r>
                      <a:rPr lang="zh-CN" altLang="en-US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个</m:t>
                    </m:r>
                  </m:oMath>
                </a14:m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笔记本</a:t>
                </a:r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3" name="文本框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340" y="1563667"/>
                <a:ext cx="10462560" cy="584775"/>
              </a:xfrm>
              <a:prstGeom prst="rect">
                <a:avLst/>
              </a:prstGeom>
              <a:blipFill rotWithShape="1">
                <a:blip r:embed="rId2"/>
                <a:stretch>
                  <a:fillRect l="-3" t="-51" b="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文本框 8"/>
          <p:cNvSpPr>
            <a:spLocks noChangeArrowheads="1"/>
          </p:cNvSpPr>
          <p:nvPr/>
        </p:nvSpPr>
        <p:spPr bwMode="auto">
          <a:xfrm>
            <a:off x="-80327" y="61299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巩固知识 典型例题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056340" y="3372342"/>
            <a:ext cx="1014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解：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866026" y="3390111"/>
            <a:ext cx="1622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列表法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文本框 13"/>
              <p:cNvSpPr txBox="1"/>
              <p:nvPr/>
            </p:nvSpPr>
            <p:spPr>
              <a:xfrm>
                <a:off x="1866026" y="2330835"/>
                <a:ext cx="1046256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需要</a:t>
                </a:r>
                <a14:m>
                  <m:oMath xmlns:m="http://schemas.openxmlformats.org/officeDocument/2006/math"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𝑦</m:t>
                    </m:r>
                    <m:r>
                      <a:rPr lang="zh-CN" altLang="en-US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元</m:t>
                    </m:r>
                  </m:oMath>
                </a14:m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，试用函数的三种表示法表示函数</a:t>
                </a:r>
                <a14:m>
                  <m:oMath xmlns:m="http://schemas.openxmlformats.org/officeDocument/2006/math"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𝑦</m:t>
                    </m:r>
                  </m:oMath>
                </a14:m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14" name="文本框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026" y="2330835"/>
                <a:ext cx="10462560" cy="584775"/>
              </a:xfrm>
              <a:prstGeom prst="rect">
                <a:avLst/>
              </a:prstGeom>
              <a:blipFill rotWithShape="1">
                <a:blip r:embed="rId3"/>
                <a:stretch>
                  <a:fillRect l="-4" t="-66" r="1" b="5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5" name="表格 14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1866026" y="4449387"/>
          <a:ext cx="7828824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4824"/>
                <a:gridCol w="1216800"/>
                <a:gridCol w="1216800"/>
                <a:gridCol w="1216800"/>
                <a:gridCol w="1216800"/>
                <a:gridCol w="1216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笔记本个数</a:t>
                      </a:r>
                      <a:r>
                        <a:rPr lang="en-US" altLang="zh-CN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个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钱数</a:t>
                      </a:r>
                      <a:r>
                        <a:rPr lang="en-US" altLang="zh-CN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元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25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/>
      <p:bldP spid="16" grpId="0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/>
        </p:nvSpPr>
        <p:spPr>
          <a:xfrm>
            <a:off x="2954710" y="2857332"/>
            <a:ext cx="1335684" cy="801649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  <a:scene3d>
            <a:camera prst="perspectiveFront"/>
            <a:lightRig rig="threePt" dir="t"/>
          </a:scene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zh-CN" sz="1880" b="1">
                <a:latin typeface="黑体" panose="02010609060101010101" pitchFamily="49" charset="-122"/>
                <a:ea typeface="黑体" panose="02010609060101010101" pitchFamily="49" charset="-122"/>
              </a:rPr>
              <a:t>提出问题</a:t>
            </a:r>
            <a:endParaRPr lang="zh-CN" altLang="zh-CN" sz="1880" b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zh-CN" sz="1880" b="1">
                <a:latin typeface="黑体" panose="02010609060101010101" pitchFamily="49" charset="-122"/>
                <a:ea typeface="黑体" panose="02010609060101010101" pitchFamily="49" charset="-122"/>
              </a:rPr>
              <a:t>探究新知</a:t>
            </a:r>
            <a:endParaRPr lang="zh-CN" altLang="zh-CN" sz="188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4896708" y="2891381"/>
            <a:ext cx="1335684" cy="801649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scene3d>
            <a:camera prst="perspectiveFront"/>
            <a:lightRig rig="threePt" dir="t"/>
          </a:scene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ctr"/>
            <a:r>
              <a:rPr lang="zh-CN" altLang="zh-CN" sz="1880" b="1">
                <a:latin typeface="黑体" panose="02010609060101010101" pitchFamily="49" charset="-122"/>
                <a:ea typeface="黑体" panose="02010609060101010101" pitchFamily="49" charset="-122"/>
              </a:rPr>
              <a:t>巩固知识</a:t>
            </a:r>
            <a:endParaRPr lang="zh-CN" altLang="zh-CN" sz="1880" b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/>
            <a:r>
              <a:rPr lang="zh-CN" altLang="zh-CN" sz="1880" b="1">
                <a:latin typeface="黑体" panose="02010609060101010101" pitchFamily="49" charset="-122"/>
                <a:ea typeface="黑体" panose="02010609060101010101" pitchFamily="49" charset="-122"/>
              </a:rPr>
              <a:t>典型例题</a:t>
            </a:r>
            <a:endParaRPr lang="zh-CN" altLang="zh-CN" sz="188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右箭头 9"/>
          <p:cNvSpPr/>
          <p:nvPr/>
        </p:nvSpPr>
        <p:spPr>
          <a:xfrm>
            <a:off x="4421214" y="3162580"/>
            <a:ext cx="338700" cy="271199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95"/>
          </a:p>
        </p:txBody>
      </p:sp>
      <p:sp>
        <p:nvSpPr>
          <p:cNvPr id="14" name="右箭头 13"/>
          <p:cNvSpPr/>
          <p:nvPr/>
        </p:nvSpPr>
        <p:spPr>
          <a:xfrm>
            <a:off x="6363213" y="3214550"/>
            <a:ext cx="338700" cy="271199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95"/>
          </a:p>
        </p:txBody>
      </p:sp>
      <p:sp>
        <p:nvSpPr>
          <p:cNvPr id="16" name="圆角矩形 15"/>
          <p:cNvSpPr/>
          <p:nvPr/>
        </p:nvSpPr>
        <p:spPr>
          <a:xfrm>
            <a:off x="6771206" y="2875850"/>
            <a:ext cx="1335684" cy="801649"/>
          </a:xfrm>
          <a:prstGeom prst="roundRect">
            <a:avLst/>
          </a:prstGeom>
          <a:solidFill>
            <a:srgbClr val="14C7DC"/>
          </a:solidFill>
          <a:ln>
            <a:solidFill>
              <a:srgbClr val="00B0F0"/>
            </a:solidFill>
          </a:ln>
          <a:scene3d>
            <a:camera prst="perspectiveFront"/>
            <a:lightRig rig="threePt" dir="t"/>
          </a:scene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ctr"/>
            <a:r>
              <a:rPr lang="zh-CN" altLang="zh-CN" sz="1880" b="1">
                <a:latin typeface="黑体" panose="02010609060101010101" pitchFamily="49" charset="-122"/>
                <a:ea typeface="黑体" panose="02010609060101010101" pitchFamily="49" charset="-122"/>
              </a:rPr>
              <a:t>练习巩固</a:t>
            </a:r>
            <a:endParaRPr lang="zh-CN" altLang="zh-CN" sz="1880" b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/>
            <a:r>
              <a:rPr lang="zh-CN" altLang="zh-CN" sz="1880" b="1">
                <a:latin typeface="黑体" panose="02010609060101010101" pitchFamily="49" charset="-122"/>
                <a:ea typeface="黑体" panose="02010609060101010101" pitchFamily="49" charset="-122"/>
              </a:rPr>
              <a:t>深化理解</a:t>
            </a:r>
            <a:endParaRPr lang="zh-CN" altLang="zh-CN" sz="188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" name="右箭头 16"/>
          <p:cNvSpPr/>
          <p:nvPr/>
        </p:nvSpPr>
        <p:spPr>
          <a:xfrm>
            <a:off x="8237711" y="3199019"/>
            <a:ext cx="338700" cy="271199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95"/>
          </a:p>
        </p:txBody>
      </p:sp>
      <p:sp>
        <p:nvSpPr>
          <p:cNvPr id="18" name="圆角矩形 17"/>
          <p:cNvSpPr/>
          <p:nvPr/>
        </p:nvSpPr>
        <p:spPr>
          <a:xfrm>
            <a:off x="8713205" y="2860319"/>
            <a:ext cx="1335684" cy="801649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perspectiveFront"/>
            <a:lightRig rig="threePt" dir="t"/>
          </a:scene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ctr"/>
            <a:r>
              <a:rPr lang="zh-CN" altLang="zh-CN" sz="1880" b="1">
                <a:latin typeface="黑体" panose="02010609060101010101" pitchFamily="49" charset="-122"/>
                <a:ea typeface="黑体" panose="02010609060101010101" pitchFamily="49" charset="-122"/>
              </a:rPr>
              <a:t>课堂小结</a:t>
            </a:r>
            <a:endParaRPr lang="zh-CN" altLang="zh-CN" sz="1880" b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/>
            <a:r>
              <a:rPr lang="zh-CN" altLang="zh-CN" sz="1880" b="1">
                <a:latin typeface="黑体" panose="02010609060101010101" pitchFamily="49" charset="-122"/>
                <a:ea typeface="黑体" panose="02010609060101010101" pitchFamily="49" charset="-122"/>
              </a:rPr>
              <a:t>布置作业</a:t>
            </a:r>
            <a:endParaRPr lang="zh-CN" altLang="zh-CN" sz="188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0" y="53975"/>
            <a:ext cx="3230880" cy="70675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4000" b="1" i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ahoma" panose="020B0604030504040204" pitchFamily="34" charset="0"/>
              </a:rPr>
              <a:t>函数</a:t>
            </a:r>
            <a:r>
              <a:rPr lang="zh-CN" altLang="en-US" sz="4000" b="1" i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ahoma" panose="020B0604030504040204" pitchFamily="34" charset="0"/>
              </a:rPr>
              <a:t>的表示法</a:t>
            </a:r>
            <a:endParaRPr lang="zh-CN" altLang="en-US" sz="4000" b="1" i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sh/>
      </p:transition>
    </mc:Choice>
    <mc:Fallback>
      <p:transition spd="med">
        <p:push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bldLvl="0" animBg="1"/>
      <p:bldP spid="7" grpId="0" bldLvl="0" animBg="1"/>
      <p:bldP spid="10" grpId="0" bldLvl="0" animBg="1"/>
      <p:bldP spid="14" grpId="0" bldLvl="0" animBg="1"/>
      <p:bldP spid="16" grpId="0" bldLvl="0" animBg="1"/>
      <p:bldP spid="17" grpId="0" bldLvl="0" animBg="1"/>
      <p:bldP spid="18" grpId="0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框 2"/>
              <p:cNvSpPr txBox="1"/>
              <p:nvPr/>
            </p:nvSpPr>
            <p:spPr>
              <a:xfrm>
                <a:off x="1056340" y="1563667"/>
                <a:ext cx="1046256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例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1 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某种笔记本单价是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5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元，买</a:t>
                </a:r>
                <a14:m>
                  <m:oMath xmlns:m="http://schemas.openxmlformats.org/officeDocument/2006/math"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𝑥</m:t>
                    </m:r>
                    <m:d>
                      <m:dPr>
                        <m:ctrlP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e>
                        </m:d>
                      </m:e>
                    </m:d>
                    <m:r>
                      <a:rPr lang="zh-CN" altLang="en-US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个</m:t>
                    </m:r>
                  </m:oMath>
                </a14:m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笔记本</a:t>
                </a:r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3" name="文本框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340" y="1563667"/>
                <a:ext cx="10462560" cy="584775"/>
              </a:xfrm>
              <a:prstGeom prst="rect">
                <a:avLst/>
              </a:prstGeom>
              <a:blipFill rotWithShape="1">
                <a:blip r:embed="rId2"/>
                <a:stretch>
                  <a:fillRect l="-3" t="-51" b="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文本框 8"/>
          <p:cNvSpPr>
            <a:spLocks noChangeArrowheads="1"/>
          </p:cNvSpPr>
          <p:nvPr/>
        </p:nvSpPr>
        <p:spPr bwMode="auto">
          <a:xfrm>
            <a:off x="-317" y="50504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巩固知识 典型例题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056340" y="3372342"/>
            <a:ext cx="1014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解：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866026" y="3390111"/>
            <a:ext cx="1622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解析法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文本框 13"/>
              <p:cNvSpPr txBox="1"/>
              <p:nvPr/>
            </p:nvSpPr>
            <p:spPr>
              <a:xfrm>
                <a:off x="1866026" y="2330835"/>
                <a:ext cx="1046256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需要</a:t>
                </a:r>
                <a14:m>
                  <m:oMath xmlns:m="http://schemas.openxmlformats.org/officeDocument/2006/math"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𝑦</m:t>
                    </m:r>
                    <m:r>
                      <a:rPr lang="zh-CN" altLang="en-US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元</m:t>
                    </m:r>
                  </m:oMath>
                </a14:m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，试用函数的三种表示法表示函数</a:t>
                </a:r>
                <a14:m>
                  <m:oMath xmlns:m="http://schemas.openxmlformats.org/officeDocument/2006/math"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𝑦</m:t>
                    </m:r>
                  </m:oMath>
                </a14:m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14" name="文本框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026" y="2330835"/>
                <a:ext cx="10462560" cy="584775"/>
              </a:xfrm>
              <a:prstGeom prst="rect">
                <a:avLst/>
              </a:prstGeom>
              <a:blipFill rotWithShape="1">
                <a:blip r:embed="rId3"/>
                <a:stretch>
                  <a:fillRect l="-4" t="-66" r="1" b="5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文本框 16"/>
              <p:cNvSpPr txBox="1"/>
              <p:nvPr/>
            </p:nvSpPr>
            <p:spPr>
              <a:xfrm>
                <a:off x="1866026" y="4449387"/>
                <a:ext cx="437615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b="0" i="1" dirty="0" smtClean="0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𝑦</m:t>
                      </m:r>
                      <m:r>
                        <a:rPr lang="en-US" altLang="zh-CN" sz="3200" b="0" i="1" dirty="0" smtClean="0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=</m:t>
                      </m:r>
                      <m:r>
                        <a:rPr lang="en-US" altLang="zh-CN" sz="3200" b="0" i="1" dirty="0" smtClean="0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5</m:t>
                      </m:r>
                      <m:r>
                        <a:rPr lang="en-US" altLang="zh-CN" sz="3200" b="0" i="1" dirty="0" smtClean="0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𝑥</m:t>
                      </m:r>
                      <m:r>
                        <a:rPr lang="en-US" altLang="zh-CN" sz="3200" b="0" i="1" dirty="0" smtClean="0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  </m:t>
                      </m:r>
                      <m:r>
                        <a:rPr lang="en-US" altLang="zh-CN" sz="3200" b="0" i="1" dirty="0" smtClean="0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𝑥</m:t>
                      </m:r>
                      <m:r>
                        <a:rPr lang="en-US" altLang="zh-CN" sz="32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zh-CN" sz="32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32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altLang="zh-CN" sz="32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CN" sz="32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zh-CN" sz="32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CN" sz="32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n-US" altLang="zh-CN" sz="32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CN" sz="32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a:rPr lang="en-US" altLang="zh-CN" sz="32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CN" sz="32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</m:d>
                    </m:oMath>
                  </m:oMathPara>
                </a14:m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17" name="文本框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026" y="4449387"/>
                <a:ext cx="4376154" cy="584775"/>
              </a:xfrm>
              <a:prstGeom prst="rect">
                <a:avLst/>
              </a:prstGeom>
              <a:blipFill rotWithShape="1">
                <a:blip r:embed="rId4"/>
                <a:stretch>
                  <a:fillRect l="-9" t="-99" r="3" b="8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框 2"/>
              <p:cNvSpPr txBox="1"/>
              <p:nvPr/>
            </p:nvSpPr>
            <p:spPr>
              <a:xfrm>
                <a:off x="1056340" y="1563667"/>
                <a:ext cx="1046256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例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1 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某种笔记本单价是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5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元，买</a:t>
                </a:r>
                <a14:m>
                  <m:oMath xmlns:m="http://schemas.openxmlformats.org/officeDocument/2006/math"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𝑥</m:t>
                    </m:r>
                    <m:d>
                      <m:dPr>
                        <m:ctrlP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CN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e>
                        </m:d>
                      </m:e>
                    </m:d>
                    <m:r>
                      <a:rPr lang="zh-CN" altLang="en-US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个</m:t>
                    </m:r>
                  </m:oMath>
                </a14:m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笔记本</a:t>
                </a:r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3" name="文本框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340" y="1563667"/>
                <a:ext cx="10462560" cy="584775"/>
              </a:xfrm>
              <a:prstGeom prst="rect">
                <a:avLst/>
              </a:prstGeom>
              <a:blipFill rotWithShape="1">
                <a:blip r:embed="rId2"/>
                <a:stretch>
                  <a:fillRect l="-3" t="-51" b="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文本框 8"/>
          <p:cNvSpPr>
            <a:spLocks noChangeArrowheads="1"/>
          </p:cNvSpPr>
          <p:nvPr/>
        </p:nvSpPr>
        <p:spPr bwMode="auto">
          <a:xfrm>
            <a:off x="-317" y="31454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巩固知识 典型例题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056340" y="3188827"/>
            <a:ext cx="1014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解：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866026" y="3206596"/>
            <a:ext cx="1622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图像法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文本框 13"/>
              <p:cNvSpPr txBox="1"/>
              <p:nvPr/>
            </p:nvSpPr>
            <p:spPr>
              <a:xfrm>
                <a:off x="1866026" y="2330835"/>
                <a:ext cx="1046256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需要</a:t>
                </a:r>
                <a14:m>
                  <m:oMath xmlns:m="http://schemas.openxmlformats.org/officeDocument/2006/math"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𝑦</m:t>
                    </m:r>
                    <m:r>
                      <a:rPr lang="zh-CN" altLang="en-US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元</m:t>
                    </m:r>
                  </m:oMath>
                </a14:m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，试用函数的三种表示法表示函数</a:t>
                </a:r>
                <a14:m>
                  <m:oMath xmlns:m="http://schemas.openxmlformats.org/officeDocument/2006/math"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𝑦</m:t>
                    </m:r>
                  </m:oMath>
                </a14:m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14" name="文本框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026" y="2330835"/>
                <a:ext cx="10462560" cy="584775"/>
              </a:xfrm>
              <a:prstGeom prst="rect">
                <a:avLst/>
              </a:prstGeom>
              <a:blipFill rotWithShape="1">
                <a:blip r:embed="rId3"/>
                <a:stretch>
                  <a:fillRect l="-4" t="-66" r="1" b="5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直接箭头连接符 5"/>
          <p:cNvCxnSpPr/>
          <p:nvPr/>
        </p:nvCxnSpPr>
        <p:spPr>
          <a:xfrm flipV="1">
            <a:off x="4655975" y="3773602"/>
            <a:ext cx="0" cy="25556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5" name="组合 44"/>
          <p:cNvGrpSpPr/>
          <p:nvPr/>
        </p:nvGrpSpPr>
        <p:grpSpPr>
          <a:xfrm>
            <a:off x="3620278" y="3584325"/>
            <a:ext cx="3369176" cy="2532652"/>
            <a:chOff x="3620278" y="3767840"/>
            <a:chExt cx="3369176" cy="2532652"/>
          </a:xfrm>
        </p:grpSpPr>
        <p:cxnSp>
          <p:nvCxnSpPr>
            <p:cNvPr id="4" name="直接箭头连接符 3"/>
            <p:cNvCxnSpPr/>
            <p:nvPr/>
          </p:nvCxnSpPr>
          <p:spPr>
            <a:xfrm>
              <a:off x="3620278" y="5943600"/>
              <a:ext cx="3265714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直接连接符 8"/>
            <p:cNvCxnSpPr/>
            <p:nvPr/>
          </p:nvCxnSpPr>
          <p:spPr>
            <a:xfrm>
              <a:off x="5001209" y="5822301"/>
              <a:ext cx="0" cy="1212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>
              <a:off x="5377543" y="5844074"/>
              <a:ext cx="0" cy="1212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5725886" y="5822301"/>
              <a:ext cx="0" cy="1212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直接连接符 18"/>
            <p:cNvCxnSpPr/>
            <p:nvPr/>
          </p:nvCxnSpPr>
          <p:spPr>
            <a:xfrm>
              <a:off x="6102220" y="5822301"/>
              <a:ext cx="0" cy="1212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直接连接符 19"/>
            <p:cNvCxnSpPr/>
            <p:nvPr/>
          </p:nvCxnSpPr>
          <p:spPr>
            <a:xfrm>
              <a:off x="6441233" y="5822301"/>
              <a:ext cx="0" cy="1212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/>
            <p:nvPr/>
          </p:nvCxnSpPr>
          <p:spPr>
            <a:xfrm>
              <a:off x="4655975" y="5598368"/>
              <a:ext cx="102637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>
              <a:off x="4668413" y="4155234"/>
              <a:ext cx="102637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>
              <a:off x="4674635" y="4512907"/>
              <a:ext cx="102637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/>
          </p:nvCxnSpPr>
          <p:spPr>
            <a:xfrm>
              <a:off x="4688631" y="4870580"/>
              <a:ext cx="102637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>
              <a:off x="4679300" y="5228253"/>
              <a:ext cx="102637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文本框 26"/>
            <p:cNvSpPr txBox="1"/>
            <p:nvPr/>
          </p:nvSpPr>
          <p:spPr>
            <a:xfrm>
              <a:off x="4295195" y="5918719"/>
              <a:ext cx="3452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0</a:t>
              </a:r>
              <a:endParaRPr lang="zh-CN" altLang="en-US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8" name="文本框 27"/>
                <p:cNvSpPr txBox="1"/>
                <p:nvPr/>
              </p:nvSpPr>
              <p:spPr>
                <a:xfrm>
                  <a:off x="6644222" y="5931160"/>
                  <a:ext cx="34523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zh-CN" altLang="en-US" dirty="0"/>
                </a:p>
              </p:txBody>
            </p:sp>
          </mc:Choice>
          <mc:Fallback>
            <p:sp>
              <p:nvSpPr>
                <p:cNvPr id="28" name="文本框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4222" y="5931160"/>
                  <a:ext cx="345232" cy="369332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9" name="文本框 28"/>
                <p:cNvSpPr txBox="1"/>
                <p:nvPr/>
              </p:nvSpPr>
              <p:spPr>
                <a:xfrm>
                  <a:off x="4231657" y="3767840"/>
                  <a:ext cx="34523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zh-CN" altLang="en-US" dirty="0"/>
                </a:p>
              </p:txBody>
            </p:sp>
          </mc:Choice>
          <mc:Fallback>
            <p:sp>
              <p:nvSpPr>
                <p:cNvPr id="29" name="文本框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31657" y="3767840"/>
                  <a:ext cx="345232" cy="369332"/>
                </a:xfrm>
                <a:prstGeom prst="rect">
                  <a:avLst/>
                </a:prstGeom>
                <a:blipFill rotWithShape="1">
                  <a:blip r:embed="rId5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文本框 29"/>
            <p:cNvSpPr txBox="1"/>
            <p:nvPr/>
          </p:nvSpPr>
          <p:spPr>
            <a:xfrm>
              <a:off x="4837196" y="5931160"/>
              <a:ext cx="3452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1</a:t>
              </a:r>
              <a:endParaRPr lang="zh-CN" altLang="en-US" dirty="0"/>
            </a:p>
          </p:txBody>
        </p:sp>
        <p:sp>
          <p:nvSpPr>
            <p:cNvPr id="31" name="文本框 30"/>
            <p:cNvSpPr txBox="1"/>
            <p:nvPr/>
          </p:nvSpPr>
          <p:spPr>
            <a:xfrm>
              <a:off x="5213529" y="5931159"/>
              <a:ext cx="3452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2</a:t>
              </a:r>
              <a:endParaRPr lang="zh-CN" altLang="en-US" dirty="0"/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5574675" y="5931159"/>
              <a:ext cx="3452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3</a:t>
              </a:r>
              <a:endParaRPr lang="zh-CN" altLang="en-US" dirty="0"/>
            </a:p>
          </p:txBody>
        </p:sp>
        <p:sp>
          <p:nvSpPr>
            <p:cNvPr id="33" name="文本框 32"/>
            <p:cNvSpPr txBox="1"/>
            <p:nvPr/>
          </p:nvSpPr>
          <p:spPr>
            <a:xfrm>
              <a:off x="5945522" y="5931159"/>
              <a:ext cx="3452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4</a:t>
              </a:r>
              <a:endParaRPr lang="zh-CN" altLang="en-US" dirty="0"/>
            </a:p>
          </p:txBody>
        </p:sp>
        <p:sp>
          <p:nvSpPr>
            <p:cNvPr id="34" name="文本框 33"/>
            <p:cNvSpPr txBox="1"/>
            <p:nvPr/>
          </p:nvSpPr>
          <p:spPr>
            <a:xfrm>
              <a:off x="6305938" y="5931159"/>
              <a:ext cx="3452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5</a:t>
              </a:r>
              <a:endParaRPr lang="zh-CN" altLang="en-US" dirty="0"/>
            </a:p>
          </p:txBody>
        </p:sp>
        <p:sp>
          <p:nvSpPr>
            <p:cNvPr id="35" name="文本框 34"/>
            <p:cNvSpPr txBox="1"/>
            <p:nvPr/>
          </p:nvSpPr>
          <p:spPr>
            <a:xfrm>
              <a:off x="4098422" y="3988629"/>
              <a:ext cx="4784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25</a:t>
              </a:r>
              <a:endParaRPr lang="zh-CN" altLang="en-US" dirty="0"/>
            </a:p>
          </p:txBody>
        </p:sp>
        <p:sp>
          <p:nvSpPr>
            <p:cNvPr id="36" name="文本框 35"/>
            <p:cNvSpPr txBox="1"/>
            <p:nvPr/>
          </p:nvSpPr>
          <p:spPr>
            <a:xfrm>
              <a:off x="4114749" y="4336190"/>
              <a:ext cx="4784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20</a:t>
              </a:r>
              <a:endParaRPr lang="zh-CN" altLang="en-US" dirty="0"/>
            </a:p>
          </p:txBody>
        </p:sp>
        <p:sp>
          <p:nvSpPr>
            <p:cNvPr id="37" name="文本框 36"/>
            <p:cNvSpPr txBox="1"/>
            <p:nvPr/>
          </p:nvSpPr>
          <p:spPr>
            <a:xfrm>
              <a:off x="4098422" y="4685914"/>
              <a:ext cx="4784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15</a:t>
              </a:r>
              <a:endParaRPr lang="zh-CN" altLang="en-US" dirty="0"/>
            </a:p>
          </p:txBody>
        </p:sp>
        <p:sp>
          <p:nvSpPr>
            <p:cNvPr id="38" name="文本框 37"/>
            <p:cNvSpPr txBox="1"/>
            <p:nvPr/>
          </p:nvSpPr>
          <p:spPr>
            <a:xfrm>
              <a:off x="4082317" y="5051536"/>
              <a:ext cx="4784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10</a:t>
              </a:r>
              <a:endParaRPr lang="zh-CN" altLang="en-US" dirty="0"/>
            </a:p>
          </p:txBody>
        </p:sp>
        <p:sp>
          <p:nvSpPr>
            <p:cNvPr id="39" name="文本框 38"/>
            <p:cNvSpPr txBox="1"/>
            <p:nvPr/>
          </p:nvSpPr>
          <p:spPr>
            <a:xfrm>
              <a:off x="4111116" y="5399097"/>
              <a:ext cx="4784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5</a:t>
              </a:r>
              <a:endParaRPr lang="zh-CN" altLang="en-US" dirty="0"/>
            </a:p>
          </p:txBody>
        </p:sp>
      </p:grpSp>
      <p:sp>
        <p:nvSpPr>
          <p:cNvPr id="40" name="椭圆 39"/>
          <p:cNvSpPr/>
          <p:nvPr/>
        </p:nvSpPr>
        <p:spPr>
          <a:xfrm>
            <a:off x="6427681" y="3932778"/>
            <a:ext cx="101745" cy="1017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椭圆 40"/>
          <p:cNvSpPr/>
          <p:nvPr/>
        </p:nvSpPr>
        <p:spPr>
          <a:xfrm>
            <a:off x="6051347" y="4287360"/>
            <a:ext cx="101745" cy="1017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椭圆 41"/>
          <p:cNvSpPr/>
          <p:nvPr/>
        </p:nvSpPr>
        <p:spPr>
          <a:xfrm>
            <a:off x="5725886" y="4636192"/>
            <a:ext cx="101745" cy="1017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椭圆 42"/>
          <p:cNvSpPr/>
          <p:nvPr/>
        </p:nvSpPr>
        <p:spPr>
          <a:xfrm>
            <a:off x="5328339" y="4999118"/>
            <a:ext cx="101745" cy="1017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椭圆 43"/>
          <p:cNvSpPr/>
          <p:nvPr/>
        </p:nvSpPr>
        <p:spPr>
          <a:xfrm>
            <a:off x="4936889" y="5346102"/>
            <a:ext cx="101745" cy="1017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框 2"/>
              <p:cNvSpPr txBox="1"/>
              <p:nvPr/>
            </p:nvSpPr>
            <p:spPr>
              <a:xfrm>
                <a:off x="1056340" y="1563667"/>
                <a:ext cx="1046256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例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2 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画出函数</a:t>
                </a:r>
                <a14:m>
                  <m:oMath xmlns:m="http://schemas.openxmlformats.org/officeDocument/2006/math"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𝑓</m:t>
                    </m:r>
                    <m:d>
                      <m:dPr>
                        <m:ctrlP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</m:d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𝑥</m:t>
                        </m:r>
                      </m:e>
                    </m:d>
                    <m:r>
                      <a:rPr lang="zh-CN" altLang="en-US" sz="3200" i="1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的</m:t>
                    </m:r>
                  </m:oMath>
                </a14:m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图像</a:t>
                </a:r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3" name="文本框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340" y="1563667"/>
                <a:ext cx="10462560" cy="584775"/>
              </a:xfrm>
              <a:prstGeom prst="rect">
                <a:avLst/>
              </a:prstGeom>
              <a:blipFill rotWithShape="1">
                <a:blip r:embed="rId2"/>
                <a:stretch>
                  <a:fillRect l="-3" t="-51" b="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文本框 8"/>
          <p:cNvSpPr>
            <a:spLocks noChangeArrowheads="1"/>
          </p:cNvSpPr>
          <p:nvPr/>
        </p:nvSpPr>
        <p:spPr bwMode="auto">
          <a:xfrm>
            <a:off x="-317" y="-296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巩固知识 典型例题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056340" y="2512629"/>
            <a:ext cx="1014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解：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866025" y="2528934"/>
            <a:ext cx="3462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根据绝对值的概念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6" name="文本框 45"/>
              <p:cNvSpPr txBox="1"/>
              <p:nvPr/>
            </p:nvSpPr>
            <p:spPr>
              <a:xfrm>
                <a:off x="1699843" y="3365553"/>
                <a:ext cx="3462313" cy="11908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 b="0" i="1" smtClean="0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𝑦</m:t>
                      </m:r>
                      <m:r>
                        <a:rPr lang="en-US" altLang="zh-CN" sz="3200" b="0" i="1" smtClean="0">
                          <a:latin typeface="Cambria Math" panose="02040503050406030204" pitchFamily="18" charset="0"/>
                          <a:ea typeface="黑体" panose="02010609060101010101" pitchFamily="49" charset="-122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altLang="zh-CN" sz="3200" b="0" i="1" smtClean="0">
                              <a:latin typeface="Cambria Math" panose="02040503050406030204" pitchFamily="18" charset="0"/>
                              <a:ea typeface="黑体" panose="02010609060101010101" pitchFamily="49" charset="-122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CN" sz="3200" b="0" i="1" smtClean="0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</m:ctrlPr>
                            </m:eqArrPr>
                            <m:e>
                              <m:r>
                                <a:rPr lang="en-US" altLang="zh-CN" sz="3200" b="0" i="1" smtClean="0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  <m:t>𝑥</m:t>
                              </m:r>
                              <m:r>
                                <a:rPr lang="en-US" altLang="zh-CN" sz="3200" b="0" i="1" smtClean="0">
                                  <a:latin typeface="Cambria Math" panose="02040503050406030204" pitchFamily="18" charset="0"/>
                                  <a:ea typeface="黑体" panose="02010609060101010101" pitchFamily="49" charset="-122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altLang="zh-CN" sz="3200" b="0" i="1" smtClean="0">
                                      <a:latin typeface="Cambria Math" panose="02040503050406030204" pitchFamily="18" charset="0"/>
                                      <a:ea typeface="黑体" panose="02010609060101010101" pitchFamily="49" charset="-122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3200" b="0" i="1" smtClean="0">
                                      <a:latin typeface="Cambria Math" panose="02040503050406030204" pitchFamily="18" charset="0"/>
                                      <a:ea typeface="黑体" panose="02010609060101010101" pitchFamily="49" charset="-122"/>
                                    </a:rPr>
                                    <m:t>𝑥</m:t>
                                  </m:r>
                                  <m:r>
                                    <a:rPr lang="en-US" altLang="zh-CN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≥</m:t>
                                  </m:r>
                                  <m:r>
                                    <a:rPr lang="en-US" altLang="zh-CN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d>
                            </m:e>
                            <m:e>
                              <m:r>
                                <a:rPr lang="en-US" altLang="zh-CN" sz="3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CN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altLang="zh-CN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zh-CN" sz="3200" b="0" i="1" smtClean="0">
                                      <a:latin typeface="Cambria Math" panose="02040503050406030204" pitchFamily="18" charset="0"/>
                                    </a:rPr>
                                    <m:t>&lt;</m:t>
                                  </m:r>
                                  <m:r>
                                    <a:rPr lang="en-US" altLang="zh-CN" sz="32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d>
                            </m:e>
                          </m:eqArr>
                        </m:e>
                      </m:d>
                    </m:oMath>
                  </m:oMathPara>
                </a14:m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46" name="文本框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9843" y="3365553"/>
                <a:ext cx="3462313" cy="1190839"/>
              </a:xfrm>
              <a:prstGeom prst="rect">
                <a:avLst/>
              </a:prstGeom>
              <a:blipFill rotWithShape="1">
                <a:blip r:embed="rId3"/>
                <a:stretch>
                  <a:fillRect l="-17" t="-4" r="7" b="2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组合 6"/>
          <p:cNvGrpSpPr/>
          <p:nvPr/>
        </p:nvGrpSpPr>
        <p:grpSpPr>
          <a:xfrm>
            <a:off x="5999683" y="3183928"/>
            <a:ext cx="4058329" cy="2744927"/>
            <a:chOff x="5598467" y="3776307"/>
            <a:chExt cx="4058329" cy="2744927"/>
          </a:xfrm>
        </p:grpSpPr>
        <p:grpSp>
          <p:nvGrpSpPr>
            <p:cNvPr id="2" name="组合 1"/>
            <p:cNvGrpSpPr/>
            <p:nvPr/>
          </p:nvGrpSpPr>
          <p:grpSpPr>
            <a:xfrm>
              <a:off x="5607958" y="3776307"/>
              <a:ext cx="4048838" cy="2744927"/>
              <a:chOff x="2940616" y="3767840"/>
              <a:chExt cx="4048838" cy="2744927"/>
            </a:xfrm>
          </p:grpSpPr>
          <p:cxnSp>
            <p:nvCxnSpPr>
              <p:cNvPr id="6" name="直接箭头连接符 5"/>
              <p:cNvCxnSpPr/>
              <p:nvPr/>
            </p:nvCxnSpPr>
            <p:spPr>
              <a:xfrm flipV="1">
                <a:off x="4655975" y="3957117"/>
                <a:ext cx="0" cy="255565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" name="直接箭头连接符 3"/>
              <p:cNvCxnSpPr/>
              <p:nvPr/>
            </p:nvCxnSpPr>
            <p:spPr>
              <a:xfrm flipV="1">
                <a:off x="2940616" y="5943600"/>
                <a:ext cx="3945376" cy="2177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直接连接符 8"/>
              <p:cNvCxnSpPr/>
              <p:nvPr/>
            </p:nvCxnSpPr>
            <p:spPr>
              <a:xfrm>
                <a:off x="5001209" y="5822301"/>
                <a:ext cx="0" cy="12129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直接连接符 16"/>
              <p:cNvCxnSpPr/>
              <p:nvPr/>
            </p:nvCxnSpPr>
            <p:spPr>
              <a:xfrm>
                <a:off x="5377543" y="5844074"/>
                <a:ext cx="0" cy="12129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 17"/>
              <p:cNvCxnSpPr/>
              <p:nvPr/>
            </p:nvCxnSpPr>
            <p:spPr>
              <a:xfrm>
                <a:off x="5725886" y="5822301"/>
                <a:ext cx="0" cy="12129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直接连接符 18"/>
              <p:cNvCxnSpPr/>
              <p:nvPr/>
            </p:nvCxnSpPr>
            <p:spPr>
              <a:xfrm>
                <a:off x="6102220" y="5822301"/>
                <a:ext cx="0" cy="12129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直接连接符 21"/>
              <p:cNvCxnSpPr/>
              <p:nvPr/>
            </p:nvCxnSpPr>
            <p:spPr>
              <a:xfrm>
                <a:off x="4655975" y="5598368"/>
                <a:ext cx="102637" cy="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/>
              <p:nvPr/>
            </p:nvCxnSpPr>
            <p:spPr>
              <a:xfrm>
                <a:off x="4674635" y="4512907"/>
                <a:ext cx="102637" cy="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/>
              <p:nvPr/>
            </p:nvCxnSpPr>
            <p:spPr>
              <a:xfrm>
                <a:off x="4688631" y="4870580"/>
                <a:ext cx="102637" cy="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/>
            </p:nvCxnSpPr>
            <p:spPr>
              <a:xfrm>
                <a:off x="4679300" y="5228253"/>
                <a:ext cx="102637" cy="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" name="文本框 26"/>
              <p:cNvSpPr txBox="1"/>
              <p:nvPr/>
            </p:nvSpPr>
            <p:spPr>
              <a:xfrm>
                <a:off x="4295195" y="5918719"/>
                <a:ext cx="3452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/>
                  <a:t>0</a:t>
                </a:r>
                <a:endParaRPr lang="zh-CN" altLang="en-US" dirty="0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28" name="文本框 27"/>
                  <p:cNvSpPr txBox="1"/>
                  <p:nvPr/>
                </p:nvSpPr>
                <p:spPr>
                  <a:xfrm>
                    <a:off x="6644222" y="5931160"/>
                    <a:ext cx="345232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zh-CN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zh-CN" altLang="en-US" dirty="0"/>
                  </a:p>
                </p:txBody>
              </p:sp>
            </mc:Choice>
            <mc:Fallback>
              <p:sp>
                <p:nvSpPr>
                  <p:cNvPr id="28" name="文本框 2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44222" y="5931160"/>
                    <a:ext cx="345232" cy="369332"/>
                  </a:xfrm>
                  <a:prstGeom prst="rect">
                    <a:avLst/>
                  </a:prstGeom>
                  <a:blipFill rotWithShape="1">
                    <a:blip r:embed="rId4"/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29" name="文本框 28"/>
                  <p:cNvSpPr txBox="1"/>
                  <p:nvPr/>
                </p:nvSpPr>
                <p:spPr>
                  <a:xfrm>
                    <a:off x="4231657" y="3767840"/>
                    <a:ext cx="345232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zh-CN" b="0" i="1" dirty="0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oMath>
                      </m:oMathPara>
                    </a14:m>
                    <a:endParaRPr lang="zh-CN" altLang="en-US" dirty="0"/>
                  </a:p>
                </p:txBody>
              </p:sp>
            </mc:Choice>
            <mc:Fallback>
              <p:sp>
                <p:nvSpPr>
                  <p:cNvPr id="29" name="文本框 2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31657" y="3767840"/>
                    <a:ext cx="345232" cy="369332"/>
                  </a:xfrm>
                  <a:prstGeom prst="rect">
                    <a:avLst/>
                  </a:prstGeom>
                  <a:blipFill rotWithShape="1">
                    <a:blip r:embed="rId5"/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0" name="文本框 29"/>
              <p:cNvSpPr txBox="1"/>
              <p:nvPr/>
            </p:nvSpPr>
            <p:spPr>
              <a:xfrm>
                <a:off x="4847764" y="5931070"/>
                <a:ext cx="3452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/>
                  <a:t>1</a:t>
                </a:r>
                <a:endParaRPr lang="zh-CN" altLang="en-US" dirty="0"/>
              </a:p>
            </p:txBody>
          </p:sp>
          <p:sp>
            <p:nvSpPr>
              <p:cNvPr id="31" name="文本框 30"/>
              <p:cNvSpPr txBox="1"/>
              <p:nvPr/>
            </p:nvSpPr>
            <p:spPr>
              <a:xfrm>
                <a:off x="5213529" y="5931159"/>
                <a:ext cx="3452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/>
                  <a:t>2</a:t>
                </a:r>
                <a:endParaRPr lang="zh-CN" altLang="en-US" dirty="0"/>
              </a:p>
            </p:txBody>
          </p:sp>
          <p:sp>
            <p:nvSpPr>
              <p:cNvPr id="32" name="文本框 31"/>
              <p:cNvSpPr txBox="1"/>
              <p:nvPr/>
            </p:nvSpPr>
            <p:spPr>
              <a:xfrm>
                <a:off x="5574675" y="5931159"/>
                <a:ext cx="3452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/>
                  <a:t>3</a:t>
                </a:r>
                <a:endParaRPr lang="zh-CN" altLang="en-US" dirty="0"/>
              </a:p>
            </p:txBody>
          </p:sp>
          <p:sp>
            <p:nvSpPr>
              <p:cNvPr id="33" name="文本框 32"/>
              <p:cNvSpPr txBox="1"/>
              <p:nvPr/>
            </p:nvSpPr>
            <p:spPr>
              <a:xfrm>
                <a:off x="5945522" y="5931159"/>
                <a:ext cx="3452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/>
                  <a:t>4</a:t>
                </a:r>
                <a:endParaRPr lang="zh-CN" altLang="en-US" dirty="0"/>
              </a:p>
            </p:txBody>
          </p:sp>
          <p:sp>
            <p:nvSpPr>
              <p:cNvPr id="36" name="文本框 35"/>
              <p:cNvSpPr txBox="1"/>
              <p:nvPr/>
            </p:nvSpPr>
            <p:spPr>
              <a:xfrm>
                <a:off x="4218492" y="4343149"/>
                <a:ext cx="47846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/>
                  <a:t>4</a:t>
                </a:r>
                <a:endParaRPr lang="zh-CN" altLang="en-US" dirty="0"/>
              </a:p>
            </p:txBody>
          </p:sp>
          <p:sp>
            <p:nvSpPr>
              <p:cNvPr id="37" name="文本框 36"/>
              <p:cNvSpPr txBox="1"/>
              <p:nvPr/>
            </p:nvSpPr>
            <p:spPr>
              <a:xfrm>
                <a:off x="4224266" y="4703693"/>
                <a:ext cx="47846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/>
                  <a:t>3</a:t>
                </a:r>
                <a:endParaRPr lang="zh-CN" altLang="en-US" dirty="0"/>
              </a:p>
            </p:txBody>
          </p:sp>
          <p:sp>
            <p:nvSpPr>
              <p:cNvPr id="38" name="文本框 37"/>
              <p:cNvSpPr txBox="1"/>
              <p:nvPr/>
            </p:nvSpPr>
            <p:spPr>
              <a:xfrm>
                <a:off x="4228208" y="5033174"/>
                <a:ext cx="47846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/>
                  <a:t>2</a:t>
                </a:r>
                <a:endParaRPr lang="zh-CN" altLang="en-US" dirty="0"/>
              </a:p>
            </p:txBody>
          </p:sp>
          <p:sp>
            <p:nvSpPr>
              <p:cNvPr id="39" name="文本框 38"/>
              <p:cNvSpPr txBox="1"/>
              <p:nvPr/>
            </p:nvSpPr>
            <p:spPr>
              <a:xfrm>
                <a:off x="4231657" y="5377162"/>
                <a:ext cx="47846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/>
                  <a:t>1</a:t>
                </a:r>
                <a:endParaRPr lang="zh-CN" altLang="en-US" dirty="0"/>
              </a:p>
            </p:txBody>
          </p:sp>
        </p:grpSp>
        <p:cxnSp>
          <p:nvCxnSpPr>
            <p:cNvPr id="48" name="直接连接符 47"/>
            <p:cNvCxnSpPr/>
            <p:nvPr/>
          </p:nvCxnSpPr>
          <p:spPr>
            <a:xfrm>
              <a:off x="5762481" y="5840101"/>
              <a:ext cx="0" cy="1212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直接连接符 48"/>
            <p:cNvCxnSpPr/>
            <p:nvPr/>
          </p:nvCxnSpPr>
          <p:spPr>
            <a:xfrm>
              <a:off x="6110824" y="5818328"/>
              <a:ext cx="0" cy="1212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直接连接符 49"/>
            <p:cNvCxnSpPr/>
            <p:nvPr/>
          </p:nvCxnSpPr>
          <p:spPr>
            <a:xfrm>
              <a:off x="6487158" y="5818328"/>
              <a:ext cx="0" cy="1212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直接连接符 50"/>
            <p:cNvCxnSpPr/>
            <p:nvPr/>
          </p:nvCxnSpPr>
          <p:spPr>
            <a:xfrm>
              <a:off x="6826171" y="5818328"/>
              <a:ext cx="0" cy="1212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3" name="文本框 52"/>
            <p:cNvSpPr txBox="1"/>
            <p:nvPr/>
          </p:nvSpPr>
          <p:spPr>
            <a:xfrm>
              <a:off x="5598467" y="5927186"/>
              <a:ext cx="4654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-4</a:t>
              </a:r>
              <a:endParaRPr lang="zh-CN" altLang="en-US" dirty="0"/>
            </a:p>
          </p:txBody>
        </p:sp>
        <p:sp>
          <p:nvSpPr>
            <p:cNvPr id="54" name="文本框 53"/>
            <p:cNvSpPr txBox="1"/>
            <p:nvPr/>
          </p:nvSpPr>
          <p:spPr>
            <a:xfrm>
              <a:off x="5959613" y="5927186"/>
              <a:ext cx="5161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-3</a:t>
              </a:r>
              <a:endParaRPr lang="zh-CN" altLang="en-US" dirty="0"/>
            </a:p>
          </p:txBody>
        </p:sp>
        <p:sp>
          <p:nvSpPr>
            <p:cNvPr id="55" name="文本框 54"/>
            <p:cNvSpPr txBox="1"/>
            <p:nvPr/>
          </p:nvSpPr>
          <p:spPr>
            <a:xfrm>
              <a:off x="6330459" y="5927186"/>
              <a:ext cx="4957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-2</a:t>
              </a:r>
              <a:endParaRPr lang="zh-CN" altLang="en-US" dirty="0"/>
            </a:p>
          </p:txBody>
        </p:sp>
        <p:sp>
          <p:nvSpPr>
            <p:cNvPr id="56" name="文本框 55"/>
            <p:cNvSpPr txBox="1"/>
            <p:nvPr/>
          </p:nvSpPr>
          <p:spPr>
            <a:xfrm>
              <a:off x="6690876" y="5927186"/>
              <a:ext cx="4439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-1</a:t>
              </a:r>
              <a:endParaRPr lang="zh-CN" altLang="en-US" dirty="0"/>
            </a:p>
          </p:txBody>
        </p:sp>
      </p:grpSp>
      <p:cxnSp>
        <p:nvCxnSpPr>
          <p:cNvPr id="21" name="直接连接符 20"/>
          <p:cNvCxnSpPr/>
          <p:nvPr/>
        </p:nvCxnSpPr>
        <p:spPr>
          <a:xfrm flipV="1">
            <a:off x="7739717" y="3798841"/>
            <a:ext cx="1560846" cy="156084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直接连接符 57"/>
          <p:cNvCxnSpPr/>
          <p:nvPr/>
        </p:nvCxnSpPr>
        <p:spPr>
          <a:xfrm>
            <a:off x="6278449" y="3921932"/>
            <a:ext cx="1436572" cy="14365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9" name="矩形 58"/>
          <p:cNvSpPr/>
          <p:nvPr/>
        </p:nvSpPr>
        <p:spPr>
          <a:xfrm rot="2700000">
            <a:off x="7646023" y="5195219"/>
            <a:ext cx="167057" cy="149137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46" grpId="0" animBg="1"/>
      <p:bldP spid="5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80898" name="文本框 80897"/>
          <p:cNvSpPr txBox="1"/>
          <p:nvPr/>
        </p:nvSpPr>
        <p:spPr>
          <a:xfrm>
            <a:off x="1905000" y="1727835"/>
            <a:ext cx="8229600" cy="1014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200">
                <a:latin typeface="Arial" panose="020B0604020202020204" pitchFamily="34" charset="0"/>
              </a:rPr>
              <a:t>【</a:t>
            </a:r>
            <a:r>
              <a:rPr lang="zh-CN" altLang="en-US" sz="3200" dirty="0">
                <a:solidFill>
                  <a:srgbClr val="FF33CC"/>
                </a:solidFill>
                <a:latin typeface="Arial" panose="020B0604020202020204" pitchFamily="34" charset="0"/>
              </a:rPr>
              <a:t>例</a:t>
            </a:r>
            <a:r>
              <a:rPr lang="en-US" altLang="zh-CN" sz="3200">
                <a:solidFill>
                  <a:srgbClr val="FF33CC"/>
                </a:solidFill>
                <a:latin typeface="Arial" panose="020B0604020202020204" pitchFamily="34" charset="0"/>
              </a:rPr>
              <a:t>3</a:t>
            </a:r>
            <a:r>
              <a:rPr lang="en-US" altLang="zh-CN" sz="3200">
                <a:latin typeface="Arial" panose="020B0604020202020204" pitchFamily="34" charset="0"/>
              </a:rPr>
              <a:t> </a:t>
            </a:r>
            <a:r>
              <a:rPr lang="zh-CN" altLang="en-US" sz="3200">
                <a:latin typeface="Arial" panose="020B0604020202020204" pitchFamily="34" charset="0"/>
              </a:rPr>
              <a:t>】</a:t>
            </a:r>
            <a:r>
              <a:rPr lang="zh-CN" altLang="en-US" sz="2800" dirty="0">
                <a:solidFill>
                  <a:srgbClr val="00CC00"/>
                </a:solidFill>
                <a:latin typeface="Arial" panose="020B0604020202020204" pitchFamily="34" charset="0"/>
              </a:rPr>
              <a:t>下表是某校高一（</a:t>
            </a:r>
            <a:r>
              <a:rPr lang="en-US" altLang="zh-CN" sz="2800">
                <a:solidFill>
                  <a:srgbClr val="00CC00"/>
                </a:solidFill>
                <a:latin typeface="Arial" panose="020B0604020202020204" pitchFamily="34" charset="0"/>
              </a:rPr>
              <a:t>1</a:t>
            </a:r>
            <a:r>
              <a:rPr lang="zh-CN" altLang="en-US" sz="2800" dirty="0">
                <a:solidFill>
                  <a:srgbClr val="00CC00"/>
                </a:solidFill>
                <a:latin typeface="Arial" panose="020B0604020202020204" pitchFamily="34" charset="0"/>
              </a:rPr>
              <a:t>）班三名同学在高一学年度六次数学测试的成绩及班级平均分表。</a:t>
            </a:r>
            <a:endParaRPr lang="zh-CN" altLang="en-US" sz="2800" dirty="0">
              <a:solidFill>
                <a:srgbClr val="00CC00"/>
              </a:solidFill>
              <a:latin typeface="Arial" panose="020B0604020202020204" pitchFamily="34" charset="0"/>
            </a:endParaRPr>
          </a:p>
        </p:txBody>
      </p:sp>
      <p:sp>
        <p:nvSpPr>
          <p:cNvPr id="80900" name="圆角矩形 80899"/>
          <p:cNvSpPr/>
          <p:nvPr/>
        </p:nvSpPr>
        <p:spPr>
          <a:xfrm>
            <a:off x="2135188" y="922973"/>
            <a:ext cx="8316912" cy="503237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28575" cap="flat" cmpd="sng">
            <a:solidFill>
              <a:srgbClr val="0000FF"/>
            </a:solidFill>
            <a:prstDash val="solid"/>
            <a:headEnd type="none" w="sm" len="sm"/>
            <a:tailEnd type="none" w="sm" len="sm"/>
          </a:ln>
        </p:spPr>
        <p:txBody>
          <a:bodyPr wrap="none" anchor="ctr" anchorCtr="0"/>
          <a:p>
            <a:pPr algn="ctr"/>
            <a:r>
              <a:rPr lang="zh-CN" altLang="en-US" sz="2800" dirty="0">
                <a:solidFill>
                  <a:srgbClr val="FFFF00"/>
                </a:solidFill>
                <a:latin typeface="Arial" panose="020B0604020202020204" pitchFamily="34" charset="0"/>
              </a:rPr>
              <a:t>学习例</a:t>
            </a:r>
            <a:r>
              <a:rPr lang="en-US" altLang="zh-CN" sz="2800">
                <a:solidFill>
                  <a:srgbClr val="FFFF00"/>
                </a:solidFill>
                <a:latin typeface="Arial" panose="020B0604020202020204" pitchFamily="34" charset="0"/>
              </a:rPr>
              <a:t>3</a:t>
            </a:r>
            <a:r>
              <a:rPr lang="zh-CN" altLang="en-US" sz="2800" dirty="0">
                <a:solidFill>
                  <a:srgbClr val="FFFF00"/>
                </a:solidFill>
                <a:latin typeface="Arial" panose="020B0604020202020204" pitchFamily="34" charset="0"/>
              </a:rPr>
              <a:t>，学会利用表格画出函数的图象</a:t>
            </a:r>
            <a:endParaRPr lang="zh-CN" altLang="en-US" sz="2800" dirty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80901" name="表格 80900"/>
          <p:cNvGraphicFramePr/>
          <p:nvPr/>
        </p:nvGraphicFramePr>
        <p:xfrm>
          <a:off x="1919288" y="2769235"/>
          <a:ext cx="8267700" cy="2407920"/>
        </p:xfrm>
        <a:graphic>
          <a:graphicData uri="http://schemas.openxmlformats.org/drawingml/2006/table">
            <a:tbl>
              <a:tblPr/>
              <a:tblGrid>
                <a:gridCol w="1755775"/>
                <a:gridCol w="895350"/>
                <a:gridCol w="1122680"/>
                <a:gridCol w="1125220"/>
                <a:gridCol w="1122680"/>
                <a:gridCol w="1122045"/>
                <a:gridCol w="1123950"/>
              </a:tblGrid>
              <a:tr h="70104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b="1" dirty="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2000" b="1" dirty="0"/>
                        <a:t>第一次</a:t>
                      </a:r>
                      <a:endParaRPr lang="zh-CN" altLang="en-US" sz="2000" b="1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2000" b="1" dirty="0"/>
                        <a:t>第二次</a:t>
                      </a:r>
                      <a:endParaRPr lang="zh-CN" altLang="en-US" sz="2000" b="1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2000" b="1" dirty="0"/>
                        <a:t>第三次</a:t>
                      </a:r>
                      <a:endParaRPr lang="zh-CN" altLang="en-US" sz="2000" b="1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2000" b="1" dirty="0"/>
                        <a:t>第三次</a:t>
                      </a:r>
                      <a:endParaRPr lang="zh-CN" altLang="en-US" sz="2000" b="1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2000" b="1" dirty="0"/>
                        <a:t>第五次</a:t>
                      </a:r>
                      <a:endParaRPr lang="zh-CN" altLang="en-US" sz="2000" b="1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sz="2000" b="1" dirty="0"/>
                        <a:t>第六次</a:t>
                      </a:r>
                      <a:endParaRPr lang="zh-CN" altLang="en-US" sz="2000" b="1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2672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2200" b="1" dirty="0"/>
                        <a:t>王伟</a:t>
                      </a:r>
                      <a:endParaRPr lang="zh-CN" altLang="en-US" sz="2200" b="1" dirty="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98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  87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91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92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88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95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2672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2200" b="1" dirty="0"/>
                        <a:t>张城</a:t>
                      </a:r>
                      <a:endParaRPr lang="zh-CN" altLang="en-US" sz="2200" b="1" dirty="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90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76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88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75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86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80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2672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2200" b="1" dirty="0"/>
                        <a:t>赵磊</a:t>
                      </a:r>
                      <a:endParaRPr lang="zh-CN" altLang="en-US" sz="2200" b="1" dirty="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68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65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73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72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75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82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2672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2200" b="1" dirty="0"/>
                        <a:t>班级平均分</a:t>
                      </a:r>
                      <a:endParaRPr lang="zh-CN" altLang="en-US" sz="2200" b="1" dirty="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88.2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78.3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85.4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80.3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75.7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zh-CN" sz="2000" b="1"/>
                        <a:t>82.6</a:t>
                      </a:r>
                      <a:endParaRPr lang="zh-CN" altLang="en-US" sz="20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80951" name="文本框 80950"/>
          <p:cNvSpPr txBox="1"/>
          <p:nvPr/>
        </p:nvSpPr>
        <p:spPr>
          <a:xfrm>
            <a:off x="1992313" y="5387023"/>
            <a:ext cx="8280400" cy="646430"/>
          </a:xfrm>
          <a:prstGeom prst="rect">
            <a:avLst/>
          </a:prstGeom>
          <a:noFill/>
          <a:ln w="28575">
            <a:noFill/>
          </a:ln>
        </p:spPr>
        <p:txBody>
          <a:bodyPr lIns="90000" tIns="46800" rIns="90000" bIns="46800">
            <a:spAutoFit/>
          </a:bodyPr>
          <a:p>
            <a:pPr>
              <a:spcBef>
                <a:spcPct val="50000"/>
              </a:spcBef>
            </a:pPr>
            <a:r>
              <a:rPr lang="en-US" altLang="zh-CN" dirty="0">
                <a:latin typeface="Arial" panose="020B0604020202020204" pitchFamily="34" charset="0"/>
              </a:rPr>
              <a:t>       </a:t>
            </a:r>
            <a:r>
              <a:rPr lang="zh-CN" altLang="en-US" dirty="0">
                <a:latin typeface="Arial" panose="020B0604020202020204" pitchFamily="34" charset="0"/>
              </a:rPr>
              <a:t>表格能否直观地分析出三位同学成绩高低？如何才能更好的比较三个人的成绩高低？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2" name="文本框 8"/>
          <p:cNvSpPr>
            <a:spLocks noChangeArrowheads="1"/>
          </p:cNvSpPr>
          <p:nvPr/>
        </p:nvSpPr>
        <p:spPr bwMode="auto">
          <a:xfrm>
            <a:off x="-317" y="-296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巩固知识 典型例题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2000"/>
                                        <p:tgtEl>
                                          <p:spTgt spid="80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/>
      <p:bldP spid="80900" grpId="0" bldLvl="0" animBg="1"/>
      <p:bldP spid="8095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pSp>
        <p:nvGrpSpPr>
          <p:cNvPr id="81922" name="组合 81921"/>
          <p:cNvGrpSpPr/>
          <p:nvPr/>
        </p:nvGrpSpPr>
        <p:grpSpPr>
          <a:xfrm>
            <a:off x="1935163" y="1309370"/>
            <a:ext cx="6196012" cy="3686617"/>
            <a:chOff x="130" y="995"/>
            <a:chExt cx="4038" cy="3058"/>
          </a:xfrm>
        </p:grpSpPr>
        <p:sp>
          <p:nvSpPr>
            <p:cNvPr id="81923" name="文本框 81922"/>
            <p:cNvSpPr txBox="1"/>
            <p:nvPr/>
          </p:nvSpPr>
          <p:spPr>
            <a:xfrm>
              <a:off x="1016" y="3655"/>
              <a:ext cx="219" cy="38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algn="ctr"/>
              <a:r>
                <a:rPr lang="en-US" altLang="zh-CN" sz="24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1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1924" name="文本框 81923"/>
            <p:cNvSpPr txBox="1"/>
            <p:nvPr/>
          </p:nvSpPr>
          <p:spPr>
            <a:xfrm>
              <a:off x="1592" y="3671"/>
              <a:ext cx="219" cy="38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algn="ctr"/>
              <a:r>
                <a:rPr lang="en-US" altLang="zh-CN" sz="24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2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1925" name="文本框 81924"/>
            <p:cNvSpPr txBox="1"/>
            <p:nvPr/>
          </p:nvSpPr>
          <p:spPr>
            <a:xfrm>
              <a:off x="2195" y="3655"/>
              <a:ext cx="219" cy="38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algn="ctr"/>
              <a:r>
                <a:rPr lang="en-US" altLang="zh-CN" sz="24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3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1926" name="文本框 81925"/>
            <p:cNvSpPr txBox="1"/>
            <p:nvPr/>
          </p:nvSpPr>
          <p:spPr>
            <a:xfrm>
              <a:off x="2768" y="3671"/>
              <a:ext cx="219" cy="38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algn="ctr"/>
              <a:r>
                <a:rPr lang="en-US" altLang="zh-CN" sz="24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4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1927" name="文本框 81926"/>
            <p:cNvSpPr txBox="1"/>
            <p:nvPr/>
          </p:nvSpPr>
          <p:spPr>
            <a:xfrm>
              <a:off x="3359" y="3671"/>
              <a:ext cx="219" cy="38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algn="ctr"/>
              <a:r>
                <a:rPr lang="en-US" altLang="zh-CN" sz="24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5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1928" name="文本框 81927"/>
            <p:cNvSpPr txBox="1"/>
            <p:nvPr/>
          </p:nvSpPr>
          <p:spPr>
            <a:xfrm>
              <a:off x="3949" y="3671"/>
              <a:ext cx="219" cy="38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algn="ctr"/>
              <a:r>
                <a:rPr lang="en-US" altLang="zh-CN" sz="24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6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1929" name="文本框 81928"/>
            <p:cNvSpPr txBox="1"/>
            <p:nvPr/>
          </p:nvSpPr>
          <p:spPr>
            <a:xfrm>
              <a:off x="293" y="3657"/>
              <a:ext cx="219" cy="38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algn="ctr"/>
              <a:r>
                <a:rPr lang="en-US" altLang="zh-CN" sz="24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0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1930" name="文本框 81929"/>
            <p:cNvSpPr txBox="1"/>
            <p:nvPr/>
          </p:nvSpPr>
          <p:spPr>
            <a:xfrm>
              <a:off x="244" y="3339"/>
              <a:ext cx="318" cy="38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algn="ctr"/>
              <a:r>
                <a:rPr lang="en-US" altLang="zh-CN" sz="24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60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1931" name="文本框 81930"/>
            <p:cNvSpPr txBox="1"/>
            <p:nvPr/>
          </p:nvSpPr>
          <p:spPr>
            <a:xfrm>
              <a:off x="244" y="2795"/>
              <a:ext cx="318" cy="38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algn="ctr"/>
              <a:r>
                <a:rPr lang="en-US" altLang="zh-CN" sz="24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70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1932" name="文本框 81931"/>
            <p:cNvSpPr txBox="1"/>
            <p:nvPr/>
          </p:nvSpPr>
          <p:spPr>
            <a:xfrm>
              <a:off x="228" y="2174"/>
              <a:ext cx="318" cy="38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algn="ctr"/>
              <a:r>
                <a:rPr lang="en-US" altLang="zh-CN" sz="24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80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1933" name="文本框 81932"/>
            <p:cNvSpPr txBox="1"/>
            <p:nvPr/>
          </p:nvSpPr>
          <p:spPr>
            <a:xfrm>
              <a:off x="228" y="1627"/>
              <a:ext cx="318" cy="38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algn="ctr"/>
              <a:r>
                <a:rPr lang="en-US" altLang="zh-CN" sz="24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90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1934" name="文本框 81933"/>
            <p:cNvSpPr txBox="1"/>
            <p:nvPr/>
          </p:nvSpPr>
          <p:spPr>
            <a:xfrm>
              <a:off x="130" y="995"/>
              <a:ext cx="417" cy="38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algn="ctr"/>
              <a:r>
                <a:rPr lang="en-US" altLang="zh-CN" sz="24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100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81935" name="文本框 81934"/>
          <p:cNvSpPr txBox="1"/>
          <p:nvPr/>
        </p:nvSpPr>
        <p:spPr>
          <a:xfrm>
            <a:off x="3232150" y="1182370"/>
            <a:ext cx="385763" cy="11068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en-US" altLang="zh-CN" sz="6600">
                <a:solidFill>
                  <a:schemeClr val="tx1"/>
                </a:solidFill>
                <a:latin typeface="Times New Roman" panose="02020603050405020304" pitchFamily="18" charset="0"/>
              </a:rPr>
              <a:t>.</a:t>
            </a:r>
            <a:endParaRPr lang="en-US" altLang="zh-CN" sz="66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36" name="文本框 81935"/>
          <p:cNvSpPr txBox="1"/>
          <p:nvPr/>
        </p:nvSpPr>
        <p:spPr>
          <a:xfrm>
            <a:off x="4131310" y="1785620"/>
            <a:ext cx="392430" cy="110680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zh-CN" sz="6600">
                <a:solidFill>
                  <a:schemeClr val="tx1"/>
                </a:solidFill>
                <a:latin typeface="Times New Roman" panose="02020603050405020304" pitchFamily="18" charset="0"/>
              </a:rPr>
              <a:t>.</a:t>
            </a:r>
            <a:endParaRPr lang="en-US" altLang="zh-CN" sz="66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37" name="文本框 81936"/>
          <p:cNvSpPr txBox="1"/>
          <p:nvPr/>
        </p:nvSpPr>
        <p:spPr>
          <a:xfrm>
            <a:off x="5034598" y="1509395"/>
            <a:ext cx="392430" cy="110680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zh-CN" sz="6600">
                <a:solidFill>
                  <a:schemeClr val="tx1"/>
                </a:solidFill>
                <a:latin typeface="Times New Roman" panose="02020603050405020304" pitchFamily="18" charset="0"/>
              </a:rPr>
              <a:t>.</a:t>
            </a:r>
            <a:endParaRPr lang="en-US" altLang="zh-CN" sz="66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38" name="文本框 81937"/>
          <p:cNvSpPr txBox="1"/>
          <p:nvPr/>
        </p:nvSpPr>
        <p:spPr>
          <a:xfrm>
            <a:off x="5939473" y="1345883"/>
            <a:ext cx="392430" cy="110680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zh-CN" sz="6600">
                <a:solidFill>
                  <a:schemeClr val="tx1"/>
                </a:solidFill>
                <a:latin typeface="Times New Roman" panose="02020603050405020304" pitchFamily="18" charset="0"/>
              </a:rPr>
              <a:t>.</a:t>
            </a:r>
            <a:endParaRPr lang="en-US" altLang="zh-CN" sz="66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39" name="文本框 81938"/>
          <p:cNvSpPr txBox="1"/>
          <p:nvPr/>
        </p:nvSpPr>
        <p:spPr>
          <a:xfrm>
            <a:off x="6820535" y="1622108"/>
            <a:ext cx="392430" cy="110680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zh-CN" sz="6600">
                <a:solidFill>
                  <a:schemeClr val="tx1"/>
                </a:solidFill>
                <a:latin typeface="Times New Roman" panose="02020603050405020304" pitchFamily="18" charset="0"/>
              </a:rPr>
              <a:t>.</a:t>
            </a:r>
            <a:endParaRPr lang="en-US" altLang="zh-CN" sz="66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40" name="文本框 81939"/>
          <p:cNvSpPr txBox="1"/>
          <p:nvPr/>
        </p:nvSpPr>
        <p:spPr>
          <a:xfrm>
            <a:off x="7746048" y="1074420"/>
            <a:ext cx="392430" cy="110680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zh-CN" sz="6600">
                <a:solidFill>
                  <a:schemeClr val="tx1"/>
                </a:solidFill>
                <a:latin typeface="Times New Roman" panose="02020603050405020304" pitchFamily="18" charset="0"/>
              </a:rPr>
              <a:t>.</a:t>
            </a:r>
            <a:endParaRPr lang="en-US" altLang="zh-CN" sz="66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41" name="任意多边形 81940"/>
          <p:cNvSpPr/>
          <p:nvPr/>
        </p:nvSpPr>
        <p:spPr>
          <a:xfrm>
            <a:off x="3290888" y="1674495"/>
            <a:ext cx="4673600" cy="811213"/>
          </a:xfrm>
          <a:custGeom>
            <a:avLst/>
            <a:gdLst/>
            <a:ahLst/>
            <a:cxnLst/>
            <a:pathLst>
              <a:path w="3046" h="673">
                <a:moveTo>
                  <a:pt x="98" y="46"/>
                </a:moveTo>
                <a:cubicBezTo>
                  <a:pt x="49" y="42"/>
                  <a:pt x="0" y="38"/>
                  <a:pt x="98" y="136"/>
                </a:cubicBezTo>
                <a:cubicBezTo>
                  <a:pt x="196" y="234"/>
                  <a:pt x="499" y="597"/>
                  <a:pt x="688" y="635"/>
                </a:cubicBezTo>
                <a:cubicBezTo>
                  <a:pt x="877" y="673"/>
                  <a:pt x="1035" y="431"/>
                  <a:pt x="1232" y="363"/>
                </a:cubicBezTo>
                <a:cubicBezTo>
                  <a:pt x="1429" y="295"/>
                  <a:pt x="1663" y="204"/>
                  <a:pt x="1867" y="227"/>
                </a:cubicBezTo>
                <a:cubicBezTo>
                  <a:pt x="2071" y="250"/>
                  <a:pt x="2261" y="537"/>
                  <a:pt x="2457" y="499"/>
                </a:cubicBezTo>
                <a:cubicBezTo>
                  <a:pt x="2653" y="461"/>
                  <a:pt x="2948" y="83"/>
                  <a:pt x="3046" y="0"/>
                </a:cubicBezTo>
              </a:path>
            </a:pathLst>
          </a:custGeom>
          <a:noFill/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81942" name="任意多边形 81941"/>
          <p:cNvSpPr/>
          <p:nvPr/>
        </p:nvSpPr>
        <p:spPr>
          <a:xfrm>
            <a:off x="3382963" y="1864995"/>
            <a:ext cx="4524375" cy="765175"/>
          </a:xfrm>
          <a:custGeom>
            <a:avLst/>
            <a:gdLst/>
            <a:ahLst/>
            <a:cxnLst/>
            <a:pathLst>
              <a:path w="2948" h="635">
                <a:moveTo>
                  <a:pt x="0" y="91"/>
                </a:moveTo>
                <a:cubicBezTo>
                  <a:pt x="200" y="318"/>
                  <a:pt x="401" y="545"/>
                  <a:pt x="590" y="590"/>
                </a:cubicBezTo>
                <a:cubicBezTo>
                  <a:pt x="779" y="635"/>
                  <a:pt x="945" y="423"/>
                  <a:pt x="1134" y="363"/>
                </a:cubicBezTo>
                <a:cubicBezTo>
                  <a:pt x="1323" y="303"/>
                  <a:pt x="1528" y="212"/>
                  <a:pt x="1724" y="227"/>
                </a:cubicBezTo>
                <a:cubicBezTo>
                  <a:pt x="1920" y="242"/>
                  <a:pt x="2109" y="492"/>
                  <a:pt x="2313" y="454"/>
                </a:cubicBezTo>
                <a:cubicBezTo>
                  <a:pt x="2517" y="416"/>
                  <a:pt x="2732" y="208"/>
                  <a:pt x="2948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81943" name="文本框 81942"/>
          <p:cNvSpPr txBox="1"/>
          <p:nvPr/>
        </p:nvSpPr>
        <p:spPr>
          <a:xfrm>
            <a:off x="3260567" y="2103120"/>
            <a:ext cx="360680" cy="30670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zh-CN" sz="1400" b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▲</a:t>
            </a:r>
            <a:endParaRPr lang="en-US" altLang="zh-CN" sz="1400" b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1944" name="文本框 81943"/>
          <p:cNvSpPr txBox="1"/>
          <p:nvPr/>
        </p:nvSpPr>
        <p:spPr>
          <a:xfrm>
            <a:off x="4164648" y="3031808"/>
            <a:ext cx="36068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zh-CN" sz="1400" b="0">
                <a:solidFill>
                  <a:srgbClr val="000000"/>
                </a:solidFill>
                <a:latin typeface="Times New Roman" panose="02020603050405020304" pitchFamily="18" charset="0"/>
              </a:rPr>
              <a:t>▲</a:t>
            </a:r>
            <a:endParaRPr lang="en-US" altLang="zh-CN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endParaRPr lang="en-US" altLang="zh-CN" sz="14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45" name="文本框 81944"/>
          <p:cNvSpPr txBox="1"/>
          <p:nvPr/>
        </p:nvSpPr>
        <p:spPr>
          <a:xfrm>
            <a:off x="5067935" y="2158683"/>
            <a:ext cx="360680" cy="67564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zh-CN" sz="1400" b="0">
                <a:solidFill>
                  <a:srgbClr val="000000"/>
                </a:solidFill>
                <a:latin typeface="Times New Roman" panose="02020603050405020304" pitchFamily="18" charset="0"/>
              </a:rPr>
              <a:t>▲</a:t>
            </a:r>
            <a:endParaRPr lang="en-US" altLang="zh-CN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endParaRPr lang="en-US" altLang="zh-CN" sz="24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46" name="文本框 81945"/>
          <p:cNvSpPr txBox="1"/>
          <p:nvPr/>
        </p:nvSpPr>
        <p:spPr>
          <a:xfrm>
            <a:off x="6007735" y="3095308"/>
            <a:ext cx="36068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zh-CN" sz="1400" b="0">
                <a:solidFill>
                  <a:srgbClr val="000000"/>
                </a:solidFill>
                <a:latin typeface="Times New Roman" panose="02020603050405020304" pitchFamily="18" charset="0"/>
              </a:rPr>
              <a:t>▲</a:t>
            </a:r>
            <a:endParaRPr lang="en-US" altLang="zh-CN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endParaRPr lang="en-US" altLang="zh-CN" sz="14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47" name="文本框 81946"/>
          <p:cNvSpPr txBox="1"/>
          <p:nvPr/>
        </p:nvSpPr>
        <p:spPr>
          <a:xfrm>
            <a:off x="6880860" y="2322195"/>
            <a:ext cx="36068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zh-CN" sz="1400" b="0">
                <a:solidFill>
                  <a:srgbClr val="000000"/>
                </a:solidFill>
                <a:latin typeface="Times New Roman" panose="02020603050405020304" pitchFamily="18" charset="0"/>
              </a:rPr>
              <a:t>▲</a:t>
            </a:r>
            <a:endParaRPr lang="en-US" altLang="zh-CN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endParaRPr lang="en-US" altLang="zh-CN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48" name="文本框 81947"/>
          <p:cNvSpPr txBox="1"/>
          <p:nvPr/>
        </p:nvSpPr>
        <p:spPr>
          <a:xfrm>
            <a:off x="7779385" y="2758758"/>
            <a:ext cx="360680" cy="67564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zh-CN" sz="1400" b="0">
                <a:solidFill>
                  <a:srgbClr val="000000"/>
                </a:solidFill>
                <a:latin typeface="Times New Roman" panose="02020603050405020304" pitchFamily="18" charset="0"/>
              </a:rPr>
              <a:t>▲</a:t>
            </a:r>
            <a:endParaRPr lang="en-US" altLang="zh-CN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endParaRPr lang="en-US" altLang="zh-CN" sz="24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49" name="任意多边形 81948"/>
          <p:cNvSpPr/>
          <p:nvPr/>
        </p:nvSpPr>
        <p:spPr>
          <a:xfrm>
            <a:off x="3440113" y="2222183"/>
            <a:ext cx="4524375" cy="1066800"/>
          </a:xfrm>
          <a:custGeom>
            <a:avLst/>
            <a:gdLst/>
            <a:ahLst/>
            <a:cxnLst/>
            <a:pathLst>
              <a:path w="2948" h="885">
                <a:moveTo>
                  <a:pt x="0" y="0"/>
                </a:moveTo>
                <a:cubicBezTo>
                  <a:pt x="173" y="382"/>
                  <a:pt x="347" y="764"/>
                  <a:pt x="544" y="771"/>
                </a:cubicBezTo>
                <a:cubicBezTo>
                  <a:pt x="741" y="778"/>
                  <a:pt x="975" y="30"/>
                  <a:pt x="1179" y="45"/>
                </a:cubicBezTo>
                <a:cubicBezTo>
                  <a:pt x="1383" y="60"/>
                  <a:pt x="1572" y="839"/>
                  <a:pt x="1769" y="862"/>
                </a:cubicBezTo>
                <a:cubicBezTo>
                  <a:pt x="1966" y="885"/>
                  <a:pt x="2162" y="227"/>
                  <a:pt x="2359" y="181"/>
                </a:cubicBezTo>
                <a:cubicBezTo>
                  <a:pt x="2556" y="135"/>
                  <a:pt x="2752" y="362"/>
                  <a:pt x="2948" y="589"/>
                </a:cubicBezTo>
              </a:path>
            </a:pathLst>
          </a:custGeom>
          <a:noFill/>
          <a:ln w="38100" cap="flat" cmpd="sng">
            <a:solidFill>
              <a:srgbClr val="800080"/>
            </a:solidFill>
            <a:prstDash val="dash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81950" name="文本框 81949"/>
          <p:cNvSpPr txBox="1"/>
          <p:nvPr/>
        </p:nvSpPr>
        <p:spPr>
          <a:xfrm>
            <a:off x="3258185" y="3633470"/>
            <a:ext cx="360680" cy="30670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zh-CN" sz="14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</a:t>
            </a:r>
            <a:endParaRPr lang="en-US" altLang="zh-CN" sz="1400" b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1951" name="文本框 81950"/>
          <p:cNvSpPr txBox="1"/>
          <p:nvPr/>
        </p:nvSpPr>
        <p:spPr>
          <a:xfrm>
            <a:off x="4164648" y="3854133"/>
            <a:ext cx="360680" cy="30670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zh-CN" sz="1400" b="0">
                <a:solidFill>
                  <a:schemeClr val="tx1"/>
                </a:solidFill>
                <a:latin typeface="Times New Roman" panose="02020603050405020304" pitchFamily="18" charset="0"/>
              </a:rPr>
              <a:t>■</a:t>
            </a:r>
            <a:endParaRPr lang="en-US" altLang="zh-CN" sz="14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52" name="文本框 81951"/>
          <p:cNvSpPr txBox="1"/>
          <p:nvPr/>
        </p:nvSpPr>
        <p:spPr>
          <a:xfrm>
            <a:off x="5067935" y="3250883"/>
            <a:ext cx="360680" cy="30670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zh-CN" sz="1400" b="0">
                <a:solidFill>
                  <a:schemeClr val="tx1"/>
                </a:solidFill>
                <a:latin typeface="Times New Roman" panose="02020603050405020304" pitchFamily="18" charset="0"/>
              </a:rPr>
              <a:t>■</a:t>
            </a:r>
            <a:endParaRPr lang="en-US" altLang="zh-CN" sz="14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53" name="文本框 81952"/>
          <p:cNvSpPr txBox="1"/>
          <p:nvPr/>
        </p:nvSpPr>
        <p:spPr>
          <a:xfrm>
            <a:off x="6880860" y="3031808"/>
            <a:ext cx="360680" cy="30670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zh-CN" sz="1400" b="0">
                <a:solidFill>
                  <a:schemeClr val="tx1"/>
                </a:solidFill>
                <a:latin typeface="Times New Roman" panose="02020603050405020304" pitchFamily="18" charset="0"/>
              </a:rPr>
              <a:t>■</a:t>
            </a:r>
            <a:endParaRPr lang="en-US" altLang="zh-CN" sz="14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54" name="文本框 81953"/>
          <p:cNvSpPr txBox="1"/>
          <p:nvPr/>
        </p:nvSpPr>
        <p:spPr>
          <a:xfrm>
            <a:off x="7779385" y="2593658"/>
            <a:ext cx="360680" cy="30670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zh-CN" sz="1400" b="0">
                <a:solidFill>
                  <a:schemeClr val="tx1"/>
                </a:solidFill>
                <a:latin typeface="Times New Roman" panose="02020603050405020304" pitchFamily="18" charset="0"/>
              </a:rPr>
              <a:t>■</a:t>
            </a:r>
            <a:endParaRPr lang="en-US" altLang="zh-CN" sz="14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55" name="任意多边形 81954"/>
          <p:cNvSpPr/>
          <p:nvPr/>
        </p:nvSpPr>
        <p:spPr>
          <a:xfrm>
            <a:off x="3371850" y="2757170"/>
            <a:ext cx="4522788" cy="1320800"/>
          </a:xfrm>
          <a:custGeom>
            <a:avLst/>
            <a:gdLst/>
            <a:ahLst/>
            <a:cxnLst/>
            <a:pathLst>
              <a:path w="2948" h="1096">
                <a:moveTo>
                  <a:pt x="0" y="862"/>
                </a:moveTo>
                <a:cubicBezTo>
                  <a:pt x="197" y="979"/>
                  <a:pt x="394" y="1096"/>
                  <a:pt x="590" y="1043"/>
                </a:cubicBezTo>
                <a:cubicBezTo>
                  <a:pt x="786" y="990"/>
                  <a:pt x="983" y="619"/>
                  <a:pt x="1179" y="544"/>
                </a:cubicBezTo>
                <a:cubicBezTo>
                  <a:pt x="1375" y="469"/>
                  <a:pt x="1572" y="620"/>
                  <a:pt x="1769" y="590"/>
                </a:cubicBezTo>
                <a:cubicBezTo>
                  <a:pt x="1966" y="560"/>
                  <a:pt x="2163" y="461"/>
                  <a:pt x="2359" y="363"/>
                </a:cubicBezTo>
                <a:cubicBezTo>
                  <a:pt x="2555" y="265"/>
                  <a:pt x="2751" y="132"/>
                  <a:pt x="2948" y="0"/>
                </a:cubicBezTo>
              </a:path>
            </a:pathLst>
          </a:custGeom>
          <a:noFill/>
          <a:ln w="38100" cap="flat" cmpd="sng">
            <a:solidFill>
              <a:srgbClr val="339933"/>
            </a:solidFill>
            <a:prstDash val="dash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81956" name="文本框 81955"/>
          <p:cNvSpPr txBox="1"/>
          <p:nvPr/>
        </p:nvSpPr>
        <p:spPr>
          <a:xfrm>
            <a:off x="3150236" y="2165033"/>
            <a:ext cx="48768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zh-CN" altLang="en-US" sz="2400" b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endParaRPr lang="zh-CN" altLang="en-US" sz="2400" b="0">
              <a:solidFill>
                <a:srgbClr val="FF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1957" name="文本框 81956"/>
          <p:cNvSpPr txBox="1"/>
          <p:nvPr/>
        </p:nvSpPr>
        <p:spPr>
          <a:xfrm>
            <a:off x="4055111" y="2825433"/>
            <a:ext cx="48768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zh-CN" altLang="en-US" sz="2400" b="0">
                <a:solidFill>
                  <a:srgbClr val="FF9900"/>
                </a:solidFill>
                <a:latin typeface="Times New Roman" panose="02020603050405020304" pitchFamily="18" charset="0"/>
              </a:rPr>
              <a:t>♦</a:t>
            </a:r>
            <a:endParaRPr lang="zh-CN" altLang="en-US" sz="2400" b="0">
              <a:solidFill>
                <a:srgbClr val="FF99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58" name="文本框 81957"/>
          <p:cNvSpPr txBox="1"/>
          <p:nvPr/>
        </p:nvSpPr>
        <p:spPr>
          <a:xfrm>
            <a:off x="5111750" y="2276158"/>
            <a:ext cx="3302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2400" b="0">
                <a:solidFill>
                  <a:srgbClr val="FF9900"/>
                </a:solidFill>
                <a:latin typeface="Times New Roman" panose="02020603050405020304" pitchFamily="18" charset="0"/>
              </a:rPr>
              <a:t>♦</a:t>
            </a:r>
            <a:endParaRPr lang="zh-CN" altLang="en-US" sz="2400" b="0">
              <a:solidFill>
                <a:srgbClr val="FF99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59" name="文本框 81958"/>
          <p:cNvSpPr txBox="1"/>
          <p:nvPr/>
        </p:nvSpPr>
        <p:spPr>
          <a:xfrm>
            <a:off x="5897563" y="2869883"/>
            <a:ext cx="303212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endParaRPr sz="2400" b="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60" name="文本框 81959"/>
          <p:cNvSpPr txBox="1"/>
          <p:nvPr/>
        </p:nvSpPr>
        <p:spPr>
          <a:xfrm>
            <a:off x="5866448" y="2549208"/>
            <a:ext cx="48768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zh-CN" altLang="en-US" sz="2400" b="0">
                <a:solidFill>
                  <a:srgbClr val="FF9900"/>
                </a:solidFill>
                <a:latin typeface="Times New Roman" panose="02020603050405020304" pitchFamily="18" charset="0"/>
              </a:rPr>
              <a:t>♦</a:t>
            </a:r>
            <a:endParaRPr lang="zh-CN" altLang="en-US" sz="2400" b="0">
              <a:solidFill>
                <a:srgbClr val="FF99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61" name="文本框 81960"/>
          <p:cNvSpPr txBox="1"/>
          <p:nvPr/>
        </p:nvSpPr>
        <p:spPr>
          <a:xfrm>
            <a:off x="6839586" y="2876233"/>
            <a:ext cx="48768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zh-CN" altLang="en-US" sz="2400" b="0">
                <a:solidFill>
                  <a:srgbClr val="FF9900"/>
                </a:solidFill>
                <a:latin typeface="Times New Roman" panose="02020603050405020304" pitchFamily="18" charset="0"/>
              </a:rPr>
              <a:t>♦</a:t>
            </a:r>
            <a:endParaRPr lang="zh-CN" altLang="en-US" sz="2400" b="0">
              <a:solidFill>
                <a:srgbClr val="FF99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62" name="文本框 81961"/>
          <p:cNvSpPr txBox="1"/>
          <p:nvPr/>
        </p:nvSpPr>
        <p:spPr>
          <a:xfrm>
            <a:off x="7824788" y="2441258"/>
            <a:ext cx="303212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2400" b="0">
                <a:solidFill>
                  <a:srgbClr val="FF9900"/>
                </a:solidFill>
                <a:latin typeface="Times New Roman" panose="02020603050405020304" pitchFamily="18" charset="0"/>
              </a:rPr>
              <a:t>♦</a:t>
            </a:r>
            <a:endParaRPr lang="zh-CN" altLang="en-US" sz="2400" b="0">
              <a:solidFill>
                <a:srgbClr val="FF99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63" name="任意多边形 81962"/>
          <p:cNvSpPr/>
          <p:nvPr/>
        </p:nvSpPr>
        <p:spPr>
          <a:xfrm>
            <a:off x="3371850" y="2423795"/>
            <a:ext cx="4592638" cy="739775"/>
          </a:xfrm>
          <a:custGeom>
            <a:avLst/>
            <a:gdLst/>
            <a:ahLst/>
            <a:cxnLst/>
            <a:pathLst>
              <a:path w="2993" h="613">
                <a:moveTo>
                  <a:pt x="0" y="0"/>
                </a:moveTo>
                <a:cubicBezTo>
                  <a:pt x="192" y="264"/>
                  <a:pt x="385" y="529"/>
                  <a:pt x="589" y="544"/>
                </a:cubicBezTo>
                <a:cubicBezTo>
                  <a:pt x="793" y="559"/>
                  <a:pt x="1027" y="129"/>
                  <a:pt x="1224" y="91"/>
                </a:cubicBezTo>
                <a:cubicBezTo>
                  <a:pt x="1421" y="53"/>
                  <a:pt x="1572" y="234"/>
                  <a:pt x="1769" y="317"/>
                </a:cubicBezTo>
                <a:cubicBezTo>
                  <a:pt x="1966" y="400"/>
                  <a:pt x="2200" y="613"/>
                  <a:pt x="2404" y="590"/>
                </a:cubicBezTo>
                <a:cubicBezTo>
                  <a:pt x="2608" y="567"/>
                  <a:pt x="2800" y="374"/>
                  <a:pt x="2993" y="181"/>
                </a:cubicBezTo>
              </a:path>
            </a:pathLst>
          </a:custGeom>
          <a:noFill/>
          <a:ln w="38100" cap="flat" cmpd="sng">
            <a:solidFill>
              <a:srgbClr val="FF9900"/>
            </a:solidFill>
            <a:prstDash val="dash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grpSp>
        <p:nvGrpSpPr>
          <p:cNvPr id="81964" name="组合 81963"/>
          <p:cNvGrpSpPr/>
          <p:nvPr/>
        </p:nvGrpSpPr>
        <p:grpSpPr>
          <a:xfrm>
            <a:off x="2044647" y="541020"/>
            <a:ext cx="7939141" cy="4454967"/>
            <a:chOff x="201" y="346"/>
            <a:chExt cx="5174" cy="3695"/>
          </a:xfrm>
        </p:grpSpPr>
        <p:grpSp>
          <p:nvGrpSpPr>
            <p:cNvPr id="81965" name="组合 81964"/>
            <p:cNvGrpSpPr/>
            <p:nvPr/>
          </p:nvGrpSpPr>
          <p:grpSpPr>
            <a:xfrm>
              <a:off x="340" y="482"/>
              <a:ext cx="5035" cy="3447"/>
              <a:chOff x="340" y="482"/>
              <a:chExt cx="5035" cy="3447"/>
            </a:xfrm>
          </p:grpSpPr>
          <p:grpSp>
            <p:nvGrpSpPr>
              <p:cNvPr id="81966" name="组合 81965"/>
              <p:cNvGrpSpPr/>
              <p:nvPr/>
            </p:nvGrpSpPr>
            <p:grpSpPr>
              <a:xfrm>
                <a:off x="340" y="482"/>
                <a:ext cx="5035" cy="3447"/>
                <a:chOff x="521" y="210"/>
                <a:chExt cx="5035" cy="3447"/>
              </a:xfrm>
            </p:grpSpPr>
            <p:sp>
              <p:nvSpPr>
                <p:cNvPr id="81967" name="直接连接符 81966"/>
                <p:cNvSpPr/>
                <p:nvPr/>
              </p:nvSpPr>
              <p:spPr>
                <a:xfrm>
                  <a:off x="521" y="3430"/>
                  <a:ext cx="5035" cy="0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triangle" w="med" len="med"/>
                </a:ln>
              </p:spPr>
            </p:sp>
            <p:sp>
              <p:nvSpPr>
                <p:cNvPr id="81968" name="直接连接符 81967"/>
                <p:cNvSpPr/>
                <p:nvPr/>
              </p:nvSpPr>
              <p:spPr>
                <a:xfrm flipV="1">
                  <a:off x="703" y="210"/>
                  <a:ext cx="0" cy="3447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triangle" w="med" len="med"/>
                </a:ln>
              </p:spPr>
            </p:sp>
          </p:grpSp>
          <p:sp>
            <p:nvSpPr>
              <p:cNvPr id="81969" name="直接连接符 81968"/>
              <p:cNvSpPr/>
              <p:nvPr/>
            </p:nvSpPr>
            <p:spPr>
              <a:xfrm flipV="1">
                <a:off x="1111" y="3612"/>
                <a:ext cx="0" cy="9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1970" name="直接连接符 81969"/>
              <p:cNvSpPr/>
              <p:nvPr/>
            </p:nvSpPr>
            <p:spPr>
              <a:xfrm flipV="1">
                <a:off x="1701" y="3612"/>
                <a:ext cx="0" cy="9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1971" name="直接连接符 81970"/>
              <p:cNvSpPr/>
              <p:nvPr/>
            </p:nvSpPr>
            <p:spPr>
              <a:xfrm flipV="1">
                <a:off x="2290" y="3612"/>
                <a:ext cx="0" cy="9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1972" name="直接连接符 81971"/>
              <p:cNvSpPr/>
              <p:nvPr/>
            </p:nvSpPr>
            <p:spPr>
              <a:xfrm flipV="1">
                <a:off x="2880" y="3612"/>
                <a:ext cx="0" cy="9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1973" name="直接连接符 81972"/>
              <p:cNvSpPr/>
              <p:nvPr/>
            </p:nvSpPr>
            <p:spPr>
              <a:xfrm flipV="1">
                <a:off x="3470" y="3612"/>
                <a:ext cx="0" cy="9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1974" name="直接连接符 81973"/>
              <p:cNvSpPr/>
              <p:nvPr/>
            </p:nvSpPr>
            <p:spPr>
              <a:xfrm flipV="1">
                <a:off x="4059" y="3612"/>
                <a:ext cx="0" cy="9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1975" name="直接连接符 81974"/>
              <p:cNvSpPr/>
              <p:nvPr/>
            </p:nvSpPr>
            <p:spPr>
              <a:xfrm>
                <a:off x="521" y="3521"/>
                <a:ext cx="91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1976" name="直接连接符 81975"/>
              <p:cNvSpPr/>
              <p:nvPr/>
            </p:nvSpPr>
            <p:spPr>
              <a:xfrm>
                <a:off x="521" y="2931"/>
                <a:ext cx="91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1977" name="直接连接符 81976"/>
              <p:cNvSpPr/>
              <p:nvPr/>
            </p:nvSpPr>
            <p:spPr>
              <a:xfrm>
                <a:off x="521" y="2341"/>
                <a:ext cx="91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1978" name="直接连接符 81977"/>
              <p:cNvSpPr/>
              <p:nvPr/>
            </p:nvSpPr>
            <p:spPr>
              <a:xfrm>
                <a:off x="521" y="1752"/>
                <a:ext cx="91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1979" name="直接连接符 81978"/>
              <p:cNvSpPr/>
              <p:nvPr/>
            </p:nvSpPr>
            <p:spPr>
              <a:xfrm>
                <a:off x="521" y="1162"/>
                <a:ext cx="91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81980" name="文本框 81979"/>
            <p:cNvSpPr txBox="1"/>
            <p:nvPr/>
          </p:nvSpPr>
          <p:spPr>
            <a:xfrm>
              <a:off x="5145" y="3659"/>
              <a:ext cx="219" cy="38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algn="ctr"/>
              <a:r>
                <a:rPr lang="en-US" altLang="zh-CN" sz="2400" b="0" i="1">
                  <a:solidFill>
                    <a:schemeClr val="tx1"/>
                  </a:solidFill>
                  <a:latin typeface="Times New Roman" panose="02020603050405020304" pitchFamily="18" charset="0"/>
                </a:rPr>
                <a:t>x</a:t>
              </a:r>
              <a:endParaRPr lang="en-US" altLang="zh-CN" sz="2400" b="0" i="1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1981" name="文本框 81980"/>
            <p:cNvSpPr txBox="1"/>
            <p:nvPr/>
          </p:nvSpPr>
          <p:spPr>
            <a:xfrm>
              <a:off x="201" y="346"/>
              <a:ext cx="219" cy="38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algn="ctr"/>
              <a:r>
                <a:rPr lang="en-US" altLang="zh-CN" sz="2400" b="0" i="1">
                  <a:solidFill>
                    <a:schemeClr val="tx1"/>
                  </a:solidFill>
                  <a:latin typeface="Times New Roman" panose="02020603050405020304" pitchFamily="18" charset="0"/>
                </a:rPr>
                <a:t>y</a:t>
              </a:r>
              <a:endParaRPr lang="en-US" altLang="zh-CN" sz="2400" b="0" i="1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81982" name="文本框 81981"/>
          <p:cNvSpPr txBox="1"/>
          <p:nvPr/>
        </p:nvSpPr>
        <p:spPr>
          <a:xfrm>
            <a:off x="7966075" y="1401445"/>
            <a:ext cx="1252538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王伟</a:t>
            </a:r>
            <a:endParaRPr lang="zh-CN" altLang="en-US" sz="2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83" name="文本框 81982"/>
          <p:cNvSpPr txBox="1"/>
          <p:nvPr/>
        </p:nvSpPr>
        <p:spPr>
          <a:xfrm>
            <a:off x="5937885" y="3315970"/>
            <a:ext cx="360680" cy="30670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zh-CN" sz="1400" b="0">
                <a:solidFill>
                  <a:schemeClr val="tx1"/>
                </a:solidFill>
                <a:latin typeface="Times New Roman" panose="02020603050405020304" pitchFamily="18" charset="0"/>
              </a:rPr>
              <a:t>■</a:t>
            </a:r>
            <a:endParaRPr lang="en-US" altLang="zh-CN" sz="14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84" name="文本框 81983"/>
          <p:cNvSpPr txBox="1"/>
          <p:nvPr/>
        </p:nvSpPr>
        <p:spPr>
          <a:xfrm>
            <a:off x="8104188" y="2769870"/>
            <a:ext cx="1182687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2400" dirty="0">
                <a:solidFill>
                  <a:srgbClr val="660033"/>
                </a:solidFill>
                <a:latin typeface="Times New Roman" panose="02020603050405020304" pitchFamily="18" charset="0"/>
              </a:rPr>
              <a:t>张城</a:t>
            </a:r>
            <a:endParaRPr lang="zh-CN" altLang="en-US" sz="2400" dirty="0">
              <a:solidFill>
                <a:srgbClr val="660033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85" name="文本框 81984"/>
          <p:cNvSpPr txBox="1"/>
          <p:nvPr/>
        </p:nvSpPr>
        <p:spPr>
          <a:xfrm>
            <a:off x="2791460" y="2096770"/>
            <a:ext cx="551815" cy="1547813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 algn="ctr"/>
            <a:r>
              <a:rPr lang="zh-CN" altLang="en-US" sz="2400" dirty="0">
                <a:solidFill>
                  <a:srgbClr val="FF9900"/>
                </a:solidFill>
                <a:latin typeface="Times New Roman" panose="02020603050405020304" pitchFamily="18" charset="0"/>
              </a:rPr>
              <a:t>班平均分</a:t>
            </a:r>
            <a:endParaRPr lang="zh-CN" altLang="en-US" sz="2400" dirty="0">
              <a:solidFill>
                <a:srgbClr val="FF99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86" name="文本框 81985"/>
          <p:cNvSpPr txBox="1"/>
          <p:nvPr/>
        </p:nvSpPr>
        <p:spPr>
          <a:xfrm>
            <a:off x="2676525" y="3862070"/>
            <a:ext cx="11811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2400" dirty="0">
                <a:solidFill>
                  <a:srgbClr val="339933"/>
                </a:solidFill>
                <a:latin typeface="Times New Roman" panose="02020603050405020304" pitchFamily="18" charset="0"/>
              </a:rPr>
              <a:t>赵磊</a:t>
            </a:r>
            <a:endParaRPr lang="zh-CN" altLang="en-US" sz="2400" dirty="0">
              <a:solidFill>
                <a:srgbClr val="339933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038" name="文本框 82037"/>
          <p:cNvSpPr txBox="1"/>
          <p:nvPr/>
        </p:nvSpPr>
        <p:spPr>
          <a:xfrm>
            <a:off x="1995805" y="4765675"/>
            <a:ext cx="8229600" cy="156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</a:rPr>
              <a:t>解：将“成绩”与“测试时间”之间的关系用函数图象表示出来。可以看出：王伟同学学习情况稳定且成绩优秀；张城同学的成绩在班级平均水平上下波动，且波动幅度较大；赵磊同学的成绩低于班级平均水平，但成绩在稳步提高。</a:t>
            </a:r>
            <a:endParaRPr lang="zh-CN" altLang="en-US" sz="2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2" name="文本框 8"/>
          <p:cNvSpPr>
            <a:spLocks noChangeArrowheads="1"/>
          </p:cNvSpPr>
          <p:nvPr/>
        </p:nvSpPr>
        <p:spPr bwMode="auto">
          <a:xfrm>
            <a:off x="-317" y="-296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巩固知识 典型例题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1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1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1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1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1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81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81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81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1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81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1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81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81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0"/>
                            </p:stCondLst>
                            <p:childTnLst>
                              <p:par>
                                <p:cTn id="7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1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81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81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81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81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81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81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81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81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8" dur="500"/>
                                        <p:tgtEl>
                                          <p:spTgt spid="81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8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81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81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81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500"/>
                            </p:stCondLst>
                            <p:childTnLst>
                              <p:par>
                                <p:cTn id="1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81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000"/>
                            </p:stCondLst>
                            <p:childTnLst>
                              <p:par>
                                <p:cTn id="1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81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500"/>
                            </p:stCondLst>
                            <p:childTnLst>
                              <p:par>
                                <p:cTn id="1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81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2" dur="500"/>
                                        <p:tgtEl>
                                          <p:spTgt spid="81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81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82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82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5" grpId="0"/>
      <p:bldP spid="81936" grpId="0"/>
      <p:bldP spid="81937" grpId="0"/>
      <p:bldP spid="81938" grpId="0"/>
      <p:bldP spid="81939" grpId="0"/>
      <p:bldP spid="81940" grpId="0"/>
      <p:bldP spid="81943" grpId="0"/>
      <p:bldP spid="81944" grpId="0"/>
      <p:bldP spid="81945" grpId="0"/>
      <p:bldP spid="81946" grpId="0"/>
      <p:bldP spid="81947" grpId="0"/>
      <p:bldP spid="81948" grpId="0"/>
      <p:bldP spid="81950" grpId="0"/>
      <p:bldP spid="81951" grpId="0"/>
      <p:bldP spid="81952" grpId="0"/>
      <p:bldP spid="81953" grpId="0"/>
      <p:bldP spid="81954" grpId="0"/>
      <p:bldP spid="81956" grpId="0"/>
      <p:bldP spid="81957" grpId="0"/>
      <p:bldP spid="81958" grpId="0"/>
      <p:bldP spid="81960" grpId="0"/>
      <p:bldP spid="81961" grpId="0"/>
      <p:bldP spid="81962" grpId="0"/>
      <p:bldP spid="81982" grpId="0"/>
      <p:bldP spid="81983" grpId="0"/>
      <p:bldP spid="81984" grpId="0"/>
      <p:bldP spid="81985" grpId="0"/>
      <p:bldP spid="81986" grpId="0"/>
      <p:bldP spid="8203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83970" name="文本框 83969"/>
          <p:cNvSpPr txBox="1"/>
          <p:nvPr/>
        </p:nvSpPr>
        <p:spPr>
          <a:xfrm>
            <a:off x="1847850" y="1657033"/>
            <a:ext cx="8424863" cy="26765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dirty="0">
                <a:latin typeface="Times New Roman" panose="02020603050405020304" pitchFamily="18" charset="0"/>
              </a:rPr>
              <a:t>例</a:t>
            </a:r>
            <a:r>
              <a:rPr lang="en-US" altLang="zh-CN" sz="2800">
                <a:latin typeface="Times New Roman" panose="02020603050405020304" pitchFamily="18" charset="0"/>
              </a:rPr>
              <a:t>4</a:t>
            </a:r>
            <a:r>
              <a:rPr lang="en-US" altLang="zh-CN" sz="2800">
                <a:latin typeface="Times New Roman" panose="02020603050405020304" pitchFamily="18" charset="0"/>
              </a:rPr>
              <a:t>  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某市空调公交车的票价按下列规则制定：</a:t>
            </a:r>
            <a:endParaRPr lang="zh-CN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（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1</a:t>
            </a:r>
            <a:r>
              <a:rPr lang="zh-CN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）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5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公里以内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(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含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5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公里），票价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元；</a:t>
            </a:r>
            <a:endParaRPr lang="zh-CN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（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zh-CN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）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5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公里以上，每增加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5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公里，票价增加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1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元（不足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5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公里的按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5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公里计算）。</a:t>
            </a:r>
            <a:endParaRPr lang="zh-CN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如果某条线路的总里程为</a:t>
            </a: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</a:rPr>
              <a:t>20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公里，请根据题意，写出票价与里程之间的函数解析式，并画出函数的图象。</a:t>
            </a:r>
            <a:endParaRPr lang="zh-CN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3973" name="圆角矩形 83972"/>
          <p:cNvSpPr/>
          <p:nvPr/>
        </p:nvSpPr>
        <p:spPr>
          <a:xfrm>
            <a:off x="3287713" y="937895"/>
            <a:ext cx="6337300" cy="576263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28575" cap="flat" cmpd="sng">
            <a:solidFill>
              <a:srgbClr val="0000FF"/>
            </a:solidFill>
            <a:prstDash val="solid"/>
            <a:headEnd type="none" w="sm" len="sm"/>
            <a:tailEnd type="none" w="sm" len="sm"/>
          </a:ln>
        </p:spPr>
        <p:txBody>
          <a:bodyPr wrap="none" lIns="90000" tIns="46800" rIns="90000" bIns="46800" anchor="ctr" anchorCtr="0"/>
          <a:p>
            <a:pPr algn="ctr"/>
            <a:r>
              <a:rPr lang="zh-CN" altLang="en-US" sz="2800" dirty="0">
                <a:solidFill>
                  <a:srgbClr val="FFFF00"/>
                </a:solidFill>
                <a:latin typeface="Arial" panose="020B0604020202020204" pitchFamily="34" charset="0"/>
              </a:rPr>
              <a:t>由实际问题引入分段函数的概念</a:t>
            </a:r>
            <a:endParaRPr lang="zh-CN" altLang="en-US" sz="2800" dirty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83974" name="文本框 83973"/>
          <p:cNvSpPr txBox="1"/>
          <p:nvPr/>
        </p:nvSpPr>
        <p:spPr>
          <a:xfrm>
            <a:off x="1666875" y="4531043"/>
            <a:ext cx="1116013" cy="369570"/>
          </a:xfrm>
          <a:prstGeom prst="rect">
            <a:avLst/>
          </a:prstGeom>
          <a:solidFill>
            <a:srgbClr val="00CC00"/>
          </a:solidFill>
          <a:ln w="28575">
            <a:noFill/>
          </a:ln>
        </p:spPr>
        <p:txBody>
          <a:bodyPr lIns="90000" tIns="46800" rIns="90000" bIns="4680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</a:rPr>
              <a:t>问题</a:t>
            </a:r>
            <a:endParaRPr lang="zh-CN" altLang="en-US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83975" name="文本框 83974"/>
          <p:cNvSpPr txBox="1"/>
          <p:nvPr/>
        </p:nvSpPr>
        <p:spPr>
          <a:xfrm>
            <a:off x="1919288" y="5112385"/>
            <a:ext cx="8569325" cy="1384935"/>
          </a:xfrm>
          <a:prstGeom prst="rect">
            <a:avLst/>
          </a:prstGeom>
          <a:noFill/>
          <a:ln w="28575">
            <a:noFill/>
          </a:ln>
        </p:spPr>
        <p:txBody>
          <a:bodyPr lIns="90000" tIns="46800" rIns="90000" bIns="46800">
            <a:spAutoFit/>
          </a:bodyPr>
          <a:p>
            <a:pPr>
              <a:spcBef>
                <a:spcPct val="50000"/>
              </a:spcBef>
            </a:pPr>
            <a:r>
              <a:rPr lang="en-US" altLang="zh-CN" sz="2800" dirty="0">
                <a:latin typeface="Arial" panose="020B0604020202020204" pitchFamily="34" charset="0"/>
              </a:rPr>
              <a:t>①</a:t>
            </a:r>
            <a:r>
              <a:rPr lang="zh-CN" altLang="en-US" sz="2800" dirty="0">
                <a:latin typeface="Arial" panose="020B0604020202020204" pitchFamily="34" charset="0"/>
              </a:rPr>
              <a:t>自变量的范围是怎样得到的？</a:t>
            </a:r>
            <a:r>
              <a:rPr lang="en-US" altLang="zh-CN" sz="2800" dirty="0">
                <a:latin typeface="Arial" panose="020B0604020202020204" pitchFamily="34" charset="0"/>
              </a:rPr>
              <a:t>②</a:t>
            </a:r>
            <a:r>
              <a:rPr lang="zh-CN" altLang="en-US" sz="2800" dirty="0">
                <a:latin typeface="Arial" panose="020B0604020202020204" pitchFamily="34" charset="0"/>
              </a:rPr>
              <a:t>自变量的范围为什么分成了四个区间？区间端点是怎样确定的？</a:t>
            </a:r>
            <a:r>
              <a:rPr lang="en-US" altLang="zh-CN" sz="2800" dirty="0">
                <a:latin typeface="Arial" panose="020B0604020202020204" pitchFamily="34" charset="0"/>
              </a:rPr>
              <a:t>③</a:t>
            </a:r>
            <a:r>
              <a:rPr lang="zh-CN" altLang="en-US" sz="2800" dirty="0">
                <a:latin typeface="Arial" panose="020B0604020202020204" pitchFamily="34" charset="0"/>
              </a:rPr>
              <a:t>每段上的函数解析式是怎样求出的？</a:t>
            </a:r>
            <a:endParaRPr lang="zh-CN" altLang="en-US" sz="2800" dirty="0">
              <a:latin typeface="Arial" panose="020B0604020202020204" pitchFamily="34" charset="0"/>
            </a:endParaRPr>
          </a:p>
        </p:txBody>
      </p:sp>
      <p:sp>
        <p:nvSpPr>
          <p:cNvPr id="12" name="文本框 8"/>
          <p:cNvSpPr>
            <a:spLocks noChangeArrowheads="1"/>
          </p:cNvSpPr>
          <p:nvPr/>
        </p:nvSpPr>
        <p:spPr bwMode="auto">
          <a:xfrm>
            <a:off x="-317" y="-296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巩固知识 典型例题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 spd="med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/>
      <p:bldP spid="83973" grpId="0" bldLvl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84994" name="文本框 84993"/>
          <p:cNvSpPr txBox="1"/>
          <p:nvPr/>
        </p:nvSpPr>
        <p:spPr>
          <a:xfrm>
            <a:off x="1971675" y="1129348"/>
            <a:ext cx="8445500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解：设票价为</a:t>
            </a:r>
            <a:r>
              <a:rPr lang="en-US" altLang="zh-CN" sz="2800" i="1">
                <a:solidFill>
                  <a:schemeClr val="tx1"/>
                </a:solidFill>
                <a:latin typeface="Times New Roman" panose="02020603050405020304" pitchFamily="18" charset="0"/>
              </a:rPr>
              <a:t>y</a:t>
            </a:r>
            <a:r>
              <a:rPr lang="zh-CN" altLang="en-US" sz="2800">
                <a:solidFill>
                  <a:schemeClr val="tx1"/>
                </a:solidFill>
                <a:latin typeface="Times New Roman" panose="02020603050405020304" pitchFamily="18" charset="0"/>
              </a:rPr>
              <a:t>，</a:t>
            </a:r>
            <a:r>
              <a:rPr lang="zh-CN" altLang="en-US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里程为</a:t>
            </a:r>
            <a:r>
              <a:rPr lang="en-US" altLang="zh-CN" sz="2800" i="1">
                <a:solidFill>
                  <a:schemeClr val="tx1"/>
                </a:solidFill>
                <a:latin typeface="Times New Roman" panose="02020603050405020304" pitchFamily="18" charset="0"/>
              </a:rPr>
              <a:t>x</a:t>
            </a:r>
            <a:r>
              <a:rPr lang="zh-CN" altLang="en-US" sz="2800">
                <a:solidFill>
                  <a:schemeClr val="tx1"/>
                </a:solidFill>
                <a:latin typeface="Times New Roman" panose="02020603050405020304" pitchFamily="18" charset="0"/>
              </a:rPr>
              <a:t>，</a:t>
            </a:r>
            <a:r>
              <a:rPr lang="zh-CN" altLang="en-US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则根据题意，自变量</a:t>
            </a:r>
            <a:r>
              <a:rPr lang="en-US" altLang="zh-CN" sz="2800" i="1">
                <a:solidFill>
                  <a:schemeClr val="tx1"/>
                </a:solidFill>
                <a:latin typeface="Times New Roman" panose="02020603050405020304" pitchFamily="18" charset="0"/>
              </a:rPr>
              <a:t>x</a:t>
            </a:r>
            <a:r>
              <a:rPr lang="zh-CN" altLang="en-US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的取值范围是（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</a:rPr>
              <a:t>0</a:t>
            </a:r>
            <a:r>
              <a:rPr lang="zh-CN" altLang="en-US" sz="2800">
                <a:solidFill>
                  <a:schemeClr val="tx1"/>
                </a:solidFill>
                <a:latin typeface="Times New Roman" panose="02020603050405020304" pitchFamily="18" charset="0"/>
              </a:rPr>
              <a:t>，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</a:rPr>
              <a:t>20]</a:t>
            </a:r>
            <a:endParaRPr lang="en-US" altLang="zh-CN" sz="28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4995" name="文本框 84994"/>
          <p:cNvSpPr txBox="1"/>
          <p:nvPr/>
        </p:nvSpPr>
        <p:spPr>
          <a:xfrm>
            <a:off x="1992313" y="2218373"/>
            <a:ext cx="765048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由公交车票价的规定，可得到以下函数解析式：</a:t>
            </a:r>
            <a:endParaRPr lang="zh-CN" altLang="en-US" sz="28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85000" name="组合 84999"/>
          <p:cNvGrpSpPr/>
          <p:nvPr/>
        </p:nvGrpSpPr>
        <p:grpSpPr>
          <a:xfrm>
            <a:off x="3384550" y="3226435"/>
            <a:ext cx="4511675" cy="2306638"/>
            <a:chOff x="1172" y="1706"/>
            <a:chExt cx="2842" cy="1453"/>
          </a:xfrm>
        </p:grpSpPr>
        <p:sp>
          <p:nvSpPr>
            <p:cNvPr id="84996" name="文本框 84995"/>
            <p:cNvSpPr txBox="1"/>
            <p:nvPr/>
          </p:nvSpPr>
          <p:spPr>
            <a:xfrm>
              <a:off x="1172" y="2214"/>
              <a:ext cx="422" cy="40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algn="ctr"/>
              <a:r>
                <a:rPr lang="en-US" altLang="zh-CN" sz="3600" b="0" i="1">
                  <a:solidFill>
                    <a:srgbClr val="FF33CC"/>
                  </a:solidFill>
                  <a:latin typeface="Times New Roman" panose="02020603050405020304" pitchFamily="18" charset="0"/>
                </a:rPr>
                <a:t>y</a:t>
              </a:r>
              <a:r>
                <a:rPr lang="en-US" altLang="zh-CN" sz="3600" b="0">
                  <a:solidFill>
                    <a:srgbClr val="FF33CC"/>
                  </a:solidFill>
                  <a:latin typeface="Times New Roman" panose="02020603050405020304" pitchFamily="18" charset="0"/>
                </a:rPr>
                <a:t>=</a:t>
              </a:r>
              <a:endParaRPr lang="en-US" altLang="zh-CN" sz="3600" b="0">
                <a:solidFill>
                  <a:srgbClr val="FF33CC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4997" name="左大括号 84996"/>
            <p:cNvSpPr/>
            <p:nvPr/>
          </p:nvSpPr>
          <p:spPr>
            <a:xfrm>
              <a:off x="1655" y="1706"/>
              <a:ext cx="46" cy="1406"/>
            </a:xfrm>
            <a:prstGeom prst="leftBrace">
              <a:avLst>
                <a:gd name="adj1" fmla="val 254710"/>
                <a:gd name="adj2" fmla="val 50000"/>
              </a:avLst>
            </a:prstGeom>
            <a:noFill/>
            <a:ln w="25400" cap="flat" cmpd="sng">
              <a:solidFill>
                <a:srgbClr val="FF33CC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endParaRPr sz="2400" dirty="0">
                <a:solidFill>
                  <a:srgbClr val="FF33CC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4998" name="文本框 84997"/>
            <p:cNvSpPr txBox="1"/>
            <p:nvPr/>
          </p:nvSpPr>
          <p:spPr>
            <a:xfrm>
              <a:off x="1837" y="1706"/>
              <a:ext cx="2177" cy="145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en-US" altLang="zh-CN" sz="3600">
                  <a:solidFill>
                    <a:srgbClr val="FF33CC"/>
                  </a:solidFill>
                  <a:latin typeface="Times New Roman" panose="02020603050405020304" pitchFamily="18" charset="0"/>
                </a:rPr>
                <a:t>2,   0&lt;</a:t>
              </a:r>
              <a:r>
                <a:rPr lang="en-US" altLang="zh-CN" sz="3600" i="1">
                  <a:solidFill>
                    <a:srgbClr val="FF33CC"/>
                  </a:solidFill>
                  <a:latin typeface="Times New Roman" panose="02020603050405020304" pitchFamily="18" charset="0"/>
                </a:rPr>
                <a:t>x</a:t>
              </a:r>
              <a:r>
                <a:rPr lang="en-US" altLang="zh-CN" sz="3600">
                  <a:solidFill>
                    <a:srgbClr val="FF33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zh-CN" sz="3600">
                  <a:solidFill>
                    <a:srgbClr val="FF33CC"/>
                  </a:solidFill>
                  <a:latin typeface="Arial" panose="020B0604020202020204" pitchFamily="34" charset="0"/>
                </a:rPr>
                <a:t>≤</a:t>
              </a:r>
              <a:r>
                <a:rPr lang="en-US" altLang="zh-CN">
                  <a:solidFill>
                    <a:srgbClr val="FF33CC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zh-CN" sz="3600">
                  <a:solidFill>
                    <a:srgbClr val="FF33CC"/>
                  </a:solidFill>
                  <a:latin typeface="Times New Roman" panose="02020603050405020304" pitchFamily="18" charset="0"/>
                </a:rPr>
                <a:t>5</a:t>
              </a:r>
              <a:endParaRPr lang="en-US" altLang="zh-CN" sz="3600">
                <a:solidFill>
                  <a:srgbClr val="FF33CC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zh-CN" sz="3600">
                  <a:solidFill>
                    <a:srgbClr val="FF33CC"/>
                  </a:solidFill>
                  <a:latin typeface="Times New Roman" panose="02020603050405020304" pitchFamily="18" charset="0"/>
                </a:rPr>
                <a:t>3,   5&lt;</a:t>
              </a:r>
              <a:r>
                <a:rPr lang="en-US" altLang="zh-CN">
                  <a:solidFill>
                    <a:srgbClr val="FF33CC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zh-CN" sz="3600" i="1">
                  <a:solidFill>
                    <a:srgbClr val="FF33CC"/>
                  </a:solidFill>
                  <a:latin typeface="Times New Roman" panose="02020603050405020304" pitchFamily="18" charset="0"/>
                </a:rPr>
                <a:t>x</a:t>
              </a:r>
              <a:r>
                <a:rPr lang="en-US" altLang="zh-CN" sz="3600">
                  <a:solidFill>
                    <a:srgbClr val="FF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3600">
                  <a:solidFill>
                    <a:srgbClr val="FF33CC"/>
                  </a:solidFill>
                  <a:latin typeface="Arial" panose="020B0604020202020204" pitchFamily="34" charset="0"/>
                </a:rPr>
                <a:t>≤</a:t>
              </a:r>
              <a:r>
                <a:rPr lang="en-US" altLang="zh-CN">
                  <a:solidFill>
                    <a:srgbClr val="FF33CC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zh-CN" sz="3600">
                  <a:solidFill>
                    <a:srgbClr val="FF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</a:t>
              </a:r>
              <a:endParaRPr lang="en-US" altLang="zh-CN" sz="360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altLang="zh-CN" sz="3600">
                  <a:solidFill>
                    <a:srgbClr val="FF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4,   10</a:t>
              </a:r>
              <a:r>
                <a:rPr lang="en-US" altLang="zh-CN" sz="3600">
                  <a:solidFill>
                    <a:srgbClr val="FF33CC"/>
                  </a:solidFill>
                  <a:latin typeface="Times New Roman" panose="02020603050405020304" pitchFamily="18" charset="0"/>
                </a:rPr>
                <a:t>&lt;</a:t>
              </a:r>
              <a:r>
                <a:rPr lang="en-US" altLang="zh-CN" sz="3600" i="1">
                  <a:solidFill>
                    <a:srgbClr val="FF33CC"/>
                  </a:solidFill>
                  <a:latin typeface="Times New Roman" panose="02020603050405020304" pitchFamily="18" charset="0"/>
                </a:rPr>
                <a:t>x</a:t>
              </a:r>
              <a:r>
                <a:rPr lang="en-US" altLang="zh-CN" sz="3600">
                  <a:solidFill>
                    <a:srgbClr val="FF33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zh-CN" sz="3600">
                  <a:solidFill>
                    <a:srgbClr val="FF33CC"/>
                  </a:solidFill>
                  <a:latin typeface="Arial" panose="020B0604020202020204" pitchFamily="34" charset="0"/>
                </a:rPr>
                <a:t>≤</a:t>
              </a:r>
              <a:r>
                <a:rPr lang="en-US" altLang="zh-CN">
                  <a:solidFill>
                    <a:srgbClr val="FF33CC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zh-CN" sz="3600">
                  <a:solidFill>
                    <a:srgbClr val="FF33CC"/>
                  </a:solidFill>
                  <a:latin typeface="Times New Roman" panose="02020603050405020304" pitchFamily="18" charset="0"/>
                </a:rPr>
                <a:t>15</a:t>
              </a:r>
              <a:endParaRPr lang="en-US" altLang="zh-CN" sz="3600">
                <a:solidFill>
                  <a:srgbClr val="FF33CC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zh-CN" sz="3600">
                  <a:solidFill>
                    <a:srgbClr val="FF33CC"/>
                  </a:solidFill>
                  <a:latin typeface="Times New Roman" panose="02020603050405020304" pitchFamily="18" charset="0"/>
                </a:rPr>
                <a:t>5,   15&lt;</a:t>
              </a:r>
              <a:r>
                <a:rPr lang="en-US" altLang="zh-CN" sz="3600" i="1">
                  <a:solidFill>
                    <a:srgbClr val="FF33CC"/>
                  </a:solidFill>
                  <a:latin typeface="Times New Roman" panose="02020603050405020304" pitchFamily="18" charset="0"/>
                </a:rPr>
                <a:t>x</a:t>
              </a:r>
              <a:r>
                <a:rPr lang="en-US" altLang="zh-CN" sz="3600">
                  <a:solidFill>
                    <a:srgbClr val="FF33CC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zh-CN" sz="3600">
                  <a:solidFill>
                    <a:srgbClr val="FF33CC"/>
                  </a:solidFill>
                  <a:latin typeface="Arial" panose="020B0604020202020204" pitchFamily="34" charset="0"/>
                </a:rPr>
                <a:t>≤</a:t>
              </a:r>
              <a:r>
                <a:rPr lang="en-US" altLang="zh-CN">
                  <a:solidFill>
                    <a:srgbClr val="FF33CC"/>
                  </a:solidFill>
                  <a:latin typeface="Arial" panose="020B0604020202020204" pitchFamily="34" charset="0"/>
                </a:rPr>
                <a:t> </a:t>
              </a:r>
              <a:r>
                <a:rPr lang="en-US" altLang="zh-CN" sz="3600">
                  <a:solidFill>
                    <a:srgbClr val="FF33CC"/>
                  </a:solidFill>
                  <a:latin typeface="Times New Roman" panose="02020603050405020304" pitchFamily="18" charset="0"/>
                </a:rPr>
                <a:t>20</a:t>
              </a:r>
              <a:endParaRPr lang="en-US" altLang="zh-CN" sz="3600">
                <a:solidFill>
                  <a:srgbClr val="FF33CC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2" name="文本框 8"/>
          <p:cNvSpPr>
            <a:spLocks noChangeArrowheads="1"/>
          </p:cNvSpPr>
          <p:nvPr/>
        </p:nvSpPr>
        <p:spPr bwMode="auto">
          <a:xfrm>
            <a:off x="-317" y="-296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巩固知识 典型例题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4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/>
      <p:bldP spid="8499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pSp>
        <p:nvGrpSpPr>
          <p:cNvPr id="86018" name="组合 86017"/>
          <p:cNvGrpSpPr/>
          <p:nvPr/>
        </p:nvGrpSpPr>
        <p:grpSpPr>
          <a:xfrm>
            <a:off x="3287713" y="1999933"/>
            <a:ext cx="4392612" cy="3743325"/>
            <a:chOff x="1111" y="981"/>
            <a:chExt cx="2767" cy="2358"/>
          </a:xfrm>
        </p:grpSpPr>
        <p:grpSp>
          <p:nvGrpSpPr>
            <p:cNvPr id="86019" name="组合 86018"/>
            <p:cNvGrpSpPr/>
            <p:nvPr/>
          </p:nvGrpSpPr>
          <p:grpSpPr>
            <a:xfrm>
              <a:off x="1111" y="981"/>
              <a:ext cx="2767" cy="2358"/>
              <a:chOff x="1111" y="981"/>
              <a:chExt cx="2767" cy="2358"/>
            </a:xfrm>
          </p:grpSpPr>
          <p:sp>
            <p:nvSpPr>
              <p:cNvPr id="86020" name="直接连接符 86019"/>
              <p:cNvSpPr/>
              <p:nvPr/>
            </p:nvSpPr>
            <p:spPr>
              <a:xfrm>
                <a:off x="1429" y="2388"/>
                <a:ext cx="91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6021" name="直接连接符 86020"/>
              <p:cNvSpPr/>
              <p:nvPr/>
            </p:nvSpPr>
            <p:spPr>
              <a:xfrm>
                <a:off x="1429" y="2025"/>
                <a:ext cx="91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6022" name="直接连接符 86021"/>
              <p:cNvSpPr/>
              <p:nvPr/>
            </p:nvSpPr>
            <p:spPr>
              <a:xfrm>
                <a:off x="1429" y="1707"/>
                <a:ext cx="91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6023" name="直接连接符 86022"/>
              <p:cNvSpPr/>
              <p:nvPr/>
            </p:nvSpPr>
            <p:spPr>
              <a:xfrm>
                <a:off x="1429" y="2751"/>
                <a:ext cx="9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6024" name="直接连接符 86023"/>
              <p:cNvSpPr/>
              <p:nvPr/>
            </p:nvSpPr>
            <p:spPr>
              <a:xfrm>
                <a:off x="1429" y="1344"/>
                <a:ext cx="9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grpSp>
            <p:nvGrpSpPr>
              <p:cNvPr id="86025" name="组合 86024"/>
              <p:cNvGrpSpPr/>
              <p:nvPr/>
            </p:nvGrpSpPr>
            <p:grpSpPr>
              <a:xfrm>
                <a:off x="1111" y="981"/>
                <a:ext cx="2767" cy="2358"/>
                <a:chOff x="1111" y="1842"/>
                <a:chExt cx="2767" cy="2358"/>
              </a:xfrm>
            </p:grpSpPr>
            <p:sp>
              <p:nvSpPr>
                <p:cNvPr id="86026" name="直接连接符 86025"/>
                <p:cNvSpPr/>
                <p:nvPr/>
              </p:nvSpPr>
              <p:spPr>
                <a:xfrm>
                  <a:off x="1111" y="3929"/>
                  <a:ext cx="2767" cy="0"/>
                </a:xfrm>
                <a:prstGeom prst="line">
                  <a:avLst/>
                </a:prstGeom>
                <a:ln w="15875" cap="flat" cmpd="sng">
                  <a:solidFill>
                    <a:schemeClr val="tx1"/>
                  </a:solidFill>
                  <a:prstDash val="solid"/>
                  <a:headEnd type="none" w="med" len="med"/>
                  <a:tailEnd type="triangle" w="med" len="med"/>
                </a:ln>
              </p:spPr>
            </p:sp>
            <p:sp>
              <p:nvSpPr>
                <p:cNvPr id="86027" name="直接连接符 86026"/>
                <p:cNvSpPr/>
                <p:nvPr/>
              </p:nvSpPr>
              <p:spPr>
                <a:xfrm flipV="1">
                  <a:off x="1429" y="1842"/>
                  <a:ext cx="0" cy="2358"/>
                </a:xfrm>
                <a:prstGeom prst="line">
                  <a:avLst/>
                </a:prstGeom>
                <a:ln w="15875" cap="flat" cmpd="sng">
                  <a:solidFill>
                    <a:schemeClr val="tx1"/>
                  </a:solidFill>
                  <a:prstDash val="solid"/>
                  <a:headEnd type="none" w="med" len="med"/>
                  <a:tailEnd type="triangle" w="med" len="med"/>
                </a:ln>
              </p:spPr>
            </p:sp>
          </p:grpSp>
        </p:grpSp>
        <p:sp>
          <p:nvSpPr>
            <p:cNvPr id="86028" name="直接连接符 86027"/>
            <p:cNvSpPr/>
            <p:nvPr/>
          </p:nvSpPr>
          <p:spPr>
            <a:xfrm flipV="1">
              <a:off x="1746" y="2977"/>
              <a:ext cx="0" cy="9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6029" name="直接连接符 86028"/>
            <p:cNvSpPr/>
            <p:nvPr/>
          </p:nvSpPr>
          <p:spPr>
            <a:xfrm flipV="1">
              <a:off x="2789" y="2977"/>
              <a:ext cx="0" cy="9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6030" name="直接连接符 86029"/>
            <p:cNvSpPr/>
            <p:nvPr/>
          </p:nvSpPr>
          <p:spPr>
            <a:xfrm flipV="1">
              <a:off x="2426" y="2977"/>
              <a:ext cx="0" cy="9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6031" name="直接连接符 86030"/>
            <p:cNvSpPr/>
            <p:nvPr/>
          </p:nvSpPr>
          <p:spPr>
            <a:xfrm flipV="1">
              <a:off x="2109" y="2977"/>
              <a:ext cx="0" cy="9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86032" name="组合 86031"/>
          <p:cNvGrpSpPr/>
          <p:nvPr/>
        </p:nvGrpSpPr>
        <p:grpSpPr>
          <a:xfrm>
            <a:off x="3359150" y="1784033"/>
            <a:ext cx="4295775" cy="3937000"/>
            <a:chOff x="1156" y="845"/>
            <a:chExt cx="2706" cy="2480"/>
          </a:xfrm>
        </p:grpSpPr>
        <p:sp>
          <p:nvSpPr>
            <p:cNvPr id="86033" name="文本框 86032"/>
            <p:cNvSpPr txBox="1"/>
            <p:nvPr/>
          </p:nvSpPr>
          <p:spPr>
            <a:xfrm>
              <a:off x="1156" y="3023"/>
              <a:ext cx="211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4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0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6034" name="文本框 86033"/>
            <p:cNvSpPr txBox="1"/>
            <p:nvPr/>
          </p:nvSpPr>
          <p:spPr>
            <a:xfrm>
              <a:off x="1643" y="3035"/>
              <a:ext cx="211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4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5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6035" name="文本框 86034"/>
            <p:cNvSpPr txBox="1"/>
            <p:nvPr/>
          </p:nvSpPr>
          <p:spPr>
            <a:xfrm>
              <a:off x="1973" y="3022"/>
              <a:ext cx="307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4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10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6036" name="文本框 86035"/>
            <p:cNvSpPr txBox="1"/>
            <p:nvPr/>
          </p:nvSpPr>
          <p:spPr>
            <a:xfrm>
              <a:off x="2290" y="3022"/>
              <a:ext cx="307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4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15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6037" name="文本框 86036"/>
            <p:cNvSpPr txBox="1"/>
            <p:nvPr/>
          </p:nvSpPr>
          <p:spPr>
            <a:xfrm>
              <a:off x="2653" y="3022"/>
              <a:ext cx="307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4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20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6038" name="文本框 86037"/>
            <p:cNvSpPr txBox="1"/>
            <p:nvPr/>
          </p:nvSpPr>
          <p:spPr>
            <a:xfrm>
              <a:off x="1202" y="2614"/>
              <a:ext cx="211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4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1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6039" name="文本框 86038"/>
            <p:cNvSpPr txBox="1"/>
            <p:nvPr/>
          </p:nvSpPr>
          <p:spPr>
            <a:xfrm>
              <a:off x="1202" y="2251"/>
              <a:ext cx="211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4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2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6040" name="文本框 86039"/>
            <p:cNvSpPr txBox="1"/>
            <p:nvPr/>
          </p:nvSpPr>
          <p:spPr>
            <a:xfrm>
              <a:off x="1202" y="1888"/>
              <a:ext cx="211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4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3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6041" name="文本框 86040"/>
            <p:cNvSpPr txBox="1"/>
            <p:nvPr/>
          </p:nvSpPr>
          <p:spPr>
            <a:xfrm>
              <a:off x="1202" y="1525"/>
              <a:ext cx="211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4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4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6042" name="文本框 86041"/>
            <p:cNvSpPr txBox="1"/>
            <p:nvPr/>
          </p:nvSpPr>
          <p:spPr>
            <a:xfrm>
              <a:off x="1202" y="1162"/>
              <a:ext cx="211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400" b="0">
                  <a:solidFill>
                    <a:schemeClr val="tx1"/>
                  </a:solidFill>
                  <a:latin typeface="Times New Roman" panose="02020603050405020304" pitchFamily="18" charset="0"/>
                </a:rPr>
                <a:t>5</a:t>
              </a:r>
              <a:endParaRPr lang="en-US" altLang="zh-CN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6043" name="文本框 86042"/>
            <p:cNvSpPr txBox="1"/>
            <p:nvPr/>
          </p:nvSpPr>
          <p:spPr>
            <a:xfrm>
              <a:off x="3651" y="3023"/>
              <a:ext cx="211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400" b="0" i="1">
                  <a:solidFill>
                    <a:schemeClr val="tx1"/>
                  </a:solidFill>
                  <a:latin typeface="Times New Roman" panose="02020603050405020304" pitchFamily="18" charset="0"/>
                </a:rPr>
                <a:t>x</a:t>
              </a:r>
              <a:endParaRPr lang="en-US" altLang="zh-CN" sz="2400" b="0" i="1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6044" name="文本框 86043"/>
            <p:cNvSpPr txBox="1"/>
            <p:nvPr/>
          </p:nvSpPr>
          <p:spPr>
            <a:xfrm>
              <a:off x="1202" y="845"/>
              <a:ext cx="186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zh-CN" altLang="en-US" sz="2000" b="0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zh-CN" altLang="en-US" sz="2000" b="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6045" name="文本框 86044"/>
          <p:cNvSpPr txBox="1"/>
          <p:nvPr/>
        </p:nvSpPr>
        <p:spPr>
          <a:xfrm>
            <a:off x="3624898" y="4101783"/>
            <a:ext cx="335280" cy="27559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zh-CN" sz="12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○</a:t>
            </a:r>
            <a:endParaRPr lang="en-US" altLang="zh-CN" sz="1200">
              <a:solidFill>
                <a:srgbClr val="00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6046" name="直接连接符 86045"/>
          <p:cNvSpPr/>
          <p:nvPr/>
        </p:nvSpPr>
        <p:spPr>
          <a:xfrm>
            <a:off x="3863975" y="4231958"/>
            <a:ext cx="431800" cy="0"/>
          </a:xfrm>
          <a:prstGeom prst="line">
            <a:avLst/>
          </a:prstGeom>
          <a:ln w="254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6047" name="文本框 86046"/>
          <p:cNvSpPr txBox="1"/>
          <p:nvPr/>
        </p:nvSpPr>
        <p:spPr>
          <a:xfrm>
            <a:off x="5039360" y="2431733"/>
            <a:ext cx="335280" cy="27559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zh-CN" sz="1200">
                <a:solidFill>
                  <a:srgbClr val="000099"/>
                </a:solidFill>
                <a:latin typeface="Times New Roman" panose="02020603050405020304" pitchFamily="18" charset="0"/>
              </a:rPr>
              <a:t>○</a:t>
            </a:r>
            <a:endParaRPr lang="en-US" altLang="zh-CN" sz="120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86048" name="直接连接符 86047"/>
          <p:cNvSpPr/>
          <p:nvPr/>
        </p:nvSpPr>
        <p:spPr>
          <a:xfrm>
            <a:off x="4295775" y="3655695"/>
            <a:ext cx="504825" cy="0"/>
          </a:xfrm>
          <a:prstGeom prst="line">
            <a:avLst/>
          </a:prstGeom>
          <a:ln w="254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6049" name="文本框 86048"/>
          <p:cNvSpPr txBox="1"/>
          <p:nvPr/>
        </p:nvSpPr>
        <p:spPr>
          <a:xfrm>
            <a:off x="4080510" y="3511233"/>
            <a:ext cx="335280" cy="27559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zh-CN" sz="1200">
                <a:solidFill>
                  <a:srgbClr val="000099"/>
                </a:solidFill>
                <a:latin typeface="Times New Roman" panose="02020603050405020304" pitchFamily="18" charset="0"/>
              </a:rPr>
              <a:t>○</a:t>
            </a:r>
            <a:endParaRPr lang="en-US" altLang="zh-CN" sz="120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86050" name="直接连接符 86049"/>
          <p:cNvSpPr/>
          <p:nvPr/>
        </p:nvSpPr>
        <p:spPr>
          <a:xfrm>
            <a:off x="4800600" y="3150870"/>
            <a:ext cx="503238" cy="0"/>
          </a:xfrm>
          <a:prstGeom prst="line">
            <a:avLst/>
          </a:prstGeom>
          <a:ln w="254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6051" name="文本框 86050"/>
          <p:cNvSpPr txBox="1"/>
          <p:nvPr/>
        </p:nvSpPr>
        <p:spPr>
          <a:xfrm>
            <a:off x="4583748" y="3007995"/>
            <a:ext cx="335280" cy="27559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altLang="zh-CN" sz="1200">
                <a:solidFill>
                  <a:srgbClr val="000099"/>
                </a:solidFill>
                <a:latin typeface="Times New Roman" panose="02020603050405020304" pitchFamily="18" charset="0"/>
              </a:rPr>
              <a:t>○</a:t>
            </a:r>
            <a:endParaRPr lang="en-US" altLang="zh-CN" sz="120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86052" name="直接连接符 86051"/>
          <p:cNvSpPr/>
          <p:nvPr/>
        </p:nvSpPr>
        <p:spPr>
          <a:xfrm>
            <a:off x="5303838" y="2576195"/>
            <a:ext cx="576262" cy="0"/>
          </a:xfrm>
          <a:prstGeom prst="line">
            <a:avLst/>
          </a:prstGeom>
          <a:ln w="254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6053" name="文本框 86052"/>
          <p:cNvSpPr txBox="1"/>
          <p:nvPr/>
        </p:nvSpPr>
        <p:spPr>
          <a:xfrm>
            <a:off x="2063750" y="991870"/>
            <a:ext cx="693928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根据函数解析式，可画出函数图象，如下图</a:t>
            </a:r>
            <a:endParaRPr lang="zh-CN" altLang="en-US" sz="28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6054" name="文本框 86053"/>
          <p:cNvSpPr txBox="1"/>
          <p:nvPr/>
        </p:nvSpPr>
        <p:spPr>
          <a:xfrm>
            <a:off x="7948295" y="1626870"/>
            <a:ext cx="3960813" cy="31076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dirty="0">
                <a:latin typeface="Times New Roman" panose="02020603050405020304" pitchFamily="18" charset="0"/>
              </a:rPr>
              <a:t>有些函数在它的定义域中，对于自变量的不同取值范围，对应关系不同，这种函数通常称为分段函数</a:t>
            </a:r>
            <a:r>
              <a:rPr lang="zh-CN" altLang="en-US" sz="2800" b="0" dirty="0">
                <a:latin typeface="Times New Roman" panose="02020603050405020304" pitchFamily="18" charset="0"/>
              </a:rPr>
              <a:t>。注意：分段函数是一个函数，不是几个函数。</a:t>
            </a:r>
            <a:endParaRPr lang="zh-CN" altLang="en-US" sz="2800" b="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8"/>
          <p:cNvSpPr>
            <a:spLocks noChangeArrowheads="1"/>
          </p:cNvSpPr>
          <p:nvPr/>
        </p:nvSpPr>
        <p:spPr bwMode="auto">
          <a:xfrm>
            <a:off x="-317" y="-296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巩固知识 典型例题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86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5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25853" y="2350217"/>
            <a:ext cx="86713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练习：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842725" y="3235948"/>
            <a:ext cx="867136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教材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70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页练习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文本框 8"/>
          <p:cNvSpPr>
            <a:spLocks noChangeArrowheads="1"/>
          </p:cNvSpPr>
          <p:nvPr/>
        </p:nvSpPr>
        <p:spPr bwMode="auto">
          <a:xfrm>
            <a:off x="-317" y="61934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练习巩固 深化理解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754453" y="1728957"/>
            <a:ext cx="86713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小结：</a:t>
            </a:r>
            <a:endParaRPr lang="zh-CN" altLang="en-US" sz="3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071323" y="2629496"/>
            <a:ext cx="86713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本节课学到什么？</a:t>
            </a:r>
            <a:endParaRPr lang="zh-CN" altLang="en-US" sz="3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071324" y="3328403"/>
            <a:ext cx="86713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重点和难点是什么？</a:t>
            </a:r>
            <a:endParaRPr lang="zh-CN" altLang="en-US" sz="3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文本框 8"/>
          <p:cNvSpPr>
            <a:spLocks noChangeArrowheads="1"/>
          </p:cNvSpPr>
          <p:nvPr/>
        </p:nvSpPr>
        <p:spPr bwMode="auto">
          <a:xfrm>
            <a:off x="-317" y="62569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课堂小结 布置作业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2754452" y="4374332"/>
            <a:ext cx="8988231" cy="1463599"/>
            <a:chOff x="2754452" y="4374332"/>
            <a:chExt cx="8988231" cy="1463599"/>
          </a:xfrm>
        </p:grpSpPr>
        <p:sp>
          <p:nvSpPr>
            <p:cNvPr id="11" name="文本框 10"/>
            <p:cNvSpPr txBox="1"/>
            <p:nvPr/>
          </p:nvSpPr>
          <p:spPr>
            <a:xfrm>
              <a:off x="2754452" y="4374332"/>
              <a:ext cx="86713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000" dirty="0">
                  <a:latin typeface="黑体" panose="02010609060101010101" pitchFamily="49" charset="-122"/>
                  <a:ea typeface="黑体" panose="02010609060101010101" pitchFamily="49" charset="-122"/>
                </a:rPr>
                <a:t>作业：</a:t>
              </a:r>
              <a:endPara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3071322" y="5284846"/>
              <a:ext cx="8671361" cy="5530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000" dirty="0">
                  <a:latin typeface="黑体" panose="02010609060101010101" pitchFamily="49" charset="-122"/>
                  <a:ea typeface="黑体" panose="02010609060101010101" pitchFamily="49" charset="-122"/>
                </a:rPr>
                <a:t>教材</a:t>
              </a:r>
              <a:r>
                <a:rPr lang="en-US" altLang="zh-CN" sz="3000" dirty="0">
                  <a:latin typeface="黑体" panose="02010609060101010101" pitchFamily="49" charset="-122"/>
                  <a:ea typeface="黑体" panose="02010609060101010101" pitchFamily="49" charset="-122"/>
                </a:rPr>
                <a:t>71</a:t>
              </a:r>
              <a:r>
                <a:rPr lang="zh-CN" altLang="en-US" sz="3000" dirty="0">
                  <a:latin typeface="黑体" panose="02010609060101010101" pitchFamily="49" charset="-122"/>
                  <a:ea typeface="黑体" panose="02010609060101010101" pitchFamily="49" charset="-122"/>
                </a:rPr>
                <a:t>页习题二</a:t>
              </a:r>
              <a:endPara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016115" y="1944579"/>
            <a:ext cx="70428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汽车以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60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千米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小时的速度匀速行驶，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016115" y="2648941"/>
            <a:ext cx="71794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行驶里程为</a:t>
            </a:r>
            <a:r>
              <a:rPr lang="en-US" altLang="zh-CN" sz="3200" i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s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千米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，行驶时间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为</a:t>
            </a:r>
            <a:r>
              <a:rPr lang="en-US" altLang="zh-CN" sz="3200" i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t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小时，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46654" y="1408621"/>
            <a:ext cx="192858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实例 </a:t>
            </a:r>
            <a:r>
              <a:rPr lang="en-US" altLang="zh-CN" sz="3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3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8"/>
          <p:cNvSpPr>
            <a:spLocks noChangeArrowheads="1"/>
          </p:cNvSpPr>
          <p:nvPr/>
        </p:nvSpPr>
        <p:spPr bwMode="auto">
          <a:xfrm>
            <a:off x="-317" y="72094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观察探索 探究新知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016115" y="3832681"/>
          <a:ext cx="8128002" cy="74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4667"/>
                <a:gridCol w="1354667"/>
                <a:gridCol w="1354667"/>
                <a:gridCol w="1354667"/>
                <a:gridCol w="1354667"/>
                <a:gridCol w="135466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小时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</a:tr>
              <a:tr h="377880">
                <a:tc>
                  <a:txBody>
                    <a:bodyPr/>
                    <a:lstStyle/>
                    <a:p>
                      <a:pPr algn="ctr"/>
                      <a:r>
                        <a:rPr lang="en-US" altLang="zh-CN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千米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60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120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180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240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300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等腰三角形 7"/>
          <p:cNvSpPr/>
          <p:nvPr/>
        </p:nvSpPr>
        <p:spPr>
          <a:xfrm rot="3947506">
            <a:off x="2594769" y="1575594"/>
            <a:ext cx="2371725" cy="2243137"/>
          </a:xfrm>
          <a:prstGeom prst="triangle">
            <a:avLst/>
          </a:prstGeom>
          <a:gradFill>
            <a:gsLst>
              <a:gs pos="0">
                <a:srgbClr val="FEE902"/>
              </a:gs>
              <a:gs pos="100000">
                <a:srgbClr val="F7AA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" name="圆角矩形 11"/>
          <p:cNvSpPr/>
          <p:nvPr/>
        </p:nvSpPr>
        <p:spPr>
          <a:xfrm rot="1033044">
            <a:off x="2576513" y="3460750"/>
            <a:ext cx="1565275" cy="2009775"/>
          </a:xfrm>
          <a:prstGeom prst="roundRect">
            <a:avLst/>
          </a:prstGeom>
          <a:gradFill>
            <a:gsLst>
              <a:gs pos="100000">
                <a:schemeClr val="bg1">
                  <a:alpha val="7000"/>
                </a:schemeClr>
              </a:gs>
              <a:gs pos="0">
                <a:schemeClr val="bg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3" name="圆角矩形 12"/>
          <p:cNvSpPr/>
          <p:nvPr/>
        </p:nvSpPr>
        <p:spPr>
          <a:xfrm rot="2933944">
            <a:off x="4237038" y="2541588"/>
            <a:ext cx="1563687" cy="2008187"/>
          </a:xfrm>
          <a:prstGeom prst="roundRect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1EC5EF">
                  <a:alpha val="47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4" name="直角三角形 13"/>
          <p:cNvSpPr/>
          <p:nvPr/>
        </p:nvSpPr>
        <p:spPr>
          <a:xfrm rot="7258735">
            <a:off x="5258594" y="4045744"/>
            <a:ext cx="1563687" cy="2009775"/>
          </a:xfrm>
          <a:prstGeom prst="rtTriangle">
            <a:avLst/>
          </a:prstGeom>
          <a:gradFill>
            <a:gsLst>
              <a:gs pos="0">
                <a:srgbClr val="1EC5EF">
                  <a:alpha val="59000"/>
                  <a:lumMod val="91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6" name="圆角矩形 15"/>
          <p:cNvSpPr/>
          <p:nvPr/>
        </p:nvSpPr>
        <p:spPr>
          <a:xfrm rot="1033044">
            <a:off x="7196138" y="4057650"/>
            <a:ext cx="882650" cy="2009775"/>
          </a:xfrm>
          <a:prstGeom prst="roundRect">
            <a:avLst/>
          </a:prstGeom>
          <a:gradFill>
            <a:gsLst>
              <a:gs pos="0">
                <a:srgbClr val="E34671"/>
              </a:gs>
              <a:gs pos="100000">
                <a:srgbClr val="DD8150">
                  <a:alpha val="16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7" name="直角三角形 16"/>
          <p:cNvSpPr/>
          <p:nvPr/>
        </p:nvSpPr>
        <p:spPr>
          <a:xfrm rot="15608339">
            <a:off x="5239544" y="3367881"/>
            <a:ext cx="1279525" cy="1338263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8" name="直角三角形 17"/>
          <p:cNvSpPr/>
          <p:nvPr/>
        </p:nvSpPr>
        <p:spPr>
          <a:xfrm rot="6825285">
            <a:off x="4291012" y="3346451"/>
            <a:ext cx="1281113" cy="1338262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9" name="直角三角形 18"/>
          <p:cNvSpPr/>
          <p:nvPr/>
        </p:nvSpPr>
        <p:spPr>
          <a:xfrm rot="19920985">
            <a:off x="3463925" y="3703638"/>
            <a:ext cx="1784350" cy="1508125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  <a:lumMod val="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21" name="直角三角形 20"/>
          <p:cNvSpPr/>
          <p:nvPr/>
        </p:nvSpPr>
        <p:spPr>
          <a:xfrm rot="16043769">
            <a:off x="7345363" y="2341563"/>
            <a:ext cx="1565275" cy="2009775"/>
          </a:xfrm>
          <a:prstGeom prst="rtTriangle">
            <a:avLst/>
          </a:prstGeom>
          <a:gradFill>
            <a:gsLst>
              <a:gs pos="0">
                <a:srgbClr val="FBD40A">
                  <a:alpha val="26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4111" name="文本框 2"/>
          <p:cNvSpPr txBox="1">
            <a:spLocks noChangeArrowheads="1"/>
          </p:cNvSpPr>
          <p:nvPr/>
        </p:nvSpPr>
        <p:spPr bwMode="auto">
          <a:xfrm>
            <a:off x="5078413" y="3038475"/>
            <a:ext cx="25971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CN" sz="6000"/>
              <a:t>Thanks</a:t>
            </a:r>
            <a:endParaRPr lang="zh-CN" altLang="en-US" sz="60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922981" y="2308645"/>
            <a:ext cx="833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每张电影票的售价为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50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元，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75255" y="1396702"/>
            <a:ext cx="192858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实例 </a:t>
            </a:r>
            <a:r>
              <a:rPr lang="en-US" altLang="zh-CN" sz="3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3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2016115" y="3339993"/>
          <a:ext cx="7730078" cy="7645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30078"/>
                <a:gridCol w="1800000"/>
                <a:gridCol w="1800000"/>
                <a:gridCol w="1800000"/>
              </a:tblGrid>
              <a:tr h="378691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出售张数</a:t>
                      </a:r>
                      <a:r>
                        <a:rPr lang="en-US" altLang="zh-CN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zh-CN" altLang="en-US" dirty="0"/>
                        <a:t>张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早场（</a:t>
                      </a:r>
                      <a:r>
                        <a:rPr lang="en-US" altLang="zh-CN" dirty="0"/>
                        <a:t>50</a:t>
                      </a:r>
                      <a:r>
                        <a:rPr lang="zh-CN" altLang="en-US" dirty="0"/>
                        <a:t>张）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午场（</a:t>
                      </a:r>
                      <a:r>
                        <a:rPr lang="en-US" altLang="zh-CN" dirty="0"/>
                        <a:t>105</a:t>
                      </a:r>
                      <a:r>
                        <a:rPr lang="zh-CN" altLang="en-US" dirty="0"/>
                        <a:t>张）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晚场（</a:t>
                      </a:r>
                      <a:r>
                        <a:rPr lang="en-US" altLang="zh-CN" dirty="0"/>
                        <a:t>170</a:t>
                      </a:r>
                      <a:r>
                        <a:rPr lang="zh-CN" altLang="en-US" dirty="0"/>
                        <a:t>张）</a:t>
                      </a:r>
                      <a:endParaRPr lang="zh-CN" altLang="en-US" dirty="0"/>
                    </a:p>
                  </a:txBody>
                  <a:tcPr/>
                </a:tc>
              </a:tr>
              <a:tr h="38588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票房收入</a:t>
                      </a:r>
                      <a:r>
                        <a:rPr lang="en-US" altLang="zh-CN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zh-CN" altLang="en-US" dirty="0"/>
                        <a:t>元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2500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5250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8500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文本框 8"/>
          <p:cNvSpPr>
            <a:spLocks noChangeArrowheads="1"/>
          </p:cNvSpPr>
          <p:nvPr/>
        </p:nvSpPr>
        <p:spPr bwMode="auto">
          <a:xfrm>
            <a:off x="-317" y="72094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观察探索 探究新知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118788" name="表格 118787"/>
          <p:cNvGraphicFramePr/>
          <p:nvPr>
            <p:custDataLst>
              <p:tags r:id="rId2"/>
            </p:custDataLst>
          </p:nvPr>
        </p:nvGraphicFramePr>
        <p:xfrm>
          <a:off x="1844993" y="2305685"/>
          <a:ext cx="8686800" cy="3168015"/>
        </p:xfrm>
        <a:graphic>
          <a:graphicData uri="http://schemas.openxmlformats.org/drawingml/2006/table">
            <a:tbl>
              <a:tblPr/>
              <a:tblGrid>
                <a:gridCol w="968375"/>
                <a:gridCol w="1128395"/>
                <a:gridCol w="1019175"/>
                <a:gridCol w="1122680"/>
                <a:gridCol w="1110615"/>
                <a:gridCol w="1067435"/>
                <a:gridCol w="1123950"/>
                <a:gridCol w="1146175"/>
              </a:tblGrid>
              <a:tr h="51625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800" b="1" dirty="0">
                          <a:latin typeface="楷体_GB2312" pitchFamily="49" charset="-122"/>
                          <a:ea typeface="楷体_GB2312" pitchFamily="49" charset="-122"/>
                        </a:rPr>
                        <a:t>时间</a:t>
                      </a:r>
                      <a:endParaRPr lang="zh-CN" altLang="en-US" sz="1800" b="1" dirty="0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algn="l"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3时45分</a:t>
                      </a:r>
                      <a:endParaRPr lang="en-US" altLang="zh-CN" sz="1800" b="1">
                        <a:solidFill>
                          <a:srgbClr val="000000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4</a:t>
                      </a:r>
                      <a:r>
                        <a:rPr lang="zh-CN" altLang="en-US" sz="1800" b="1" dirty="0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时</a:t>
                      </a: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13</a:t>
                      </a:r>
                      <a:r>
                        <a:rPr lang="zh-CN" altLang="en-US" sz="1800" b="1" dirty="0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分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4</a:t>
                      </a:r>
                      <a:r>
                        <a:rPr lang="zh-CN" altLang="en-US" sz="1800" b="1" dirty="0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时</a:t>
                      </a: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19</a:t>
                      </a:r>
                      <a:r>
                        <a:rPr lang="zh-CN" altLang="en-US" sz="1800" b="1" dirty="0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分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4</a:t>
                      </a:r>
                      <a:r>
                        <a:rPr lang="zh-CN" altLang="en-US" sz="1800" b="1" dirty="0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时</a:t>
                      </a: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20</a:t>
                      </a:r>
                      <a:r>
                        <a:rPr lang="zh-CN" altLang="en-US" sz="1800" b="1" dirty="0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分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4</a:t>
                      </a:r>
                      <a:r>
                        <a:rPr lang="zh-CN" altLang="en-US" sz="1800" b="1" dirty="0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时</a:t>
                      </a: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23</a:t>
                      </a:r>
                      <a:r>
                        <a:rPr lang="zh-CN" altLang="en-US" sz="1800" b="1" dirty="0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分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4</a:t>
                      </a:r>
                      <a:r>
                        <a:rPr lang="zh-CN" altLang="en-US" sz="1800" b="1" dirty="0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时</a:t>
                      </a: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32</a:t>
                      </a:r>
                      <a:r>
                        <a:rPr lang="zh-CN" altLang="en-US" sz="1800" b="1" dirty="0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分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4</a:t>
                      </a:r>
                      <a:r>
                        <a:rPr lang="zh-CN" altLang="en-US" sz="1800" b="1" dirty="0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时</a:t>
                      </a: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33</a:t>
                      </a:r>
                      <a:r>
                        <a:rPr lang="zh-CN" altLang="en-US" sz="1800" b="1" dirty="0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分</a:t>
                      </a:r>
                      <a:endParaRPr lang="zh-CN" altLang="en-US" sz="1800" b="1" dirty="0">
                        <a:solidFill>
                          <a:srgbClr val="000000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73469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800" b="1" dirty="0">
                          <a:latin typeface="楷体_GB2312" pitchFamily="49" charset="-122"/>
                          <a:ea typeface="楷体_GB2312" pitchFamily="49" charset="-122"/>
                        </a:rPr>
                        <a:t>返回舱距地面的高度</a:t>
                      </a:r>
                      <a:endParaRPr lang="zh-CN" altLang="en-US" sz="1800" b="1" dirty="0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algn="l"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350km</a:t>
                      </a:r>
                      <a:endParaRPr lang="en-US" altLang="zh-CN" sz="1800" b="1">
                        <a:solidFill>
                          <a:srgbClr val="000000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100km</a:t>
                      </a:r>
                      <a:endParaRPr lang="en-US" altLang="zh-CN" sz="1800" b="1">
                        <a:solidFill>
                          <a:srgbClr val="000000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15km</a:t>
                      </a:r>
                      <a:endParaRPr lang="en-US" altLang="zh-CN" sz="1800" b="1">
                        <a:solidFill>
                          <a:srgbClr val="000000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10km</a:t>
                      </a:r>
                      <a:endParaRPr lang="en-US" altLang="zh-CN" sz="1800" b="1">
                        <a:solidFill>
                          <a:srgbClr val="000000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6km</a:t>
                      </a:r>
                      <a:endParaRPr lang="en-US" altLang="zh-CN" sz="1800" b="1">
                        <a:solidFill>
                          <a:srgbClr val="000000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1km</a:t>
                      </a:r>
                      <a:endParaRPr lang="en-US" altLang="zh-CN" sz="1800" b="1">
                        <a:solidFill>
                          <a:srgbClr val="000000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800" b="1">
                          <a:solidFill>
                            <a:srgbClr val="000000"/>
                          </a:solidFill>
                          <a:latin typeface="楷体_GB2312" pitchFamily="49" charset="-122"/>
                          <a:ea typeface="楷体_GB2312" pitchFamily="49" charset="-122"/>
                        </a:rPr>
                        <a:t>0</a:t>
                      </a:r>
                      <a:endParaRPr lang="en-US" altLang="zh-CN" sz="1800" b="1">
                        <a:solidFill>
                          <a:srgbClr val="000000"/>
                        </a:solidFill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136652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800" b="1" dirty="0">
                          <a:latin typeface="楷体_GB2312" pitchFamily="49" charset="-122"/>
                          <a:ea typeface="楷体_GB2312" pitchFamily="49" charset="-122"/>
                        </a:rPr>
                        <a:t>降落状况</a:t>
                      </a:r>
                      <a:endParaRPr lang="zh-CN" altLang="en-US" sz="1800" b="1" dirty="0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800" b="1" dirty="0">
                          <a:latin typeface="楷体_GB2312" pitchFamily="49" charset="-122"/>
                          <a:ea typeface="楷体_GB2312" pitchFamily="49" charset="-122"/>
                        </a:rPr>
                        <a:t>返回舱制动点火</a:t>
                      </a:r>
                      <a:endParaRPr lang="zh-CN" altLang="en-US" sz="1800" b="1" dirty="0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800" b="1" dirty="0">
                          <a:latin typeface="楷体_GB2312" pitchFamily="49" charset="-122"/>
                          <a:ea typeface="楷体_GB2312" pitchFamily="49" charset="-122"/>
                        </a:rPr>
                        <a:t>返回舱处于无动力飞行，高速进入黑障区</a:t>
                      </a:r>
                      <a:endParaRPr lang="zh-CN" altLang="en-US" sz="1800" b="1" dirty="0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800" b="1" dirty="0">
                          <a:latin typeface="楷体_GB2312" pitchFamily="49" charset="-122"/>
                          <a:ea typeface="楷体_GB2312" pitchFamily="49" charset="-122"/>
                        </a:rPr>
                        <a:t>引导伞引出减速伞</a:t>
                      </a:r>
                      <a:endParaRPr lang="zh-CN" altLang="en-US" sz="1800" b="1" dirty="0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800" b="1" dirty="0">
                          <a:latin typeface="楷体_GB2312" pitchFamily="49" charset="-122"/>
                          <a:ea typeface="楷体_GB2312" pitchFamily="49" charset="-122"/>
                        </a:rPr>
                        <a:t>减速伞打开</a:t>
                      </a:r>
                      <a:endParaRPr lang="zh-CN" altLang="en-US" sz="1800" b="1" dirty="0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800" b="1" dirty="0">
                          <a:latin typeface="楷体_GB2312" pitchFamily="49" charset="-122"/>
                          <a:ea typeface="楷体_GB2312" pitchFamily="49" charset="-122"/>
                        </a:rPr>
                        <a:t>返回舱抛掉防热大底</a:t>
                      </a:r>
                      <a:endParaRPr lang="zh-CN" altLang="en-US" sz="1800" b="1" dirty="0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800" b="1" dirty="0">
                          <a:latin typeface="楷体_GB2312" pitchFamily="49" charset="-122"/>
                          <a:ea typeface="楷体_GB2312" pitchFamily="49" charset="-122"/>
                        </a:rPr>
                        <a:t>指示灯亮，提示即将着陆</a:t>
                      </a:r>
                      <a:endParaRPr lang="zh-CN" altLang="en-US" sz="1800" b="1" dirty="0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anose="05000000000000000000" pitchFamily="2" charset="2"/>
                        <a:buChar char="¢"/>
                        <a:defRPr sz="260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l"/>
                        <a:defRPr sz="24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800" b="1" dirty="0">
                          <a:latin typeface="楷体_GB2312" pitchFamily="49" charset="-122"/>
                          <a:ea typeface="楷体_GB2312" pitchFamily="49" charset="-122"/>
                        </a:rPr>
                        <a:t>返回舱成功降落地面</a:t>
                      </a:r>
                      <a:endParaRPr lang="zh-CN" altLang="en-US" sz="1800" b="1" dirty="0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</a:tbl>
          </a:graphicData>
        </a:graphic>
      </p:graphicFrame>
      <p:sp>
        <p:nvSpPr>
          <p:cNvPr id="3278" name="Rectangle 206"/>
          <p:cNvSpPr/>
          <p:nvPr/>
        </p:nvSpPr>
        <p:spPr>
          <a:xfrm>
            <a:off x="1763395" y="942340"/>
            <a:ext cx="901827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 anchor="ctr" anchorCtr="0">
            <a:spAutoFit/>
          </a:bodyPr>
          <a:p>
            <a:pPr indent="342900"/>
            <a:endParaRPr lang="zh-CN" altLang="en-US" sz="2400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indent="342900"/>
            <a:r>
              <a:rPr lang="en-US" altLang="zh-CN" sz="240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2005</a:t>
            </a:r>
            <a:r>
              <a:rPr lang="zh-CN" altLang="en-US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年</a:t>
            </a:r>
            <a:r>
              <a:rPr lang="en-US" altLang="zh-CN" sz="240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10</a:t>
            </a:r>
            <a:r>
              <a:rPr lang="zh-CN" altLang="en-US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月</a:t>
            </a:r>
            <a:r>
              <a:rPr lang="en-US" altLang="zh-CN" sz="240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17</a:t>
            </a:r>
            <a:r>
              <a:rPr lang="zh-CN" altLang="en-US" sz="24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日，我国“神舟”六号载人飞船顺利返回地面．下面是“神舟”六号飞船返回舱返回过程中的相关记录：</a:t>
            </a:r>
            <a:endParaRPr lang="zh-CN" altLang="en-US" sz="1800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86915" y="1265257"/>
            <a:ext cx="1928588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实例 </a:t>
            </a:r>
            <a:r>
              <a:rPr lang="en-US" altLang="zh-CN" sz="3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zh-CN" altLang="en-US" sz="3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8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216015" y="3077032"/>
            <a:ext cx="833438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通过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列出自变量与对应函数值的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表格来表示函数关系的方法。</a:t>
            </a:r>
            <a:endParaRPr lang="zh-CN" altLang="en-US" sz="32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178454" y="2154166"/>
            <a:ext cx="14081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列表法：</a:t>
            </a:r>
            <a:endParaRPr lang="zh-CN" altLang="en-US" sz="3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8"/>
          <p:cNvSpPr>
            <a:spLocks noChangeArrowheads="1"/>
          </p:cNvSpPr>
          <p:nvPr/>
        </p:nvSpPr>
        <p:spPr bwMode="auto">
          <a:xfrm>
            <a:off x="-317" y="72094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观察探索 探究新知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056340" y="1121072"/>
            <a:ext cx="930686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例如，新中国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成立后共进行了七次人口普查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，各次普查得到的数据如下表所示：</a:t>
            </a:r>
            <a:endParaRPr lang="zh-CN" altLang="en-US" sz="32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2" name="文本框 8"/>
          <p:cNvSpPr>
            <a:spLocks noChangeArrowheads="1"/>
          </p:cNvSpPr>
          <p:nvPr/>
        </p:nvSpPr>
        <p:spPr bwMode="auto">
          <a:xfrm>
            <a:off x="-317" y="61934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巩固知识 典型例题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4" name="表格 13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785555" y="2503315"/>
          <a:ext cx="7908505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66850"/>
                <a:gridCol w="920236"/>
                <a:gridCol w="920237"/>
                <a:gridCol w="920236"/>
                <a:gridCol w="920237"/>
                <a:gridCol w="920236"/>
                <a:gridCol w="920237"/>
                <a:gridCol w="92023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年份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1953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1964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1982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1990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2000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2010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dirty="0"/>
                        <a:t>2020</a:t>
                      </a:r>
                      <a:endParaRPr lang="en-US" altLang="zh-C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总人口数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亿</a:t>
                      </a:r>
                      <a:endParaRPr lang="zh-CN" alt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6.02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6.95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10.08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11.33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12.65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13.39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dirty="0"/>
                        <a:t>14.11</a:t>
                      </a:r>
                      <a:endParaRPr lang="en-US" altLang="zh-CN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文本框 16"/>
          <p:cNvSpPr txBox="1"/>
          <p:nvPr/>
        </p:nvSpPr>
        <p:spPr>
          <a:xfrm>
            <a:off x="1148945" y="3553447"/>
            <a:ext cx="93068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试说出这个函数的定义域和值域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1056340" y="4595919"/>
            <a:ext cx="9296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解：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文本框 19"/>
              <p:cNvSpPr txBox="1"/>
              <p:nvPr/>
            </p:nvSpPr>
            <p:spPr>
              <a:xfrm>
                <a:off x="1902478" y="4666054"/>
                <a:ext cx="9306860" cy="5835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定义域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altLang="zh-CN" sz="320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1953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,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1964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,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1982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,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1990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,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2000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,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2010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,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2020</m:t>
                        </m:r>
                      </m:e>
                    </m:d>
                  </m:oMath>
                </a14:m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20" name="文本框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2478" y="4666054"/>
                <a:ext cx="9306860" cy="583565"/>
              </a:xfrm>
              <a:prstGeom prst="rect">
                <a:avLst/>
              </a:prstGeom>
              <a:blipFill rotWithShape="1">
                <a:blip r:embed="rId3"/>
                <a:stretch>
                  <a:fillRect t="-13" r="3" b="1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文本框 21"/>
              <p:cNvSpPr txBox="1"/>
              <p:nvPr/>
            </p:nvSpPr>
            <p:spPr>
              <a:xfrm>
                <a:off x="1902478" y="5435207"/>
                <a:ext cx="9306860" cy="5835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值域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altLang="zh-CN" sz="320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3200" b="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6</m:t>
                        </m:r>
                        <m:r>
                          <a:rPr lang="en-US" altLang="zh-CN" sz="320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.</m:t>
                        </m:r>
                        <m:r>
                          <a:rPr lang="en-US" altLang="zh-CN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0</m:t>
                        </m:r>
                        <m:r>
                          <a:rPr lang="en-US" altLang="zh-CN" sz="320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2</m:t>
                        </m:r>
                        <m:r>
                          <a:rPr lang="zh-CN" altLang="en-US" sz="3200" i="1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，</m:t>
                        </m:r>
                        <m:r>
                          <a:rPr lang="en-US" altLang="zh-CN" sz="320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6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.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95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,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10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.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08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,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11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.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33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,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12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.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65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,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13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.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39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,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14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.</m:t>
                        </m:r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11</m:t>
                        </m:r>
                      </m:e>
                    </m:d>
                  </m:oMath>
                </a14:m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22" name="文本框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2478" y="5435207"/>
                <a:ext cx="9306860" cy="583565"/>
              </a:xfrm>
              <a:prstGeom prst="rect">
                <a:avLst/>
              </a:prstGeom>
              <a:blipFill rotWithShape="1">
                <a:blip r:embed="rId4"/>
                <a:stretch>
                  <a:fillRect t="-41" r="3" b="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  <p:bldP spid="18" grpId="0"/>
      <p:bldP spid="20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/>
        </p:nvSpPr>
        <p:spPr>
          <a:xfrm>
            <a:off x="1580621" y="1446074"/>
            <a:ext cx="1928588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实例 </a:t>
            </a:r>
            <a:r>
              <a:rPr lang="en-US" altLang="zh-CN" sz="3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lang="zh-CN" altLang="en-US" sz="3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8"/>
          <p:cNvSpPr>
            <a:spLocks noChangeArrowheads="1"/>
          </p:cNvSpPr>
          <p:nvPr/>
        </p:nvSpPr>
        <p:spPr bwMode="auto">
          <a:xfrm>
            <a:off x="-317" y="62569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提出问题 探究新知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文本框 13"/>
              <p:cNvSpPr txBox="1"/>
              <p:nvPr/>
            </p:nvSpPr>
            <p:spPr>
              <a:xfrm>
                <a:off x="1597014" y="4443416"/>
                <a:ext cx="866467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关系式为：</a:t>
                </a:r>
                <a14:m>
                  <m:oMath xmlns:m="http://schemas.openxmlformats.org/officeDocument/2006/math"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𝑙</m:t>
                    </m:r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=</m:t>
                    </m:r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10</m:t>
                    </m:r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+</m:t>
                    </m:r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0</m:t>
                    </m:r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.</m:t>
                    </m:r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5</m:t>
                    </m:r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𝑚</m:t>
                    </m:r>
                  </m:oMath>
                </a14:m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14" name="文本框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7014" y="4443416"/>
                <a:ext cx="8664678" cy="584775"/>
              </a:xfrm>
              <a:prstGeom prst="rect">
                <a:avLst/>
              </a:prstGeom>
              <a:blipFill rotWithShape="1">
                <a:blip r:embed="rId2"/>
                <a:stretch>
                  <a:fillRect l="-7" t="-55" r="1" b="4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文本框 15"/>
          <p:cNvSpPr txBox="1"/>
          <p:nvPr/>
        </p:nvSpPr>
        <p:spPr>
          <a:xfrm>
            <a:off x="1597014" y="3007139"/>
            <a:ext cx="111410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文本框 3"/>
          <p:cNvSpPr txBox="1"/>
          <p:nvPr/>
        </p:nvSpPr>
        <p:spPr>
          <a:xfrm>
            <a:off x="1503881" y="2025688"/>
            <a:ext cx="990071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如果弹簧原长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10cm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，每增加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1kg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的重物会使弹簧伸长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0.5cm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，那么怎样用含重物质量</a:t>
            </a:r>
            <a:r>
              <a:rPr lang="en-US" altLang="zh-CN" sz="3200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（单位：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kg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）的式子表示受力后的弹簧的长度</a:t>
            </a:r>
            <a:r>
              <a:rPr lang="en-US" altLang="zh-CN" sz="3200" i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l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单位：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cm)</a:t>
            </a:r>
            <a:endParaRPr lang="zh-CN" altLang="en-US" sz="32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969548" y="2636288"/>
            <a:ext cx="111410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怎样用含有圆面积</a:t>
            </a:r>
            <a:r>
              <a:rPr lang="en-US" altLang="zh-CN" sz="3200" i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S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的式子表示圆半径</a:t>
            </a:r>
            <a:r>
              <a:rPr lang="en-US" altLang="zh-CN" sz="3200" i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？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110721" y="1397905"/>
            <a:ext cx="1928588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实例 </a:t>
            </a:r>
            <a:r>
              <a:rPr lang="en-US" altLang="zh-CN" sz="3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endParaRPr lang="zh-CN" altLang="en-US" sz="3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文本框 13"/>
              <p:cNvSpPr txBox="1"/>
              <p:nvPr/>
            </p:nvSpPr>
            <p:spPr>
              <a:xfrm>
                <a:off x="2460615" y="3834869"/>
                <a:ext cx="866467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关系式为：</a:t>
                </a:r>
                <a14:m>
                  <m:oMath xmlns:m="http://schemas.openxmlformats.org/officeDocument/2006/math"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𝑆</m:t>
                    </m:r>
                    <m:r>
                      <a:rPr lang="en-US" altLang="zh-CN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=</m:t>
                    </m:r>
                    <m:r>
                      <a:rPr lang="zh-CN" altLang="en-US" sz="3200" b="0" i="1" smtClean="0">
                        <a:latin typeface="Cambria Math" panose="02040503050406030204" pitchFamily="18" charset="0"/>
                        <a:ea typeface="黑体" panose="02010609060101010101" pitchFamily="49" charset="-122"/>
                      </a:rPr>
                      <m:t>𝜋</m:t>
                    </m:r>
                    <m:sSup>
                      <m:sSupPr>
                        <m:ctrlP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</m:ctrlPr>
                      </m:sSupPr>
                      <m:e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𝑟</m:t>
                        </m:r>
                      </m:e>
                      <m:sup>
                        <m:r>
                          <a:rPr lang="en-US" altLang="zh-CN" sz="3200" b="0" i="1" smtClean="0">
                            <a:latin typeface="Cambria Math" panose="02040503050406030204" pitchFamily="18" charset="0"/>
                            <a:ea typeface="黑体" panose="02010609060101010101" pitchFamily="49" charset="-122"/>
                          </a:rPr>
                          <m:t>2</m:t>
                        </m:r>
                      </m:sup>
                    </m:sSup>
                  </m:oMath>
                </a14:m>
                <a:endParaRPr lang="zh-CN" altLang="en-US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14" name="文本框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0615" y="3834869"/>
                <a:ext cx="8664678" cy="584775"/>
              </a:xfrm>
              <a:prstGeom prst="rect">
                <a:avLst/>
              </a:prstGeom>
              <a:blipFill rotWithShape="1">
                <a:blip r:embed="rId2"/>
                <a:stretch>
                  <a:fillRect l="-7" t="-18" r="1" b="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文本框 8"/>
          <p:cNvSpPr>
            <a:spLocks noChangeArrowheads="1"/>
          </p:cNvSpPr>
          <p:nvPr/>
        </p:nvSpPr>
        <p:spPr bwMode="auto">
          <a:xfrm>
            <a:off x="-317" y="62569"/>
            <a:ext cx="5514295" cy="879038"/>
          </a:xfrm>
          <a:prstGeom prst="parallelogram">
            <a:avLst>
              <a:gd name="adj" fmla="val 24998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提出问题 探究新知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 animBg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TABLE_BEAUTIFY" val="smartTable{53db4583-4f58-4476-a7aa-550101a56c2b}"/>
</p:tagLst>
</file>

<file path=ppt/tags/tag64.xml><?xml version="1.0" encoding="utf-8"?>
<p:tagLst xmlns:p="http://schemas.openxmlformats.org/presentationml/2006/main">
  <p:tag name="KSO_WM_UNIT_TABLE_BEAUTIFY" val="smartTable{5f361843-78c7-49cc-b115-7cbd5b228d09}"/>
</p:tagLst>
</file>

<file path=ppt/tags/tag65.xml><?xml version="1.0" encoding="utf-8"?>
<p:tagLst xmlns:p="http://schemas.openxmlformats.org/presentationml/2006/main">
  <p:tag name="KSO_WM_UNIT_TABLE_BEAUTIFY" val="smartTable{7141371c-cbbd-4908-9322-d6e0e70e87e3}"/>
</p:tagLst>
</file>

<file path=ppt/tags/tag66.xml><?xml version="1.0" encoding="utf-8"?>
<p:tagLst xmlns:p="http://schemas.openxmlformats.org/presentationml/2006/main">
  <p:tag name="KSO_WM_UNIT_TABLE_BEAUTIFY" val="smartTable{c7ac7252-b64a-4983-b5fb-0bb1c1dd1214}"/>
</p:tagLst>
</file>

<file path=ppt/tags/tag67.xml><?xml version="1.0" encoding="utf-8"?>
<p:tagLst xmlns:p="http://schemas.openxmlformats.org/presentationml/2006/main">
  <p:tag name="commondata" val="eyJoZGlkIjoiOWE5Zjc4Y2VkOTkyZTVhZDZkMzFkODg0MWEwYmZlY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2880</Words>
  <Application>WPS 演示</Application>
  <PresentationFormat>自定义</PresentationFormat>
  <Paragraphs>678</Paragraphs>
  <Slides>30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</vt:i4>
      </vt:variant>
      <vt:variant>
        <vt:lpstr>幻灯片标题</vt:lpstr>
      </vt:variant>
      <vt:variant>
        <vt:i4>30</vt:i4>
      </vt:variant>
    </vt:vector>
  </HeadingPairs>
  <TitlesOfParts>
    <vt:vector size="55" baseType="lpstr">
      <vt:lpstr>Arial</vt:lpstr>
      <vt:lpstr>宋体</vt:lpstr>
      <vt:lpstr>Wingdings</vt:lpstr>
      <vt:lpstr>微软雅黑</vt:lpstr>
      <vt:lpstr>黑体</vt:lpstr>
      <vt:lpstr>Tahoma</vt:lpstr>
      <vt:lpstr>Times New Roman</vt:lpstr>
      <vt:lpstr>楷体_GB2312</vt:lpstr>
      <vt:lpstr>新宋体</vt:lpstr>
      <vt:lpstr>华文楷体</vt:lpstr>
      <vt:lpstr>Cambria Math</vt:lpstr>
      <vt:lpstr>隶书</vt:lpstr>
      <vt:lpstr>等线</vt:lpstr>
      <vt:lpstr>Arial Unicode MS</vt:lpstr>
      <vt:lpstr>等线 Light</vt:lpstr>
      <vt:lpstr>Calibri Light</vt:lpstr>
      <vt:lpstr>Calibri</vt:lpstr>
      <vt:lpstr>华文行楷</vt:lpstr>
      <vt:lpstr>Wingdings</vt:lpstr>
      <vt:lpstr>自定义设计方案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蔡龙生</dc:creator>
  <cp:lastModifiedBy>天秤座</cp:lastModifiedBy>
  <cp:revision>94</cp:revision>
  <dcterms:created xsi:type="dcterms:W3CDTF">2016-01-19T02:31:00Z</dcterms:created>
  <dcterms:modified xsi:type="dcterms:W3CDTF">2023-10-08T02:41:39Z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94DC9D8AF26A41ADBB97C7D6033B34EA</vt:lpwstr>
  </property>
  <property fmtid="{D5CDD505-2E9C-101B-9397-08002B2CF9AE}" pid="3" name="KSOProductBuildVer">
    <vt:lpwstr>2052-12.1.0.15374</vt:lpwstr>
  </property>
</Properties>
</file>