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wav" ContentType="audio/x-wav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322" r:id="rId3"/>
    <p:sldId id="342" r:id="rId4"/>
    <p:sldId id="292" r:id="rId5"/>
    <p:sldId id="305" r:id="rId6"/>
    <p:sldId id="301" r:id="rId7"/>
    <p:sldId id="284" r:id="rId8"/>
    <p:sldId id="306" r:id="rId9"/>
    <p:sldId id="288" r:id="rId10"/>
    <p:sldId id="307" r:id="rId11"/>
    <p:sldId id="294" r:id="rId12"/>
    <p:sldId id="308" r:id="rId13"/>
    <p:sldId id="309" r:id="rId14"/>
    <p:sldId id="313" r:id="rId15"/>
    <p:sldId id="310" r:id="rId16"/>
    <p:sldId id="311" r:id="rId17"/>
    <p:sldId id="278" r:id="rId18"/>
    <p:sldId id="312" r:id="rId19"/>
    <p:sldId id="314" r:id="rId20"/>
    <p:sldId id="343" r:id="rId21"/>
    <p:sldId id="344" r:id="rId22"/>
    <p:sldId id="280" r:id="rId23"/>
    <p:sldId id="304" r:id="rId24"/>
  </p:sldIdLst>
  <p:sldSz cx="12192000" cy="6858000"/>
  <p:notesSz cx="6858000" cy="9144000"/>
  <p:custDataLst>
    <p:tags r:id="rId30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1" userDrawn="1">
          <p15:clr>
            <a:srgbClr val="A4A3A4"/>
          </p15:clr>
        </p15:guide>
        <p15:guide id="2" pos="382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ngch" initials="z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F5FB"/>
    <a:srgbClr val="2E77B7"/>
    <a:srgbClr val="5A47E7"/>
    <a:srgbClr val="2F9FD5"/>
    <a:srgbClr val="45B2B9"/>
    <a:srgbClr val="279BD4"/>
    <a:srgbClr val="2D9FD4"/>
    <a:srgbClr val="6BC6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53" autoAdjust="0"/>
    <p:restoredTop sz="94660" autoAdjust="0"/>
  </p:normalViewPr>
  <p:slideViewPr>
    <p:cSldViewPr snapToGrid="0">
      <p:cViewPr varScale="1">
        <p:scale>
          <a:sx n="114" d="100"/>
          <a:sy n="114" d="100"/>
        </p:scale>
        <p:origin x="-768" y="-96"/>
      </p:cViewPr>
      <p:guideLst>
        <p:guide orient="horz" pos="2141"/>
        <p:guide pos="38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gs" Target="tags/tag65.xml"/><Relationship Id="rId3" Type="http://schemas.openxmlformats.org/officeDocument/2006/relationships/slide" Target="slides/slide1.xml"/><Relationship Id="rId29" Type="http://schemas.openxmlformats.org/officeDocument/2006/relationships/commentAuthors" Target="commentAuthors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notesMaster" Target="notesMasters/notesMaster1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06D80E-8775-43C4-B227-0063AC4D504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5892AFDF-AA56-4437-A5D0-69B8CDEC0A33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你学习了哪些内容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8EDFC1DD-5BCA-4056-A9E4-A5F906B92694}" cxnId="{4D3D074F-FB84-4552-8838-093B4623A9F3}" type="parTrans">
      <dgm:prSet/>
      <dgm:spPr/>
      <dgm:t>
        <a:bodyPr/>
        <a:lstStyle/>
        <a:p>
          <a:endParaRPr lang="zh-CN" altLang="en-US"/>
        </a:p>
      </dgm:t>
    </dgm:pt>
    <dgm:pt modelId="{0967A70F-6E09-4409-8532-C37269F69694}" cxnId="{4D3D074F-FB84-4552-8838-093B4623A9F3}" type="sibTrans">
      <dgm:prSet/>
      <dgm:spPr/>
      <dgm:t>
        <a:bodyPr/>
        <a:lstStyle/>
        <a:p>
          <a:endParaRPr lang="zh-CN" altLang="en-US"/>
        </a:p>
      </dgm:t>
    </dgm:pt>
    <dgm:pt modelId="{471AD50B-B3B8-4AC5-A612-BA2FED03CC32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4C3CC4"/>
              </a:solidFill>
            </a:rPr>
            <a:t>重点</a:t>
          </a:r>
          <a:endParaRPr lang="zh-CN" altLang="en-US" b="1" dirty="0">
            <a:solidFill>
              <a:srgbClr val="4C3CC4"/>
            </a:solidFill>
          </a:endParaRPr>
        </a:p>
      </dgm:t>
    </dgm:pt>
    <dgm:pt modelId="{D7F15E83-E5A0-46C9-AE5E-2B1388A43A14}" cxnId="{A94A015A-1B99-48B1-8668-FFBB8C5B1416}" type="parTrans">
      <dgm:prSet/>
      <dgm:spPr/>
      <dgm:t>
        <a:bodyPr/>
        <a:lstStyle/>
        <a:p>
          <a:endParaRPr lang="zh-CN" altLang="en-US"/>
        </a:p>
      </dgm:t>
    </dgm:pt>
    <dgm:pt modelId="{8A069FB1-11D8-401D-93C3-FFFF84B745CF}" cxnId="{A94A015A-1B99-48B1-8668-FFBB8C5B1416}" type="sibTrans">
      <dgm:prSet/>
      <dgm:spPr/>
      <dgm:t>
        <a:bodyPr/>
        <a:lstStyle/>
        <a:p>
          <a:endParaRPr lang="zh-CN" altLang="en-US"/>
        </a:p>
      </dgm:t>
    </dgm:pt>
    <dgm:pt modelId="{5897881D-4100-495D-8EA6-7E6C1A52B6D7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4C3CC4"/>
              </a:solidFill>
            </a:rPr>
            <a:t>难点</a:t>
          </a:r>
          <a:endParaRPr lang="zh-CN" altLang="en-US" b="1" dirty="0">
            <a:solidFill>
              <a:srgbClr val="4C3CC4"/>
            </a:solidFill>
          </a:endParaRPr>
        </a:p>
      </dgm:t>
    </dgm:pt>
    <dgm:pt modelId="{08702FBF-5D4B-4D18-957A-DB9E738DCC45}" cxnId="{A32DD059-B3EB-4719-81FC-2DEE4B53B6FA}" type="parTrans">
      <dgm:prSet/>
      <dgm:spPr/>
      <dgm:t>
        <a:bodyPr/>
        <a:lstStyle/>
        <a:p>
          <a:endParaRPr lang="zh-CN" altLang="en-US"/>
        </a:p>
      </dgm:t>
    </dgm:pt>
    <dgm:pt modelId="{7669681C-A3B9-44E0-9BAF-74B817890916}" cxnId="{A32DD059-B3EB-4719-81FC-2DEE4B53B6FA}" type="sibTrans">
      <dgm:prSet/>
      <dgm:spPr/>
      <dgm:t>
        <a:bodyPr/>
        <a:lstStyle/>
        <a:p>
          <a:endParaRPr lang="zh-CN" altLang="en-US"/>
        </a:p>
      </dgm:t>
    </dgm:pt>
    <dgm:pt modelId="{E582E736-2870-4E96-BED8-4CE0CF67995B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你获得了什么学习方法？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84FA834C-D5CB-429C-9E18-D96124CAB0AF}" cxnId="{07362788-C6B0-4616-8F60-074D55DEE6D2}" type="parTrans">
      <dgm:prSet/>
      <dgm:spPr/>
      <dgm:t>
        <a:bodyPr/>
        <a:lstStyle/>
        <a:p>
          <a:endParaRPr lang="zh-CN" altLang="en-US"/>
        </a:p>
      </dgm:t>
    </dgm:pt>
    <dgm:pt modelId="{5049C9E5-5CEB-4477-9618-60ADD6E90C2E}" cxnId="{07362788-C6B0-4616-8F60-074D55DEE6D2}" type="sibTrans">
      <dgm:prSet/>
      <dgm:spPr/>
      <dgm:t>
        <a:bodyPr/>
        <a:lstStyle/>
        <a:p>
          <a:endParaRPr lang="zh-CN" altLang="en-US"/>
        </a:p>
      </dgm:t>
    </dgm:pt>
    <dgm:pt modelId="{85183C90-3A16-41C4-896D-820917BB9D79}">
      <dgm:prSet phldrT="[文本]"/>
      <dgm:spPr/>
      <dgm:t>
        <a:bodyPr/>
        <a:lstStyle/>
        <a:p>
          <a:endParaRPr lang="zh-CN" altLang="en-US" dirty="0"/>
        </a:p>
      </dgm:t>
    </dgm:pt>
    <dgm:pt modelId="{6B60D334-2578-4DA8-A0E7-01D53F343B61}" cxnId="{6E67DDBA-695D-4498-8E62-B1E6A98ECCF1}" type="parTrans">
      <dgm:prSet/>
      <dgm:spPr/>
      <dgm:t>
        <a:bodyPr/>
        <a:lstStyle/>
        <a:p>
          <a:endParaRPr lang="zh-CN" altLang="en-US"/>
        </a:p>
      </dgm:t>
    </dgm:pt>
    <dgm:pt modelId="{BCCF1C2F-5057-4AC7-8DE7-A2A55F00CD18}" cxnId="{6E67DDBA-695D-4498-8E62-B1E6A98ECCF1}" type="sibTrans">
      <dgm:prSet/>
      <dgm:spPr/>
      <dgm:t>
        <a:bodyPr/>
        <a:lstStyle/>
        <a:p>
          <a:endParaRPr lang="zh-CN" altLang="en-US"/>
        </a:p>
      </dgm:t>
    </dgm:pt>
    <dgm:pt modelId="{E233382C-9E75-4914-8328-34E1623ACCCF}">
      <dgm:prSet phldrT="[文本]"/>
      <dgm:spPr/>
      <dgm:t>
        <a:bodyPr/>
        <a:lstStyle/>
        <a:p>
          <a:endParaRPr lang="zh-CN" altLang="en-US" dirty="0"/>
        </a:p>
      </dgm:t>
    </dgm:pt>
    <dgm:pt modelId="{EF3D74FF-0C86-46AD-817D-A564FC7D16BD}" cxnId="{D80ACFE3-5821-4102-9A72-29D27177997E}" type="parTrans">
      <dgm:prSet/>
      <dgm:spPr/>
      <dgm:t>
        <a:bodyPr/>
        <a:lstStyle/>
        <a:p>
          <a:endParaRPr lang="zh-CN" altLang="en-US"/>
        </a:p>
      </dgm:t>
    </dgm:pt>
    <dgm:pt modelId="{7B0CF781-DDE0-488D-AD90-70957A810AB0}" cxnId="{D80ACFE3-5821-4102-9A72-29D27177997E}" type="sibTrans">
      <dgm:prSet/>
      <dgm:spPr/>
      <dgm:t>
        <a:bodyPr/>
        <a:lstStyle/>
        <a:p>
          <a:endParaRPr lang="zh-CN" altLang="en-US"/>
        </a:p>
      </dgm:t>
    </dgm:pt>
    <dgm:pt modelId="{686DB3D4-1AAC-4388-8C5D-57B9D632F429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你的学习效果如何？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F0D58E44-5FBC-438B-BE68-736A9FF3F84D}" cxnId="{23F09232-1237-40E5-9849-5808FEEB3E16}" type="parTrans">
      <dgm:prSet/>
      <dgm:spPr/>
      <dgm:t>
        <a:bodyPr/>
        <a:lstStyle/>
        <a:p>
          <a:endParaRPr lang="zh-CN" altLang="en-US"/>
        </a:p>
      </dgm:t>
    </dgm:pt>
    <dgm:pt modelId="{EB263926-903B-4893-89E4-2385525D6CDC}" cxnId="{23F09232-1237-40E5-9849-5808FEEB3E16}" type="sibTrans">
      <dgm:prSet/>
      <dgm:spPr/>
      <dgm:t>
        <a:bodyPr/>
        <a:lstStyle/>
        <a:p>
          <a:endParaRPr lang="zh-CN" altLang="en-US"/>
        </a:p>
      </dgm:t>
    </dgm:pt>
    <dgm:pt modelId="{7BB27145-B151-47E8-A861-66402183E3A0}">
      <dgm:prSet phldrT="[文本]"/>
      <dgm:spPr/>
      <dgm:t>
        <a:bodyPr/>
        <a:lstStyle/>
        <a:p>
          <a:endParaRPr lang="zh-CN" altLang="en-US" dirty="0"/>
        </a:p>
      </dgm:t>
    </dgm:pt>
    <dgm:pt modelId="{38764C69-774A-45DD-B20E-3E58F8562FFB}" cxnId="{45BC70D9-6006-4CDB-B590-D15D4897D778}" type="parTrans">
      <dgm:prSet/>
      <dgm:spPr/>
      <dgm:t>
        <a:bodyPr/>
        <a:lstStyle/>
        <a:p>
          <a:endParaRPr lang="zh-CN" altLang="en-US"/>
        </a:p>
      </dgm:t>
    </dgm:pt>
    <dgm:pt modelId="{E650F7B5-6B4B-4EE0-87FB-92BD8552175D}" cxnId="{45BC70D9-6006-4CDB-B590-D15D4897D778}" type="sibTrans">
      <dgm:prSet/>
      <dgm:spPr/>
      <dgm:t>
        <a:bodyPr/>
        <a:lstStyle/>
        <a:p>
          <a:endParaRPr lang="zh-CN" altLang="en-US"/>
        </a:p>
      </dgm:t>
    </dgm:pt>
    <dgm:pt modelId="{253CDDB7-BB96-4003-BBC7-42D80477E21E}">
      <dgm:prSet phldrT="[文本]"/>
      <dgm:spPr/>
      <dgm:t>
        <a:bodyPr/>
        <a:lstStyle/>
        <a:p>
          <a:endParaRPr lang="zh-CN" altLang="en-US" dirty="0"/>
        </a:p>
      </dgm:t>
    </dgm:pt>
    <dgm:pt modelId="{EB1878C7-58E9-462B-8979-81CABFC690C5}" cxnId="{5E539B4D-FCFB-4168-BA43-6D7058A44CAA}" type="parTrans">
      <dgm:prSet/>
      <dgm:spPr/>
      <dgm:t>
        <a:bodyPr/>
        <a:lstStyle/>
        <a:p>
          <a:endParaRPr lang="zh-CN" altLang="en-US"/>
        </a:p>
      </dgm:t>
    </dgm:pt>
    <dgm:pt modelId="{3EA8E503-3CA2-4DA1-BD3B-A8395BC43A97}" cxnId="{5E539B4D-FCFB-4168-BA43-6D7058A44CAA}" type="sibTrans">
      <dgm:prSet/>
      <dgm:spPr/>
      <dgm:t>
        <a:bodyPr/>
        <a:lstStyle/>
        <a:p>
          <a:endParaRPr lang="zh-CN" altLang="en-US"/>
        </a:p>
      </dgm:t>
    </dgm:pt>
    <dgm:pt modelId="{53C0BA43-2DD6-40C9-A155-197C1C9388C9}" type="pres">
      <dgm:prSet presAssocID="{4806D80E-8775-43C4-B227-0063AC4D504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7867D93A-4E93-4750-9905-E110B49D7C0C}" type="pres">
      <dgm:prSet presAssocID="{686DB3D4-1AAC-4388-8C5D-57B9D632F429}" presName="boxAndChildren" presStyleCnt="0"/>
      <dgm:spPr/>
    </dgm:pt>
    <dgm:pt modelId="{808B7BA2-19FB-4C63-91A2-98D343C57F7C}" type="pres">
      <dgm:prSet presAssocID="{686DB3D4-1AAC-4388-8C5D-57B9D632F429}" presName="parentTextBox" presStyleLbl="node1" presStyleIdx="0" presStyleCnt="3"/>
      <dgm:spPr/>
      <dgm:t>
        <a:bodyPr/>
        <a:lstStyle/>
        <a:p>
          <a:endParaRPr lang="zh-CN" altLang="en-US"/>
        </a:p>
      </dgm:t>
    </dgm:pt>
    <dgm:pt modelId="{98C4E39E-10F3-4D03-A868-BC96ECF27A11}" type="pres">
      <dgm:prSet presAssocID="{686DB3D4-1AAC-4388-8C5D-57B9D632F429}" presName="entireBox" presStyleLbl="node1" presStyleIdx="0" presStyleCnt="3"/>
      <dgm:spPr/>
      <dgm:t>
        <a:bodyPr/>
        <a:lstStyle/>
        <a:p>
          <a:endParaRPr lang="zh-CN" altLang="en-US"/>
        </a:p>
      </dgm:t>
    </dgm:pt>
    <dgm:pt modelId="{15956C15-0725-455D-BF0E-2053741ACB11}" type="pres">
      <dgm:prSet presAssocID="{686DB3D4-1AAC-4388-8C5D-57B9D632F429}" presName="descendantBox" presStyleCnt="0"/>
      <dgm:spPr/>
    </dgm:pt>
    <dgm:pt modelId="{01AC5AF5-8D67-4CBC-A1A3-F0577FDBF38E}" type="pres">
      <dgm:prSet presAssocID="{7BB27145-B151-47E8-A861-66402183E3A0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CBD4569-6870-42B2-A9DD-217728E10514}" type="pres">
      <dgm:prSet presAssocID="{253CDDB7-BB96-4003-BBC7-42D80477E21E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DF88A39-752C-46E4-A362-B1CE22C74F39}" type="pres">
      <dgm:prSet presAssocID="{5049C9E5-5CEB-4477-9618-60ADD6E90C2E}" presName="sp" presStyleCnt="0"/>
      <dgm:spPr/>
    </dgm:pt>
    <dgm:pt modelId="{592A0256-7C4E-445C-BEB9-E59A4A32736C}" type="pres">
      <dgm:prSet presAssocID="{E582E736-2870-4E96-BED8-4CE0CF67995B}" presName="arrowAndChildren" presStyleCnt="0"/>
      <dgm:spPr/>
    </dgm:pt>
    <dgm:pt modelId="{5EE99884-9E2E-4FE6-A5D8-6ACA831E9755}" type="pres">
      <dgm:prSet presAssocID="{E582E736-2870-4E96-BED8-4CE0CF67995B}" presName="parentTextArrow" presStyleLbl="node1" presStyleIdx="0" presStyleCnt="3"/>
      <dgm:spPr/>
      <dgm:t>
        <a:bodyPr/>
        <a:lstStyle/>
        <a:p>
          <a:endParaRPr lang="zh-CN" altLang="en-US"/>
        </a:p>
      </dgm:t>
    </dgm:pt>
    <dgm:pt modelId="{B4406A72-DDFE-449E-A8CB-60482EBA02AE}" type="pres">
      <dgm:prSet presAssocID="{E582E736-2870-4E96-BED8-4CE0CF67995B}" presName="arrow" presStyleLbl="node1" presStyleIdx="1" presStyleCnt="3"/>
      <dgm:spPr/>
      <dgm:t>
        <a:bodyPr/>
        <a:lstStyle/>
        <a:p>
          <a:endParaRPr lang="zh-CN" altLang="en-US"/>
        </a:p>
      </dgm:t>
    </dgm:pt>
    <dgm:pt modelId="{282800D4-5028-4E8C-94BA-9CE910ECF6E5}" type="pres">
      <dgm:prSet presAssocID="{E582E736-2870-4E96-BED8-4CE0CF67995B}" presName="descendantArrow" presStyleCnt="0"/>
      <dgm:spPr/>
    </dgm:pt>
    <dgm:pt modelId="{D2B5C53B-EC74-48AE-90BF-B3B941F46D4C}" type="pres">
      <dgm:prSet presAssocID="{85183C90-3A16-41C4-896D-820917BB9D79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0129A5A-6583-48B0-96FB-05AE29122BAC}" type="pres">
      <dgm:prSet presAssocID="{E233382C-9E75-4914-8328-34E1623ACCCF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E0806B2-1229-45F3-B1CC-E2D0D8F513D5}" type="pres">
      <dgm:prSet presAssocID="{0967A70F-6E09-4409-8532-C37269F69694}" presName="sp" presStyleCnt="0"/>
      <dgm:spPr/>
    </dgm:pt>
    <dgm:pt modelId="{B0259C26-5767-40FE-BA56-97FAF65E7950}" type="pres">
      <dgm:prSet presAssocID="{5892AFDF-AA56-4437-A5D0-69B8CDEC0A33}" presName="arrowAndChildren" presStyleCnt="0"/>
      <dgm:spPr/>
    </dgm:pt>
    <dgm:pt modelId="{4A3841E5-E850-4768-BCEB-156462614172}" type="pres">
      <dgm:prSet presAssocID="{5892AFDF-AA56-4437-A5D0-69B8CDEC0A33}" presName="parentTextArrow" presStyleLbl="node1" presStyleIdx="1" presStyleCnt="3"/>
      <dgm:spPr/>
      <dgm:t>
        <a:bodyPr/>
        <a:lstStyle/>
        <a:p>
          <a:endParaRPr lang="zh-CN" altLang="en-US"/>
        </a:p>
      </dgm:t>
    </dgm:pt>
    <dgm:pt modelId="{C1A68B1A-3D49-4ACA-A2E3-B498B7BABEE6}" type="pres">
      <dgm:prSet presAssocID="{5892AFDF-AA56-4437-A5D0-69B8CDEC0A33}" presName="arrow" presStyleLbl="node1" presStyleIdx="2" presStyleCnt="3" custLinFactNeighborY="-1433"/>
      <dgm:spPr/>
      <dgm:t>
        <a:bodyPr/>
        <a:lstStyle/>
        <a:p>
          <a:endParaRPr lang="zh-CN" altLang="en-US"/>
        </a:p>
      </dgm:t>
    </dgm:pt>
    <dgm:pt modelId="{5D5B5423-C58C-441F-A07A-E10BC6BAA87C}" type="pres">
      <dgm:prSet presAssocID="{5892AFDF-AA56-4437-A5D0-69B8CDEC0A33}" presName="descendantArrow" presStyleCnt="0"/>
      <dgm:spPr/>
    </dgm:pt>
    <dgm:pt modelId="{4B9A3AFB-121F-4379-8524-D58120764772}" type="pres">
      <dgm:prSet presAssocID="{471AD50B-B3B8-4AC5-A612-BA2FED03CC32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6E760D4-5974-4810-8717-4B8FC2236871}" type="pres">
      <dgm:prSet presAssocID="{5897881D-4100-495D-8EA6-7E6C1A52B6D7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E112AA9D-EBD2-4019-B807-55EF719795E5}" type="presOf" srcId="{E233382C-9E75-4914-8328-34E1623ACCCF}" destId="{00129A5A-6583-48B0-96FB-05AE29122BAC}" srcOrd="0" destOrd="0" presId="urn:microsoft.com/office/officeart/2005/8/layout/process4"/>
    <dgm:cxn modelId="{6E212756-3C21-48B6-9092-FEEB8F5E63A4}" type="presOf" srcId="{5892AFDF-AA56-4437-A5D0-69B8CDEC0A33}" destId="{4A3841E5-E850-4768-BCEB-156462614172}" srcOrd="0" destOrd="0" presId="urn:microsoft.com/office/officeart/2005/8/layout/process4"/>
    <dgm:cxn modelId="{45BC70D9-6006-4CDB-B590-D15D4897D778}" srcId="{686DB3D4-1AAC-4388-8C5D-57B9D632F429}" destId="{7BB27145-B151-47E8-A861-66402183E3A0}" srcOrd="0" destOrd="0" parTransId="{38764C69-774A-45DD-B20E-3E58F8562FFB}" sibTransId="{E650F7B5-6B4B-4EE0-87FB-92BD8552175D}"/>
    <dgm:cxn modelId="{350532D3-DAEA-41E7-B0FE-1D799CF1ACB6}" type="presOf" srcId="{7BB27145-B151-47E8-A861-66402183E3A0}" destId="{01AC5AF5-8D67-4CBC-A1A3-F0577FDBF38E}" srcOrd="0" destOrd="0" presId="urn:microsoft.com/office/officeart/2005/8/layout/process4"/>
    <dgm:cxn modelId="{07362788-C6B0-4616-8F60-074D55DEE6D2}" srcId="{4806D80E-8775-43C4-B227-0063AC4D5040}" destId="{E582E736-2870-4E96-BED8-4CE0CF67995B}" srcOrd="1" destOrd="0" parTransId="{84FA834C-D5CB-429C-9E18-D96124CAB0AF}" sibTransId="{5049C9E5-5CEB-4477-9618-60ADD6E90C2E}"/>
    <dgm:cxn modelId="{A32DD059-B3EB-4719-81FC-2DEE4B53B6FA}" srcId="{5892AFDF-AA56-4437-A5D0-69B8CDEC0A33}" destId="{5897881D-4100-495D-8EA6-7E6C1A52B6D7}" srcOrd="1" destOrd="0" parTransId="{08702FBF-5D4B-4D18-957A-DB9E738DCC45}" sibTransId="{7669681C-A3B9-44E0-9BAF-74B817890916}"/>
    <dgm:cxn modelId="{837023B7-2D2C-45F3-838C-9CB50D010BB1}" type="presOf" srcId="{E582E736-2870-4E96-BED8-4CE0CF67995B}" destId="{5EE99884-9E2E-4FE6-A5D8-6ACA831E9755}" srcOrd="0" destOrd="0" presId="urn:microsoft.com/office/officeart/2005/8/layout/process4"/>
    <dgm:cxn modelId="{C18DF8BD-D61B-4C3D-BB2F-6B7227435336}" type="presOf" srcId="{4806D80E-8775-43C4-B227-0063AC4D5040}" destId="{53C0BA43-2DD6-40C9-A155-197C1C9388C9}" srcOrd="0" destOrd="0" presId="urn:microsoft.com/office/officeart/2005/8/layout/process4"/>
    <dgm:cxn modelId="{4D3D074F-FB84-4552-8838-093B4623A9F3}" srcId="{4806D80E-8775-43C4-B227-0063AC4D5040}" destId="{5892AFDF-AA56-4437-A5D0-69B8CDEC0A33}" srcOrd="0" destOrd="0" parTransId="{8EDFC1DD-5BCA-4056-A9E4-A5F906B92694}" sibTransId="{0967A70F-6E09-4409-8532-C37269F69694}"/>
    <dgm:cxn modelId="{6E67DDBA-695D-4498-8E62-B1E6A98ECCF1}" srcId="{E582E736-2870-4E96-BED8-4CE0CF67995B}" destId="{85183C90-3A16-41C4-896D-820917BB9D79}" srcOrd="0" destOrd="0" parTransId="{6B60D334-2578-4DA8-A0E7-01D53F343B61}" sibTransId="{BCCF1C2F-5057-4AC7-8DE7-A2A55F00CD18}"/>
    <dgm:cxn modelId="{B35FC551-F423-40A9-8E61-257C85BA2B7D}" type="presOf" srcId="{686DB3D4-1AAC-4388-8C5D-57B9D632F429}" destId="{98C4E39E-10F3-4D03-A868-BC96ECF27A11}" srcOrd="1" destOrd="0" presId="urn:microsoft.com/office/officeart/2005/8/layout/process4"/>
    <dgm:cxn modelId="{04790264-4F62-413D-88F6-66052F703DF0}" type="presOf" srcId="{5892AFDF-AA56-4437-A5D0-69B8CDEC0A33}" destId="{C1A68B1A-3D49-4ACA-A2E3-B498B7BABEE6}" srcOrd="1" destOrd="0" presId="urn:microsoft.com/office/officeart/2005/8/layout/process4"/>
    <dgm:cxn modelId="{C1252A21-E3F5-4895-AB6C-98680524C873}" type="presOf" srcId="{471AD50B-B3B8-4AC5-A612-BA2FED03CC32}" destId="{4B9A3AFB-121F-4379-8524-D58120764772}" srcOrd="0" destOrd="0" presId="urn:microsoft.com/office/officeart/2005/8/layout/process4"/>
    <dgm:cxn modelId="{D80ACFE3-5821-4102-9A72-29D27177997E}" srcId="{E582E736-2870-4E96-BED8-4CE0CF67995B}" destId="{E233382C-9E75-4914-8328-34E1623ACCCF}" srcOrd="1" destOrd="0" parTransId="{EF3D74FF-0C86-46AD-817D-A564FC7D16BD}" sibTransId="{7B0CF781-DDE0-488D-AD90-70957A810AB0}"/>
    <dgm:cxn modelId="{5E539B4D-FCFB-4168-BA43-6D7058A44CAA}" srcId="{686DB3D4-1AAC-4388-8C5D-57B9D632F429}" destId="{253CDDB7-BB96-4003-BBC7-42D80477E21E}" srcOrd="1" destOrd="0" parTransId="{EB1878C7-58E9-462B-8979-81CABFC690C5}" sibTransId="{3EA8E503-3CA2-4DA1-BD3B-A8395BC43A97}"/>
    <dgm:cxn modelId="{A33A6A78-EAE0-4B43-85D2-235645B88451}" type="presOf" srcId="{85183C90-3A16-41C4-896D-820917BB9D79}" destId="{D2B5C53B-EC74-48AE-90BF-B3B941F46D4C}" srcOrd="0" destOrd="0" presId="urn:microsoft.com/office/officeart/2005/8/layout/process4"/>
    <dgm:cxn modelId="{23F09232-1237-40E5-9849-5808FEEB3E16}" srcId="{4806D80E-8775-43C4-B227-0063AC4D5040}" destId="{686DB3D4-1AAC-4388-8C5D-57B9D632F429}" srcOrd="2" destOrd="0" parTransId="{F0D58E44-5FBC-438B-BE68-736A9FF3F84D}" sibTransId="{EB263926-903B-4893-89E4-2385525D6CDC}"/>
    <dgm:cxn modelId="{A94A015A-1B99-48B1-8668-FFBB8C5B1416}" srcId="{5892AFDF-AA56-4437-A5D0-69B8CDEC0A33}" destId="{471AD50B-B3B8-4AC5-A612-BA2FED03CC32}" srcOrd="0" destOrd="0" parTransId="{D7F15E83-E5A0-46C9-AE5E-2B1388A43A14}" sibTransId="{8A069FB1-11D8-401D-93C3-FFFF84B745CF}"/>
    <dgm:cxn modelId="{15690F50-C0D4-48A0-93E3-E461397BE0EA}" type="presOf" srcId="{E582E736-2870-4E96-BED8-4CE0CF67995B}" destId="{B4406A72-DDFE-449E-A8CB-60482EBA02AE}" srcOrd="1" destOrd="0" presId="urn:microsoft.com/office/officeart/2005/8/layout/process4"/>
    <dgm:cxn modelId="{E5F38ED7-826B-40F3-A35E-3D9AFC98AF1C}" type="presOf" srcId="{686DB3D4-1AAC-4388-8C5D-57B9D632F429}" destId="{808B7BA2-19FB-4C63-91A2-98D343C57F7C}" srcOrd="0" destOrd="0" presId="urn:microsoft.com/office/officeart/2005/8/layout/process4"/>
    <dgm:cxn modelId="{EF74B073-2332-4845-993F-5680C3B108BB}" type="presOf" srcId="{5897881D-4100-495D-8EA6-7E6C1A52B6D7}" destId="{26E760D4-5974-4810-8717-4B8FC2236871}" srcOrd="0" destOrd="0" presId="urn:microsoft.com/office/officeart/2005/8/layout/process4"/>
    <dgm:cxn modelId="{601C565B-6E45-4F07-9F83-4798657FE54C}" type="presOf" srcId="{253CDDB7-BB96-4003-BBC7-42D80477E21E}" destId="{1CBD4569-6870-42B2-A9DD-217728E10514}" srcOrd="0" destOrd="0" presId="urn:microsoft.com/office/officeart/2005/8/layout/process4"/>
    <dgm:cxn modelId="{FC98ED05-A04C-4AED-AFE9-BED5A08EF0D1}" type="presParOf" srcId="{53C0BA43-2DD6-40C9-A155-197C1C9388C9}" destId="{7867D93A-4E93-4750-9905-E110B49D7C0C}" srcOrd="0" destOrd="0" presId="urn:microsoft.com/office/officeart/2005/8/layout/process4"/>
    <dgm:cxn modelId="{EA8150A0-7900-4EDD-972F-B75C557E6705}" type="presParOf" srcId="{7867D93A-4E93-4750-9905-E110B49D7C0C}" destId="{808B7BA2-19FB-4C63-91A2-98D343C57F7C}" srcOrd="0" destOrd="0" presId="urn:microsoft.com/office/officeart/2005/8/layout/process4"/>
    <dgm:cxn modelId="{DB85E993-DB91-49E7-BB17-3A860D7ED24C}" type="presParOf" srcId="{7867D93A-4E93-4750-9905-E110B49D7C0C}" destId="{98C4E39E-10F3-4D03-A868-BC96ECF27A11}" srcOrd="1" destOrd="0" presId="urn:microsoft.com/office/officeart/2005/8/layout/process4"/>
    <dgm:cxn modelId="{0DCA959E-2145-4C32-B969-9F7BF29C22E4}" type="presParOf" srcId="{7867D93A-4E93-4750-9905-E110B49D7C0C}" destId="{15956C15-0725-455D-BF0E-2053741ACB11}" srcOrd="2" destOrd="0" presId="urn:microsoft.com/office/officeart/2005/8/layout/process4"/>
    <dgm:cxn modelId="{24D78184-7AE6-41F3-8755-9C610FF3F3BE}" type="presParOf" srcId="{15956C15-0725-455D-BF0E-2053741ACB11}" destId="{01AC5AF5-8D67-4CBC-A1A3-F0577FDBF38E}" srcOrd="0" destOrd="0" presId="urn:microsoft.com/office/officeart/2005/8/layout/process4"/>
    <dgm:cxn modelId="{A766CB6C-0E21-4528-9B35-32CD8F4D873C}" type="presParOf" srcId="{15956C15-0725-455D-BF0E-2053741ACB11}" destId="{1CBD4569-6870-42B2-A9DD-217728E10514}" srcOrd="1" destOrd="0" presId="urn:microsoft.com/office/officeart/2005/8/layout/process4"/>
    <dgm:cxn modelId="{CD3E699F-C553-4FBD-9FC6-C67376804600}" type="presParOf" srcId="{53C0BA43-2DD6-40C9-A155-197C1C9388C9}" destId="{ADF88A39-752C-46E4-A362-B1CE22C74F39}" srcOrd="1" destOrd="0" presId="urn:microsoft.com/office/officeart/2005/8/layout/process4"/>
    <dgm:cxn modelId="{E56BE37A-4A74-401E-A2DC-F00206ACED99}" type="presParOf" srcId="{53C0BA43-2DD6-40C9-A155-197C1C9388C9}" destId="{592A0256-7C4E-445C-BEB9-E59A4A32736C}" srcOrd="2" destOrd="0" presId="urn:microsoft.com/office/officeart/2005/8/layout/process4"/>
    <dgm:cxn modelId="{EABC575D-FAAA-4625-8869-4C99DD29CC43}" type="presParOf" srcId="{592A0256-7C4E-445C-BEB9-E59A4A32736C}" destId="{5EE99884-9E2E-4FE6-A5D8-6ACA831E9755}" srcOrd="0" destOrd="0" presId="urn:microsoft.com/office/officeart/2005/8/layout/process4"/>
    <dgm:cxn modelId="{DD18AAB5-BAD1-4E63-B5CC-E1DD53250BFC}" type="presParOf" srcId="{592A0256-7C4E-445C-BEB9-E59A4A32736C}" destId="{B4406A72-DDFE-449E-A8CB-60482EBA02AE}" srcOrd="1" destOrd="0" presId="urn:microsoft.com/office/officeart/2005/8/layout/process4"/>
    <dgm:cxn modelId="{157C347F-9AC9-4570-ADA6-985F66027A57}" type="presParOf" srcId="{592A0256-7C4E-445C-BEB9-E59A4A32736C}" destId="{282800D4-5028-4E8C-94BA-9CE910ECF6E5}" srcOrd="2" destOrd="0" presId="urn:microsoft.com/office/officeart/2005/8/layout/process4"/>
    <dgm:cxn modelId="{7D8D5DA2-FE1F-47CF-9F2D-F62F3B330587}" type="presParOf" srcId="{282800D4-5028-4E8C-94BA-9CE910ECF6E5}" destId="{D2B5C53B-EC74-48AE-90BF-B3B941F46D4C}" srcOrd="0" destOrd="0" presId="urn:microsoft.com/office/officeart/2005/8/layout/process4"/>
    <dgm:cxn modelId="{C6B0CE0D-E669-4F90-BBE3-C59056648181}" type="presParOf" srcId="{282800D4-5028-4E8C-94BA-9CE910ECF6E5}" destId="{00129A5A-6583-48B0-96FB-05AE29122BAC}" srcOrd="1" destOrd="0" presId="urn:microsoft.com/office/officeart/2005/8/layout/process4"/>
    <dgm:cxn modelId="{408F0212-955F-459D-870E-EFA398429379}" type="presParOf" srcId="{53C0BA43-2DD6-40C9-A155-197C1C9388C9}" destId="{2E0806B2-1229-45F3-B1CC-E2D0D8F513D5}" srcOrd="3" destOrd="0" presId="urn:microsoft.com/office/officeart/2005/8/layout/process4"/>
    <dgm:cxn modelId="{5787C249-1FB1-4A3A-9428-4B71E42D4203}" type="presParOf" srcId="{53C0BA43-2DD6-40C9-A155-197C1C9388C9}" destId="{B0259C26-5767-40FE-BA56-97FAF65E7950}" srcOrd="4" destOrd="0" presId="urn:microsoft.com/office/officeart/2005/8/layout/process4"/>
    <dgm:cxn modelId="{C4633BD5-F159-4480-B051-583567E5D6D5}" type="presParOf" srcId="{B0259C26-5767-40FE-BA56-97FAF65E7950}" destId="{4A3841E5-E850-4768-BCEB-156462614172}" srcOrd="0" destOrd="0" presId="urn:microsoft.com/office/officeart/2005/8/layout/process4"/>
    <dgm:cxn modelId="{A38F1A98-0164-4B23-95C6-982198573F3B}" type="presParOf" srcId="{B0259C26-5767-40FE-BA56-97FAF65E7950}" destId="{C1A68B1A-3D49-4ACA-A2E3-B498B7BABEE6}" srcOrd="1" destOrd="0" presId="urn:microsoft.com/office/officeart/2005/8/layout/process4"/>
    <dgm:cxn modelId="{4DC045FF-7AA2-4C62-B8C9-301237BEF723}" type="presParOf" srcId="{B0259C26-5767-40FE-BA56-97FAF65E7950}" destId="{5D5B5423-C58C-441F-A07A-E10BC6BAA87C}" srcOrd="2" destOrd="0" presId="urn:microsoft.com/office/officeart/2005/8/layout/process4"/>
    <dgm:cxn modelId="{02699AFA-AAFA-4B92-8505-920652704344}" type="presParOf" srcId="{5D5B5423-C58C-441F-A07A-E10BC6BAA87C}" destId="{4B9A3AFB-121F-4379-8524-D58120764772}" srcOrd="0" destOrd="0" presId="urn:microsoft.com/office/officeart/2005/8/layout/process4"/>
    <dgm:cxn modelId="{9EA02906-143A-46D1-BC22-F7CAC906B238}" type="presParOf" srcId="{5D5B5423-C58C-441F-A07A-E10BC6BAA87C}" destId="{26E760D4-5974-4810-8717-4B8FC2236871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3406878"/>
        <a:chOff x="0" y="0"/>
        <a:chExt cx="8128000" cy="3406878"/>
      </a:xfrm>
    </dsp:grpSpPr>
    <dsp:sp modelId="{98C4E39E-10F3-4D03-A868-BC96ECF27A11}">
      <dsp:nvSpPr>
        <dsp:cNvPr id="3" name="矩形 2"/>
        <dsp:cNvSpPr/>
      </dsp:nvSpPr>
      <dsp:spPr bwMode="white">
        <a:xfrm>
          <a:off x="0" y="2564842"/>
          <a:ext cx="8128000" cy="842036"/>
        </a:xfrm>
        <a:prstGeom prst="rec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你的学习效果如何？</a:t>
          </a:r>
          <a:endParaRPr lang="zh-CN" altLang="en-US" sz="3600" dirty="0">
            <a:solidFill>
              <a:srgbClr val="4C3CC4"/>
            </a:solidFill>
          </a:endParaRPr>
        </a:p>
      </dsp:txBody>
      <dsp:txXfrm>
        <a:off x="0" y="2564842"/>
        <a:ext cx="8128000" cy="842036"/>
      </dsp:txXfrm>
    </dsp:sp>
    <dsp:sp modelId="{01AC5AF5-8D67-4CBC-A1A3-F0577FDBF38E}">
      <dsp:nvSpPr>
        <dsp:cNvPr id="4" name="矩形 3"/>
        <dsp:cNvSpPr/>
      </dsp:nvSpPr>
      <dsp:spPr bwMode="white">
        <a:xfrm>
          <a:off x="0" y="3002701"/>
          <a:ext cx="4064000" cy="387337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0" y="3002701"/>
        <a:ext cx="4064000" cy="387337"/>
      </dsp:txXfrm>
    </dsp:sp>
    <dsp:sp modelId="{1CBD4569-6870-42B2-A9DD-217728E10514}">
      <dsp:nvSpPr>
        <dsp:cNvPr id="5" name="矩形 4"/>
        <dsp:cNvSpPr/>
      </dsp:nvSpPr>
      <dsp:spPr bwMode="white">
        <a:xfrm>
          <a:off x="4064000" y="3002701"/>
          <a:ext cx="4064000" cy="387337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4064000" y="3002701"/>
        <a:ext cx="4064000" cy="387337"/>
      </dsp:txXfrm>
    </dsp:sp>
    <dsp:sp modelId="{B4406A72-DDFE-449E-A8CB-60482EBA02AE}">
      <dsp:nvSpPr>
        <dsp:cNvPr id="6" name="上箭头标注 5"/>
        <dsp:cNvSpPr/>
      </dsp:nvSpPr>
      <dsp:spPr bwMode="white">
        <a:xfrm rot="10800000">
          <a:off x="0" y="1282421"/>
          <a:ext cx="8128000" cy="1295051"/>
        </a:xfrm>
        <a:prstGeom prst="upArrowCallou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你获得了什么学习方法？</a:t>
          </a:r>
          <a:endParaRPr lang="zh-CN" altLang="en-US" sz="3600" dirty="0">
            <a:solidFill>
              <a:srgbClr val="4C3CC4"/>
            </a:solidFill>
          </a:endParaRPr>
        </a:p>
      </dsp:txBody>
      <dsp:txXfrm rot="10800000">
        <a:off x="0" y="1282421"/>
        <a:ext cx="8128000" cy="1295051"/>
      </dsp:txXfrm>
    </dsp:sp>
    <dsp:sp modelId="{D2B5C53B-EC74-48AE-90BF-B3B941F46D4C}">
      <dsp:nvSpPr>
        <dsp:cNvPr id="7" name="矩形 6"/>
        <dsp:cNvSpPr/>
      </dsp:nvSpPr>
      <dsp:spPr bwMode="white">
        <a:xfrm>
          <a:off x="0" y="1736984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0" y="1736984"/>
        <a:ext cx="4064000" cy="387220"/>
      </dsp:txXfrm>
    </dsp:sp>
    <dsp:sp modelId="{00129A5A-6583-48B0-96FB-05AE29122BAC}">
      <dsp:nvSpPr>
        <dsp:cNvPr id="8" name="矩形 7"/>
        <dsp:cNvSpPr/>
      </dsp:nvSpPr>
      <dsp:spPr bwMode="white">
        <a:xfrm>
          <a:off x="4064000" y="1736984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4064000" y="1736984"/>
        <a:ext cx="4064000" cy="387220"/>
      </dsp:txXfrm>
    </dsp:sp>
    <dsp:sp modelId="{C1A68B1A-3D49-4ACA-A2E3-B498B7BABEE6}">
      <dsp:nvSpPr>
        <dsp:cNvPr id="9" name="上箭头标注 8"/>
        <dsp:cNvSpPr/>
      </dsp:nvSpPr>
      <dsp:spPr bwMode="white">
        <a:xfrm rot="10800000">
          <a:off x="0" y="0"/>
          <a:ext cx="8128000" cy="1295051"/>
        </a:xfrm>
        <a:prstGeom prst="upArrowCallou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你学习了哪些内容</a:t>
          </a:r>
          <a:endParaRPr lang="zh-CN" altLang="en-US" sz="3600" dirty="0">
            <a:solidFill>
              <a:srgbClr val="4C3CC4"/>
            </a:solidFill>
          </a:endParaRPr>
        </a:p>
      </dsp:txBody>
      <dsp:txXfrm rot="10800000">
        <a:off x="0" y="0"/>
        <a:ext cx="8128000" cy="1295051"/>
      </dsp:txXfrm>
    </dsp:sp>
    <dsp:sp modelId="{4B9A3AFB-121F-4379-8524-D58120764772}">
      <dsp:nvSpPr>
        <dsp:cNvPr id="10" name="矩形 9"/>
        <dsp:cNvSpPr/>
      </dsp:nvSpPr>
      <dsp:spPr bwMode="white">
        <a:xfrm>
          <a:off x="0" y="454563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>
              <a:solidFill>
                <a:srgbClr val="4C3CC4"/>
              </a:solidFill>
            </a:rPr>
            <a:t>重点</a:t>
          </a:r>
          <a:endParaRPr lang="zh-CN" altLang="en-US" b="1" dirty="0">
            <a:solidFill>
              <a:srgbClr val="4C3CC4"/>
            </a:solidFill>
          </a:endParaRPr>
        </a:p>
      </dsp:txBody>
      <dsp:txXfrm>
        <a:off x="0" y="454563"/>
        <a:ext cx="4064000" cy="387220"/>
      </dsp:txXfrm>
    </dsp:sp>
    <dsp:sp modelId="{26E760D4-5974-4810-8717-4B8FC2236871}">
      <dsp:nvSpPr>
        <dsp:cNvPr id="11" name="矩形 10"/>
        <dsp:cNvSpPr/>
      </dsp:nvSpPr>
      <dsp:spPr bwMode="white">
        <a:xfrm>
          <a:off x="4064000" y="454563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>
              <a:solidFill>
                <a:srgbClr val="4C3CC4"/>
              </a:solidFill>
            </a:rPr>
            <a:t>难点</a:t>
          </a:r>
          <a:endParaRPr lang="zh-CN" altLang="en-US" b="1" dirty="0">
            <a:solidFill>
              <a:srgbClr val="4C3CC4"/>
            </a:solidFill>
          </a:endParaRPr>
        </a:p>
      </dsp:txBody>
      <dsp:txXfrm>
        <a:off x="4064000" y="454563"/>
        <a:ext cx="4064000" cy="3872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type="upArrowCallout" r:blip="" rot="180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type="upArrowCallout" r:blip="" rot="180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21.wmf"/><Relationship Id="rId8" Type="http://schemas.openxmlformats.org/officeDocument/2006/relationships/image" Target="../media/image20.wmf"/><Relationship Id="rId7" Type="http://schemas.openxmlformats.org/officeDocument/2006/relationships/image" Target="../media/image19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1" Type="http://schemas.openxmlformats.org/officeDocument/2006/relationships/image" Target="../media/image24.wmf"/><Relationship Id="rId10" Type="http://schemas.openxmlformats.org/officeDocument/2006/relationships/image" Target="../media/image23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10.wmf"/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74.wmf"/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6B40B-3DED-43AE-9B2B-4112F4B6180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55EEB9-49FB-4A83-9EAE-20457E4109E7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wmf"/><Relationship Id="rId8" Type="http://schemas.openxmlformats.org/officeDocument/2006/relationships/oleObject" Target="../embeddings/oleObject38.bin"/><Relationship Id="rId7" Type="http://schemas.openxmlformats.org/officeDocument/2006/relationships/image" Target="../media/image32.wmf"/><Relationship Id="rId6" Type="http://schemas.openxmlformats.org/officeDocument/2006/relationships/oleObject" Target="../embeddings/oleObject37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6.bin"/><Relationship Id="rId3" Type="http://schemas.openxmlformats.org/officeDocument/2006/relationships/image" Target="../media/image30.wmf"/><Relationship Id="rId2" Type="http://schemas.openxmlformats.org/officeDocument/2006/relationships/oleObject" Target="../embeddings/oleObject35.bin"/><Relationship Id="rId15" Type="http://schemas.openxmlformats.org/officeDocument/2006/relationships/vmlDrawing" Target="../drawings/vmlDrawing6.vml"/><Relationship Id="rId14" Type="http://schemas.openxmlformats.org/officeDocument/2006/relationships/slideLayout" Target="../slideLayouts/slideLayout2.xml"/><Relationship Id="rId13" Type="http://schemas.openxmlformats.org/officeDocument/2006/relationships/audio" Target="../media/audio2.wav"/><Relationship Id="rId12" Type="http://schemas.openxmlformats.org/officeDocument/2006/relationships/audio" Target="../media/audio1.wav"/><Relationship Id="rId11" Type="http://schemas.openxmlformats.org/officeDocument/2006/relationships/oleObject" Target="../embeddings/oleObject40.bin"/><Relationship Id="rId10" Type="http://schemas.openxmlformats.org/officeDocument/2006/relationships/oleObject" Target="../embeddings/oleObject39.bin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Relationship Id="rId3" Type="http://schemas.openxmlformats.org/officeDocument/2006/relationships/image" Target="../media/image35.png"/><Relationship Id="rId2" Type="http://schemas.openxmlformats.org/officeDocument/2006/relationships/image" Target="../media/image33.png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42.png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5.png"/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52.png"/><Relationship Id="rId7" Type="http://schemas.openxmlformats.org/officeDocument/2006/relationships/image" Target="../media/image51.png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64.png"/><Relationship Id="rId7" Type="http://schemas.openxmlformats.org/officeDocument/2006/relationships/image" Target="../media/image63.png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4" Type="http://schemas.openxmlformats.org/officeDocument/2006/relationships/image" Target="../media/image60.png"/><Relationship Id="rId3" Type="http://schemas.openxmlformats.org/officeDocument/2006/relationships/image" Target="../media/image59.png"/><Relationship Id="rId2" Type="http://schemas.openxmlformats.org/officeDocument/2006/relationships/image" Target="../media/image58.png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4.bin"/><Relationship Id="rId8" Type="http://schemas.openxmlformats.org/officeDocument/2006/relationships/image" Target="../media/image67.wmf"/><Relationship Id="rId7" Type="http://schemas.openxmlformats.org/officeDocument/2006/relationships/oleObject" Target="../embeddings/oleObject43.bin"/><Relationship Id="rId6" Type="http://schemas.openxmlformats.org/officeDocument/2006/relationships/image" Target="../media/image66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65.wmf"/><Relationship Id="rId3" Type="http://schemas.openxmlformats.org/officeDocument/2006/relationships/oleObject" Target="../embeddings/oleObject41.bin"/><Relationship Id="rId2" Type="http://schemas.openxmlformats.org/officeDocument/2006/relationships/tags" Target="../tags/tag63.xml"/><Relationship Id="rId16" Type="http://schemas.openxmlformats.org/officeDocument/2006/relationships/vmlDrawing" Target="../drawings/vmlDrawing7.vml"/><Relationship Id="rId15" Type="http://schemas.openxmlformats.org/officeDocument/2006/relationships/slideLayout" Target="../slideLayouts/slideLayout4.xml"/><Relationship Id="rId14" Type="http://schemas.openxmlformats.org/officeDocument/2006/relationships/image" Target="../media/image70.wmf"/><Relationship Id="rId13" Type="http://schemas.openxmlformats.org/officeDocument/2006/relationships/oleObject" Target="../embeddings/oleObject46.bin"/><Relationship Id="rId12" Type="http://schemas.openxmlformats.org/officeDocument/2006/relationships/image" Target="../media/image69.wmf"/><Relationship Id="rId11" Type="http://schemas.openxmlformats.org/officeDocument/2006/relationships/oleObject" Target="../embeddings/oleObject45.bin"/><Relationship Id="rId10" Type="http://schemas.openxmlformats.org/officeDocument/2006/relationships/image" Target="../media/image68.wmf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0.bin"/><Relationship Id="rId8" Type="http://schemas.openxmlformats.org/officeDocument/2006/relationships/image" Target="../media/image73.wmf"/><Relationship Id="rId7" Type="http://schemas.openxmlformats.org/officeDocument/2006/relationships/oleObject" Target="../embeddings/oleObject49.bin"/><Relationship Id="rId6" Type="http://schemas.openxmlformats.org/officeDocument/2006/relationships/image" Target="../media/image72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71.wmf"/><Relationship Id="rId3" Type="http://schemas.openxmlformats.org/officeDocument/2006/relationships/oleObject" Target="../embeddings/oleObject47.bin"/><Relationship Id="rId2" Type="http://schemas.openxmlformats.org/officeDocument/2006/relationships/tags" Target="../tags/tag64.xml"/><Relationship Id="rId12" Type="http://schemas.openxmlformats.org/officeDocument/2006/relationships/vmlDrawing" Target="../drawings/vmlDrawing8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74.wmf"/><Relationship Id="rId1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5.wmf"/><Relationship Id="rId8" Type="http://schemas.openxmlformats.org/officeDocument/2006/relationships/oleObject" Target="../embeddings/oleObject4.bin"/><Relationship Id="rId7" Type="http://schemas.openxmlformats.org/officeDocument/2006/relationships/image" Target="../media/image4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2.wmf"/><Relationship Id="rId20" Type="http://schemas.openxmlformats.org/officeDocument/2006/relationships/vmlDrawing" Target="../drawings/vmlDrawing1.vml"/><Relationship Id="rId2" Type="http://schemas.openxmlformats.org/officeDocument/2006/relationships/oleObject" Target="../embeddings/oleObject1.bin"/><Relationship Id="rId19" Type="http://schemas.openxmlformats.org/officeDocument/2006/relationships/slideLayout" Target="../slideLayouts/slideLayout1.xml"/><Relationship Id="rId18" Type="http://schemas.openxmlformats.org/officeDocument/2006/relationships/oleObject" Target="../embeddings/oleObject11.bin"/><Relationship Id="rId17" Type="http://schemas.openxmlformats.org/officeDocument/2006/relationships/oleObject" Target="../embeddings/oleObject10.bin"/><Relationship Id="rId16" Type="http://schemas.openxmlformats.org/officeDocument/2006/relationships/oleObject" Target="../embeddings/oleObject9.bin"/><Relationship Id="rId15" Type="http://schemas.openxmlformats.org/officeDocument/2006/relationships/oleObject" Target="../embeddings/oleObject8.bin"/><Relationship Id="rId14" Type="http://schemas.openxmlformats.org/officeDocument/2006/relationships/oleObject" Target="../embeddings/oleObject7.bin"/><Relationship Id="rId13" Type="http://schemas.openxmlformats.org/officeDocument/2006/relationships/image" Target="../media/image7.wmf"/><Relationship Id="rId12" Type="http://schemas.openxmlformats.org/officeDocument/2006/relationships/oleObject" Target="../embeddings/oleObject6.bin"/><Relationship Id="rId11" Type="http://schemas.openxmlformats.org/officeDocument/2006/relationships/image" Target="../media/image6.wmf"/><Relationship Id="rId10" Type="http://schemas.openxmlformats.org/officeDocument/2006/relationships/oleObject" Target="../embeddings/oleObject5.bin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.wmf"/><Relationship Id="rId8" Type="http://schemas.openxmlformats.org/officeDocument/2006/relationships/oleObject" Target="../embeddings/oleObject15.bin"/><Relationship Id="rId7" Type="http://schemas.openxmlformats.org/officeDocument/2006/relationships/oleObject" Target="../embeddings/oleObject14.bin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9.png"/><Relationship Id="rId3" Type="http://schemas.openxmlformats.org/officeDocument/2006/relationships/image" Target="../media/image8.wmf"/><Relationship Id="rId2" Type="http://schemas.openxmlformats.org/officeDocument/2006/relationships/oleObject" Target="../embeddings/oleObject12.bin"/><Relationship Id="rId14" Type="http://schemas.openxmlformats.org/officeDocument/2006/relationships/vmlDrawing" Target="../drawings/vmlDrawing2.vml"/><Relationship Id="rId13" Type="http://schemas.openxmlformats.org/officeDocument/2006/relationships/slideLayout" Target="../slideLayouts/slideLayout2.xml"/><Relationship Id="rId12" Type="http://schemas.openxmlformats.org/officeDocument/2006/relationships/audio" Target="../media/audio2.wav"/><Relationship Id="rId11" Type="http://schemas.openxmlformats.org/officeDocument/2006/relationships/audio" Target="../media/audio1.wav"/><Relationship Id="rId10" Type="http://schemas.openxmlformats.org/officeDocument/2006/relationships/oleObject" Target="../embeddings/oleObject16.bin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audio" Target="../media/audio2.wav"/><Relationship Id="rId8" Type="http://schemas.openxmlformats.org/officeDocument/2006/relationships/image" Target="../media/image12.png"/><Relationship Id="rId7" Type="http://schemas.openxmlformats.org/officeDocument/2006/relationships/image" Target="../media/image11.wmf"/><Relationship Id="rId6" Type="http://schemas.openxmlformats.org/officeDocument/2006/relationships/oleObject" Target="../embeddings/oleObject19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8.bin"/><Relationship Id="rId3" Type="http://schemas.openxmlformats.org/officeDocument/2006/relationships/image" Target="../media/image8.wmf"/><Relationship Id="rId2" Type="http://schemas.openxmlformats.org/officeDocument/2006/relationships/oleObject" Target="../embeddings/oleObject17.bin"/><Relationship Id="rId11" Type="http://schemas.openxmlformats.org/officeDocument/2006/relationships/vmlDrawing" Target="../drawings/vmlDrawing3.vml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16.wmf"/><Relationship Id="rId8" Type="http://schemas.openxmlformats.org/officeDocument/2006/relationships/oleObject" Target="../embeddings/oleObject23.bin"/><Relationship Id="rId7" Type="http://schemas.openxmlformats.org/officeDocument/2006/relationships/image" Target="../media/image15.wmf"/><Relationship Id="rId6" Type="http://schemas.openxmlformats.org/officeDocument/2006/relationships/oleObject" Target="../embeddings/oleObject22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21.bin"/><Relationship Id="rId3" Type="http://schemas.openxmlformats.org/officeDocument/2006/relationships/image" Target="../media/image13.wmf"/><Relationship Id="rId26" Type="http://schemas.openxmlformats.org/officeDocument/2006/relationships/vmlDrawing" Target="../drawings/vmlDrawing4.vml"/><Relationship Id="rId25" Type="http://schemas.openxmlformats.org/officeDocument/2006/relationships/slideLayout" Target="../slideLayouts/slideLayout7.xml"/><Relationship Id="rId24" Type="http://schemas.openxmlformats.org/officeDocument/2006/relationships/image" Target="../media/image24.wmf"/><Relationship Id="rId23" Type="http://schemas.openxmlformats.org/officeDocument/2006/relationships/oleObject" Target="../embeddings/oleObject30.bin"/><Relationship Id="rId22" Type="http://schemas.openxmlformats.org/officeDocument/2006/relationships/image" Target="../media/image23.wmf"/><Relationship Id="rId21" Type="http://schemas.openxmlformats.org/officeDocument/2006/relationships/oleObject" Target="../embeddings/oleObject29.bin"/><Relationship Id="rId20" Type="http://schemas.openxmlformats.org/officeDocument/2006/relationships/image" Target="../media/image22.png"/><Relationship Id="rId2" Type="http://schemas.openxmlformats.org/officeDocument/2006/relationships/oleObject" Target="../embeddings/oleObject20.bin"/><Relationship Id="rId19" Type="http://schemas.openxmlformats.org/officeDocument/2006/relationships/image" Target="../media/image21.wmf"/><Relationship Id="rId18" Type="http://schemas.openxmlformats.org/officeDocument/2006/relationships/oleObject" Target="../embeddings/oleObject28.bin"/><Relationship Id="rId17" Type="http://schemas.openxmlformats.org/officeDocument/2006/relationships/image" Target="../media/image20.wmf"/><Relationship Id="rId16" Type="http://schemas.openxmlformats.org/officeDocument/2006/relationships/oleObject" Target="../embeddings/oleObject27.bin"/><Relationship Id="rId15" Type="http://schemas.openxmlformats.org/officeDocument/2006/relationships/image" Target="../media/image19.wmf"/><Relationship Id="rId14" Type="http://schemas.openxmlformats.org/officeDocument/2006/relationships/oleObject" Target="../embeddings/oleObject26.bin"/><Relationship Id="rId13" Type="http://schemas.openxmlformats.org/officeDocument/2006/relationships/image" Target="../media/image18.wmf"/><Relationship Id="rId12" Type="http://schemas.openxmlformats.org/officeDocument/2006/relationships/oleObject" Target="../embeddings/oleObject25.bin"/><Relationship Id="rId11" Type="http://schemas.openxmlformats.org/officeDocument/2006/relationships/image" Target="../media/image17.wmf"/><Relationship Id="rId10" Type="http://schemas.openxmlformats.org/officeDocument/2006/relationships/oleObject" Target="../embeddings/oleObject24.bin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5.png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29.png"/><Relationship Id="rId8" Type="http://schemas.openxmlformats.org/officeDocument/2006/relationships/oleObject" Target="../embeddings/oleObject34.bin"/><Relationship Id="rId7" Type="http://schemas.openxmlformats.org/officeDocument/2006/relationships/image" Target="../media/image11.wmf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31.bin"/><Relationship Id="rId2" Type="http://schemas.openxmlformats.org/officeDocument/2006/relationships/image" Target="../media/image28.png"/><Relationship Id="rId13" Type="http://schemas.openxmlformats.org/officeDocument/2006/relationships/vmlDrawing" Target="../drawings/vmlDrawing5.vml"/><Relationship Id="rId12" Type="http://schemas.openxmlformats.org/officeDocument/2006/relationships/slideLayout" Target="../slideLayouts/slideLayout2.xml"/><Relationship Id="rId11" Type="http://schemas.openxmlformats.org/officeDocument/2006/relationships/audio" Target="../media/audio2.wav"/><Relationship Id="rId10" Type="http://schemas.openxmlformats.org/officeDocument/2006/relationships/audio" Target="../media/audio1.wav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pSp>
        <p:nvGrpSpPr>
          <p:cNvPr id="9" name="组合 8"/>
          <p:cNvGrpSpPr/>
          <p:nvPr/>
        </p:nvGrpSpPr>
        <p:grpSpPr>
          <a:xfrm>
            <a:off x="3983990" y="3778250"/>
            <a:ext cx="7206615" cy="1188720"/>
            <a:chOff x="6274" y="5950"/>
            <a:chExt cx="9428" cy="1872"/>
          </a:xfrm>
        </p:grpSpPr>
        <p:grpSp>
          <p:nvGrpSpPr>
            <p:cNvPr id="4" name="Group 10"/>
            <p:cNvGrpSpPr/>
            <p:nvPr/>
          </p:nvGrpSpPr>
          <p:grpSpPr>
            <a:xfrm>
              <a:off x="6274" y="5950"/>
              <a:ext cx="9428" cy="1872"/>
              <a:chOff x="3095" y="918"/>
              <a:chExt cx="1976" cy="393"/>
            </a:xfrm>
          </p:grpSpPr>
          <p:sp>
            <p:nvSpPr>
              <p:cNvPr id="8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0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宋体" panose="02010600030101010101" pitchFamily="2" charset="-122"/>
                </a:endParaRPr>
              </a:p>
            </p:txBody>
          </p:sp>
          <p:sp>
            <p:nvSpPr>
              <p:cNvPr id="11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2" name="文本框 11"/>
            <p:cNvSpPr txBox="1"/>
            <p:nvPr/>
          </p:nvSpPr>
          <p:spPr>
            <a:xfrm>
              <a:off x="7222" y="6301"/>
              <a:ext cx="8222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5.8  </a:t>
              </a:r>
              <a:r>
                <a:rPr lang="zh-CN" altLang="en-US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余弦函数的图像和性质</a:t>
              </a:r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  </a:t>
              </a:r>
              <a:endParaRPr lang="zh-CN" altLang="en-US" sz="4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1405890" y="1289685"/>
            <a:ext cx="8004810" cy="1670050"/>
            <a:chOff x="2214" y="2031"/>
            <a:chExt cx="12606" cy="2630"/>
          </a:xfrm>
        </p:grpSpPr>
        <p:grpSp>
          <p:nvGrpSpPr>
            <p:cNvPr id="7" name="组合 6"/>
            <p:cNvGrpSpPr/>
            <p:nvPr/>
          </p:nvGrpSpPr>
          <p:grpSpPr>
            <a:xfrm>
              <a:off x="2214" y="2031"/>
              <a:ext cx="12606" cy="2630"/>
              <a:chOff x="4539" y="2562"/>
              <a:chExt cx="11225" cy="2630"/>
            </a:xfrm>
          </p:grpSpPr>
          <p:grpSp>
            <p:nvGrpSpPr>
              <p:cNvPr id="119816" name="Group 10"/>
              <p:cNvGrpSpPr/>
              <p:nvPr/>
            </p:nvGrpSpPr>
            <p:grpSpPr>
              <a:xfrm>
                <a:off x="4539" y="2562"/>
                <a:ext cx="11225" cy="2630"/>
                <a:chOff x="3095" y="918"/>
                <a:chExt cx="1976" cy="393"/>
              </a:xfrm>
            </p:grpSpPr>
            <p:sp>
              <p:nvSpPr>
                <p:cNvPr id="119819" name="AutoShape 11"/>
                <p:cNvSpPr/>
                <p:nvPr/>
              </p:nvSpPr>
              <p:spPr>
                <a:xfrm>
                  <a:off x="3095" y="934"/>
                  <a:ext cx="1975" cy="37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3788" name="AutoShape 12"/>
                <p:cNvSpPr>
                  <a:spLocks noChangeArrowheads="1"/>
                </p:cNvSpPr>
                <p:nvPr/>
              </p:nvSpPr>
              <p:spPr bwMode="gray">
                <a:xfrm>
                  <a:off x="3095" y="918"/>
                  <a:ext cx="1976" cy="38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  <p:sp>
              <p:nvSpPr>
                <p:cNvPr id="119821" name="Oval 13"/>
                <p:cNvSpPr/>
                <p:nvPr/>
              </p:nvSpPr>
              <p:spPr>
                <a:xfrm rot="-2566439">
                  <a:off x="3111" y="978"/>
                  <a:ext cx="143" cy="8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chemeClr val="hlink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" name="文本框 4"/>
              <p:cNvSpPr txBox="1"/>
              <p:nvPr/>
            </p:nvSpPr>
            <p:spPr>
              <a:xfrm>
                <a:off x="5557" y="3127"/>
                <a:ext cx="10002" cy="1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第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     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单元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</a:t>
                </a:r>
                <a:r>
                  <a:rPr lang="zh-CN" altLang="en-US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三角函数</a:t>
                </a:r>
                <a:endParaRPr lang="zh-CN" altLang="en-US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</p:txBody>
          </p:sp>
        </p:grpSp>
        <p:grpSp>
          <p:nvGrpSpPr>
            <p:cNvPr id="13" name="组合 12"/>
            <p:cNvGrpSpPr/>
            <p:nvPr/>
          </p:nvGrpSpPr>
          <p:grpSpPr>
            <a:xfrm>
              <a:off x="4399" y="2093"/>
              <a:ext cx="2719" cy="2531"/>
              <a:chOff x="1323" y="3685"/>
              <a:chExt cx="3470" cy="3508"/>
            </a:xfrm>
          </p:grpSpPr>
          <p:sp>
            <p:nvSpPr>
              <p:cNvPr id="14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5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6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7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8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9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1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2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3" name="Text Box 38"/>
              <p:cNvSpPr txBox="1"/>
              <p:nvPr/>
            </p:nvSpPr>
            <p:spPr>
              <a:xfrm>
                <a:off x="2418" y="4607"/>
                <a:ext cx="1223" cy="167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zh-CN" sz="44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五</a:t>
                </a:r>
                <a:endParaRPr lang="zh-CN" altLang="zh-CN" sz="4400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6019801" y="3321051"/>
          <a:ext cx="150284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公式" r:id="rId2" imgW="2743200" imgH="5181600" progId="Equation.3">
                  <p:embed/>
                </p:oleObj>
              </mc:Choice>
              <mc:Fallback>
                <p:oleObj name="公式" r:id="rId2" imgW="2743200" imgH="5181600" progId="Equation.3">
                  <p:embed/>
                  <p:pic>
                    <p:nvPicPr>
                      <p:cNvPr id="0" name="图片 614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19801" y="3321051"/>
                        <a:ext cx="150284" cy="2143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810076" y="1925403"/>
            <a:ext cx="1984839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dirty="0" smtClean="0"/>
              <a:t>解：   </a:t>
            </a:r>
            <a:r>
              <a:rPr lang="zh-CN" altLang="en-US" dirty="0" smtClean="0">
                <a:sym typeface="Wingdings" panose="05000000000000000000" pitchFamily="2" charset="2"/>
              </a:rPr>
              <a:t>（</a:t>
            </a:r>
            <a:r>
              <a:rPr lang="en-US" altLang="zh-CN" dirty="0" smtClean="0">
                <a:sym typeface="Wingdings" panose="05000000000000000000" pitchFamily="2" charset="2"/>
              </a:rPr>
              <a:t>1</a:t>
            </a:r>
            <a:r>
              <a:rPr lang="zh-CN" altLang="en-US" dirty="0" smtClean="0">
                <a:sym typeface="Wingdings" panose="05000000000000000000" pitchFamily="2" charset="2"/>
              </a:rPr>
              <a:t>）</a:t>
            </a:r>
            <a:r>
              <a:rPr lang="zh-CN" altLang="en-US" dirty="0" smtClean="0"/>
              <a:t>列表</a:t>
            </a:r>
            <a:endParaRPr lang="zh-CN" altLang="en-US" dirty="0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9224434" y="5049838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endParaRPr lang="zh-CN" altLang="en-US"/>
          </a:p>
        </p:txBody>
      </p:sp>
      <p:grpSp>
        <p:nvGrpSpPr>
          <p:cNvPr id="2" name="Group 8"/>
          <p:cNvGrpSpPr/>
          <p:nvPr/>
        </p:nvGrpSpPr>
        <p:grpSpPr bwMode="auto">
          <a:xfrm>
            <a:off x="812800" y="2438400"/>
            <a:ext cx="10160000" cy="4038600"/>
            <a:chOff x="384" y="1536"/>
            <a:chExt cx="4800" cy="2544"/>
          </a:xfrm>
        </p:grpSpPr>
        <p:sp>
          <p:nvSpPr>
            <p:cNvPr id="1090" name="Line 9"/>
            <p:cNvSpPr>
              <a:spLocks noChangeShapeType="1"/>
            </p:cNvSpPr>
            <p:nvPr/>
          </p:nvSpPr>
          <p:spPr bwMode="auto">
            <a:xfrm>
              <a:off x="384" y="3120"/>
              <a:ext cx="4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arrow" w="med" len="med"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1091" name="Line 10"/>
            <p:cNvSpPr>
              <a:spLocks noChangeShapeType="1"/>
            </p:cNvSpPr>
            <p:nvPr/>
          </p:nvSpPr>
          <p:spPr bwMode="auto">
            <a:xfrm flipV="1">
              <a:off x="1776" y="1536"/>
              <a:ext cx="0" cy="25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arrow" w="med" len="med"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1092" name="Text Box 11"/>
            <p:cNvSpPr txBox="1">
              <a:spLocks noChangeArrowheads="1"/>
            </p:cNvSpPr>
            <p:nvPr/>
          </p:nvSpPr>
          <p:spPr bwMode="auto">
            <a:xfrm>
              <a:off x="4982" y="3146"/>
              <a:ext cx="141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US" altLang="zh-CN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93" name="Text Box 12"/>
            <p:cNvSpPr txBox="1">
              <a:spLocks noChangeArrowheads="1"/>
            </p:cNvSpPr>
            <p:nvPr/>
          </p:nvSpPr>
          <p:spPr bwMode="auto">
            <a:xfrm>
              <a:off x="1579" y="1556"/>
              <a:ext cx="136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US" altLang="zh-CN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94" name="Text Box 13"/>
            <p:cNvSpPr txBox="1">
              <a:spLocks noChangeArrowheads="1"/>
            </p:cNvSpPr>
            <p:nvPr/>
          </p:nvSpPr>
          <p:spPr bwMode="auto">
            <a:xfrm>
              <a:off x="1478" y="3146"/>
              <a:ext cx="164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i="1"/>
                <a:t>O</a:t>
              </a:r>
              <a:endParaRPr lang="en-US" altLang="zh-CN" i="1"/>
            </a:p>
          </p:txBody>
        </p:sp>
        <p:sp>
          <p:nvSpPr>
            <p:cNvPr id="1095" name="Text Box 14"/>
            <p:cNvSpPr txBox="1">
              <a:spLocks noChangeArrowheads="1"/>
            </p:cNvSpPr>
            <p:nvPr/>
          </p:nvSpPr>
          <p:spPr bwMode="auto">
            <a:xfrm>
              <a:off x="4406" y="3168"/>
              <a:ext cx="195" cy="21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1600" dirty="0"/>
                <a:t>2</a:t>
              </a:r>
              <a:r>
                <a:rPr lang="en-US" altLang="zh-CN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</a:t>
              </a:r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96" name="Text Box 15"/>
            <p:cNvSpPr txBox="1">
              <a:spLocks noChangeArrowheads="1"/>
            </p:cNvSpPr>
            <p:nvPr/>
          </p:nvSpPr>
          <p:spPr bwMode="auto">
            <a:xfrm>
              <a:off x="2966" y="3168"/>
              <a:ext cx="136" cy="21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</a:t>
              </a:r>
              <a:endPara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99" name="Line 18"/>
            <p:cNvSpPr>
              <a:spLocks noChangeShapeType="1"/>
            </p:cNvSpPr>
            <p:nvPr/>
          </p:nvSpPr>
          <p:spPr bwMode="auto">
            <a:xfrm flipV="1">
              <a:off x="2400" y="3072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1100" name="Line 19"/>
            <p:cNvSpPr>
              <a:spLocks noChangeShapeType="1"/>
            </p:cNvSpPr>
            <p:nvPr/>
          </p:nvSpPr>
          <p:spPr bwMode="auto">
            <a:xfrm flipV="1">
              <a:off x="3210" y="3072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1101" name="Line 20"/>
            <p:cNvSpPr>
              <a:spLocks noChangeShapeType="1"/>
            </p:cNvSpPr>
            <p:nvPr/>
          </p:nvSpPr>
          <p:spPr bwMode="auto">
            <a:xfrm flipV="1">
              <a:off x="4464" y="3072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1102" name="Line 21"/>
            <p:cNvSpPr>
              <a:spLocks noChangeShapeType="1"/>
            </p:cNvSpPr>
            <p:nvPr/>
          </p:nvSpPr>
          <p:spPr bwMode="auto">
            <a:xfrm flipV="1">
              <a:off x="3792" y="3072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1103" name="Text Box 22"/>
            <p:cNvSpPr txBox="1">
              <a:spLocks noChangeArrowheads="1"/>
            </p:cNvSpPr>
            <p:nvPr/>
          </p:nvSpPr>
          <p:spPr bwMode="auto">
            <a:xfrm>
              <a:off x="1540" y="2520"/>
              <a:ext cx="147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1800"/>
                <a:t>1</a:t>
              </a:r>
              <a:endParaRPr lang="zh-CN" altLang="en-US" sz="1800"/>
            </a:p>
          </p:txBody>
        </p:sp>
        <p:sp>
          <p:nvSpPr>
            <p:cNvPr id="1104" name="Text Box 23"/>
            <p:cNvSpPr txBox="1">
              <a:spLocks noChangeArrowheads="1"/>
            </p:cNvSpPr>
            <p:nvPr/>
          </p:nvSpPr>
          <p:spPr bwMode="auto">
            <a:xfrm>
              <a:off x="1492" y="3504"/>
              <a:ext cx="186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1800"/>
                <a:t>-1</a:t>
              </a:r>
              <a:endParaRPr lang="zh-CN" altLang="en-US" sz="1800"/>
            </a:p>
          </p:txBody>
        </p:sp>
        <p:sp>
          <p:nvSpPr>
            <p:cNvPr id="1105" name="Line 24"/>
            <p:cNvSpPr>
              <a:spLocks noChangeShapeType="1"/>
            </p:cNvSpPr>
            <p:nvPr/>
          </p:nvSpPr>
          <p:spPr bwMode="auto">
            <a:xfrm flipH="1">
              <a:off x="1776" y="2536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1106" name="Line 25"/>
            <p:cNvSpPr>
              <a:spLocks noChangeShapeType="1"/>
            </p:cNvSpPr>
            <p:nvPr/>
          </p:nvSpPr>
          <p:spPr bwMode="auto">
            <a:xfrm flipH="1">
              <a:off x="1776" y="3704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1107" name="Line 26"/>
            <p:cNvSpPr>
              <a:spLocks noChangeShapeType="1"/>
            </p:cNvSpPr>
            <p:nvPr/>
          </p:nvSpPr>
          <p:spPr bwMode="auto">
            <a:xfrm flipH="1">
              <a:off x="1776" y="2024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1108" name="Text Box 27"/>
            <p:cNvSpPr txBox="1">
              <a:spLocks noChangeArrowheads="1"/>
            </p:cNvSpPr>
            <p:nvPr/>
          </p:nvSpPr>
          <p:spPr bwMode="auto">
            <a:xfrm>
              <a:off x="1516" y="2078"/>
              <a:ext cx="196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1800"/>
                <a:t>２</a:t>
              </a:r>
              <a:endParaRPr lang="zh-CN" altLang="en-US"/>
            </a:p>
          </p:txBody>
        </p:sp>
      </p:grpSp>
      <p:sp>
        <p:nvSpPr>
          <p:cNvPr id="1083" name="Line 39"/>
          <p:cNvSpPr>
            <a:spLocks noChangeShapeType="1"/>
          </p:cNvSpPr>
          <p:nvPr/>
        </p:nvSpPr>
        <p:spPr bwMode="auto">
          <a:xfrm flipV="1">
            <a:off x="4464" y="4191000"/>
            <a:ext cx="0" cy="762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160" name="Oval 40"/>
          <p:cNvSpPr>
            <a:spLocks noChangeArrowheads="1"/>
          </p:cNvSpPr>
          <p:nvPr/>
        </p:nvSpPr>
        <p:spPr bwMode="auto">
          <a:xfrm>
            <a:off x="3716996" y="3039040"/>
            <a:ext cx="108000" cy="1080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161" name="Oval 41"/>
          <p:cNvSpPr>
            <a:spLocks noChangeArrowheads="1"/>
          </p:cNvSpPr>
          <p:nvPr/>
        </p:nvSpPr>
        <p:spPr bwMode="auto">
          <a:xfrm>
            <a:off x="5019983" y="3897782"/>
            <a:ext cx="108000" cy="1080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162" name="Oval 42"/>
          <p:cNvSpPr>
            <a:spLocks noChangeArrowheads="1"/>
          </p:cNvSpPr>
          <p:nvPr/>
        </p:nvSpPr>
        <p:spPr bwMode="auto">
          <a:xfrm>
            <a:off x="6705347" y="4867832"/>
            <a:ext cx="108000" cy="1080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163" name="Oval 43"/>
          <p:cNvSpPr>
            <a:spLocks noChangeArrowheads="1"/>
          </p:cNvSpPr>
          <p:nvPr/>
        </p:nvSpPr>
        <p:spPr bwMode="auto">
          <a:xfrm>
            <a:off x="8050189" y="4016813"/>
            <a:ext cx="108000" cy="1080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164" name="Oval 44"/>
          <p:cNvSpPr>
            <a:spLocks noChangeArrowheads="1"/>
          </p:cNvSpPr>
          <p:nvPr/>
        </p:nvSpPr>
        <p:spPr bwMode="auto">
          <a:xfrm>
            <a:off x="9406596" y="3120343"/>
            <a:ext cx="108000" cy="1080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168" name="Text Box 48"/>
          <p:cNvSpPr txBox="1">
            <a:spLocks noChangeArrowheads="1"/>
          </p:cNvSpPr>
          <p:nvPr/>
        </p:nvSpPr>
        <p:spPr bwMode="auto">
          <a:xfrm>
            <a:off x="6536889" y="3117210"/>
            <a:ext cx="2627642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1+ </a:t>
            </a:r>
            <a:r>
              <a:rPr lang="en-US" altLang="zh-CN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r>
              <a:rPr lang="en-US" altLang="zh-C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,  x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∈ 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zh-CN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0,2π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US" altLang="zh-CN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7010401" y="5715000"/>
            <a:ext cx="2239716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zh-CN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r>
              <a:rPr lang="en-US" altLang="zh-CN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,  x</a:t>
            </a:r>
            <a:r>
              <a:rPr lang="en-US" altLang="zh-CN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∈ [</a:t>
            </a:r>
            <a:r>
              <a:rPr lang="en-US" altLang="zh-CN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0,2π</a:t>
            </a:r>
            <a:r>
              <a:rPr lang="en-US" altLang="zh-CN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US" altLang="zh-CN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207" name="Group 87"/>
          <p:cNvGraphicFramePr>
            <a:graphicFrameLocks noGrp="1"/>
          </p:cNvGraphicFramePr>
          <p:nvPr/>
        </p:nvGraphicFramePr>
        <p:xfrm>
          <a:off x="4127535" y="1729936"/>
          <a:ext cx="5854699" cy="914400"/>
        </p:xfrm>
        <a:graphic>
          <a:graphicData uri="http://schemas.openxmlformats.org/drawingml/2006/table">
            <a:tbl>
              <a:tblPr/>
              <a:tblGrid>
                <a:gridCol w="1232225"/>
                <a:gridCol w="773723"/>
                <a:gridCol w="956603"/>
                <a:gridCol w="801859"/>
                <a:gridCol w="1131440"/>
                <a:gridCol w="958849"/>
              </a:tblGrid>
              <a:tr h="3492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</a:t>
                      </a:r>
                      <a:r>
                        <a:rPr kumimoji="1" lang="en-US" altLang="zh-CN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x</a:t>
                      </a:r>
                      <a:endParaRPr kumimoji="1" lang="en-US" altLang="zh-CN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0</a:t>
                      </a:r>
                      <a:endParaRPr kumimoji="1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endParaRPr kumimoji="1" lang="en-US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 π</a:t>
                      </a:r>
                      <a:endParaRPr kumimoji="1" lang="en-US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</a:t>
                      </a:r>
                      <a:endParaRPr kumimoji="1" lang="en-US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</a:t>
                      </a:r>
                      <a:r>
                        <a:rPr kumimoji="1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π</a:t>
                      </a:r>
                      <a:endParaRPr kumimoji="1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1+</a:t>
                      </a:r>
                      <a:r>
                        <a:rPr kumimoji="1" lang="en-US" altLang="zh-CN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cos</a:t>
                      </a:r>
                      <a:r>
                        <a:rPr kumimoji="1" lang="en-US" altLang="zh-CN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x</a:t>
                      </a:r>
                      <a:endParaRPr kumimoji="1" lang="en-US" altLang="zh-CN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endParaRPr kumimoji="1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</a:t>
                      </a:r>
                      <a:endParaRPr kumimoji="1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endParaRPr kumimoji="1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</a:t>
                      </a:r>
                      <a:endParaRPr kumimoji="1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</a:t>
                      </a:r>
                      <a:endParaRPr kumimoji="1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00" name="Text Box 80"/>
          <p:cNvSpPr txBox="1">
            <a:spLocks noChangeArrowheads="1"/>
          </p:cNvSpPr>
          <p:nvPr/>
        </p:nvSpPr>
        <p:spPr bwMode="auto">
          <a:xfrm>
            <a:off x="5556586" y="2267675"/>
            <a:ext cx="311304" cy="36933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5201" name="Text Box 81"/>
          <p:cNvSpPr txBox="1">
            <a:spLocks noChangeArrowheads="1"/>
          </p:cNvSpPr>
          <p:nvPr/>
        </p:nvSpPr>
        <p:spPr bwMode="auto">
          <a:xfrm>
            <a:off x="6412458" y="2239540"/>
            <a:ext cx="311304" cy="36933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altLang="zh-CN" dirty="0"/>
              <a:t>1</a:t>
            </a:r>
            <a:endParaRPr lang="zh-CN" altLang="en-US" dirty="0"/>
          </a:p>
        </p:txBody>
      </p:sp>
      <p:sp>
        <p:nvSpPr>
          <p:cNvPr id="5202" name="Text Box 82"/>
          <p:cNvSpPr txBox="1">
            <a:spLocks noChangeArrowheads="1"/>
          </p:cNvSpPr>
          <p:nvPr/>
        </p:nvSpPr>
        <p:spPr bwMode="auto">
          <a:xfrm>
            <a:off x="7312660" y="2239539"/>
            <a:ext cx="311304" cy="36933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altLang="zh-CN" dirty="0"/>
              <a:t>0</a:t>
            </a:r>
            <a:endParaRPr lang="zh-CN" altLang="en-US" dirty="0"/>
          </a:p>
        </p:txBody>
      </p:sp>
      <p:sp>
        <p:nvSpPr>
          <p:cNvPr id="5203" name="Text Box 83"/>
          <p:cNvSpPr txBox="1">
            <a:spLocks noChangeArrowheads="1"/>
          </p:cNvSpPr>
          <p:nvPr/>
        </p:nvSpPr>
        <p:spPr bwMode="auto">
          <a:xfrm>
            <a:off x="8302347" y="2225472"/>
            <a:ext cx="311304" cy="36933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altLang="zh-CN" dirty="0"/>
              <a:t>1</a:t>
            </a:r>
            <a:endParaRPr lang="zh-CN" altLang="en-US" dirty="0"/>
          </a:p>
        </p:txBody>
      </p:sp>
      <p:sp>
        <p:nvSpPr>
          <p:cNvPr id="5204" name="Text Box 84"/>
          <p:cNvSpPr txBox="1">
            <a:spLocks noChangeArrowheads="1"/>
          </p:cNvSpPr>
          <p:nvPr/>
        </p:nvSpPr>
        <p:spPr bwMode="auto">
          <a:xfrm>
            <a:off x="9307277" y="2239539"/>
            <a:ext cx="311304" cy="36933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57" name="文本框 8"/>
          <p:cNvSpPr>
            <a:spLocks noChangeArrowheads="1"/>
          </p:cNvSpPr>
          <p:nvPr/>
        </p:nvSpPr>
        <p:spPr bwMode="auto">
          <a:xfrm>
            <a:off x="514350" y="-8749"/>
            <a:ext cx="2907030" cy="920115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4170" name="Object 3"/>
          <p:cNvGraphicFramePr>
            <a:graphicFrameLocks noChangeAspect="1"/>
          </p:cNvGraphicFramePr>
          <p:nvPr/>
        </p:nvGraphicFramePr>
        <p:xfrm>
          <a:off x="914399" y="1075143"/>
          <a:ext cx="7794421" cy="599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79857600" imgH="6096000" progId="Equation.DSMT4">
                  <p:embed/>
                </p:oleObj>
              </mc:Choice>
              <mc:Fallback>
                <p:oleObj name="Equation" r:id="rId4" imgW="79857600" imgH="6096000" progId="Equation.DSMT4">
                  <p:embed/>
                  <p:pic>
                    <p:nvPicPr>
                      <p:cNvPr id="0" name="图片 614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399" y="1075143"/>
                        <a:ext cx="7794421" cy="59990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6412328" y="1730325"/>
          <a:ext cx="427038" cy="458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公式" r:id="rId6" imgW="3962400" imgH="9448800" progId="Equation.3">
                  <p:embed/>
                </p:oleObj>
              </mc:Choice>
              <mc:Fallback>
                <p:oleObj name="公式" r:id="rId6" imgW="3962400" imgH="9448800" progId="Equation.3">
                  <p:embed/>
                  <p:pic>
                    <p:nvPicPr>
                      <p:cNvPr id="0" name="图片 614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412328" y="1730325"/>
                        <a:ext cx="427038" cy="45859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8203127" y="1744565"/>
          <a:ext cx="623888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公式" r:id="rId8" imgW="5791200" imgH="9448800" progId="Equation.3">
                  <p:embed/>
                </p:oleObj>
              </mc:Choice>
              <mc:Fallback>
                <p:oleObj name="公式" r:id="rId8" imgW="5791200" imgH="9448800" progId="Equation.3">
                  <p:embed/>
                  <p:pic>
                    <p:nvPicPr>
                      <p:cNvPr id="0" name="图片 614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203127" y="1744565"/>
                        <a:ext cx="623888" cy="463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4883421" y="4942733"/>
          <a:ext cx="427037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公式" r:id="rId10" imgW="3962400" imgH="9448800" progId="Equation.3">
                  <p:embed/>
                </p:oleObj>
              </mc:Choice>
              <mc:Fallback>
                <p:oleObj name="公式" r:id="rId10" imgW="3962400" imgH="9448800" progId="Equation.3">
                  <p:embed/>
                  <p:pic>
                    <p:nvPicPr>
                      <p:cNvPr id="0" name="图片 614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883421" y="4942733"/>
                        <a:ext cx="427037" cy="4587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7757333" y="4999184"/>
          <a:ext cx="62388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公式" r:id="rId11" imgW="5791200" imgH="9448800" progId="Equation.3">
                  <p:embed/>
                </p:oleObj>
              </mc:Choice>
              <mc:Fallback>
                <p:oleObj name="公式" r:id="rId11" imgW="5791200" imgH="9448800" progId="Equation.3">
                  <p:embed/>
                  <p:pic>
                    <p:nvPicPr>
                      <p:cNvPr id="0" name="图片 6149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757333" y="4999184"/>
                        <a:ext cx="623887" cy="463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任意多边形 58"/>
          <p:cNvSpPr/>
          <p:nvPr/>
        </p:nvSpPr>
        <p:spPr>
          <a:xfrm>
            <a:off x="3707653" y="4000500"/>
            <a:ext cx="5741894" cy="1899166"/>
          </a:xfrm>
          <a:custGeom>
            <a:avLst/>
            <a:gdLst>
              <a:gd name="connsiteX0" fmla="*/ 0 w 5741894"/>
              <a:gd name="connsiteY0" fmla="*/ 0 h 2017104"/>
              <a:gd name="connsiteX1" fmla="*/ 1398494 w 5741894"/>
              <a:gd name="connsiteY1" fmla="*/ 941294 h 2017104"/>
              <a:gd name="connsiteX2" fmla="*/ 3039035 w 5741894"/>
              <a:gd name="connsiteY2" fmla="*/ 2017059 h 2017104"/>
              <a:gd name="connsiteX3" fmla="*/ 4450976 w 5741894"/>
              <a:gd name="connsiteY3" fmla="*/ 900953 h 2017104"/>
              <a:gd name="connsiteX4" fmla="*/ 5741894 w 5741894"/>
              <a:gd name="connsiteY4" fmla="*/ 40341 h 2017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1894" h="2017104">
                <a:moveTo>
                  <a:pt x="0" y="0"/>
                </a:moveTo>
                <a:lnTo>
                  <a:pt x="1398494" y="941294"/>
                </a:lnTo>
                <a:cubicBezTo>
                  <a:pt x="1905000" y="1277471"/>
                  <a:pt x="2530288" y="2023783"/>
                  <a:pt x="3039035" y="2017059"/>
                </a:cubicBezTo>
                <a:cubicBezTo>
                  <a:pt x="3547782" y="2010336"/>
                  <a:pt x="4000499" y="1230406"/>
                  <a:pt x="4450976" y="900953"/>
                </a:cubicBezTo>
                <a:cubicBezTo>
                  <a:pt x="4901453" y="571500"/>
                  <a:pt x="5321673" y="305920"/>
                  <a:pt x="5741894" y="40341"/>
                </a:cubicBezTo>
              </a:path>
            </a:pathLst>
          </a:custGeom>
          <a:ln w="381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任意多边形 59"/>
          <p:cNvSpPr/>
          <p:nvPr/>
        </p:nvSpPr>
        <p:spPr>
          <a:xfrm>
            <a:off x="3779371" y="3050246"/>
            <a:ext cx="5741894" cy="1899166"/>
          </a:xfrm>
          <a:custGeom>
            <a:avLst/>
            <a:gdLst>
              <a:gd name="connsiteX0" fmla="*/ 0 w 5741894"/>
              <a:gd name="connsiteY0" fmla="*/ 0 h 2017104"/>
              <a:gd name="connsiteX1" fmla="*/ 1398494 w 5741894"/>
              <a:gd name="connsiteY1" fmla="*/ 941294 h 2017104"/>
              <a:gd name="connsiteX2" fmla="*/ 3039035 w 5741894"/>
              <a:gd name="connsiteY2" fmla="*/ 2017059 h 2017104"/>
              <a:gd name="connsiteX3" fmla="*/ 4450976 w 5741894"/>
              <a:gd name="connsiteY3" fmla="*/ 900953 h 2017104"/>
              <a:gd name="connsiteX4" fmla="*/ 5741894 w 5741894"/>
              <a:gd name="connsiteY4" fmla="*/ 40341 h 2017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1894" h="2017104">
                <a:moveTo>
                  <a:pt x="0" y="0"/>
                </a:moveTo>
                <a:lnTo>
                  <a:pt x="1398494" y="941294"/>
                </a:lnTo>
                <a:cubicBezTo>
                  <a:pt x="1905000" y="1277471"/>
                  <a:pt x="2530288" y="2023783"/>
                  <a:pt x="3039035" y="2017059"/>
                </a:cubicBezTo>
                <a:cubicBezTo>
                  <a:pt x="3547782" y="2010336"/>
                  <a:pt x="4000499" y="1230406"/>
                  <a:pt x="4450976" y="900953"/>
                </a:cubicBezTo>
                <a:cubicBezTo>
                  <a:pt x="4901453" y="571500"/>
                  <a:pt x="5321673" y="305920"/>
                  <a:pt x="5741894" y="40341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5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autoUpdateAnimBg="0"/>
      <p:bldP spid="5160" grpId="0" animBg="1"/>
      <p:bldP spid="5161" grpId="0" animBg="1"/>
      <p:bldP spid="5162" grpId="0" animBg="1"/>
      <p:bldP spid="5163" grpId="0" animBg="1"/>
      <p:bldP spid="5164" grpId="0" animBg="1"/>
      <p:bldP spid="5168" grpId="0" autoUpdateAnimBg="0"/>
      <p:bldP spid="5169" grpId="0" autoUpdateAnimBg="0"/>
      <p:bldP spid="5200" grpId="0" autoUpdateAnimBg="0"/>
      <p:bldP spid="5201" grpId="0" autoUpdateAnimBg="0"/>
      <p:bldP spid="5202" grpId="0" autoUpdateAnimBg="0"/>
      <p:bldP spid="5203" grpId="0" autoUpdateAnimBg="0"/>
      <p:bldP spid="5204" grpId="0" autoUpdateAnimBg="0"/>
      <p:bldP spid="59" grpId="0" animBg="1"/>
      <p:bldP spid="6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文本框 8"/>
          <p:cNvSpPr>
            <a:spLocks noChangeArrowheads="1"/>
          </p:cNvSpPr>
          <p:nvPr/>
        </p:nvSpPr>
        <p:spPr bwMode="auto">
          <a:xfrm>
            <a:off x="547370" y="11571"/>
            <a:ext cx="2907030" cy="920115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2607240" y="993781"/>
            <a:ext cx="8863106" cy="7933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 smtClean="0">
                <a:solidFill>
                  <a:schemeClr val="tx1"/>
                </a:solidFill>
              </a:rPr>
              <a:t>对比正弦函数性质的研究，我们应该研究余弦函数的哪些性质？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8" name="十六角星 7"/>
          <p:cNvSpPr/>
          <p:nvPr/>
        </p:nvSpPr>
        <p:spPr>
          <a:xfrm>
            <a:off x="914412" y="1027105"/>
            <a:ext cx="1438836" cy="1331259"/>
          </a:xfrm>
          <a:prstGeom prst="star16">
            <a:avLst/>
          </a:prstGeom>
          <a:solidFill>
            <a:srgbClr val="FFC000"/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solidFill>
                  <a:schemeClr val="tx1"/>
                </a:solidFill>
              </a:rPr>
              <a:t>议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pPr algn="ctr"/>
            <a:r>
              <a:rPr lang="zh-CN" altLang="en-US" b="1" dirty="0" smtClean="0">
                <a:solidFill>
                  <a:schemeClr val="tx1"/>
                </a:solidFill>
              </a:rPr>
              <a:t>一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pPr algn="ctr"/>
            <a:r>
              <a:rPr lang="zh-CN" altLang="en-US" b="1" dirty="0" smtClean="0">
                <a:solidFill>
                  <a:schemeClr val="tx1"/>
                </a:solidFill>
              </a:rPr>
              <a:t>议</a:t>
            </a:r>
            <a:endParaRPr lang="zh-CN" altLang="en-US" b="1" dirty="0">
              <a:solidFill>
                <a:schemeClr val="tx1"/>
              </a:solidFill>
            </a:endParaRPr>
          </a:p>
        </p:txBody>
      </p:sp>
      <p:pic>
        <p:nvPicPr>
          <p:cNvPr id="11" name="图片 10" descr="屏幕剪辑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8833" y="1832163"/>
            <a:ext cx="8469119" cy="2173755"/>
          </a:xfrm>
          <a:prstGeom prst="rect">
            <a:avLst/>
          </a:prstGeom>
        </p:spPr>
      </p:pic>
      <p:sp>
        <p:nvSpPr>
          <p:cNvPr id="12" name="圆角矩形 11"/>
          <p:cNvSpPr/>
          <p:nvPr/>
        </p:nvSpPr>
        <p:spPr>
          <a:xfrm>
            <a:off x="2487706" y="4005918"/>
            <a:ext cx="9515382" cy="23128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173494" y="4274855"/>
            <a:ext cx="1821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(1)</a:t>
            </a:r>
            <a:r>
              <a:rPr lang="zh-CN" altLang="en-US" sz="2400" dirty="0" smtClean="0"/>
              <a:t>定义域：</a:t>
            </a:r>
            <a:endParaRPr lang="zh-CN" alt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5338460" y="427485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/>
              <a:t>R</a:t>
            </a:r>
            <a:endParaRPr lang="zh-CN" altLang="en-US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182982" y="4947210"/>
            <a:ext cx="18020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(2)</a:t>
            </a:r>
            <a:r>
              <a:rPr lang="zh-CN" altLang="en-US" sz="2400" dirty="0" smtClean="0"/>
              <a:t>值   域：</a:t>
            </a:r>
            <a:endParaRPr lang="zh-CN" alt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4935052" y="4906871"/>
                <a:ext cx="666727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2400" b="0" i="1" smtClean="0">
                        <a:latin typeface="Cambria Math" panose="02040503050406030204"/>
                      </a:rPr>
                      <m:t>𝑦</m:t>
                    </m:r>
                    <m:r>
                      <a:rPr lang="en-US" altLang="zh-CN" sz="2400" b="0" i="1" smtClean="0">
                        <a:latin typeface="Cambria Math" panose="02040503050406030204"/>
                        <a:ea typeface="Cambria Math" panose="02040503050406030204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−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1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,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1</m:t>
                        </m:r>
                      </m:e>
                    </m:d>
                  </m:oMath>
                </a14:m>
                <a:r>
                  <a:rPr lang="en-US" altLang="zh-CN" sz="2400" dirty="0" smtClean="0"/>
                  <a:t>,</a:t>
                </a:r>
                <a:r>
                  <a:rPr lang="zh-CN" altLang="en-US" sz="2400" dirty="0" smtClean="0"/>
                  <a:t>当</a:t>
                </a:r>
                <a:r>
                  <a:rPr lang="en-US" altLang="zh-CN" sz="2400" dirty="0" smtClean="0"/>
                  <a:t>x=2</a:t>
                </a:r>
                <a14:m>
                  <m:oMath xmlns:m="http://schemas.openxmlformats.org/officeDocument/2006/math">
                    <m:r>
                      <a:rPr lang="en-US" altLang="zh-CN" sz="2400" b="0" i="1" smtClean="0">
                        <a:latin typeface="Cambria Math" panose="02040503050406030204"/>
                      </a:rPr>
                      <m:t>𝑘</m:t>
                    </m:r>
                    <m:r>
                      <a:rPr lang="zh-CN" altLang="en-US" sz="2400" b="0" i="1" smtClean="0">
                        <a:latin typeface="Cambria Math" panose="02040503050406030204"/>
                      </a:rPr>
                      <m:t>𝜋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,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𝑘</m:t>
                    </m:r>
                    <m:r>
                      <a:rPr lang="en-US" altLang="zh-CN" sz="2400" b="0" i="1" smtClean="0">
                        <a:latin typeface="Cambria Math" panose="02040503050406030204"/>
                        <a:ea typeface="Cambria Math" panose="02040503050406030204"/>
                      </a:rPr>
                      <m:t>∈</m:t>
                    </m:r>
                    <m:r>
                      <a:rPr lang="en-US" altLang="zh-CN" sz="2400" b="0" i="1" smtClean="0">
                        <a:latin typeface="Cambria Math" panose="02040503050406030204"/>
                        <a:ea typeface="Cambria Math" panose="02040503050406030204"/>
                      </a:rPr>
                      <m:t>𝑍</m:t>
                    </m:r>
                    <m:r>
                      <a:rPr lang="zh-CN" altLang="en-US" sz="2400" b="0" i="1" smtClean="0">
                        <a:latin typeface="Cambria Math" panose="02040503050406030204"/>
                        <a:ea typeface="Cambria Math" panose="02040503050406030204"/>
                      </a:rPr>
                      <m:t>时，有</m:t>
                    </m:r>
                    <m:sSub>
                      <m:sSubPr>
                        <m:ctrlP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sSubPr>
                      <m:e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𝑦</m:t>
                        </m:r>
                      </m:e>
                      <m:sub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𝑚𝑎𝑥</m:t>
                        </m:r>
                      </m:sub>
                    </m:sSub>
                    <m:r>
                      <a:rPr lang="en-US" altLang="zh-CN" sz="2400" b="0" i="1" smtClean="0"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  <m:r>
                      <a:rPr lang="en-US" altLang="zh-CN" sz="2400" b="0" i="1" smtClean="0">
                        <a:latin typeface="Cambria Math" panose="02040503050406030204"/>
                        <a:ea typeface="Cambria Math" panose="02040503050406030204"/>
                      </a:rPr>
                      <m:t>1</m:t>
                    </m:r>
                  </m:oMath>
                </a14:m>
                <a:endParaRPr lang="en-US" altLang="zh-CN" sz="2400" b="0" dirty="0" smtClean="0">
                  <a:ea typeface="Cambria Math" panose="02040503050406030204"/>
                </a:endParaRPr>
              </a:p>
              <a:p>
                <a:r>
                  <a:rPr lang="zh-CN" altLang="en-US" sz="2400" dirty="0" smtClean="0"/>
                  <a:t>                 当</a:t>
                </a:r>
                <a:r>
                  <a:rPr lang="en-US" altLang="zh-CN" sz="2400" dirty="0" smtClean="0"/>
                  <a:t>x=</a:t>
                </a:r>
                <a14:m>
                  <m:oMath xmlns:m="http://schemas.openxmlformats.org/officeDocument/2006/math">
                    <m:r>
                      <a:rPr lang="en-US" altLang="zh-CN" sz="2400" b="0" i="1" smtClean="0">
                        <a:latin typeface="Cambria Math" panose="02040503050406030204"/>
                      </a:rPr>
                      <m:t>2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𝑘</m:t>
                    </m:r>
                    <m:r>
                      <a:rPr lang="zh-CN" altLang="en-US" sz="2400" b="0" i="1" smtClean="0">
                        <a:latin typeface="Cambria Math" panose="02040503050406030204"/>
                      </a:rPr>
                      <m:t>𝜋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+</m:t>
                    </m:r>
                    <m:r>
                      <a:rPr lang="zh-CN" altLang="en-US" sz="2400" b="0" i="1" smtClean="0">
                        <a:latin typeface="Cambria Math" panose="02040503050406030204"/>
                      </a:rPr>
                      <m:t>𝜋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,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𝑘</m:t>
                    </m:r>
                    <m:r>
                      <a:rPr lang="en-US" altLang="zh-CN" sz="2400" b="0" i="1" smtClean="0">
                        <a:latin typeface="Cambria Math" panose="02040503050406030204"/>
                        <a:ea typeface="Cambria Math" panose="02040503050406030204"/>
                      </a:rPr>
                      <m:t>∈</m:t>
                    </m:r>
                    <m:r>
                      <a:rPr lang="en-US" altLang="zh-CN" sz="2400" b="0" i="1" smtClean="0">
                        <a:latin typeface="Cambria Math" panose="02040503050406030204"/>
                        <a:ea typeface="Cambria Math" panose="02040503050406030204"/>
                      </a:rPr>
                      <m:t>𝑍</m:t>
                    </m:r>
                    <m:r>
                      <a:rPr lang="zh-CN" altLang="en-US" sz="2400" b="0" i="1" smtClean="0">
                        <a:latin typeface="Cambria Math" panose="02040503050406030204"/>
                        <a:ea typeface="Cambria Math" panose="02040503050406030204"/>
                      </a:rPr>
                      <m:t>时，有</m:t>
                    </m:r>
                    <m:sSub>
                      <m:sSubPr>
                        <m:ctrlP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sSubPr>
                      <m:e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𝑦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sz="2400" i="1">
                            <a:latin typeface="Cambria Math" panose="02040503050406030204"/>
                            <a:ea typeface="Cambria Math" panose="02040503050406030204"/>
                          </a:rPr>
                          <m:t>min</m:t>
                        </m:r>
                      </m:sub>
                    </m:sSub>
                  </m:oMath>
                </a14:m>
                <a:r>
                  <a:rPr lang="en-US" altLang="zh-CN" sz="2400" dirty="0" smtClean="0"/>
                  <a:t>=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latin typeface="Cambria Math" panose="02040503050406030204"/>
                        <a:ea typeface="Cambria Math" panose="02040503050406030204"/>
                      </a:rPr>
                      <m:t>−</m:t>
                    </m:r>
                    <m:r>
                      <a:rPr lang="en-US" altLang="zh-CN" sz="2400" b="0" i="1" dirty="0" smtClean="0">
                        <a:latin typeface="Cambria Math" panose="02040503050406030204"/>
                        <a:ea typeface="Cambria Math" panose="02040503050406030204"/>
                      </a:rPr>
                      <m:t>1</m:t>
                    </m:r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5052" y="4906871"/>
                <a:ext cx="6667274" cy="830997"/>
              </a:xfrm>
              <a:prstGeom prst="rect">
                <a:avLst/>
              </a:prstGeom>
              <a:blipFill rotWithShape="1">
                <a:blip r:embed="rId3"/>
                <a:stretch>
                  <a:fillRect l="-7" t="-27" r="4" b="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文本框 8"/>
          <p:cNvSpPr>
            <a:spLocks noChangeArrowheads="1"/>
          </p:cNvSpPr>
          <p:nvPr/>
        </p:nvSpPr>
        <p:spPr bwMode="auto">
          <a:xfrm>
            <a:off x="547370" y="776"/>
            <a:ext cx="2907030" cy="920115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2607240" y="1285246"/>
            <a:ext cx="8863106" cy="7933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 smtClean="0">
                <a:solidFill>
                  <a:schemeClr val="tx1"/>
                </a:solidFill>
              </a:rPr>
              <a:t>对比正弦函数性质的研究，我们应该研究余弦函数的哪些性质？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8" name="十六角星 7"/>
          <p:cNvSpPr/>
          <p:nvPr/>
        </p:nvSpPr>
        <p:spPr>
          <a:xfrm>
            <a:off x="914412" y="1016310"/>
            <a:ext cx="1438836" cy="1331259"/>
          </a:xfrm>
          <a:prstGeom prst="star16">
            <a:avLst/>
          </a:prstGeom>
          <a:solidFill>
            <a:srgbClr val="FFC000"/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solidFill>
                  <a:schemeClr val="tx1"/>
                </a:solidFill>
              </a:rPr>
              <a:t>议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pPr algn="ctr"/>
            <a:r>
              <a:rPr lang="zh-CN" altLang="en-US" b="1" dirty="0" smtClean="0">
                <a:solidFill>
                  <a:schemeClr val="tx1"/>
                </a:solidFill>
              </a:rPr>
              <a:t>一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pPr algn="ctr"/>
            <a:r>
              <a:rPr lang="zh-CN" altLang="en-US" b="1" dirty="0" smtClean="0">
                <a:solidFill>
                  <a:schemeClr val="tx1"/>
                </a:solidFill>
              </a:rPr>
              <a:t>议</a:t>
            </a:r>
            <a:endParaRPr lang="zh-CN" altLang="en-US" b="1" dirty="0">
              <a:solidFill>
                <a:schemeClr val="tx1"/>
              </a:solidFill>
            </a:endParaRPr>
          </a:p>
        </p:txBody>
      </p:sp>
      <p:pic>
        <p:nvPicPr>
          <p:cNvPr id="11" name="图片 10" descr="屏幕剪辑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8833" y="2123628"/>
            <a:ext cx="8469119" cy="2173755"/>
          </a:xfrm>
          <a:prstGeom prst="rect">
            <a:avLst/>
          </a:prstGeom>
        </p:spPr>
      </p:pic>
      <p:grpSp>
        <p:nvGrpSpPr>
          <p:cNvPr id="2" name="组合 1"/>
          <p:cNvGrpSpPr/>
          <p:nvPr/>
        </p:nvGrpSpPr>
        <p:grpSpPr>
          <a:xfrm>
            <a:off x="2221305" y="4167380"/>
            <a:ext cx="9515382" cy="2312892"/>
            <a:chOff x="2221305" y="4253740"/>
            <a:chExt cx="9515382" cy="2312892"/>
          </a:xfrm>
        </p:grpSpPr>
        <p:sp>
          <p:nvSpPr>
            <p:cNvPr id="12" name="圆角矩形 11"/>
            <p:cNvSpPr/>
            <p:nvPr/>
          </p:nvSpPr>
          <p:spPr>
            <a:xfrm>
              <a:off x="2221305" y="4253740"/>
              <a:ext cx="9515382" cy="231289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173494" y="4289611"/>
              <a:ext cx="18213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(3)</a:t>
              </a:r>
              <a:r>
                <a:rPr lang="zh-CN" altLang="en-US" sz="2400" dirty="0" smtClean="0"/>
                <a:t>周期性：</a:t>
              </a:r>
              <a:endParaRPr lang="zh-CN" altLang="en-US" sz="2400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5338460" y="4329953"/>
                  <a:ext cx="94628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sz="2400" dirty="0" smtClean="0"/>
                    <a:t>T=2</a:t>
                  </a:r>
                  <a14:m>
                    <m:oMath xmlns:m="http://schemas.openxmlformats.org/officeDocument/2006/math">
                      <m:r>
                        <a:rPr lang="zh-CN" altLang="en-US" sz="2400" i="1" smtClean="0">
                          <a:latin typeface="Cambria Math" panose="02040503050406030204"/>
                        </a:rPr>
                        <m:t>𝜋</m:t>
                      </m:r>
                    </m:oMath>
                  </a14:m>
                  <a:endParaRPr lang="zh-CN" altLang="en-US" sz="2400" dirty="0"/>
                </a:p>
              </p:txBody>
            </p:sp>
          </mc:Choice>
          <mc:Fallback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8460" y="4329953"/>
                  <a:ext cx="946285" cy="461665"/>
                </a:xfrm>
                <a:prstGeom prst="rect">
                  <a:avLst/>
                </a:prstGeom>
                <a:blipFill rotWithShape="1">
                  <a:blip r:embed="rId3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TextBox 15"/>
            <p:cNvSpPr txBox="1"/>
            <p:nvPr/>
          </p:nvSpPr>
          <p:spPr>
            <a:xfrm>
              <a:off x="3182982" y="4854390"/>
              <a:ext cx="18213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(4)</a:t>
              </a:r>
              <a:r>
                <a:rPr lang="zh-CN" altLang="en-US" sz="2400" dirty="0" smtClean="0"/>
                <a:t>奇偶性：</a:t>
              </a:r>
              <a:endParaRPr lang="zh-CN" altLang="en-US" sz="2400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5325015" y="4827498"/>
                  <a:ext cx="120417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zh-CN" altLang="en-US" sz="2400" i="1">
                            <a:latin typeface="Cambria Math" panose="02040503050406030204"/>
                          </a:rPr>
                          <m:t>偶函数</m:t>
                        </m:r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25015" y="4827498"/>
                  <a:ext cx="1204176" cy="461665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" name="TextBox 2"/>
            <p:cNvSpPr txBox="1"/>
            <p:nvPr/>
          </p:nvSpPr>
          <p:spPr>
            <a:xfrm>
              <a:off x="3173318" y="5410186"/>
              <a:ext cx="18213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(5)</a:t>
              </a:r>
              <a:r>
                <a:rPr lang="zh-CN" altLang="en-US" sz="2400" dirty="0" smtClean="0"/>
                <a:t>单调性：</a:t>
              </a:r>
              <a:endParaRPr lang="zh-CN" altLang="en-US" sz="2400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TextBox 3"/>
                <p:cNvSpPr txBox="1"/>
                <p:nvPr/>
              </p:nvSpPr>
              <p:spPr>
                <a:xfrm>
                  <a:off x="5004314" y="5316055"/>
                  <a:ext cx="456439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altLang="zh-CN" sz="24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altLang="zh-CN" sz="2400" i="1" smtClean="0">
                                  <a:latin typeface="Cambria Math" panose="02040503050406030204"/>
                                </a:rPr>
                              </m:ctrlPr>
                            </m:dPr>
                            <m:e>
                              <m:r>
                                <a:rPr lang="en-US" altLang="zh-CN" sz="2400" b="0" i="1" smtClean="0">
                                  <a:latin typeface="Cambria Math" panose="02040503050406030204"/>
                                </a:rPr>
                                <m:t>2</m:t>
                              </m:r>
                              <m:r>
                                <a:rPr lang="en-US" altLang="zh-CN" sz="2400" b="0" i="1" smtClean="0">
                                  <a:latin typeface="Cambria Math" panose="02040503050406030204"/>
                                </a:rPr>
                                <m:t>𝑘</m:t>
                              </m:r>
                              <m:r>
                                <a:rPr lang="en-US" altLang="zh-CN" sz="2400" b="0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−</m:t>
                              </m:r>
                              <m:r>
                                <a:rPr lang="en-US" altLang="zh-CN" sz="2400" b="0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1</m:t>
                              </m:r>
                            </m:e>
                          </m:d>
                          <m:r>
                            <a:rPr lang="zh-CN" altLang="en-US" sz="2400" i="1" smtClean="0">
                              <a:latin typeface="Cambria Math" panose="02040503050406030204"/>
                            </a:rPr>
                            <m:t>𝜋</m:t>
                          </m:r>
                          <m:r>
                            <a:rPr lang="zh-CN" altLang="en-US" sz="2400" b="0" i="1" smtClean="0">
                              <a:latin typeface="Cambria Math" panose="02040503050406030204"/>
                            </a:rPr>
                            <m:t>，</m:t>
                          </m:r>
                          <m:r>
                            <a:rPr lang="en-US" altLang="zh-CN" sz="2400" b="0" i="1" smtClean="0">
                              <a:latin typeface="Cambria Math" panose="02040503050406030204"/>
                            </a:rPr>
                            <m:t>2</m:t>
                          </m:r>
                          <m:r>
                            <a:rPr lang="en-US" altLang="zh-CN" sz="2400" b="0" i="1" smtClean="0">
                              <a:latin typeface="Cambria Math" panose="02040503050406030204"/>
                            </a:rPr>
                            <m:t>𝑘</m:t>
                          </m:r>
                          <m:r>
                            <a:rPr lang="zh-CN" altLang="en-US" sz="2400" b="0" i="1" smtClean="0">
                              <a:latin typeface="Cambria Math" panose="02040503050406030204"/>
                            </a:rPr>
                            <m:t>𝜋</m:t>
                          </m:r>
                        </m:e>
                      </m:d>
                      <m:d>
                        <m:dPr>
                          <m:ctrlPr>
                            <a:rPr lang="en-US" altLang="zh-CN" sz="24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0" i="1" smtClean="0">
                              <a:latin typeface="Cambria Math" panose="02040503050406030204"/>
                            </a:rPr>
                            <m:t>𝑘</m:t>
                          </m:r>
                          <m:r>
                            <a:rPr lang="en-US" altLang="zh-CN" sz="2400" b="0" i="1" smtClean="0">
                              <a:latin typeface="Cambria Math" panose="02040503050406030204"/>
                              <a:ea typeface="Cambria Math" panose="02040503050406030204"/>
                            </a:rPr>
                            <m:t>∈</m:t>
                          </m:r>
                          <m:r>
                            <a:rPr lang="en-US" altLang="zh-CN" sz="2400" b="0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𝑍</m:t>
                          </m:r>
                        </m:e>
                      </m:d>
                    </m:oMath>
                  </a14:m>
                  <a:r>
                    <a:rPr lang="en-US" altLang="zh-CN" sz="2400" dirty="0" smtClean="0"/>
                    <a:t>,</a:t>
                  </a:r>
                  <a:r>
                    <a:rPr lang="zh-CN" altLang="en-US" sz="2400" dirty="0" smtClean="0"/>
                    <a:t>增函数</a:t>
                  </a:r>
                  <a:endParaRPr lang="en-US" altLang="zh-CN" sz="2400" dirty="0" smtClean="0"/>
                </a:p>
              </p:txBody>
            </p:sp>
          </mc:Choice>
          <mc:Fallback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04314" y="5316055"/>
                  <a:ext cx="4564391" cy="461665"/>
                </a:xfrm>
                <a:prstGeom prst="rect">
                  <a:avLst/>
                </a:prstGeom>
                <a:blipFill rotWithShape="1">
                  <a:blip r:embed="rId5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矩形 4"/>
                <p:cNvSpPr/>
                <p:nvPr/>
              </p:nvSpPr>
              <p:spPr>
                <a:xfrm>
                  <a:off x="4839405" y="5799264"/>
                  <a:ext cx="486832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["/>
                            <m:endChr m:val="]"/>
                            <m:ctrlPr>
                              <a:rPr lang="en-US" altLang="zh-CN" sz="2400" i="1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i="1">
                                <a:latin typeface="Cambria Math" panose="02040503050406030204"/>
                              </a:rPr>
                              <m:t>2</m:t>
                            </m:r>
                            <m:r>
                              <a:rPr lang="en-US" altLang="zh-CN" sz="2400" i="1">
                                <a:latin typeface="Cambria Math" panose="02040503050406030204"/>
                              </a:rPr>
                              <m:t>𝑘</m:t>
                            </m:r>
                            <m:r>
                              <a:rPr lang="zh-CN" altLang="en-US" sz="2400" i="1">
                                <a:latin typeface="Cambria Math" panose="02040503050406030204"/>
                              </a:rPr>
                              <m:t>𝜋</m:t>
                            </m:r>
                            <m:r>
                              <a:rPr lang="en-US" altLang="zh-CN" sz="2400" i="1">
                                <a:latin typeface="Cambria Math" panose="02040503050406030204"/>
                              </a:rPr>
                              <m:t>,</m:t>
                            </m:r>
                            <m:d>
                              <m:dPr>
                                <m:ctrlPr>
                                  <a:rPr lang="en-US" altLang="zh-CN" sz="2400" i="1">
                                    <a:latin typeface="Cambria Math" panose="02040503050406030204"/>
                                  </a:rPr>
                                </m:ctrlPr>
                              </m:dPr>
                              <m:e>
                                <m:r>
                                  <a:rPr lang="en-US" altLang="zh-CN" sz="2400" i="1">
                                    <a:latin typeface="Cambria Math" panose="02040503050406030204"/>
                                  </a:rPr>
                                  <m:t>2</m:t>
                                </m:r>
                                <m:r>
                                  <a:rPr lang="en-US" altLang="zh-CN" sz="2400" i="1">
                                    <a:latin typeface="Cambria Math" panose="02040503050406030204"/>
                                  </a:rPr>
                                  <m:t>𝑘</m:t>
                                </m:r>
                                <m:r>
                                  <a:rPr lang="en-US" altLang="zh-CN" sz="2400" i="1">
                                    <a:latin typeface="Cambria Math" panose="02040503050406030204"/>
                                  </a:rPr>
                                  <m:t>+</m:t>
                                </m:r>
                                <m:r>
                                  <a:rPr lang="en-US" altLang="zh-CN" sz="2400" i="1">
                                    <a:latin typeface="Cambria Math" panose="02040503050406030204"/>
                                  </a:rPr>
                                  <m:t>1</m:t>
                                </m:r>
                              </m:e>
                            </m:d>
                            <m:r>
                              <a:rPr lang="zh-CN" altLang="en-US" sz="2400" i="1">
                                <a:latin typeface="Cambria Math" panose="02040503050406030204"/>
                              </a:rPr>
                              <m:t>𝜋</m:t>
                            </m:r>
                          </m:e>
                        </m:d>
                        <m:d>
                          <m:dPr>
                            <m:ctrlPr>
                              <a:rPr lang="en-US" altLang="zh-CN" sz="2400" i="1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i="1">
                                <a:latin typeface="Cambria Math" panose="02040503050406030204"/>
                              </a:rPr>
                              <m:t>𝑘</m:t>
                            </m:r>
                            <m:r>
                              <a:rPr lang="en-US" altLang="zh-CN" sz="2400" i="1">
                                <a:latin typeface="Cambria Math" panose="02040503050406030204"/>
                                <a:ea typeface="Cambria Math" panose="02040503050406030204"/>
                              </a:rPr>
                              <m:t>∈</m:t>
                            </m:r>
                            <m:r>
                              <a:rPr lang="en-US" altLang="zh-CN" sz="2400" i="1">
                                <a:latin typeface="Cambria Math" panose="02040503050406030204"/>
                                <a:ea typeface="Cambria Math" panose="02040503050406030204"/>
                              </a:rPr>
                              <m:t>𝑍</m:t>
                            </m:r>
                          </m:e>
                        </m:d>
                        <m:r>
                          <a:rPr lang="zh-CN" altLang="en-US" sz="2400" i="1">
                            <a:latin typeface="Cambria Math" panose="02040503050406030204"/>
                          </a:rPr>
                          <m:t>，减函数</m:t>
                        </m:r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>
            <p:sp>
              <p:nvSpPr>
                <p:cNvPr id="5" name="矩形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39405" y="5799264"/>
                  <a:ext cx="4868320" cy="461665"/>
                </a:xfrm>
                <a:prstGeom prst="rect">
                  <a:avLst/>
                </a:prstGeom>
                <a:blipFill rotWithShape="1">
                  <a:blip r:embed="rId6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 descr="屏幕剪辑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939" y="1029759"/>
            <a:ext cx="8469119" cy="2173755"/>
          </a:xfrm>
          <a:prstGeom prst="rect">
            <a:avLst/>
          </a:prstGeom>
        </p:spPr>
      </p:pic>
      <p:sp>
        <p:nvSpPr>
          <p:cNvPr id="51" name="文本框 8"/>
          <p:cNvSpPr>
            <a:spLocks noChangeArrowheads="1"/>
          </p:cNvSpPr>
          <p:nvPr/>
        </p:nvSpPr>
        <p:spPr bwMode="auto">
          <a:xfrm>
            <a:off x="547370" y="776"/>
            <a:ext cx="2907030" cy="920115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" name="剪去对角的矩形 6"/>
          <p:cNvSpPr/>
          <p:nvPr/>
        </p:nvSpPr>
        <p:spPr>
          <a:xfrm>
            <a:off x="470662" y="989412"/>
            <a:ext cx="4719918" cy="793377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 smtClean="0">
                <a:solidFill>
                  <a:schemeClr val="tx1"/>
                </a:solidFill>
              </a:rPr>
              <a:t>余弦函数的性质？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12" name="圆角矩形 11"/>
          <p:cNvSpPr/>
          <p:nvPr/>
        </p:nvSpPr>
        <p:spPr>
          <a:xfrm>
            <a:off x="255504" y="2845105"/>
            <a:ext cx="11747584" cy="16781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2" name="组合 1"/>
          <p:cNvGrpSpPr/>
          <p:nvPr/>
        </p:nvGrpSpPr>
        <p:grpSpPr>
          <a:xfrm>
            <a:off x="941292" y="3069049"/>
            <a:ext cx="8778454" cy="1409225"/>
            <a:chOff x="3173494" y="4424081"/>
            <a:chExt cx="8778454" cy="1409225"/>
          </a:xfrm>
        </p:grpSpPr>
        <p:sp>
          <p:nvSpPr>
            <p:cNvPr id="13" name="TextBox 12"/>
            <p:cNvSpPr txBox="1"/>
            <p:nvPr/>
          </p:nvSpPr>
          <p:spPr>
            <a:xfrm>
              <a:off x="3173494" y="4424081"/>
              <a:ext cx="21098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   (1)</a:t>
              </a:r>
              <a:r>
                <a:rPr lang="zh-CN" altLang="en-US" sz="2400" dirty="0" smtClean="0"/>
                <a:t>定义域：</a:t>
              </a:r>
              <a:endParaRPr lang="zh-CN" altLang="en-US" sz="2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338460" y="4424082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b="1" dirty="0" smtClean="0"/>
                <a:t>R</a:t>
              </a:r>
              <a:endParaRPr lang="zh-CN" altLang="en-US" sz="2400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425028" y="5029201"/>
              <a:ext cx="218681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(2)</a:t>
              </a:r>
              <a:r>
                <a:rPr lang="zh-CN" altLang="en-US" sz="2400" dirty="0" smtClean="0"/>
                <a:t>值   域：    </a:t>
              </a:r>
              <a:endParaRPr lang="zh-CN" altLang="en-US" sz="2400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5284674" y="5002309"/>
                  <a:ext cx="6667274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altLang="zh-CN" sz="2400" b="0" i="1" smtClean="0">
                          <a:latin typeface="Cambria Math" panose="02040503050406030204"/>
                        </a:rPr>
                        <m:t>𝑦</m:t>
                      </m:r>
                      <m:r>
                        <a:rPr lang="en-US" altLang="zh-CN" sz="2400" b="0" i="1" smtClean="0">
                          <a:latin typeface="Cambria Math" panose="02040503050406030204"/>
                          <a:ea typeface="Cambria Math" panose="02040503050406030204"/>
                        </a:rPr>
                        <m:t>∈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CN" sz="2400" b="0" i="1" smtClean="0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0" i="1" smtClean="0">
                              <a:latin typeface="Cambria Math" panose="02040503050406030204"/>
                              <a:ea typeface="Cambria Math" panose="02040503050406030204"/>
                            </a:rPr>
                            <m:t>−</m:t>
                          </m:r>
                          <m:r>
                            <a:rPr lang="en-US" altLang="zh-CN" sz="2400" b="0" i="1" smtClean="0">
                              <a:latin typeface="Cambria Math" panose="02040503050406030204"/>
                              <a:ea typeface="Cambria Math" panose="02040503050406030204"/>
                            </a:rPr>
                            <m:t>1</m:t>
                          </m:r>
                          <m:r>
                            <a:rPr lang="en-US" altLang="zh-CN" sz="2400" b="0" i="1" smtClean="0">
                              <a:latin typeface="Cambria Math" panose="02040503050406030204"/>
                              <a:ea typeface="Cambria Math" panose="02040503050406030204"/>
                            </a:rPr>
                            <m:t>,</m:t>
                          </m:r>
                          <m:r>
                            <a:rPr lang="en-US" altLang="zh-CN" sz="2400" b="0" i="1" smtClean="0">
                              <a:latin typeface="Cambria Math" panose="02040503050406030204"/>
                              <a:ea typeface="Cambria Math" panose="02040503050406030204"/>
                            </a:rPr>
                            <m:t>1</m:t>
                          </m:r>
                        </m:e>
                      </m:d>
                    </m:oMath>
                  </a14:m>
                  <a:r>
                    <a:rPr lang="en-US" altLang="zh-CN" sz="2400" dirty="0" smtClean="0"/>
                    <a:t>,</a:t>
                  </a:r>
                  <a:r>
                    <a:rPr lang="zh-CN" altLang="en-US" sz="2400" dirty="0" smtClean="0"/>
                    <a:t>当</a:t>
                  </a:r>
                  <a:r>
                    <a:rPr lang="en-US" altLang="zh-CN" sz="2400" dirty="0" smtClean="0"/>
                    <a:t>x=2</a:t>
                  </a:r>
                  <a14:m>
                    <m:oMath xmlns:m="http://schemas.openxmlformats.org/officeDocument/2006/math">
                      <m:r>
                        <a:rPr lang="en-US" altLang="zh-CN" sz="2400" b="0" i="1" smtClean="0">
                          <a:latin typeface="Cambria Math" panose="02040503050406030204"/>
                        </a:rPr>
                        <m:t>𝑘</m:t>
                      </m:r>
                      <m:r>
                        <a:rPr lang="zh-CN" altLang="en-US" sz="2400" b="0" i="1" smtClean="0">
                          <a:latin typeface="Cambria Math" panose="02040503050406030204"/>
                        </a:rPr>
                        <m:t>𝜋</m:t>
                      </m:r>
                      <m:r>
                        <a:rPr lang="en-US" altLang="zh-CN" sz="2400" b="0" i="1" smtClean="0">
                          <a:latin typeface="Cambria Math" panose="02040503050406030204"/>
                        </a:rPr>
                        <m:t>,</m:t>
                      </m:r>
                      <m:r>
                        <a:rPr lang="en-US" altLang="zh-CN" sz="2400" b="0" i="1" smtClean="0">
                          <a:latin typeface="Cambria Math" panose="02040503050406030204"/>
                        </a:rPr>
                        <m:t>𝑘</m:t>
                      </m:r>
                      <m:r>
                        <a:rPr lang="en-US" altLang="zh-CN" sz="2400" b="0" i="1" smtClean="0">
                          <a:latin typeface="Cambria Math" panose="02040503050406030204"/>
                          <a:ea typeface="Cambria Math" panose="02040503050406030204"/>
                        </a:rPr>
                        <m:t>∈</m:t>
                      </m:r>
                      <m:r>
                        <a:rPr lang="en-US" altLang="zh-CN" sz="2400" b="0" i="1" smtClean="0">
                          <a:latin typeface="Cambria Math" panose="02040503050406030204"/>
                          <a:ea typeface="Cambria Math" panose="02040503050406030204"/>
                        </a:rPr>
                        <m:t>𝑍</m:t>
                      </m:r>
                      <m:r>
                        <a:rPr lang="zh-CN" altLang="en-US" sz="2400" b="0" i="1" smtClean="0">
                          <a:latin typeface="Cambria Math" panose="02040503050406030204"/>
                          <a:ea typeface="Cambria Math" panose="02040503050406030204"/>
                        </a:rPr>
                        <m:t>时，有</m:t>
                      </m:r>
                      <m:sSub>
                        <m:sSubPr>
                          <m:ctrlPr>
                            <a:rPr lang="en-US" altLang="zh-CN" sz="2400" b="0" i="1" smtClean="0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sSubPr>
                        <m:e>
                          <m:r>
                            <a:rPr lang="en-US" altLang="zh-CN" sz="2400" b="0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𝑦</m:t>
                          </m:r>
                        </m:e>
                        <m:sub>
                          <m:r>
                            <a:rPr lang="en-US" altLang="zh-CN" sz="2400" b="0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𝑚𝑎𝑥</m:t>
                          </m:r>
                        </m:sub>
                      </m:sSub>
                      <m:r>
                        <a:rPr lang="en-US" altLang="zh-CN" sz="2400" b="0" i="1" smtClean="0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r>
                        <a:rPr lang="en-US" altLang="zh-CN" sz="2400" b="0" i="1" smtClean="0">
                          <a:latin typeface="Cambria Math" panose="02040503050406030204"/>
                          <a:ea typeface="Cambria Math" panose="02040503050406030204"/>
                        </a:rPr>
                        <m:t>1</m:t>
                      </m:r>
                    </m:oMath>
                  </a14:m>
                  <a:endParaRPr lang="en-US" altLang="zh-CN" sz="2400" b="0" dirty="0" smtClean="0">
                    <a:ea typeface="Cambria Math" panose="02040503050406030204"/>
                  </a:endParaRPr>
                </a:p>
                <a:p>
                  <a:r>
                    <a:rPr lang="zh-CN" altLang="en-US" sz="2400" dirty="0" smtClean="0"/>
                    <a:t>                 当</a:t>
                  </a:r>
                  <a:r>
                    <a:rPr lang="en-US" altLang="zh-CN" sz="2400" dirty="0" smtClean="0"/>
                    <a:t>x=</a:t>
                  </a:r>
                  <a14:m>
                    <m:oMath xmlns:m="http://schemas.openxmlformats.org/officeDocument/2006/math">
                      <m:r>
                        <a:rPr lang="en-US" altLang="zh-CN" sz="2400" b="0" i="1" smtClean="0">
                          <a:latin typeface="Cambria Math" panose="02040503050406030204"/>
                        </a:rPr>
                        <m:t>2</m:t>
                      </m:r>
                      <m:r>
                        <a:rPr lang="en-US" altLang="zh-CN" sz="2400" b="0" i="1" smtClean="0">
                          <a:latin typeface="Cambria Math" panose="02040503050406030204"/>
                        </a:rPr>
                        <m:t>𝑘</m:t>
                      </m:r>
                      <m:r>
                        <a:rPr lang="zh-CN" altLang="en-US" sz="2400" b="0" i="1" smtClean="0">
                          <a:latin typeface="Cambria Math" panose="02040503050406030204"/>
                        </a:rPr>
                        <m:t>𝜋</m:t>
                      </m:r>
                      <m:r>
                        <a:rPr lang="en-US" altLang="zh-CN" sz="2400" b="0" i="1" smtClean="0">
                          <a:latin typeface="Cambria Math" panose="02040503050406030204"/>
                        </a:rPr>
                        <m:t>+</m:t>
                      </m:r>
                      <m:r>
                        <a:rPr lang="zh-CN" altLang="en-US" sz="2400" b="0" i="1" smtClean="0">
                          <a:latin typeface="Cambria Math" panose="02040503050406030204"/>
                        </a:rPr>
                        <m:t>𝜋</m:t>
                      </m:r>
                      <m:r>
                        <a:rPr lang="en-US" altLang="zh-CN" sz="2400" b="0" i="1" smtClean="0">
                          <a:latin typeface="Cambria Math" panose="02040503050406030204"/>
                        </a:rPr>
                        <m:t>,</m:t>
                      </m:r>
                      <m:r>
                        <a:rPr lang="en-US" altLang="zh-CN" sz="2400" b="0" i="1" smtClean="0">
                          <a:latin typeface="Cambria Math" panose="02040503050406030204"/>
                        </a:rPr>
                        <m:t>𝑘</m:t>
                      </m:r>
                      <m:r>
                        <a:rPr lang="en-US" altLang="zh-CN" sz="2400" b="0" i="1" smtClean="0">
                          <a:latin typeface="Cambria Math" panose="02040503050406030204"/>
                          <a:ea typeface="Cambria Math" panose="02040503050406030204"/>
                        </a:rPr>
                        <m:t>∈</m:t>
                      </m:r>
                      <m:r>
                        <a:rPr lang="en-US" altLang="zh-CN" sz="2400" b="0" i="1" smtClean="0">
                          <a:latin typeface="Cambria Math" panose="02040503050406030204"/>
                          <a:ea typeface="Cambria Math" panose="02040503050406030204"/>
                        </a:rPr>
                        <m:t>𝑍</m:t>
                      </m:r>
                      <m:r>
                        <a:rPr lang="zh-CN" altLang="en-US" sz="2400" b="0" i="1" smtClean="0">
                          <a:latin typeface="Cambria Math" panose="02040503050406030204"/>
                          <a:ea typeface="Cambria Math" panose="02040503050406030204"/>
                        </a:rPr>
                        <m:t>时，有</m:t>
                      </m:r>
                      <m:sSub>
                        <m:sSubPr>
                          <m:ctrlPr>
                            <a:rPr lang="en-US" altLang="zh-CN" sz="2400" b="0" i="1" smtClean="0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sSubPr>
                        <m:e>
                          <m:r>
                            <a:rPr lang="en-US" altLang="zh-CN" sz="2400" b="0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𝑦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zh-CN" sz="2400" i="1">
                              <a:latin typeface="Cambria Math" panose="02040503050406030204"/>
                              <a:ea typeface="Cambria Math" panose="02040503050406030204"/>
                            </a:rPr>
                            <m:t>min</m:t>
                          </m:r>
                        </m:sub>
                      </m:sSub>
                    </m:oMath>
                  </a14:m>
                  <a:r>
                    <a:rPr lang="en-US" altLang="zh-CN" sz="2400" dirty="0" smtClean="0"/>
                    <a:t>=</a:t>
                  </a:r>
                  <a14:m>
                    <m:oMath xmlns:m="http://schemas.openxmlformats.org/officeDocument/2006/math">
                      <m:r>
                        <a:rPr lang="en-US" altLang="zh-CN" sz="2400" i="1" dirty="0" smtClean="0">
                          <a:latin typeface="Cambria Math" panose="02040503050406030204"/>
                          <a:ea typeface="Cambria Math" panose="02040503050406030204"/>
                        </a:rPr>
                        <m:t>−</m:t>
                      </m:r>
                      <m:r>
                        <a:rPr lang="en-US" altLang="zh-CN" sz="2400" b="0" i="1" dirty="0" smtClean="0">
                          <a:latin typeface="Cambria Math" panose="02040503050406030204"/>
                          <a:ea typeface="Cambria Math" panose="02040503050406030204"/>
                        </a:rPr>
                        <m:t>1</m:t>
                      </m:r>
                    </m:oMath>
                  </a14:m>
                  <a:endParaRPr lang="zh-CN" altLang="en-US" sz="2400" dirty="0"/>
                </a:p>
              </p:txBody>
            </p:sp>
          </mc:Choice>
          <mc:Fallback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84674" y="5002309"/>
                  <a:ext cx="6667274" cy="830997"/>
                </a:xfrm>
                <a:prstGeom prst="rect">
                  <a:avLst/>
                </a:prstGeom>
                <a:blipFill rotWithShape="1">
                  <a:blip r:embed="rId3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组合 17"/>
          <p:cNvGrpSpPr/>
          <p:nvPr/>
        </p:nvGrpSpPr>
        <p:grpSpPr>
          <a:xfrm>
            <a:off x="255505" y="4590987"/>
            <a:ext cx="11747583" cy="2147060"/>
            <a:chOff x="2221305" y="4152338"/>
            <a:chExt cx="9515382" cy="2312892"/>
          </a:xfrm>
          <a:solidFill>
            <a:schemeClr val="accent4"/>
          </a:solidFill>
        </p:grpSpPr>
        <p:sp>
          <p:nvSpPr>
            <p:cNvPr id="19" name="圆角矩形 18"/>
            <p:cNvSpPr/>
            <p:nvPr/>
          </p:nvSpPr>
          <p:spPr>
            <a:xfrm>
              <a:off x="2221305" y="4152338"/>
              <a:ext cx="9515382" cy="2312892"/>
            </a:xfrm>
            <a:prstGeom prst="roundRect">
              <a:avLst/>
            </a:prstGeom>
            <a:solidFill>
              <a:srgbClr val="86F5F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173494" y="4289611"/>
              <a:ext cx="1821332" cy="461665"/>
            </a:xfrm>
            <a:prstGeom prst="rect">
              <a:avLst/>
            </a:prstGeom>
            <a:solidFill>
              <a:srgbClr val="86F5FB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(3)</a:t>
              </a:r>
              <a:r>
                <a:rPr lang="zh-CN" altLang="en-US" sz="2400" dirty="0" smtClean="0"/>
                <a:t>周期性：</a:t>
              </a:r>
              <a:endParaRPr lang="zh-CN" altLang="en-US" sz="2400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5022593" y="4329953"/>
                  <a:ext cx="946285" cy="461665"/>
                </a:xfrm>
                <a:prstGeom prst="rect">
                  <a:avLst/>
                </a:prstGeom>
                <a:solidFill>
                  <a:srgbClr val="86F5FB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sz="2400" dirty="0" smtClean="0"/>
                    <a:t>T=2</a:t>
                  </a:r>
                  <a14:m>
                    <m:oMath xmlns:m="http://schemas.openxmlformats.org/officeDocument/2006/math">
                      <m:r>
                        <a:rPr lang="zh-CN" altLang="en-US" sz="2400" i="1" smtClean="0">
                          <a:latin typeface="Cambria Math" panose="02040503050406030204"/>
                        </a:rPr>
                        <m:t>𝜋</m:t>
                      </m:r>
                    </m:oMath>
                  </a14:m>
                  <a:endParaRPr lang="zh-CN" altLang="en-US" sz="2400" dirty="0"/>
                </a:p>
              </p:txBody>
            </p:sp>
          </mc:Choice>
          <mc:Fallback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22593" y="4329953"/>
                  <a:ext cx="946285" cy="461665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" name="TextBox 21"/>
            <p:cNvSpPr txBox="1"/>
            <p:nvPr/>
          </p:nvSpPr>
          <p:spPr>
            <a:xfrm>
              <a:off x="3182982" y="4854390"/>
              <a:ext cx="1821332" cy="461665"/>
            </a:xfrm>
            <a:prstGeom prst="rect">
              <a:avLst/>
            </a:prstGeom>
            <a:solidFill>
              <a:srgbClr val="86F5FB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(4)</a:t>
              </a:r>
              <a:r>
                <a:rPr lang="zh-CN" altLang="en-US" sz="2400" dirty="0" smtClean="0"/>
                <a:t>奇偶性：</a:t>
              </a:r>
              <a:endParaRPr lang="zh-CN" altLang="en-US" sz="2400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889336" y="4827498"/>
                  <a:ext cx="1204176" cy="461665"/>
                </a:xfrm>
                <a:prstGeom prst="rect">
                  <a:avLst/>
                </a:prstGeom>
                <a:solidFill>
                  <a:srgbClr val="86F5FB"/>
                </a:solidFill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zh-CN" altLang="en-US" sz="2400" i="1">
                            <a:latin typeface="Cambria Math" panose="02040503050406030204"/>
                          </a:rPr>
                          <m:t>偶函数</m:t>
                        </m:r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89336" y="4827498"/>
                  <a:ext cx="1204176" cy="461665"/>
                </a:xfrm>
                <a:prstGeom prst="rect">
                  <a:avLst/>
                </a:prstGeom>
                <a:blipFill rotWithShape="1">
                  <a:blip r:embed="rId5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" name="TextBox 23"/>
            <p:cNvSpPr txBox="1"/>
            <p:nvPr/>
          </p:nvSpPr>
          <p:spPr>
            <a:xfrm>
              <a:off x="3173318" y="5410186"/>
              <a:ext cx="1821332" cy="461665"/>
            </a:xfrm>
            <a:prstGeom prst="rect">
              <a:avLst/>
            </a:prstGeom>
            <a:solidFill>
              <a:srgbClr val="86F5FB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(5)</a:t>
              </a:r>
              <a:r>
                <a:rPr lang="zh-CN" altLang="en-US" sz="2400" dirty="0" smtClean="0"/>
                <a:t>单调性：</a:t>
              </a:r>
              <a:endParaRPr lang="zh-CN" altLang="en-US" sz="2400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5004314" y="5316055"/>
                  <a:ext cx="4564391" cy="461665"/>
                </a:xfrm>
                <a:prstGeom prst="rect">
                  <a:avLst/>
                </a:prstGeom>
                <a:solidFill>
                  <a:srgbClr val="86F5FB"/>
                </a:solidFill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altLang="zh-CN" sz="24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altLang="zh-CN" sz="2400" i="1" smtClean="0">
                                  <a:latin typeface="Cambria Math" panose="02040503050406030204"/>
                                </a:rPr>
                              </m:ctrlPr>
                            </m:dPr>
                            <m:e>
                              <m:r>
                                <a:rPr lang="en-US" altLang="zh-CN" sz="2400" b="0" i="1" smtClean="0">
                                  <a:latin typeface="Cambria Math" panose="02040503050406030204"/>
                                </a:rPr>
                                <m:t>2</m:t>
                              </m:r>
                              <m:r>
                                <a:rPr lang="en-US" altLang="zh-CN" sz="2400" b="0" i="1" smtClean="0">
                                  <a:latin typeface="Cambria Math" panose="02040503050406030204"/>
                                </a:rPr>
                                <m:t>𝑘</m:t>
                              </m:r>
                              <m:r>
                                <a:rPr lang="en-US" altLang="zh-CN" sz="2400" b="0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−</m:t>
                              </m:r>
                              <m:r>
                                <a:rPr lang="en-US" altLang="zh-CN" sz="2400" b="0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1</m:t>
                              </m:r>
                            </m:e>
                          </m:d>
                          <m:r>
                            <a:rPr lang="zh-CN" altLang="en-US" sz="2400" i="1" smtClean="0">
                              <a:latin typeface="Cambria Math" panose="02040503050406030204"/>
                            </a:rPr>
                            <m:t>𝜋</m:t>
                          </m:r>
                          <m:r>
                            <a:rPr lang="zh-CN" altLang="en-US" sz="2400" b="0" i="1" smtClean="0">
                              <a:latin typeface="Cambria Math" panose="02040503050406030204"/>
                            </a:rPr>
                            <m:t>，</m:t>
                          </m:r>
                          <m:r>
                            <a:rPr lang="en-US" altLang="zh-CN" sz="2400" b="0" i="1" smtClean="0">
                              <a:latin typeface="Cambria Math" panose="02040503050406030204"/>
                            </a:rPr>
                            <m:t>2</m:t>
                          </m:r>
                          <m:r>
                            <a:rPr lang="en-US" altLang="zh-CN" sz="2400" b="0" i="1" smtClean="0">
                              <a:latin typeface="Cambria Math" panose="02040503050406030204"/>
                            </a:rPr>
                            <m:t>𝑘</m:t>
                          </m:r>
                          <m:r>
                            <a:rPr lang="zh-CN" altLang="en-US" sz="2400" b="0" i="1" smtClean="0">
                              <a:latin typeface="Cambria Math" panose="02040503050406030204"/>
                            </a:rPr>
                            <m:t>𝜋</m:t>
                          </m:r>
                        </m:e>
                      </m:d>
                      <m:d>
                        <m:dPr>
                          <m:ctrlPr>
                            <a:rPr lang="en-US" altLang="zh-CN" sz="24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0" i="1" smtClean="0">
                              <a:latin typeface="Cambria Math" panose="02040503050406030204"/>
                            </a:rPr>
                            <m:t>𝑘</m:t>
                          </m:r>
                          <m:r>
                            <a:rPr lang="en-US" altLang="zh-CN" sz="2400" b="0" i="1" smtClean="0">
                              <a:latin typeface="Cambria Math" panose="02040503050406030204"/>
                              <a:ea typeface="Cambria Math" panose="02040503050406030204"/>
                            </a:rPr>
                            <m:t>∈</m:t>
                          </m:r>
                          <m:r>
                            <a:rPr lang="en-US" altLang="zh-CN" sz="2400" b="0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𝑍</m:t>
                          </m:r>
                        </m:e>
                      </m:d>
                    </m:oMath>
                  </a14:m>
                  <a:r>
                    <a:rPr lang="en-US" altLang="zh-CN" sz="2400" dirty="0" smtClean="0"/>
                    <a:t>,</a:t>
                  </a:r>
                  <a:r>
                    <a:rPr lang="zh-CN" altLang="en-US" sz="2400" dirty="0" smtClean="0"/>
                    <a:t>增函数</a:t>
                  </a:r>
                  <a:endParaRPr lang="en-US" altLang="zh-CN" sz="2400" dirty="0" smtClean="0"/>
                </a:p>
              </p:txBody>
            </p:sp>
          </mc:Choice>
          <mc:Fallback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04314" y="5316055"/>
                  <a:ext cx="4564391" cy="461665"/>
                </a:xfrm>
                <a:prstGeom prst="rect">
                  <a:avLst/>
                </a:prstGeom>
                <a:blipFill rotWithShape="1">
                  <a:blip r:embed="rId6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" name="矩形 25"/>
                <p:cNvSpPr/>
                <p:nvPr/>
              </p:nvSpPr>
              <p:spPr>
                <a:xfrm>
                  <a:off x="4403727" y="5799264"/>
                  <a:ext cx="4868320" cy="461665"/>
                </a:xfrm>
                <a:prstGeom prst="rect">
                  <a:avLst/>
                </a:prstGeom>
                <a:solidFill>
                  <a:srgbClr val="86F5FB"/>
                </a:solidFill>
              </p:spPr>
              <p:txBody>
                <a:bodyPr wrap="non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["/>
                            <m:endChr m:val="]"/>
                            <m:ctrlPr>
                              <a:rPr lang="en-US" altLang="zh-CN" sz="2400" i="1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i="1">
                                <a:latin typeface="Cambria Math" panose="02040503050406030204"/>
                              </a:rPr>
                              <m:t>2</m:t>
                            </m:r>
                            <m:r>
                              <a:rPr lang="en-US" altLang="zh-CN" sz="2400" i="1">
                                <a:latin typeface="Cambria Math" panose="02040503050406030204"/>
                              </a:rPr>
                              <m:t>𝑘</m:t>
                            </m:r>
                            <m:r>
                              <a:rPr lang="zh-CN" altLang="en-US" sz="2400" i="1">
                                <a:latin typeface="Cambria Math" panose="02040503050406030204"/>
                              </a:rPr>
                              <m:t>𝜋</m:t>
                            </m:r>
                            <m:r>
                              <a:rPr lang="en-US" altLang="zh-CN" sz="2400" i="1">
                                <a:latin typeface="Cambria Math" panose="02040503050406030204"/>
                              </a:rPr>
                              <m:t>,</m:t>
                            </m:r>
                            <m:d>
                              <m:dPr>
                                <m:ctrlPr>
                                  <a:rPr lang="en-US" altLang="zh-CN" sz="2400" i="1">
                                    <a:latin typeface="Cambria Math" panose="02040503050406030204"/>
                                  </a:rPr>
                                </m:ctrlPr>
                              </m:dPr>
                              <m:e>
                                <m:r>
                                  <a:rPr lang="en-US" altLang="zh-CN" sz="2400" i="1">
                                    <a:latin typeface="Cambria Math" panose="02040503050406030204"/>
                                  </a:rPr>
                                  <m:t>2</m:t>
                                </m:r>
                                <m:r>
                                  <a:rPr lang="en-US" altLang="zh-CN" sz="2400" i="1">
                                    <a:latin typeface="Cambria Math" panose="02040503050406030204"/>
                                  </a:rPr>
                                  <m:t>𝑘</m:t>
                                </m:r>
                                <m:r>
                                  <a:rPr lang="en-US" altLang="zh-CN" sz="2400" i="1">
                                    <a:latin typeface="Cambria Math" panose="02040503050406030204"/>
                                  </a:rPr>
                                  <m:t>+</m:t>
                                </m:r>
                                <m:r>
                                  <a:rPr lang="en-US" altLang="zh-CN" sz="2400" i="1">
                                    <a:latin typeface="Cambria Math" panose="02040503050406030204"/>
                                  </a:rPr>
                                  <m:t>1</m:t>
                                </m:r>
                              </m:e>
                            </m:d>
                            <m:r>
                              <a:rPr lang="zh-CN" altLang="en-US" sz="2400" i="1">
                                <a:latin typeface="Cambria Math" panose="02040503050406030204"/>
                              </a:rPr>
                              <m:t>𝜋</m:t>
                            </m:r>
                          </m:e>
                        </m:d>
                        <m:d>
                          <m:dPr>
                            <m:ctrlPr>
                              <a:rPr lang="en-US" altLang="zh-CN" sz="2400" i="1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i="1">
                                <a:latin typeface="Cambria Math" panose="02040503050406030204"/>
                              </a:rPr>
                              <m:t>𝑘</m:t>
                            </m:r>
                            <m:r>
                              <a:rPr lang="en-US" altLang="zh-CN" sz="2400" i="1">
                                <a:latin typeface="Cambria Math" panose="02040503050406030204"/>
                                <a:ea typeface="Cambria Math" panose="02040503050406030204"/>
                              </a:rPr>
                              <m:t>∈</m:t>
                            </m:r>
                            <m:r>
                              <a:rPr lang="en-US" altLang="zh-CN" sz="2400" i="1">
                                <a:latin typeface="Cambria Math" panose="02040503050406030204"/>
                                <a:ea typeface="Cambria Math" panose="02040503050406030204"/>
                              </a:rPr>
                              <m:t>𝑍</m:t>
                            </m:r>
                          </m:e>
                        </m:d>
                        <m:r>
                          <a:rPr lang="zh-CN" altLang="en-US" sz="2400" i="1">
                            <a:latin typeface="Cambria Math" panose="02040503050406030204"/>
                          </a:rPr>
                          <m:t>，减函数</m:t>
                        </m:r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>
            <p:sp>
              <p:nvSpPr>
                <p:cNvPr id="26" name="矩形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03727" y="5799264"/>
                  <a:ext cx="4868320" cy="461665"/>
                </a:xfrm>
                <a:prstGeom prst="rect">
                  <a:avLst/>
                </a:prstGeom>
                <a:blipFill rotWithShape="1">
                  <a:blip r:embed="rId7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圆角矩形 10"/>
          <p:cNvSpPr/>
          <p:nvPr/>
        </p:nvSpPr>
        <p:spPr>
          <a:xfrm>
            <a:off x="887506" y="2393576"/>
            <a:ext cx="8135470" cy="1694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文本框 8"/>
          <p:cNvSpPr>
            <a:spLocks noChangeArrowheads="1"/>
          </p:cNvSpPr>
          <p:nvPr/>
        </p:nvSpPr>
        <p:spPr bwMode="auto">
          <a:xfrm>
            <a:off x="514350" y="-8749"/>
            <a:ext cx="2907030" cy="920115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143000" y="2528047"/>
                <a:ext cx="598798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400" dirty="0" smtClean="0"/>
                  <a:t>解：当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zh-CN" sz="2400" i="1" smtClean="0">
                            <a:latin typeface="Cambria Math" panose="02040503050406030204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i="0" smtClean="0">
                            <a:latin typeface="Cambria Math" panose="02040503050406030204"/>
                          </a:rPr>
                          <m:t>cos</m:t>
                        </m:r>
                      </m:fName>
                      <m:e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𝑥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=−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1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时，</m:t>
                        </m:r>
                        <m:sSub>
                          <m:sSubPr>
                            <m:ctrlP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sSubPr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𝑚𝑎𝑥</m:t>
                            </m:r>
                          </m:sub>
                        </m:sSub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2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−</m:t>
                        </m:r>
                        <m:d>
                          <m:dPr>
                            <m:ctrlP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1</m:t>
                            </m:r>
                          </m:e>
                        </m:d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3</m:t>
                        </m:r>
                      </m:e>
                    </m:func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528047"/>
                <a:ext cx="5987986" cy="461665"/>
              </a:xfrm>
              <a:prstGeom prst="rect">
                <a:avLst/>
              </a:prstGeom>
              <a:blipFill rotWithShape="1">
                <a:blip r:embed="rId2"/>
                <a:stretch>
                  <a:fillRect t="-24" r="10" b="2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815353" y="3254188"/>
                <a:ext cx="462440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400" dirty="0" smtClean="0"/>
                  <a:t>当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zh-CN" sz="2400" i="1" smtClean="0">
                            <a:latin typeface="Cambria Math" panose="02040503050406030204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i="0" smtClean="0">
                            <a:latin typeface="Cambria Math" panose="02040503050406030204"/>
                          </a:rPr>
                          <m:t>cos</m:t>
                        </m:r>
                      </m:fName>
                      <m:e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𝑥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=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1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时，</m:t>
                        </m:r>
                        <m:sSub>
                          <m:sSubPr>
                            <m:ctrlPr>
                              <a:rPr lang="en-US" altLang="zh-CN" sz="2400" b="0" i="1" smtClean="0">
                                <a:latin typeface="Cambria Math" panose="02040503050406030204"/>
                              </a:rPr>
                            </m:ctrlPr>
                          </m:sSubPr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CN" sz="2400" b="0" i="1" smtClean="0">
                                <a:latin typeface="Cambria Math" panose="02040503050406030204"/>
                              </a:rPr>
                              <m:t>𝑚𝑖𝑛</m:t>
                            </m:r>
                          </m:sub>
                        </m:sSub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=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2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−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1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1</m:t>
                        </m:r>
                      </m:e>
                    </m:func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5353" y="3254188"/>
                <a:ext cx="4624407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11" t="-97" r="5" b="10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组合 11"/>
          <p:cNvGrpSpPr/>
          <p:nvPr/>
        </p:nvGrpSpPr>
        <p:grpSpPr>
          <a:xfrm>
            <a:off x="1080802" y="1280859"/>
            <a:ext cx="8549760" cy="740658"/>
            <a:chOff x="1080802" y="1280859"/>
            <a:chExt cx="8549760" cy="740658"/>
          </a:xfrm>
        </p:grpSpPr>
        <p:pic>
          <p:nvPicPr>
            <p:cNvPr id="9" name="图片 8" descr="图片7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80802" y="1280859"/>
              <a:ext cx="8549760" cy="7406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8992998" y="1484851"/>
              <a:ext cx="2684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.</a:t>
              </a:r>
              <a:endParaRPr lang="zh-CN" alt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圆角矩形 10"/>
          <p:cNvSpPr/>
          <p:nvPr/>
        </p:nvSpPr>
        <p:spPr>
          <a:xfrm>
            <a:off x="1848261" y="2359324"/>
            <a:ext cx="7960659" cy="38292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1" name="文本框 8"/>
          <p:cNvSpPr>
            <a:spLocks noChangeArrowheads="1"/>
          </p:cNvSpPr>
          <p:nvPr/>
        </p:nvSpPr>
        <p:spPr bwMode="auto">
          <a:xfrm>
            <a:off x="514350" y="-8749"/>
            <a:ext cx="2907030" cy="920115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48261" y="907041"/>
            <a:ext cx="48542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/>
              <a:t>例</a:t>
            </a:r>
            <a:r>
              <a:rPr lang="en-US" altLang="zh-CN" sz="2400" dirty="0" smtClean="0"/>
              <a:t>3  </a:t>
            </a:r>
            <a:r>
              <a:rPr lang="zh-CN" altLang="en-US" sz="2400" dirty="0" smtClean="0"/>
              <a:t>比较下列各对余弦值的大小：</a:t>
            </a:r>
            <a:endParaRPr lang="zh-CN" alt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103755" y="2641709"/>
                <a:ext cx="482715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400" dirty="0" smtClean="0"/>
                  <a:t>解</a:t>
                </a:r>
                <a:r>
                  <a:rPr lang="zh-CN" altLang="en-US" sz="2400" dirty="0" smtClean="0">
                    <a:sym typeface="Wingdings" panose="05000000000000000000" pitchFamily="2" charset="2"/>
                  </a:rPr>
                  <a:t>（</a:t>
                </a:r>
                <a:r>
                  <a:rPr lang="en-US" altLang="zh-CN" sz="2400" dirty="0" smtClean="0">
                    <a:sym typeface="Wingdings" panose="05000000000000000000" pitchFamily="2" charset="2"/>
                  </a:rPr>
                  <a:t>1</a:t>
                </a:r>
                <a:r>
                  <a:rPr lang="zh-CN" altLang="en-US" sz="2400" dirty="0" smtClean="0">
                    <a:sym typeface="Wingdings" panose="05000000000000000000" pitchFamily="2" charset="2"/>
                  </a:rPr>
                  <a:t>）</a:t>
                </a:r>
                <a14:m>
                  <m:oMath xmlns:m="http://schemas.openxmlformats.org/officeDocument/2006/math">
                    <m:r>
                      <a:rPr lang="zh-CN" altLang="en-US" sz="2400" i="1" smtClean="0">
                        <a:latin typeface="Cambria Math" panose="02040503050406030204"/>
                        <a:sym typeface="Wingdings" panose="05000000000000000000" pitchFamily="2" charset="2"/>
                      </a:rPr>
                      <m:t>∵</m:t>
                    </m:r>
                    <m:f>
                      <m:fPr>
                        <m:ctrlPr>
                          <a:rPr lang="en-US" altLang="zh-CN" sz="2400" i="1" smtClean="0">
                            <a:latin typeface="Cambria Math" panose="02040503050406030204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zh-CN" altLang="en-US" sz="2400" i="1" smtClean="0">
                            <a:latin typeface="Cambria Math" panose="02040503050406030204"/>
                            <a:sym typeface="Wingdings" panose="05000000000000000000" pitchFamily="2" charset="2"/>
                          </a:rPr>
                          <m:t>𝜋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  <a:sym typeface="Wingdings" panose="05000000000000000000" pitchFamily="2" charset="2"/>
                          </a:rPr>
                          <m:t>7</m:t>
                        </m:r>
                      </m:den>
                    </m:f>
                    <m:r>
                      <a:rPr lang="zh-CN" altLang="en-US" sz="2400" b="0" i="1" smtClean="0">
                        <a:latin typeface="Cambria Math" panose="02040503050406030204"/>
                        <a:sym typeface="Wingdings" panose="05000000000000000000" pitchFamily="2" charset="2"/>
                      </a:rPr>
                      <m:t>，</m:t>
                    </m:r>
                    <m:f>
                      <m:fPr>
                        <m:ctrlPr>
                          <a:rPr lang="en-US" altLang="zh-CN" sz="2400" b="0" i="1" smtClean="0">
                            <a:latin typeface="Cambria Math" panose="02040503050406030204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zh-CN" altLang="en-US" sz="2400" b="0" i="1" smtClean="0">
                            <a:latin typeface="Cambria Math" panose="02040503050406030204"/>
                            <a:sym typeface="Wingdings" panose="05000000000000000000" pitchFamily="2" charset="2"/>
                          </a:rPr>
                          <m:t>𝜋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  <a:sym typeface="Wingdings" panose="05000000000000000000" pitchFamily="2" charset="2"/>
                          </a:rPr>
                          <m:t>8</m:t>
                        </m:r>
                      </m:den>
                    </m:f>
                    <m:r>
                      <a:rPr lang="en-US" altLang="zh-CN" sz="2400" b="0" i="1" smtClean="0">
                        <a:latin typeface="Cambria Math" panose="02040503050406030204"/>
                        <a:ea typeface="Cambria Math" panose="02040503050406030204"/>
                        <a:sym typeface="Wingdings" panose="05000000000000000000" pitchFamily="2" charset="2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  <a:sym typeface="Wingdings" panose="05000000000000000000" pitchFamily="2" charset="2"/>
                          </a:rPr>
                          <m:t>0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  <a:sym typeface="Wingdings" panose="05000000000000000000" pitchFamily="2" charset="2"/>
                          </a:rPr>
                          <m:t>，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  <a:sym typeface="Wingdings" panose="05000000000000000000" pitchFamily="2" charset="2"/>
                          </a:rPr>
                          <m:t>𝜋</m:t>
                        </m:r>
                      </m:e>
                    </m:d>
                  </m:oMath>
                </a14:m>
                <a:r>
                  <a:rPr lang="zh-CN" altLang="en-US" sz="2400" dirty="0" smtClean="0"/>
                  <a:t>，且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smtClean="0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zh-CN" altLang="en-US" sz="2400" i="1" smtClean="0">
                            <a:latin typeface="Cambria Math" panose="02040503050406030204"/>
                          </a:rPr>
                          <m:t>𝜋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7</m:t>
                        </m:r>
                      </m:den>
                    </m:f>
                    <m:r>
                      <a:rPr lang="en-US" altLang="zh-CN" sz="2400" i="1" smtClean="0">
                        <a:latin typeface="Cambria Math" panose="02040503050406030204"/>
                        <a:ea typeface="Cambria Math" panose="02040503050406030204"/>
                      </a:rPr>
                      <m:t>&gt;</m:t>
                    </m:r>
                    <m:f>
                      <m:fPr>
                        <m:ctrlPr>
                          <a:rPr lang="en-US" altLang="zh-CN" sz="2400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fPr>
                      <m:num>
                        <m:r>
                          <a:rPr lang="zh-CN" altLang="en-US" sz="2400" i="1" smtClean="0">
                            <a:latin typeface="Cambria Math" panose="02040503050406030204"/>
                            <a:ea typeface="Cambria Math" panose="02040503050406030204"/>
                          </a:rPr>
                          <m:t>𝜋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8</m:t>
                        </m:r>
                      </m:den>
                    </m:f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3755" y="2641709"/>
                <a:ext cx="4827155" cy="584775"/>
              </a:xfrm>
              <a:prstGeom prst="rect">
                <a:avLst/>
              </a:prstGeom>
              <a:blipFill rotWithShape="1">
                <a:blip r:embed="rId2"/>
                <a:stretch>
                  <a:fillRect t="-19" r="11" b="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2534062" y="4201564"/>
                <a:ext cx="5308569" cy="622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CN" altLang="en-US" sz="2400" b="0" i="1" smtClean="0">
                        <a:latin typeface="Cambria Math" panose="02040503050406030204"/>
                      </a:rPr>
                      <m:t>（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2</m:t>
                    </m:r>
                    <m:r>
                      <a:rPr lang="zh-CN" altLang="en-US" sz="2400" b="0" i="1" smtClean="0">
                        <a:latin typeface="Cambria Math" panose="02040503050406030204"/>
                      </a:rPr>
                      <m:t>）</m:t>
                    </m:r>
                    <m:r>
                      <a:rPr lang="zh-CN" altLang="en-US" sz="2400" i="1" smtClean="0">
                        <a:latin typeface="Cambria Math" panose="02040503050406030204"/>
                      </a:rPr>
                      <m:t>∵</m:t>
                    </m:r>
                    <m:f>
                      <m:fPr>
                        <m:ctrlPr>
                          <a:rPr lang="en-US" altLang="zh-CN" sz="2400" i="1" smtClean="0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5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𝜋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4</m:t>
                        </m:r>
                      </m:den>
                    </m:f>
                    <m:r>
                      <a:rPr lang="zh-CN" altLang="en-US" sz="2400" b="0" i="1" smtClean="0">
                        <a:latin typeface="Cambria Math" panose="02040503050406030204"/>
                      </a:rPr>
                      <m:t>，</m:t>
                    </m:r>
                    <m:f>
                      <m:fPr>
                        <m:ctrlPr>
                          <a:rPr lang="en-US" altLang="zh-CN" sz="2400" b="0" i="1" smtClean="0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6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𝜋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5</m:t>
                        </m:r>
                      </m:den>
                    </m:f>
                    <m:r>
                      <a:rPr lang="en-US" altLang="zh-CN" sz="2400" b="0" i="1" smtClean="0">
                        <a:latin typeface="Cambria Math" panose="02040503050406030204"/>
                        <a:ea typeface="Cambria Math" panose="02040503050406030204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dPr>
                      <m:e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𝜋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，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2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𝜋</m:t>
                        </m:r>
                      </m:e>
                    </m:d>
                  </m:oMath>
                </a14:m>
                <a:r>
                  <a:rPr lang="zh-CN" altLang="en-US" sz="2400" dirty="0" smtClean="0"/>
                  <a:t>，且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smtClean="0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5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𝜋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4</m:t>
                        </m:r>
                      </m:den>
                    </m:f>
                    <m:r>
                      <a:rPr lang="en-US" altLang="zh-CN" sz="2400" i="1" smtClean="0">
                        <a:latin typeface="Cambria Math" panose="02040503050406030204"/>
                        <a:ea typeface="Cambria Math" panose="02040503050406030204"/>
                      </a:rPr>
                      <m:t>&gt;</m:t>
                    </m:r>
                    <m:f>
                      <m:fPr>
                        <m:ctrlPr>
                          <a:rPr lang="en-US" altLang="zh-CN" sz="2400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6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𝜋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5</m:t>
                        </m:r>
                      </m:den>
                    </m:f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4062" y="4201564"/>
                <a:ext cx="5308569" cy="622222"/>
              </a:xfrm>
              <a:prstGeom prst="rect">
                <a:avLst/>
              </a:prstGeom>
              <a:blipFill rotWithShape="1">
                <a:blip r:embed="rId3"/>
                <a:stretch>
                  <a:fillRect l="-8" t="-65" r="7" b="5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238226" y="1660077"/>
                <a:ext cx="5698996" cy="6199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dirty="0" smtClean="0"/>
                  <a:t>(1)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zh-CN" sz="2400" i="1" smtClean="0">
                            <a:latin typeface="Cambria Math" panose="02040503050406030204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i="0" smtClean="0">
                            <a:latin typeface="Cambria Math" panose="02040503050406030204"/>
                          </a:rPr>
                          <m:t>cos</m:t>
                        </m:r>
                      </m:fName>
                      <m:e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/>
                              </a:rPr>
                            </m:ctrlPr>
                          </m:fPr>
                          <m:num>
                            <m:r>
                              <a:rPr lang="zh-CN" altLang="en-US" sz="2400" i="1" smtClean="0">
                                <a:latin typeface="Cambria Math" panose="02040503050406030204"/>
                              </a:rPr>
                              <m:t>𝜋</m:t>
                            </m:r>
                          </m:num>
                          <m:den>
                            <m:r>
                              <a:rPr lang="en-US" altLang="zh-CN" sz="2400" b="0" i="1" smtClean="0">
                                <a:latin typeface="Cambria Math" panose="02040503050406030204"/>
                              </a:rPr>
                              <m:t>7</m:t>
                            </m:r>
                          </m:den>
                        </m:f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与</m:t>
                        </m:r>
                        <m:func>
                          <m:funcPr>
                            <m:ctrlPr>
                              <a:rPr lang="en-US" altLang="zh-CN" sz="2400" b="0" i="1" smtClean="0">
                                <a:latin typeface="Cambria Math" panose="02040503050406030204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/>
                              </a:rPr>
                              <m:t>cos</m:t>
                            </m:r>
                          </m:fName>
                          <m:e>
                            <m:f>
                              <m:fPr>
                                <m:ctrlPr>
                                  <a:rPr lang="en-US" altLang="zh-CN" sz="2400" b="0" i="1" smtClean="0">
                                    <a:latin typeface="Cambria Math" panose="02040503050406030204"/>
                                  </a:rPr>
                                </m:ctrlPr>
                              </m:fPr>
                              <m:num>
                                <m:r>
                                  <a:rPr lang="zh-CN" altLang="en-US" sz="2400" b="0" i="1" smtClean="0">
                                    <a:latin typeface="Cambria Math" panose="02040503050406030204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altLang="zh-CN" sz="2400" b="0" i="1" smtClean="0">
                                    <a:latin typeface="Cambria Math" panose="02040503050406030204"/>
                                  </a:rPr>
                                  <m:t>8</m:t>
                                </m:r>
                              </m:den>
                            </m:f>
                          </m:e>
                        </m:func>
                      </m:e>
                    </m:func>
                  </m:oMath>
                </a14:m>
                <a:r>
                  <a:rPr lang="en-US" altLang="zh-CN" sz="2400" dirty="0" smtClean="0"/>
                  <a:t>;          (2)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zh-CN" sz="2400" i="1" smtClean="0">
                            <a:latin typeface="Cambria Math" panose="02040503050406030204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i="0" smtClean="0">
                            <a:latin typeface="Cambria Math" panose="02040503050406030204"/>
                          </a:rPr>
                          <m:t>cos</m:t>
                        </m:r>
                      </m:fName>
                      <m:e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/>
                              </a:rPr>
                            </m:ctrlPr>
                          </m:fPr>
                          <m:num>
                            <m:r>
                              <a:rPr lang="en-US" altLang="zh-CN" sz="2400" b="0" i="1" smtClean="0">
                                <a:latin typeface="Cambria Math" panose="02040503050406030204"/>
                              </a:rPr>
                              <m:t>5</m:t>
                            </m:r>
                            <m:r>
                              <a:rPr lang="zh-CN" altLang="en-US" sz="2400" b="0" i="1" smtClean="0">
                                <a:latin typeface="Cambria Math" panose="02040503050406030204"/>
                              </a:rPr>
                              <m:t>𝜋</m:t>
                            </m:r>
                          </m:num>
                          <m:den>
                            <m:r>
                              <a:rPr lang="en-US" altLang="zh-CN" sz="2400" b="0" i="1" smtClean="0">
                                <a:latin typeface="Cambria Math" panose="02040503050406030204"/>
                              </a:rPr>
                              <m:t>4</m:t>
                            </m:r>
                          </m:den>
                        </m:f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与</m:t>
                        </m:r>
                        <m:func>
                          <m:funcPr>
                            <m:ctrlPr>
                              <a:rPr lang="en-US" altLang="zh-CN" sz="2400" b="0" i="1" smtClean="0">
                                <a:latin typeface="Cambria Math" panose="02040503050406030204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/>
                              </a:rPr>
                              <m:t>cos</m:t>
                            </m:r>
                          </m:fName>
                          <m:e>
                            <m:f>
                              <m:fPr>
                                <m:ctrlPr>
                                  <a:rPr lang="en-US" altLang="zh-CN" sz="2400" b="0" i="1" smtClean="0">
                                    <a:latin typeface="Cambria Math" panose="02040503050406030204"/>
                                  </a:rPr>
                                </m:ctrlPr>
                              </m:fPr>
                              <m:num>
                                <m:r>
                                  <a:rPr lang="en-US" altLang="zh-CN" sz="2400" b="0" i="1" smtClean="0">
                                    <a:latin typeface="Cambria Math" panose="02040503050406030204"/>
                                  </a:rPr>
                                  <m:t>6</m:t>
                                </m:r>
                                <m:r>
                                  <a:rPr lang="zh-CN" altLang="en-US" sz="2400" b="0" i="1" smtClean="0">
                                    <a:latin typeface="Cambria Math" panose="02040503050406030204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altLang="zh-CN" sz="2400" b="0" i="1" smtClean="0">
                                    <a:latin typeface="Cambria Math" panose="02040503050406030204"/>
                                  </a:rPr>
                                  <m:t>5</m:t>
                                </m:r>
                              </m:den>
                            </m:f>
                          </m:e>
                        </m:func>
                      </m:e>
                    </m:func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8226" y="1660077"/>
                <a:ext cx="5698996" cy="619913"/>
              </a:xfrm>
              <a:prstGeom prst="rect">
                <a:avLst/>
              </a:prstGeom>
              <a:blipFill rotWithShape="1">
                <a:blip r:embed="rId4"/>
                <a:stretch>
                  <a:fillRect l="-9" t="-30" r="6" b="5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3408128" y="5394896"/>
                <a:ext cx="2631170" cy="7936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/>
                          <a:ea typeface="Cambria Math" panose="02040503050406030204"/>
                        </a:rPr>
                        <m:t>∴</m:t>
                      </m:r>
                      <m:func>
                        <m:funcPr>
                          <m:ctrlPr>
                            <a:rPr lang="en-US" altLang="zh-CN" sz="2400" i="1" smtClean="0">
                              <a:latin typeface="Cambria Math" panose="02040503050406030204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sz="2400" i="0" smtClean="0">
                              <a:latin typeface="Cambria Math" panose="02040503050406030204"/>
                            </a:rPr>
                            <m:t>cos</m:t>
                          </m:r>
                        </m:fName>
                        <m:e>
                          <m:f>
                            <m:fPr>
                              <m:ctrlPr>
                                <a:rPr lang="en-US" altLang="zh-CN" sz="2400" i="1" smtClean="0">
                                  <a:latin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a:rPr lang="en-US" altLang="zh-CN" sz="2400" b="0" i="1" smtClean="0">
                                  <a:latin typeface="Cambria Math" panose="02040503050406030204"/>
                                </a:rPr>
                                <m:t>5</m:t>
                              </m:r>
                              <m:r>
                                <a:rPr lang="zh-CN" altLang="en-US" sz="2400" i="1" smtClean="0">
                                  <a:latin typeface="Cambria Math" panose="02040503050406030204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altLang="zh-CN" sz="2400" b="0" i="1" smtClean="0">
                                  <a:latin typeface="Cambria Math" panose="02040503050406030204"/>
                                </a:rPr>
                                <m:t>4</m:t>
                              </m:r>
                            </m:den>
                          </m:f>
                        </m:e>
                      </m:func>
                      <m:r>
                        <a:rPr lang="zh-CN" altLang="en-US" sz="2400" i="1">
                          <a:latin typeface="Cambria Math" panose="02040503050406030204"/>
                        </a:rPr>
                        <m:t>&gt;</m:t>
                      </m:r>
                      <m:func>
                        <m:funcPr>
                          <m:ctrlPr>
                            <a:rPr lang="en-US" altLang="zh-CN" sz="2400" b="0" i="1" smtClean="0">
                              <a:latin typeface="Cambria Math" panose="02040503050406030204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sz="2400" b="0" i="0" smtClean="0">
                              <a:latin typeface="Cambria Math" panose="02040503050406030204"/>
                            </a:rPr>
                            <m:t>cos</m:t>
                          </m:r>
                        </m:fName>
                        <m:e>
                          <m:f>
                            <m:fPr>
                              <m:ctrlPr>
                                <a:rPr lang="en-US" altLang="zh-CN" sz="2400" b="0" i="1" smtClean="0">
                                  <a:latin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a:rPr lang="en-US" altLang="zh-CN" sz="2400" b="0" i="1" smtClean="0">
                                  <a:latin typeface="Cambria Math" panose="02040503050406030204"/>
                                </a:rPr>
                                <m:t>6</m:t>
                              </m:r>
                              <m:r>
                                <a:rPr lang="zh-CN" altLang="en-US" sz="2400" b="0" i="1" smtClean="0">
                                  <a:latin typeface="Cambria Math" panose="02040503050406030204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altLang="zh-CN" sz="2400" b="0" i="1" smtClean="0">
                                  <a:latin typeface="Cambria Math" panose="02040503050406030204"/>
                                </a:rPr>
                                <m:t>5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8128" y="5394896"/>
                <a:ext cx="2631170" cy="793679"/>
              </a:xfrm>
              <a:prstGeom prst="rect">
                <a:avLst/>
              </a:prstGeom>
              <a:blipFill rotWithShape="1">
                <a:blip r:embed="rId5"/>
                <a:stretch>
                  <a:fillRect l="-3" t="-72" r="17" b="6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845158" y="3168655"/>
                <a:ext cx="4707955" cy="4619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400" dirty="0" smtClean="0"/>
                  <a:t>又</a:t>
                </a:r>
                <a14:m>
                  <m:oMath xmlns:m="http://schemas.openxmlformats.org/officeDocument/2006/math">
                    <m:r>
                      <a:rPr lang="zh-CN" altLang="en-US" sz="2400" i="1" smtClean="0">
                        <a:latin typeface="Cambria Math" panose="02040503050406030204"/>
                      </a:rPr>
                      <m:t>∵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𝑦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=</m:t>
                    </m:r>
                    <m:func>
                      <m:funcPr>
                        <m:ctrlPr>
                          <a:rPr lang="en-US" altLang="zh-CN" sz="2400" b="0" i="1" smtClean="0">
                            <a:latin typeface="Cambria Math" panose="02040503050406030204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b="0" i="0" smtClean="0">
                            <a:latin typeface="Cambria Math" panose="02040503050406030204"/>
                          </a:rPr>
                          <m:t>cos</m:t>
                        </m:r>
                      </m:fName>
                      <m:e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𝑥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在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altLang="zh-CN" sz="2400" b="0" i="1" smtClean="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</a:rPr>
                              <m:t>0</m:t>
                            </m:r>
                            <m:r>
                              <a:rPr lang="zh-CN" altLang="en-US" sz="2400" b="0" i="1" smtClean="0">
                                <a:latin typeface="Cambria Math" panose="02040503050406030204"/>
                              </a:rPr>
                              <m:t>，</m:t>
                            </m:r>
                            <m:r>
                              <a:rPr lang="zh-CN" altLang="en-US" sz="2400" b="0" i="1" smtClean="0">
                                <a:latin typeface="Cambria Math" panose="02040503050406030204"/>
                              </a:rPr>
                              <m:t>𝜋</m:t>
                            </m:r>
                          </m:e>
                        </m:d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上是</m:t>
                        </m:r>
                        <m:r>
                          <a:rPr lang="zh-CN" altLang="en-US" sz="2400" i="1">
                            <a:latin typeface="Cambria Math" panose="02040503050406030204"/>
                          </a:rPr>
                          <m:t>减函数</m:t>
                        </m:r>
                      </m:e>
                    </m:func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5158" y="3168655"/>
                <a:ext cx="4707955" cy="461986"/>
              </a:xfrm>
              <a:prstGeom prst="rect">
                <a:avLst/>
              </a:prstGeom>
              <a:blipFill rotWithShape="1">
                <a:blip r:embed="rId6"/>
                <a:stretch>
                  <a:fillRect l="-8" t="-1" r="9" b="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3194216" y="3599772"/>
                <a:ext cx="223324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2400" i="1" smtClean="0">
                        <a:latin typeface="Cambria Math" panose="02040503050406030204"/>
                        <a:ea typeface="Cambria Math" panose="02040503050406030204"/>
                      </a:rPr>
                      <m:t>∴</m:t>
                    </m:r>
                    <m:func>
                      <m:funcPr>
                        <m:ctrlPr>
                          <a:rPr lang="en-US" altLang="zh-CN" sz="2400" i="1" smtClean="0">
                            <a:latin typeface="Cambria Math" panose="02040503050406030204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i="0" smtClean="0">
                            <a:latin typeface="Cambria Math" panose="02040503050406030204"/>
                          </a:rPr>
                          <m:t>cos</m:t>
                        </m:r>
                      </m:fName>
                      <m:e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/>
                              </a:rPr>
                            </m:ctrlPr>
                          </m:fPr>
                          <m:num>
                            <m:r>
                              <a:rPr lang="zh-CN" altLang="en-US" sz="2400" i="1" smtClean="0">
                                <a:latin typeface="Cambria Math" panose="02040503050406030204"/>
                              </a:rPr>
                              <m:t>𝜋</m:t>
                            </m:r>
                          </m:num>
                          <m:den>
                            <m:r>
                              <a:rPr lang="en-US" altLang="zh-CN" sz="2400" b="0" i="1" smtClean="0">
                                <a:latin typeface="Cambria Math" panose="02040503050406030204"/>
                              </a:rPr>
                              <m:t>7</m:t>
                            </m:r>
                          </m:den>
                        </m:f>
                        <m:r>
                          <a:rPr lang="zh-CN" altLang="en-US" sz="2400" i="1">
                            <a:latin typeface="Cambria Math" panose="02040503050406030204"/>
                          </a:rPr>
                          <m:t>&lt;</m:t>
                        </m:r>
                        <m:func>
                          <m:funcPr>
                            <m:ctrlPr>
                              <a:rPr lang="en-US" altLang="zh-CN" sz="2400" b="0" i="1" smtClean="0">
                                <a:latin typeface="Cambria Math" panose="02040503050406030204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/>
                              </a:rPr>
                              <m:t>cos</m:t>
                            </m:r>
                          </m:fName>
                          <m:e>
                            <m:f>
                              <m:fPr>
                                <m:ctrlPr>
                                  <a:rPr lang="en-US" altLang="zh-CN" sz="2400" b="0" i="1" smtClean="0">
                                    <a:latin typeface="Cambria Math" panose="02040503050406030204"/>
                                  </a:rPr>
                                </m:ctrlPr>
                              </m:fPr>
                              <m:num>
                                <m:r>
                                  <a:rPr lang="zh-CN" altLang="en-US" sz="2400" b="0" i="1" smtClean="0">
                                    <a:latin typeface="Cambria Math" panose="02040503050406030204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altLang="zh-CN" sz="2400" b="0" i="1" smtClean="0">
                                    <a:latin typeface="Cambria Math" panose="02040503050406030204"/>
                                  </a:rPr>
                                  <m:t>8</m:t>
                                </m:r>
                              </m:den>
                            </m:f>
                          </m:e>
                        </m:func>
                      </m:e>
                    </m:func>
                  </m:oMath>
                </a14:m>
                <a:r>
                  <a:rPr lang="en-US" altLang="zh-CN" sz="2400" dirty="0" smtClean="0"/>
                  <a:t>;</a:t>
                </a:r>
                <a:endParaRPr lang="zh-CN" altLang="en-US" sz="24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4216" y="3599772"/>
                <a:ext cx="2233240" cy="584775"/>
              </a:xfrm>
              <a:prstGeom prst="rect">
                <a:avLst/>
              </a:prstGeom>
              <a:blipFill rotWithShape="1">
                <a:blip r:embed="rId7"/>
                <a:stretch>
                  <a:fillRect l="-7" t="-101" r="5" b="9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3383241" y="4948142"/>
                <a:ext cx="4890698" cy="4641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400" dirty="0" smtClean="0"/>
                  <a:t>又</a:t>
                </a:r>
                <a14:m>
                  <m:oMath xmlns:m="http://schemas.openxmlformats.org/officeDocument/2006/math">
                    <m:r>
                      <a:rPr lang="zh-CN" altLang="en-US" sz="2400" i="1" smtClean="0">
                        <a:latin typeface="Cambria Math" panose="02040503050406030204"/>
                      </a:rPr>
                      <m:t>∵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𝑦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=</m:t>
                    </m:r>
                    <m:func>
                      <m:funcPr>
                        <m:ctrlPr>
                          <a:rPr lang="en-US" altLang="zh-CN" sz="2400" b="0" i="1" smtClean="0">
                            <a:latin typeface="Cambria Math" panose="02040503050406030204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b="0" i="0" smtClean="0">
                            <a:latin typeface="Cambria Math" panose="02040503050406030204"/>
                          </a:rPr>
                          <m:t>cos</m:t>
                        </m:r>
                      </m:fName>
                      <m:e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𝑥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在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altLang="zh-CN" sz="2400" b="0" i="1" smtClean="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i="1">
                                <a:latin typeface="Cambria Math" panose="02040503050406030204"/>
                                <a:ea typeface="Cambria Math" panose="02040503050406030204"/>
                              </a:rPr>
                              <m:t>𝜋</m:t>
                            </m:r>
                            <m:r>
                              <a:rPr lang="zh-CN" altLang="en-US" sz="2400" b="0" i="1" smtClean="0">
                                <a:latin typeface="Cambria Math" panose="02040503050406030204"/>
                              </a:rPr>
                              <m:t>，</m:t>
                            </m:r>
                            <m:r>
                              <a:rPr lang="en-US" altLang="zh-CN" sz="2400" b="0" i="1" smtClean="0">
                                <a:latin typeface="Cambria Math" panose="02040503050406030204"/>
                              </a:rPr>
                              <m:t>2</m:t>
                            </m:r>
                            <m:r>
                              <a:rPr lang="zh-CN" altLang="en-US" sz="2400" b="0" i="1" smtClean="0">
                                <a:latin typeface="Cambria Math" panose="02040503050406030204"/>
                              </a:rPr>
                              <m:t>𝜋</m:t>
                            </m:r>
                          </m:e>
                        </m:d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上是增</m:t>
                        </m:r>
                        <m:r>
                          <a:rPr lang="zh-CN" altLang="en-US" sz="2400" i="1">
                            <a:latin typeface="Cambria Math" panose="02040503050406030204"/>
                          </a:rPr>
                          <m:t>函数</m:t>
                        </m:r>
                      </m:e>
                    </m:func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3241" y="4948142"/>
                <a:ext cx="4890698" cy="464101"/>
              </a:xfrm>
              <a:prstGeom prst="rect">
                <a:avLst/>
              </a:prstGeom>
              <a:blipFill rotWithShape="1">
                <a:blip r:embed="rId8"/>
                <a:stretch>
                  <a:fillRect l="-12" t="-48" r="11" b="3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5" grpId="0" animBg="1"/>
      <p:bldP spid="6" grpId="0" animBg="1"/>
      <p:bldP spid="12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6"/>
          <p:cNvSpPr/>
          <p:nvPr/>
        </p:nvSpPr>
        <p:spPr>
          <a:xfrm>
            <a:off x="2162166" y="971420"/>
            <a:ext cx="7854669" cy="1530711"/>
          </a:xfrm>
          <a:prstGeom prst="round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0000" endA="295" endPos="92000" dist="1016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66165" y="1227499"/>
            <a:ext cx="52549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1.  </a:t>
            </a:r>
            <a:r>
              <a:rPr lang="zh-CN" altLang="en-US" sz="2400" dirty="0" smtClean="0"/>
              <a:t>求出下列函数的最大值和最小值：</a:t>
            </a:r>
            <a:endParaRPr lang="zh-CN" alt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590856" y="1740106"/>
                <a:ext cx="5730992" cy="6199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400" dirty="0" smtClean="0"/>
                  <a:t>（</a:t>
                </a:r>
                <a:r>
                  <a:rPr lang="en-US" altLang="zh-CN" sz="2400" dirty="0" smtClean="0"/>
                  <a:t>1</a:t>
                </a:r>
                <a:r>
                  <a:rPr lang="zh-CN" altLang="en-US" sz="2400" dirty="0" smtClean="0"/>
                  <a:t>）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400" dirty="0">
                        <a:latin typeface="Cambria Math" panose="02040503050406030204"/>
                      </a:rPr>
                      <m:t>y</m:t>
                    </m:r>
                    <m:r>
                      <a:rPr lang="en-US" altLang="zh-CN" sz="2400" b="0" i="0" dirty="0" smtClean="0"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400" b="0" i="1" dirty="0" smtClean="0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sz="2400" b="0" i="1" dirty="0" smtClean="0">
                            <a:latin typeface="Cambria Math" panose="02040503050406030204"/>
                          </a:rPr>
                          <m:t>5</m:t>
                        </m:r>
                      </m:num>
                      <m:den>
                        <m:r>
                          <a:rPr lang="en-US" altLang="zh-CN" sz="2400" b="0" i="1" dirty="0" smtClean="0">
                            <a:latin typeface="Cambria Math" panose="02040503050406030204"/>
                          </a:rPr>
                          <m:t>2</m:t>
                        </m:r>
                      </m:den>
                    </m:f>
                    <m:r>
                      <a:rPr lang="en-US" altLang="zh-CN" sz="2400" b="0" i="1" dirty="0" smtClean="0">
                        <a:latin typeface="Cambria Math" panose="02040503050406030204"/>
                      </a:rPr>
                      <m:t>−</m:t>
                    </m:r>
                    <m:f>
                      <m:fPr>
                        <m:ctrlPr>
                          <a:rPr lang="en-US" altLang="zh-CN" sz="2400" b="0" i="1" dirty="0" smtClean="0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sz="2400" b="0" i="1" dirty="0" smtClean="0">
                            <a:latin typeface="Cambria Math" panose="02040503050406030204"/>
                          </a:rPr>
                          <m:t>1</m:t>
                        </m:r>
                      </m:num>
                      <m:den>
                        <m:r>
                          <a:rPr lang="en-US" altLang="zh-CN" sz="2400" b="0" i="1" dirty="0" smtClean="0">
                            <a:latin typeface="Cambria Math" panose="02040503050406030204"/>
                          </a:rPr>
                          <m:t>2</m:t>
                        </m:r>
                      </m:den>
                    </m:f>
                    <m:func>
                      <m:funcPr>
                        <m:ctrlPr>
                          <a:rPr lang="en-US" altLang="zh-CN" sz="2400" b="0" i="1" dirty="0" smtClean="0">
                            <a:latin typeface="Cambria Math" panose="02040503050406030204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b="0" i="0" dirty="0" smtClean="0">
                            <a:latin typeface="Cambria Math" panose="02040503050406030204"/>
                          </a:rPr>
                          <m:t>cos</m:t>
                        </m:r>
                      </m:fName>
                      <m:e>
                        <m:r>
                          <a:rPr lang="en-US" altLang="zh-CN" sz="2400" b="0" i="1" dirty="0" smtClean="0">
                            <a:latin typeface="Cambria Math" panose="02040503050406030204"/>
                          </a:rPr>
                          <m:t>𝑥</m:t>
                        </m:r>
                        <m:r>
                          <a:rPr lang="en-US" altLang="zh-CN" sz="2400" b="0" i="1" dirty="0" smtClean="0">
                            <a:latin typeface="Cambria Math" panose="02040503050406030204"/>
                          </a:rPr>
                          <m:t>;         </m:t>
                        </m:r>
                        <m:d>
                          <m:dPr>
                            <m:ctrlPr>
                              <a:rPr lang="en-US" altLang="zh-CN" sz="2400" b="0" i="1" dirty="0" smtClean="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0" i="1" dirty="0" smtClean="0">
                                <a:latin typeface="Cambria Math" panose="02040503050406030204"/>
                              </a:rPr>
                              <m:t>2</m:t>
                            </m:r>
                          </m:e>
                        </m:d>
                      </m:e>
                    </m:func>
                    <m:r>
                      <a:rPr lang="en-US" altLang="zh-CN" sz="2400" b="0" i="1" dirty="0" smtClean="0">
                        <a:latin typeface="Cambria Math" panose="02040503050406030204"/>
                      </a:rPr>
                      <m:t>𝑦</m:t>
                    </m:r>
                    <m:r>
                      <a:rPr lang="en-US" altLang="zh-CN" sz="2400" b="0" i="1" dirty="0" smtClean="0">
                        <a:latin typeface="Cambria Math" panose="02040503050406030204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altLang="zh-CN" sz="2400" b="0" i="1" dirty="0" smtClean="0">
                            <a:latin typeface="Cambria Math" panose="02040503050406030204"/>
                          </a:rPr>
                        </m:ctrlPr>
                      </m:radPr>
                      <m:deg/>
                      <m:e>
                        <m:r>
                          <a:rPr lang="en-US" altLang="zh-CN" sz="2400" b="0" i="1" dirty="0" smtClean="0">
                            <a:latin typeface="Cambria Math" panose="02040503050406030204"/>
                          </a:rPr>
                          <m:t>2</m:t>
                        </m:r>
                      </m:e>
                    </m:rad>
                    <m:func>
                      <m:funcPr>
                        <m:ctrlPr>
                          <a:rPr lang="en-US" altLang="zh-CN" sz="2400" b="0" i="1" dirty="0" smtClean="0">
                            <a:latin typeface="Cambria Math" panose="02040503050406030204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b="0" i="0" dirty="0" smtClean="0">
                            <a:latin typeface="Cambria Math" panose="02040503050406030204"/>
                          </a:rPr>
                          <m:t>cos</m:t>
                        </m:r>
                      </m:fName>
                      <m:e>
                        <m:r>
                          <a:rPr lang="en-US" altLang="zh-CN" sz="2400" b="0" i="1" dirty="0" smtClean="0">
                            <a:latin typeface="Cambria Math" panose="02040503050406030204"/>
                          </a:rPr>
                          <m:t>𝑥</m:t>
                        </m:r>
                      </m:e>
                    </m:func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56" y="1740106"/>
                <a:ext cx="5730992" cy="619913"/>
              </a:xfrm>
              <a:prstGeom prst="rect">
                <a:avLst/>
              </a:prstGeom>
              <a:blipFill rotWithShape="1">
                <a:blip r:embed="rId2"/>
                <a:stretch>
                  <a:fillRect l="-1" t="-33" r="3" b="5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圆角矩形 10"/>
          <p:cNvSpPr/>
          <p:nvPr/>
        </p:nvSpPr>
        <p:spPr>
          <a:xfrm>
            <a:off x="2162166" y="2803701"/>
            <a:ext cx="7960659" cy="1694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2417660" y="2993592"/>
                <a:ext cx="6640985" cy="6199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400" dirty="0" smtClean="0"/>
                  <a:t>解</a:t>
                </a:r>
                <a:r>
                  <a:rPr lang="en-US" altLang="zh-CN" sz="2400" dirty="0" smtClean="0">
                    <a:sym typeface="Wingdings" panose="05000000000000000000" pitchFamily="2" charset="2"/>
                  </a:rPr>
                  <a:t>:(1)</a:t>
                </a:r>
                <a:r>
                  <a:rPr lang="zh-CN" altLang="en-US" sz="2400" dirty="0" smtClean="0"/>
                  <a:t>当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zh-CN" sz="2400" i="1" smtClean="0">
                            <a:latin typeface="Cambria Math" panose="02040503050406030204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i="0" smtClean="0">
                            <a:latin typeface="Cambria Math" panose="02040503050406030204"/>
                          </a:rPr>
                          <m:t>cos</m:t>
                        </m:r>
                      </m:fName>
                      <m:e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𝑥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=−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1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时，</m:t>
                        </m:r>
                        <m:sSub>
                          <m:sSubPr>
                            <m:ctrlP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sSubPr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𝑚𝑎𝑥</m:t>
                            </m:r>
                          </m:sub>
                        </m:sSub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f>
                          <m:fPr>
                            <m:ctrlP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fPr>
                          <m:num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5</m:t>
                            </m:r>
                          </m:num>
                          <m:den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2</m:t>
                            </m:r>
                          </m:den>
                        </m:f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−</m:t>
                        </m:r>
                        <m:f>
                          <m:fPr>
                            <m:ctrlP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fPr>
                          <m:num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2</m:t>
                            </m:r>
                          </m:den>
                        </m:f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×</m:t>
                        </m:r>
                        <m:d>
                          <m:dPr>
                            <m:ctrlP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1</m:t>
                            </m:r>
                          </m:e>
                        </m:d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3</m:t>
                        </m:r>
                      </m:e>
                    </m:func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7660" y="2993592"/>
                <a:ext cx="6640985" cy="619913"/>
              </a:xfrm>
              <a:prstGeom prst="rect">
                <a:avLst/>
              </a:prstGeom>
              <a:blipFill rotWithShape="1">
                <a:blip r:embed="rId3"/>
                <a:stretch>
                  <a:fillRect l="-3" t="-33" r="6" b="5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3090013" y="3705878"/>
                <a:ext cx="4736618" cy="6199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400" dirty="0" smtClean="0"/>
                  <a:t> 当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zh-CN" sz="2400" i="1" smtClean="0">
                            <a:latin typeface="Cambria Math" panose="02040503050406030204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i="0" smtClean="0">
                            <a:latin typeface="Cambria Math" panose="02040503050406030204"/>
                          </a:rPr>
                          <m:t>cos</m:t>
                        </m:r>
                      </m:fName>
                      <m:e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𝑥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=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1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时，</m:t>
                        </m:r>
                        <m:sSub>
                          <m:sSubPr>
                            <m:ctrlPr>
                              <a:rPr lang="en-US" altLang="zh-CN" sz="2400" b="0" i="1" smtClean="0">
                                <a:latin typeface="Cambria Math" panose="02040503050406030204"/>
                              </a:rPr>
                            </m:ctrlPr>
                          </m:sSubPr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CN" sz="2400" b="0" i="1" smtClean="0">
                                <a:latin typeface="Cambria Math" panose="02040503050406030204"/>
                              </a:rPr>
                              <m:t>𝑚𝑖𝑛</m:t>
                            </m:r>
                          </m:sub>
                        </m:sSub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=</m:t>
                        </m:r>
                        <m:f>
                          <m:fPr>
                            <m:ctrlPr>
                              <a:rPr lang="en-US" altLang="zh-CN" sz="2400" b="0" i="1" smtClean="0">
                                <a:latin typeface="Cambria Math" panose="02040503050406030204"/>
                              </a:rPr>
                            </m:ctrlPr>
                          </m:fPr>
                          <m:num>
                            <m:r>
                              <a:rPr lang="en-US" altLang="zh-CN" sz="2400" b="0" i="1" smtClean="0">
                                <a:latin typeface="Cambria Math" panose="02040503050406030204"/>
                              </a:rPr>
                              <m:t>5</m:t>
                            </m:r>
                          </m:num>
                          <m:den>
                            <m:r>
                              <a:rPr lang="en-US" altLang="zh-CN" sz="2400" b="0" i="1" smtClean="0">
                                <a:latin typeface="Cambria Math" panose="02040503050406030204"/>
                              </a:rPr>
                              <m:t>2</m:t>
                            </m:r>
                          </m:den>
                        </m:f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−</m:t>
                        </m:r>
                        <m:f>
                          <m:fPr>
                            <m:ctrlP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fPr>
                          <m:num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2</m:t>
                            </m:r>
                          </m:den>
                        </m:f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2</m:t>
                        </m:r>
                      </m:e>
                    </m:func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0013" y="3705878"/>
                <a:ext cx="4736618" cy="619913"/>
              </a:xfrm>
              <a:prstGeom prst="rect">
                <a:avLst/>
              </a:prstGeom>
              <a:blipFill rotWithShape="1">
                <a:blip r:embed="rId4"/>
                <a:stretch>
                  <a:fillRect l="-2" t="-3" r="5" b="2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圆角矩形 13"/>
          <p:cNvSpPr/>
          <p:nvPr/>
        </p:nvSpPr>
        <p:spPr>
          <a:xfrm>
            <a:off x="2176016" y="4611136"/>
            <a:ext cx="7960659" cy="169433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2431510" y="4801027"/>
                <a:ext cx="5570884" cy="5136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dirty="0" smtClean="0">
                    <a:sym typeface="Wingdings" panose="05000000000000000000" pitchFamily="2" charset="2"/>
                  </a:rPr>
                  <a:t>(</a:t>
                </a:r>
                <a:r>
                  <a:rPr lang="en-US" altLang="zh-CN" sz="2400" dirty="0">
                    <a:sym typeface="Wingdings" panose="05000000000000000000" pitchFamily="2" charset="2"/>
                  </a:rPr>
                  <a:t>2</a:t>
                </a:r>
                <a:r>
                  <a:rPr lang="en-US" altLang="zh-CN" sz="2400" dirty="0" smtClean="0">
                    <a:sym typeface="Wingdings" panose="05000000000000000000" pitchFamily="2" charset="2"/>
                  </a:rPr>
                  <a:t>)</a:t>
                </a:r>
                <a:r>
                  <a:rPr lang="zh-CN" altLang="en-US" sz="2400" dirty="0" smtClean="0"/>
                  <a:t>当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zh-CN" sz="2400" i="1" smtClean="0">
                            <a:latin typeface="Cambria Math" panose="02040503050406030204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i="0" smtClean="0">
                            <a:latin typeface="Cambria Math" panose="02040503050406030204"/>
                          </a:rPr>
                          <m:t>cos</m:t>
                        </m:r>
                      </m:fName>
                      <m:e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𝑥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1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时，</m:t>
                        </m:r>
                        <m:sSub>
                          <m:sSubPr>
                            <m:ctrlP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sSubPr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𝑚𝑎𝑥</m:t>
                            </m:r>
                          </m:sub>
                        </m:sSub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2</m:t>
                            </m:r>
                          </m:e>
                        </m:rad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×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1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2</m:t>
                            </m:r>
                          </m:e>
                        </m:rad>
                      </m:e>
                    </m:func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1510" y="4801027"/>
                <a:ext cx="5570884" cy="513602"/>
              </a:xfrm>
              <a:prstGeom prst="rect">
                <a:avLst/>
              </a:prstGeom>
              <a:blipFill rotWithShape="1">
                <a:blip r:embed="rId5"/>
                <a:stretch>
                  <a:fillRect l="-2" t="-83" r="2" b="6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2826763" y="5513313"/>
                <a:ext cx="6074355" cy="5136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400" dirty="0" smtClean="0"/>
                  <a:t>当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zh-CN" sz="2400" i="1" smtClean="0">
                            <a:latin typeface="Cambria Math" panose="02040503050406030204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i="0" smtClean="0">
                            <a:latin typeface="Cambria Math" panose="02040503050406030204"/>
                          </a:rPr>
                          <m:t>cos</m:t>
                        </m:r>
                      </m:fName>
                      <m:e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𝑥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=−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1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时，</m:t>
                        </m:r>
                        <m:sSub>
                          <m:sSubPr>
                            <m:ctrlPr>
                              <a:rPr lang="en-US" altLang="zh-CN" sz="2400" b="0" i="1" smtClean="0">
                                <a:latin typeface="Cambria Math" panose="02040503050406030204"/>
                              </a:rPr>
                            </m:ctrlPr>
                          </m:sSubPr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CN" sz="2400" b="0" i="1" smtClean="0">
                                <a:latin typeface="Cambria Math" panose="02040503050406030204"/>
                              </a:rPr>
                              <m:t>𝑚𝑖𝑛</m:t>
                            </m:r>
                          </m:sub>
                        </m:sSub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2</m:t>
                            </m:r>
                          </m:e>
                        </m:rad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×</m:t>
                        </m:r>
                        <m:d>
                          <m:dPr>
                            <m:ctrlP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1</m:t>
                            </m:r>
                          </m:e>
                        </m:d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=−</m:t>
                        </m:r>
                        <m:rad>
                          <m:radPr>
                            <m:degHide m:val="on"/>
                            <m:ctrlP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2</m:t>
                            </m:r>
                          </m:e>
                        </m:rad>
                      </m:e>
                    </m:func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6763" y="5513313"/>
                <a:ext cx="6074355" cy="513602"/>
              </a:xfrm>
              <a:prstGeom prst="rect">
                <a:avLst/>
              </a:prstGeom>
              <a:blipFill rotWithShape="1">
                <a:blip r:embed="rId6"/>
                <a:stretch>
                  <a:fillRect l="-6" t="-47" r="5" b="2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5" grpId="0" animBg="1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6"/>
          <p:cNvSpPr/>
          <p:nvPr/>
        </p:nvSpPr>
        <p:spPr>
          <a:xfrm>
            <a:off x="2162166" y="907160"/>
            <a:ext cx="7854669" cy="1530711"/>
          </a:xfrm>
          <a:prstGeom prst="round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0000" endA="295" endPos="92000" dist="1016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19790" y="1190949"/>
            <a:ext cx="80473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2. </a:t>
            </a:r>
            <a:r>
              <a:rPr lang="zh-CN" altLang="en-US" sz="2400" dirty="0" smtClean="0"/>
              <a:t>利用余弦函数的单调性，比较下列各对余弦值的大小：</a:t>
            </a:r>
            <a:endParaRPr lang="zh-CN" alt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175206" y="1731266"/>
                <a:ext cx="8016554" cy="6585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400" dirty="0" smtClean="0"/>
                  <a:t>（</a:t>
                </a:r>
                <a:r>
                  <a:rPr lang="en-US" altLang="zh-CN" sz="2400" dirty="0" smtClean="0"/>
                  <a:t>1</a:t>
                </a:r>
                <a:r>
                  <a:rPr lang="zh-CN" altLang="en-US" sz="2400" dirty="0" smtClean="0"/>
                  <a:t>）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zh-CN" sz="2400" b="0" i="1" dirty="0" smtClean="0">
                            <a:latin typeface="Cambria Math" panose="02040503050406030204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b="0" i="0" dirty="0" smtClean="0">
                            <a:latin typeface="Cambria Math" panose="02040503050406030204"/>
                          </a:rPr>
                          <m:t>cos</m:t>
                        </m:r>
                      </m:fName>
                      <m:e>
                        <m:sSup>
                          <m:sSupPr>
                            <m:ctrlPr>
                              <a:rPr lang="en-US" altLang="zh-CN" sz="2400" b="0" i="1" dirty="0" smtClean="0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altLang="zh-CN" sz="2400" b="0" i="1" dirty="0" smtClean="0">
                                <a:latin typeface="Cambria Math" panose="02040503050406030204"/>
                              </a:rPr>
                              <m:t>198</m:t>
                            </m:r>
                          </m:e>
                          <m:sup>
                            <m:r>
                              <a:rPr lang="en-US" altLang="zh-CN" sz="2400" b="0" i="1" dirty="0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∘</m:t>
                            </m:r>
                          </m:sup>
                        </m:sSup>
                        <m:r>
                          <a:rPr lang="zh-CN" altLang="en-US" sz="2400" b="0" i="1" dirty="0" smtClean="0">
                            <a:latin typeface="Cambria Math" panose="02040503050406030204"/>
                          </a:rPr>
                          <m:t>与</m:t>
                        </m:r>
                        <m:func>
                          <m:funcPr>
                            <m:ctrlPr>
                              <a:rPr lang="en-US" altLang="zh-CN" sz="2400" b="0" i="1" dirty="0" smtClean="0">
                                <a:latin typeface="Cambria Math" panose="02040503050406030204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zh-CN" sz="2400" b="0" i="0" dirty="0" smtClean="0">
                                <a:latin typeface="Cambria Math" panose="02040503050406030204"/>
                              </a:rPr>
                              <m:t>cos</m:t>
                            </m:r>
                          </m:fName>
                          <m:e>
                            <m:sSup>
                              <m:sSupPr>
                                <m:ctrlPr>
                                  <a:rPr lang="en-US" altLang="zh-CN" sz="2400" b="0" i="1" dirty="0" smtClean="0">
                                    <a:latin typeface="Cambria Math" panose="02040503050406030204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400" b="0" i="1" dirty="0" smtClean="0">
                                    <a:latin typeface="Cambria Math" panose="02040503050406030204"/>
                                  </a:rPr>
                                  <m:t>199</m:t>
                                </m:r>
                              </m:e>
                              <m:sup>
                                <m:r>
                                  <a:rPr lang="en-US" altLang="zh-CN" sz="2400" b="0" i="1" dirty="0" smtClean="0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∘</m:t>
                                </m:r>
                              </m:sup>
                            </m:sSup>
                          </m:e>
                        </m:func>
                        <m:r>
                          <a:rPr lang="en-US" altLang="zh-CN" sz="2400" b="0" i="1" dirty="0" smtClean="0">
                            <a:latin typeface="Cambria Math" panose="02040503050406030204"/>
                          </a:rPr>
                          <m:t>;         </m:t>
                        </m:r>
                        <m:d>
                          <m:dPr>
                            <m:ctrlPr>
                              <a:rPr lang="en-US" altLang="zh-CN" sz="2400" b="0" i="1" dirty="0" smtClean="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0" i="1" dirty="0" smtClean="0">
                                <a:latin typeface="Cambria Math" panose="02040503050406030204"/>
                              </a:rPr>
                              <m:t>2</m:t>
                            </m:r>
                          </m:e>
                        </m:d>
                      </m:e>
                    </m:func>
                    <m:func>
                      <m:funcPr>
                        <m:ctrlPr>
                          <a:rPr lang="en-US" altLang="zh-CN" sz="2400" i="1" dirty="0">
                            <a:latin typeface="Cambria Math" panose="02040503050406030204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dirty="0">
                            <a:latin typeface="Cambria Math" panose="02040503050406030204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altLang="zh-CN" sz="2400" i="1" dirty="0" smtClean="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i="1" dirty="0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altLang="zh-CN" sz="2400" i="1" dirty="0" smtClean="0">
                                    <a:latin typeface="Cambria Math" panose="02040503050406030204"/>
                                    <a:ea typeface="Cambria Math" panose="02040503050406030204"/>
                                  </a:rPr>
                                </m:ctrlPr>
                              </m:fPr>
                              <m:num>
                                <m:r>
                                  <a:rPr lang="zh-CN" altLang="en-US" sz="2400" i="1" dirty="0" smtClean="0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altLang="zh-CN" sz="2400" b="0" i="1" dirty="0" smtClean="0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10</m:t>
                                </m:r>
                              </m:den>
                            </m:f>
                          </m:e>
                        </m:d>
                        <m:r>
                          <a:rPr lang="zh-CN" altLang="en-US" sz="2400" i="1" dirty="0">
                            <a:latin typeface="Cambria Math" panose="02040503050406030204"/>
                          </a:rPr>
                          <m:t>与</m:t>
                        </m:r>
                        <m:func>
                          <m:funcPr>
                            <m:ctrlPr>
                              <a:rPr lang="en-US" altLang="zh-CN" sz="2400" i="1" dirty="0">
                                <a:latin typeface="Cambria Math" panose="02040503050406030204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zh-CN" sz="2400" dirty="0">
                                <a:latin typeface="Cambria Math" panose="02040503050406030204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altLang="zh-CN" sz="2400" i="1" dirty="0" smtClean="0">
                                    <a:latin typeface="Cambria Math" panose="02040503050406030204"/>
                                  </a:rPr>
                                </m:ctrlPr>
                              </m:dPr>
                              <m:e>
                                <m:r>
                                  <a:rPr lang="en-US" altLang="zh-CN" sz="2400" i="1" dirty="0" smtClean="0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altLang="zh-CN" sz="2400" i="1" dirty="0" smtClean="0">
                                        <a:latin typeface="Cambria Math" panose="02040503050406030204"/>
                                        <a:ea typeface="Cambria Math" panose="02040503050406030204"/>
                                      </a:rPr>
                                    </m:ctrlPr>
                                  </m:fPr>
                                  <m:num>
                                    <m:r>
                                      <a:rPr lang="zh-CN" altLang="en-US" sz="2400" i="1" dirty="0" smtClean="0">
                                        <a:latin typeface="Cambria Math" panose="02040503050406030204"/>
                                        <a:ea typeface="Cambria Math" panose="02040503050406030204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en-US" altLang="zh-CN" sz="2400" b="0" i="1" dirty="0" smtClean="0">
                                        <a:latin typeface="Cambria Math" panose="02040503050406030204"/>
                                        <a:ea typeface="Cambria Math" panose="02040503050406030204"/>
                                      </a:rPr>
                                      <m:t>9</m:t>
                                    </m:r>
                                  </m:den>
                                </m:f>
                              </m:e>
                            </m:d>
                          </m:e>
                        </m:func>
                        <m:r>
                          <a:rPr lang="en-US" altLang="zh-CN" sz="2400" i="1" dirty="0">
                            <a:latin typeface="Cambria Math" panose="02040503050406030204"/>
                          </a:rPr>
                          <m:t>; </m:t>
                        </m:r>
                      </m:e>
                    </m:func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5206" y="1731266"/>
                <a:ext cx="8016554" cy="658514"/>
              </a:xfrm>
              <a:prstGeom prst="rect">
                <a:avLst/>
              </a:prstGeom>
              <a:blipFill rotWithShape="1">
                <a:blip r:embed="rId2"/>
                <a:stretch>
                  <a:fillRect l="-4" t="-39" b="4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圆角矩形 10"/>
          <p:cNvSpPr/>
          <p:nvPr/>
        </p:nvSpPr>
        <p:spPr>
          <a:xfrm>
            <a:off x="2162166" y="2684021"/>
            <a:ext cx="7960659" cy="1694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圆角矩形 13"/>
          <p:cNvSpPr/>
          <p:nvPr/>
        </p:nvSpPr>
        <p:spPr>
          <a:xfrm>
            <a:off x="2176016" y="4589546"/>
            <a:ext cx="7960659" cy="169433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2362240" y="2825394"/>
                <a:ext cx="748115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400" dirty="0" smtClean="0"/>
                  <a:t>解</a:t>
                </a:r>
                <a:r>
                  <a:rPr lang="zh-CN" altLang="en-US" sz="2400" dirty="0" smtClean="0">
                    <a:sym typeface="Wingdings" panose="05000000000000000000" pitchFamily="2" charset="2"/>
                  </a:rPr>
                  <a:t>（</a:t>
                </a:r>
                <a:r>
                  <a:rPr lang="en-US" altLang="zh-CN" sz="2400" dirty="0" smtClean="0">
                    <a:sym typeface="Wingdings" panose="05000000000000000000" pitchFamily="2" charset="2"/>
                  </a:rPr>
                  <a:t>1</a:t>
                </a:r>
                <a:r>
                  <a:rPr lang="zh-CN" altLang="en-US" sz="2400" dirty="0" smtClean="0">
                    <a:sym typeface="Wingdings" panose="05000000000000000000" pitchFamily="2" charset="2"/>
                  </a:rPr>
                  <a:t>）</a:t>
                </a:r>
                <a14:m>
                  <m:oMath xmlns:m="http://schemas.openxmlformats.org/officeDocument/2006/math">
                    <m:r>
                      <a:rPr lang="zh-CN" altLang="en-US" sz="2400" i="1" smtClean="0">
                        <a:latin typeface="Cambria Math" panose="02040503050406030204"/>
                        <a:sym typeface="Wingdings" panose="05000000000000000000" pitchFamily="2" charset="2"/>
                      </a:rPr>
                      <m:t>∵</m:t>
                    </m:r>
                    <m:sSup>
                      <m:sSupPr>
                        <m:ctrlPr>
                          <a:rPr lang="en-US" altLang="zh-CN" sz="2400" i="1" smtClean="0">
                            <a:latin typeface="Cambria Math" panose="02040503050406030204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a:rPr lang="en-US" altLang="zh-CN" sz="2400" b="0" i="1" smtClean="0">
                            <a:latin typeface="Cambria Math" panose="02040503050406030204"/>
                            <a:sym typeface="Wingdings" panose="05000000000000000000" pitchFamily="2" charset="2"/>
                          </a:rPr>
                          <m:t>198</m:t>
                        </m:r>
                      </m:e>
                      <m:sup>
                        <m:r>
                          <a:rPr lang="en-US" altLang="zh-CN" sz="2400" i="1" smtClean="0">
                            <a:latin typeface="Cambria Math" panose="02040503050406030204"/>
                            <a:ea typeface="Cambria Math" panose="02040503050406030204"/>
                            <a:sym typeface="Wingdings" panose="05000000000000000000" pitchFamily="2" charset="2"/>
                          </a:rPr>
                          <m:t>∘</m:t>
                        </m:r>
                      </m:sup>
                    </m:sSup>
                    <m:r>
                      <a:rPr lang="zh-CN" altLang="en-US" sz="2400" b="0" i="1" smtClean="0">
                        <a:latin typeface="Cambria Math" panose="02040503050406030204"/>
                        <a:sym typeface="Wingdings" panose="05000000000000000000" pitchFamily="2" charset="2"/>
                      </a:rPr>
                      <m:t>，</m:t>
                    </m:r>
                    <m:sSup>
                      <m:sSupPr>
                        <m:ctrlPr>
                          <a:rPr lang="en-US" altLang="zh-CN" sz="2400" b="0" i="1" smtClean="0">
                            <a:latin typeface="Cambria Math" panose="02040503050406030204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a:rPr lang="en-US" altLang="zh-CN" sz="2400" b="0" i="1" smtClean="0">
                            <a:latin typeface="Cambria Math" panose="02040503050406030204"/>
                            <a:sym typeface="Wingdings" panose="05000000000000000000" pitchFamily="2" charset="2"/>
                          </a:rPr>
                          <m:t>199</m:t>
                        </m:r>
                      </m:e>
                      <m:sup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  <a:sym typeface="Wingdings" panose="05000000000000000000" pitchFamily="2" charset="2"/>
                          </a:rPr>
                          <m:t>∘</m:t>
                        </m:r>
                      </m:sup>
                    </m:sSup>
                    <m:r>
                      <a:rPr lang="en-US" altLang="zh-CN" sz="2400" b="0" i="1" smtClean="0">
                        <a:latin typeface="Cambria Math" panose="02040503050406030204"/>
                        <a:ea typeface="Cambria Math" panose="02040503050406030204"/>
                        <a:sym typeface="Wingdings" panose="05000000000000000000" pitchFamily="2" charset="2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  <a:sym typeface="Wingdings" panose="05000000000000000000" pitchFamily="2" charset="2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  <a:sym typeface="Wingdings" panose="05000000000000000000" pitchFamily="2" charset="2"/>
                              </a:rPr>
                            </m:ctrlPr>
                          </m:sSupPr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  <a:sym typeface="Wingdings" panose="05000000000000000000" pitchFamily="2" charset="2"/>
                              </a:rPr>
                              <m:t>180</m:t>
                            </m:r>
                          </m:e>
                          <m:sup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  <a:sym typeface="Wingdings" panose="05000000000000000000" pitchFamily="2" charset="2"/>
                              </a:rPr>
                              <m:t>∘</m:t>
                            </m:r>
                          </m:sup>
                        </m:sSup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  <a:sym typeface="Wingdings" panose="05000000000000000000" pitchFamily="2" charset="2"/>
                          </a:rPr>
                          <m:t>，</m:t>
                        </m:r>
                        <m:sSup>
                          <m:sSupPr>
                            <m:ctrlP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  <a:sym typeface="Wingdings" panose="05000000000000000000" pitchFamily="2" charset="2"/>
                              </a:rPr>
                            </m:ctrlPr>
                          </m:sSupPr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  <a:sym typeface="Wingdings" panose="05000000000000000000" pitchFamily="2" charset="2"/>
                              </a:rPr>
                              <m:t>360</m:t>
                            </m:r>
                          </m:e>
                          <m:sup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  <a:sym typeface="Wingdings" panose="05000000000000000000" pitchFamily="2" charset="2"/>
                              </a:rPr>
                              <m:t>∘</m:t>
                            </m:r>
                          </m:sup>
                        </m:sSup>
                      </m:e>
                    </m:d>
                  </m:oMath>
                </a14:m>
                <a:r>
                  <a:rPr lang="zh-CN" altLang="en-US" sz="2400" dirty="0" smtClean="0"/>
                  <a:t>，且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400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sSupPr>
                      <m:e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198</m:t>
                        </m:r>
                      </m:e>
                      <m:sup>
                        <m:r>
                          <a:rPr lang="en-US" altLang="zh-CN" sz="2400" i="1" smtClean="0">
                            <a:latin typeface="Cambria Math" panose="02040503050406030204"/>
                            <a:ea typeface="Cambria Math" panose="02040503050406030204"/>
                          </a:rPr>
                          <m:t>∘</m:t>
                        </m:r>
                      </m:sup>
                    </m:sSup>
                    <m:r>
                      <a:rPr lang="en-US" altLang="zh-CN" sz="2400" i="1" smtClean="0">
                        <a:latin typeface="Cambria Math" panose="02040503050406030204"/>
                        <a:ea typeface="Cambria Math" panose="02040503050406030204"/>
                      </a:rPr>
                      <m:t>&lt;</m:t>
                    </m:r>
                    <m:sSup>
                      <m:sSupPr>
                        <m:ctrlPr>
                          <a:rPr lang="en-US" altLang="zh-CN" sz="2400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sSupPr>
                      <m:e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199</m:t>
                        </m:r>
                      </m:e>
                      <m:sup>
                        <m:r>
                          <a:rPr lang="en-US" altLang="zh-CN" sz="2400" i="1" smtClean="0">
                            <a:latin typeface="Cambria Math" panose="02040503050406030204"/>
                            <a:ea typeface="Cambria Math" panose="02040503050406030204"/>
                          </a:rPr>
                          <m:t>∘</m:t>
                        </m:r>
                      </m:sup>
                    </m:sSup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40" y="2825394"/>
                <a:ext cx="7481151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1" t="-60" r="3" b="6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2252202" y="4614324"/>
                <a:ext cx="7963590" cy="5845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CN" altLang="en-US" sz="2400" b="0" i="1" smtClean="0">
                        <a:latin typeface="Cambria Math" panose="02040503050406030204"/>
                      </a:rPr>
                      <m:t>（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2</m:t>
                    </m:r>
                    <m:r>
                      <a:rPr lang="zh-CN" altLang="en-US" sz="2400" b="0" i="1" smtClean="0">
                        <a:latin typeface="Cambria Math" panose="02040503050406030204"/>
                      </a:rPr>
                      <m:t>）</m:t>
                    </m:r>
                    <m:r>
                      <a:rPr lang="zh-CN" altLang="en-US" sz="2400" i="1" smtClean="0">
                        <a:latin typeface="Cambria Math" panose="02040503050406030204"/>
                      </a:rPr>
                      <m:t>∵−</m:t>
                    </m:r>
                    <m:f>
                      <m:fPr>
                        <m:ctrlPr>
                          <a:rPr lang="en-US" altLang="zh-CN" sz="2400" i="1" smtClean="0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𝜋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10</m:t>
                        </m:r>
                      </m:den>
                    </m:f>
                    <m:r>
                      <a:rPr lang="zh-CN" altLang="en-US" sz="2400" b="0" i="1" smtClean="0">
                        <a:latin typeface="Cambria Math" panose="02040503050406030204"/>
                      </a:rPr>
                      <m:t>，</m:t>
                    </m:r>
                    <m:r>
                      <a:rPr lang="zh-CN" altLang="en-US" sz="2400" b="0" i="1" smtClean="0">
                        <a:latin typeface="Cambria Math" panose="02040503050406030204"/>
                      </a:rPr>
                      <m:t>−</m:t>
                    </m:r>
                    <m:f>
                      <m:fPr>
                        <m:ctrlPr>
                          <a:rPr lang="en-US" altLang="zh-CN" sz="2400" b="0" i="1" smtClean="0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𝜋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9</m:t>
                        </m:r>
                      </m:den>
                    </m:f>
                    <m:r>
                      <a:rPr lang="en-US" altLang="zh-CN" sz="2400" b="0" i="1" smtClean="0">
                        <a:latin typeface="Cambria Math" panose="02040503050406030204"/>
                        <a:ea typeface="Cambria Math" panose="02040503050406030204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−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𝜋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，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0</m:t>
                        </m:r>
                      </m:e>
                    </m:d>
                  </m:oMath>
                </a14:m>
                <a:r>
                  <a:rPr lang="zh-CN" altLang="en-US" sz="2400" dirty="0" smtClean="0"/>
                  <a:t>，且</a:t>
                </a:r>
                <a14:m>
                  <m:oMath xmlns:m="http://schemas.openxmlformats.org/officeDocument/2006/math">
                    <m:r>
                      <a:rPr lang="zh-CN" altLang="en-US" sz="2400" i="1">
                        <a:latin typeface="Cambria Math" panose="02040503050406030204"/>
                      </a:rPr>
                      <m:t>∵</m:t>
                    </m:r>
                    <m:r>
                      <a:rPr lang="zh-CN" altLang="en-US" sz="2400" b="0" i="1" smtClean="0">
                        <a:latin typeface="Cambria Math" panose="02040503050406030204"/>
                      </a:rPr>
                      <m:t>（</m:t>
                    </m:r>
                    <m:r>
                      <a:rPr lang="zh-CN" altLang="en-US" sz="2400" i="1">
                        <a:latin typeface="Cambria Math" panose="02040503050406030204"/>
                      </a:rPr>
                      <m:t>−</m:t>
                    </m:r>
                    <m:f>
                      <m:fPr>
                        <m:ctrlPr>
                          <a:rPr lang="en-US" altLang="zh-CN" sz="2400" i="1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zh-CN" altLang="en-US" sz="2400" i="1">
                            <a:latin typeface="Cambria Math" panose="02040503050406030204"/>
                          </a:rPr>
                          <m:t>𝜋</m:t>
                        </m:r>
                      </m:num>
                      <m:den>
                        <m:r>
                          <a:rPr lang="en-US" altLang="zh-CN" sz="2400" i="1">
                            <a:latin typeface="Cambria Math" panose="02040503050406030204"/>
                          </a:rPr>
                          <m:t>10</m:t>
                        </m:r>
                      </m:den>
                    </m:f>
                    <m:r>
                      <a:rPr lang="zh-CN" altLang="en-US" sz="2400" b="0" i="1" smtClean="0">
                        <a:latin typeface="Cambria Math" panose="02040503050406030204"/>
                      </a:rPr>
                      <m:t>）</m:t>
                    </m:r>
                    <m:r>
                      <a:rPr lang="en-US" altLang="zh-CN" sz="2400" b="0" i="1" smtClean="0">
                        <a:latin typeface="Cambria Math" panose="02040503050406030204"/>
                        <a:ea typeface="Cambria Math" panose="02040503050406030204"/>
                      </a:rPr>
                      <m:t>&gt;</m:t>
                    </m:r>
                    <m:r>
                      <a:rPr lang="zh-CN" altLang="en-US" sz="2400" b="0" i="1" smtClean="0">
                        <a:latin typeface="Cambria Math" panose="02040503050406030204"/>
                      </a:rPr>
                      <m:t>（</m:t>
                    </m:r>
                    <m:r>
                      <a:rPr lang="zh-CN" altLang="en-US" sz="2400" i="1">
                        <a:latin typeface="Cambria Math" panose="02040503050406030204"/>
                      </a:rPr>
                      <m:t>−</m:t>
                    </m:r>
                    <m:f>
                      <m:fPr>
                        <m:ctrlPr>
                          <a:rPr lang="en-US" altLang="zh-CN" sz="2400" i="1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zh-CN" altLang="en-US" sz="2400" i="1">
                            <a:latin typeface="Cambria Math" panose="02040503050406030204"/>
                          </a:rPr>
                          <m:t>𝜋</m:t>
                        </m:r>
                      </m:num>
                      <m:den>
                        <m:r>
                          <a:rPr lang="en-US" altLang="zh-CN" sz="2400" i="1">
                            <a:latin typeface="Cambria Math" panose="02040503050406030204"/>
                          </a:rPr>
                          <m:t>9</m:t>
                        </m:r>
                      </m:den>
                    </m:f>
                    <m:r>
                      <a:rPr lang="zh-CN" altLang="en-US" sz="2400" b="0" i="1" smtClean="0">
                        <a:latin typeface="Cambria Math" panose="02040503050406030204"/>
                      </a:rPr>
                      <m:t>）</m:t>
                    </m:r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2202" y="4614324"/>
                <a:ext cx="7963590" cy="584584"/>
              </a:xfrm>
              <a:prstGeom prst="rect">
                <a:avLst/>
              </a:prstGeom>
              <a:blipFill rotWithShape="1">
                <a:blip r:embed="rId4"/>
                <a:stretch>
                  <a:fillRect l="-6" t="-71" r="7" b="2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3112413" y="5572121"/>
                <a:ext cx="3806748" cy="7223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/>
                          <a:ea typeface="Cambria Math" panose="02040503050406030204"/>
                        </a:rPr>
                        <m:t>∴</m:t>
                      </m:r>
                      <m:func>
                        <m:funcPr>
                          <m:ctrlPr>
                            <a:rPr lang="en-US" altLang="zh-CN" sz="2400" i="1" dirty="0">
                              <a:latin typeface="Cambria Math" panose="02040503050406030204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sz="2400" dirty="0">
                              <a:latin typeface="Cambria Math" panose="02040503050406030204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altLang="zh-CN" sz="2400" i="1" dirty="0">
                                  <a:latin typeface="Cambria Math" panose="02040503050406030204"/>
                                </a:rPr>
                              </m:ctrlPr>
                            </m:dPr>
                            <m:e>
                              <m:r>
                                <a:rPr lang="en-US" altLang="zh-CN" sz="2400" i="1" dirty="0">
                                  <a:latin typeface="Cambria Math" panose="02040503050406030204"/>
                                  <a:ea typeface="Cambria Math" panose="02040503050406030204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zh-CN" sz="2400" i="1" dirty="0">
                                      <a:latin typeface="Cambria Math" panose="02040503050406030204"/>
                                      <a:ea typeface="Cambria Math" panose="02040503050406030204"/>
                                    </a:rPr>
                                  </m:ctrlPr>
                                </m:fPr>
                                <m:num>
                                  <m:r>
                                    <a:rPr lang="zh-CN" altLang="en-US" sz="2400" i="1" dirty="0">
                                      <a:latin typeface="Cambria Math" panose="02040503050406030204"/>
                                      <a:ea typeface="Cambria Math" panose="02040503050406030204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altLang="zh-CN" sz="2400" i="1" dirty="0">
                                      <a:latin typeface="Cambria Math" panose="02040503050406030204"/>
                                      <a:ea typeface="Cambria Math" panose="02040503050406030204"/>
                                    </a:rPr>
                                    <m:t>10</m:t>
                                  </m:r>
                                </m:den>
                              </m:f>
                            </m:e>
                          </m:d>
                          <m:r>
                            <a:rPr lang="zh-CN" altLang="en-US" sz="2400" i="1" dirty="0">
                              <a:latin typeface="Cambria Math" panose="02040503050406030204"/>
                              <a:ea typeface="Cambria Math" panose="02040503050406030204"/>
                            </a:rPr>
                            <m:t>&lt;</m:t>
                          </m:r>
                          <m:func>
                            <m:funcPr>
                              <m:ctrlPr>
                                <a:rPr lang="en-US" altLang="zh-CN" sz="2400" i="1" dirty="0">
                                  <a:latin typeface="Cambria Math" panose="02040503050406030204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zh-CN" sz="2400" dirty="0">
                                  <a:latin typeface="Cambria Math" panose="02040503050406030204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altLang="zh-CN" sz="2400" i="1" dirty="0">
                                      <a:latin typeface="Cambria Math" panose="02040503050406030204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2400" i="1" dirty="0">
                                      <a:latin typeface="Cambria Math" panose="02040503050406030204"/>
                                      <a:ea typeface="Cambria Math" panose="02040503050406030204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altLang="zh-CN" sz="2400" i="1" dirty="0">
                                          <a:latin typeface="Cambria Math" panose="02040503050406030204"/>
                                          <a:ea typeface="Cambria Math" panose="02040503050406030204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zh-CN" altLang="en-US" sz="2400" i="1" dirty="0">
                                          <a:latin typeface="Cambria Math" panose="02040503050406030204"/>
                                          <a:ea typeface="Cambria Math" panose="02040503050406030204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altLang="zh-CN" sz="2400" i="1" dirty="0">
                                          <a:latin typeface="Cambria Math" panose="02040503050406030204"/>
                                          <a:ea typeface="Cambria Math" panose="02040503050406030204"/>
                                        </a:rPr>
                                        <m:t>9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  <m:r>
                            <a:rPr lang="en-US" altLang="zh-CN" sz="2400" i="1" dirty="0">
                              <a:latin typeface="Cambria Math" panose="02040503050406030204"/>
                            </a:rPr>
                            <m:t>; </m:t>
                          </m:r>
                        </m:e>
                      </m:func>
                    </m:oMath>
                  </m:oMathPara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2413" y="5572121"/>
                <a:ext cx="3806748" cy="722314"/>
              </a:xfrm>
              <a:prstGeom prst="rect">
                <a:avLst/>
              </a:prstGeom>
              <a:blipFill rotWithShape="1">
                <a:blip r:embed="rId5"/>
                <a:stretch>
                  <a:fillRect l="-7" t="-87" r="5" b="4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3131353" y="3283065"/>
                <a:ext cx="5592493" cy="4641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400" dirty="0" smtClean="0"/>
                  <a:t>又</a:t>
                </a:r>
                <a14:m>
                  <m:oMath xmlns:m="http://schemas.openxmlformats.org/officeDocument/2006/math">
                    <m:r>
                      <a:rPr lang="zh-CN" altLang="en-US" sz="2400" i="1" smtClean="0">
                        <a:latin typeface="Cambria Math" panose="02040503050406030204"/>
                      </a:rPr>
                      <m:t>∵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𝑦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=</m:t>
                    </m:r>
                    <m:func>
                      <m:funcPr>
                        <m:ctrlPr>
                          <a:rPr lang="en-US" altLang="zh-CN" sz="2400" b="0" i="1" smtClean="0">
                            <a:latin typeface="Cambria Math" panose="02040503050406030204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b="0" i="0" smtClean="0">
                            <a:latin typeface="Cambria Math" panose="02040503050406030204"/>
                          </a:rPr>
                          <m:t>cos</m:t>
                        </m:r>
                      </m:fName>
                      <m:e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𝑥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在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altLang="zh-CN" sz="2400" b="0" i="1" smtClean="0">
                                <a:latin typeface="Cambria Math" panose="02040503050406030204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altLang="zh-CN" sz="2400" i="1">
                                    <a:latin typeface="Cambria Math" panose="02040503050406030204"/>
                                    <a:ea typeface="Cambria Math" panose="02040503050406030204"/>
                                    <a:sym typeface="Wingdings" panose="05000000000000000000" pitchFamily="2" charset="2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400" i="1">
                                    <a:latin typeface="Cambria Math" panose="02040503050406030204"/>
                                    <a:ea typeface="Cambria Math" panose="02040503050406030204"/>
                                    <a:sym typeface="Wingdings" panose="05000000000000000000" pitchFamily="2" charset="2"/>
                                  </a:rPr>
                                  <m:t>180</m:t>
                                </m:r>
                              </m:e>
                              <m:sup>
                                <m:r>
                                  <a:rPr lang="en-US" altLang="zh-CN" sz="2400" i="1">
                                    <a:latin typeface="Cambria Math" panose="02040503050406030204"/>
                                    <a:ea typeface="Cambria Math" panose="02040503050406030204"/>
                                    <a:sym typeface="Wingdings" panose="05000000000000000000" pitchFamily="2" charset="2"/>
                                  </a:rPr>
                                  <m:t>∘</m:t>
                                </m:r>
                              </m:sup>
                            </m:sSup>
                            <m:r>
                              <a:rPr lang="zh-CN" altLang="en-US" sz="2400" i="1">
                                <a:latin typeface="Cambria Math" panose="02040503050406030204"/>
                                <a:ea typeface="Cambria Math" panose="02040503050406030204"/>
                                <a:sym typeface="Wingdings" panose="05000000000000000000" pitchFamily="2" charset="2"/>
                              </a:rPr>
                              <m:t>，</m:t>
                            </m:r>
                            <m:sSup>
                              <m:sSupPr>
                                <m:ctrlPr>
                                  <a:rPr lang="en-US" altLang="zh-CN" sz="2400" i="1">
                                    <a:latin typeface="Cambria Math" panose="02040503050406030204"/>
                                    <a:ea typeface="Cambria Math" panose="02040503050406030204"/>
                                    <a:sym typeface="Wingdings" panose="05000000000000000000" pitchFamily="2" charset="2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400" i="1">
                                    <a:latin typeface="Cambria Math" panose="02040503050406030204"/>
                                    <a:ea typeface="Cambria Math" panose="02040503050406030204"/>
                                    <a:sym typeface="Wingdings" panose="05000000000000000000" pitchFamily="2" charset="2"/>
                                  </a:rPr>
                                  <m:t>360</m:t>
                                </m:r>
                              </m:e>
                              <m:sup>
                                <m:r>
                                  <a:rPr lang="en-US" altLang="zh-CN" sz="2400" i="1">
                                    <a:latin typeface="Cambria Math" panose="02040503050406030204"/>
                                    <a:ea typeface="Cambria Math" panose="02040503050406030204"/>
                                    <a:sym typeface="Wingdings" panose="05000000000000000000" pitchFamily="2" charset="2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上是增</m:t>
                        </m:r>
                        <m:r>
                          <a:rPr lang="zh-CN" altLang="en-US" sz="2400" i="1">
                            <a:latin typeface="Cambria Math" panose="02040503050406030204"/>
                          </a:rPr>
                          <m:t>函数</m:t>
                        </m:r>
                      </m:e>
                    </m:func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353" y="3283065"/>
                <a:ext cx="5592493" cy="464101"/>
              </a:xfrm>
              <a:prstGeom prst="rect">
                <a:avLst/>
              </a:prstGeom>
              <a:blipFill rotWithShape="1">
                <a:blip r:embed="rId6"/>
                <a:stretch>
                  <a:fillRect l="-3" t="-25" r="4" b="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3383426" y="3797312"/>
                <a:ext cx="31564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/>
                          <a:ea typeface="Cambria Math" panose="02040503050406030204"/>
                        </a:rPr>
                        <m:t>∴</m:t>
                      </m:r>
                      <m:func>
                        <m:funcPr>
                          <m:ctrlPr>
                            <a:rPr lang="en-US" altLang="zh-CN" sz="2400" i="1" dirty="0" smtClean="0">
                              <a:latin typeface="Cambria Math" panose="02040503050406030204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sz="2400" dirty="0">
                              <a:latin typeface="Cambria Math" panose="02040503050406030204"/>
                            </a:rPr>
                            <m:t>cos</m:t>
                          </m:r>
                        </m:fName>
                        <m:e>
                          <m:sSup>
                            <m:sSupPr>
                              <m:ctrlPr>
                                <a:rPr lang="en-US" altLang="zh-CN" sz="2400" i="1" dirty="0">
                                  <a:latin typeface="Cambria Math" panose="02040503050406030204"/>
                                </a:rPr>
                              </m:ctrlPr>
                            </m:sSupPr>
                            <m:e>
                              <m:r>
                                <a:rPr lang="en-US" altLang="zh-CN" sz="2400" i="1" dirty="0">
                                  <a:latin typeface="Cambria Math" panose="02040503050406030204"/>
                                </a:rPr>
                                <m:t>198</m:t>
                              </m:r>
                            </m:e>
                            <m:sup>
                              <m:r>
                                <a:rPr lang="en-US" altLang="zh-CN" sz="2400" i="1" dirty="0">
                                  <a:latin typeface="Cambria Math" panose="02040503050406030204"/>
                                  <a:ea typeface="Cambria Math" panose="02040503050406030204"/>
                                </a:rPr>
                                <m:t>∘</m:t>
                              </m:r>
                            </m:sup>
                          </m:sSup>
                          <m:r>
                            <a:rPr lang="zh-CN" altLang="en-US" sz="2400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  <m:t>&lt;</m:t>
                          </m:r>
                          <m:func>
                            <m:funcPr>
                              <m:ctrlPr>
                                <a:rPr lang="en-US" altLang="zh-CN" sz="2400" i="1" dirty="0">
                                  <a:latin typeface="Cambria Math" panose="02040503050406030204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zh-CN" sz="2400" dirty="0">
                                  <a:latin typeface="Cambria Math" panose="02040503050406030204"/>
                                </a:rPr>
                                <m:t>cos</m:t>
                              </m:r>
                            </m:fName>
                            <m:e>
                              <m:sSup>
                                <m:sSupPr>
                                  <m:ctrlPr>
                                    <a:rPr lang="en-US" altLang="zh-CN" sz="2400" i="1" dirty="0">
                                      <a:latin typeface="Cambria Math" panose="02040503050406030204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2400" i="1" dirty="0">
                                      <a:latin typeface="Cambria Math" panose="02040503050406030204"/>
                                    </a:rPr>
                                    <m:t>199</m:t>
                                  </m:r>
                                </m:e>
                                <m:sup>
                                  <m:r>
                                    <a:rPr lang="en-US" altLang="zh-CN" sz="2400" i="1" dirty="0">
                                      <a:latin typeface="Cambria Math" panose="02040503050406030204"/>
                                      <a:ea typeface="Cambria Math" panose="02040503050406030204"/>
                                    </a:rPr>
                                    <m:t>∘</m:t>
                                  </m:r>
                                </m:sup>
                              </m:sSup>
                            </m:e>
                          </m:func>
                        </m:e>
                      </m:func>
                    </m:oMath>
                  </m:oMathPara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3426" y="3797312"/>
                <a:ext cx="3156442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5" t="-3" b="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2850576" y="5111512"/>
                <a:ext cx="4930581" cy="4619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400" dirty="0" smtClean="0"/>
                  <a:t>又</a:t>
                </a:r>
                <a14:m>
                  <m:oMath xmlns:m="http://schemas.openxmlformats.org/officeDocument/2006/math">
                    <m:r>
                      <a:rPr lang="zh-CN" altLang="en-US" sz="2400" i="1" smtClean="0">
                        <a:latin typeface="Cambria Math" panose="02040503050406030204"/>
                      </a:rPr>
                      <m:t>∵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𝑦</m:t>
                    </m:r>
                    <m:r>
                      <a:rPr lang="en-US" altLang="zh-CN" sz="2400" b="0" i="1" smtClean="0">
                        <a:latin typeface="Cambria Math" panose="02040503050406030204"/>
                      </a:rPr>
                      <m:t>=</m:t>
                    </m:r>
                    <m:func>
                      <m:funcPr>
                        <m:ctrlPr>
                          <a:rPr lang="en-US" altLang="zh-CN" sz="2400" b="0" i="1" smtClean="0">
                            <a:latin typeface="Cambria Math" panose="02040503050406030204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b="0" i="0" smtClean="0">
                            <a:latin typeface="Cambria Math" panose="02040503050406030204"/>
                          </a:rPr>
                          <m:t>cos</m:t>
                        </m:r>
                      </m:fName>
                      <m:e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𝑥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在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altLang="zh-CN" sz="2400" b="0" i="1" smtClean="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</a:rPr>
                              <m:t>−</m:t>
                            </m:r>
                            <m:r>
                              <a:rPr lang="en-US" altLang="zh-CN" sz="2400" i="1">
                                <a:latin typeface="Cambria Math" panose="02040503050406030204"/>
                                <a:ea typeface="Cambria Math" panose="02040503050406030204"/>
                              </a:rPr>
                              <m:t>𝜋</m:t>
                            </m:r>
                            <m:r>
                              <a:rPr lang="zh-CN" altLang="en-US" sz="2400" b="0" i="1" smtClean="0">
                                <a:latin typeface="Cambria Math" panose="02040503050406030204"/>
                              </a:rPr>
                              <m:t>，</m:t>
                            </m:r>
                            <m:r>
                              <a:rPr lang="en-US" altLang="zh-CN" sz="2400" b="0" i="1" smtClean="0">
                                <a:latin typeface="Cambria Math" panose="02040503050406030204"/>
                              </a:rPr>
                              <m:t>0</m:t>
                            </m:r>
                          </m:e>
                        </m:d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上是减</m:t>
                        </m:r>
                        <m:r>
                          <a:rPr lang="zh-CN" altLang="en-US" sz="2400" i="1">
                            <a:latin typeface="Cambria Math" panose="02040503050406030204"/>
                          </a:rPr>
                          <m:t>函数</m:t>
                        </m:r>
                      </m:e>
                    </m:func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0576" y="5111512"/>
                <a:ext cx="4930581" cy="461986"/>
              </a:xfrm>
              <a:prstGeom prst="rect">
                <a:avLst/>
              </a:prstGeom>
              <a:blipFill rotWithShape="1">
                <a:blip r:embed="rId8"/>
                <a:stretch>
                  <a:fillRect l="-1" t="-86" r="10" b="2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5" name="图示 14"/>
          <p:cNvGraphicFramePr/>
          <p:nvPr/>
        </p:nvGraphicFramePr>
        <p:xfrm>
          <a:off x="2032000" y="1966861"/>
          <a:ext cx="8128000" cy="3406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22536" name="内容占位符 22535"/>
          <p:cNvGraphicFramePr/>
          <p:nvPr>
            <p:ph sz="half" idx="1"/>
            <p:custDataLst>
              <p:tags r:id="rId2"/>
            </p:custDataLst>
          </p:nvPr>
        </p:nvGraphicFramePr>
        <p:xfrm>
          <a:off x="1992313" y="333375"/>
          <a:ext cx="8147050" cy="6186170"/>
        </p:xfrm>
        <a:graphic>
          <a:graphicData uri="http://schemas.openxmlformats.org/drawingml/2006/table">
            <a:tbl>
              <a:tblPr/>
              <a:tblGrid>
                <a:gridCol w="1363980"/>
                <a:gridCol w="3303270"/>
                <a:gridCol w="3479800"/>
              </a:tblGrid>
              <a:tr h="555625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endParaRPr lang="zh-CN" altLang="zh-CN" b="1" dirty="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 eaLnBrk="1" hangingPunct="1">
                        <a:buFont typeface="Wingdings" panose="05000000000000000000" pitchFamily="2" charset="2"/>
                        <a:buNone/>
                      </a:pPr>
                      <a:r>
                        <a:rPr lang="en-US" altLang="zh-CN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altLang="zh-CN" b="1"/>
                        <a:t>=</a:t>
                      </a:r>
                      <a:r>
                        <a:rPr lang="en-US" altLang="zh-CN" b="0" err="1"/>
                        <a:t>sin</a:t>
                      </a:r>
                      <a:r>
                        <a:rPr lang="en-US" altLang="zh-CN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altLang="zh-CN" b="1" i="1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 eaLnBrk="1" hangingPunct="1">
                        <a:buFont typeface="Wingdings" panose="05000000000000000000" pitchFamily="2" charset="2"/>
                        <a:buNone/>
                      </a:pPr>
                      <a:r>
                        <a:rPr lang="en-US" altLang="zh-CN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altLang="zh-CN" b="1"/>
                        <a:t>= </a:t>
                      </a:r>
                      <a:r>
                        <a:rPr lang="en-US" altLang="zh-CN" b="0" err="1"/>
                        <a:t>cos</a:t>
                      </a:r>
                      <a:r>
                        <a:rPr lang="en-US" altLang="zh-CN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altLang="zh-CN" b="1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2255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 eaLnBrk="1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b="1" dirty="0"/>
                        <a:t>图   象</a:t>
                      </a:r>
                      <a:endParaRPr lang="zh-CN" altLang="en-US" b="1" dirty="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endParaRPr lang="zh-CN" altLang="zh-CN" b="1" dirty="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endParaRPr lang="zh-CN" altLang="zh-CN" b="1" dirty="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6895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 eaLnBrk="1" hangingPunct="1">
                        <a:buFont typeface="Wingdings" panose="05000000000000000000" pitchFamily="2" charset="2"/>
                        <a:buNone/>
                      </a:pPr>
                      <a:endParaRPr lang="zh-CN" altLang="zh-CN" b="1" dirty="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endParaRPr lang="zh-CN" altLang="zh-CN" b="1" dirty="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endParaRPr lang="zh-CN" altLang="zh-CN" b="1" dirty="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990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 eaLnBrk="1" hangingPunct="1">
                        <a:buFont typeface="Wingdings" panose="05000000000000000000" pitchFamily="2" charset="2"/>
                        <a:buNone/>
                      </a:pPr>
                      <a:endParaRPr lang="zh-CN" altLang="zh-CN" b="1" dirty="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endParaRPr lang="zh-CN" altLang="zh-CN" b="1" dirty="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endParaRPr lang="zh-CN" altLang="zh-CN" b="1" dirty="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0275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 eaLnBrk="1" hangingPunct="1">
                        <a:buFont typeface="Wingdings" panose="05000000000000000000" pitchFamily="2" charset="2"/>
                        <a:buNone/>
                      </a:pPr>
                      <a:endParaRPr lang="zh-CN" altLang="zh-CN" b="1" dirty="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endParaRPr lang="zh-CN" altLang="zh-CN" b="1" dirty="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endParaRPr lang="zh-CN" altLang="zh-CN" b="1" dirty="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6130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 eaLnBrk="1" hangingPunct="1">
                        <a:buFont typeface="Wingdings" panose="05000000000000000000" pitchFamily="2" charset="2"/>
                        <a:buNone/>
                      </a:pPr>
                      <a:endParaRPr lang="zh-CN" altLang="zh-CN" b="1" dirty="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endParaRPr lang="zh-CN" altLang="zh-CN" b="1" dirty="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endParaRPr lang="zh-CN" altLang="zh-CN" b="1" dirty="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7840" name="Text Box 32"/>
          <p:cNvSpPr txBox="1"/>
          <p:nvPr/>
        </p:nvSpPr>
        <p:spPr>
          <a:xfrm>
            <a:off x="4656138" y="2468563"/>
            <a:ext cx="652462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sz="2800" b="1">
                <a:latin typeface="Times New Roman" panose="02020603050405020304" pitchFamily="18" charset="0"/>
              </a:rPr>
              <a:t>R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247841" name="Text Box 33"/>
          <p:cNvSpPr txBox="1"/>
          <p:nvPr/>
        </p:nvSpPr>
        <p:spPr>
          <a:xfrm>
            <a:off x="8040688" y="2397125"/>
            <a:ext cx="652462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sz="2800" b="1">
                <a:latin typeface="Times New Roman" panose="02020603050405020304" pitchFamily="18" charset="0"/>
              </a:rPr>
              <a:t>R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247842" name="Text Box 34"/>
          <p:cNvSpPr txBox="1"/>
          <p:nvPr/>
        </p:nvSpPr>
        <p:spPr>
          <a:xfrm>
            <a:off x="4360863" y="2949575"/>
            <a:ext cx="1295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sz="2800" b="1">
                <a:latin typeface="Times New Roman" panose="02020603050405020304" pitchFamily="18" charset="0"/>
              </a:rPr>
              <a:t>[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1,1]</a:t>
            </a:r>
            <a:endParaRPr lang="en-US" altLang="zh-CN" sz="2800" b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47843" name="Text Box 35"/>
          <p:cNvSpPr txBox="1"/>
          <p:nvPr/>
        </p:nvSpPr>
        <p:spPr>
          <a:xfrm>
            <a:off x="7816850" y="2924175"/>
            <a:ext cx="1295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sz="2800" b="1">
                <a:latin typeface="Times New Roman" panose="02020603050405020304" pitchFamily="18" charset="0"/>
              </a:rPr>
              <a:t>[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1,1]</a:t>
            </a:r>
            <a:endParaRPr lang="en-US" altLang="zh-CN" sz="2800" b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47844" name="Text Box 36"/>
          <p:cNvSpPr txBox="1"/>
          <p:nvPr/>
        </p:nvSpPr>
        <p:spPr>
          <a:xfrm>
            <a:off x="3792538" y="4221163"/>
            <a:ext cx="26638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zh-CN" altLang="zh-CN" sz="2800" b="1" dirty="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pSp>
        <p:nvGrpSpPr>
          <p:cNvPr id="2" name="Group 37"/>
          <p:cNvGrpSpPr/>
          <p:nvPr/>
        </p:nvGrpSpPr>
        <p:grpSpPr>
          <a:xfrm>
            <a:off x="3432175" y="3398838"/>
            <a:ext cx="3063875" cy="765175"/>
            <a:chOff x="1202" y="2141"/>
            <a:chExt cx="1930" cy="482"/>
          </a:xfrm>
        </p:grpSpPr>
        <p:graphicFrame>
          <p:nvGraphicFramePr>
            <p:cNvPr id="22535" name="Object 38"/>
            <p:cNvGraphicFramePr/>
            <p:nvPr/>
          </p:nvGraphicFramePr>
          <p:xfrm>
            <a:off x="1202" y="2141"/>
            <a:ext cx="1588" cy="4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6" name="" r:id="rId3" imgW="1332230" imgH="405765" progId="Equation.3">
                    <p:embed/>
                  </p:oleObj>
                </mc:Choice>
                <mc:Fallback>
                  <p:oleObj name="" r:id="rId3" imgW="1332230" imgH="405765" progId="Equation.3">
                    <p:embed/>
                    <p:pic>
                      <p:nvPicPr>
                        <p:cNvPr id="0" name="图片 312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202" y="2141"/>
                          <a:ext cx="1588" cy="48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642" name="Text Box 39"/>
            <p:cNvSpPr txBox="1"/>
            <p:nvPr/>
          </p:nvSpPr>
          <p:spPr>
            <a:xfrm>
              <a:off x="2769" y="2221"/>
              <a:ext cx="363" cy="31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zh-CN" altLang="en-US" sz="2600" b="1" dirty="0">
                  <a:latin typeface="Times New Roman" panose="02020603050405020304" pitchFamily="18" charset="0"/>
                </a:rPr>
                <a:t>时</a:t>
              </a:r>
              <a:endParaRPr lang="zh-CN" altLang="en-US" sz="2600" b="1" dirty="0">
                <a:latin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</p:grpSp>
      <p:sp>
        <p:nvSpPr>
          <p:cNvPr id="247848" name="Text Box 40"/>
          <p:cNvSpPr txBox="1"/>
          <p:nvPr/>
        </p:nvSpPr>
        <p:spPr>
          <a:xfrm>
            <a:off x="3671888" y="4022725"/>
            <a:ext cx="1223962" cy="4914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sz="2600" b="1" i="1" err="1">
                <a:latin typeface="Times New Roman" panose="02020603050405020304" pitchFamily="18" charset="0"/>
              </a:rPr>
              <a:t>y</a:t>
            </a:r>
            <a:r>
              <a:rPr lang="en-US" altLang="zh-CN" sz="2600" b="1" baseline="-25000" err="1">
                <a:latin typeface="Times New Roman" panose="02020603050405020304" pitchFamily="18" charset="0"/>
              </a:rPr>
              <a:t>max</a:t>
            </a:r>
            <a:r>
              <a:rPr lang="en-US" altLang="zh-CN" sz="2600" b="1">
                <a:latin typeface="Times New Roman" panose="02020603050405020304" pitchFamily="18" charset="0"/>
              </a:rPr>
              <a:t>=1</a:t>
            </a:r>
            <a:endParaRPr lang="en-US" altLang="zh-CN" sz="2600" b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pSp>
        <p:nvGrpSpPr>
          <p:cNvPr id="3" name="Group 41"/>
          <p:cNvGrpSpPr/>
          <p:nvPr/>
        </p:nvGrpSpPr>
        <p:grpSpPr>
          <a:xfrm>
            <a:off x="3408363" y="4494213"/>
            <a:ext cx="3063875" cy="765175"/>
            <a:chOff x="1187" y="2831"/>
            <a:chExt cx="1930" cy="482"/>
          </a:xfrm>
        </p:grpSpPr>
        <p:graphicFrame>
          <p:nvGraphicFramePr>
            <p:cNvPr id="22534" name="Object 42"/>
            <p:cNvGraphicFramePr/>
            <p:nvPr/>
          </p:nvGraphicFramePr>
          <p:xfrm>
            <a:off x="1187" y="2831"/>
            <a:ext cx="1588" cy="4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7" name="" r:id="rId5" imgW="1332230" imgH="405765" progId="Equation.3">
                    <p:embed/>
                  </p:oleObj>
                </mc:Choice>
                <mc:Fallback>
                  <p:oleObj name="" r:id="rId5" imgW="1332230" imgH="405765" progId="Equation.3">
                    <p:embed/>
                    <p:pic>
                      <p:nvPicPr>
                        <p:cNvPr id="0" name="图片 3126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187" y="2831"/>
                          <a:ext cx="1588" cy="48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641" name="Text Box 43"/>
            <p:cNvSpPr txBox="1"/>
            <p:nvPr/>
          </p:nvSpPr>
          <p:spPr>
            <a:xfrm>
              <a:off x="2754" y="2911"/>
              <a:ext cx="363" cy="31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zh-CN" altLang="en-US" sz="2600" b="1" dirty="0">
                  <a:latin typeface="Times New Roman" panose="02020603050405020304" pitchFamily="18" charset="0"/>
                </a:rPr>
                <a:t>时</a:t>
              </a:r>
              <a:endParaRPr lang="zh-CN" altLang="en-US" sz="2600" b="1" dirty="0">
                <a:latin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</p:grpSp>
      <p:sp>
        <p:nvSpPr>
          <p:cNvPr id="247852" name="Text Box 44"/>
          <p:cNvSpPr txBox="1"/>
          <p:nvPr/>
        </p:nvSpPr>
        <p:spPr>
          <a:xfrm>
            <a:off x="3711575" y="5118100"/>
            <a:ext cx="1663700" cy="4914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sz="2600" b="1" i="1" err="1">
                <a:latin typeface="Times New Roman" panose="02020603050405020304" pitchFamily="18" charset="0"/>
              </a:rPr>
              <a:t>y</a:t>
            </a:r>
            <a:r>
              <a:rPr lang="en-US" altLang="zh-CN" sz="2600" b="1" baseline="-25000" err="1">
                <a:latin typeface="Times New Roman" panose="02020603050405020304" pitchFamily="18" charset="0"/>
              </a:rPr>
              <a:t>min</a:t>
            </a:r>
            <a:r>
              <a:rPr lang="en-US" altLang="zh-CN" sz="2600" b="1">
                <a:latin typeface="Times New Roman" panose="02020603050405020304" pitchFamily="18" charset="0"/>
              </a:rPr>
              <a:t>= </a:t>
            </a:r>
            <a:r>
              <a:rPr lang="en-US" altLang="zh-CN" sz="2600" b="1">
                <a:latin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altLang="zh-CN" sz="2600" b="1">
                <a:latin typeface="Times New Roman" panose="02020603050405020304" pitchFamily="18" charset="0"/>
              </a:rPr>
              <a:t>1</a:t>
            </a:r>
            <a:endParaRPr lang="en-US" altLang="zh-CN" sz="2600" b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pSp>
        <p:nvGrpSpPr>
          <p:cNvPr id="4" name="Group 45"/>
          <p:cNvGrpSpPr/>
          <p:nvPr/>
        </p:nvGrpSpPr>
        <p:grpSpPr>
          <a:xfrm>
            <a:off x="6959600" y="3541713"/>
            <a:ext cx="2847975" cy="492125"/>
            <a:chOff x="3424" y="2231"/>
            <a:chExt cx="1794" cy="310"/>
          </a:xfrm>
        </p:grpSpPr>
        <p:graphicFrame>
          <p:nvGraphicFramePr>
            <p:cNvPr id="22533" name="Object 46"/>
            <p:cNvGraphicFramePr/>
            <p:nvPr/>
          </p:nvGraphicFramePr>
          <p:xfrm>
            <a:off x="3424" y="2271"/>
            <a:ext cx="1316" cy="2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5" name="" r:id="rId7" imgW="1103630" imgH="203200" progId="Equation.3">
                    <p:embed/>
                  </p:oleObj>
                </mc:Choice>
                <mc:Fallback>
                  <p:oleObj name="" r:id="rId7" imgW="1103630" imgH="203200" progId="Equation.3">
                    <p:embed/>
                    <p:pic>
                      <p:nvPicPr>
                        <p:cNvPr id="0" name="图片 3104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424" y="2271"/>
                          <a:ext cx="1316" cy="24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640" name="Text Box 47"/>
            <p:cNvSpPr txBox="1"/>
            <p:nvPr/>
          </p:nvSpPr>
          <p:spPr>
            <a:xfrm>
              <a:off x="4855" y="2231"/>
              <a:ext cx="363" cy="31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zh-CN" altLang="en-US" sz="2600" b="1" dirty="0">
                  <a:latin typeface="Times New Roman" panose="02020603050405020304" pitchFamily="18" charset="0"/>
                </a:rPr>
                <a:t>时</a:t>
              </a:r>
              <a:endParaRPr lang="zh-CN" altLang="en-US" sz="2600" b="1" dirty="0">
                <a:latin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</p:grpSp>
      <p:sp>
        <p:nvSpPr>
          <p:cNvPr id="247856" name="Text Box 48"/>
          <p:cNvSpPr txBox="1"/>
          <p:nvPr/>
        </p:nvSpPr>
        <p:spPr>
          <a:xfrm>
            <a:off x="6983413" y="4038600"/>
            <a:ext cx="1223962" cy="4914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sz="2600" b="1" i="1" err="1">
                <a:latin typeface="Times New Roman" panose="02020603050405020304" pitchFamily="18" charset="0"/>
              </a:rPr>
              <a:t>y</a:t>
            </a:r>
            <a:r>
              <a:rPr lang="en-US" altLang="zh-CN" sz="2600" b="1" baseline="-25000" err="1">
                <a:latin typeface="Times New Roman" panose="02020603050405020304" pitchFamily="18" charset="0"/>
              </a:rPr>
              <a:t>max</a:t>
            </a:r>
            <a:r>
              <a:rPr lang="en-US" altLang="zh-CN" sz="2600" b="1">
                <a:latin typeface="Times New Roman" panose="02020603050405020304" pitchFamily="18" charset="0"/>
              </a:rPr>
              <a:t>=1</a:t>
            </a:r>
            <a:endParaRPr lang="en-US" altLang="zh-CN" sz="2600" b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pSp>
        <p:nvGrpSpPr>
          <p:cNvPr id="5" name="Group 49"/>
          <p:cNvGrpSpPr/>
          <p:nvPr/>
        </p:nvGrpSpPr>
        <p:grpSpPr>
          <a:xfrm>
            <a:off x="6915150" y="4621213"/>
            <a:ext cx="3027363" cy="492125"/>
            <a:chOff x="3396" y="2911"/>
            <a:chExt cx="1907" cy="310"/>
          </a:xfrm>
        </p:grpSpPr>
        <p:graphicFrame>
          <p:nvGraphicFramePr>
            <p:cNvPr id="22532" name="Object 50"/>
            <p:cNvGraphicFramePr/>
            <p:nvPr/>
          </p:nvGraphicFramePr>
          <p:xfrm>
            <a:off x="3396" y="2961"/>
            <a:ext cx="1603" cy="2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6" name="" r:id="rId9" imgW="1344930" imgH="203200" progId="Equation.3">
                    <p:embed/>
                  </p:oleObj>
                </mc:Choice>
                <mc:Fallback>
                  <p:oleObj name="" r:id="rId9" imgW="1344930" imgH="203200" progId="Equation.3">
                    <p:embed/>
                    <p:pic>
                      <p:nvPicPr>
                        <p:cNvPr id="0" name="图片 3105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396" y="2961"/>
                          <a:ext cx="1603" cy="24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639" name="Text Box 51"/>
            <p:cNvSpPr txBox="1"/>
            <p:nvPr/>
          </p:nvSpPr>
          <p:spPr>
            <a:xfrm>
              <a:off x="4940" y="2911"/>
              <a:ext cx="363" cy="31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zh-CN" altLang="en-US" sz="2600" b="1" dirty="0">
                  <a:latin typeface="Times New Roman" panose="02020603050405020304" pitchFamily="18" charset="0"/>
                </a:rPr>
                <a:t>时</a:t>
              </a:r>
              <a:endParaRPr lang="zh-CN" altLang="en-US" sz="2600" b="1" dirty="0">
                <a:latin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</p:grpSp>
      <p:sp>
        <p:nvSpPr>
          <p:cNvPr id="247860" name="Text Box 52"/>
          <p:cNvSpPr txBox="1"/>
          <p:nvPr/>
        </p:nvSpPr>
        <p:spPr>
          <a:xfrm>
            <a:off x="7023100" y="5133975"/>
            <a:ext cx="1663700" cy="4914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sz="2600" b="1" i="1" err="1">
                <a:latin typeface="Times New Roman" panose="02020603050405020304" pitchFamily="18" charset="0"/>
              </a:rPr>
              <a:t>y</a:t>
            </a:r>
            <a:r>
              <a:rPr lang="en-US" altLang="zh-CN" sz="2600" b="1" baseline="-25000" err="1">
                <a:latin typeface="Times New Roman" panose="02020603050405020304" pitchFamily="18" charset="0"/>
              </a:rPr>
              <a:t>min</a:t>
            </a:r>
            <a:r>
              <a:rPr lang="en-US" altLang="zh-CN" sz="2600" b="1">
                <a:latin typeface="Times New Roman" panose="02020603050405020304" pitchFamily="18" charset="0"/>
              </a:rPr>
              <a:t>= </a:t>
            </a:r>
            <a:r>
              <a:rPr lang="en-US" altLang="zh-CN" sz="2600" b="1">
                <a:latin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altLang="zh-CN" sz="2600" b="1">
                <a:latin typeface="Times New Roman" panose="02020603050405020304" pitchFamily="18" charset="0"/>
              </a:rPr>
              <a:t>1</a:t>
            </a:r>
            <a:endParaRPr lang="en-US" altLang="zh-CN" sz="2600" b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247861" name="Object 53"/>
          <p:cNvGraphicFramePr/>
          <p:nvPr/>
        </p:nvGraphicFramePr>
        <p:xfrm>
          <a:off x="3732213" y="5949950"/>
          <a:ext cx="192087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" r:id="rId11" imgW="1015365" imgH="203200" progId="Equation.3">
                  <p:embed/>
                </p:oleObj>
              </mc:Choice>
              <mc:Fallback>
                <p:oleObj name="" r:id="rId11" imgW="1015365" imgH="203200" progId="Equation.3">
                  <p:embed/>
                  <p:pic>
                    <p:nvPicPr>
                      <p:cNvPr id="0" name="图片 3106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732213" y="5949950"/>
                        <a:ext cx="1920875" cy="3825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7862" name="Object 54"/>
          <p:cNvGraphicFramePr/>
          <p:nvPr/>
        </p:nvGraphicFramePr>
        <p:xfrm>
          <a:off x="7175500" y="5734050"/>
          <a:ext cx="2376488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" r:id="rId13" imgW="1256030" imgH="405765" progId="Equation.3">
                  <p:embed/>
                </p:oleObj>
              </mc:Choice>
              <mc:Fallback>
                <p:oleObj name="" r:id="rId13" imgW="1256030" imgH="405765" progId="Equation.3">
                  <p:embed/>
                  <p:pic>
                    <p:nvPicPr>
                      <p:cNvPr id="0" name="图片 3107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175500" y="5734050"/>
                        <a:ext cx="2376488" cy="765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579" name="Group 55"/>
          <p:cNvGrpSpPr/>
          <p:nvPr/>
        </p:nvGrpSpPr>
        <p:grpSpPr>
          <a:xfrm>
            <a:off x="6877050" y="692150"/>
            <a:ext cx="3251200" cy="1511300"/>
            <a:chOff x="1746" y="1344"/>
            <a:chExt cx="2048" cy="952"/>
          </a:xfrm>
        </p:grpSpPr>
        <p:sp>
          <p:nvSpPr>
            <p:cNvPr id="22614" name="Text Box 56"/>
            <p:cNvSpPr txBox="1"/>
            <p:nvPr/>
          </p:nvSpPr>
          <p:spPr>
            <a:xfrm>
              <a:off x="3606" y="1797"/>
              <a:ext cx="188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x</a:t>
              </a:r>
              <a:endParaRPr lang="en-US" altLang="zh-CN" sz="24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615" name="Line 57"/>
            <p:cNvSpPr/>
            <p:nvPr/>
          </p:nvSpPr>
          <p:spPr>
            <a:xfrm>
              <a:off x="1746" y="1933"/>
              <a:ext cx="19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triangle" w="lg" len="lg"/>
            </a:ln>
          </p:spPr>
        </p:sp>
        <p:sp>
          <p:nvSpPr>
            <p:cNvPr id="22616" name="Line 58"/>
            <p:cNvSpPr/>
            <p:nvPr/>
          </p:nvSpPr>
          <p:spPr>
            <a:xfrm>
              <a:off x="1882" y="2115"/>
              <a:ext cx="1633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headEnd type="none" w="med" len="med"/>
              <a:tailEnd type="none" w="med" len="med"/>
            </a:ln>
          </p:spPr>
        </p:sp>
        <p:sp>
          <p:nvSpPr>
            <p:cNvPr id="22617" name="Text Box 59"/>
            <p:cNvSpPr txBox="1"/>
            <p:nvPr/>
          </p:nvSpPr>
          <p:spPr>
            <a:xfrm>
              <a:off x="2245" y="1344"/>
              <a:ext cx="188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y</a:t>
              </a:r>
              <a:endParaRPr lang="en-US" altLang="zh-CN" sz="24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618" name="Line 60"/>
            <p:cNvSpPr/>
            <p:nvPr/>
          </p:nvSpPr>
          <p:spPr>
            <a:xfrm flipV="1">
              <a:off x="2472" y="1519"/>
              <a:ext cx="16" cy="77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triangle" w="lg" len="lg"/>
            </a:ln>
          </p:spPr>
        </p:sp>
        <p:sp>
          <p:nvSpPr>
            <p:cNvPr id="22619" name="Text Box 61"/>
            <p:cNvSpPr txBox="1"/>
            <p:nvPr/>
          </p:nvSpPr>
          <p:spPr>
            <a:xfrm>
              <a:off x="2343" y="1827"/>
              <a:ext cx="219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o</a:t>
              </a:r>
              <a:endParaRPr lang="en-US" altLang="zh-CN" sz="24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620" name="Line 62"/>
            <p:cNvSpPr/>
            <p:nvPr/>
          </p:nvSpPr>
          <p:spPr>
            <a:xfrm>
              <a:off x="3007" y="1902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621" name="Line 63"/>
            <p:cNvSpPr/>
            <p:nvPr/>
          </p:nvSpPr>
          <p:spPr>
            <a:xfrm>
              <a:off x="3530" y="1904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622" name="Line 64"/>
            <p:cNvSpPr/>
            <p:nvPr/>
          </p:nvSpPr>
          <p:spPr>
            <a:xfrm>
              <a:off x="2483" y="1902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623" name="Line 65"/>
            <p:cNvSpPr/>
            <p:nvPr/>
          </p:nvSpPr>
          <p:spPr>
            <a:xfrm>
              <a:off x="2200" y="1904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624" name="Line 66"/>
            <p:cNvSpPr/>
            <p:nvPr/>
          </p:nvSpPr>
          <p:spPr>
            <a:xfrm rot="-5400000">
              <a:off x="2515" y="1771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625" name="Line 67"/>
            <p:cNvSpPr/>
            <p:nvPr/>
          </p:nvSpPr>
          <p:spPr>
            <a:xfrm rot="-5400000">
              <a:off x="2513" y="2099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626" name="Text Box 68"/>
            <p:cNvSpPr txBox="1"/>
            <p:nvPr/>
          </p:nvSpPr>
          <p:spPr>
            <a:xfrm>
              <a:off x="2086" y="1888"/>
              <a:ext cx="250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-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627" name="Text Box 69"/>
            <p:cNvSpPr txBox="1"/>
            <p:nvPr/>
          </p:nvSpPr>
          <p:spPr>
            <a:xfrm>
              <a:off x="2326" y="2084"/>
              <a:ext cx="282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-1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628" name="Text Box 70"/>
            <p:cNvSpPr txBox="1"/>
            <p:nvPr/>
          </p:nvSpPr>
          <p:spPr>
            <a:xfrm>
              <a:off x="2880" y="1888"/>
              <a:ext cx="272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2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629" name="Text Box 71"/>
            <p:cNvSpPr txBox="1"/>
            <p:nvPr/>
          </p:nvSpPr>
          <p:spPr>
            <a:xfrm>
              <a:off x="3061" y="1884"/>
              <a:ext cx="272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3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630" name="Text Box 72"/>
            <p:cNvSpPr txBox="1"/>
            <p:nvPr/>
          </p:nvSpPr>
          <p:spPr>
            <a:xfrm>
              <a:off x="3379" y="1888"/>
              <a:ext cx="272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4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631" name="Text Box 73"/>
            <p:cNvSpPr txBox="1"/>
            <p:nvPr/>
          </p:nvSpPr>
          <p:spPr>
            <a:xfrm>
              <a:off x="1761" y="1888"/>
              <a:ext cx="303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-2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632" name="Text Box 74"/>
            <p:cNvSpPr txBox="1"/>
            <p:nvPr/>
          </p:nvSpPr>
          <p:spPr>
            <a:xfrm>
              <a:off x="2358" y="1610"/>
              <a:ext cx="282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1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633" name="Text Box 75"/>
            <p:cNvSpPr txBox="1"/>
            <p:nvPr/>
          </p:nvSpPr>
          <p:spPr>
            <a:xfrm>
              <a:off x="2608" y="1879"/>
              <a:ext cx="250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634" name="Freeform 76"/>
            <p:cNvSpPr/>
            <p:nvPr/>
          </p:nvSpPr>
          <p:spPr>
            <a:xfrm>
              <a:off x="1791" y="1797"/>
              <a:ext cx="545" cy="304"/>
            </a:xfrm>
            <a:custGeom>
              <a:avLst/>
              <a:gdLst>
                <a:gd name="txL" fmla="*/ 0 w 1048"/>
                <a:gd name="txT" fmla="*/ 0 h 304"/>
                <a:gd name="txR" fmla="*/ 1048 w 1048"/>
                <a:gd name="txB" fmla="*/ 304 h 304"/>
              </a:gdLst>
              <a:ahLst/>
              <a:cxnLst>
                <a:cxn ang="0">
                  <a:pos x="0" y="147"/>
                </a:cxn>
                <a:cxn ang="0">
                  <a:pos x="131" y="0"/>
                </a:cxn>
                <a:cxn ang="0">
                  <a:pos x="273" y="147"/>
                </a:cxn>
                <a:cxn ang="0">
                  <a:pos x="403" y="304"/>
                </a:cxn>
                <a:cxn ang="0">
                  <a:pos x="545" y="147"/>
                </a:cxn>
              </a:cxnLst>
              <a:rect l="txL" t="txT" r="txR" b="txB"/>
              <a:pathLst>
                <a:path w="1048" h="304">
                  <a:moveTo>
                    <a:pt x="0" y="147"/>
                  </a:moveTo>
                  <a:cubicBezTo>
                    <a:pt x="82" y="73"/>
                    <a:pt x="165" y="0"/>
                    <a:pt x="252" y="0"/>
                  </a:cubicBezTo>
                  <a:cubicBezTo>
                    <a:pt x="339" y="0"/>
                    <a:pt x="437" y="96"/>
                    <a:pt x="524" y="147"/>
                  </a:cubicBezTo>
                  <a:cubicBezTo>
                    <a:pt x="611" y="198"/>
                    <a:pt x="688" y="304"/>
                    <a:pt x="775" y="304"/>
                  </a:cubicBezTo>
                  <a:cubicBezTo>
                    <a:pt x="862" y="304"/>
                    <a:pt x="1003" y="173"/>
                    <a:pt x="1048" y="147"/>
                  </a:cubicBezTo>
                </a:path>
              </a:pathLst>
            </a:custGeom>
            <a:noFill/>
            <a:ln w="25400" cap="flat" cmpd="sng">
              <a:solidFill>
                <a:srgbClr val="6600CC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2635" name="Freeform 77"/>
            <p:cNvSpPr/>
            <p:nvPr/>
          </p:nvSpPr>
          <p:spPr>
            <a:xfrm>
              <a:off x="2336" y="1797"/>
              <a:ext cx="548" cy="304"/>
            </a:xfrm>
            <a:custGeom>
              <a:avLst/>
              <a:gdLst>
                <a:gd name="txL" fmla="*/ 0 w 1048"/>
                <a:gd name="txT" fmla="*/ 0 h 304"/>
                <a:gd name="txR" fmla="*/ 1048 w 1048"/>
                <a:gd name="txB" fmla="*/ 304 h 304"/>
              </a:gdLst>
              <a:ahLst/>
              <a:cxnLst>
                <a:cxn ang="0">
                  <a:pos x="0" y="147"/>
                </a:cxn>
                <a:cxn ang="0">
                  <a:pos x="132" y="0"/>
                </a:cxn>
                <a:cxn ang="0">
                  <a:pos x="274" y="147"/>
                </a:cxn>
                <a:cxn ang="0">
                  <a:pos x="405" y="304"/>
                </a:cxn>
                <a:cxn ang="0">
                  <a:pos x="548" y="147"/>
                </a:cxn>
              </a:cxnLst>
              <a:rect l="txL" t="txT" r="txR" b="txB"/>
              <a:pathLst>
                <a:path w="1048" h="304">
                  <a:moveTo>
                    <a:pt x="0" y="147"/>
                  </a:moveTo>
                  <a:cubicBezTo>
                    <a:pt x="82" y="73"/>
                    <a:pt x="165" y="0"/>
                    <a:pt x="252" y="0"/>
                  </a:cubicBezTo>
                  <a:cubicBezTo>
                    <a:pt x="339" y="0"/>
                    <a:pt x="437" y="96"/>
                    <a:pt x="524" y="147"/>
                  </a:cubicBezTo>
                  <a:cubicBezTo>
                    <a:pt x="611" y="198"/>
                    <a:pt x="688" y="304"/>
                    <a:pt x="775" y="304"/>
                  </a:cubicBezTo>
                  <a:cubicBezTo>
                    <a:pt x="862" y="304"/>
                    <a:pt x="1003" y="173"/>
                    <a:pt x="1048" y="147"/>
                  </a:cubicBezTo>
                </a:path>
              </a:pathLst>
            </a:custGeom>
            <a:noFill/>
            <a:ln w="25400" cap="flat" cmpd="sng">
              <a:solidFill>
                <a:srgbClr val="6600CC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2636" name="Freeform 78"/>
            <p:cNvSpPr/>
            <p:nvPr/>
          </p:nvSpPr>
          <p:spPr>
            <a:xfrm>
              <a:off x="2880" y="1797"/>
              <a:ext cx="503" cy="304"/>
            </a:xfrm>
            <a:custGeom>
              <a:avLst/>
              <a:gdLst>
                <a:gd name="txL" fmla="*/ 0 w 1048"/>
                <a:gd name="txT" fmla="*/ 0 h 304"/>
                <a:gd name="txR" fmla="*/ 1048 w 1048"/>
                <a:gd name="txB" fmla="*/ 304 h 304"/>
              </a:gdLst>
              <a:ahLst/>
              <a:cxnLst>
                <a:cxn ang="0">
                  <a:pos x="0" y="147"/>
                </a:cxn>
                <a:cxn ang="0">
                  <a:pos x="121" y="0"/>
                </a:cxn>
                <a:cxn ang="0">
                  <a:pos x="252" y="147"/>
                </a:cxn>
                <a:cxn ang="0">
                  <a:pos x="372" y="304"/>
                </a:cxn>
                <a:cxn ang="0">
                  <a:pos x="503" y="147"/>
                </a:cxn>
              </a:cxnLst>
              <a:rect l="txL" t="txT" r="txR" b="txB"/>
              <a:pathLst>
                <a:path w="1048" h="304">
                  <a:moveTo>
                    <a:pt x="0" y="147"/>
                  </a:moveTo>
                  <a:cubicBezTo>
                    <a:pt x="82" y="73"/>
                    <a:pt x="165" y="0"/>
                    <a:pt x="252" y="0"/>
                  </a:cubicBezTo>
                  <a:cubicBezTo>
                    <a:pt x="339" y="0"/>
                    <a:pt x="437" y="96"/>
                    <a:pt x="524" y="147"/>
                  </a:cubicBezTo>
                  <a:cubicBezTo>
                    <a:pt x="611" y="198"/>
                    <a:pt x="688" y="304"/>
                    <a:pt x="775" y="304"/>
                  </a:cubicBezTo>
                  <a:cubicBezTo>
                    <a:pt x="862" y="304"/>
                    <a:pt x="1003" y="173"/>
                    <a:pt x="1048" y="147"/>
                  </a:cubicBezTo>
                </a:path>
              </a:pathLst>
            </a:custGeom>
            <a:noFill/>
            <a:ln w="25400" cap="flat" cmpd="sng">
              <a:solidFill>
                <a:srgbClr val="6600CC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2637" name="Line 79"/>
            <p:cNvSpPr/>
            <p:nvPr/>
          </p:nvSpPr>
          <p:spPr>
            <a:xfrm>
              <a:off x="1791" y="1797"/>
              <a:ext cx="1723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headEnd type="none" w="med" len="med"/>
              <a:tailEnd type="none" w="med" len="med"/>
            </a:ln>
          </p:spPr>
        </p:sp>
        <p:sp>
          <p:nvSpPr>
            <p:cNvPr id="22638" name="Line 80"/>
            <p:cNvSpPr/>
            <p:nvPr/>
          </p:nvSpPr>
          <p:spPr>
            <a:xfrm>
              <a:off x="2744" y="1888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22580" name="Text Box 81"/>
          <p:cNvSpPr txBox="1"/>
          <p:nvPr/>
        </p:nvSpPr>
        <p:spPr>
          <a:xfrm>
            <a:off x="2066767" y="2420938"/>
            <a:ext cx="12496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</a:rPr>
              <a:t>定义域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22581" name="Text Box 82"/>
          <p:cNvSpPr txBox="1"/>
          <p:nvPr/>
        </p:nvSpPr>
        <p:spPr>
          <a:xfrm>
            <a:off x="2063750" y="2997200"/>
            <a:ext cx="126047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</a:rPr>
              <a:t>值   域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22582" name="Text Box 83"/>
          <p:cNvSpPr txBox="1"/>
          <p:nvPr/>
        </p:nvSpPr>
        <p:spPr>
          <a:xfrm>
            <a:off x="2063750" y="4292600"/>
            <a:ext cx="1306513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</a:rPr>
              <a:t>最   值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22583" name="Text Box 84"/>
          <p:cNvSpPr txBox="1"/>
          <p:nvPr/>
        </p:nvSpPr>
        <p:spPr>
          <a:xfrm>
            <a:off x="2322989" y="5876925"/>
            <a:ext cx="81026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2800" b="1" i="1">
                <a:latin typeface="Times New Roman" panose="02020603050405020304" pitchFamily="18" charset="0"/>
              </a:rPr>
              <a:t>y</a:t>
            </a:r>
            <a:r>
              <a:rPr lang="en-US" altLang="zh-CN" sz="2800" b="1">
                <a:latin typeface="Times New Roman" panose="02020603050405020304" pitchFamily="18" charset="0"/>
              </a:rPr>
              <a:t>= 0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grpSp>
        <p:nvGrpSpPr>
          <p:cNvPr id="22584" name="Group 85"/>
          <p:cNvGrpSpPr/>
          <p:nvPr/>
        </p:nvGrpSpPr>
        <p:grpSpPr>
          <a:xfrm>
            <a:off x="3454400" y="908050"/>
            <a:ext cx="3251200" cy="1358900"/>
            <a:chOff x="1746" y="1440"/>
            <a:chExt cx="2048" cy="856"/>
          </a:xfrm>
        </p:grpSpPr>
        <p:sp>
          <p:nvSpPr>
            <p:cNvPr id="22589" name="Text Box 86"/>
            <p:cNvSpPr txBox="1"/>
            <p:nvPr/>
          </p:nvSpPr>
          <p:spPr>
            <a:xfrm>
              <a:off x="3606" y="1797"/>
              <a:ext cx="188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x</a:t>
              </a:r>
              <a:endParaRPr lang="en-US" altLang="zh-CN" sz="24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590" name="Line 87"/>
            <p:cNvSpPr/>
            <p:nvPr/>
          </p:nvSpPr>
          <p:spPr>
            <a:xfrm>
              <a:off x="1746" y="1933"/>
              <a:ext cx="19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triangle" w="lg" len="lg"/>
            </a:ln>
          </p:spPr>
        </p:sp>
        <p:sp>
          <p:nvSpPr>
            <p:cNvPr id="22591" name="Line 88"/>
            <p:cNvSpPr/>
            <p:nvPr/>
          </p:nvSpPr>
          <p:spPr>
            <a:xfrm>
              <a:off x="1882" y="2115"/>
              <a:ext cx="1633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headEnd type="none" w="med" len="med"/>
              <a:tailEnd type="none" w="med" len="med"/>
            </a:ln>
          </p:spPr>
        </p:sp>
        <p:sp>
          <p:nvSpPr>
            <p:cNvPr id="22592" name="Text Box 89"/>
            <p:cNvSpPr txBox="1"/>
            <p:nvPr/>
          </p:nvSpPr>
          <p:spPr>
            <a:xfrm>
              <a:off x="2308" y="1440"/>
              <a:ext cx="188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y</a:t>
              </a:r>
              <a:endParaRPr lang="en-US" altLang="zh-CN" sz="24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593" name="Line 90"/>
            <p:cNvSpPr/>
            <p:nvPr/>
          </p:nvSpPr>
          <p:spPr>
            <a:xfrm flipV="1">
              <a:off x="2472" y="1519"/>
              <a:ext cx="16" cy="77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triangle" w="lg" len="lg"/>
            </a:ln>
          </p:spPr>
        </p:sp>
        <p:sp>
          <p:nvSpPr>
            <p:cNvPr id="22594" name="Text Box 91"/>
            <p:cNvSpPr txBox="1"/>
            <p:nvPr/>
          </p:nvSpPr>
          <p:spPr>
            <a:xfrm>
              <a:off x="2343" y="1827"/>
              <a:ext cx="219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o</a:t>
              </a:r>
              <a:endParaRPr lang="en-US" altLang="zh-CN" sz="24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595" name="Line 92"/>
            <p:cNvSpPr/>
            <p:nvPr/>
          </p:nvSpPr>
          <p:spPr>
            <a:xfrm>
              <a:off x="3007" y="1902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596" name="Line 93"/>
            <p:cNvSpPr/>
            <p:nvPr/>
          </p:nvSpPr>
          <p:spPr>
            <a:xfrm>
              <a:off x="3530" y="1904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597" name="Line 94"/>
            <p:cNvSpPr/>
            <p:nvPr/>
          </p:nvSpPr>
          <p:spPr>
            <a:xfrm>
              <a:off x="2483" y="1902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598" name="Line 95"/>
            <p:cNvSpPr/>
            <p:nvPr/>
          </p:nvSpPr>
          <p:spPr>
            <a:xfrm>
              <a:off x="2200" y="1904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599" name="Line 96"/>
            <p:cNvSpPr/>
            <p:nvPr/>
          </p:nvSpPr>
          <p:spPr>
            <a:xfrm rot="-5400000">
              <a:off x="2515" y="1771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600" name="Line 97"/>
            <p:cNvSpPr/>
            <p:nvPr/>
          </p:nvSpPr>
          <p:spPr>
            <a:xfrm rot="-5400000">
              <a:off x="2513" y="2099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601" name="Text Box 98"/>
            <p:cNvSpPr txBox="1"/>
            <p:nvPr/>
          </p:nvSpPr>
          <p:spPr>
            <a:xfrm>
              <a:off x="2086" y="1888"/>
              <a:ext cx="250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-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602" name="Text Box 99"/>
            <p:cNvSpPr txBox="1"/>
            <p:nvPr/>
          </p:nvSpPr>
          <p:spPr>
            <a:xfrm>
              <a:off x="2326" y="2084"/>
              <a:ext cx="282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-1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603" name="Text Box 100"/>
            <p:cNvSpPr txBox="1"/>
            <p:nvPr/>
          </p:nvSpPr>
          <p:spPr>
            <a:xfrm>
              <a:off x="2880" y="1888"/>
              <a:ext cx="272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2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604" name="Text Box 101"/>
            <p:cNvSpPr txBox="1"/>
            <p:nvPr/>
          </p:nvSpPr>
          <p:spPr>
            <a:xfrm>
              <a:off x="3061" y="1884"/>
              <a:ext cx="272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3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605" name="Text Box 102"/>
            <p:cNvSpPr txBox="1"/>
            <p:nvPr/>
          </p:nvSpPr>
          <p:spPr>
            <a:xfrm>
              <a:off x="3379" y="1888"/>
              <a:ext cx="272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4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606" name="Text Box 103"/>
            <p:cNvSpPr txBox="1"/>
            <p:nvPr/>
          </p:nvSpPr>
          <p:spPr>
            <a:xfrm>
              <a:off x="1761" y="1888"/>
              <a:ext cx="303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-2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607" name="Text Box 104"/>
            <p:cNvSpPr txBox="1"/>
            <p:nvPr/>
          </p:nvSpPr>
          <p:spPr>
            <a:xfrm>
              <a:off x="2358" y="1610"/>
              <a:ext cx="282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1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608" name="Text Box 105"/>
            <p:cNvSpPr txBox="1"/>
            <p:nvPr/>
          </p:nvSpPr>
          <p:spPr>
            <a:xfrm>
              <a:off x="2608" y="1879"/>
              <a:ext cx="250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609" name="Freeform 106"/>
            <p:cNvSpPr/>
            <p:nvPr/>
          </p:nvSpPr>
          <p:spPr>
            <a:xfrm>
              <a:off x="1903" y="1797"/>
              <a:ext cx="545" cy="304"/>
            </a:xfrm>
            <a:custGeom>
              <a:avLst/>
              <a:gdLst>
                <a:gd name="txL" fmla="*/ 0 w 1048"/>
                <a:gd name="txT" fmla="*/ 0 h 304"/>
                <a:gd name="txR" fmla="*/ 1048 w 1048"/>
                <a:gd name="txB" fmla="*/ 304 h 304"/>
              </a:gdLst>
              <a:ahLst/>
              <a:cxnLst>
                <a:cxn ang="0">
                  <a:pos x="0" y="147"/>
                </a:cxn>
                <a:cxn ang="0">
                  <a:pos x="131" y="0"/>
                </a:cxn>
                <a:cxn ang="0">
                  <a:pos x="273" y="147"/>
                </a:cxn>
                <a:cxn ang="0">
                  <a:pos x="403" y="304"/>
                </a:cxn>
                <a:cxn ang="0">
                  <a:pos x="545" y="147"/>
                </a:cxn>
              </a:cxnLst>
              <a:rect l="txL" t="txT" r="txR" b="txB"/>
              <a:pathLst>
                <a:path w="1048" h="304">
                  <a:moveTo>
                    <a:pt x="0" y="147"/>
                  </a:moveTo>
                  <a:cubicBezTo>
                    <a:pt x="82" y="73"/>
                    <a:pt x="165" y="0"/>
                    <a:pt x="252" y="0"/>
                  </a:cubicBezTo>
                  <a:cubicBezTo>
                    <a:pt x="339" y="0"/>
                    <a:pt x="437" y="96"/>
                    <a:pt x="524" y="147"/>
                  </a:cubicBezTo>
                  <a:cubicBezTo>
                    <a:pt x="611" y="198"/>
                    <a:pt x="688" y="304"/>
                    <a:pt x="775" y="304"/>
                  </a:cubicBezTo>
                  <a:cubicBezTo>
                    <a:pt x="862" y="304"/>
                    <a:pt x="1003" y="173"/>
                    <a:pt x="1048" y="147"/>
                  </a:cubicBezTo>
                </a:path>
              </a:pathLst>
            </a:custGeom>
            <a:noFill/>
            <a:ln w="25400" cap="flat" cmpd="sng">
              <a:solidFill>
                <a:srgbClr val="6600CC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2610" name="Freeform 107"/>
            <p:cNvSpPr/>
            <p:nvPr/>
          </p:nvSpPr>
          <p:spPr>
            <a:xfrm>
              <a:off x="2448" y="1797"/>
              <a:ext cx="548" cy="304"/>
            </a:xfrm>
            <a:custGeom>
              <a:avLst/>
              <a:gdLst>
                <a:gd name="txL" fmla="*/ 0 w 1048"/>
                <a:gd name="txT" fmla="*/ 0 h 304"/>
                <a:gd name="txR" fmla="*/ 1048 w 1048"/>
                <a:gd name="txB" fmla="*/ 304 h 304"/>
              </a:gdLst>
              <a:ahLst/>
              <a:cxnLst>
                <a:cxn ang="0">
                  <a:pos x="0" y="147"/>
                </a:cxn>
                <a:cxn ang="0">
                  <a:pos x="132" y="0"/>
                </a:cxn>
                <a:cxn ang="0">
                  <a:pos x="274" y="147"/>
                </a:cxn>
                <a:cxn ang="0">
                  <a:pos x="405" y="304"/>
                </a:cxn>
                <a:cxn ang="0">
                  <a:pos x="548" y="147"/>
                </a:cxn>
              </a:cxnLst>
              <a:rect l="txL" t="txT" r="txR" b="txB"/>
              <a:pathLst>
                <a:path w="1048" h="304">
                  <a:moveTo>
                    <a:pt x="0" y="147"/>
                  </a:moveTo>
                  <a:cubicBezTo>
                    <a:pt x="82" y="73"/>
                    <a:pt x="165" y="0"/>
                    <a:pt x="252" y="0"/>
                  </a:cubicBezTo>
                  <a:cubicBezTo>
                    <a:pt x="339" y="0"/>
                    <a:pt x="437" y="96"/>
                    <a:pt x="524" y="147"/>
                  </a:cubicBezTo>
                  <a:cubicBezTo>
                    <a:pt x="611" y="198"/>
                    <a:pt x="688" y="304"/>
                    <a:pt x="775" y="304"/>
                  </a:cubicBezTo>
                  <a:cubicBezTo>
                    <a:pt x="862" y="304"/>
                    <a:pt x="1003" y="173"/>
                    <a:pt x="1048" y="147"/>
                  </a:cubicBezTo>
                </a:path>
              </a:pathLst>
            </a:custGeom>
            <a:noFill/>
            <a:ln w="25400" cap="flat" cmpd="sng">
              <a:solidFill>
                <a:srgbClr val="6600CC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2611" name="Freeform 108"/>
            <p:cNvSpPr/>
            <p:nvPr/>
          </p:nvSpPr>
          <p:spPr>
            <a:xfrm>
              <a:off x="3001" y="1797"/>
              <a:ext cx="503" cy="304"/>
            </a:xfrm>
            <a:custGeom>
              <a:avLst/>
              <a:gdLst>
                <a:gd name="txL" fmla="*/ 0 w 1048"/>
                <a:gd name="txT" fmla="*/ 0 h 304"/>
                <a:gd name="txR" fmla="*/ 1048 w 1048"/>
                <a:gd name="txB" fmla="*/ 304 h 304"/>
              </a:gdLst>
              <a:ahLst/>
              <a:cxnLst>
                <a:cxn ang="0">
                  <a:pos x="0" y="147"/>
                </a:cxn>
                <a:cxn ang="0">
                  <a:pos x="121" y="0"/>
                </a:cxn>
                <a:cxn ang="0">
                  <a:pos x="252" y="147"/>
                </a:cxn>
                <a:cxn ang="0">
                  <a:pos x="372" y="304"/>
                </a:cxn>
                <a:cxn ang="0">
                  <a:pos x="503" y="147"/>
                </a:cxn>
              </a:cxnLst>
              <a:rect l="txL" t="txT" r="txR" b="txB"/>
              <a:pathLst>
                <a:path w="1048" h="304">
                  <a:moveTo>
                    <a:pt x="0" y="147"/>
                  </a:moveTo>
                  <a:cubicBezTo>
                    <a:pt x="82" y="73"/>
                    <a:pt x="165" y="0"/>
                    <a:pt x="252" y="0"/>
                  </a:cubicBezTo>
                  <a:cubicBezTo>
                    <a:pt x="339" y="0"/>
                    <a:pt x="437" y="96"/>
                    <a:pt x="524" y="147"/>
                  </a:cubicBezTo>
                  <a:cubicBezTo>
                    <a:pt x="611" y="198"/>
                    <a:pt x="688" y="304"/>
                    <a:pt x="775" y="304"/>
                  </a:cubicBezTo>
                  <a:cubicBezTo>
                    <a:pt x="862" y="304"/>
                    <a:pt x="1003" y="173"/>
                    <a:pt x="1048" y="147"/>
                  </a:cubicBezTo>
                </a:path>
              </a:pathLst>
            </a:custGeom>
            <a:noFill/>
            <a:ln w="25400" cap="flat" cmpd="sng">
              <a:solidFill>
                <a:srgbClr val="6600CC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2612" name="Line 109"/>
            <p:cNvSpPr/>
            <p:nvPr/>
          </p:nvSpPr>
          <p:spPr>
            <a:xfrm>
              <a:off x="1791" y="1797"/>
              <a:ext cx="1723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headEnd type="none" w="med" len="med"/>
              <a:tailEnd type="none" w="med" len="med"/>
            </a:ln>
          </p:spPr>
        </p:sp>
        <p:sp>
          <p:nvSpPr>
            <p:cNvPr id="22613" name="Line 110"/>
            <p:cNvSpPr/>
            <p:nvPr/>
          </p:nvSpPr>
          <p:spPr>
            <a:xfrm>
              <a:off x="2744" y="1888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247919" name="Line 111"/>
          <p:cNvSpPr/>
          <p:nvPr/>
        </p:nvSpPr>
        <p:spPr>
          <a:xfrm>
            <a:off x="3505200" y="1690688"/>
            <a:ext cx="2819400" cy="0"/>
          </a:xfrm>
          <a:prstGeom prst="line">
            <a:avLst/>
          </a:prstGeom>
          <a:ln w="28575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7920" name="Line 112"/>
          <p:cNvSpPr/>
          <p:nvPr/>
        </p:nvSpPr>
        <p:spPr>
          <a:xfrm>
            <a:off x="6888163" y="1628775"/>
            <a:ext cx="2819400" cy="0"/>
          </a:xfrm>
          <a:prstGeom prst="line">
            <a:avLst/>
          </a:prstGeom>
          <a:ln w="28575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7921" name="Line 113"/>
          <p:cNvSpPr/>
          <p:nvPr/>
        </p:nvSpPr>
        <p:spPr>
          <a:xfrm>
            <a:off x="4583113" y="1484313"/>
            <a:ext cx="0" cy="533400"/>
          </a:xfrm>
          <a:prstGeom prst="line">
            <a:avLst/>
          </a:prstGeom>
          <a:ln w="38100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7922" name="Line 114"/>
          <p:cNvSpPr/>
          <p:nvPr/>
        </p:nvSpPr>
        <p:spPr>
          <a:xfrm>
            <a:off x="8040688" y="1382713"/>
            <a:ext cx="0" cy="533400"/>
          </a:xfrm>
          <a:prstGeom prst="line">
            <a:avLst/>
          </a:prstGeom>
          <a:ln w="38100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-328295" y="17145"/>
            <a:ext cx="1874984" cy="92055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" dur="2000"/>
                                        <p:tgtEl>
                                          <p:spTgt spid="247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0" dur="2000"/>
                                        <p:tgtEl>
                                          <p:spTgt spid="247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2000"/>
                                        <p:tgtEl>
                                          <p:spTgt spid="247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247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2479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2479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47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47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47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47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4" dur="2000"/>
                                        <p:tgtEl>
                                          <p:spTgt spid="2479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7" dur="2000"/>
                                        <p:tgtEl>
                                          <p:spTgt spid="2479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4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47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47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47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47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247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247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47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40" grpId="0"/>
      <p:bldP spid="247841" grpId="0"/>
      <p:bldP spid="247842" grpId="0"/>
      <p:bldP spid="247843" grpId="0"/>
      <p:bldP spid="247844" grpId="0"/>
      <p:bldP spid="247848" grpId="0"/>
      <p:bldP spid="247852" grpId="0"/>
      <p:bldP spid="247856" grpId="0"/>
      <p:bldP spid="24786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5779" name="AutoShape 3"/>
          <p:cNvSpPr>
            <a:spLocks noChangeArrowheads="1"/>
          </p:cNvSpPr>
          <p:nvPr/>
        </p:nvSpPr>
        <p:spPr bwMode="invGray">
          <a:xfrm rot="39573186">
            <a:off x="5622293" y="2169114"/>
            <a:ext cx="791892" cy="288827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invGray">
          <a:xfrm rot="3465783">
            <a:off x="5622293" y="4332138"/>
            <a:ext cx="791892" cy="288827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1" name="AutoShape 5"/>
          <p:cNvSpPr>
            <a:spLocks noChangeArrowheads="1"/>
          </p:cNvSpPr>
          <p:nvPr/>
        </p:nvSpPr>
        <p:spPr bwMode="invGray">
          <a:xfrm rot="35969022">
            <a:off x="4403509" y="2245288"/>
            <a:ext cx="791892" cy="288827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2" name="AutoShape 6"/>
          <p:cNvSpPr>
            <a:spLocks noChangeArrowheads="1"/>
          </p:cNvSpPr>
          <p:nvPr/>
        </p:nvSpPr>
        <p:spPr bwMode="invGray">
          <a:xfrm rot="7535209">
            <a:off x="4365422" y="4298812"/>
            <a:ext cx="791892" cy="288827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3" name="AutoShape 7"/>
          <p:cNvSpPr>
            <a:spLocks noChangeArrowheads="1"/>
          </p:cNvSpPr>
          <p:nvPr/>
        </p:nvSpPr>
        <p:spPr bwMode="invGray">
          <a:xfrm>
            <a:off x="6200739" y="3296649"/>
            <a:ext cx="791892" cy="288827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4" name="AutoShape 8"/>
          <p:cNvSpPr>
            <a:spLocks noChangeArrowheads="1"/>
          </p:cNvSpPr>
          <p:nvPr/>
        </p:nvSpPr>
        <p:spPr bwMode="invGray">
          <a:xfrm rot="-10800000">
            <a:off x="3791737" y="3290301"/>
            <a:ext cx="863305" cy="288827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22538" name="Oval 9"/>
          <p:cNvSpPr/>
          <p:nvPr/>
        </p:nvSpPr>
        <p:spPr>
          <a:xfrm>
            <a:off x="3537823" y="3171058"/>
            <a:ext cx="3742047" cy="459072"/>
          </a:xfrm>
          <a:prstGeom prst="ellipse">
            <a:avLst/>
          </a:prstGeom>
          <a:noFill/>
          <a:ln w="3810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 anchor="ctr" anchorCtr="0">
            <a:spAutoFit/>
          </a:bodyPr>
          <a:p>
            <a:endParaRPr lang="zh-CN" altLang="zh-CN" sz="100" dirty="0">
              <a:latin typeface="Arial" panose="020B0604020202020204" pitchFamily="34" charset="0"/>
            </a:endParaRPr>
          </a:p>
        </p:txBody>
      </p:sp>
      <p:grpSp>
        <p:nvGrpSpPr>
          <p:cNvPr id="22539" name="Group 10"/>
          <p:cNvGrpSpPr/>
          <p:nvPr/>
        </p:nvGrpSpPr>
        <p:grpSpPr>
          <a:xfrm>
            <a:off x="4274172" y="1587494"/>
            <a:ext cx="360240" cy="360240"/>
            <a:chOff x="1973" y="1706"/>
            <a:chExt cx="227" cy="227"/>
          </a:xfrm>
        </p:grpSpPr>
        <p:sp>
          <p:nvSpPr>
            <p:cNvPr id="75787" name="Oval 11"/>
            <p:cNvSpPr>
              <a:spLocks noChangeArrowheads="1"/>
            </p:cNvSpPr>
            <p:nvPr/>
          </p:nvSpPr>
          <p:spPr bwMode="gray">
            <a:xfrm>
              <a:off x="1973" y="1706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88" name="Oval 12"/>
            <p:cNvSpPr>
              <a:spLocks noChangeArrowheads="1"/>
            </p:cNvSpPr>
            <p:nvPr/>
          </p:nvSpPr>
          <p:spPr bwMode="gray">
            <a:xfrm>
              <a:off x="1983" y="1725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0" name="Group 13"/>
          <p:cNvGrpSpPr/>
          <p:nvPr/>
        </p:nvGrpSpPr>
        <p:grpSpPr>
          <a:xfrm>
            <a:off x="3329933" y="3242692"/>
            <a:ext cx="360239" cy="360239"/>
            <a:chOff x="1565" y="2659"/>
            <a:chExt cx="227" cy="227"/>
          </a:xfrm>
        </p:grpSpPr>
        <p:sp>
          <p:nvSpPr>
            <p:cNvPr id="75790" name="Oval 14"/>
            <p:cNvSpPr>
              <a:spLocks noChangeArrowheads="1"/>
            </p:cNvSpPr>
            <p:nvPr/>
          </p:nvSpPr>
          <p:spPr bwMode="gray">
            <a:xfrm>
              <a:off x="1565" y="2659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1" name="Oval 15"/>
            <p:cNvSpPr>
              <a:spLocks noChangeArrowheads="1"/>
            </p:cNvSpPr>
            <p:nvPr/>
          </p:nvSpPr>
          <p:spPr bwMode="gray">
            <a:xfrm>
              <a:off x="1575" y="2678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1" name="Group 16"/>
          <p:cNvGrpSpPr/>
          <p:nvPr/>
        </p:nvGrpSpPr>
        <p:grpSpPr>
          <a:xfrm>
            <a:off x="4193238" y="4785215"/>
            <a:ext cx="360239" cy="360239"/>
            <a:chOff x="2109" y="3612"/>
            <a:chExt cx="227" cy="227"/>
          </a:xfrm>
        </p:grpSpPr>
        <p:sp>
          <p:nvSpPr>
            <p:cNvPr id="75793" name="Oval 17"/>
            <p:cNvSpPr>
              <a:spLocks noChangeArrowheads="1"/>
            </p:cNvSpPr>
            <p:nvPr/>
          </p:nvSpPr>
          <p:spPr bwMode="gray">
            <a:xfrm>
              <a:off x="2109" y="3612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4" name="Oval 18"/>
            <p:cNvSpPr>
              <a:spLocks noChangeArrowheads="1"/>
            </p:cNvSpPr>
            <p:nvPr/>
          </p:nvSpPr>
          <p:spPr bwMode="gray">
            <a:xfrm>
              <a:off x="2119" y="3631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2" name="Group 19"/>
          <p:cNvGrpSpPr/>
          <p:nvPr/>
        </p:nvGrpSpPr>
        <p:grpSpPr>
          <a:xfrm>
            <a:off x="6122979" y="1566864"/>
            <a:ext cx="360239" cy="360239"/>
            <a:chOff x="3470" y="1706"/>
            <a:chExt cx="227" cy="227"/>
          </a:xfrm>
        </p:grpSpPr>
        <p:sp>
          <p:nvSpPr>
            <p:cNvPr id="75796" name="Oval 20"/>
            <p:cNvSpPr>
              <a:spLocks noChangeArrowheads="1"/>
            </p:cNvSpPr>
            <p:nvPr/>
          </p:nvSpPr>
          <p:spPr bwMode="gray">
            <a:xfrm>
              <a:off x="3470" y="1706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7" name="Oval 21"/>
            <p:cNvSpPr>
              <a:spLocks noChangeArrowheads="1"/>
            </p:cNvSpPr>
            <p:nvPr/>
          </p:nvSpPr>
          <p:spPr bwMode="gray">
            <a:xfrm>
              <a:off x="3480" y="1725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3" name="Group 22"/>
          <p:cNvGrpSpPr/>
          <p:nvPr/>
        </p:nvGrpSpPr>
        <p:grpSpPr>
          <a:xfrm>
            <a:off x="7071980" y="3242692"/>
            <a:ext cx="360239" cy="360239"/>
            <a:chOff x="3923" y="2659"/>
            <a:chExt cx="227" cy="227"/>
          </a:xfrm>
        </p:grpSpPr>
        <p:sp>
          <p:nvSpPr>
            <p:cNvPr id="75799" name="Oval 23"/>
            <p:cNvSpPr>
              <a:spLocks noChangeArrowheads="1"/>
            </p:cNvSpPr>
            <p:nvPr/>
          </p:nvSpPr>
          <p:spPr bwMode="gray">
            <a:xfrm>
              <a:off x="3923" y="2659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800" name="Oval 24"/>
            <p:cNvSpPr>
              <a:spLocks noChangeArrowheads="1"/>
            </p:cNvSpPr>
            <p:nvPr/>
          </p:nvSpPr>
          <p:spPr bwMode="gray">
            <a:xfrm>
              <a:off x="3933" y="2678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4" name="Group 25"/>
          <p:cNvGrpSpPr/>
          <p:nvPr/>
        </p:nvGrpSpPr>
        <p:grpSpPr>
          <a:xfrm>
            <a:off x="6178522" y="4842345"/>
            <a:ext cx="360240" cy="360239"/>
            <a:chOff x="3515" y="3521"/>
            <a:chExt cx="227" cy="227"/>
          </a:xfrm>
        </p:grpSpPr>
        <p:sp>
          <p:nvSpPr>
            <p:cNvPr id="75802" name="Oval 26"/>
            <p:cNvSpPr>
              <a:spLocks noChangeArrowheads="1"/>
            </p:cNvSpPr>
            <p:nvPr/>
          </p:nvSpPr>
          <p:spPr bwMode="gray">
            <a:xfrm>
              <a:off x="3515" y="3521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803" name="Oval 27"/>
            <p:cNvSpPr>
              <a:spLocks noChangeArrowheads="1"/>
            </p:cNvSpPr>
            <p:nvPr/>
          </p:nvSpPr>
          <p:spPr bwMode="gray">
            <a:xfrm>
              <a:off x="3525" y="3540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sp>
        <p:nvSpPr>
          <p:cNvPr id="75804" name="Oval 28"/>
          <p:cNvSpPr>
            <a:spLocks noChangeArrowheads="1"/>
          </p:cNvSpPr>
          <p:nvPr/>
        </p:nvSpPr>
        <p:spPr bwMode="gray">
          <a:xfrm>
            <a:off x="4426520" y="3134677"/>
            <a:ext cx="567394" cy="642922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tint val="0"/>
                  <a:invGamma/>
                </a:srgbClr>
              </a:gs>
              <a:gs pos="50000">
                <a:srgbClr val="009999"/>
              </a:gs>
              <a:gs pos="100000">
                <a:srgbClr val="009999">
                  <a:gamma/>
                  <a:tint val="0"/>
                  <a:invGamma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wrap="none"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5" name="Oval 29"/>
          <p:cNvSpPr>
            <a:spLocks noChangeArrowheads="1"/>
          </p:cNvSpPr>
          <p:nvPr/>
        </p:nvSpPr>
        <p:spPr bwMode="gray">
          <a:xfrm>
            <a:off x="4431282" y="3141025"/>
            <a:ext cx="567394" cy="642922"/>
          </a:xfrm>
          <a:prstGeom prst="ellipse">
            <a:avLst/>
          </a:prstGeom>
          <a:gradFill rotWithShape="1">
            <a:gsLst>
              <a:gs pos="0">
                <a:srgbClr val="009999">
                  <a:alpha val="32001"/>
                </a:srgbClr>
              </a:gs>
              <a:gs pos="100000">
                <a:srgbClr val="009999">
                  <a:gamma/>
                  <a:shade val="46275"/>
                  <a:invGamma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wrap="none"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6" name="Oval 30"/>
          <p:cNvSpPr>
            <a:spLocks noChangeArrowheads="1"/>
          </p:cNvSpPr>
          <p:nvPr/>
        </p:nvSpPr>
        <p:spPr bwMode="gray">
          <a:xfrm>
            <a:off x="4553477" y="3145567"/>
            <a:ext cx="1690111" cy="621140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shade val="54118"/>
                  <a:invGamma/>
                </a:srgbClr>
              </a:gs>
              <a:gs pos="50000">
                <a:srgbClr val="009999"/>
              </a:gs>
              <a:gs pos="100000">
                <a:srgbClr val="009999">
                  <a:gamma/>
                  <a:shade val="54118"/>
                  <a:invGamma/>
                </a:srgbClr>
              </a:gs>
            </a:gsLst>
            <a:lin ang="18900000" scaled="1"/>
          </a:gradFill>
          <a:ln w="38100" algn="ctr">
            <a:noFill/>
            <a:round/>
          </a:ln>
          <a:effectLst/>
        </p:spPr>
        <p:txBody>
          <a:bodyPr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7" name="Oval 31"/>
          <p:cNvSpPr>
            <a:spLocks noChangeArrowheads="1"/>
          </p:cNvSpPr>
          <p:nvPr/>
        </p:nvSpPr>
        <p:spPr bwMode="gray">
          <a:xfrm>
            <a:off x="4536020" y="3118589"/>
            <a:ext cx="1690111" cy="621140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shade val="63529"/>
                  <a:invGamma/>
                </a:srgbClr>
              </a:gs>
              <a:gs pos="100000">
                <a:srgbClr val="009999">
                  <a:alpha val="0"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grpSp>
        <p:nvGrpSpPr>
          <p:cNvPr id="22549" name="Group 44"/>
          <p:cNvGrpSpPr/>
          <p:nvPr/>
        </p:nvGrpSpPr>
        <p:grpSpPr>
          <a:xfrm>
            <a:off x="4637586" y="2714234"/>
            <a:ext cx="1521892" cy="1472697"/>
            <a:chOff x="2416" y="1890"/>
            <a:chExt cx="959" cy="928"/>
          </a:xfrm>
        </p:grpSpPr>
        <p:sp>
          <p:nvSpPr>
            <p:cNvPr id="22557" name="Oval 32"/>
            <p:cNvSpPr/>
            <p:nvPr/>
          </p:nvSpPr>
          <p:spPr>
            <a:xfrm>
              <a:off x="2416" y="2272"/>
              <a:ext cx="959" cy="169"/>
            </a:xfrm>
            <a:prstGeom prst="ellipse">
              <a:avLst/>
            </a:prstGeom>
            <a:solidFill>
              <a:srgbClr val="333333"/>
            </a:solidFill>
            <a:ln w="38100">
              <a:noFill/>
            </a:ln>
          </p:spPr>
          <p:txBody>
            <a:bodyPr anchor="ctr" anchorCtr="0">
              <a:spAutoFit/>
            </a:bodyPr>
            <a:p>
              <a:endParaRPr lang="zh-CN" altLang="zh-CN" sz="100" dirty="0">
                <a:latin typeface="Arial" panose="020B0604020202020204" pitchFamily="34" charset="0"/>
              </a:endParaRPr>
            </a:p>
          </p:txBody>
        </p:sp>
        <p:sp>
          <p:nvSpPr>
            <p:cNvPr id="22558" name="Oval 33"/>
            <p:cNvSpPr/>
            <p:nvPr/>
          </p:nvSpPr>
          <p:spPr>
            <a:xfrm>
              <a:off x="2430" y="1890"/>
              <a:ext cx="927" cy="928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sz="100" dirty="0">
                <a:latin typeface="Arial" panose="020B0604020202020204" pitchFamily="34" charset="0"/>
              </a:endParaRPr>
            </a:p>
          </p:txBody>
        </p:sp>
        <p:sp>
          <p:nvSpPr>
            <p:cNvPr id="22559" name="Oval 34"/>
            <p:cNvSpPr/>
            <p:nvPr/>
          </p:nvSpPr>
          <p:spPr>
            <a:xfrm>
              <a:off x="2441" y="1896"/>
              <a:ext cx="906" cy="904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sz="100" dirty="0">
                <a:latin typeface="Arial" panose="020B0604020202020204" pitchFamily="34" charset="0"/>
              </a:endParaRPr>
            </a:p>
          </p:txBody>
        </p:sp>
        <p:sp>
          <p:nvSpPr>
            <p:cNvPr id="22560" name="Oval 35"/>
            <p:cNvSpPr/>
            <p:nvPr/>
          </p:nvSpPr>
          <p:spPr>
            <a:xfrm>
              <a:off x="2451" y="1905"/>
              <a:ext cx="861" cy="845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sz="100" dirty="0">
                <a:latin typeface="Arial" panose="020B0604020202020204" pitchFamily="34" charset="0"/>
              </a:endParaRPr>
            </a:p>
          </p:txBody>
        </p:sp>
        <p:sp>
          <p:nvSpPr>
            <p:cNvPr id="22561" name="Oval 36"/>
            <p:cNvSpPr/>
            <p:nvPr/>
          </p:nvSpPr>
          <p:spPr>
            <a:xfrm>
              <a:off x="2502" y="1928"/>
              <a:ext cx="765" cy="687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sz="100" dirty="0">
                <a:latin typeface="Arial" panose="020B0604020202020204" pitchFamily="34" charset="0"/>
              </a:endParaRPr>
            </a:p>
          </p:txBody>
        </p:sp>
      </p:grpSp>
      <p:sp>
        <p:nvSpPr>
          <p:cNvPr id="22555" name="Text Box 42"/>
          <p:cNvSpPr txBox="1"/>
          <p:nvPr/>
        </p:nvSpPr>
        <p:spPr>
          <a:xfrm>
            <a:off x="6773039" y="4743002"/>
            <a:ext cx="16052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归纳小结</a:t>
            </a:r>
            <a:endParaRPr lang="zh-CN" altLang="en-US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4" name="Text Box 37"/>
          <p:cNvSpPr txBox="1"/>
          <p:nvPr/>
        </p:nvSpPr>
        <p:spPr>
          <a:xfrm>
            <a:off x="4578277" y="3008774"/>
            <a:ext cx="1605280" cy="95313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lang="zh-CN" altLang="zh-CN" sz="2800" dirty="0">
                <a:solidFill>
                  <a:srgbClr val="000000"/>
                </a:solidFill>
                <a:latin typeface="Arial" panose="020B0604020202020204" pitchFamily="34" charset="0"/>
              </a:rPr>
              <a:t>余弦函数</a:t>
            </a:r>
            <a:endParaRPr lang="zh-CN" altLang="zh-CN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eaLnBrk="0" hangingPunct="0"/>
            <a:r>
              <a:rPr lang="zh-CN" altLang="zh-CN" sz="2800" dirty="0">
                <a:solidFill>
                  <a:srgbClr val="000000"/>
                </a:solidFill>
                <a:latin typeface="Arial" panose="020B0604020202020204" pitchFamily="34" charset="0"/>
              </a:rPr>
              <a:t>的图像</a:t>
            </a:r>
            <a:endParaRPr lang="zh-CN" altLang="zh-CN" sz="28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3317" name="Text Box 26"/>
          <p:cNvSpPr txBox="1"/>
          <p:nvPr/>
        </p:nvSpPr>
        <p:spPr>
          <a:xfrm>
            <a:off x="282655" y="3195083"/>
            <a:ext cx="434191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复习提问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3324" name="Text Box 28"/>
          <p:cNvSpPr txBox="1"/>
          <p:nvPr/>
        </p:nvSpPr>
        <p:spPr>
          <a:xfrm>
            <a:off x="1052013" y="1464029"/>
            <a:ext cx="434191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新知探究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3321" name="Text Box 30"/>
          <p:cNvSpPr txBox="1"/>
          <p:nvPr/>
        </p:nvSpPr>
        <p:spPr>
          <a:xfrm>
            <a:off x="5263165" y="1464029"/>
            <a:ext cx="434191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例题解析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5" name="Text Box 28"/>
          <p:cNvSpPr txBox="1"/>
          <p:nvPr/>
        </p:nvSpPr>
        <p:spPr>
          <a:xfrm>
            <a:off x="6206452" y="3136048"/>
            <a:ext cx="434191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巩固</a:t>
            </a:r>
            <a:r>
              <a:rPr lang="zh-CN" altLang="zh-CN" sz="2800" dirty="0">
                <a:latin typeface="Arial" panose="020B0604020202020204" pitchFamily="34" charset="0"/>
                <a:sym typeface="+mn-ea"/>
              </a:rPr>
              <a:t>练习</a:t>
            </a: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 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27" name="Text Box 30"/>
          <p:cNvSpPr txBox="1"/>
          <p:nvPr/>
        </p:nvSpPr>
        <p:spPr>
          <a:xfrm>
            <a:off x="921247" y="4740145"/>
            <a:ext cx="434191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 布置作业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7171" name="文本框 8"/>
          <p:cNvSpPr>
            <a:spLocks noChangeArrowheads="1"/>
          </p:cNvSpPr>
          <p:nvPr/>
        </p:nvSpPr>
        <p:spPr bwMode="auto">
          <a:xfrm>
            <a:off x="93345" y="39370"/>
            <a:ext cx="6547763" cy="872192"/>
          </a:xfrm>
          <a:prstGeom prst="parallelogram">
            <a:avLst>
              <a:gd name="adj" fmla="val 24976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余</a:t>
            </a: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弦</a:t>
            </a: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函数的图像和性质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7" grpId="1"/>
      <p:bldP spid="13324" grpId="0"/>
      <p:bldP spid="13324" grpId="1"/>
      <p:bldP spid="13321" grpId="0"/>
      <p:bldP spid="13321" grpId="1"/>
      <p:bldP spid="5" grpId="0"/>
      <p:bldP spid="5" grpId="1"/>
      <p:bldP spid="22555" grpId="0"/>
      <p:bldP spid="22555" grpId="1"/>
      <p:bldP spid="27" grpId="0"/>
      <p:bldP spid="27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23558" name="内容占位符 23557"/>
          <p:cNvGraphicFramePr/>
          <p:nvPr>
            <p:ph sz="half" idx="4294967295"/>
            <p:custDataLst>
              <p:tags r:id="rId2"/>
            </p:custDataLst>
          </p:nvPr>
        </p:nvGraphicFramePr>
        <p:xfrm>
          <a:off x="1709738" y="333375"/>
          <a:ext cx="8645525" cy="6294120"/>
        </p:xfrm>
        <a:graphic>
          <a:graphicData uri="http://schemas.openxmlformats.org/drawingml/2006/table">
            <a:tbl>
              <a:tblPr/>
              <a:tblGrid>
                <a:gridCol w="1447800"/>
                <a:gridCol w="3478530"/>
                <a:gridCol w="3719195"/>
              </a:tblGrid>
              <a:tr h="555625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endParaRPr lang="zh-CN" altLang="zh-CN" b="1" dirty="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 eaLnBrk="1" hangingPunct="1">
                        <a:buFont typeface="Wingdings" panose="05000000000000000000" pitchFamily="2" charset="2"/>
                        <a:buNone/>
                      </a:pPr>
                      <a:r>
                        <a:rPr lang="en-US" altLang="zh-CN" b="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altLang="zh-CN" b="0"/>
                        <a:t>=</a:t>
                      </a:r>
                      <a:r>
                        <a:rPr lang="en-US" altLang="zh-CN" b="0" err="1"/>
                        <a:t>sin</a:t>
                      </a:r>
                      <a:r>
                        <a:rPr lang="en-US" altLang="zh-CN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altLang="zh-CN" b="1" i="1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 eaLnBrk="1" hangingPunct="1">
                        <a:buFont typeface="Wingdings" panose="05000000000000000000" pitchFamily="2" charset="2"/>
                        <a:buNone/>
                      </a:pPr>
                      <a:r>
                        <a:rPr lang="en-US" altLang="zh-CN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altLang="zh-CN" b="0"/>
                        <a:t>= </a:t>
                      </a:r>
                      <a:r>
                        <a:rPr lang="en-US" altLang="zh-CN" b="0" err="1"/>
                        <a:t>cos</a:t>
                      </a:r>
                      <a:r>
                        <a:rPr lang="en-US" altLang="zh-CN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altLang="zh-CN" b="1" i="1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2255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 eaLnBrk="1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b="1" dirty="0"/>
                        <a:t>图   象</a:t>
                      </a:r>
                      <a:endParaRPr lang="zh-CN" altLang="en-US" b="1" dirty="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endParaRPr lang="zh-CN" altLang="zh-CN" b="1" dirty="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endParaRPr lang="zh-CN" altLang="zh-CN" b="1" dirty="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6895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 eaLnBrk="1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b="1" dirty="0"/>
                        <a:t>周期性</a:t>
                      </a:r>
                      <a:endParaRPr lang="zh-CN" altLang="en-US" b="1" dirty="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endParaRPr lang="zh-CN" altLang="zh-CN" b="1" dirty="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endParaRPr lang="zh-CN" altLang="zh-CN" b="1" dirty="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8815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 eaLnBrk="1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b="1" dirty="0"/>
                        <a:t>奇偶性</a:t>
                      </a:r>
                      <a:endParaRPr lang="zh-CN" altLang="en-US" b="1" dirty="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endParaRPr lang="zh-CN" altLang="zh-CN" b="1" dirty="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endParaRPr lang="zh-CN" altLang="zh-CN" b="1" dirty="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0530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algn="ctr" eaLnBrk="1" hangingPunct="1">
                        <a:buFont typeface="Wingdings" panose="05000000000000000000" pitchFamily="2" charset="2"/>
                        <a:buNone/>
                      </a:pPr>
                      <a:r>
                        <a:rPr lang="zh-CN" altLang="en-US" b="1" dirty="0"/>
                        <a:t>单调性</a:t>
                      </a:r>
                      <a:endParaRPr lang="zh-CN" altLang="en-US" b="1" dirty="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r>
                        <a:rPr lang="en-US" altLang="zh-CN" b="1"/>
                        <a:t>  </a:t>
                      </a:r>
                      <a:endParaRPr lang="en-US" altLang="zh-CN" b="1"/>
                    </a:p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endParaRPr lang="en-US" altLang="zh-CN" b="1"/>
                    </a:p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endParaRPr lang="en-US" altLang="zh-CN" b="1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</a:defRPr>
                      </a:lvl5pPr>
                    </a:lstStyle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endParaRPr lang="en-US" altLang="zh-CN" b="1"/>
                    </a:p>
                    <a:p>
                      <a:pPr marL="0" lvl="0" indent="0" eaLnBrk="1" hangingPunct="1">
                        <a:buFont typeface="Wingdings" panose="05000000000000000000" pitchFamily="2" charset="2"/>
                        <a:buNone/>
                      </a:pPr>
                      <a:endParaRPr lang="en-US" altLang="zh-CN" b="1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8860" name="Text Box 28"/>
          <p:cNvSpPr txBox="1"/>
          <p:nvPr/>
        </p:nvSpPr>
        <p:spPr>
          <a:xfrm>
            <a:off x="4841875" y="2468563"/>
            <a:ext cx="652463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sz="2800" b="1">
                <a:latin typeface="Times New Roman" panose="02020603050405020304" pitchFamily="18" charset="0"/>
              </a:rPr>
              <a:t>2</a:t>
            </a:r>
            <a:r>
              <a:rPr lang="en-US" altLang="zh-CN" sz="2800">
                <a:solidFill>
                  <a:srgbClr val="000000"/>
                </a:solidFill>
                <a:latin typeface="宋体" panose="02010600030101010101" pitchFamily="2" charset="-122"/>
                <a:sym typeface="Symbol" panose="05050102010706020507" pitchFamily="18" charset="2"/>
              </a:rPr>
              <a:t></a:t>
            </a:r>
            <a:endParaRPr lang="en-US" altLang="zh-CN" sz="2800">
              <a:solidFill>
                <a:srgbClr val="000000"/>
              </a:solidFill>
              <a:latin typeface="宋体" panose="02010600030101010101" pitchFamily="2" charset="-122"/>
              <a:sym typeface="Symbol" panose="05050102010706020507" pitchFamily="18" charset="2"/>
            </a:endParaRPr>
          </a:p>
        </p:txBody>
      </p:sp>
      <p:sp>
        <p:nvSpPr>
          <p:cNvPr id="248861" name="Text Box 29"/>
          <p:cNvSpPr txBox="1"/>
          <p:nvPr/>
        </p:nvSpPr>
        <p:spPr>
          <a:xfrm>
            <a:off x="8226425" y="2397125"/>
            <a:ext cx="652463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sz="2800" b="1">
                <a:latin typeface="Times New Roman" panose="02020603050405020304" pitchFamily="18" charset="0"/>
              </a:rPr>
              <a:t>2</a:t>
            </a:r>
            <a:r>
              <a:rPr lang="en-US" altLang="zh-CN" sz="2800">
                <a:solidFill>
                  <a:srgbClr val="000000"/>
                </a:solidFill>
                <a:latin typeface="宋体" panose="02010600030101010101" pitchFamily="2" charset="-122"/>
                <a:sym typeface="Symbol" panose="05050102010706020507" pitchFamily="18" charset="2"/>
              </a:rPr>
              <a:t></a:t>
            </a:r>
            <a:endParaRPr lang="en-US" altLang="zh-CN" sz="2800">
              <a:solidFill>
                <a:srgbClr val="000000"/>
              </a:solidFill>
              <a:latin typeface="宋体" panose="02010600030101010101" pitchFamily="2" charset="-122"/>
              <a:sym typeface="Symbol" panose="05050102010706020507" pitchFamily="18" charset="2"/>
            </a:endParaRPr>
          </a:p>
        </p:txBody>
      </p:sp>
      <p:sp>
        <p:nvSpPr>
          <p:cNvPr id="248862" name="Text Box 30"/>
          <p:cNvSpPr txBox="1"/>
          <p:nvPr/>
        </p:nvSpPr>
        <p:spPr>
          <a:xfrm>
            <a:off x="4546600" y="2949575"/>
            <a:ext cx="1295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</a:rPr>
              <a:t>奇函数</a:t>
            </a:r>
            <a:endParaRPr lang="zh-CN" altLang="en-US" sz="2800" b="1" dirty="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48863" name="Text Box 31"/>
          <p:cNvSpPr txBox="1"/>
          <p:nvPr/>
        </p:nvSpPr>
        <p:spPr>
          <a:xfrm>
            <a:off x="8002588" y="2924175"/>
            <a:ext cx="1295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</a:rPr>
              <a:t>偶函数</a:t>
            </a:r>
            <a:endParaRPr lang="zh-CN" altLang="en-US" sz="2800" b="1" dirty="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3588" name="Rectangle 32"/>
          <p:cNvSpPr/>
          <p:nvPr/>
        </p:nvSpPr>
        <p:spPr>
          <a:xfrm>
            <a:off x="1524000" y="3049588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lang="zh-CN" altLang="en-US" dirty="0">
              <a:latin typeface="Arial" panose="020B0604020202020204" pitchFamily="34" charset="0"/>
            </a:endParaRPr>
          </a:p>
        </p:txBody>
      </p:sp>
      <p:graphicFrame>
        <p:nvGraphicFramePr>
          <p:cNvPr id="248865" name="Object 33"/>
          <p:cNvGraphicFramePr/>
          <p:nvPr>
            <p:ph sz="half" idx="1"/>
          </p:nvPr>
        </p:nvGraphicFramePr>
        <p:xfrm>
          <a:off x="3536950" y="4471988"/>
          <a:ext cx="2933700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" r:id="rId3" imgW="1790065" imgH="393700" progId="Equation.3">
                  <p:embed/>
                </p:oleObj>
              </mc:Choice>
              <mc:Fallback>
                <p:oleObj name="" r:id="rId3" imgW="1790065" imgH="393700" progId="Equation.3">
                  <p:embed/>
                  <p:pic>
                    <p:nvPicPr>
                      <p:cNvPr id="0" name="图片 310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36950" y="4471988"/>
                        <a:ext cx="2933700" cy="70961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66" name="Object 34"/>
          <p:cNvGraphicFramePr/>
          <p:nvPr/>
        </p:nvGraphicFramePr>
        <p:xfrm>
          <a:off x="3556000" y="5600700"/>
          <a:ext cx="2998788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" r:id="rId5" imgW="1751965" imgH="393700" progId="Equation.3">
                  <p:embed/>
                </p:oleObj>
              </mc:Choice>
              <mc:Fallback>
                <p:oleObj name="" r:id="rId5" imgW="1751965" imgH="393700" progId="Equation.3">
                  <p:embed/>
                  <p:pic>
                    <p:nvPicPr>
                      <p:cNvPr id="0" name="图片 310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556000" y="5600700"/>
                        <a:ext cx="2998788" cy="6746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67" name="Object 35"/>
          <p:cNvGraphicFramePr/>
          <p:nvPr/>
        </p:nvGraphicFramePr>
        <p:xfrm>
          <a:off x="7204075" y="5711825"/>
          <a:ext cx="2289175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" r:id="rId7" imgW="1395730" imgH="203200" progId="Equation.3">
                  <p:embed/>
                </p:oleObj>
              </mc:Choice>
              <mc:Fallback>
                <p:oleObj name="" r:id="rId7" imgW="1395730" imgH="203200" progId="Equation.3">
                  <p:embed/>
                  <p:pic>
                    <p:nvPicPr>
                      <p:cNvPr id="0" name="图片 311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204075" y="5711825"/>
                        <a:ext cx="2289175" cy="3667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68" name="Object 36"/>
          <p:cNvGraphicFramePr/>
          <p:nvPr/>
        </p:nvGraphicFramePr>
        <p:xfrm>
          <a:off x="7026275" y="4660900"/>
          <a:ext cx="278765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" r:id="rId9" imgW="1700530" imgH="203200" progId="Equation.3">
                  <p:embed/>
                </p:oleObj>
              </mc:Choice>
              <mc:Fallback>
                <p:oleObj name="" r:id="rId9" imgW="1700530" imgH="203200" progId="Equation.3">
                  <p:embed/>
                  <p:pic>
                    <p:nvPicPr>
                      <p:cNvPr id="0" name="图片 311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026275" y="4660900"/>
                        <a:ext cx="2787650" cy="3667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89" name="Text Box 37"/>
          <p:cNvSpPr txBox="1"/>
          <p:nvPr/>
        </p:nvSpPr>
        <p:spPr>
          <a:xfrm>
            <a:off x="3727450" y="5006975"/>
            <a:ext cx="17653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zh-CN" altLang="zh-CN" sz="2400" dirty="0">
              <a:latin typeface="Times New Roman" panose="02020603050405020304" pitchFamily="18" charset="0"/>
            </a:endParaRPr>
          </a:p>
        </p:txBody>
      </p:sp>
      <p:sp>
        <p:nvSpPr>
          <p:cNvPr id="248870" name="Text Box 38"/>
          <p:cNvSpPr txBox="1"/>
          <p:nvPr/>
        </p:nvSpPr>
        <p:spPr>
          <a:xfrm>
            <a:off x="3262313" y="4035425"/>
            <a:ext cx="2525712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20000"/>
              </a:spcBef>
            </a:pPr>
            <a:r>
              <a:rPr lang="zh-CN" altLang="en-US" sz="2800" b="1" dirty="0">
                <a:latin typeface="Times New Roman" panose="02020603050405020304" pitchFamily="18" charset="0"/>
              </a:rPr>
              <a:t>单调增区间</a:t>
            </a:r>
            <a:r>
              <a:rPr lang="en-US" altLang="zh-CN" sz="2800" b="1">
                <a:latin typeface="Times New Roman" panose="02020603050405020304" pitchFamily="18" charset="0"/>
              </a:rPr>
              <a:t>:</a:t>
            </a:r>
            <a:endParaRPr lang="en-US" altLang="zh-CN" sz="2400">
              <a:latin typeface="Times New Roman" panose="02020603050405020304" pitchFamily="18" charset="0"/>
            </a:endParaRPr>
          </a:p>
        </p:txBody>
      </p:sp>
      <p:sp>
        <p:nvSpPr>
          <p:cNvPr id="248871" name="Text Box 39"/>
          <p:cNvSpPr txBox="1"/>
          <p:nvPr/>
        </p:nvSpPr>
        <p:spPr>
          <a:xfrm>
            <a:off x="3313113" y="5145088"/>
            <a:ext cx="2525712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20000"/>
              </a:spcBef>
            </a:pPr>
            <a:r>
              <a:rPr lang="zh-CN" altLang="en-US" sz="2800" b="1" dirty="0">
                <a:latin typeface="Times New Roman" panose="02020603050405020304" pitchFamily="18" charset="0"/>
              </a:rPr>
              <a:t>单调减区间</a:t>
            </a:r>
            <a:r>
              <a:rPr lang="en-US" altLang="zh-CN" sz="2800" b="1">
                <a:latin typeface="Times New Roman" panose="02020603050405020304" pitchFamily="18" charset="0"/>
              </a:rPr>
              <a:t>:</a:t>
            </a:r>
            <a:endParaRPr lang="en-US" altLang="zh-CN" sz="2400">
              <a:latin typeface="Times New Roman" panose="02020603050405020304" pitchFamily="18" charset="0"/>
            </a:endParaRPr>
          </a:p>
        </p:txBody>
      </p:sp>
      <p:sp>
        <p:nvSpPr>
          <p:cNvPr id="248872" name="Text Box 40"/>
          <p:cNvSpPr txBox="1"/>
          <p:nvPr/>
        </p:nvSpPr>
        <p:spPr>
          <a:xfrm>
            <a:off x="6943725" y="4022725"/>
            <a:ext cx="2525713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20000"/>
              </a:spcBef>
            </a:pPr>
            <a:r>
              <a:rPr lang="zh-CN" altLang="en-US" sz="2800" b="1" dirty="0">
                <a:latin typeface="Times New Roman" panose="02020603050405020304" pitchFamily="18" charset="0"/>
              </a:rPr>
              <a:t>单调增区间</a:t>
            </a:r>
            <a:r>
              <a:rPr lang="en-US" altLang="zh-CN" sz="2800" b="1">
                <a:latin typeface="Times New Roman" panose="02020603050405020304" pitchFamily="18" charset="0"/>
              </a:rPr>
              <a:t>:</a:t>
            </a:r>
            <a:endParaRPr lang="en-US" altLang="zh-CN" sz="2400">
              <a:latin typeface="Times New Roman" panose="02020603050405020304" pitchFamily="18" charset="0"/>
            </a:endParaRPr>
          </a:p>
        </p:txBody>
      </p:sp>
      <p:sp>
        <p:nvSpPr>
          <p:cNvPr id="248873" name="Text Box 41"/>
          <p:cNvSpPr txBox="1"/>
          <p:nvPr/>
        </p:nvSpPr>
        <p:spPr>
          <a:xfrm>
            <a:off x="6967220" y="5181600"/>
            <a:ext cx="2525713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20000"/>
              </a:spcBef>
            </a:pPr>
            <a:r>
              <a:rPr lang="zh-CN" altLang="en-US" sz="2800" b="1" dirty="0">
                <a:latin typeface="Times New Roman" panose="02020603050405020304" pitchFamily="18" charset="0"/>
              </a:rPr>
              <a:t>单调减区间</a:t>
            </a:r>
            <a:r>
              <a:rPr lang="en-US" altLang="zh-CN" sz="2800" b="1">
                <a:latin typeface="Times New Roman" panose="02020603050405020304" pitchFamily="18" charset="0"/>
              </a:rPr>
              <a:t>:</a:t>
            </a:r>
            <a:endParaRPr lang="en-US" altLang="zh-CN" sz="2400">
              <a:latin typeface="Times New Roman" panose="02020603050405020304" pitchFamily="18" charset="0"/>
            </a:endParaRPr>
          </a:p>
        </p:txBody>
      </p:sp>
      <p:grpSp>
        <p:nvGrpSpPr>
          <p:cNvPr id="23594" name="Group 42"/>
          <p:cNvGrpSpPr/>
          <p:nvPr/>
        </p:nvGrpSpPr>
        <p:grpSpPr>
          <a:xfrm>
            <a:off x="3276600" y="990600"/>
            <a:ext cx="3251200" cy="1358900"/>
            <a:chOff x="1746" y="1440"/>
            <a:chExt cx="2048" cy="856"/>
          </a:xfrm>
        </p:grpSpPr>
        <p:sp>
          <p:nvSpPr>
            <p:cNvPr id="23637" name="Text Box 43"/>
            <p:cNvSpPr txBox="1"/>
            <p:nvPr/>
          </p:nvSpPr>
          <p:spPr>
            <a:xfrm>
              <a:off x="3606" y="1797"/>
              <a:ext cx="188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x</a:t>
              </a:r>
              <a:endParaRPr lang="en-US" altLang="zh-CN" sz="24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38" name="Line 44"/>
            <p:cNvSpPr/>
            <p:nvPr/>
          </p:nvSpPr>
          <p:spPr>
            <a:xfrm>
              <a:off x="1746" y="1933"/>
              <a:ext cx="19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triangle" w="lg" len="lg"/>
            </a:ln>
          </p:spPr>
        </p:sp>
        <p:sp>
          <p:nvSpPr>
            <p:cNvPr id="23639" name="Line 45"/>
            <p:cNvSpPr/>
            <p:nvPr/>
          </p:nvSpPr>
          <p:spPr>
            <a:xfrm>
              <a:off x="1882" y="2115"/>
              <a:ext cx="1633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headEnd type="none" w="med" len="med"/>
              <a:tailEnd type="none" w="med" len="med"/>
            </a:ln>
          </p:spPr>
        </p:sp>
        <p:sp>
          <p:nvSpPr>
            <p:cNvPr id="23640" name="Text Box 46"/>
            <p:cNvSpPr txBox="1"/>
            <p:nvPr/>
          </p:nvSpPr>
          <p:spPr>
            <a:xfrm>
              <a:off x="2308" y="1440"/>
              <a:ext cx="188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y</a:t>
              </a:r>
              <a:endParaRPr lang="en-US" altLang="zh-CN" sz="24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41" name="Line 47"/>
            <p:cNvSpPr/>
            <p:nvPr/>
          </p:nvSpPr>
          <p:spPr>
            <a:xfrm flipV="1">
              <a:off x="2472" y="1519"/>
              <a:ext cx="16" cy="77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triangle" w="lg" len="lg"/>
            </a:ln>
          </p:spPr>
        </p:sp>
        <p:sp>
          <p:nvSpPr>
            <p:cNvPr id="23642" name="Text Box 48"/>
            <p:cNvSpPr txBox="1"/>
            <p:nvPr/>
          </p:nvSpPr>
          <p:spPr>
            <a:xfrm>
              <a:off x="2343" y="1827"/>
              <a:ext cx="219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o</a:t>
              </a:r>
              <a:endParaRPr lang="en-US" altLang="zh-CN" sz="24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43" name="Line 49"/>
            <p:cNvSpPr/>
            <p:nvPr/>
          </p:nvSpPr>
          <p:spPr>
            <a:xfrm>
              <a:off x="3007" y="1902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44" name="Line 50"/>
            <p:cNvSpPr/>
            <p:nvPr/>
          </p:nvSpPr>
          <p:spPr>
            <a:xfrm>
              <a:off x="3530" y="1904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45" name="Line 51"/>
            <p:cNvSpPr/>
            <p:nvPr/>
          </p:nvSpPr>
          <p:spPr>
            <a:xfrm>
              <a:off x="2483" y="1902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46" name="Line 52"/>
            <p:cNvSpPr/>
            <p:nvPr/>
          </p:nvSpPr>
          <p:spPr>
            <a:xfrm>
              <a:off x="2200" y="1904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47" name="Line 53"/>
            <p:cNvSpPr/>
            <p:nvPr/>
          </p:nvSpPr>
          <p:spPr>
            <a:xfrm rot="-5400000">
              <a:off x="2515" y="1771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48" name="Line 54"/>
            <p:cNvSpPr/>
            <p:nvPr/>
          </p:nvSpPr>
          <p:spPr>
            <a:xfrm rot="-5400000">
              <a:off x="2513" y="2099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49" name="Text Box 55"/>
            <p:cNvSpPr txBox="1"/>
            <p:nvPr/>
          </p:nvSpPr>
          <p:spPr>
            <a:xfrm>
              <a:off x="2086" y="1888"/>
              <a:ext cx="250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-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50" name="Text Box 56"/>
            <p:cNvSpPr txBox="1"/>
            <p:nvPr/>
          </p:nvSpPr>
          <p:spPr>
            <a:xfrm>
              <a:off x="2326" y="2084"/>
              <a:ext cx="282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-1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51" name="Text Box 57"/>
            <p:cNvSpPr txBox="1"/>
            <p:nvPr/>
          </p:nvSpPr>
          <p:spPr>
            <a:xfrm>
              <a:off x="2880" y="1888"/>
              <a:ext cx="272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2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52" name="Text Box 58"/>
            <p:cNvSpPr txBox="1"/>
            <p:nvPr/>
          </p:nvSpPr>
          <p:spPr>
            <a:xfrm>
              <a:off x="3061" y="1884"/>
              <a:ext cx="272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3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53" name="Text Box 59"/>
            <p:cNvSpPr txBox="1"/>
            <p:nvPr/>
          </p:nvSpPr>
          <p:spPr>
            <a:xfrm>
              <a:off x="3379" y="1888"/>
              <a:ext cx="272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4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54" name="Text Box 60"/>
            <p:cNvSpPr txBox="1"/>
            <p:nvPr/>
          </p:nvSpPr>
          <p:spPr>
            <a:xfrm>
              <a:off x="1761" y="1888"/>
              <a:ext cx="303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-2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55" name="Text Box 61"/>
            <p:cNvSpPr txBox="1"/>
            <p:nvPr/>
          </p:nvSpPr>
          <p:spPr>
            <a:xfrm>
              <a:off x="2358" y="1610"/>
              <a:ext cx="282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1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56" name="Text Box 62"/>
            <p:cNvSpPr txBox="1"/>
            <p:nvPr/>
          </p:nvSpPr>
          <p:spPr>
            <a:xfrm>
              <a:off x="2608" y="1879"/>
              <a:ext cx="250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57" name="Freeform 63"/>
            <p:cNvSpPr/>
            <p:nvPr/>
          </p:nvSpPr>
          <p:spPr>
            <a:xfrm>
              <a:off x="1903" y="1797"/>
              <a:ext cx="545" cy="304"/>
            </a:xfrm>
            <a:custGeom>
              <a:avLst/>
              <a:gdLst>
                <a:gd name="txL" fmla="*/ 0 w 1048"/>
                <a:gd name="txT" fmla="*/ 0 h 304"/>
                <a:gd name="txR" fmla="*/ 1048 w 1048"/>
                <a:gd name="txB" fmla="*/ 304 h 304"/>
              </a:gdLst>
              <a:ahLst/>
              <a:cxnLst>
                <a:cxn ang="0">
                  <a:pos x="0" y="147"/>
                </a:cxn>
                <a:cxn ang="0">
                  <a:pos x="131" y="0"/>
                </a:cxn>
                <a:cxn ang="0">
                  <a:pos x="273" y="147"/>
                </a:cxn>
                <a:cxn ang="0">
                  <a:pos x="403" y="304"/>
                </a:cxn>
                <a:cxn ang="0">
                  <a:pos x="545" y="147"/>
                </a:cxn>
              </a:cxnLst>
              <a:rect l="txL" t="txT" r="txR" b="txB"/>
              <a:pathLst>
                <a:path w="1048" h="304">
                  <a:moveTo>
                    <a:pt x="0" y="147"/>
                  </a:moveTo>
                  <a:cubicBezTo>
                    <a:pt x="82" y="73"/>
                    <a:pt x="165" y="0"/>
                    <a:pt x="252" y="0"/>
                  </a:cubicBezTo>
                  <a:cubicBezTo>
                    <a:pt x="339" y="0"/>
                    <a:pt x="437" y="96"/>
                    <a:pt x="524" y="147"/>
                  </a:cubicBezTo>
                  <a:cubicBezTo>
                    <a:pt x="611" y="198"/>
                    <a:pt x="688" y="304"/>
                    <a:pt x="775" y="304"/>
                  </a:cubicBezTo>
                  <a:cubicBezTo>
                    <a:pt x="862" y="304"/>
                    <a:pt x="1003" y="173"/>
                    <a:pt x="1048" y="147"/>
                  </a:cubicBezTo>
                </a:path>
              </a:pathLst>
            </a:custGeom>
            <a:noFill/>
            <a:ln w="25400" cap="flat" cmpd="sng">
              <a:solidFill>
                <a:srgbClr val="6600CC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3658" name="Freeform 64"/>
            <p:cNvSpPr/>
            <p:nvPr/>
          </p:nvSpPr>
          <p:spPr>
            <a:xfrm>
              <a:off x="2448" y="1797"/>
              <a:ext cx="548" cy="304"/>
            </a:xfrm>
            <a:custGeom>
              <a:avLst/>
              <a:gdLst>
                <a:gd name="txL" fmla="*/ 0 w 1048"/>
                <a:gd name="txT" fmla="*/ 0 h 304"/>
                <a:gd name="txR" fmla="*/ 1048 w 1048"/>
                <a:gd name="txB" fmla="*/ 304 h 304"/>
              </a:gdLst>
              <a:ahLst/>
              <a:cxnLst>
                <a:cxn ang="0">
                  <a:pos x="0" y="147"/>
                </a:cxn>
                <a:cxn ang="0">
                  <a:pos x="132" y="0"/>
                </a:cxn>
                <a:cxn ang="0">
                  <a:pos x="274" y="147"/>
                </a:cxn>
                <a:cxn ang="0">
                  <a:pos x="405" y="304"/>
                </a:cxn>
                <a:cxn ang="0">
                  <a:pos x="548" y="147"/>
                </a:cxn>
              </a:cxnLst>
              <a:rect l="txL" t="txT" r="txR" b="txB"/>
              <a:pathLst>
                <a:path w="1048" h="304">
                  <a:moveTo>
                    <a:pt x="0" y="147"/>
                  </a:moveTo>
                  <a:cubicBezTo>
                    <a:pt x="82" y="73"/>
                    <a:pt x="165" y="0"/>
                    <a:pt x="252" y="0"/>
                  </a:cubicBezTo>
                  <a:cubicBezTo>
                    <a:pt x="339" y="0"/>
                    <a:pt x="437" y="96"/>
                    <a:pt x="524" y="147"/>
                  </a:cubicBezTo>
                  <a:cubicBezTo>
                    <a:pt x="611" y="198"/>
                    <a:pt x="688" y="304"/>
                    <a:pt x="775" y="304"/>
                  </a:cubicBezTo>
                  <a:cubicBezTo>
                    <a:pt x="862" y="304"/>
                    <a:pt x="1003" y="173"/>
                    <a:pt x="1048" y="147"/>
                  </a:cubicBezTo>
                </a:path>
              </a:pathLst>
            </a:custGeom>
            <a:noFill/>
            <a:ln w="25400" cap="flat" cmpd="sng">
              <a:solidFill>
                <a:srgbClr val="6600CC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3659" name="Freeform 65"/>
            <p:cNvSpPr/>
            <p:nvPr/>
          </p:nvSpPr>
          <p:spPr>
            <a:xfrm>
              <a:off x="3001" y="1797"/>
              <a:ext cx="503" cy="304"/>
            </a:xfrm>
            <a:custGeom>
              <a:avLst/>
              <a:gdLst>
                <a:gd name="txL" fmla="*/ 0 w 1048"/>
                <a:gd name="txT" fmla="*/ 0 h 304"/>
                <a:gd name="txR" fmla="*/ 1048 w 1048"/>
                <a:gd name="txB" fmla="*/ 304 h 304"/>
              </a:gdLst>
              <a:ahLst/>
              <a:cxnLst>
                <a:cxn ang="0">
                  <a:pos x="0" y="147"/>
                </a:cxn>
                <a:cxn ang="0">
                  <a:pos x="121" y="0"/>
                </a:cxn>
                <a:cxn ang="0">
                  <a:pos x="252" y="147"/>
                </a:cxn>
                <a:cxn ang="0">
                  <a:pos x="372" y="304"/>
                </a:cxn>
                <a:cxn ang="0">
                  <a:pos x="503" y="147"/>
                </a:cxn>
              </a:cxnLst>
              <a:rect l="txL" t="txT" r="txR" b="txB"/>
              <a:pathLst>
                <a:path w="1048" h="304">
                  <a:moveTo>
                    <a:pt x="0" y="147"/>
                  </a:moveTo>
                  <a:cubicBezTo>
                    <a:pt x="82" y="73"/>
                    <a:pt x="165" y="0"/>
                    <a:pt x="252" y="0"/>
                  </a:cubicBezTo>
                  <a:cubicBezTo>
                    <a:pt x="339" y="0"/>
                    <a:pt x="437" y="96"/>
                    <a:pt x="524" y="147"/>
                  </a:cubicBezTo>
                  <a:cubicBezTo>
                    <a:pt x="611" y="198"/>
                    <a:pt x="688" y="304"/>
                    <a:pt x="775" y="304"/>
                  </a:cubicBezTo>
                  <a:cubicBezTo>
                    <a:pt x="862" y="304"/>
                    <a:pt x="1003" y="173"/>
                    <a:pt x="1048" y="147"/>
                  </a:cubicBezTo>
                </a:path>
              </a:pathLst>
            </a:custGeom>
            <a:noFill/>
            <a:ln w="25400" cap="flat" cmpd="sng">
              <a:solidFill>
                <a:srgbClr val="6600CC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3660" name="Line 66"/>
            <p:cNvSpPr/>
            <p:nvPr/>
          </p:nvSpPr>
          <p:spPr>
            <a:xfrm>
              <a:off x="1791" y="1797"/>
              <a:ext cx="1723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headEnd type="none" w="med" len="med"/>
              <a:tailEnd type="none" w="med" len="med"/>
            </a:ln>
          </p:spPr>
        </p:sp>
        <p:sp>
          <p:nvSpPr>
            <p:cNvPr id="23661" name="Line 67"/>
            <p:cNvSpPr/>
            <p:nvPr/>
          </p:nvSpPr>
          <p:spPr>
            <a:xfrm>
              <a:off x="2744" y="1888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23595" name="Group 68"/>
          <p:cNvGrpSpPr/>
          <p:nvPr/>
        </p:nvGrpSpPr>
        <p:grpSpPr>
          <a:xfrm>
            <a:off x="6959600" y="692150"/>
            <a:ext cx="3251200" cy="1511300"/>
            <a:chOff x="1746" y="1344"/>
            <a:chExt cx="2048" cy="952"/>
          </a:xfrm>
        </p:grpSpPr>
        <p:sp>
          <p:nvSpPr>
            <p:cNvPr id="23612" name="Text Box 69"/>
            <p:cNvSpPr txBox="1"/>
            <p:nvPr/>
          </p:nvSpPr>
          <p:spPr>
            <a:xfrm>
              <a:off x="3606" y="1797"/>
              <a:ext cx="188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x</a:t>
              </a:r>
              <a:endParaRPr lang="en-US" altLang="zh-CN" sz="24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13" name="Line 70"/>
            <p:cNvSpPr/>
            <p:nvPr/>
          </p:nvSpPr>
          <p:spPr>
            <a:xfrm>
              <a:off x="1746" y="1933"/>
              <a:ext cx="190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triangle" w="lg" len="lg"/>
            </a:ln>
          </p:spPr>
        </p:sp>
        <p:sp>
          <p:nvSpPr>
            <p:cNvPr id="23614" name="Line 71"/>
            <p:cNvSpPr/>
            <p:nvPr/>
          </p:nvSpPr>
          <p:spPr>
            <a:xfrm>
              <a:off x="1882" y="2115"/>
              <a:ext cx="1633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headEnd type="none" w="med" len="med"/>
              <a:tailEnd type="none" w="med" len="med"/>
            </a:ln>
          </p:spPr>
        </p:sp>
        <p:sp>
          <p:nvSpPr>
            <p:cNvPr id="23615" name="Text Box 72"/>
            <p:cNvSpPr txBox="1"/>
            <p:nvPr/>
          </p:nvSpPr>
          <p:spPr>
            <a:xfrm>
              <a:off x="2245" y="1344"/>
              <a:ext cx="188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y</a:t>
              </a:r>
              <a:endParaRPr lang="en-US" altLang="zh-CN" sz="24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16" name="Line 73"/>
            <p:cNvSpPr/>
            <p:nvPr/>
          </p:nvSpPr>
          <p:spPr>
            <a:xfrm flipV="1">
              <a:off x="2472" y="1519"/>
              <a:ext cx="16" cy="77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triangle" w="lg" len="lg"/>
            </a:ln>
          </p:spPr>
        </p:sp>
        <p:sp>
          <p:nvSpPr>
            <p:cNvPr id="23617" name="Text Box 74"/>
            <p:cNvSpPr txBox="1"/>
            <p:nvPr/>
          </p:nvSpPr>
          <p:spPr>
            <a:xfrm>
              <a:off x="2343" y="1827"/>
              <a:ext cx="219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o</a:t>
              </a:r>
              <a:endParaRPr lang="en-US" altLang="zh-CN" sz="24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18" name="Line 75"/>
            <p:cNvSpPr/>
            <p:nvPr/>
          </p:nvSpPr>
          <p:spPr>
            <a:xfrm>
              <a:off x="3007" y="1902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19" name="Line 76"/>
            <p:cNvSpPr/>
            <p:nvPr/>
          </p:nvSpPr>
          <p:spPr>
            <a:xfrm>
              <a:off x="3530" y="1904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20" name="Line 77"/>
            <p:cNvSpPr/>
            <p:nvPr/>
          </p:nvSpPr>
          <p:spPr>
            <a:xfrm>
              <a:off x="2483" y="1902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21" name="Line 78"/>
            <p:cNvSpPr/>
            <p:nvPr/>
          </p:nvSpPr>
          <p:spPr>
            <a:xfrm>
              <a:off x="2200" y="1904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22" name="Line 79"/>
            <p:cNvSpPr/>
            <p:nvPr/>
          </p:nvSpPr>
          <p:spPr>
            <a:xfrm rot="-5400000">
              <a:off x="2515" y="1771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23" name="Line 80"/>
            <p:cNvSpPr/>
            <p:nvPr/>
          </p:nvSpPr>
          <p:spPr>
            <a:xfrm rot="-5400000">
              <a:off x="2513" y="2099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24" name="Text Box 81"/>
            <p:cNvSpPr txBox="1"/>
            <p:nvPr/>
          </p:nvSpPr>
          <p:spPr>
            <a:xfrm>
              <a:off x="2086" y="1888"/>
              <a:ext cx="250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-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25" name="Text Box 82"/>
            <p:cNvSpPr txBox="1"/>
            <p:nvPr/>
          </p:nvSpPr>
          <p:spPr>
            <a:xfrm>
              <a:off x="2326" y="2084"/>
              <a:ext cx="282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-1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26" name="Text Box 83"/>
            <p:cNvSpPr txBox="1"/>
            <p:nvPr/>
          </p:nvSpPr>
          <p:spPr>
            <a:xfrm>
              <a:off x="2880" y="1888"/>
              <a:ext cx="272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2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27" name="Text Box 84"/>
            <p:cNvSpPr txBox="1"/>
            <p:nvPr/>
          </p:nvSpPr>
          <p:spPr>
            <a:xfrm>
              <a:off x="3061" y="1884"/>
              <a:ext cx="272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3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28" name="Text Box 85"/>
            <p:cNvSpPr txBox="1"/>
            <p:nvPr/>
          </p:nvSpPr>
          <p:spPr>
            <a:xfrm>
              <a:off x="3379" y="1888"/>
              <a:ext cx="272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4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29" name="Text Box 86"/>
            <p:cNvSpPr txBox="1"/>
            <p:nvPr/>
          </p:nvSpPr>
          <p:spPr>
            <a:xfrm>
              <a:off x="1761" y="1888"/>
              <a:ext cx="303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-2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30" name="Text Box 87"/>
            <p:cNvSpPr txBox="1"/>
            <p:nvPr/>
          </p:nvSpPr>
          <p:spPr>
            <a:xfrm>
              <a:off x="2358" y="1610"/>
              <a:ext cx="282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1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31" name="Text Box 88"/>
            <p:cNvSpPr txBox="1"/>
            <p:nvPr/>
          </p:nvSpPr>
          <p:spPr>
            <a:xfrm>
              <a:off x="2608" y="1879"/>
              <a:ext cx="250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2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</a:t>
              </a:r>
              <a:endParaRPr lang="en-US" altLang="zh-CN" sz="16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632" name="Freeform 89"/>
            <p:cNvSpPr/>
            <p:nvPr/>
          </p:nvSpPr>
          <p:spPr>
            <a:xfrm>
              <a:off x="1791" y="1797"/>
              <a:ext cx="545" cy="304"/>
            </a:xfrm>
            <a:custGeom>
              <a:avLst/>
              <a:gdLst>
                <a:gd name="txL" fmla="*/ 0 w 1048"/>
                <a:gd name="txT" fmla="*/ 0 h 304"/>
                <a:gd name="txR" fmla="*/ 1048 w 1048"/>
                <a:gd name="txB" fmla="*/ 304 h 304"/>
              </a:gdLst>
              <a:ahLst/>
              <a:cxnLst>
                <a:cxn ang="0">
                  <a:pos x="0" y="147"/>
                </a:cxn>
                <a:cxn ang="0">
                  <a:pos x="131" y="0"/>
                </a:cxn>
                <a:cxn ang="0">
                  <a:pos x="273" y="147"/>
                </a:cxn>
                <a:cxn ang="0">
                  <a:pos x="403" y="304"/>
                </a:cxn>
                <a:cxn ang="0">
                  <a:pos x="545" y="147"/>
                </a:cxn>
              </a:cxnLst>
              <a:rect l="txL" t="txT" r="txR" b="txB"/>
              <a:pathLst>
                <a:path w="1048" h="304">
                  <a:moveTo>
                    <a:pt x="0" y="147"/>
                  </a:moveTo>
                  <a:cubicBezTo>
                    <a:pt x="82" y="73"/>
                    <a:pt x="165" y="0"/>
                    <a:pt x="252" y="0"/>
                  </a:cubicBezTo>
                  <a:cubicBezTo>
                    <a:pt x="339" y="0"/>
                    <a:pt x="437" y="96"/>
                    <a:pt x="524" y="147"/>
                  </a:cubicBezTo>
                  <a:cubicBezTo>
                    <a:pt x="611" y="198"/>
                    <a:pt x="688" y="304"/>
                    <a:pt x="775" y="304"/>
                  </a:cubicBezTo>
                  <a:cubicBezTo>
                    <a:pt x="862" y="304"/>
                    <a:pt x="1003" y="173"/>
                    <a:pt x="1048" y="147"/>
                  </a:cubicBezTo>
                </a:path>
              </a:pathLst>
            </a:custGeom>
            <a:noFill/>
            <a:ln w="25400" cap="flat" cmpd="sng">
              <a:solidFill>
                <a:srgbClr val="6600CC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3633" name="Freeform 90"/>
            <p:cNvSpPr/>
            <p:nvPr/>
          </p:nvSpPr>
          <p:spPr>
            <a:xfrm>
              <a:off x="2336" y="1797"/>
              <a:ext cx="548" cy="304"/>
            </a:xfrm>
            <a:custGeom>
              <a:avLst/>
              <a:gdLst>
                <a:gd name="txL" fmla="*/ 0 w 1048"/>
                <a:gd name="txT" fmla="*/ 0 h 304"/>
                <a:gd name="txR" fmla="*/ 1048 w 1048"/>
                <a:gd name="txB" fmla="*/ 304 h 304"/>
              </a:gdLst>
              <a:ahLst/>
              <a:cxnLst>
                <a:cxn ang="0">
                  <a:pos x="0" y="147"/>
                </a:cxn>
                <a:cxn ang="0">
                  <a:pos x="132" y="0"/>
                </a:cxn>
                <a:cxn ang="0">
                  <a:pos x="274" y="147"/>
                </a:cxn>
                <a:cxn ang="0">
                  <a:pos x="405" y="304"/>
                </a:cxn>
                <a:cxn ang="0">
                  <a:pos x="548" y="147"/>
                </a:cxn>
              </a:cxnLst>
              <a:rect l="txL" t="txT" r="txR" b="txB"/>
              <a:pathLst>
                <a:path w="1048" h="304">
                  <a:moveTo>
                    <a:pt x="0" y="147"/>
                  </a:moveTo>
                  <a:cubicBezTo>
                    <a:pt x="82" y="73"/>
                    <a:pt x="165" y="0"/>
                    <a:pt x="252" y="0"/>
                  </a:cubicBezTo>
                  <a:cubicBezTo>
                    <a:pt x="339" y="0"/>
                    <a:pt x="437" y="96"/>
                    <a:pt x="524" y="147"/>
                  </a:cubicBezTo>
                  <a:cubicBezTo>
                    <a:pt x="611" y="198"/>
                    <a:pt x="688" y="304"/>
                    <a:pt x="775" y="304"/>
                  </a:cubicBezTo>
                  <a:cubicBezTo>
                    <a:pt x="862" y="304"/>
                    <a:pt x="1003" y="173"/>
                    <a:pt x="1048" y="147"/>
                  </a:cubicBezTo>
                </a:path>
              </a:pathLst>
            </a:custGeom>
            <a:noFill/>
            <a:ln w="25400" cap="flat" cmpd="sng">
              <a:solidFill>
                <a:srgbClr val="6600CC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3634" name="Freeform 91"/>
            <p:cNvSpPr/>
            <p:nvPr/>
          </p:nvSpPr>
          <p:spPr>
            <a:xfrm>
              <a:off x="2880" y="1797"/>
              <a:ext cx="503" cy="304"/>
            </a:xfrm>
            <a:custGeom>
              <a:avLst/>
              <a:gdLst>
                <a:gd name="txL" fmla="*/ 0 w 1048"/>
                <a:gd name="txT" fmla="*/ 0 h 304"/>
                <a:gd name="txR" fmla="*/ 1048 w 1048"/>
                <a:gd name="txB" fmla="*/ 304 h 304"/>
              </a:gdLst>
              <a:ahLst/>
              <a:cxnLst>
                <a:cxn ang="0">
                  <a:pos x="0" y="147"/>
                </a:cxn>
                <a:cxn ang="0">
                  <a:pos x="121" y="0"/>
                </a:cxn>
                <a:cxn ang="0">
                  <a:pos x="252" y="147"/>
                </a:cxn>
                <a:cxn ang="0">
                  <a:pos x="372" y="304"/>
                </a:cxn>
                <a:cxn ang="0">
                  <a:pos x="503" y="147"/>
                </a:cxn>
              </a:cxnLst>
              <a:rect l="txL" t="txT" r="txR" b="txB"/>
              <a:pathLst>
                <a:path w="1048" h="304">
                  <a:moveTo>
                    <a:pt x="0" y="147"/>
                  </a:moveTo>
                  <a:cubicBezTo>
                    <a:pt x="82" y="73"/>
                    <a:pt x="165" y="0"/>
                    <a:pt x="252" y="0"/>
                  </a:cubicBezTo>
                  <a:cubicBezTo>
                    <a:pt x="339" y="0"/>
                    <a:pt x="437" y="96"/>
                    <a:pt x="524" y="147"/>
                  </a:cubicBezTo>
                  <a:cubicBezTo>
                    <a:pt x="611" y="198"/>
                    <a:pt x="688" y="304"/>
                    <a:pt x="775" y="304"/>
                  </a:cubicBezTo>
                  <a:cubicBezTo>
                    <a:pt x="862" y="304"/>
                    <a:pt x="1003" y="173"/>
                    <a:pt x="1048" y="147"/>
                  </a:cubicBezTo>
                </a:path>
              </a:pathLst>
            </a:custGeom>
            <a:noFill/>
            <a:ln w="25400" cap="flat" cmpd="sng">
              <a:solidFill>
                <a:srgbClr val="6600CC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3635" name="Line 92"/>
            <p:cNvSpPr/>
            <p:nvPr/>
          </p:nvSpPr>
          <p:spPr>
            <a:xfrm>
              <a:off x="1791" y="1797"/>
              <a:ext cx="1723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headEnd type="none" w="med" len="med"/>
              <a:tailEnd type="none" w="med" len="med"/>
            </a:ln>
          </p:spPr>
        </p:sp>
        <p:sp>
          <p:nvSpPr>
            <p:cNvPr id="23636" name="Line 93"/>
            <p:cNvSpPr/>
            <p:nvPr/>
          </p:nvSpPr>
          <p:spPr>
            <a:xfrm>
              <a:off x="2744" y="1888"/>
              <a:ext cx="0" cy="3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4" name="Group 94"/>
          <p:cNvGrpSpPr/>
          <p:nvPr/>
        </p:nvGrpSpPr>
        <p:grpSpPr>
          <a:xfrm>
            <a:off x="3287713" y="1557338"/>
            <a:ext cx="2133600" cy="533400"/>
            <a:chOff x="624" y="2448"/>
            <a:chExt cx="1344" cy="336"/>
          </a:xfrm>
        </p:grpSpPr>
        <p:sp>
          <p:nvSpPr>
            <p:cNvPr id="23609" name="Line 95"/>
            <p:cNvSpPr/>
            <p:nvPr/>
          </p:nvSpPr>
          <p:spPr>
            <a:xfrm flipV="1">
              <a:off x="1152" y="2448"/>
              <a:ext cx="288" cy="336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10" name="Line 96"/>
            <p:cNvSpPr/>
            <p:nvPr/>
          </p:nvSpPr>
          <p:spPr>
            <a:xfrm flipV="1">
              <a:off x="1728" y="2448"/>
              <a:ext cx="240" cy="336"/>
            </a:xfrm>
            <a:prstGeom prst="line">
              <a:avLst/>
            </a:prstGeom>
            <a:ln w="57150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11" name="Line 97"/>
            <p:cNvSpPr/>
            <p:nvPr/>
          </p:nvSpPr>
          <p:spPr>
            <a:xfrm flipV="1">
              <a:off x="624" y="2448"/>
              <a:ext cx="240" cy="336"/>
            </a:xfrm>
            <a:prstGeom prst="line">
              <a:avLst/>
            </a:prstGeom>
            <a:ln w="57150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5" name="Group 98"/>
          <p:cNvGrpSpPr/>
          <p:nvPr/>
        </p:nvGrpSpPr>
        <p:grpSpPr>
          <a:xfrm>
            <a:off x="3792538" y="1557338"/>
            <a:ext cx="2057400" cy="533400"/>
            <a:chOff x="3552" y="1296"/>
            <a:chExt cx="1296" cy="336"/>
          </a:xfrm>
        </p:grpSpPr>
        <p:sp>
          <p:nvSpPr>
            <p:cNvPr id="23606" name="Line 99"/>
            <p:cNvSpPr/>
            <p:nvPr/>
          </p:nvSpPr>
          <p:spPr>
            <a:xfrm>
              <a:off x="4608" y="1296"/>
              <a:ext cx="240" cy="336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07" name="Line 100"/>
            <p:cNvSpPr/>
            <p:nvPr/>
          </p:nvSpPr>
          <p:spPr>
            <a:xfrm>
              <a:off x="4080" y="1296"/>
              <a:ext cx="240" cy="336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08" name="Line 101"/>
            <p:cNvSpPr/>
            <p:nvPr/>
          </p:nvSpPr>
          <p:spPr>
            <a:xfrm>
              <a:off x="3552" y="1296"/>
              <a:ext cx="240" cy="336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6" name="Group 102"/>
          <p:cNvGrpSpPr/>
          <p:nvPr/>
        </p:nvGrpSpPr>
        <p:grpSpPr>
          <a:xfrm>
            <a:off x="6770688" y="1412875"/>
            <a:ext cx="2133600" cy="533400"/>
            <a:chOff x="624" y="2448"/>
            <a:chExt cx="1344" cy="336"/>
          </a:xfrm>
        </p:grpSpPr>
        <p:sp>
          <p:nvSpPr>
            <p:cNvPr id="23603" name="Line 103"/>
            <p:cNvSpPr/>
            <p:nvPr/>
          </p:nvSpPr>
          <p:spPr>
            <a:xfrm flipV="1">
              <a:off x="1152" y="2448"/>
              <a:ext cx="288" cy="336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04" name="Line 104"/>
            <p:cNvSpPr/>
            <p:nvPr/>
          </p:nvSpPr>
          <p:spPr>
            <a:xfrm flipV="1">
              <a:off x="1728" y="2448"/>
              <a:ext cx="240" cy="336"/>
            </a:xfrm>
            <a:prstGeom prst="line">
              <a:avLst/>
            </a:prstGeom>
            <a:ln w="57150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05" name="Line 105"/>
            <p:cNvSpPr/>
            <p:nvPr/>
          </p:nvSpPr>
          <p:spPr>
            <a:xfrm flipV="1">
              <a:off x="624" y="2448"/>
              <a:ext cx="240" cy="336"/>
            </a:xfrm>
            <a:prstGeom prst="line">
              <a:avLst/>
            </a:prstGeom>
            <a:ln w="57150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7" name="Group 106"/>
          <p:cNvGrpSpPr/>
          <p:nvPr/>
        </p:nvGrpSpPr>
        <p:grpSpPr>
          <a:xfrm>
            <a:off x="7319963" y="1412875"/>
            <a:ext cx="2057400" cy="533400"/>
            <a:chOff x="3552" y="1296"/>
            <a:chExt cx="1296" cy="336"/>
          </a:xfrm>
        </p:grpSpPr>
        <p:sp>
          <p:nvSpPr>
            <p:cNvPr id="23600" name="Line 107"/>
            <p:cNvSpPr/>
            <p:nvPr/>
          </p:nvSpPr>
          <p:spPr>
            <a:xfrm>
              <a:off x="4608" y="1296"/>
              <a:ext cx="240" cy="336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01" name="Line 108"/>
            <p:cNvSpPr/>
            <p:nvPr/>
          </p:nvSpPr>
          <p:spPr>
            <a:xfrm>
              <a:off x="4080" y="1296"/>
              <a:ext cx="240" cy="336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02" name="Line 109"/>
            <p:cNvSpPr/>
            <p:nvPr/>
          </p:nvSpPr>
          <p:spPr>
            <a:xfrm>
              <a:off x="3552" y="1296"/>
              <a:ext cx="240" cy="336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-295910" y="27940"/>
            <a:ext cx="1874984" cy="92055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8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48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8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48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48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5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50"/>
                            </p:stCondLst>
                            <p:childTnLst>
                              <p:par>
                                <p:cTn id="6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248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950"/>
                            </p:stCondLst>
                            <p:childTnLst>
                              <p:par>
                                <p:cTn id="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4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50"/>
                            </p:stCondLst>
                            <p:childTnLst>
                              <p:par>
                                <p:cTn id="7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50"/>
                            </p:stCondLst>
                            <p:childTnLst>
                              <p:par>
                                <p:cTn id="77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450"/>
                            </p:stCondLst>
                            <p:childTnLst>
                              <p:par>
                                <p:cTn id="8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60" grpId="0"/>
      <p:bldP spid="248870" grpId="0"/>
      <p:bldP spid="248871" grpId="0"/>
      <p:bldP spid="248872" grpId="0"/>
      <p:bldP spid="24887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布置作业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887980" y="1153160"/>
            <a:ext cx="5400040" cy="4752975"/>
            <a:chOff x="4548" y="1816"/>
            <a:chExt cx="8504" cy="7485"/>
          </a:xfrm>
        </p:grpSpPr>
        <p:sp>
          <p:nvSpPr>
            <p:cNvPr id="11266" name="AutoShape 14"/>
            <p:cNvSpPr>
              <a:spLocks noChangeArrowheads="1"/>
            </p:cNvSpPr>
            <p:nvPr/>
          </p:nvSpPr>
          <p:spPr bwMode="auto">
            <a:xfrm>
              <a:off x="4548" y="1816"/>
              <a:ext cx="8435" cy="205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F2F2F2"/>
                </a:gs>
                <a:gs pos="50000">
                  <a:srgbClr val="DDDDDD"/>
                </a:gs>
                <a:gs pos="100000">
                  <a:srgbClr val="F2F2F2"/>
                </a:gs>
              </a:gsLst>
              <a:lin ang="189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hangingPunct="1">
                <a:defRPr/>
              </a:pPr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pSp>
          <p:nvGrpSpPr>
            <p:cNvPr id="11280" name="Group 4"/>
            <p:cNvGrpSpPr/>
            <p:nvPr/>
          </p:nvGrpSpPr>
          <p:grpSpPr bwMode="auto">
            <a:xfrm rot="0">
              <a:off x="4733" y="1961"/>
              <a:ext cx="7440" cy="1765"/>
              <a:chOff x="74" y="80"/>
              <a:chExt cx="2976" cy="706"/>
            </a:xfrm>
          </p:grpSpPr>
          <p:grpSp>
            <p:nvGrpSpPr>
              <p:cNvPr id="11296" name="Group 7"/>
              <p:cNvGrpSpPr/>
              <p:nvPr/>
            </p:nvGrpSpPr>
            <p:grpSpPr bwMode="auto">
              <a:xfrm>
                <a:off x="74" y="80"/>
                <a:ext cx="656" cy="706"/>
                <a:chOff x="0" y="0"/>
                <a:chExt cx="768" cy="746"/>
              </a:xfrm>
            </p:grpSpPr>
            <p:sp>
              <p:nvSpPr>
                <p:cNvPr id="11298" name="AutoShape 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rgbClr val="839C9E"/>
                    </a:gs>
                  </a:gsLst>
                  <a:lin ang="5400000" scaled="1"/>
                </a:gradFill>
                <a:ln w="38100">
                  <a:solidFill>
                    <a:schemeClr val="bg1"/>
                  </a:solidFill>
                  <a:round/>
                </a:ln>
              </p:spPr>
              <p:txBody>
                <a:bodyPr wrap="none" anchor="ctr"/>
                <a:lstStyle/>
                <a:p>
                  <a:pPr eaLnBrk="1" hangingPunct="1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8" name="未知"/>
                <p:cNvSpPr>
                  <a:spLocks noChangeArrowheads="1"/>
                </p:cNvSpPr>
                <p:nvPr/>
              </p:nvSpPr>
              <p:spPr bwMode="auto">
                <a:xfrm>
                  <a:off x="47" y="4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alpha val="0"/>
                      </a:schemeClr>
                    </a:gs>
                    <a:gs pos="50000">
                      <a:srgbClr val="DAEEF0"/>
                    </a:gs>
                    <a:gs pos="100000">
                      <a:schemeClr val="accent1">
                        <a:alpha val="0"/>
                      </a:schemeClr>
                    </a:gs>
                  </a:gsLst>
                  <a:lin ang="189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Font typeface="Arial" panose="020B0604020202020204" pitchFamily="34" charset="0"/>
                    <a:buNone/>
                    <a:defRPr/>
                  </a:pPr>
                  <a:endParaRPr lang="zh-CN" altLang="en-US" smtClean="0"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9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46" y="188"/>
                  <a:ext cx="661" cy="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SzPct val="200000"/>
                    <a:buChar char="•"/>
                    <a:defRPr sz="20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200000"/>
                    <a:buChar char="–"/>
                    <a:defRPr sz="28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200000"/>
                    <a:buChar char="•"/>
                    <a:defRPr sz="16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SzPct val="200000"/>
                    <a:buChar char="–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SzTx/>
                    <a:buFontTx/>
                    <a:buNone/>
                    <a:defRPr/>
                  </a:pPr>
                  <a:r>
                    <a: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rPr>
                    <a:t>阅读</a:t>
                  </a:r>
                  <a:endParaRPr lang="zh-CN" altLang="en-US" sz="2800" b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1297" name="Text Box 11"/>
              <p:cNvSpPr txBox="1">
                <a:spLocks noChangeArrowheads="1"/>
              </p:cNvSpPr>
              <p:nvPr/>
            </p:nvSpPr>
            <p:spPr bwMode="auto">
              <a:xfrm>
                <a:off x="822" y="255"/>
                <a:ext cx="2228" cy="28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</a:pPr>
                <a:r>
                  <a: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教材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章节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5.9</a:t>
                </a:r>
                <a:endParaRPr lang="en-US" altLang="zh-CN" sz="24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11281" name="Group 12"/>
            <p:cNvGrpSpPr/>
            <p:nvPr/>
          </p:nvGrpSpPr>
          <p:grpSpPr bwMode="auto">
            <a:xfrm rot="0">
              <a:off x="4548" y="4558"/>
              <a:ext cx="8435" cy="2050"/>
              <a:chOff x="0" y="0"/>
              <a:chExt cx="3374" cy="820"/>
            </a:xfrm>
          </p:grpSpPr>
          <p:grpSp>
            <p:nvGrpSpPr>
              <p:cNvPr id="11289" name="Group 13"/>
              <p:cNvGrpSpPr/>
              <p:nvPr/>
            </p:nvGrpSpPr>
            <p:grpSpPr bwMode="auto">
              <a:xfrm>
                <a:off x="0" y="0"/>
                <a:ext cx="3374" cy="820"/>
                <a:chOff x="0" y="0"/>
                <a:chExt cx="4704" cy="820"/>
              </a:xfrm>
            </p:grpSpPr>
            <p:sp>
              <p:nvSpPr>
                <p:cNvPr id="11291" name="AutoShape 1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704" cy="820"/>
                </a:xfrm>
                <a:prstGeom prst="roundRect">
                  <a:avLst>
                    <a:gd name="adj" fmla="val 10889"/>
                  </a:avLst>
                </a:prstGeom>
                <a:gradFill rotWithShape="1">
                  <a:gsLst>
                    <a:gs pos="0">
                      <a:srgbClr val="F2F2F2"/>
                    </a:gs>
                    <a:gs pos="50000">
                      <a:srgbClr val="DDDDDD"/>
                    </a:gs>
                    <a:gs pos="100000">
                      <a:srgbClr val="F2F2F2"/>
                    </a:gs>
                  </a:gsLst>
                  <a:lin ang="18900000" scaled="1"/>
                </a:gradFill>
                <a:ln w="38100">
                  <a:solidFill>
                    <a:srgbClr val="FFFFFF"/>
                  </a:solidFill>
                  <a:round/>
                </a:ln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grpSp>
              <p:nvGrpSpPr>
                <p:cNvPr id="11292" name="Group 15"/>
                <p:cNvGrpSpPr/>
                <p:nvPr/>
              </p:nvGrpSpPr>
              <p:grpSpPr bwMode="auto">
                <a:xfrm>
                  <a:off x="103" y="76"/>
                  <a:ext cx="907" cy="671"/>
                  <a:chOff x="0" y="0"/>
                  <a:chExt cx="768" cy="746"/>
                </a:xfrm>
              </p:grpSpPr>
              <p:sp>
                <p:nvSpPr>
                  <p:cNvPr id="11293" name="AutoShape 1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68" cy="746"/>
                  </a:xfrm>
                  <a:prstGeom prst="roundRect">
                    <a:avLst>
                      <a:gd name="adj" fmla="val 11921"/>
                    </a:avLst>
                  </a:prstGeom>
                  <a:gradFill rotWithShape="1">
                    <a:gsLst>
                      <a:gs pos="0">
                        <a:srgbClr val="46B5B5"/>
                      </a:gs>
                      <a:gs pos="100000">
                        <a:schemeClr val="hlink"/>
                      </a:gs>
                    </a:gsLst>
                    <a:lin ang="5400000" scaled="1"/>
                  </a:gradFill>
                  <a:ln w="38100">
                    <a:solidFill>
                      <a:schemeClr val="bg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 eaLnBrk="1" hangingPunct="1"/>
                    <a:endParaRPr lang="zh-CN" altLang="en-US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1294" name="未知"/>
                  <p:cNvSpPr>
                    <a:spLocks noChangeArrowheads="1"/>
                  </p:cNvSpPr>
                  <p:nvPr/>
                </p:nvSpPr>
                <p:spPr bwMode="auto">
                  <a:xfrm>
                    <a:off x="48" y="48"/>
                    <a:ext cx="383" cy="373"/>
                  </a:xfrm>
                  <a:custGeom>
                    <a:avLst/>
                    <a:gdLst>
                      <a:gd name="T0" fmla="*/ 1 w 596"/>
                      <a:gd name="T1" fmla="*/ 0 h 598"/>
                      <a:gd name="T2" fmla="*/ 0 w 596"/>
                      <a:gd name="T3" fmla="*/ 1 h 598"/>
                      <a:gd name="T4" fmla="*/ 0 w 596"/>
                      <a:gd name="T5" fmla="*/ 6 h 598"/>
                      <a:gd name="T6" fmla="*/ 2 w 596"/>
                      <a:gd name="T7" fmla="*/ 1 h 598"/>
                      <a:gd name="T8" fmla="*/ 7 w 596"/>
                      <a:gd name="T9" fmla="*/ 0 h 598"/>
                      <a:gd name="T10" fmla="*/ 1 w 596"/>
                      <a:gd name="T11" fmla="*/ 0 h 59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96"/>
                      <a:gd name="T19" fmla="*/ 0 h 598"/>
                      <a:gd name="T20" fmla="*/ 596 w 596"/>
                      <a:gd name="T21" fmla="*/ 598 h 59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96" h="598">
                        <a:moveTo>
                          <a:pt x="118" y="0"/>
                        </a:moveTo>
                        <a:cubicBezTo>
                          <a:pt x="53" y="0"/>
                          <a:pt x="0" y="53"/>
                          <a:pt x="0" y="118"/>
                        </a:cubicBezTo>
                        <a:lnTo>
                          <a:pt x="0" y="589"/>
                        </a:lnTo>
                        <a:cubicBezTo>
                          <a:pt x="27" y="598"/>
                          <a:pt x="12" y="309"/>
                          <a:pt x="161" y="174"/>
                        </a:cubicBezTo>
                        <a:cubicBezTo>
                          <a:pt x="310" y="39"/>
                          <a:pt x="596" y="29"/>
                          <a:pt x="589" y="0"/>
                        </a:cubicBezTo>
                        <a:lnTo>
                          <a:pt x="118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93D4D4"/>
                      </a:gs>
                      <a:gs pos="100000">
                        <a:schemeClr val="hlink">
                          <a:alpha val="0"/>
                        </a:schemeClr>
                      </a:gs>
                    </a:gsLst>
                    <a:lin ang="18900000" scaled="1"/>
                  </a:gradFill>
                  <a:ln w="9525">
                    <a:noFill/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2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" y="189"/>
                    <a:ext cx="666" cy="36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SzPct val="200000"/>
                      <a:buChar char="•"/>
                      <a:defRPr sz="20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200000"/>
                      <a:buChar char="–"/>
                      <a:defRPr sz="28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200000"/>
                      <a:buChar char="•"/>
                      <a:defRPr sz="16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SzPct val="200000"/>
                      <a:buChar char="–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SzTx/>
                      <a:buFontTx/>
                      <a:buNone/>
                      <a:defRPr/>
                    </a:pPr>
                    <a:r>
                      <a:rPr lang="zh-CN" altLang="en-US" sz="2800" b="0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宋体" panose="02010600030101010101" pitchFamily="2" charset="-122"/>
                      </a:rPr>
                      <a:t>书写</a:t>
                    </a:r>
                    <a:endPara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</p:grpSp>
          </p:grpSp>
          <p:sp>
            <p:nvSpPr>
              <p:cNvPr id="11290" name="Text Box 19"/>
              <p:cNvSpPr txBox="1">
                <a:spLocks noChangeArrowheads="1"/>
              </p:cNvSpPr>
              <p:nvPr/>
            </p:nvSpPr>
            <p:spPr bwMode="auto">
              <a:xfrm>
                <a:off x="786" y="312"/>
                <a:ext cx="2588" cy="31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教材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习题六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A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组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1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、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B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组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2</a:t>
                </a:r>
                <a:endParaRPr lang="en-US" altLang="zh-CN" sz="2400" b="1" dirty="0" smtClean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11282" name="Group 20"/>
            <p:cNvGrpSpPr/>
            <p:nvPr/>
          </p:nvGrpSpPr>
          <p:grpSpPr bwMode="auto">
            <a:xfrm rot="0">
              <a:off x="4548" y="7251"/>
              <a:ext cx="8505" cy="2050"/>
              <a:chOff x="0" y="0"/>
              <a:chExt cx="3402" cy="820"/>
            </a:xfrm>
          </p:grpSpPr>
          <p:sp>
            <p:nvSpPr>
              <p:cNvPr id="11283" name="AutoShape 2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02" cy="820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EEEEEE"/>
                  </a:gs>
                  <a:gs pos="50000">
                    <a:srgbClr val="DDDDDD"/>
                  </a:gs>
                  <a:gs pos="100000">
                    <a:srgbClr val="EEEEEE"/>
                  </a:gs>
                </a:gsLst>
                <a:lin ang="18900000" scaled="1"/>
              </a:gradFill>
              <a:ln w="38100">
                <a:solidFill>
                  <a:srgbClr val="FFFFFF"/>
                </a:solidFill>
                <a:rou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grpSp>
            <p:nvGrpSpPr>
              <p:cNvPr id="11284" name="Group 22"/>
              <p:cNvGrpSpPr/>
              <p:nvPr/>
            </p:nvGrpSpPr>
            <p:grpSpPr bwMode="auto">
              <a:xfrm>
                <a:off x="74" y="76"/>
                <a:ext cx="656" cy="670"/>
                <a:chOff x="0" y="0"/>
                <a:chExt cx="768" cy="746"/>
              </a:xfrm>
            </p:grpSpPr>
            <p:sp>
              <p:nvSpPr>
                <p:cNvPr id="11286" name="AutoShape 2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rgbClr val="BEDF5D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38100">
                  <a:solidFill>
                    <a:schemeClr val="bg1"/>
                  </a:solidFill>
                  <a:round/>
                </a:ln>
              </p:spPr>
              <p:txBody>
                <a:bodyPr wrap="none" anchor="ctr"/>
                <a:lstStyle/>
                <a:p>
                  <a:pPr eaLnBrk="1" hangingPunct="1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1287" name="未知"/>
                <p:cNvSpPr>
                  <a:spLocks noChangeArrowheads="1"/>
                </p:cNvSpPr>
                <p:nvPr/>
              </p:nvSpPr>
              <p:spPr bwMode="auto">
                <a:xfrm>
                  <a:off x="48" y="48"/>
                  <a:ext cx="383" cy="373"/>
                </a:xfrm>
                <a:custGeom>
                  <a:avLst/>
                  <a:gdLst>
                    <a:gd name="T0" fmla="*/ 1 w 596"/>
                    <a:gd name="T1" fmla="*/ 0 h 598"/>
                    <a:gd name="T2" fmla="*/ 0 w 596"/>
                    <a:gd name="T3" fmla="*/ 1 h 598"/>
                    <a:gd name="T4" fmla="*/ 0 w 596"/>
                    <a:gd name="T5" fmla="*/ 6 h 598"/>
                    <a:gd name="T6" fmla="*/ 2 w 596"/>
                    <a:gd name="T7" fmla="*/ 1 h 598"/>
                    <a:gd name="T8" fmla="*/ 7 w 596"/>
                    <a:gd name="T9" fmla="*/ 0 h 598"/>
                    <a:gd name="T10" fmla="*/ 1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CDE683"/>
                    </a:gs>
                    <a:gs pos="100000">
                      <a:schemeClr val="folHlink">
                        <a:alpha val="0"/>
                      </a:schemeClr>
                    </a:gs>
                  </a:gsLst>
                  <a:lin ang="18900000" scaled="1"/>
                </a:grad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45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50" y="189"/>
                  <a:ext cx="659" cy="36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SzPct val="200000"/>
                    <a:buChar char="•"/>
                    <a:defRPr sz="20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200000"/>
                    <a:buChar char="–"/>
                    <a:defRPr sz="28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200000"/>
                    <a:buChar char="•"/>
                    <a:defRPr sz="16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SzPct val="200000"/>
                    <a:buChar char="–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SzTx/>
                    <a:buFontTx/>
                    <a:buNone/>
                    <a:defRPr/>
                  </a:pPr>
                  <a:r>
                    <a: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rPr>
                    <a:t>思考</a:t>
                  </a:r>
                  <a:endParaRPr lang="zh-CN" altLang="en-US" sz="2800" b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1285" name="Text Box 26"/>
              <p:cNvSpPr txBox="1">
                <a:spLocks noChangeArrowheads="1"/>
              </p:cNvSpPr>
              <p:nvPr/>
            </p:nvSpPr>
            <p:spPr bwMode="auto">
              <a:xfrm>
                <a:off x="858" y="313"/>
                <a:ext cx="2500" cy="314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寻找生活中的余弦曲线实例</a:t>
                </a:r>
                <a:endParaRPr lang="zh-CN" altLang="en-US" sz="24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</p:grpSp>
      <p:grpSp>
        <p:nvGrpSpPr>
          <p:cNvPr id="11274" name="Group 27"/>
          <p:cNvGrpSpPr/>
          <p:nvPr/>
        </p:nvGrpSpPr>
        <p:grpSpPr bwMode="auto">
          <a:xfrm>
            <a:off x="942975" y="1784668"/>
            <a:ext cx="1293813" cy="2857500"/>
            <a:chOff x="0" y="194"/>
            <a:chExt cx="815" cy="1800"/>
          </a:xfrm>
        </p:grpSpPr>
        <p:sp>
          <p:nvSpPr>
            <p:cNvPr id="11275" name="AutoShape 28"/>
            <p:cNvSpPr>
              <a:spLocks noChangeArrowheads="1"/>
            </p:cNvSpPr>
            <p:nvPr/>
          </p:nvSpPr>
          <p:spPr bwMode="auto">
            <a:xfrm>
              <a:off x="0" y="194"/>
              <a:ext cx="815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189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6" name="AutoShape 29"/>
            <p:cNvSpPr>
              <a:spLocks noChangeArrowheads="1"/>
            </p:cNvSpPr>
            <p:nvPr/>
          </p:nvSpPr>
          <p:spPr bwMode="auto">
            <a:xfrm>
              <a:off x="13" y="199"/>
              <a:ext cx="790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7" name="AutoShape 30"/>
            <p:cNvSpPr>
              <a:spLocks noChangeArrowheads="1"/>
            </p:cNvSpPr>
            <p:nvPr/>
          </p:nvSpPr>
          <p:spPr bwMode="auto">
            <a:xfrm>
              <a:off x="19" y="1499"/>
              <a:ext cx="779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8" name="AutoShape 31"/>
            <p:cNvSpPr>
              <a:spLocks noChangeArrowheads="1"/>
            </p:cNvSpPr>
            <p:nvPr/>
          </p:nvSpPr>
          <p:spPr bwMode="auto">
            <a:xfrm>
              <a:off x="19" y="213"/>
              <a:ext cx="779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9" name="Text Box 39"/>
            <p:cNvSpPr txBox="1">
              <a:spLocks noChangeArrowheads="1"/>
            </p:cNvSpPr>
            <p:nvPr/>
          </p:nvSpPr>
          <p:spPr bwMode="auto">
            <a:xfrm>
              <a:off x="0" y="318"/>
              <a:ext cx="774" cy="140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作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业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 bwMode="auto"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5"/>
          <p:cNvGrpSpPr/>
          <p:nvPr/>
        </p:nvGrpSpPr>
        <p:grpSpPr bwMode="auto">
          <a:xfrm>
            <a:off x="619125" y="1020763"/>
            <a:ext cx="10248900" cy="14287"/>
            <a:chOff x="1047964" y="1520575"/>
            <a:chExt cx="10248686" cy="14283"/>
          </a:xfrm>
        </p:grpSpPr>
        <p:cxnSp>
          <p:nvCxnSpPr>
            <p:cNvPr id="27" name="直接连接符 26"/>
            <p:cNvCxnSpPr/>
            <p:nvPr/>
          </p:nvCxnSpPr>
          <p:spPr>
            <a:xfrm>
              <a:off x="1047964" y="1520575"/>
              <a:ext cx="10248686" cy="0"/>
            </a:xfrm>
            <a:prstGeom prst="line">
              <a:avLst/>
            </a:prstGeom>
            <a:ln w="19050"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/>
          </p:nvCxnSpPr>
          <p:spPr>
            <a:xfrm>
              <a:off x="1047964" y="1534858"/>
              <a:ext cx="10248686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等腰三角形 7"/>
          <p:cNvSpPr/>
          <p:nvPr/>
        </p:nvSpPr>
        <p:spPr>
          <a:xfrm rot="3947506">
            <a:off x="2594769" y="1575594"/>
            <a:ext cx="2371725" cy="2243137"/>
          </a:xfrm>
          <a:prstGeom prst="triangle">
            <a:avLst/>
          </a:prstGeom>
          <a:gradFill>
            <a:gsLst>
              <a:gs pos="0">
                <a:srgbClr val="FEE902"/>
              </a:gs>
              <a:gs pos="100000">
                <a:srgbClr val="F7AA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" name="圆角矩形 11"/>
          <p:cNvSpPr/>
          <p:nvPr/>
        </p:nvSpPr>
        <p:spPr>
          <a:xfrm rot="1033044">
            <a:off x="2576513" y="3460750"/>
            <a:ext cx="1565275" cy="2009775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7038" y="2541588"/>
            <a:ext cx="1563687" cy="2008187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8594" y="4045744"/>
            <a:ext cx="1563687" cy="2009775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6138" y="4057650"/>
            <a:ext cx="882650" cy="2009775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9544" y="3367881"/>
            <a:ext cx="1279525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1012" y="3346451"/>
            <a:ext cx="1281113" cy="1338262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925" y="3703638"/>
            <a:ext cx="1784350" cy="150812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5363" y="2341563"/>
            <a:ext cx="1565275" cy="2009775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305" name="文本框 2"/>
          <p:cNvSpPr txBox="1">
            <a:spLocks noChangeArrowheads="1"/>
          </p:cNvSpPr>
          <p:nvPr/>
        </p:nvSpPr>
        <p:spPr bwMode="auto">
          <a:xfrm>
            <a:off x="5078413" y="3038475"/>
            <a:ext cx="2597150" cy="10096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6000"/>
              <a:t>Thanks</a:t>
            </a:r>
            <a:endParaRPr lang="zh-CN" altLang="en-US" sz="60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对角圆角矩形 27"/>
          <p:cNvSpPr/>
          <p:nvPr/>
        </p:nvSpPr>
        <p:spPr>
          <a:xfrm>
            <a:off x="7388942" y="2113999"/>
            <a:ext cx="4291781" cy="545690"/>
          </a:xfrm>
          <a:prstGeom prst="round2Diag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52751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情景引入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53253" name="Object 2"/>
          <p:cNvGraphicFramePr>
            <a:graphicFrameLocks noChangeAspect="1"/>
          </p:cNvGraphicFramePr>
          <p:nvPr/>
        </p:nvGraphicFramePr>
        <p:xfrm>
          <a:off x="737412" y="1802335"/>
          <a:ext cx="6533552" cy="4396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Slide" r:id="rId2" imgW="18954750" imgH="14220825" progId="PowerPoint.Slide.8">
                  <p:embed/>
                </p:oleObj>
              </mc:Choice>
              <mc:Fallback>
                <p:oleObj name="Slide" r:id="rId2" imgW="18954750" imgH="14220825" progId="PowerPoint.Slide.8">
                  <p:embed/>
                  <p:pic>
                    <p:nvPicPr>
                      <p:cNvPr id="0" name="图片 102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rcRect r="28159" b="50000"/>
                      <a:stretch>
                        <a:fillRect/>
                      </a:stretch>
                    </p:blipFill>
                    <p:spPr>
                      <a:xfrm>
                        <a:off x="737412" y="1802335"/>
                        <a:ext cx="6533552" cy="439607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AutoShape 17"/>
          <p:cNvSpPr>
            <a:spLocks noChangeArrowheads="1"/>
          </p:cNvSpPr>
          <p:nvPr/>
        </p:nvSpPr>
        <p:spPr bwMode="auto">
          <a:xfrm>
            <a:off x="5977878" y="4363849"/>
            <a:ext cx="144000" cy="144000"/>
          </a:xfrm>
          <a:prstGeom prst="flowChartConnector">
            <a:avLst/>
          </a:prstGeom>
          <a:gradFill rotWithShape="0">
            <a:gsLst>
              <a:gs pos="0">
                <a:srgbClr val="FF3300"/>
              </a:gs>
              <a:gs pos="100000">
                <a:srgbClr val="811A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1" name="AutoShape 17"/>
          <p:cNvSpPr>
            <a:spLocks noChangeArrowheads="1"/>
          </p:cNvSpPr>
          <p:nvPr/>
        </p:nvSpPr>
        <p:spPr bwMode="auto">
          <a:xfrm>
            <a:off x="4758708" y="5312641"/>
            <a:ext cx="144000" cy="144000"/>
          </a:xfrm>
          <a:prstGeom prst="flowChartConnector">
            <a:avLst/>
          </a:prstGeom>
          <a:gradFill rotWithShape="0">
            <a:gsLst>
              <a:gs pos="0">
                <a:srgbClr val="FF3300"/>
              </a:gs>
              <a:gs pos="100000">
                <a:srgbClr val="811A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" name="AutoShape 17"/>
          <p:cNvSpPr>
            <a:spLocks noChangeArrowheads="1"/>
          </p:cNvSpPr>
          <p:nvPr/>
        </p:nvSpPr>
        <p:spPr bwMode="auto">
          <a:xfrm>
            <a:off x="3583788" y="4344193"/>
            <a:ext cx="144000" cy="144000"/>
          </a:xfrm>
          <a:prstGeom prst="flowChartConnector">
            <a:avLst/>
          </a:prstGeom>
          <a:gradFill rotWithShape="0">
            <a:gsLst>
              <a:gs pos="0">
                <a:srgbClr val="FF3300"/>
              </a:gs>
              <a:gs pos="100000">
                <a:srgbClr val="811A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" name="AutoShape 17"/>
          <p:cNvSpPr>
            <a:spLocks noChangeArrowheads="1"/>
          </p:cNvSpPr>
          <p:nvPr/>
        </p:nvSpPr>
        <p:spPr bwMode="auto">
          <a:xfrm>
            <a:off x="2379372" y="3418629"/>
            <a:ext cx="144000" cy="144000"/>
          </a:xfrm>
          <a:prstGeom prst="flowChartConnector">
            <a:avLst/>
          </a:prstGeom>
          <a:gradFill rotWithShape="0">
            <a:gsLst>
              <a:gs pos="0">
                <a:srgbClr val="FF3300"/>
              </a:gs>
              <a:gs pos="100000">
                <a:srgbClr val="811A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4" name="AutoShape 17"/>
          <p:cNvSpPr>
            <a:spLocks noChangeArrowheads="1"/>
          </p:cNvSpPr>
          <p:nvPr/>
        </p:nvSpPr>
        <p:spPr bwMode="auto">
          <a:xfrm>
            <a:off x="1189704" y="4382849"/>
            <a:ext cx="144000" cy="144000"/>
          </a:xfrm>
          <a:prstGeom prst="flowChartConnector">
            <a:avLst/>
          </a:prstGeom>
          <a:gradFill rotWithShape="0">
            <a:gsLst>
              <a:gs pos="0">
                <a:srgbClr val="FF3300"/>
              </a:gs>
              <a:gs pos="100000">
                <a:srgbClr val="811A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4" name="Object 74"/>
          <p:cNvGraphicFramePr>
            <a:graphicFrameLocks noChangeAspect="1"/>
          </p:cNvGraphicFramePr>
          <p:nvPr/>
        </p:nvGraphicFramePr>
        <p:xfrm>
          <a:off x="696502" y="4007523"/>
          <a:ext cx="586607" cy="3592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公式" r:id="rId4" imgW="7620000" imgH="5181600" progId="Equation.3">
                  <p:embed/>
                </p:oleObj>
              </mc:Choice>
              <mc:Fallback>
                <p:oleObj name="公式" r:id="rId4" imgW="7620000" imgH="5181600" progId="Equation.3">
                  <p:embed/>
                  <p:pic>
                    <p:nvPicPr>
                      <p:cNvPr id="0" name="图片 102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96502" y="4007523"/>
                        <a:ext cx="586607" cy="35924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4"/>
          <p:cNvGraphicFramePr>
            <a:graphicFrameLocks noChangeAspect="1"/>
          </p:cNvGraphicFramePr>
          <p:nvPr/>
        </p:nvGraphicFramePr>
        <p:xfrm>
          <a:off x="2066925" y="2687882"/>
          <a:ext cx="844550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公式" r:id="rId6" imgW="9144000" imgH="9448800" progId="Equation.3">
                  <p:embed/>
                </p:oleObj>
              </mc:Choice>
              <mc:Fallback>
                <p:oleObj name="公式" r:id="rId6" imgW="9144000" imgH="9448800" progId="Equation.3">
                  <p:embed/>
                  <p:pic>
                    <p:nvPicPr>
                      <p:cNvPr id="0" name="图片 102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66925" y="2687882"/>
                        <a:ext cx="844550" cy="5476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4"/>
          <p:cNvGraphicFramePr>
            <a:graphicFrameLocks noChangeAspect="1"/>
          </p:cNvGraphicFramePr>
          <p:nvPr/>
        </p:nvGraphicFramePr>
        <p:xfrm>
          <a:off x="3375946" y="3694856"/>
          <a:ext cx="7620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公式" r:id="rId8" imgW="8229600" imgH="5181600" progId="Equation.3">
                  <p:embed/>
                </p:oleObj>
              </mc:Choice>
              <mc:Fallback>
                <p:oleObj name="公式" r:id="rId8" imgW="8229600" imgH="5181600" progId="Equation.3">
                  <p:embed/>
                  <p:pic>
                    <p:nvPicPr>
                      <p:cNvPr id="0" name="图片 1029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375946" y="3694856"/>
                        <a:ext cx="762000" cy="4333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4"/>
          <p:cNvGraphicFramePr>
            <a:graphicFrameLocks noChangeAspect="1"/>
          </p:cNvGraphicFramePr>
          <p:nvPr/>
        </p:nvGraphicFramePr>
        <p:xfrm>
          <a:off x="5754433" y="3833481"/>
          <a:ext cx="661117" cy="3686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公式" r:id="rId10" imgW="10058400" imgH="5181600" progId="Equation.3">
                  <p:embed/>
                </p:oleObj>
              </mc:Choice>
              <mc:Fallback>
                <p:oleObj name="公式" r:id="rId10" imgW="10058400" imgH="5181600" progId="Equation.3">
                  <p:embed/>
                  <p:pic>
                    <p:nvPicPr>
                      <p:cNvPr id="0" name="图片 1030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754433" y="3833481"/>
                        <a:ext cx="661117" cy="36865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/>
          <p:cNvGraphicFramePr>
            <a:graphicFrameLocks noChangeAspect="1"/>
          </p:cNvGraphicFramePr>
          <p:nvPr/>
        </p:nvGraphicFramePr>
        <p:xfrm>
          <a:off x="4445559" y="5476456"/>
          <a:ext cx="878604" cy="4944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公式" r:id="rId12" imgW="13106400" imgH="9448800" progId="Equation.3">
                  <p:embed/>
                </p:oleObj>
              </mc:Choice>
              <mc:Fallback>
                <p:oleObj name="公式" r:id="rId12" imgW="13106400" imgH="9448800" progId="Equation.3">
                  <p:embed/>
                  <p:pic>
                    <p:nvPicPr>
                      <p:cNvPr id="0" name="图片 1032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445559" y="5476456"/>
                        <a:ext cx="878604" cy="49448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7610164" y="3024828"/>
            <a:ext cx="41000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 smtClean="0"/>
              <a:t>五点：最高点，最低点，          </a:t>
            </a:r>
            <a:r>
              <a:rPr lang="en-US" altLang="zh-CN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2800" dirty="0" smtClean="0"/>
              <a:t>轴的交点</a:t>
            </a:r>
            <a:endParaRPr lang="zh-CN" alt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7551182" y="4143914"/>
            <a:ext cx="4041058" cy="1938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4000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找到这五个关键点就可以画正弦函数曲线了</a:t>
            </a:r>
            <a:endParaRPr lang="zh-CN" altLang="en-US" sz="40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graphicFrame>
        <p:nvGraphicFramePr>
          <p:cNvPr id="3" name="Object 9"/>
          <p:cNvGraphicFramePr>
            <a:graphicFrameLocks noChangeAspect="1"/>
          </p:cNvGraphicFramePr>
          <p:nvPr/>
        </p:nvGraphicFramePr>
        <p:xfrm>
          <a:off x="7534843" y="2186844"/>
          <a:ext cx="585787" cy="4417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公式" r:id="rId14" imgW="7620000" imgH="5181600" progId="Equation.3">
                  <p:embed/>
                </p:oleObj>
              </mc:Choice>
              <mc:Fallback>
                <p:oleObj name="公式" r:id="rId14" imgW="7620000" imgH="5181600" progId="Equation.3">
                  <p:embed/>
                  <p:pic>
                    <p:nvPicPr>
                      <p:cNvPr id="0" name="图片 103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34843" y="2186844"/>
                        <a:ext cx="585787" cy="44178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"/>
          <p:cNvGraphicFramePr>
            <a:graphicFrameLocks noChangeAspect="1"/>
          </p:cNvGraphicFramePr>
          <p:nvPr/>
        </p:nvGraphicFramePr>
        <p:xfrm>
          <a:off x="8226430" y="2134403"/>
          <a:ext cx="844550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公式" r:id="rId15" imgW="9144000" imgH="9448800" progId="Equation.3">
                  <p:embed/>
                </p:oleObj>
              </mc:Choice>
              <mc:Fallback>
                <p:oleObj name="公式" r:id="rId15" imgW="9144000" imgH="9448800" progId="Equation.3">
                  <p:embed/>
                  <p:pic>
                    <p:nvPicPr>
                      <p:cNvPr id="0" name="图片 103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226430" y="2134403"/>
                        <a:ext cx="844550" cy="5476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/>
          <p:cNvGraphicFramePr>
            <a:graphicFrameLocks noChangeAspect="1"/>
          </p:cNvGraphicFramePr>
          <p:nvPr/>
        </p:nvGraphicFramePr>
        <p:xfrm>
          <a:off x="9078920" y="2190989"/>
          <a:ext cx="7620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公式" r:id="rId16" imgW="8229600" imgH="5181600" progId="Equation.3">
                  <p:embed/>
                </p:oleObj>
              </mc:Choice>
              <mc:Fallback>
                <p:oleObj name="公式" r:id="rId16" imgW="8229600" imgH="5181600" progId="Equation.3">
                  <p:embed/>
                  <p:pic>
                    <p:nvPicPr>
                      <p:cNvPr id="0" name="图片 103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078920" y="2190989"/>
                        <a:ext cx="762000" cy="4333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2"/>
          <p:cNvGraphicFramePr>
            <a:graphicFrameLocks noChangeAspect="1"/>
          </p:cNvGraphicFramePr>
          <p:nvPr/>
        </p:nvGraphicFramePr>
        <p:xfrm>
          <a:off x="10881795" y="2195963"/>
          <a:ext cx="660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公式" r:id="rId17" imgW="10058400" imgH="5181600" progId="Equation.3">
                  <p:embed/>
                </p:oleObj>
              </mc:Choice>
              <mc:Fallback>
                <p:oleObj name="公式" r:id="rId17" imgW="10058400" imgH="5181600" progId="Equation.3">
                  <p:embed/>
                  <p:pic>
                    <p:nvPicPr>
                      <p:cNvPr id="0" name="图片 103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0881795" y="2195963"/>
                        <a:ext cx="660400" cy="368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/>
          <p:cNvGraphicFramePr>
            <a:graphicFrameLocks noChangeAspect="1"/>
          </p:cNvGraphicFramePr>
          <p:nvPr/>
        </p:nvGraphicFramePr>
        <p:xfrm>
          <a:off x="9926084" y="2151461"/>
          <a:ext cx="8794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公式" r:id="rId18" imgW="13106400" imgH="9448800" progId="Equation.3">
                  <p:embed/>
                </p:oleObj>
              </mc:Choice>
              <mc:Fallback>
                <p:oleObj name="公式" r:id="rId18" imgW="13106400" imgH="9448800" progId="Equation.3">
                  <p:embed/>
                  <p:pic>
                    <p:nvPicPr>
                      <p:cNvPr id="0" name="图片 1037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926084" y="2151461"/>
                        <a:ext cx="879475" cy="495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14350" y="996661"/>
            <a:ext cx="109568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/>
              <a:t>上节</a:t>
            </a:r>
            <a:r>
              <a:rPr lang="zh-CN" altLang="en-US" sz="2400" dirty="0" smtClean="0"/>
              <a:t>课我们学习了用“五点法”做正弦函数图像，请同学们回忆一下是哪五点？</a:t>
            </a:r>
            <a:endParaRPr lang="zh-CN" altLang="en-US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1000" fill="hold"/>
                                        <p:tgtEl>
                                          <p:spTgt spid="5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1000" fill="hold"/>
                                        <p:tgtEl>
                                          <p:spTgt spid="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1000" fill="hold"/>
                                        <p:tgtEl>
                                          <p:spTgt spid="5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1000" fill="hold"/>
                                        <p:tgtEl>
                                          <p:spTgt spid="5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1000" fill="hold"/>
                                        <p:tgtEl>
                                          <p:spTgt spid="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ldLvl="0" animBg="1"/>
      <p:bldP spid="50" grpId="0" bldLvl="0" animBg="1"/>
      <p:bldP spid="51" grpId="0" bldLvl="0" animBg="1"/>
      <p:bldP spid="52" grpId="0" bldLvl="0" animBg="1"/>
      <p:bldP spid="53" grpId="0" bldLvl="0" animBg="1"/>
      <p:bldP spid="54" grpId="0" bldLvl="0" animBg="1"/>
      <p:bldP spid="21" grpId="0"/>
      <p:bldP spid="22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Oval 3"/>
          <p:cNvSpPr>
            <a:spLocks noChangeArrowheads="1"/>
          </p:cNvSpPr>
          <p:nvPr/>
        </p:nvSpPr>
        <p:spPr bwMode="auto">
          <a:xfrm>
            <a:off x="3352800" y="3119722"/>
            <a:ext cx="108000" cy="1080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>
            <a:off x="4752400" y="4043086"/>
            <a:ext cx="108000" cy="108000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99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21" name="Oval 5"/>
          <p:cNvSpPr>
            <a:spLocks noChangeArrowheads="1"/>
          </p:cNvSpPr>
          <p:nvPr/>
        </p:nvSpPr>
        <p:spPr bwMode="auto">
          <a:xfrm>
            <a:off x="6382113" y="5083605"/>
            <a:ext cx="108000" cy="1080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22" name="Oval 6"/>
          <p:cNvSpPr>
            <a:spLocks noChangeArrowheads="1"/>
          </p:cNvSpPr>
          <p:nvPr/>
        </p:nvSpPr>
        <p:spPr bwMode="auto">
          <a:xfrm>
            <a:off x="7643149" y="4044457"/>
            <a:ext cx="108000" cy="108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23" name="Oval 7"/>
          <p:cNvSpPr>
            <a:spLocks noChangeArrowheads="1"/>
          </p:cNvSpPr>
          <p:nvPr/>
        </p:nvSpPr>
        <p:spPr bwMode="auto">
          <a:xfrm>
            <a:off x="9055847" y="3147237"/>
            <a:ext cx="108000" cy="1080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5" name="Group 17"/>
          <p:cNvGrpSpPr/>
          <p:nvPr/>
        </p:nvGrpSpPr>
        <p:grpSpPr bwMode="auto">
          <a:xfrm>
            <a:off x="537633" y="2529823"/>
            <a:ext cx="10160000" cy="3246438"/>
            <a:chOff x="-946" y="707"/>
            <a:chExt cx="4800" cy="2045"/>
          </a:xfrm>
        </p:grpSpPr>
        <p:grpSp>
          <p:nvGrpSpPr>
            <p:cNvPr id="6" name="Group 18"/>
            <p:cNvGrpSpPr/>
            <p:nvPr/>
          </p:nvGrpSpPr>
          <p:grpSpPr bwMode="auto">
            <a:xfrm>
              <a:off x="-946" y="707"/>
              <a:ext cx="4800" cy="2045"/>
              <a:chOff x="542" y="1859"/>
              <a:chExt cx="4800" cy="2045"/>
            </a:xfrm>
          </p:grpSpPr>
          <p:sp>
            <p:nvSpPr>
              <p:cNvPr id="5184" name="Line 19"/>
              <p:cNvSpPr>
                <a:spLocks noChangeShapeType="1"/>
              </p:cNvSpPr>
              <p:nvPr/>
            </p:nvSpPr>
            <p:spPr bwMode="auto">
              <a:xfrm>
                <a:off x="542" y="2861"/>
                <a:ext cx="48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tailEnd type="arrow" w="med" len="med"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5185" name="Line 20"/>
              <p:cNvSpPr>
                <a:spLocks noChangeShapeType="1"/>
              </p:cNvSpPr>
              <p:nvPr/>
            </p:nvSpPr>
            <p:spPr bwMode="auto">
              <a:xfrm flipV="1">
                <a:off x="1887" y="1888"/>
                <a:ext cx="0" cy="201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tailEnd type="arrow" w="med" len="med"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5186" name="Text Box 21"/>
              <p:cNvSpPr txBox="1">
                <a:spLocks noChangeArrowheads="1"/>
              </p:cNvSpPr>
              <p:nvPr/>
            </p:nvSpPr>
            <p:spPr bwMode="auto">
              <a:xfrm>
                <a:off x="5137" y="2915"/>
                <a:ext cx="141" cy="23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en-US" altLang="zh-CN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87" name="Text Box 22"/>
              <p:cNvSpPr txBox="1">
                <a:spLocks noChangeArrowheads="1"/>
              </p:cNvSpPr>
              <p:nvPr/>
            </p:nvSpPr>
            <p:spPr bwMode="auto">
              <a:xfrm>
                <a:off x="1656" y="1859"/>
                <a:ext cx="136" cy="23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endParaRPr lang="en-US" altLang="zh-CN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88" name="Text Box 23"/>
              <p:cNvSpPr txBox="1">
                <a:spLocks noChangeArrowheads="1"/>
              </p:cNvSpPr>
              <p:nvPr/>
            </p:nvSpPr>
            <p:spPr bwMode="auto">
              <a:xfrm>
                <a:off x="1574" y="2762"/>
                <a:ext cx="164" cy="23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i="1"/>
                  <a:t>O</a:t>
                </a:r>
                <a:endParaRPr lang="en-US" altLang="zh-CN" i="1"/>
              </a:p>
            </p:txBody>
          </p:sp>
        </p:grpSp>
        <p:sp>
          <p:nvSpPr>
            <p:cNvPr id="5171" name="Text Box 24"/>
            <p:cNvSpPr txBox="1">
              <a:spLocks noChangeArrowheads="1"/>
            </p:cNvSpPr>
            <p:nvPr/>
          </p:nvSpPr>
          <p:spPr bwMode="auto">
            <a:xfrm>
              <a:off x="2966" y="1645"/>
              <a:ext cx="87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endParaRPr lang="zh-CN" altLang="en-US"/>
            </a:p>
          </p:txBody>
        </p:sp>
        <p:sp>
          <p:nvSpPr>
            <p:cNvPr id="5172" name="Text Box 25"/>
            <p:cNvSpPr txBox="1">
              <a:spLocks noChangeArrowheads="1"/>
            </p:cNvSpPr>
            <p:nvPr/>
          </p:nvSpPr>
          <p:spPr bwMode="auto">
            <a:xfrm>
              <a:off x="3014" y="1869"/>
              <a:ext cx="193" cy="21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1600" dirty="0"/>
                <a:t>2</a:t>
              </a:r>
              <a:r>
                <a:rPr lang="zh-CN" altLang="en-US" sz="1600" dirty="0">
                  <a:sym typeface="Symbol" panose="05050102010706020507" pitchFamily="18" charset="2"/>
                </a:rPr>
                <a:t></a:t>
              </a:r>
              <a:endParaRPr lang="zh-CN" altLang="en-US" dirty="0"/>
            </a:p>
          </p:txBody>
        </p:sp>
        <p:sp>
          <p:nvSpPr>
            <p:cNvPr id="5173" name="Text Box 26"/>
            <p:cNvSpPr txBox="1">
              <a:spLocks noChangeArrowheads="1"/>
            </p:cNvSpPr>
            <p:nvPr/>
          </p:nvSpPr>
          <p:spPr bwMode="auto">
            <a:xfrm>
              <a:off x="1694" y="1685"/>
              <a:ext cx="140" cy="21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1600" dirty="0">
                  <a:sym typeface="Symbol" panose="05050102010706020507" pitchFamily="18" charset="2"/>
                </a:rPr>
                <a:t></a:t>
              </a:r>
              <a:endParaRPr lang="zh-CN" altLang="en-US" sz="1600" dirty="0">
                <a:sym typeface="Symbol" panose="05050102010706020507" pitchFamily="18" charset="2"/>
              </a:endParaRPr>
            </a:p>
          </p:txBody>
        </p:sp>
        <p:sp>
          <p:nvSpPr>
            <p:cNvPr id="5176" name="Line 29"/>
            <p:cNvSpPr>
              <a:spLocks noChangeShapeType="1"/>
            </p:cNvSpPr>
            <p:nvPr/>
          </p:nvSpPr>
          <p:spPr bwMode="auto">
            <a:xfrm flipV="1">
              <a:off x="1029" y="165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177" name="Line 30"/>
            <p:cNvSpPr>
              <a:spLocks noChangeShapeType="1"/>
            </p:cNvSpPr>
            <p:nvPr/>
          </p:nvSpPr>
          <p:spPr bwMode="auto">
            <a:xfrm flipV="1">
              <a:off x="1820" y="165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178" name="Line 31"/>
            <p:cNvSpPr>
              <a:spLocks noChangeShapeType="1"/>
            </p:cNvSpPr>
            <p:nvPr/>
          </p:nvSpPr>
          <p:spPr bwMode="auto">
            <a:xfrm flipV="1">
              <a:off x="3099" y="1648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179" name="Line 32"/>
            <p:cNvSpPr>
              <a:spLocks noChangeShapeType="1"/>
            </p:cNvSpPr>
            <p:nvPr/>
          </p:nvSpPr>
          <p:spPr bwMode="auto">
            <a:xfrm flipV="1">
              <a:off x="2448" y="1632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180" name="Text Box 33"/>
            <p:cNvSpPr txBox="1">
              <a:spLocks noChangeArrowheads="1"/>
            </p:cNvSpPr>
            <p:nvPr/>
          </p:nvSpPr>
          <p:spPr bwMode="auto">
            <a:xfrm>
              <a:off x="148" y="984"/>
              <a:ext cx="147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1800"/>
                <a:t>1</a:t>
              </a:r>
              <a:endParaRPr lang="zh-CN" altLang="en-US" sz="1800"/>
            </a:p>
          </p:txBody>
        </p:sp>
        <p:sp>
          <p:nvSpPr>
            <p:cNvPr id="5181" name="Text Box 34"/>
            <p:cNvSpPr txBox="1">
              <a:spLocks noChangeArrowheads="1"/>
            </p:cNvSpPr>
            <p:nvPr/>
          </p:nvSpPr>
          <p:spPr bwMode="auto">
            <a:xfrm>
              <a:off x="100" y="1968"/>
              <a:ext cx="186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1800"/>
                <a:t>-1</a:t>
              </a:r>
              <a:endParaRPr lang="zh-CN" altLang="en-US" sz="1800"/>
            </a:p>
          </p:txBody>
        </p:sp>
        <p:sp>
          <p:nvSpPr>
            <p:cNvPr id="5182" name="Line 35"/>
            <p:cNvSpPr>
              <a:spLocks noChangeShapeType="1"/>
            </p:cNvSpPr>
            <p:nvPr/>
          </p:nvSpPr>
          <p:spPr bwMode="auto">
            <a:xfrm flipH="1">
              <a:off x="384" y="1104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183" name="Line 36"/>
            <p:cNvSpPr>
              <a:spLocks noChangeShapeType="1"/>
            </p:cNvSpPr>
            <p:nvPr/>
          </p:nvSpPr>
          <p:spPr bwMode="auto">
            <a:xfrm flipH="1">
              <a:off x="384" y="2064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</p:grpSp>
      <p:sp>
        <p:nvSpPr>
          <p:cNvPr id="9258" name="Rectangle 42"/>
          <p:cNvSpPr>
            <a:spLocks noChangeArrowheads="1"/>
          </p:cNvSpPr>
          <p:nvPr/>
        </p:nvSpPr>
        <p:spPr bwMode="auto">
          <a:xfrm>
            <a:off x="6686551" y="5154614"/>
            <a:ext cx="3147015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zh-CN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  ,   x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dirty="0"/>
              <a:t>∈  [ 0 , 2</a:t>
            </a:r>
            <a:r>
              <a:rPr lang="en-US" altLang="zh-CN" sz="2000" dirty="0">
                <a:sym typeface="Symbol" panose="05050102010706020507" pitchFamily="18" charset="2"/>
              </a:rPr>
              <a:t> </a:t>
            </a:r>
            <a:r>
              <a:rPr lang="en-US" altLang="zh-CN" sz="2000" dirty="0"/>
              <a:t>]</a:t>
            </a:r>
            <a:endParaRPr lang="en-US" altLang="zh-CN" dirty="0">
              <a:solidFill>
                <a:srgbClr val="000099"/>
              </a:solidFill>
            </a:endParaRPr>
          </a:p>
        </p:txBody>
      </p:sp>
      <p:sp>
        <p:nvSpPr>
          <p:cNvPr id="47" name="Text Box 6"/>
          <p:cNvSpPr txBox="1">
            <a:spLocks noChangeArrowheads="1"/>
          </p:cNvSpPr>
          <p:nvPr/>
        </p:nvSpPr>
        <p:spPr bwMode="auto">
          <a:xfrm>
            <a:off x="1810076" y="1925403"/>
            <a:ext cx="1984839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dirty="0" smtClean="0"/>
              <a:t>解：   </a:t>
            </a:r>
            <a:r>
              <a:rPr lang="zh-CN" altLang="en-US" dirty="0" smtClean="0">
                <a:sym typeface="Wingdings" panose="05000000000000000000" pitchFamily="2" charset="2"/>
              </a:rPr>
              <a:t>（</a:t>
            </a:r>
            <a:r>
              <a:rPr lang="en-US" altLang="zh-CN" dirty="0" smtClean="0">
                <a:sym typeface="Wingdings" panose="05000000000000000000" pitchFamily="2" charset="2"/>
              </a:rPr>
              <a:t>1</a:t>
            </a:r>
            <a:r>
              <a:rPr lang="zh-CN" altLang="en-US" dirty="0" smtClean="0">
                <a:sym typeface="Wingdings" panose="05000000000000000000" pitchFamily="2" charset="2"/>
              </a:rPr>
              <a:t>）</a:t>
            </a:r>
            <a:r>
              <a:rPr lang="zh-CN" altLang="en-US" dirty="0" smtClean="0"/>
              <a:t>列表</a:t>
            </a:r>
            <a:endParaRPr lang="zh-CN" altLang="en-US" dirty="0"/>
          </a:p>
        </p:txBody>
      </p:sp>
      <p:graphicFrame>
        <p:nvGraphicFramePr>
          <p:cNvPr id="48" name="Group 87"/>
          <p:cNvGraphicFramePr>
            <a:graphicFrameLocks noGrp="1"/>
          </p:cNvGraphicFramePr>
          <p:nvPr/>
        </p:nvGraphicFramePr>
        <p:xfrm>
          <a:off x="4127535" y="1729936"/>
          <a:ext cx="5854699" cy="914400"/>
        </p:xfrm>
        <a:graphic>
          <a:graphicData uri="http://schemas.openxmlformats.org/drawingml/2006/table">
            <a:tbl>
              <a:tblPr/>
              <a:tblGrid>
                <a:gridCol w="1232225"/>
                <a:gridCol w="773723"/>
                <a:gridCol w="956603"/>
                <a:gridCol w="801859"/>
                <a:gridCol w="1131440"/>
                <a:gridCol w="958849"/>
              </a:tblGrid>
              <a:tr h="3492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</a:t>
                      </a:r>
                      <a:r>
                        <a:rPr kumimoji="1" lang="en-US" altLang="zh-CN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x</a:t>
                      </a:r>
                      <a:endParaRPr kumimoji="1" lang="en-US" altLang="zh-CN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0</a:t>
                      </a:r>
                      <a:endParaRPr kumimoji="1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endParaRPr kumimoji="1" lang="en-US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 π</a:t>
                      </a:r>
                      <a:endParaRPr kumimoji="1" lang="en-US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</a:t>
                      </a:r>
                      <a:endParaRPr kumimoji="1" lang="en-US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</a:t>
                      </a:r>
                      <a:r>
                        <a:rPr kumimoji="1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π</a:t>
                      </a:r>
                      <a:endParaRPr kumimoji="1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en-US" altLang="zh-CN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cos</a:t>
                      </a:r>
                      <a:r>
                        <a:rPr kumimoji="1" lang="en-US" altLang="zh-CN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x</a:t>
                      </a:r>
                      <a:endParaRPr kumimoji="1" lang="en-US" altLang="zh-CN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endParaRPr kumimoji="1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</a:t>
                      </a:r>
                      <a:endParaRPr kumimoji="1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endParaRPr kumimoji="1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</a:t>
                      </a:r>
                      <a:endParaRPr kumimoji="1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</a:t>
                      </a:r>
                      <a:endParaRPr kumimoji="1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9" name="Object 4"/>
          <p:cNvGraphicFramePr>
            <a:graphicFrameLocks noChangeAspect="1"/>
          </p:cNvGraphicFramePr>
          <p:nvPr/>
        </p:nvGraphicFramePr>
        <p:xfrm>
          <a:off x="1086606" y="1041400"/>
          <a:ext cx="3481388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公式" r:id="rId2" imgW="28651200" imgH="5181600" progId="Equation.3">
                  <p:embed/>
                </p:oleObj>
              </mc:Choice>
              <mc:Fallback>
                <p:oleObj name="公式" r:id="rId2" imgW="28651200" imgH="5181600" progId="Equation.3">
                  <p:embed/>
                  <p:pic>
                    <p:nvPicPr>
                      <p:cNvPr id="0" name="图片 204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86606" y="1041400"/>
                        <a:ext cx="3481388" cy="5826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文本框 8"/>
          <p:cNvSpPr>
            <a:spLocks noChangeArrowheads="1"/>
          </p:cNvSpPr>
          <p:nvPr/>
        </p:nvSpPr>
        <p:spPr bwMode="auto">
          <a:xfrm>
            <a:off x="514350" y="-8749"/>
            <a:ext cx="2907030" cy="920115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53" name="Text Box 80"/>
          <p:cNvSpPr txBox="1">
            <a:spLocks noChangeArrowheads="1"/>
          </p:cNvSpPr>
          <p:nvPr/>
        </p:nvSpPr>
        <p:spPr bwMode="auto">
          <a:xfrm>
            <a:off x="5556586" y="2267675"/>
            <a:ext cx="311304" cy="36933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altLang="zh-CN" dirty="0"/>
              <a:t>1</a:t>
            </a:r>
            <a:endParaRPr lang="zh-CN" altLang="en-US" dirty="0"/>
          </a:p>
        </p:txBody>
      </p:sp>
      <p:sp>
        <p:nvSpPr>
          <p:cNvPr id="54" name="Text Box 81"/>
          <p:cNvSpPr txBox="1">
            <a:spLocks noChangeArrowheads="1"/>
          </p:cNvSpPr>
          <p:nvPr/>
        </p:nvSpPr>
        <p:spPr bwMode="auto">
          <a:xfrm>
            <a:off x="6412458" y="2239540"/>
            <a:ext cx="311304" cy="36933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altLang="zh-CN" dirty="0"/>
              <a:t>0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5" name="Text Box 82"/>
              <p:cNvSpPr txBox="1">
                <a:spLocks noChangeArrowheads="1"/>
              </p:cNvSpPr>
              <p:nvPr/>
            </p:nvSpPr>
            <p:spPr bwMode="auto">
              <a:xfrm>
                <a:off x="7312660" y="2239539"/>
                <a:ext cx="558166" cy="36933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i="1" smtClean="0">
                          <a:latin typeface="Cambria Math" panose="02040503050406030204"/>
                        </a:rPr>
                        <m:t>−</m:t>
                      </m:r>
                      <m:r>
                        <a:rPr lang="en-US" altLang="zh-CN" b="0" i="1" smtClean="0">
                          <a:latin typeface="Cambria Math" panose="02040503050406030204"/>
                        </a:rPr>
                        <m:t>1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>
          <p:sp>
            <p:nvSpPr>
              <p:cNvPr id="55" name="Text 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12660" y="2239539"/>
                <a:ext cx="558166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143" b="79"/>
                </a:stretch>
              </a:blipFill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 Box 83"/>
          <p:cNvSpPr txBox="1">
            <a:spLocks noChangeArrowheads="1"/>
          </p:cNvSpPr>
          <p:nvPr/>
        </p:nvSpPr>
        <p:spPr bwMode="auto">
          <a:xfrm>
            <a:off x="8372687" y="2225472"/>
            <a:ext cx="311304" cy="36933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altLang="zh-CN" dirty="0"/>
              <a:t>0</a:t>
            </a:r>
            <a:endParaRPr lang="zh-CN" altLang="en-US" dirty="0"/>
          </a:p>
        </p:txBody>
      </p:sp>
      <p:sp>
        <p:nvSpPr>
          <p:cNvPr id="57" name="Text Box 84"/>
          <p:cNvSpPr txBox="1">
            <a:spLocks noChangeArrowheads="1"/>
          </p:cNvSpPr>
          <p:nvPr/>
        </p:nvSpPr>
        <p:spPr bwMode="auto">
          <a:xfrm>
            <a:off x="9307277" y="2239539"/>
            <a:ext cx="311304" cy="36933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altLang="zh-CN" dirty="0"/>
              <a:t>1</a:t>
            </a:r>
            <a:endParaRPr lang="zh-CN" altLang="en-US" dirty="0"/>
          </a:p>
        </p:txBody>
      </p:sp>
      <p:graphicFrame>
        <p:nvGraphicFramePr>
          <p:cNvPr id="4170" name="Object 3"/>
          <p:cNvGraphicFramePr>
            <a:graphicFrameLocks noChangeAspect="1"/>
          </p:cNvGraphicFramePr>
          <p:nvPr/>
        </p:nvGraphicFramePr>
        <p:xfrm>
          <a:off x="7414822" y="4276847"/>
          <a:ext cx="62388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公式" r:id="rId5" imgW="5791200" imgH="9448800" progId="Equation.3">
                  <p:embed/>
                </p:oleObj>
              </mc:Choice>
              <mc:Fallback>
                <p:oleObj name="公式" r:id="rId5" imgW="5791200" imgH="9448800" progId="Equation.3">
                  <p:embed/>
                  <p:pic>
                    <p:nvPicPr>
                      <p:cNvPr id="0" name="图片 2049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414822" y="4276847"/>
                        <a:ext cx="623887" cy="463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8202613" y="1744663"/>
          <a:ext cx="62388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公式" r:id="rId7" imgW="5791200" imgH="9448800" progId="Equation.3">
                  <p:embed/>
                </p:oleObj>
              </mc:Choice>
              <mc:Fallback>
                <p:oleObj name="公式" r:id="rId7" imgW="5791200" imgH="9448800" progId="Equation.3">
                  <p:embed/>
                  <p:pic>
                    <p:nvPicPr>
                      <p:cNvPr id="0" name="图片 2050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02613" y="1744663"/>
                        <a:ext cx="623887" cy="463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6448987" y="1749548"/>
          <a:ext cx="42703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公式" r:id="rId8" imgW="3962400" imgH="9448800" progId="Equation.3">
                  <p:embed/>
                </p:oleObj>
              </mc:Choice>
              <mc:Fallback>
                <p:oleObj name="公式" r:id="rId8" imgW="3962400" imgH="9448800" progId="Equation.3">
                  <p:embed/>
                  <p:pic>
                    <p:nvPicPr>
                      <p:cNvPr id="0" name="图片 205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448987" y="1749548"/>
                        <a:ext cx="427037" cy="463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4206413" y="4216156"/>
          <a:ext cx="427038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公式" r:id="rId10" imgW="3962400" imgH="9448800" progId="Equation.3">
                  <p:embed/>
                </p:oleObj>
              </mc:Choice>
              <mc:Fallback>
                <p:oleObj name="公式" r:id="rId10" imgW="3962400" imgH="9448800" progId="Equation.3">
                  <p:embed/>
                  <p:pic>
                    <p:nvPicPr>
                      <p:cNvPr id="0" name="图片 2052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206413" y="4216156"/>
                        <a:ext cx="427038" cy="463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任意多边形 13"/>
          <p:cNvSpPr/>
          <p:nvPr/>
        </p:nvSpPr>
        <p:spPr>
          <a:xfrm>
            <a:off x="3375212" y="3146612"/>
            <a:ext cx="5741894" cy="2017104"/>
          </a:xfrm>
          <a:custGeom>
            <a:avLst/>
            <a:gdLst>
              <a:gd name="connsiteX0" fmla="*/ 0 w 5741894"/>
              <a:gd name="connsiteY0" fmla="*/ 0 h 2017104"/>
              <a:gd name="connsiteX1" fmla="*/ 1398494 w 5741894"/>
              <a:gd name="connsiteY1" fmla="*/ 941294 h 2017104"/>
              <a:gd name="connsiteX2" fmla="*/ 3039035 w 5741894"/>
              <a:gd name="connsiteY2" fmla="*/ 2017059 h 2017104"/>
              <a:gd name="connsiteX3" fmla="*/ 4450976 w 5741894"/>
              <a:gd name="connsiteY3" fmla="*/ 900953 h 2017104"/>
              <a:gd name="connsiteX4" fmla="*/ 5741894 w 5741894"/>
              <a:gd name="connsiteY4" fmla="*/ 40341 h 2017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1894" h="2017104">
                <a:moveTo>
                  <a:pt x="0" y="0"/>
                </a:moveTo>
                <a:lnTo>
                  <a:pt x="1398494" y="941294"/>
                </a:lnTo>
                <a:cubicBezTo>
                  <a:pt x="1905000" y="1277471"/>
                  <a:pt x="2530288" y="2023783"/>
                  <a:pt x="3039035" y="2017059"/>
                </a:cubicBezTo>
                <a:cubicBezTo>
                  <a:pt x="3547782" y="2010336"/>
                  <a:pt x="4000499" y="1230406"/>
                  <a:pt x="4450976" y="900953"/>
                </a:cubicBezTo>
                <a:cubicBezTo>
                  <a:pt x="4901453" y="571500"/>
                  <a:pt x="5321673" y="305920"/>
                  <a:pt x="5741894" y="40341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直接连接符 17"/>
          <p:cNvCxnSpPr>
            <a:stCxn id="14" idx="0"/>
            <a:endCxn id="14" idx="4"/>
          </p:cNvCxnSpPr>
          <p:nvPr/>
        </p:nvCxnSpPr>
        <p:spPr>
          <a:xfrm>
            <a:off x="3375212" y="3146612"/>
            <a:ext cx="5741894" cy="40341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>
            <a:stCxn id="14" idx="4"/>
            <a:endCxn id="5178" idx="0"/>
          </p:cNvCxnSpPr>
          <p:nvPr/>
        </p:nvCxnSpPr>
        <p:spPr>
          <a:xfrm flipH="1">
            <a:off x="9099550" y="3186953"/>
            <a:ext cx="17556" cy="912907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>
            <a:endCxn id="9221" idx="4"/>
          </p:cNvCxnSpPr>
          <p:nvPr/>
        </p:nvCxnSpPr>
        <p:spPr>
          <a:xfrm>
            <a:off x="3352800" y="5191605"/>
            <a:ext cx="3083313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>
            <a:stCxn id="14" idx="2"/>
          </p:cNvCxnSpPr>
          <p:nvPr/>
        </p:nvCxnSpPr>
        <p:spPr>
          <a:xfrm flipH="1" flipV="1">
            <a:off x="6412458" y="4112560"/>
            <a:ext cx="1789" cy="1051111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1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  <p:bldP spid="9220" grpId="0" animBg="1"/>
      <p:bldP spid="9221" grpId="0" animBg="1"/>
      <p:bldP spid="9222" grpId="0" animBg="1"/>
      <p:bldP spid="9223" grpId="0" animBg="1"/>
      <p:bldP spid="9258" grpId="0" autoUpdateAnimBg="0"/>
      <p:bldP spid="47" grpId="0" autoUpdateAnimBg="0"/>
      <p:bldP spid="53" grpId="0" autoUpdateAnimBg="0"/>
      <p:bldP spid="54" grpId="0" autoUpdateAnimBg="0"/>
      <p:bldP spid="55" grpId="0" animBg="1" autoUpdateAnimBg="0"/>
      <p:bldP spid="56" grpId="0" autoUpdateAnimBg="0"/>
      <p:bldP spid="57" grpId="0" autoUpdateAnimBg="0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Oval 3"/>
          <p:cNvSpPr>
            <a:spLocks noChangeArrowheads="1"/>
          </p:cNvSpPr>
          <p:nvPr/>
        </p:nvSpPr>
        <p:spPr bwMode="auto">
          <a:xfrm>
            <a:off x="3352800" y="3119722"/>
            <a:ext cx="108000" cy="1080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>
            <a:off x="4752400" y="4043086"/>
            <a:ext cx="108000" cy="108000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99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21" name="Oval 5"/>
          <p:cNvSpPr>
            <a:spLocks noChangeArrowheads="1"/>
          </p:cNvSpPr>
          <p:nvPr/>
        </p:nvSpPr>
        <p:spPr bwMode="auto">
          <a:xfrm>
            <a:off x="6382113" y="5083605"/>
            <a:ext cx="108000" cy="1080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22" name="Oval 6"/>
          <p:cNvSpPr>
            <a:spLocks noChangeArrowheads="1"/>
          </p:cNvSpPr>
          <p:nvPr/>
        </p:nvSpPr>
        <p:spPr bwMode="auto">
          <a:xfrm>
            <a:off x="7643149" y="4044457"/>
            <a:ext cx="108000" cy="108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23" name="Oval 7"/>
          <p:cNvSpPr>
            <a:spLocks noChangeArrowheads="1"/>
          </p:cNvSpPr>
          <p:nvPr/>
        </p:nvSpPr>
        <p:spPr bwMode="auto">
          <a:xfrm>
            <a:off x="9055847" y="3147237"/>
            <a:ext cx="108000" cy="1080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5" name="Group 17"/>
          <p:cNvGrpSpPr/>
          <p:nvPr/>
        </p:nvGrpSpPr>
        <p:grpSpPr bwMode="auto">
          <a:xfrm>
            <a:off x="537633" y="2539348"/>
            <a:ext cx="10160000" cy="3236913"/>
            <a:chOff x="-946" y="713"/>
            <a:chExt cx="4800" cy="2039"/>
          </a:xfrm>
        </p:grpSpPr>
        <p:grpSp>
          <p:nvGrpSpPr>
            <p:cNvPr id="6" name="Group 18"/>
            <p:cNvGrpSpPr/>
            <p:nvPr/>
          </p:nvGrpSpPr>
          <p:grpSpPr bwMode="auto">
            <a:xfrm>
              <a:off x="-946" y="713"/>
              <a:ext cx="4800" cy="2039"/>
              <a:chOff x="542" y="1865"/>
              <a:chExt cx="4800" cy="2039"/>
            </a:xfrm>
          </p:grpSpPr>
          <p:sp>
            <p:nvSpPr>
              <p:cNvPr id="5184" name="Line 19"/>
              <p:cNvSpPr>
                <a:spLocks noChangeShapeType="1"/>
              </p:cNvSpPr>
              <p:nvPr/>
            </p:nvSpPr>
            <p:spPr bwMode="auto">
              <a:xfrm>
                <a:off x="542" y="2861"/>
                <a:ext cx="48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tailEnd type="arrow" w="med" len="med"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5185" name="Line 20"/>
              <p:cNvSpPr>
                <a:spLocks noChangeShapeType="1"/>
              </p:cNvSpPr>
              <p:nvPr/>
            </p:nvSpPr>
            <p:spPr bwMode="auto">
              <a:xfrm flipV="1">
                <a:off x="1887" y="1888"/>
                <a:ext cx="0" cy="201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tailEnd type="arrow" w="med" len="med"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5186" name="Text Box 21"/>
              <p:cNvSpPr txBox="1">
                <a:spLocks noChangeArrowheads="1"/>
              </p:cNvSpPr>
              <p:nvPr/>
            </p:nvSpPr>
            <p:spPr bwMode="auto">
              <a:xfrm>
                <a:off x="5145" y="2936"/>
                <a:ext cx="141" cy="23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en-US" altLang="zh-CN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87" name="Text Box 22"/>
              <p:cNvSpPr txBox="1">
                <a:spLocks noChangeArrowheads="1"/>
              </p:cNvSpPr>
              <p:nvPr/>
            </p:nvSpPr>
            <p:spPr bwMode="auto">
              <a:xfrm>
                <a:off x="1652" y="1865"/>
                <a:ext cx="136" cy="23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endParaRPr lang="en-US" altLang="zh-CN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88" name="Text Box 23"/>
              <p:cNvSpPr txBox="1">
                <a:spLocks noChangeArrowheads="1"/>
              </p:cNvSpPr>
              <p:nvPr/>
            </p:nvSpPr>
            <p:spPr bwMode="auto">
              <a:xfrm>
                <a:off x="1574" y="2762"/>
                <a:ext cx="164" cy="23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i="1"/>
                  <a:t>O</a:t>
                </a:r>
                <a:endParaRPr lang="en-US" altLang="zh-CN" i="1"/>
              </a:p>
            </p:txBody>
          </p:sp>
        </p:grpSp>
        <p:sp>
          <p:nvSpPr>
            <p:cNvPr id="5171" name="Text Box 24"/>
            <p:cNvSpPr txBox="1">
              <a:spLocks noChangeArrowheads="1"/>
            </p:cNvSpPr>
            <p:nvPr/>
          </p:nvSpPr>
          <p:spPr bwMode="auto">
            <a:xfrm>
              <a:off x="2966" y="1645"/>
              <a:ext cx="87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endParaRPr lang="zh-CN" altLang="en-US"/>
            </a:p>
          </p:txBody>
        </p:sp>
        <p:sp>
          <p:nvSpPr>
            <p:cNvPr id="5172" name="Text Box 25"/>
            <p:cNvSpPr txBox="1">
              <a:spLocks noChangeArrowheads="1"/>
            </p:cNvSpPr>
            <p:nvPr/>
          </p:nvSpPr>
          <p:spPr bwMode="auto">
            <a:xfrm>
              <a:off x="3014" y="1869"/>
              <a:ext cx="193" cy="21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1600" dirty="0"/>
                <a:t>2</a:t>
              </a:r>
              <a:r>
                <a:rPr lang="zh-CN" altLang="en-US" sz="1600" dirty="0">
                  <a:sym typeface="Symbol" panose="05050102010706020507" pitchFamily="18" charset="2"/>
                </a:rPr>
                <a:t></a:t>
              </a:r>
              <a:endParaRPr lang="zh-CN" altLang="en-US" dirty="0"/>
            </a:p>
          </p:txBody>
        </p:sp>
        <p:sp>
          <p:nvSpPr>
            <p:cNvPr id="5173" name="Text Box 26"/>
            <p:cNvSpPr txBox="1">
              <a:spLocks noChangeArrowheads="1"/>
            </p:cNvSpPr>
            <p:nvPr/>
          </p:nvSpPr>
          <p:spPr bwMode="auto">
            <a:xfrm>
              <a:off x="1694" y="1685"/>
              <a:ext cx="140" cy="21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1600" dirty="0">
                  <a:sym typeface="Symbol" panose="05050102010706020507" pitchFamily="18" charset="2"/>
                </a:rPr>
                <a:t></a:t>
              </a:r>
              <a:endParaRPr lang="zh-CN" altLang="en-US" sz="1600" dirty="0">
                <a:sym typeface="Symbol" panose="05050102010706020507" pitchFamily="18" charset="2"/>
              </a:endParaRPr>
            </a:p>
          </p:txBody>
        </p:sp>
        <p:sp>
          <p:nvSpPr>
            <p:cNvPr id="5176" name="Line 29"/>
            <p:cNvSpPr>
              <a:spLocks noChangeShapeType="1"/>
            </p:cNvSpPr>
            <p:nvPr/>
          </p:nvSpPr>
          <p:spPr bwMode="auto">
            <a:xfrm flipV="1">
              <a:off x="1029" y="165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177" name="Line 30"/>
            <p:cNvSpPr>
              <a:spLocks noChangeShapeType="1"/>
            </p:cNvSpPr>
            <p:nvPr/>
          </p:nvSpPr>
          <p:spPr bwMode="auto">
            <a:xfrm flipV="1">
              <a:off x="1820" y="165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178" name="Line 31"/>
            <p:cNvSpPr>
              <a:spLocks noChangeShapeType="1"/>
            </p:cNvSpPr>
            <p:nvPr/>
          </p:nvSpPr>
          <p:spPr bwMode="auto">
            <a:xfrm flipV="1">
              <a:off x="3099" y="1648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179" name="Line 32"/>
            <p:cNvSpPr>
              <a:spLocks noChangeShapeType="1"/>
            </p:cNvSpPr>
            <p:nvPr/>
          </p:nvSpPr>
          <p:spPr bwMode="auto">
            <a:xfrm flipV="1">
              <a:off x="2448" y="1632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180" name="Text Box 33"/>
            <p:cNvSpPr txBox="1">
              <a:spLocks noChangeArrowheads="1"/>
            </p:cNvSpPr>
            <p:nvPr/>
          </p:nvSpPr>
          <p:spPr bwMode="auto">
            <a:xfrm>
              <a:off x="148" y="984"/>
              <a:ext cx="147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1800"/>
                <a:t>1</a:t>
              </a:r>
              <a:endParaRPr lang="zh-CN" altLang="en-US" sz="1800"/>
            </a:p>
          </p:txBody>
        </p:sp>
        <p:sp>
          <p:nvSpPr>
            <p:cNvPr id="5181" name="Text Box 34"/>
            <p:cNvSpPr txBox="1">
              <a:spLocks noChangeArrowheads="1"/>
            </p:cNvSpPr>
            <p:nvPr/>
          </p:nvSpPr>
          <p:spPr bwMode="auto">
            <a:xfrm>
              <a:off x="100" y="1968"/>
              <a:ext cx="186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1800"/>
                <a:t>-1</a:t>
              </a:r>
              <a:endParaRPr lang="zh-CN" altLang="en-US" sz="1800"/>
            </a:p>
          </p:txBody>
        </p:sp>
        <p:sp>
          <p:nvSpPr>
            <p:cNvPr id="5182" name="Line 35"/>
            <p:cNvSpPr>
              <a:spLocks noChangeShapeType="1"/>
            </p:cNvSpPr>
            <p:nvPr/>
          </p:nvSpPr>
          <p:spPr bwMode="auto">
            <a:xfrm flipH="1">
              <a:off x="384" y="1104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183" name="Line 36"/>
            <p:cNvSpPr>
              <a:spLocks noChangeShapeType="1"/>
            </p:cNvSpPr>
            <p:nvPr/>
          </p:nvSpPr>
          <p:spPr bwMode="auto">
            <a:xfrm flipH="1">
              <a:off x="384" y="2064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</p:grpSp>
      <p:sp>
        <p:nvSpPr>
          <p:cNvPr id="9258" name="Rectangle 42"/>
          <p:cNvSpPr>
            <a:spLocks noChangeArrowheads="1"/>
          </p:cNvSpPr>
          <p:nvPr/>
        </p:nvSpPr>
        <p:spPr bwMode="auto">
          <a:xfrm>
            <a:off x="6686551" y="5154614"/>
            <a:ext cx="3147015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zh-CN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  ,   x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dirty="0"/>
              <a:t>∈  [ 0 , 2</a:t>
            </a:r>
            <a:r>
              <a:rPr lang="en-US" altLang="zh-CN" sz="2000" dirty="0">
                <a:sym typeface="Symbol" panose="05050102010706020507" pitchFamily="18" charset="2"/>
              </a:rPr>
              <a:t> </a:t>
            </a:r>
            <a:r>
              <a:rPr lang="en-US" altLang="zh-CN" sz="2000" dirty="0"/>
              <a:t>]</a:t>
            </a:r>
            <a:endParaRPr lang="en-US" altLang="zh-CN" dirty="0">
              <a:solidFill>
                <a:srgbClr val="000099"/>
              </a:solidFill>
            </a:endParaRPr>
          </a:p>
        </p:txBody>
      </p:sp>
      <p:graphicFrame>
        <p:nvGraphicFramePr>
          <p:cNvPr id="49" name="Object 4"/>
          <p:cNvGraphicFramePr>
            <a:graphicFrameLocks noChangeAspect="1"/>
          </p:cNvGraphicFramePr>
          <p:nvPr/>
        </p:nvGraphicFramePr>
        <p:xfrm>
          <a:off x="1086606" y="1041400"/>
          <a:ext cx="3481388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公式" r:id="rId2" imgW="28651200" imgH="5181600" progId="Equation.3">
                  <p:embed/>
                </p:oleObj>
              </mc:Choice>
              <mc:Fallback>
                <p:oleObj name="公式" r:id="rId2" imgW="28651200" imgH="5181600" progId="Equation.3">
                  <p:embed/>
                  <p:pic>
                    <p:nvPicPr>
                      <p:cNvPr id="0" name="图片 307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86606" y="1041400"/>
                        <a:ext cx="3481388" cy="5826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文本框 8"/>
          <p:cNvSpPr>
            <a:spLocks noChangeArrowheads="1"/>
          </p:cNvSpPr>
          <p:nvPr/>
        </p:nvSpPr>
        <p:spPr bwMode="auto">
          <a:xfrm>
            <a:off x="514350" y="-8749"/>
            <a:ext cx="2907030" cy="920115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4170" name="Object 3"/>
          <p:cNvGraphicFramePr>
            <a:graphicFrameLocks noChangeAspect="1"/>
          </p:cNvGraphicFramePr>
          <p:nvPr/>
        </p:nvGraphicFramePr>
        <p:xfrm>
          <a:off x="7414822" y="4276847"/>
          <a:ext cx="62388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公式" r:id="rId4" imgW="5791200" imgH="9448800" progId="Equation.3">
                  <p:embed/>
                </p:oleObj>
              </mc:Choice>
              <mc:Fallback>
                <p:oleObj name="公式" r:id="rId4" imgW="5791200" imgH="9448800" progId="Equation.3">
                  <p:embed/>
                  <p:pic>
                    <p:nvPicPr>
                      <p:cNvPr id="0" name="图片 307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414822" y="4276847"/>
                        <a:ext cx="623887" cy="463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4206413" y="4216156"/>
          <a:ext cx="427038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公式" r:id="rId6" imgW="3962400" imgH="9448800" progId="Equation.3">
                  <p:embed/>
                </p:oleObj>
              </mc:Choice>
              <mc:Fallback>
                <p:oleObj name="公式" r:id="rId6" imgW="3962400" imgH="9448800" progId="Equation.3">
                  <p:embed/>
                  <p:pic>
                    <p:nvPicPr>
                      <p:cNvPr id="0" name="图片 307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206413" y="4216156"/>
                        <a:ext cx="427038" cy="463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任意多边形 13"/>
          <p:cNvSpPr/>
          <p:nvPr/>
        </p:nvSpPr>
        <p:spPr>
          <a:xfrm>
            <a:off x="3375212" y="3146612"/>
            <a:ext cx="5741894" cy="2017104"/>
          </a:xfrm>
          <a:custGeom>
            <a:avLst/>
            <a:gdLst>
              <a:gd name="connsiteX0" fmla="*/ 0 w 5741894"/>
              <a:gd name="connsiteY0" fmla="*/ 0 h 2017104"/>
              <a:gd name="connsiteX1" fmla="*/ 1398494 w 5741894"/>
              <a:gd name="connsiteY1" fmla="*/ 941294 h 2017104"/>
              <a:gd name="connsiteX2" fmla="*/ 3039035 w 5741894"/>
              <a:gd name="connsiteY2" fmla="*/ 2017059 h 2017104"/>
              <a:gd name="connsiteX3" fmla="*/ 4450976 w 5741894"/>
              <a:gd name="connsiteY3" fmla="*/ 900953 h 2017104"/>
              <a:gd name="connsiteX4" fmla="*/ 5741894 w 5741894"/>
              <a:gd name="connsiteY4" fmla="*/ 40341 h 2017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1894" h="2017104">
                <a:moveTo>
                  <a:pt x="0" y="0"/>
                </a:moveTo>
                <a:lnTo>
                  <a:pt x="1398494" y="941294"/>
                </a:lnTo>
                <a:cubicBezTo>
                  <a:pt x="1905000" y="1277471"/>
                  <a:pt x="2530288" y="2023783"/>
                  <a:pt x="3039035" y="2017059"/>
                </a:cubicBezTo>
                <a:cubicBezTo>
                  <a:pt x="3547782" y="2010336"/>
                  <a:pt x="4000499" y="1230406"/>
                  <a:pt x="4450976" y="900953"/>
                </a:cubicBezTo>
                <a:cubicBezTo>
                  <a:pt x="4901453" y="571500"/>
                  <a:pt x="5321673" y="305920"/>
                  <a:pt x="5741894" y="40341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直接连接符 17"/>
          <p:cNvCxnSpPr>
            <a:stCxn id="14" idx="0"/>
            <a:endCxn id="14" idx="4"/>
          </p:cNvCxnSpPr>
          <p:nvPr/>
        </p:nvCxnSpPr>
        <p:spPr>
          <a:xfrm>
            <a:off x="3375212" y="3146612"/>
            <a:ext cx="5741894" cy="40341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>
            <a:stCxn id="14" idx="4"/>
            <a:endCxn id="5178" idx="0"/>
          </p:cNvCxnSpPr>
          <p:nvPr/>
        </p:nvCxnSpPr>
        <p:spPr>
          <a:xfrm flipH="1">
            <a:off x="9099550" y="3186953"/>
            <a:ext cx="17556" cy="912907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>
            <a:endCxn id="9221" idx="4"/>
          </p:cNvCxnSpPr>
          <p:nvPr/>
        </p:nvCxnSpPr>
        <p:spPr>
          <a:xfrm>
            <a:off x="3352800" y="5191605"/>
            <a:ext cx="3083313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>
            <a:stCxn id="14" idx="2"/>
          </p:cNvCxnSpPr>
          <p:nvPr/>
        </p:nvCxnSpPr>
        <p:spPr>
          <a:xfrm flipH="1" flipV="1">
            <a:off x="6412458" y="4112560"/>
            <a:ext cx="1789" cy="1051111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组合 3"/>
          <p:cNvGrpSpPr/>
          <p:nvPr/>
        </p:nvGrpSpPr>
        <p:grpSpPr>
          <a:xfrm>
            <a:off x="5109883" y="1048871"/>
            <a:ext cx="5327400" cy="1813113"/>
            <a:chOff x="5109883" y="1048871"/>
            <a:chExt cx="5327400" cy="1813113"/>
          </a:xfrm>
        </p:grpSpPr>
        <p:sp>
          <p:nvSpPr>
            <p:cNvPr id="3" name="圆角矩形 2"/>
            <p:cNvSpPr/>
            <p:nvPr/>
          </p:nvSpPr>
          <p:spPr>
            <a:xfrm>
              <a:off x="5109883" y="1048871"/>
              <a:ext cx="5297310" cy="181311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8" name="TextBox 57"/>
                <p:cNvSpPr txBox="1"/>
                <p:nvPr/>
              </p:nvSpPr>
              <p:spPr>
                <a:xfrm>
                  <a:off x="5163671" y="1385047"/>
                  <a:ext cx="5273612" cy="11977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dirty="0" smtClean="0"/>
                    <a:t>关键点：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US" altLang="zh-CN" sz="24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0" i="1" smtClean="0">
                              <a:latin typeface="Cambria Math" panose="02040503050406030204"/>
                            </a:rPr>
                            <m:t>0</m:t>
                          </m:r>
                          <m:r>
                            <a:rPr lang="zh-CN" altLang="en-US" sz="2400" b="0" i="1" smtClean="0">
                              <a:latin typeface="Cambria Math" panose="02040503050406030204"/>
                            </a:rPr>
                            <m:t>，</m:t>
                          </m:r>
                          <m:r>
                            <a:rPr lang="en-US" altLang="zh-CN" sz="2400" b="0" i="1" smtClean="0">
                              <a:latin typeface="Cambria Math" panose="02040503050406030204"/>
                            </a:rPr>
                            <m:t>1</m:t>
                          </m:r>
                        </m:e>
                      </m:d>
                      <m:r>
                        <a:rPr lang="zh-CN" altLang="en-US" sz="2400" b="0" i="1" smtClean="0">
                          <a:latin typeface="Cambria Math" panose="02040503050406030204"/>
                        </a:rPr>
                        <m:t>，</m:t>
                      </m:r>
                      <m:d>
                        <m:dPr>
                          <m:ctrlPr>
                            <a:rPr lang="en-US" altLang="zh-CN" sz="2400" b="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zh-CN" sz="2400" b="0" i="1" smtClean="0">
                                  <a:latin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a:rPr lang="zh-CN" altLang="en-US" sz="2400" b="0" i="1" smtClean="0">
                                  <a:latin typeface="Cambria Math" panose="02040503050406030204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altLang="zh-CN" sz="2400" b="0" i="1" smtClean="0">
                                  <a:latin typeface="Cambria Math" panose="02040503050406030204"/>
                                </a:rPr>
                                <m:t>2</m:t>
                              </m:r>
                            </m:den>
                          </m:f>
                          <m:r>
                            <a:rPr lang="zh-CN" altLang="en-US" sz="2400" b="0" i="1" smtClean="0">
                              <a:latin typeface="Cambria Math" panose="02040503050406030204"/>
                            </a:rPr>
                            <m:t>，</m:t>
                          </m:r>
                          <m:r>
                            <a:rPr lang="en-US" altLang="zh-CN" sz="2400" b="0" i="1" smtClean="0">
                              <a:latin typeface="Cambria Math" panose="02040503050406030204"/>
                            </a:rPr>
                            <m:t>0</m:t>
                          </m:r>
                        </m:e>
                      </m:d>
                      <m:r>
                        <a:rPr lang="zh-CN" altLang="en-US" sz="2400" b="0" i="1" smtClean="0">
                          <a:latin typeface="Cambria Math" panose="02040503050406030204"/>
                        </a:rPr>
                        <m:t>，</m:t>
                      </m:r>
                      <m:d>
                        <m:dPr>
                          <m:ctrlPr>
                            <a:rPr lang="en-US" altLang="zh-CN" sz="2400" b="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zh-CN" altLang="en-US" sz="2400" b="0" i="1" smtClean="0">
                              <a:latin typeface="Cambria Math" panose="02040503050406030204"/>
                            </a:rPr>
                            <m:t>𝜋</m:t>
                          </m:r>
                          <m:r>
                            <a:rPr lang="zh-CN" altLang="en-US" sz="2400" b="0" i="1" smtClean="0">
                              <a:latin typeface="Cambria Math" panose="02040503050406030204"/>
                            </a:rPr>
                            <m:t>，</m:t>
                          </m:r>
                          <m:r>
                            <a:rPr lang="en-US" altLang="zh-CN" sz="2400" b="0" i="1" smtClean="0">
                              <a:latin typeface="Cambria Math" panose="02040503050406030204"/>
                            </a:rPr>
                            <m:t>−</m:t>
                          </m:r>
                          <m:r>
                            <a:rPr lang="en-US" altLang="zh-CN" sz="2400" b="0" i="1" smtClean="0">
                              <a:latin typeface="Cambria Math" panose="02040503050406030204"/>
                            </a:rPr>
                            <m:t>1</m:t>
                          </m:r>
                        </m:e>
                      </m:d>
                    </m:oMath>
                  </a14:m>
                  <a:endParaRPr lang="en-US" altLang="zh-CN" sz="2400" dirty="0" smtClean="0"/>
                </a:p>
                <a:p>
                  <a14:m>
                    <m:oMath xmlns:m="http://schemas.openxmlformats.org/officeDocument/2006/math">
                      <m:d>
                        <m:dPr>
                          <m:ctrlPr>
                            <a:rPr lang="en-US" altLang="zh-CN" sz="24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zh-CN" sz="2400" i="1" smtClean="0">
                                  <a:latin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a:rPr lang="en-US" altLang="zh-CN" sz="2400" b="0" i="1" smtClean="0">
                                  <a:latin typeface="Cambria Math" panose="02040503050406030204"/>
                                </a:rPr>
                                <m:t>3</m:t>
                              </m:r>
                              <m:r>
                                <a:rPr lang="zh-CN" altLang="en-US" sz="2400" b="0" i="1" smtClean="0">
                                  <a:latin typeface="Cambria Math" panose="02040503050406030204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altLang="zh-CN" sz="2400" b="0" i="1" smtClean="0">
                                  <a:latin typeface="Cambria Math" panose="02040503050406030204"/>
                                </a:rPr>
                                <m:t>2</m:t>
                              </m:r>
                            </m:den>
                          </m:f>
                          <m:r>
                            <a:rPr lang="zh-CN" altLang="en-US" sz="2400" b="0" i="1" smtClean="0">
                              <a:latin typeface="Cambria Math" panose="02040503050406030204"/>
                            </a:rPr>
                            <m:t>，</m:t>
                          </m:r>
                          <m:r>
                            <a:rPr lang="en-US" altLang="zh-CN" sz="2400" b="0" i="1" smtClean="0">
                              <a:latin typeface="Cambria Math" panose="02040503050406030204"/>
                            </a:rPr>
                            <m:t>0</m:t>
                          </m:r>
                        </m:e>
                      </m:d>
                    </m:oMath>
                  </a14:m>
                  <a:r>
                    <a:rPr lang="zh-CN" altLang="en-US" sz="2400" dirty="0" smtClean="0"/>
                    <a:t>，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US" altLang="zh-CN" sz="2400" i="1" dirty="0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0" i="1" dirty="0" smtClean="0">
                              <a:latin typeface="Cambria Math" panose="02040503050406030204"/>
                            </a:rPr>
                            <m:t>2</m:t>
                          </m:r>
                          <m:r>
                            <a:rPr lang="zh-CN" altLang="en-US" sz="2400" b="0" i="1" dirty="0" smtClean="0">
                              <a:latin typeface="Cambria Math" panose="02040503050406030204"/>
                            </a:rPr>
                            <m:t>𝜋</m:t>
                          </m:r>
                          <m:r>
                            <a:rPr lang="zh-CN" altLang="en-US" sz="2400" b="0" i="1" dirty="0" smtClean="0">
                              <a:latin typeface="Cambria Math" panose="02040503050406030204"/>
                            </a:rPr>
                            <m:t>，</m:t>
                          </m:r>
                          <m:r>
                            <a:rPr lang="en-US" altLang="zh-CN" sz="2400" b="0" i="1" dirty="0" smtClean="0">
                              <a:latin typeface="Cambria Math" panose="02040503050406030204"/>
                            </a:rPr>
                            <m:t>1</m:t>
                          </m:r>
                        </m:e>
                      </m:d>
                    </m:oMath>
                  </a14:m>
                  <a:endParaRPr lang="zh-CN" altLang="en-US" sz="2400" dirty="0"/>
                </a:p>
              </p:txBody>
            </p:sp>
          </mc:Choice>
          <mc:Fallback>
            <p:sp>
              <p:nvSpPr>
                <p:cNvPr id="58" name="TextBox 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3671" y="1385047"/>
                  <a:ext cx="5273612" cy="1197764"/>
                </a:xfrm>
                <a:prstGeom prst="rect">
                  <a:avLst/>
                </a:prstGeom>
                <a:blipFill rotWithShape="1">
                  <a:blip r:embed="rId8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  <p:bldP spid="9220" grpId="0" animBg="1"/>
      <p:bldP spid="9221" grpId="0" animBg="1"/>
      <p:bldP spid="9222" grpId="0" animBg="1"/>
      <p:bldP spid="9223" grpId="0" animBg="1"/>
      <p:bldP spid="9258" grpId="0" autoUpdateAnimBg="0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5892800" y="5243154"/>
            <a:ext cx="56896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dirty="0"/>
              <a:t>余</a:t>
            </a:r>
            <a:r>
              <a:rPr lang="zh-CN" altLang="en-US" dirty="0" smtClean="0"/>
              <a:t>弦</a:t>
            </a:r>
            <a:r>
              <a:rPr lang="zh-CN" altLang="en-US" dirty="0"/>
              <a:t>函数</a:t>
            </a:r>
            <a:r>
              <a:rPr lang="en-US" altLang="zh-C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r>
              <a:rPr lang="en-US" altLang="zh-CN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x，x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∈</a:t>
            </a:r>
            <a:r>
              <a:rPr lang="en-US" altLang="zh-CN" b="1" dirty="0" err="1"/>
              <a:t>R</a:t>
            </a:r>
            <a:r>
              <a:rPr lang="zh-CN" altLang="en-US" dirty="0"/>
              <a:t>的图像</a:t>
            </a:r>
            <a:endParaRPr lang="zh-CN" altLang="en-US" dirty="0"/>
          </a:p>
        </p:txBody>
      </p:sp>
      <p:grpSp>
        <p:nvGrpSpPr>
          <p:cNvPr id="2" name="Group 6"/>
          <p:cNvGrpSpPr/>
          <p:nvPr/>
        </p:nvGrpSpPr>
        <p:grpSpPr bwMode="auto">
          <a:xfrm>
            <a:off x="1" y="3010944"/>
            <a:ext cx="12192000" cy="2667000"/>
            <a:chOff x="0" y="48"/>
            <a:chExt cx="5760" cy="1680"/>
          </a:xfrm>
        </p:grpSpPr>
        <p:grpSp>
          <p:nvGrpSpPr>
            <p:cNvPr id="3" name="Group 7"/>
            <p:cNvGrpSpPr/>
            <p:nvPr/>
          </p:nvGrpSpPr>
          <p:grpSpPr bwMode="auto">
            <a:xfrm>
              <a:off x="0" y="48"/>
              <a:ext cx="5760" cy="1680"/>
              <a:chOff x="0" y="48"/>
              <a:chExt cx="5760" cy="1680"/>
            </a:xfrm>
          </p:grpSpPr>
          <p:grpSp>
            <p:nvGrpSpPr>
              <p:cNvPr id="4" name="Group 8"/>
              <p:cNvGrpSpPr/>
              <p:nvPr/>
            </p:nvGrpSpPr>
            <p:grpSpPr bwMode="auto">
              <a:xfrm>
                <a:off x="2592" y="544"/>
                <a:ext cx="768" cy="288"/>
                <a:chOff x="2592" y="544"/>
                <a:chExt cx="768" cy="288"/>
              </a:xfrm>
            </p:grpSpPr>
            <p:sp>
              <p:nvSpPr>
                <p:cNvPr id="2213" name="Freeform 9"/>
                <p:cNvSpPr/>
                <p:nvPr/>
              </p:nvSpPr>
              <p:spPr bwMode="auto">
                <a:xfrm rot="10862269">
                  <a:off x="2976" y="692"/>
                  <a:ext cx="384" cy="140"/>
                </a:xfrm>
                <a:custGeom>
                  <a:avLst/>
                  <a:gdLst>
                    <a:gd name="T0" fmla="*/ 0 w 1056"/>
                    <a:gd name="T1" fmla="*/ 384 h 384"/>
                    <a:gd name="T2" fmla="*/ 528 w 1056"/>
                    <a:gd name="T3" fmla="*/ 0 h 384"/>
                    <a:gd name="T4" fmla="*/ 1056 w 1056"/>
                    <a:gd name="T5" fmla="*/ 384 h 384"/>
                    <a:gd name="T6" fmla="*/ 0 60000 65536"/>
                    <a:gd name="T7" fmla="*/ 0 60000 65536"/>
                    <a:gd name="T8" fmla="*/ 0 60000 65536"/>
                    <a:gd name="T9" fmla="*/ 0 w 1056"/>
                    <a:gd name="T10" fmla="*/ 0 h 384"/>
                    <a:gd name="T11" fmla="*/ 1056 w 1056"/>
                    <a:gd name="T12" fmla="*/ 384 h 38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056" h="384">
                      <a:moveTo>
                        <a:pt x="0" y="384"/>
                      </a:moveTo>
                      <a:cubicBezTo>
                        <a:pt x="176" y="192"/>
                        <a:pt x="352" y="0"/>
                        <a:pt x="528" y="0"/>
                      </a:cubicBezTo>
                      <a:cubicBezTo>
                        <a:pt x="704" y="0"/>
                        <a:pt x="880" y="192"/>
                        <a:pt x="1056" y="384"/>
                      </a:cubicBezTo>
                    </a:path>
                  </a:pathLst>
                </a:custGeom>
                <a:noFill/>
                <a:ln w="12700">
                  <a:solidFill>
                    <a:srgbClr val="0000FF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214" name="Freeform 10"/>
                <p:cNvSpPr/>
                <p:nvPr/>
              </p:nvSpPr>
              <p:spPr bwMode="auto">
                <a:xfrm>
                  <a:off x="2592" y="544"/>
                  <a:ext cx="384" cy="140"/>
                </a:xfrm>
                <a:custGeom>
                  <a:avLst/>
                  <a:gdLst>
                    <a:gd name="T0" fmla="*/ 0 w 1056"/>
                    <a:gd name="T1" fmla="*/ 384 h 384"/>
                    <a:gd name="T2" fmla="*/ 528 w 1056"/>
                    <a:gd name="T3" fmla="*/ 0 h 384"/>
                    <a:gd name="T4" fmla="*/ 1056 w 1056"/>
                    <a:gd name="T5" fmla="*/ 384 h 384"/>
                    <a:gd name="T6" fmla="*/ 0 60000 65536"/>
                    <a:gd name="T7" fmla="*/ 0 60000 65536"/>
                    <a:gd name="T8" fmla="*/ 0 60000 65536"/>
                    <a:gd name="T9" fmla="*/ 0 w 1056"/>
                    <a:gd name="T10" fmla="*/ 0 h 384"/>
                    <a:gd name="T11" fmla="*/ 1056 w 1056"/>
                    <a:gd name="T12" fmla="*/ 384 h 38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056" h="384">
                      <a:moveTo>
                        <a:pt x="0" y="384"/>
                      </a:moveTo>
                      <a:cubicBezTo>
                        <a:pt x="176" y="192"/>
                        <a:pt x="352" y="0"/>
                        <a:pt x="528" y="0"/>
                      </a:cubicBezTo>
                      <a:cubicBezTo>
                        <a:pt x="704" y="0"/>
                        <a:pt x="880" y="192"/>
                        <a:pt x="1056" y="384"/>
                      </a:cubicBezTo>
                    </a:path>
                  </a:pathLst>
                </a:custGeom>
                <a:noFill/>
                <a:ln w="12700">
                  <a:solidFill>
                    <a:srgbClr val="0000FF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5" name="Group 11"/>
              <p:cNvGrpSpPr/>
              <p:nvPr/>
            </p:nvGrpSpPr>
            <p:grpSpPr bwMode="auto">
              <a:xfrm>
                <a:off x="0" y="48"/>
                <a:ext cx="5760" cy="1680"/>
                <a:chOff x="0" y="48"/>
                <a:chExt cx="5760" cy="1680"/>
              </a:xfrm>
            </p:grpSpPr>
            <p:graphicFrame>
              <p:nvGraphicFramePr>
                <p:cNvPr id="2054" name="Object 12"/>
                <p:cNvGraphicFramePr>
                  <a:graphicFrameLocks noChangeAspect="1"/>
                </p:cNvGraphicFramePr>
                <p:nvPr/>
              </p:nvGraphicFramePr>
              <p:xfrm>
                <a:off x="3492" y="704"/>
                <a:ext cx="135" cy="11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4097" name="公式" r:id="rId2" imgW="5181600" imgH="4267200" progId="Equation.3">
                        <p:embed/>
                      </p:oleObj>
                    </mc:Choice>
                    <mc:Fallback>
                      <p:oleObj name="公式" r:id="rId2" imgW="5181600" imgH="4267200" progId="Equation.3">
                        <p:embed/>
                        <p:pic>
                          <p:nvPicPr>
                            <p:cNvPr id="0" name="图片 4096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3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3492" y="704"/>
                              <a:ext cx="135" cy="111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055" name="Object 13"/>
                <p:cNvGraphicFramePr>
                  <a:graphicFrameLocks noChangeAspect="1"/>
                </p:cNvGraphicFramePr>
                <p:nvPr/>
              </p:nvGraphicFramePr>
              <p:xfrm>
                <a:off x="2699" y="632"/>
                <a:ext cx="79" cy="88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4098" name="公式" r:id="rId4" imgW="3048000" imgH="3352800" progId="Equation.3">
                        <p:embed/>
                      </p:oleObj>
                    </mc:Choice>
                    <mc:Fallback>
                      <p:oleObj name="公式" r:id="rId4" imgW="3048000" imgH="3352800" progId="Equation.3">
                        <p:embed/>
                        <p:pic>
                          <p:nvPicPr>
                            <p:cNvPr id="0" name="图片 4097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5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2699" y="632"/>
                              <a:ext cx="79" cy="88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056" name="Object 14"/>
                <p:cNvGraphicFramePr>
                  <a:graphicFrameLocks noChangeAspect="1"/>
                </p:cNvGraphicFramePr>
                <p:nvPr/>
              </p:nvGraphicFramePr>
              <p:xfrm>
                <a:off x="4293" y="744"/>
                <a:ext cx="135" cy="11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4099" name="公式" r:id="rId6" imgW="5181600" imgH="4267200" progId="Equation.3">
                        <p:embed/>
                      </p:oleObj>
                    </mc:Choice>
                    <mc:Fallback>
                      <p:oleObj name="公式" r:id="rId6" imgW="5181600" imgH="4267200" progId="Equation.3">
                        <p:embed/>
                        <p:pic>
                          <p:nvPicPr>
                            <p:cNvPr id="0" name="图片 4098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7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4293" y="744"/>
                              <a:ext cx="135" cy="111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057" name="Object 15"/>
                <p:cNvGraphicFramePr>
                  <a:graphicFrameLocks noChangeAspect="1"/>
                </p:cNvGraphicFramePr>
                <p:nvPr/>
              </p:nvGraphicFramePr>
              <p:xfrm>
                <a:off x="5052" y="736"/>
                <a:ext cx="135" cy="11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4100" name="公式" r:id="rId8" imgW="5181600" imgH="4267200" progId="Equation.3">
                        <p:embed/>
                      </p:oleObj>
                    </mc:Choice>
                    <mc:Fallback>
                      <p:oleObj name="公式" r:id="rId8" imgW="5181600" imgH="4267200" progId="Equation.3">
                        <p:embed/>
                        <p:pic>
                          <p:nvPicPr>
                            <p:cNvPr id="0" name="图片 4099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9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5052" y="736"/>
                              <a:ext cx="135" cy="111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058" name="Object 16"/>
                <p:cNvGraphicFramePr>
                  <a:graphicFrameLocks noChangeAspect="1"/>
                </p:cNvGraphicFramePr>
                <p:nvPr/>
              </p:nvGraphicFramePr>
              <p:xfrm>
                <a:off x="1938" y="744"/>
                <a:ext cx="208" cy="11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4101" name="公式" r:id="rId10" imgW="7924800" imgH="4267200" progId="Equation.3">
                        <p:embed/>
                      </p:oleObj>
                    </mc:Choice>
                    <mc:Fallback>
                      <p:oleObj name="公式" r:id="rId10" imgW="7924800" imgH="4267200" progId="Equation.3">
                        <p:embed/>
                        <p:pic>
                          <p:nvPicPr>
                            <p:cNvPr id="0" name="图片 4100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11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938" y="744"/>
                              <a:ext cx="208" cy="111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059" name="Object 17"/>
                <p:cNvGraphicFramePr>
                  <a:graphicFrameLocks noChangeAspect="1"/>
                </p:cNvGraphicFramePr>
                <p:nvPr/>
              </p:nvGraphicFramePr>
              <p:xfrm>
                <a:off x="1160" y="752"/>
                <a:ext cx="208" cy="11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4102" name="公式" r:id="rId12" imgW="7924800" imgH="4267200" progId="Equation.3">
                        <p:embed/>
                      </p:oleObj>
                    </mc:Choice>
                    <mc:Fallback>
                      <p:oleObj name="公式" r:id="rId12" imgW="7924800" imgH="4267200" progId="Equation.3">
                        <p:embed/>
                        <p:pic>
                          <p:nvPicPr>
                            <p:cNvPr id="0" name="图片 4101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13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160" y="752"/>
                              <a:ext cx="208" cy="111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060" name="Object 18"/>
                <p:cNvGraphicFramePr>
                  <a:graphicFrameLocks noChangeAspect="1"/>
                </p:cNvGraphicFramePr>
                <p:nvPr/>
              </p:nvGraphicFramePr>
              <p:xfrm>
                <a:off x="360" y="728"/>
                <a:ext cx="208" cy="11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4103" name="公式" r:id="rId14" imgW="7924800" imgH="4267200" progId="Equation.3">
                        <p:embed/>
                      </p:oleObj>
                    </mc:Choice>
                    <mc:Fallback>
                      <p:oleObj name="公式" r:id="rId14" imgW="7924800" imgH="4267200" progId="Equation.3">
                        <p:embed/>
                        <p:pic>
                          <p:nvPicPr>
                            <p:cNvPr id="0" name="图片 4102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15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360" y="728"/>
                              <a:ext cx="208" cy="111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pSp>
              <p:nvGrpSpPr>
                <p:cNvPr id="8" name="Group 21"/>
                <p:cNvGrpSpPr/>
                <p:nvPr/>
              </p:nvGrpSpPr>
              <p:grpSpPr bwMode="auto">
                <a:xfrm>
                  <a:off x="0" y="48"/>
                  <a:ext cx="5760" cy="1680"/>
                  <a:chOff x="0" y="48"/>
                  <a:chExt cx="5760" cy="1680"/>
                </a:xfrm>
              </p:grpSpPr>
              <p:grpSp>
                <p:nvGrpSpPr>
                  <p:cNvPr id="9" name="Group 22"/>
                  <p:cNvGrpSpPr/>
                  <p:nvPr/>
                </p:nvGrpSpPr>
                <p:grpSpPr bwMode="auto">
                  <a:xfrm>
                    <a:off x="0" y="48"/>
                    <a:ext cx="5760" cy="1680"/>
                    <a:chOff x="0" y="240"/>
                    <a:chExt cx="5760" cy="1680"/>
                  </a:xfrm>
                </p:grpSpPr>
                <p:sp>
                  <p:nvSpPr>
                    <p:cNvPr id="2211" name="Line 2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0" y="872"/>
                      <a:ext cx="576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tailEnd type="triangle" w="med" len="med"/>
                    </a:ln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212" name="Line 2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784" y="240"/>
                      <a:ext cx="0" cy="168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tailEnd type="triangle" w="med" len="med"/>
                    </a:ln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graphicFrame>
                <p:nvGraphicFramePr>
                  <p:cNvPr id="2061" name="Object 25"/>
                  <p:cNvGraphicFramePr>
                    <a:graphicFrameLocks noChangeAspect="1"/>
                  </p:cNvGraphicFramePr>
                  <p:nvPr/>
                </p:nvGraphicFramePr>
                <p:xfrm>
                  <a:off x="5633" y="984"/>
                  <a:ext cx="79" cy="88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4104" name="公式" r:id="rId16" imgW="3048000" imgH="3352800" progId="Equation.3">
                          <p:embed/>
                        </p:oleObj>
                      </mc:Choice>
                      <mc:Fallback>
                        <p:oleObj name="公式" r:id="rId16" imgW="3048000" imgH="3352800" progId="Equation.3">
                          <p:embed/>
                          <p:pic>
                            <p:nvPicPr>
                              <p:cNvPr id="0" name="图片 4103"/>
                              <p:cNvPicPr>
                                <a:picLocks noChangeAspect="1"/>
                              </p:cNvPicPr>
                              <p:nvPr/>
                            </p:nvPicPr>
                            <p:blipFill>
                              <a:blip r:embed="rId17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5633" y="984"/>
                                <a:ext cx="79" cy="88"/>
                              </a:xfrm>
                              <a:prstGeom prst="rect">
                                <a:avLst/>
                              </a:prstGeom>
                              <a:noFill/>
                              <a:ln w="9525">
                                <a:noFill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062" name="Object 26"/>
                  <p:cNvGraphicFramePr>
                    <a:graphicFrameLocks noChangeAspect="1"/>
                  </p:cNvGraphicFramePr>
                  <p:nvPr/>
                </p:nvGraphicFramePr>
                <p:xfrm>
                  <a:off x="2496" y="96"/>
                  <a:ext cx="88" cy="103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4105" name="公式" r:id="rId18" imgW="3352800" imgH="3962400" progId="Equation.3">
                          <p:embed/>
                        </p:oleObj>
                      </mc:Choice>
                      <mc:Fallback>
                        <p:oleObj name="公式" r:id="rId18" imgW="3352800" imgH="3962400" progId="Equation.3">
                          <p:embed/>
                          <p:pic>
                            <p:nvPicPr>
                              <p:cNvPr id="0" name="图片 4104"/>
                              <p:cNvPicPr>
                                <a:picLocks noChangeAspect="1"/>
                              </p:cNvPicPr>
                              <p:nvPr/>
                            </p:nvPicPr>
                            <p:blipFill>
                              <a:blip r:embed="rId19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2496" y="96"/>
                                <a:ext cx="88" cy="103"/>
                              </a:xfrm>
                              <a:prstGeom prst="rect">
                                <a:avLst/>
                              </a:prstGeom>
                              <a:noFill/>
                              <a:ln w="9525">
                                <a:noFill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</p:grpSp>
        </p:grpSp>
        <p:grpSp>
          <p:nvGrpSpPr>
            <p:cNvPr id="10" name="Group 36"/>
            <p:cNvGrpSpPr/>
            <p:nvPr/>
          </p:nvGrpSpPr>
          <p:grpSpPr bwMode="auto">
            <a:xfrm>
              <a:off x="2643" y="546"/>
              <a:ext cx="360" cy="358"/>
              <a:chOff x="2643" y="546"/>
              <a:chExt cx="360" cy="358"/>
            </a:xfrm>
          </p:grpSpPr>
          <p:sp>
            <p:nvSpPr>
              <p:cNvPr id="2194" name="Text Box 37"/>
              <p:cNvSpPr txBox="1">
                <a:spLocks noChangeArrowheads="1"/>
              </p:cNvSpPr>
              <p:nvPr/>
            </p:nvSpPr>
            <p:spPr bwMode="auto">
              <a:xfrm>
                <a:off x="2643" y="546"/>
                <a:ext cx="240" cy="144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900"/>
                  <a:t>1</a:t>
                </a:r>
                <a:endParaRPr lang="zh-CN" altLang="en-US"/>
              </a:p>
            </p:txBody>
          </p:sp>
          <p:sp>
            <p:nvSpPr>
              <p:cNvPr id="2195" name="Text Box 38"/>
              <p:cNvSpPr txBox="1">
                <a:spLocks noChangeArrowheads="1"/>
              </p:cNvSpPr>
              <p:nvPr/>
            </p:nvSpPr>
            <p:spPr bwMode="auto">
              <a:xfrm>
                <a:off x="2667" y="760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900" dirty="0"/>
                  <a:t>-1</a:t>
                </a:r>
                <a:endParaRPr lang="zh-CN" altLang="en-US" dirty="0"/>
              </a:p>
            </p:txBody>
          </p:sp>
        </p:grpSp>
      </p:grpSp>
      <p:grpSp>
        <p:nvGrpSpPr>
          <p:cNvPr id="11" name="Group 39"/>
          <p:cNvGrpSpPr/>
          <p:nvPr/>
        </p:nvGrpSpPr>
        <p:grpSpPr bwMode="auto">
          <a:xfrm>
            <a:off x="5689600" y="3795078"/>
            <a:ext cx="1625600" cy="457200"/>
            <a:chOff x="2592" y="816"/>
            <a:chExt cx="768" cy="288"/>
          </a:xfrm>
        </p:grpSpPr>
        <p:sp>
          <p:nvSpPr>
            <p:cNvPr id="2190" name="Freeform 40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91" name="Freeform 41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2" name="Group 42"/>
          <p:cNvGrpSpPr/>
          <p:nvPr/>
        </p:nvGrpSpPr>
        <p:grpSpPr bwMode="auto">
          <a:xfrm>
            <a:off x="5892800" y="3799840"/>
            <a:ext cx="1625600" cy="457200"/>
            <a:chOff x="2592" y="816"/>
            <a:chExt cx="768" cy="288"/>
          </a:xfrm>
        </p:grpSpPr>
        <p:sp>
          <p:nvSpPr>
            <p:cNvPr id="2188" name="Freeform 43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89" name="Freeform 44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3" name="Group 45"/>
          <p:cNvGrpSpPr/>
          <p:nvPr/>
        </p:nvGrpSpPr>
        <p:grpSpPr bwMode="auto">
          <a:xfrm>
            <a:off x="6096000" y="3799840"/>
            <a:ext cx="1625600" cy="457200"/>
            <a:chOff x="2592" y="816"/>
            <a:chExt cx="768" cy="288"/>
          </a:xfrm>
        </p:grpSpPr>
        <p:sp>
          <p:nvSpPr>
            <p:cNvPr id="2186" name="Freeform 46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87" name="Freeform 47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4" name="Group 48"/>
          <p:cNvGrpSpPr/>
          <p:nvPr/>
        </p:nvGrpSpPr>
        <p:grpSpPr bwMode="auto">
          <a:xfrm>
            <a:off x="6299200" y="3799840"/>
            <a:ext cx="1625600" cy="457200"/>
            <a:chOff x="2592" y="816"/>
            <a:chExt cx="768" cy="288"/>
          </a:xfrm>
        </p:grpSpPr>
        <p:sp>
          <p:nvSpPr>
            <p:cNvPr id="2184" name="Freeform 49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85" name="Freeform 50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5" name="Group 51"/>
          <p:cNvGrpSpPr/>
          <p:nvPr/>
        </p:nvGrpSpPr>
        <p:grpSpPr bwMode="auto">
          <a:xfrm>
            <a:off x="6502400" y="3799840"/>
            <a:ext cx="1625600" cy="457200"/>
            <a:chOff x="2592" y="816"/>
            <a:chExt cx="768" cy="288"/>
          </a:xfrm>
        </p:grpSpPr>
        <p:sp>
          <p:nvSpPr>
            <p:cNvPr id="2182" name="Freeform 52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83" name="Freeform 53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6" name="Group 54"/>
          <p:cNvGrpSpPr/>
          <p:nvPr/>
        </p:nvGrpSpPr>
        <p:grpSpPr bwMode="auto">
          <a:xfrm>
            <a:off x="6705600" y="3799840"/>
            <a:ext cx="1625600" cy="457200"/>
            <a:chOff x="2592" y="816"/>
            <a:chExt cx="768" cy="288"/>
          </a:xfrm>
        </p:grpSpPr>
        <p:sp>
          <p:nvSpPr>
            <p:cNvPr id="2180" name="Freeform 55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81" name="Freeform 56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7" name="Group 57"/>
          <p:cNvGrpSpPr/>
          <p:nvPr/>
        </p:nvGrpSpPr>
        <p:grpSpPr bwMode="auto">
          <a:xfrm>
            <a:off x="6908800" y="3799840"/>
            <a:ext cx="1625600" cy="457200"/>
            <a:chOff x="2592" y="816"/>
            <a:chExt cx="768" cy="288"/>
          </a:xfrm>
        </p:grpSpPr>
        <p:sp>
          <p:nvSpPr>
            <p:cNvPr id="2178" name="Freeform 58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79" name="Freeform 59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8" name="Group 60"/>
          <p:cNvGrpSpPr/>
          <p:nvPr/>
        </p:nvGrpSpPr>
        <p:grpSpPr bwMode="auto">
          <a:xfrm>
            <a:off x="7112000" y="3799840"/>
            <a:ext cx="1625600" cy="457200"/>
            <a:chOff x="2592" y="816"/>
            <a:chExt cx="768" cy="288"/>
          </a:xfrm>
        </p:grpSpPr>
        <p:sp>
          <p:nvSpPr>
            <p:cNvPr id="2176" name="Freeform 61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77" name="Freeform 62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9" name="Group 63"/>
          <p:cNvGrpSpPr/>
          <p:nvPr/>
        </p:nvGrpSpPr>
        <p:grpSpPr bwMode="auto">
          <a:xfrm>
            <a:off x="7131051" y="3799840"/>
            <a:ext cx="1625600" cy="457200"/>
            <a:chOff x="2592" y="816"/>
            <a:chExt cx="768" cy="288"/>
          </a:xfrm>
        </p:grpSpPr>
        <p:sp>
          <p:nvSpPr>
            <p:cNvPr id="2174" name="Freeform 64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75" name="Freeform 65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" name="Group 87"/>
          <p:cNvGrpSpPr/>
          <p:nvPr/>
        </p:nvGrpSpPr>
        <p:grpSpPr bwMode="auto">
          <a:xfrm>
            <a:off x="8750300" y="3799840"/>
            <a:ext cx="1625600" cy="457200"/>
            <a:chOff x="2592" y="816"/>
            <a:chExt cx="768" cy="288"/>
          </a:xfrm>
        </p:grpSpPr>
        <p:sp>
          <p:nvSpPr>
            <p:cNvPr id="2172" name="Freeform 88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73" name="Freeform 89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1" name="Group 90"/>
          <p:cNvGrpSpPr/>
          <p:nvPr/>
        </p:nvGrpSpPr>
        <p:grpSpPr bwMode="auto">
          <a:xfrm>
            <a:off x="8756651" y="3799840"/>
            <a:ext cx="1625600" cy="457200"/>
            <a:chOff x="2592" y="816"/>
            <a:chExt cx="768" cy="288"/>
          </a:xfrm>
        </p:grpSpPr>
        <p:sp>
          <p:nvSpPr>
            <p:cNvPr id="2170" name="Freeform 91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71" name="Freeform 92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2" name="Group 114"/>
          <p:cNvGrpSpPr/>
          <p:nvPr/>
        </p:nvGrpSpPr>
        <p:grpSpPr bwMode="auto">
          <a:xfrm>
            <a:off x="10394951" y="3804603"/>
            <a:ext cx="1625600" cy="457200"/>
            <a:chOff x="2592" y="816"/>
            <a:chExt cx="768" cy="288"/>
          </a:xfrm>
        </p:grpSpPr>
        <p:sp>
          <p:nvSpPr>
            <p:cNvPr id="2168" name="Freeform 115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69" name="Freeform 116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3" name="Group 117"/>
          <p:cNvGrpSpPr/>
          <p:nvPr/>
        </p:nvGrpSpPr>
        <p:grpSpPr bwMode="auto">
          <a:xfrm>
            <a:off x="10394951" y="3804603"/>
            <a:ext cx="1625600" cy="457200"/>
            <a:chOff x="2592" y="816"/>
            <a:chExt cx="768" cy="288"/>
          </a:xfrm>
        </p:grpSpPr>
        <p:sp>
          <p:nvSpPr>
            <p:cNvPr id="2166" name="Freeform 118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67" name="Freeform 119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4" name="Group 120"/>
          <p:cNvGrpSpPr/>
          <p:nvPr/>
        </p:nvGrpSpPr>
        <p:grpSpPr bwMode="auto">
          <a:xfrm>
            <a:off x="5283200" y="3799840"/>
            <a:ext cx="1625600" cy="457200"/>
            <a:chOff x="2592" y="816"/>
            <a:chExt cx="768" cy="288"/>
          </a:xfrm>
        </p:grpSpPr>
        <p:sp>
          <p:nvSpPr>
            <p:cNvPr id="2164" name="Freeform 121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65" name="Freeform 122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5" name="Group 123"/>
          <p:cNvGrpSpPr/>
          <p:nvPr/>
        </p:nvGrpSpPr>
        <p:grpSpPr bwMode="auto">
          <a:xfrm>
            <a:off x="5080000" y="3799840"/>
            <a:ext cx="1625600" cy="457200"/>
            <a:chOff x="2592" y="816"/>
            <a:chExt cx="768" cy="288"/>
          </a:xfrm>
        </p:grpSpPr>
        <p:sp>
          <p:nvSpPr>
            <p:cNvPr id="2162" name="Freeform 124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63" name="Freeform 125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6" name="Group 126"/>
          <p:cNvGrpSpPr/>
          <p:nvPr/>
        </p:nvGrpSpPr>
        <p:grpSpPr bwMode="auto">
          <a:xfrm>
            <a:off x="4876800" y="3799840"/>
            <a:ext cx="1625600" cy="457200"/>
            <a:chOff x="2592" y="816"/>
            <a:chExt cx="768" cy="288"/>
          </a:xfrm>
        </p:grpSpPr>
        <p:sp>
          <p:nvSpPr>
            <p:cNvPr id="2160" name="Freeform 127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61" name="Freeform 128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7" name="Group 129"/>
          <p:cNvGrpSpPr/>
          <p:nvPr/>
        </p:nvGrpSpPr>
        <p:grpSpPr bwMode="auto">
          <a:xfrm>
            <a:off x="4673600" y="3799840"/>
            <a:ext cx="1625600" cy="457200"/>
            <a:chOff x="2592" y="816"/>
            <a:chExt cx="768" cy="288"/>
          </a:xfrm>
        </p:grpSpPr>
        <p:sp>
          <p:nvSpPr>
            <p:cNvPr id="2158" name="Freeform 130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59" name="Freeform 131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8" name="Group 132"/>
          <p:cNvGrpSpPr/>
          <p:nvPr/>
        </p:nvGrpSpPr>
        <p:grpSpPr bwMode="auto">
          <a:xfrm>
            <a:off x="4470400" y="3799840"/>
            <a:ext cx="1625600" cy="457200"/>
            <a:chOff x="2592" y="816"/>
            <a:chExt cx="768" cy="288"/>
          </a:xfrm>
        </p:grpSpPr>
        <p:sp>
          <p:nvSpPr>
            <p:cNvPr id="2156" name="Freeform 133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57" name="Freeform 134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9" name="Group 135"/>
          <p:cNvGrpSpPr/>
          <p:nvPr/>
        </p:nvGrpSpPr>
        <p:grpSpPr bwMode="auto">
          <a:xfrm>
            <a:off x="4267200" y="3813908"/>
            <a:ext cx="1625600" cy="457200"/>
            <a:chOff x="2592" y="816"/>
            <a:chExt cx="768" cy="288"/>
          </a:xfrm>
        </p:grpSpPr>
        <p:sp>
          <p:nvSpPr>
            <p:cNvPr id="2154" name="Freeform 136"/>
            <p:cNvSpPr/>
            <p:nvPr/>
          </p:nvSpPr>
          <p:spPr bwMode="auto">
            <a:xfrm rot="10862269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55" name="Freeform 137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30" name="Group 138"/>
          <p:cNvGrpSpPr/>
          <p:nvPr/>
        </p:nvGrpSpPr>
        <p:grpSpPr bwMode="auto">
          <a:xfrm>
            <a:off x="4064000" y="3799840"/>
            <a:ext cx="1625600" cy="457200"/>
            <a:chOff x="2592" y="816"/>
            <a:chExt cx="768" cy="288"/>
          </a:xfrm>
        </p:grpSpPr>
        <p:sp>
          <p:nvSpPr>
            <p:cNvPr id="2152" name="Freeform 139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53" name="Freeform 140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31" name="Group 141"/>
          <p:cNvGrpSpPr/>
          <p:nvPr/>
        </p:nvGrpSpPr>
        <p:grpSpPr bwMode="auto">
          <a:xfrm>
            <a:off x="3860800" y="3799840"/>
            <a:ext cx="1625600" cy="457200"/>
            <a:chOff x="2592" y="816"/>
            <a:chExt cx="768" cy="288"/>
          </a:xfrm>
        </p:grpSpPr>
        <p:sp>
          <p:nvSpPr>
            <p:cNvPr id="2150" name="Freeform 142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51" name="Freeform 143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48" name="Group 144"/>
          <p:cNvGrpSpPr/>
          <p:nvPr/>
        </p:nvGrpSpPr>
        <p:grpSpPr bwMode="auto">
          <a:xfrm>
            <a:off x="3854451" y="3799840"/>
            <a:ext cx="1625600" cy="457200"/>
            <a:chOff x="2592" y="816"/>
            <a:chExt cx="768" cy="288"/>
          </a:xfrm>
        </p:grpSpPr>
        <p:sp>
          <p:nvSpPr>
            <p:cNvPr id="2148" name="Freeform 145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49" name="Freeform 146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49" name="Group 168"/>
          <p:cNvGrpSpPr/>
          <p:nvPr/>
        </p:nvGrpSpPr>
        <p:grpSpPr bwMode="auto">
          <a:xfrm>
            <a:off x="2235200" y="3799840"/>
            <a:ext cx="1625600" cy="457200"/>
            <a:chOff x="2592" y="816"/>
            <a:chExt cx="768" cy="288"/>
          </a:xfrm>
        </p:grpSpPr>
        <p:sp>
          <p:nvSpPr>
            <p:cNvPr id="2146" name="Freeform 169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47" name="Freeform 170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63" name="Group 171"/>
          <p:cNvGrpSpPr/>
          <p:nvPr/>
        </p:nvGrpSpPr>
        <p:grpSpPr bwMode="auto">
          <a:xfrm>
            <a:off x="2222500" y="3799840"/>
            <a:ext cx="1625600" cy="457200"/>
            <a:chOff x="2592" y="816"/>
            <a:chExt cx="768" cy="288"/>
          </a:xfrm>
        </p:grpSpPr>
        <p:sp>
          <p:nvSpPr>
            <p:cNvPr id="2144" name="Freeform 172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45" name="Freeform 173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64" name="Group 195"/>
          <p:cNvGrpSpPr/>
          <p:nvPr/>
        </p:nvGrpSpPr>
        <p:grpSpPr bwMode="auto">
          <a:xfrm>
            <a:off x="609600" y="3799840"/>
            <a:ext cx="1625600" cy="457200"/>
            <a:chOff x="2592" y="816"/>
            <a:chExt cx="768" cy="288"/>
          </a:xfrm>
        </p:grpSpPr>
        <p:sp>
          <p:nvSpPr>
            <p:cNvPr id="2142" name="Freeform 196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43" name="Freeform 197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65" name="Group 198"/>
          <p:cNvGrpSpPr/>
          <p:nvPr/>
        </p:nvGrpSpPr>
        <p:grpSpPr bwMode="auto">
          <a:xfrm>
            <a:off x="590551" y="3804603"/>
            <a:ext cx="1625600" cy="457200"/>
            <a:chOff x="2592" y="816"/>
            <a:chExt cx="768" cy="288"/>
          </a:xfrm>
        </p:grpSpPr>
        <p:sp>
          <p:nvSpPr>
            <p:cNvPr id="2140" name="Freeform 199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41" name="Freeform 200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270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66" name="Group 201"/>
          <p:cNvGrpSpPr/>
          <p:nvPr/>
        </p:nvGrpSpPr>
        <p:grpSpPr bwMode="auto">
          <a:xfrm>
            <a:off x="603251" y="3799840"/>
            <a:ext cx="1625600" cy="457200"/>
            <a:chOff x="2592" y="816"/>
            <a:chExt cx="768" cy="288"/>
          </a:xfrm>
        </p:grpSpPr>
        <p:sp>
          <p:nvSpPr>
            <p:cNvPr id="2138" name="Freeform 202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39" name="Freeform 203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67" name="Group 204"/>
          <p:cNvGrpSpPr/>
          <p:nvPr/>
        </p:nvGrpSpPr>
        <p:grpSpPr bwMode="auto">
          <a:xfrm>
            <a:off x="2222500" y="3799840"/>
            <a:ext cx="1625600" cy="457200"/>
            <a:chOff x="2592" y="816"/>
            <a:chExt cx="768" cy="288"/>
          </a:xfrm>
        </p:grpSpPr>
        <p:sp>
          <p:nvSpPr>
            <p:cNvPr id="2136" name="Freeform 205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37" name="Freeform 206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68" name="Group 207"/>
          <p:cNvGrpSpPr/>
          <p:nvPr/>
        </p:nvGrpSpPr>
        <p:grpSpPr bwMode="auto">
          <a:xfrm>
            <a:off x="3854451" y="3799840"/>
            <a:ext cx="1625600" cy="457200"/>
            <a:chOff x="2592" y="816"/>
            <a:chExt cx="768" cy="288"/>
          </a:xfrm>
        </p:grpSpPr>
        <p:sp>
          <p:nvSpPr>
            <p:cNvPr id="2134" name="Freeform 208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35" name="Freeform 209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69" name="Group 210"/>
          <p:cNvGrpSpPr/>
          <p:nvPr/>
        </p:nvGrpSpPr>
        <p:grpSpPr bwMode="auto">
          <a:xfrm>
            <a:off x="5486400" y="3799840"/>
            <a:ext cx="1625600" cy="457200"/>
            <a:chOff x="2592" y="816"/>
            <a:chExt cx="768" cy="288"/>
          </a:xfrm>
        </p:grpSpPr>
        <p:sp>
          <p:nvSpPr>
            <p:cNvPr id="2132" name="Freeform 211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33" name="Freeform 212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70" name="Group 213"/>
          <p:cNvGrpSpPr/>
          <p:nvPr/>
        </p:nvGrpSpPr>
        <p:grpSpPr bwMode="auto">
          <a:xfrm>
            <a:off x="7118351" y="3799840"/>
            <a:ext cx="1625600" cy="457200"/>
            <a:chOff x="2592" y="816"/>
            <a:chExt cx="768" cy="288"/>
          </a:xfrm>
        </p:grpSpPr>
        <p:sp>
          <p:nvSpPr>
            <p:cNvPr id="2130" name="Freeform 214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31" name="Freeform 215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71" name="Group 216"/>
          <p:cNvGrpSpPr/>
          <p:nvPr/>
        </p:nvGrpSpPr>
        <p:grpSpPr bwMode="auto">
          <a:xfrm>
            <a:off x="8743951" y="3799840"/>
            <a:ext cx="1625600" cy="457200"/>
            <a:chOff x="2592" y="816"/>
            <a:chExt cx="768" cy="288"/>
          </a:xfrm>
        </p:grpSpPr>
        <p:sp>
          <p:nvSpPr>
            <p:cNvPr id="2128" name="Freeform 217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29" name="Freeform 218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72" name="Group 219"/>
          <p:cNvGrpSpPr/>
          <p:nvPr/>
        </p:nvGrpSpPr>
        <p:grpSpPr bwMode="auto">
          <a:xfrm>
            <a:off x="10388600" y="3804603"/>
            <a:ext cx="1625600" cy="457200"/>
            <a:chOff x="2592" y="816"/>
            <a:chExt cx="768" cy="288"/>
          </a:xfrm>
        </p:grpSpPr>
        <p:sp>
          <p:nvSpPr>
            <p:cNvPr id="2126" name="Freeform 220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27" name="Freeform 221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73" name="Group 222"/>
          <p:cNvGrpSpPr/>
          <p:nvPr/>
        </p:nvGrpSpPr>
        <p:grpSpPr bwMode="auto">
          <a:xfrm>
            <a:off x="596900" y="3804603"/>
            <a:ext cx="1625600" cy="457200"/>
            <a:chOff x="2592" y="816"/>
            <a:chExt cx="768" cy="288"/>
          </a:xfrm>
        </p:grpSpPr>
        <p:sp>
          <p:nvSpPr>
            <p:cNvPr id="2124" name="Freeform 223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25" name="Freeform 224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74" name="Group 225"/>
          <p:cNvGrpSpPr/>
          <p:nvPr/>
        </p:nvGrpSpPr>
        <p:grpSpPr bwMode="auto">
          <a:xfrm>
            <a:off x="2249268" y="3799840"/>
            <a:ext cx="1625600" cy="457200"/>
            <a:chOff x="2592" y="816"/>
            <a:chExt cx="768" cy="288"/>
          </a:xfrm>
        </p:grpSpPr>
        <p:sp>
          <p:nvSpPr>
            <p:cNvPr id="2122" name="Freeform 226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23" name="Freeform 227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75" name="Group 228"/>
          <p:cNvGrpSpPr/>
          <p:nvPr/>
        </p:nvGrpSpPr>
        <p:grpSpPr bwMode="auto">
          <a:xfrm>
            <a:off x="3867151" y="3799840"/>
            <a:ext cx="1625600" cy="457200"/>
            <a:chOff x="2592" y="816"/>
            <a:chExt cx="768" cy="288"/>
          </a:xfrm>
        </p:grpSpPr>
        <p:sp>
          <p:nvSpPr>
            <p:cNvPr id="2120" name="Freeform 229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21" name="Freeform 230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76" name="Group 231"/>
          <p:cNvGrpSpPr/>
          <p:nvPr/>
        </p:nvGrpSpPr>
        <p:grpSpPr bwMode="auto">
          <a:xfrm>
            <a:off x="5500468" y="3799840"/>
            <a:ext cx="1625600" cy="457200"/>
            <a:chOff x="2592" y="816"/>
            <a:chExt cx="768" cy="288"/>
          </a:xfrm>
        </p:grpSpPr>
        <p:sp>
          <p:nvSpPr>
            <p:cNvPr id="2118" name="Freeform 232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19" name="Freeform 233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77" name="Group 234"/>
          <p:cNvGrpSpPr/>
          <p:nvPr/>
        </p:nvGrpSpPr>
        <p:grpSpPr bwMode="auto">
          <a:xfrm>
            <a:off x="7119719" y="3799840"/>
            <a:ext cx="1625600" cy="457200"/>
            <a:chOff x="2592" y="816"/>
            <a:chExt cx="768" cy="288"/>
          </a:xfrm>
        </p:grpSpPr>
        <p:sp>
          <p:nvSpPr>
            <p:cNvPr id="2116" name="Freeform 235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17" name="Freeform 236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78" name="Group 237"/>
          <p:cNvGrpSpPr/>
          <p:nvPr/>
        </p:nvGrpSpPr>
        <p:grpSpPr bwMode="auto">
          <a:xfrm>
            <a:off x="8737600" y="3799840"/>
            <a:ext cx="1625600" cy="457200"/>
            <a:chOff x="2592" y="816"/>
            <a:chExt cx="768" cy="288"/>
          </a:xfrm>
        </p:grpSpPr>
        <p:sp>
          <p:nvSpPr>
            <p:cNvPr id="2114" name="Freeform 238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15" name="Freeform 239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079" name="Group 240"/>
          <p:cNvGrpSpPr/>
          <p:nvPr/>
        </p:nvGrpSpPr>
        <p:grpSpPr bwMode="auto">
          <a:xfrm>
            <a:off x="10375900" y="3804603"/>
            <a:ext cx="1625600" cy="457200"/>
            <a:chOff x="2592" y="816"/>
            <a:chExt cx="768" cy="288"/>
          </a:xfrm>
        </p:grpSpPr>
        <p:sp>
          <p:nvSpPr>
            <p:cNvPr id="2112" name="Freeform 241"/>
            <p:cNvSpPr/>
            <p:nvPr/>
          </p:nvSpPr>
          <p:spPr bwMode="auto">
            <a:xfrm rot="-10737731">
              <a:off x="2976" y="964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13" name="Freeform 242"/>
            <p:cNvSpPr/>
            <p:nvPr/>
          </p:nvSpPr>
          <p:spPr bwMode="auto">
            <a:xfrm>
              <a:off x="2592" y="816"/>
              <a:ext cx="384" cy="140"/>
            </a:xfrm>
            <a:custGeom>
              <a:avLst/>
              <a:gdLst>
                <a:gd name="T0" fmla="*/ 0 w 1056"/>
                <a:gd name="T1" fmla="*/ 384 h 384"/>
                <a:gd name="T2" fmla="*/ 528 w 1056"/>
                <a:gd name="T3" fmla="*/ 0 h 384"/>
                <a:gd name="T4" fmla="*/ 1056 w 1056"/>
                <a:gd name="T5" fmla="*/ 384 h 384"/>
                <a:gd name="T6" fmla="*/ 0 60000 65536"/>
                <a:gd name="T7" fmla="*/ 0 60000 65536"/>
                <a:gd name="T8" fmla="*/ 0 60000 65536"/>
                <a:gd name="T9" fmla="*/ 0 w 1056"/>
                <a:gd name="T10" fmla="*/ 0 h 384"/>
                <a:gd name="T11" fmla="*/ 1056 w 105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56" h="384">
                  <a:moveTo>
                    <a:pt x="0" y="384"/>
                  </a:moveTo>
                  <a:cubicBezTo>
                    <a:pt x="176" y="192"/>
                    <a:pt x="352" y="0"/>
                    <a:pt x="528" y="0"/>
                  </a:cubicBezTo>
                  <a:cubicBezTo>
                    <a:pt x="704" y="0"/>
                    <a:pt x="880" y="192"/>
                    <a:pt x="1056" y="384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8935" name="Text Box 503"/>
          <p:cNvSpPr txBox="1">
            <a:spLocks noChangeArrowheads="1"/>
          </p:cNvSpPr>
          <p:nvPr/>
        </p:nvSpPr>
        <p:spPr bwMode="auto">
          <a:xfrm>
            <a:off x="9145563" y="5250743"/>
            <a:ext cx="2641600" cy="396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 i="1" dirty="0">
                <a:solidFill>
                  <a:srgbClr val="FF0066"/>
                </a:solidFill>
              </a:rPr>
              <a:t>余</a:t>
            </a:r>
            <a:r>
              <a:rPr lang="zh-CN" altLang="en-US" sz="2000" b="1" i="1" dirty="0" smtClean="0">
                <a:solidFill>
                  <a:srgbClr val="FF0066"/>
                </a:solidFill>
              </a:rPr>
              <a:t>弦</a:t>
            </a:r>
            <a:r>
              <a:rPr lang="zh-CN" altLang="en-US" sz="2000" b="1" i="1" dirty="0">
                <a:solidFill>
                  <a:srgbClr val="FF0066"/>
                </a:solidFill>
              </a:rPr>
              <a:t>曲线</a:t>
            </a:r>
            <a:endParaRPr lang="zh-CN" altLang="en-US" b="1" dirty="0"/>
          </a:p>
        </p:txBody>
      </p:sp>
      <p:sp>
        <p:nvSpPr>
          <p:cNvPr id="2109" name="Rectangle 508"/>
          <p:cNvSpPr>
            <a:spLocks noGrp="1" noChangeArrowheads="1"/>
          </p:cNvSpPr>
          <p:nvPr>
            <p:ph type="title" idx="4294967295"/>
          </p:nvPr>
        </p:nvSpPr>
        <p:spPr>
          <a:xfrm>
            <a:off x="484554" y="1056629"/>
            <a:ext cx="3251200" cy="457200"/>
          </a:xfrm>
        </p:spPr>
        <p:txBody>
          <a:bodyPr/>
          <a:lstStyle/>
          <a:p>
            <a:pPr algn="l" eaLnBrk="1" hangingPunct="1"/>
            <a:r>
              <a:rPr lang="zh-CN" altLang="en-US" sz="5300" dirty="0" smtClean="0">
                <a:solidFill>
                  <a:schemeClr val="tx1"/>
                </a:solidFill>
                <a:ea typeface="隶书" panose="02010509060101010101" pitchFamily="49" charset="-122"/>
              </a:rPr>
              <a:t>思考：</a:t>
            </a:r>
            <a:endParaRPr lang="zh-CN" altLang="en-US" sz="5300" dirty="0" smtClean="0"/>
          </a:p>
        </p:txBody>
      </p:sp>
      <p:sp>
        <p:nvSpPr>
          <p:cNvPr id="171" name="文本框 8"/>
          <p:cNvSpPr>
            <a:spLocks noChangeArrowheads="1"/>
          </p:cNvSpPr>
          <p:nvPr/>
        </p:nvSpPr>
        <p:spPr bwMode="auto">
          <a:xfrm>
            <a:off x="514350" y="1743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5" name="TextBox 174"/>
              <p:cNvSpPr txBox="1"/>
              <p:nvPr/>
            </p:nvSpPr>
            <p:spPr>
              <a:xfrm>
                <a:off x="2278968" y="920521"/>
                <a:ext cx="6682155" cy="52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800" dirty="0" smtClean="0"/>
                  <a:t>如何作出</a:t>
                </a:r>
                <a14:m>
                  <m:oMath xmlns:m="http://schemas.openxmlformats.org/officeDocument/2006/math">
                    <m:r>
                      <a:rPr lang="en-US" altLang="zh-CN" sz="2800" b="0" i="1" dirty="0" smtClean="0">
                        <a:latin typeface="Cambria Math" panose="02040503050406030204"/>
                      </a:rPr>
                      <m:t>𝑦</m:t>
                    </m:r>
                    <m:r>
                      <a:rPr lang="en-US" altLang="zh-CN" sz="2800" b="0" i="0" dirty="0" smtClean="0">
                        <a:latin typeface="Cambria Math" panose="02040503050406030204"/>
                      </a:rPr>
                      <m:t>=</m:t>
                    </m:r>
                    <m:func>
                      <m:funcPr>
                        <m:ctrlPr>
                          <a:rPr lang="en-US" altLang="zh-CN" sz="2800" b="0" i="1" dirty="0" smtClean="0">
                            <a:latin typeface="Cambria Math" panose="02040503050406030204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800" b="0" i="0" dirty="0" smtClean="0">
                            <a:latin typeface="Cambria Math" panose="02040503050406030204"/>
                          </a:rPr>
                          <m:t>cos</m:t>
                        </m:r>
                      </m:fName>
                      <m:e>
                        <m:r>
                          <a:rPr lang="en-US" altLang="zh-CN" sz="2800" b="0" i="1" dirty="0" smtClean="0">
                            <a:latin typeface="Cambria Math" panose="02040503050406030204"/>
                          </a:rPr>
                          <m:t>𝑥</m:t>
                        </m:r>
                        <m:r>
                          <a:rPr lang="en-US" altLang="zh-CN" sz="2800" b="0" i="1" dirty="0" smtClean="0">
                            <a:latin typeface="Cambria Math" panose="02040503050406030204"/>
                          </a:rPr>
                          <m:t>,</m:t>
                        </m:r>
                        <m:r>
                          <a:rPr lang="en-US" altLang="zh-CN" sz="2800" b="0" i="1" dirty="0" smtClean="0">
                            <a:latin typeface="Cambria Math" panose="02040503050406030204"/>
                          </a:rPr>
                          <m:t>𝑥</m:t>
                        </m:r>
                        <m:r>
                          <a:rPr lang="en-US" altLang="zh-CN" sz="2800" b="0" i="1" dirty="0" smtClean="0">
                            <a:latin typeface="Cambria Math" panose="02040503050406030204"/>
                            <a:ea typeface="Cambria Math" panose="02040503050406030204"/>
                          </a:rPr>
                          <m:t>∈</m:t>
                        </m:r>
                        <m:r>
                          <a:rPr lang="en-US" altLang="zh-CN" sz="2800" b="0" i="1" dirty="0" smtClean="0">
                            <a:latin typeface="Cambria Math" panose="02040503050406030204"/>
                            <a:ea typeface="Cambria Math" panose="02040503050406030204"/>
                          </a:rPr>
                          <m:t>𝑅</m:t>
                        </m:r>
                      </m:e>
                    </m:func>
                  </m:oMath>
                </a14:m>
                <a:r>
                  <a:rPr lang="zh-CN" altLang="en-US" sz="2800" dirty="0" smtClean="0"/>
                  <a:t>上的图像？</a:t>
                </a:r>
                <a:endParaRPr lang="zh-CN" altLang="en-US" sz="2800" dirty="0"/>
              </a:p>
            </p:txBody>
          </p:sp>
        </mc:Choice>
        <mc:Fallback>
          <p:sp>
            <p:nvSpPr>
              <p:cNvPr id="175" name="TextBox 1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8968" y="920521"/>
                <a:ext cx="6682155" cy="521970"/>
              </a:xfrm>
              <a:prstGeom prst="rect">
                <a:avLst/>
              </a:prstGeom>
              <a:blipFill rotWithShape="1">
                <a:blip r:embed="rId20"/>
                <a:stretch>
                  <a:fillRect l="-9" t="-78" b="7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1" name="组合 180"/>
          <p:cNvGrpSpPr/>
          <p:nvPr/>
        </p:nvGrpSpPr>
        <p:grpSpPr>
          <a:xfrm>
            <a:off x="1232994" y="1695020"/>
            <a:ext cx="3367159" cy="1384995"/>
            <a:chOff x="1805430" y="3212653"/>
            <a:chExt cx="4870707" cy="1384995"/>
          </a:xfrm>
        </p:grpSpPr>
        <p:sp>
          <p:nvSpPr>
            <p:cNvPr id="179" name="TextBox 178"/>
            <p:cNvSpPr txBox="1"/>
            <p:nvPr/>
          </p:nvSpPr>
          <p:spPr>
            <a:xfrm>
              <a:off x="1805430" y="3212653"/>
              <a:ext cx="4870707" cy="1384995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zh-CN" altLang="en-US" sz="2800" dirty="0" smtClean="0"/>
                <a:t>终边相同角的三角</a:t>
              </a:r>
              <a:endParaRPr lang="en-US" altLang="zh-CN" sz="2800" dirty="0" smtClean="0"/>
            </a:p>
            <a:p>
              <a:r>
                <a:rPr lang="zh-CN" altLang="en-US" sz="2800" dirty="0" smtClean="0"/>
                <a:t>函数值相等，即</a:t>
              </a:r>
              <a:endParaRPr lang="en-US" altLang="zh-CN" sz="2800" dirty="0" smtClean="0"/>
            </a:p>
            <a:p>
              <a:r>
                <a:rPr lang="zh-CN" altLang="en-US" sz="2800" dirty="0" smtClean="0"/>
                <a:t>                                      </a:t>
              </a:r>
              <a:endParaRPr lang="en-US" altLang="zh-CN" sz="2800" dirty="0" smtClean="0"/>
            </a:p>
          </p:txBody>
        </p:sp>
        <p:graphicFrame>
          <p:nvGraphicFramePr>
            <p:cNvPr id="2210" name="Object 74"/>
            <p:cNvGraphicFramePr>
              <a:graphicFrameLocks noChangeAspect="1"/>
            </p:cNvGraphicFramePr>
            <p:nvPr/>
          </p:nvGraphicFramePr>
          <p:xfrm>
            <a:off x="1813033" y="4145898"/>
            <a:ext cx="4797120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6" name="公式" r:id="rId21" imgW="39319200" imgH="4876800" progId="Equation.3">
                    <p:embed/>
                  </p:oleObj>
                </mc:Choice>
                <mc:Fallback>
                  <p:oleObj name="公式" r:id="rId21" imgW="39319200" imgH="4876800" progId="Equation.3">
                    <p:embed/>
                    <p:pic>
                      <p:nvPicPr>
                        <p:cNvPr id="0" name="图片 4105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1813033" y="4145898"/>
                          <a:ext cx="4797120" cy="43180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2" name="燕尾形 181"/>
          <p:cNvSpPr/>
          <p:nvPr/>
        </p:nvSpPr>
        <p:spPr>
          <a:xfrm>
            <a:off x="5156046" y="2101849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83" name="燕尾形 182"/>
          <p:cNvSpPr/>
          <p:nvPr/>
        </p:nvSpPr>
        <p:spPr>
          <a:xfrm>
            <a:off x="4777517" y="2106769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84" name="椭圆 183"/>
          <p:cNvSpPr/>
          <p:nvPr/>
        </p:nvSpPr>
        <p:spPr>
          <a:xfrm>
            <a:off x="2285775" y="4937163"/>
            <a:ext cx="3052916" cy="13126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 smtClean="0"/>
              <a:t>利用图像平移得到余弦曲线</a:t>
            </a:r>
            <a:endParaRPr lang="zh-CN" altLang="en-US" sz="2400" b="1" dirty="0"/>
          </a:p>
        </p:txBody>
      </p:sp>
      <p:grpSp>
        <p:nvGrpSpPr>
          <p:cNvPr id="192" name="组合 191"/>
          <p:cNvGrpSpPr/>
          <p:nvPr/>
        </p:nvGrpSpPr>
        <p:grpSpPr>
          <a:xfrm>
            <a:off x="5711483" y="1615831"/>
            <a:ext cx="5853456" cy="1617784"/>
            <a:chOff x="4774493" y="620641"/>
            <a:chExt cx="6143632" cy="1730825"/>
          </a:xfrm>
        </p:grpSpPr>
        <p:sp>
          <p:nvSpPr>
            <p:cNvPr id="191" name="圆角矩形 190"/>
            <p:cNvSpPr/>
            <p:nvPr/>
          </p:nvSpPr>
          <p:spPr>
            <a:xfrm>
              <a:off x="4774493" y="620641"/>
              <a:ext cx="6097978" cy="1730825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aphicFrame>
          <p:nvGraphicFramePr>
            <p:cNvPr id="2215" name="Object 74"/>
            <p:cNvGraphicFramePr>
              <a:graphicFrameLocks noChangeAspect="1"/>
            </p:cNvGraphicFramePr>
            <p:nvPr/>
          </p:nvGraphicFramePr>
          <p:xfrm>
            <a:off x="5024782" y="727224"/>
            <a:ext cx="5893343" cy="16067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7" name="Equation" r:id="rId23" imgW="64617600" imgH="17373600" progId="Equation.DSMT4">
                    <p:embed/>
                  </p:oleObj>
                </mc:Choice>
                <mc:Fallback>
                  <p:oleObj name="Equation" r:id="rId23" imgW="64617600" imgH="17373600" progId="Equation.DSMT4">
                    <p:embed/>
                    <p:pic>
                      <p:nvPicPr>
                        <p:cNvPr id="0" name="图片 410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5024782" y="727224"/>
                          <a:ext cx="5893343" cy="160671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6"/>
                                            </p:cond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8"/>
                                            </p:cond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4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6"/>
                                            </p:cond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9"/>
                                            </p:cond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2"/>
                                            </p:cond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5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8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1"/>
                                            </p:cond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5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8"/>
                                            </p:cond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1"/>
                                            </p:cond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4"/>
                                            </p:cond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7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0"/>
                                            </p:cond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50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3"/>
                                            </p:cond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000"/>
                            </p:stCondLst>
                            <p:childTnLst>
                              <p:par>
                                <p:cTn id="8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6"/>
                                            </p:cond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500"/>
                            </p:stCondLst>
                            <p:childTnLst>
                              <p:par>
                                <p:cTn id="8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9"/>
                                            </p:cond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4000"/>
                            </p:stCondLst>
                            <p:childTnLst>
                              <p:par>
                                <p:cTn id="9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6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2"/>
                                            </p:cond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500"/>
                            </p:stCondLst>
                            <p:childTnLst>
                              <p:par>
                                <p:cTn id="10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9"/>
                                            </p:cond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5"/>
                                            </p:cond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6"/>
                                            </p:cond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3000"/>
                            </p:stCondLst>
                            <p:childTnLst>
                              <p:par>
                                <p:cTn id="1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0"/>
                                            </p:cond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500"/>
                            </p:stCondLst>
                            <p:childTnLst>
                              <p:par>
                                <p:cTn id="1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4"/>
                                            </p:cond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4000"/>
                            </p:stCondLst>
                            <p:childTnLst>
                              <p:par>
                                <p:cTn id="1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8"/>
                                            </p:cond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4500"/>
                            </p:stCondLst>
                            <p:childTnLst>
                              <p:par>
                                <p:cTn id="1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2"/>
                                            </p:cond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0"/>
                            </p:stCondLst>
                            <p:childTnLst>
                              <p:par>
                                <p:cTn id="1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6"/>
                                            </p:cond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500"/>
                            </p:stCondLst>
                            <p:childTnLst>
                              <p:par>
                                <p:cTn id="1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0"/>
                                            </p:cond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6000"/>
                            </p:stCondLst>
                            <p:childTnLst>
                              <p:par>
                                <p:cTn id="1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6500"/>
                            </p:stCondLst>
                            <p:childTnLst>
                              <p:par>
                                <p:cTn id="1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7000"/>
                            </p:stCondLst>
                            <p:childTnLst>
                              <p:par>
                                <p:cTn id="1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7500"/>
                            </p:stCondLst>
                            <p:childTnLst>
                              <p:par>
                                <p:cTn id="1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8000"/>
                            </p:stCondLst>
                            <p:childTnLst>
                              <p:par>
                                <p:cTn id="1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8500"/>
                            </p:stCondLst>
                            <p:childTnLst>
                              <p:par>
                                <p:cTn id="1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1" dur="500"/>
                                        <p:tgtEl>
                                          <p:spTgt spid="18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00"/>
                            </p:stCondLst>
                            <p:childTnLst>
                              <p:par>
                                <p:cTn id="18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5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  <p:bldP spid="18935" grpId="0" autoUpdateAnimBg="0"/>
      <p:bldP spid="2109" grpId="0"/>
      <p:bldP spid="175" grpId="0" animBg="1"/>
      <p:bldP spid="182" grpId="0" bldLvl="0" animBg="1"/>
      <p:bldP spid="183" grpId="0" bldLvl="0" animBg="1"/>
      <p:bldP spid="184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文本框 8"/>
          <p:cNvSpPr>
            <a:spLocks noChangeArrowheads="1"/>
          </p:cNvSpPr>
          <p:nvPr/>
        </p:nvSpPr>
        <p:spPr bwMode="auto">
          <a:xfrm>
            <a:off x="514350" y="-8749"/>
            <a:ext cx="2907030" cy="920115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4059" y="1098699"/>
            <a:ext cx="106490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/>
              <a:t>仔细观察正弦函数和余弦函数的图像，想想他们之间有什么相同点和不同点，</a:t>
            </a:r>
            <a:endParaRPr lang="en-US" altLang="zh-CN" sz="2400" dirty="0" smtClean="0"/>
          </a:p>
          <a:p>
            <a:r>
              <a:rPr lang="zh-CN" altLang="en-US" sz="2400" dirty="0" smtClean="0"/>
              <a:t>他们图像之间有什么关系？</a:t>
            </a:r>
            <a:endParaRPr lang="en-US" altLang="zh-CN" sz="2400" dirty="0" smtClean="0"/>
          </a:p>
        </p:txBody>
      </p:sp>
      <p:grpSp>
        <p:nvGrpSpPr>
          <p:cNvPr id="5" name="组合 4"/>
          <p:cNvGrpSpPr/>
          <p:nvPr/>
        </p:nvGrpSpPr>
        <p:grpSpPr>
          <a:xfrm>
            <a:off x="934569" y="2144848"/>
            <a:ext cx="9144000" cy="3996498"/>
            <a:chOff x="934569" y="2511878"/>
            <a:chExt cx="9144000" cy="3996498"/>
          </a:xfrm>
        </p:grpSpPr>
        <p:sp>
          <p:nvSpPr>
            <p:cNvPr id="2" name="圆角矩形 1"/>
            <p:cNvSpPr/>
            <p:nvPr/>
          </p:nvSpPr>
          <p:spPr>
            <a:xfrm>
              <a:off x="934569" y="2511878"/>
              <a:ext cx="9144000" cy="399649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0" name="图片 9" descr="屏幕剪辑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7471" y="2865657"/>
              <a:ext cx="8525434" cy="3319989"/>
            </a:xfrm>
            <a:prstGeom prst="rect">
              <a:avLst/>
            </a:prstGeom>
          </p:spPr>
        </p:pic>
        <p:sp>
          <p:nvSpPr>
            <p:cNvPr id="4" name="矩形 3"/>
            <p:cNvSpPr/>
            <p:nvPr/>
          </p:nvSpPr>
          <p:spPr>
            <a:xfrm>
              <a:off x="1290916" y="2855895"/>
              <a:ext cx="2891119" cy="2638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9224434" y="5049838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endParaRPr lang="zh-CN" altLang="en-US"/>
          </a:p>
        </p:txBody>
      </p:sp>
      <p:sp>
        <p:nvSpPr>
          <p:cNvPr id="57" name="文本框 8"/>
          <p:cNvSpPr>
            <a:spLocks noChangeArrowheads="1"/>
          </p:cNvSpPr>
          <p:nvPr/>
        </p:nvSpPr>
        <p:spPr bwMode="auto">
          <a:xfrm>
            <a:off x="514350" y="-8749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194238" y="2007098"/>
            <a:ext cx="2236510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CN" altLang="en-US" sz="3200" dirty="0" smtClean="0"/>
              <a:t>找准关键点</a:t>
            </a:r>
            <a:endParaRPr lang="zh-CN" altLang="en-US" sz="3200" dirty="0"/>
          </a:p>
        </p:txBody>
      </p:sp>
      <p:sp>
        <p:nvSpPr>
          <p:cNvPr id="19" name="十角星 18"/>
          <p:cNvSpPr/>
          <p:nvPr/>
        </p:nvSpPr>
        <p:spPr>
          <a:xfrm>
            <a:off x="1315750" y="2005423"/>
            <a:ext cx="1111349" cy="1167619"/>
          </a:xfrm>
          <a:prstGeom prst="star10">
            <a:avLst/>
          </a:prstGeom>
          <a:solidFill>
            <a:srgbClr val="7030A0"/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 smtClean="0"/>
              <a:t>分析</a:t>
            </a:r>
            <a:endParaRPr lang="zh-CN" altLang="en-US" sz="2800" b="1" dirty="0"/>
          </a:p>
        </p:txBody>
      </p:sp>
      <p:grpSp>
        <p:nvGrpSpPr>
          <p:cNvPr id="4" name="组合 3"/>
          <p:cNvGrpSpPr/>
          <p:nvPr/>
        </p:nvGrpSpPr>
        <p:grpSpPr>
          <a:xfrm>
            <a:off x="3193266" y="2688950"/>
            <a:ext cx="7618171" cy="968652"/>
            <a:chOff x="3825275" y="2688950"/>
            <a:chExt cx="7618171" cy="968652"/>
          </a:xfrm>
        </p:grpSpPr>
        <p:sp>
          <p:nvSpPr>
            <p:cNvPr id="23" name="圆角矩形 22"/>
            <p:cNvSpPr/>
            <p:nvPr/>
          </p:nvSpPr>
          <p:spPr>
            <a:xfrm>
              <a:off x="3852169" y="2688950"/>
              <a:ext cx="7443077" cy="96865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3825275" y="2842917"/>
                  <a:ext cx="7618171" cy="6450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d>
                        <m:dPr>
                          <m:ctrlPr>
                            <a:rPr lang="en-US" altLang="zh-CN" sz="24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0" i="1" smtClean="0">
                              <a:latin typeface="Cambria Math" panose="02040503050406030204"/>
                            </a:rPr>
                            <m:t>0</m:t>
                          </m:r>
                          <m:r>
                            <a:rPr lang="zh-CN" altLang="en-US" sz="2400" b="0" i="1" smtClean="0">
                              <a:latin typeface="Cambria Math" panose="02040503050406030204"/>
                            </a:rPr>
                            <m:t>，</m:t>
                          </m:r>
                          <m:r>
                            <a:rPr lang="en-US" altLang="zh-CN" sz="2400" b="0" i="1" smtClean="0">
                              <a:latin typeface="Cambria Math" panose="02040503050406030204"/>
                            </a:rPr>
                            <m:t>−</m:t>
                          </m:r>
                          <m:r>
                            <a:rPr lang="en-US" altLang="zh-CN" sz="2400" b="0" i="1" smtClean="0">
                              <a:latin typeface="Cambria Math" panose="02040503050406030204"/>
                            </a:rPr>
                            <m:t>1</m:t>
                          </m:r>
                        </m:e>
                      </m:d>
                      <m:r>
                        <a:rPr lang="zh-CN" altLang="en-US" sz="2400" b="0" i="1" smtClean="0">
                          <a:latin typeface="Cambria Math" panose="02040503050406030204"/>
                        </a:rPr>
                        <m:t>，</m:t>
                      </m:r>
                      <m:d>
                        <m:dPr>
                          <m:ctrlPr>
                            <a:rPr lang="en-US" altLang="zh-CN" sz="2400" b="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zh-CN" sz="2400" b="0" i="1" smtClean="0">
                                  <a:latin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a:rPr lang="zh-CN" altLang="en-US" sz="2400" b="0" i="1" smtClean="0">
                                  <a:latin typeface="Cambria Math" panose="02040503050406030204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altLang="zh-CN" sz="2400" b="0" i="1" smtClean="0">
                                  <a:latin typeface="Cambria Math" panose="02040503050406030204"/>
                                </a:rPr>
                                <m:t>2</m:t>
                              </m:r>
                            </m:den>
                          </m:f>
                          <m:r>
                            <a:rPr lang="zh-CN" altLang="en-US" sz="2400" b="0" i="1" smtClean="0">
                              <a:latin typeface="Cambria Math" panose="02040503050406030204"/>
                            </a:rPr>
                            <m:t>，</m:t>
                          </m:r>
                          <m:r>
                            <a:rPr lang="en-US" altLang="zh-CN" sz="2400" b="0" i="1" smtClean="0">
                              <a:latin typeface="Cambria Math" panose="02040503050406030204"/>
                            </a:rPr>
                            <m:t>0</m:t>
                          </m:r>
                        </m:e>
                      </m:d>
                      <m:r>
                        <a:rPr lang="zh-CN" altLang="en-US" sz="2400" b="0" i="1" smtClean="0">
                          <a:latin typeface="Cambria Math" panose="02040503050406030204"/>
                        </a:rPr>
                        <m:t>，</m:t>
                      </m:r>
                      <m:d>
                        <m:dPr>
                          <m:ctrlPr>
                            <a:rPr lang="en-US" altLang="zh-CN" sz="2400" b="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zh-CN" altLang="en-US" sz="2400" b="0" i="1" smtClean="0">
                              <a:latin typeface="Cambria Math" panose="02040503050406030204"/>
                            </a:rPr>
                            <m:t>𝜋</m:t>
                          </m:r>
                          <m:r>
                            <a:rPr lang="zh-CN" altLang="en-US" sz="2400" b="0" i="1" smtClean="0">
                              <a:latin typeface="Cambria Math" panose="02040503050406030204"/>
                            </a:rPr>
                            <m:t>，</m:t>
                          </m:r>
                          <m:r>
                            <a:rPr lang="en-US" altLang="zh-CN" sz="2400" b="0" i="1" smtClean="0">
                              <a:latin typeface="Cambria Math" panose="02040503050406030204"/>
                            </a:rPr>
                            <m:t>1</m:t>
                          </m:r>
                        </m:e>
                      </m:d>
                    </m:oMath>
                  </a14:m>
                  <a:r>
                    <a:rPr lang="zh-CN" altLang="en-US" sz="2400" dirty="0" smtClean="0"/>
                    <a:t>，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US" altLang="zh-CN" sz="24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zh-CN" sz="2400" i="1" smtClean="0">
                                  <a:latin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a:rPr lang="en-US" altLang="zh-CN" sz="2400" b="0" i="1" smtClean="0">
                                  <a:latin typeface="Cambria Math" panose="02040503050406030204"/>
                                </a:rPr>
                                <m:t>3</m:t>
                              </m:r>
                              <m:r>
                                <a:rPr lang="zh-CN" altLang="en-US" sz="2400" b="0" i="1" smtClean="0">
                                  <a:latin typeface="Cambria Math" panose="02040503050406030204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altLang="zh-CN" sz="2400" b="0" i="1" smtClean="0">
                                  <a:latin typeface="Cambria Math" panose="02040503050406030204"/>
                                </a:rPr>
                                <m:t>2</m:t>
                              </m:r>
                            </m:den>
                          </m:f>
                          <m:r>
                            <a:rPr lang="zh-CN" altLang="en-US" sz="2400" b="0" i="1" smtClean="0">
                              <a:latin typeface="Cambria Math" panose="02040503050406030204"/>
                            </a:rPr>
                            <m:t>，</m:t>
                          </m:r>
                          <m:r>
                            <a:rPr lang="en-US" altLang="zh-CN" sz="2400" b="0" i="1" smtClean="0">
                              <a:latin typeface="Cambria Math" panose="02040503050406030204"/>
                            </a:rPr>
                            <m:t>0</m:t>
                          </m:r>
                        </m:e>
                      </m:d>
                      <m:r>
                        <a:rPr lang="zh-CN" altLang="en-US" sz="2400" b="0" i="1" smtClean="0">
                          <a:latin typeface="Cambria Math" panose="02040503050406030204"/>
                        </a:rPr>
                        <m:t>，</m:t>
                      </m:r>
                      <m:d>
                        <m:dPr>
                          <m:ctrlPr>
                            <a:rPr lang="en-US" altLang="zh-CN" sz="2400" i="1" dirty="0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0" i="1" dirty="0" smtClean="0">
                              <a:latin typeface="Cambria Math" panose="02040503050406030204"/>
                            </a:rPr>
                            <m:t>2</m:t>
                          </m:r>
                          <m:r>
                            <a:rPr lang="zh-CN" altLang="en-US" sz="2400" b="0" i="1" dirty="0" smtClean="0">
                              <a:latin typeface="Cambria Math" panose="02040503050406030204"/>
                            </a:rPr>
                            <m:t>𝜋</m:t>
                          </m:r>
                          <m:r>
                            <a:rPr lang="zh-CN" altLang="en-US" sz="2400" b="0" i="1" dirty="0" smtClean="0">
                              <a:latin typeface="Cambria Math" panose="02040503050406030204"/>
                            </a:rPr>
                            <m:t>，</m:t>
                          </m:r>
                          <m:r>
                            <a:rPr lang="en-US" altLang="zh-CN" sz="2400" b="0" i="1" dirty="0" smtClean="0">
                              <a:latin typeface="Cambria Math" panose="02040503050406030204"/>
                            </a:rPr>
                            <m:t>−</m:t>
                          </m:r>
                          <m:r>
                            <a:rPr lang="en-US" altLang="zh-CN" sz="2400" b="0" i="1" dirty="0" smtClean="0">
                              <a:latin typeface="Cambria Math" panose="02040503050406030204"/>
                            </a:rPr>
                            <m:t>1</m:t>
                          </m:r>
                        </m:e>
                      </m:d>
                    </m:oMath>
                  </a14:m>
                  <a:endParaRPr lang="zh-CN" altLang="en-US" sz="2400" dirty="0"/>
                </a:p>
              </p:txBody>
            </p:sp>
          </mc:Choice>
          <mc:Fallback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25275" y="2842917"/>
                  <a:ext cx="7618171" cy="645048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12" name="图片 11" descr="图片9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9509" y="1206776"/>
            <a:ext cx="10077974" cy="528616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Oval 3"/>
          <p:cNvSpPr>
            <a:spLocks noChangeArrowheads="1"/>
          </p:cNvSpPr>
          <p:nvPr/>
        </p:nvSpPr>
        <p:spPr bwMode="auto">
          <a:xfrm>
            <a:off x="3352800" y="4800597"/>
            <a:ext cx="108000" cy="1080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>
            <a:off x="4752400" y="4043086"/>
            <a:ext cx="108000" cy="108000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99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21" name="Oval 5"/>
          <p:cNvSpPr>
            <a:spLocks noChangeArrowheads="1"/>
          </p:cNvSpPr>
          <p:nvPr/>
        </p:nvSpPr>
        <p:spPr bwMode="auto">
          <a:xfrm>
            <a:off x="6382113" y="3254813"/>
            <a:ext cx="108000" cy="1080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22" name="Oval 6"/>
          <p:cNvSpPr>
            <a:spLocks noChangeArrowheads="1"/>
          </p:cNvSpPr>
          <p:nvPr/>
        </p:nvSpPr>
        <p:spPr bwMode="auto">
          <a:xfrm>
            <a:off x="7643149" y="4044457"/>
            <a:ext cx="108000" cy="108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23" name="Oval 7"/>
          <p:cNvSpPr>
            <a:spLocks noChangeArrowheads="1"/>
          </p:cNvSpPr>
          <p:nvPr/>
        </p:nvSpPr>
        <p:spPr bwMode="auto">
          <a:xfrm>
            <a:off x="9055847" y="4747430"/>
            <a:ext cx="108000" cy="108000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5" name="Group 17"/>
          <p:cNvGrpSpPr/>
          <p:nvPr/>
        </p:nvGrpSpPr>
        <p:grpSpPr bwMode="auto">
          <a:xfrm>
            <a:off x="537633" y="2575860"/>
            <a:ext cx="10160000" cy="3200400"/>
            <a:chOff x="-946" y="736"/>
            <a:chExt cx="4800" cy="2016"/>
          </a:xfrm>
        </p:grpSpPr>
        <p:grpSp>
          <p:nvGrpSpPr>
            <p:cNvPr id="6" name="Group 18"/>
            <p:cNvGrpSpPr/>
            <p:nvPr/>
          </p:nvGrpSpPr>
          <p:grpSpPr bwMode="auto">
            <a:xfrm>
              <a:off x="-946" y="736"/>
              <a:ext cx="4800" cy="2016"/>
              <a:chOff x="542" y="1888"/>
              <a:chExt cx="4800" cy="2016"/>
            </a:xfrm>
          </p:grpSpPr>
          <p:sp>
            <p:nvSpPr>
              <p:cNvPr id="5184" name="Line 19"/>
              <p:cNvSpPr>
                <a:spLocks noChangeShapeType="1"/>
              </p:cNvSpPr>
              <p:nvPr/>
            </p:nvSpPr>
            <p:spPr bwMode="auto">
              <a:xfrm>
                <a:off x="542" y="2861"/>
                <a:ext cx="48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tailEnd type="arrow" w="med" len="med"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5185" name="Line 20"/>
              <p:cNvSpPr>
                <a:spLocks noChangeShapeType="1"/>
              </p:cNvSpPr>
              <p:nvPr/>
            </p:nvSpPr>
            <p:spPr bwMode="auto">
              <a:xfrm flipV="1">
                <a:off x="1899" y="1888"/>
                <a:ext cx="0" cy="201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tailEnd type="arrow" w="med" len="med"/>
              </a:ln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5186" name="Text Box 21"/>
              <p:cNvSpPr txBox="1">
                <a:spLocks noChangeArrowheads="1"/>
              </p:cNvSpPr>
              <p:nvPr/>
            </p:nvSpPr>
            <p:spPr bwMode="auto">
              <a:xfrm>
                <a:off x="5197" y="2889"/>
                <a:ext cx="141" cy="23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en-US" altLang="zh-CN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87" name="Text Box 22"/>
              <p:cNvSpPr txBox="1">
                <a:spLocks noChangeArrowheads="1"/>
              </p:cNvSpPr>
              <p:nvPr/>
            </p:nvSpPr>
            <p:spPr bwMode="auto">
              <a:xfrm>
                <a:off x="1743" y="1891"/>
                <a:ext cx="136" cy="23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endParaRPr lang="en-US" altLang="zh-CN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88" name="Text Box 23"/>
              <p:cNvSpPr txBox="1">
                <a:spLocks noChangeArrowheads="1"/>
              </p:cNvSpPr>
              <p:nvPr/>
            </p:nvSpPr>
            <p:spPr bwMode="auto">
              <a:xfrm>
                <a:off x="1574" y="2762"/>
                <a:ext cx="164" cy="23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i="1"/>
                  <a:t>O</a:t>
                </a:r>
                <a:endParaRPr lang="en-US" altLang="zh-CN" i="1"/>
              </a:p>
            </p:txBody>
          </p:sp>
        </p:grpSp>
        <p:sp>
          <p:nvSpPr>
            <p:cNvPr id="5171" name="Text Box 24"/>
            <p:cNvSpPr txBox="1">
              <a:spLocks noChangeArrowheads="1"/>
            </p:cNvSpPr>
            <p:nvPr/>
          </p:nvSpPr>
          <p:spPr bwMode="auto">
            <a:xfrm>
              <a:off x="2966" y="1645"/>
              <a:ext cx="87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endParaRPr lang="zh-CN" altLang="en-US"/>
            </a:p>
          </p:txBody>
        </p:sp>
        <p:sp>
          <p:nvSpPr>
            <p:cNvPr id="5172" name="Text Box 25"/>
            <p:cNvSpPr txBox="1">
              <a:spLocks noChangeArrowheads="1"/>
            </p:cNvSpPr>
            <p:nvPr/>
          </p:nvSpPr>
          <p:spPr bwMode="auto">
            <a:xfrm>
              <a:off x="3014" y="1869"/>
              <a:ext cx="193" cy="21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1600" dirty="0"/>
                <a:t>2</a:t>
              </a:r>
              <a:r>
                <a:rPr lang="zh-CN" altLang="en-US" sz="1600" dirty="0">
                  <a:sym typeface="Symbol" panose="05050102010706020507" pitchFamily="18" charset="2"/>
                </a:rPr>
                <a:t></a:t>
              </a:r>
              <a:endParaRPr lang="zh-CN" altLang="en-US" dirty="0"/>
            </a:p>
          </p:txBody>
        </p:sp>
        <p:sp>
          <p:nvSpPr>
            <p:cNvPr id="5173" name="Text Box 26"/>
            <p:cNvSpPr txBox="1">
              <a:spLocks noChangeArrowheads="1"/>
            </p:cNvSpPr>
            <p:nvPr/>
          </p:nvSpPr>
          <p:spPr bwMode="auto">
            <a:xfrm>
              <a:off x="1694" y="1685"/>
              <a:ext cx="140" cy="21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1600" dirty="0">
                  <a:sym typeface="Symbol" panose="05050102010706020507" pitchFamily="18" charset="2"/>
                </a:rPr>
                <a:t></a:t>
              </a:r>
              <a:endParaRPr lang="zh-CN" altLang="en-US" sz="1600" dirty="0">
                <a:sym typeface="Symbol" panose="05050102010706020507" pitchFamily="18" charset="2"/>
              </a:endParaRPr>
            </a:p>
          </p:txBody>
        </p:sp>
        <p:sp>
          <p:nvSpPr>
            <p:cNvPr id="5176" name="Line 29"/>
            <p:cNvSpPr>
              <a:spLocks noChangeShapeType="1"/>
            </p:cNvSpPr>
            <p:nvPr/>
          </p:nvSpPr>
          <p:spPr bwMode="auto">
            <a:xfrm flipV="1">
              <a:off x="1029" y="165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177" name="Line 30"/>
            <p:cNvSpPr>
              <a:spLocks noChangeShapeType="1"/>
            </p:cNvSpPr>
            <p:nvPr/>
          </p:nvSpPr>
          <p:spPr bwMode="auto">
            <a:xfrm flipV="1">
              <a:off x="1820" y="1656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178" name="Line 31"/>
            <p:cNvSpPr>
              <a:spLocks noChangeShapeType="1"/>
            </p:cNvSpPr>
            <p:nvPr/>
          </p:nvSpPr>
          <p:spPr bwMode="auto">
            <a:xfrm flipV="1">
              <a:off x="3099" y="1648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179" name="Line 32"/>
            <p:cNvSpPr>
              <a:spLocks noChangeShapeType="1"/>
            </p:cNvSpPr>
            <p:nvPr/>
          </p:nvSpPr>
          <p:spPr bwMode="auto">
            <a:xfrm flipV="1">
              <a:off x="2448" y="1632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180" name="Text Box 33"/>
            <p:cNvSpPr txBox="1">
              <a:spLocks noChangeArrowheads="1"/>
            </p:cNvSpPr>
            <p:nvPr/>
          </p:nvSpPr>
          <p:spPr bwMode="auto">
            <a:xfrm>
              <a:off x="148" y="984"/>
              <a:ext cx="147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1800"/>
                <a:t>1</a:t>
              </a:r>
              <a:endParaRPr lang="zh-CN" altLang="en-US" sz="1800"/>
            </a:p>
          </p:txBody>
        </p:sp>
        <p:sp>
          <p:nvSpPr>
            <p:cNvPr id="5181" name="Text Box 34"/>
            <p:cNvSpPr txBox="1">
              <a:spLocks noChangeArrowheads="1"/>
            </p:cNvSpPr>
            <p:nvPr/>
          </p:nvSpPr>
          <p:spPr bwMode="auto">
            <a:xfrm>
              <a:off x="100" y="1968"/>
              <a:ext cx="186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1800"/>
                <a:t>-1</a:t>
              </a:r>
              <a:endParaRPr lang="zh-CN" altLang="en-US" sz="1800"/>
            </a:p>
          </p:txBody>
        </p:sp>
        <p:sp>
          <p:nvSpPr>
            <p:cNvPr id="5182" name="Line 35"/>
            <p:cNvSpPr>
              <a:spLocks noChangeShapeType="1"/>
            </p:cNvSpPr>
            <p:nvPr/>
          </p:nvSpPr>
          <p:spPr bwMode="auto">
            <a:xfrm flipH="1">
              <a:off x="408" y="1224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183" name="Line 36"/>
            <p:cNvSpPr>
              <a:spLocks noChangeShapeType="1"/>
            </p:cNvSpPr>
            <p:nvPr/>
          </p:nvSpPr>
          <p:spPr bwMode="auto">
            <a:xfrm flipH="1">
              <a:off x="414" y="2368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</p:grpSp>
      <p:sp>
        <p:nvSpPr>
          <p:cNvPr id="9258" name="Rectangle 42"/>
          <p:cNvSpPr>
            <a:spLocks noChangeArrowheads="1"/>
          </p:cNvSpPr>
          <p:nvPr/>
        </p:nvSpPr>
        <p:spPr bwMode="auto">
          <a:xfrm>
            <a:off x="6686551" y="5154614"/>
            <a:ext cx="3231975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zh-CN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  ,   x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dirty="0"/>
              <a:t>∈  [ 0 , 2</a:t>
            </a:r>
            <a:r>
              <a:rPr lang="en-US" altLang="zh-CN" sz="2000" dirty="0">
                <a:sym typeface="Symbol" panose="05050102010706020507" pitchFamily="18" charset="2"/>
              </a:rPr>
              <a:t> </a:t>
            </a:r>
            <a:r>
              <a:rPr lang="en-US" altLang="zh-CN" sz="2000" dirty="0"/>
              <a:t>]</a:t>
            </a:r>
            <a:endParaRPr lang="en-US" altLang="zh-CN" dirty="0">
              <a:solidFill>
                <a:srgbClr val="000099"/>
              </a:solidFill>
            </a:endParaRPr>
          </a:p>
        </p:txBody>
      </p:sp>
      <p:sp>
        <p:nvSpPr>
          <p:cNvPr id="47" name="Text Box 6"/>
          <p:cNvSpPr txBox="1">
            <a:spLocks noChangeArrowheads="1"/>
          </p:cNvSpPr>
          <p:nvPr/>
        </p:nvSpPr>
        <p:spPr bwMode="auto">
          <a:xfrm>
            <a:off x="1810076" y="1925403"/>
            <a:ext cx="1984839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dirty="0" smtClean="0"/>
              <a:t>解：   </a:t>
            </a:r>
            <a:r>
              <a:rPr lang="zh-CN" altLang="en-US" dirty="0" smtClean="0">
                <a:sym typeface="Wingdings" panose="05000000000000000000" pitchFamily="2" charset="2"/>
              </a:rPr>
              <a:t>（</a:t>
            </a:r>
            <a:r>
              <a:rPr lang="en-US" altLang="zh-CN" dirty="0" smtClean="0">
                <a:sym typeface="Wingdings" panose="05000000000000000000" pitchFamily="2" charset="2"/>
              </a:rPr>
              <a:t>1</a:t>
            </a:r>
            <a:r>
              <a:rPr lang="zh-CN" altLang="en-US" dirty="0" smtClean="0">
                <a:sym typeface="Wingdings" panose="05000000000000000000" pitchFamily="2" charset="2"/>
              </a:rPr>
              <a:t>）</a:t>
            </a:r>
            <a:r>
              <a:rPr lang="zh-CN" altLang="en-US" dirty="0" smtClean="0"/>
              <a:t>列表</a:t>
            </a:r>
            <a:endParaRPr lang="zh-CN" altLang="en-US" dirty="0"/>
          </a:p>
        </p:txBody>
      </p:sp>
      <p:graphicFrame>
        <p:nvGraphicFramePr>
          <p:cNvPr id="48" name="Group 87"/>
          <p:cNvGraphicFramePr>
            <a:graphicFrameLocks noGrp="1"/>
          </p:cNvGraphicFramePr>
          <p:nvPr/>
        </p:nvGraphicFramePr>
        <p:xfrm>
          <a:off x="4127535" y="1729936"/>
          <a:ext cx="5854699" cy="914400"/>
        </p:xfrm>
        <a:graphic>
          <a:graphicData uri="http://schemas.openxmlformats.org/drawingml/2006/table">
            <a:tbl>
              <a:tblPr/>
              <a:tblGrid>
                <a:gridCol w="1232225"/>
                <a:gridCol w="773723"/>
                <a:gridCol w="956603"/>
                <a:gridCol w="801859"/>
                <a:gridCol w="1131440"/>
                <a:gridCol w="958849"/>
              </a:tblGrid>
              <a:tr h="3492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</a:t>
                      </a:r>
                      <a:r>
                        <a:rPr kumimoji="1" lang="en-US" altLang="zh-CN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x</a:t>
                      </a:r>
                      <a:endParaRPr kumimoji="1" lang="en-US" altLang="zh-CN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0</a:t>
                      </a:r>
                      <a:endParaRPr kumimoji="1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endParaRPr kumimoji="1" lang="en-US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 π</a:t>
                      </a:r>
                      <a:endParaRPr kumimoji="1" lang="en-US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</a:t>
                      </a:r>
                      <a:endParaRPr kumimoji="1" lang="en-US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</a:t>
                      </a:r>
                      <a:r>
                        <a:rPr kumimoji="1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π</a:t>
                      </a:r>
                      <a:endParaRPr kumimoji="1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en-US" altLang="zh-CN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cos</a:t>
                      </a:r>
                      <a:r>
                        <a:rPr kumimoji="1" lang="en-US" altLang="zh-CN" sz="2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x</a:t>
                      </a:r>
                      <a:endParaRPr kumimoji="1" lang="en-US" altLang="zh-CN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endParaRPr kumimoji="1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</a:t>
                      </a:r>
                      <a:endParaRPr kumimoji="1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endParaRPr kumimoji="1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</a:t>
                      </a:r>
                      <a:endParaRPr kumimoji="1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None/>
                      </a:pPr>
                      <a:r>
                        <a:rPr kumimoji="1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</a:t>
                      </a:r>
                      <a:endParaRPr kumimoji="1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" name="文本框 8"/>
          <p:cNvSpPr>
            <a:spLocks noChangeArrowheads="1"/>
          </p:cNvSpPr>
          <p:nvPr/>
        </p:nvSpPr>
        <p:spPr bwMode="auto">
          <a:xfrm>
            <a:off x="514350" y="-8749"/>
            <a:ext cx="2907030" cy="920115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53" name="Text Box 80"/>
          <p:cNvSpPr txBox="1">
            <a:spLocks noChangeArrowheads="1"/>
          </p:cNvSpPr>
          <p:nvPr/>
        </p:nvSpPr>
        <p:spPr bwMode="auto">
          <a:xfrm>
            <a:off x="5556586" y="2267675"/>
            <a:ext cx="394660" cy="36933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-1</a:t>
            </a:r>
            <a:endParaRPr lang="zh-CN" altLang="en-US" dirty="0"/>
          </a:p>
        </p:txBody>
      </p:sp>
      <p:sp>
        <p:nvSpPr>
          <p:cNvPr id="54" name="Text Box 81"/>
          <p:cNvSpPr txBox="1">
            <a:spLocks noChangeArrowheads="1"/>
          </p:cNvSpPr>
          <p:nvPr/>
        </p:nvSpPr>
        <p:spPr bwMode="auto">
          <a:xfrm>
            <a:off x="6412458" y="2239540"/>
            <a:ext cx="311304" cy="36933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altLang="zh-CN" dirty="0"/>
              <a:t>0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5" name="Text Box 82"/>
              <p:cNvSpPr txBox="1">
                <a:spLocks noChangeArrowheads="1"/>
              </p:cNvSpPr>
              <p:nvPr/>
            </p:nvSpPr>
            <p:spPr bwMode="auto">
              <a:xfrm>
                <a:off x="7312660" y="2239539"/>
                <a:ext cx="385042" cy="36933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b="0" i="1" smtClean="0">
                          <a:latin typeface="Cambria Math" panose="02040503050406030204"/>
                        </a:rPr>
                        <m:t>1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>
          <p:sp>
            <p:nvSpPr>
              <p:cNvPr id="55" name="Text 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12660" y="2239539"/>
                <a:ext cx="385042" cy="369332"/>
              </a:xfrm>
              <a:prstGeom prst="rect">
                <a:avLst/>
              </a:prstGeom>
              <a:blipFill rotWithShape="1">
                <a:blip r:embed="rId2"/>
                <a:stretch>
                  <a:fillRect t="-143" r="60" b="79"/>
                </a:stretch>
              </a:blipFill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 Box 83"/>
          <p:cNvSpPr txBox="1">
            <a:spLocks noChangeArrowheads="1"/>
          </p:cNvSpPr>
          <p:nvPr/>
        </p:nvSpPr>
        <p:spPr bwMode="auto">
          <a:xfrm>
            <a:off x="8372687" y="2225472"/>
            <a:ext cx="311304" cy="36933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altLang="zh-CN" dirty="0"/>
              <a:t>0</a:t>
            </a:r>
            <a:endParaRPr lang="zh-CN" altLang="en-US" dirty="0"/>
          </a:p>
        </p:txBody>
      </p:sp>
      <p:sp>
        <p:nvSpPr>
          <p:cNvPr id="57" name="Text Box 84"/>
          <p:cNvSpPr txBox="1">
            <a:spLocks noChangeArrowheads="1"/>
          </p:cNvSpPr>
          <p:nvPr/>
        </p:nvSpPr>
        <p:spPr bwMode="auto">
          <a:xfrm>
            <a:off x="9307277" y="2239539"/>
            <a:ext cx="394660" cy="36933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-1</a:t>
            </a:r>
            <a:endParaRPr lang="zh-CN" altLang="en-US" dirty="0"/>
          </a:p>
        </p:txBody>
      </p:sp>
      <p:graphicFrame>
        <p:nvGraphicFramePr>
          <p:cNvPr id="4170" name="Object 3"/>
          <p:cNvGraphicFramePr>
            <a:graphicFrameLocks noChangeAspect="1"/>
          </p:cNvGraphicFramePr>
          <p:nvPr/>
        </p:nvGraphicFramePr>
        <p:xfrm>
          <a:off x="7414822" y="4276847"/>
          <a:ext cx="62388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公式" r:id="rId3" imgW="5791200" imgH="9448800" progId="Equation.3">
                  <p:embed/>
                </p:oleObj>
              </mc:Choice>
              <mc:Fallback>
                <p:oleObj name="公式" r:id="rId3" imgW="5791200" imgH="9448800" progId="Equation.3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14822" y="4276847"/>
                        <a:ext cx="623887" cy="463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8202613" y="1744663"/>
          <a:ext cx="62388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公式" r:id="rId5" imgW="5791200" imgH="9448800" progId="Equation.3">
                  <p:embed/>
                </p:oleObj>
              </mc:Choice>
              <mc:Fallback>
                <p:oleObj name="公式" r:id="rId5" imgW="5791200" imgH="9448800" progId="Equation.3">
                  <p:embed/>
                  <p:pic>
                    <p:nvPicPr>
                      <p:cNvPr id="0" name="图片 5121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02613" y="1744663"/>
                        <a:ext cx="623887" cy="463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6448987" y="1749548"/>
          <a:ext cx="42703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公式" r:id="rId6" imgW="3962400" imgH="9448800" progId="Equation.3">
                  <p:embed/>
                </p:oleObj>
              </mc:Choice>
              <mc:Fallback>
                <p:oleObj name="公式" r:id="rId6" imgW="3962400" imgH="9448800" progId="Equation.3">
                  <p:embed/>
                  <p:pic>
                    <p:nvPicPr>
                      <p:cNvPr id="0" name="图片 512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448987" y="1749548"/>
                        <a:ext cx="427037" cy="463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4206413" y="4216156"/>
          <a:ext cx="427038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公式" r:id="rId8" imgW="3962400" imgH="9448800" progId="Equation.3">
                  <p:embed/>
                </p:oleObj>
              </mc:Choice>
              <mc:Fallback>
                <p:oleObj name="公式" r:id="rId8" imgW="3962400" imgH="9448800" progId="Equation.3">
                  <p:embed/>
                  <p:pic>
                    <p:nvPicPr>
                      <p:cNvPr id="0" name="图片 5123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206413" y="4216156"/>
                        <a:ext cx="427038" cy="463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任意多边形 13"/>
          <p:cNvSpPr/>
          <p:nvPr/>
        </p:nvSpPr>
        <p:spPr>
          <a:xfrm flipV="1">
            <a:off x="3373469" y="3275031"/>
            <a:ext cx="5741894" cy="1597793"/>
          </a:xfrm>
          <a:custGeom>
            <a:avLst/>
            <a:gdLst>
              <a:gd name="connsiteX0" fmla="*/ 0 w 5741894"/>
              <a:gd name="connsiteY0" fmla="*/ 0 h 2017104"/>
              <a:gd name="connsiteX1" fmla="*/ 1398494 w 5741894"/>
              <a:gd name="connsiteY1" fmla="*/ 941294 h 2017104"/>
              <a:gd name="connsiteX2" fmla="*/ 3039035 w 5741894"/>
              <a:gd name="connsiteY2" fmla="*/ 2017059 h 2017104"/>
              <a:gd name="connsiteX3" fmla="*/ 4450976 w 5741894"/>
              <a:gd name="connsiteY3" fmla="*/ 900953 h 2017104"/>
              <a:gd name="connsiteX4" fmla="*/ 5741894 w 5741894"/>
              <a:gd name="connsiteY4" fmla="*/ 40341 h 2017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1894" h="2017104">
                <a:moveTo>
                  <a:pt x="0" y="0"/>
                </a:moveTo>
                <a:lnTo>
                  <a:pt x="1398494" y="941294"/>
                </a:lnTo>
                <a:cubicBezTo>
                  <a:pt x="1905000" y="1277471"/>
                  <a:pt x="2530288" y="2023783"/>
                  <a:pt x="3039035" y="2017059"/>
                </a:cubicBezTo>
                <a:cubicBezTo>
                  <a:pt x="3547782" y="2010336"/>
                  <a:pt x="4000499" y="1230406"/>
                  <a:pt x="4450976" y="900953"/>
                </a:cubicBezTo>
                <a:cubicBezTo>
                  <a:pt x="4901453" y="571500"/>
                  <a:pt x="5321673" y="305920"/>
                  <a:pt x="5741894" y="40341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4" name="组合 43"/>
          <p:cNvGrpSpPr/>
          <p:nvPr/>
        </p:nvGrpSpPr>
        <p:grpSpPr>
          <a:xfrm>
            <a:off x="1459684" y="1008334"/>
            <a:ext cx="4911088" cy="569011"/>
            <a:chOff x="1459684" y="1008334"/>
            <a:chExt cx="4911088" cy="569011"/>
          </a:xfrm>
        </p:grpSpPr>
        <p:pic>
          <p:nvPicPr>
            <p:cNvPr id="42" name="图片 41" descr="图片8.pn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459684" y="1008334"/>
              <a:ext cx="4727161" cy="569011"/>
            </a:xfrm>
            <a:prstGeom prst="rect">
              <a:avLst/>
            </a:prstGeom>
          </p:spPr>
        </p:pic>
        <p:sp>
          <p:nvSpPr>
            <p:cNvPr id="43" name="TextBox 42"/>
            <p:cNvSpPr txBox="1"/>
            <p:nvPr/>
          </p:nvSpPr>
          <p:spPr>
            <a:xfrm>
              <a:off x="6115574" y="1166070"/>
              <a:ext cx="2551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.</a:t>
              </a:r>
              <a:endParaRPr lang="zh-CN" alt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0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  <p:bldP spid="9220" grpId="0" animBg="1"/>
      <p:bldP spid="9221" grpId="0" animBg="1"/>
      <p:bldP spid="9222" grpId="0" animBg="1"/>
      <p:bldP spid="9223" grpId="0" animBg="1"/>
      <p:bldP spid="9258" grpId="0" autoUpdateAnimBg="0"/>
      <p:bldP spid="47" grpId="0" autoUpdateAnimBg="0"/>
      <p:bldP spid="53" grpId="0" autoUpdateAnimBg="0"/>
      <p:bldP spid="54" grpId="0" autoUpdateAnimBg="0"/>
      <p:bldP spid="55" grpId="0" animBg="1" autoUpdateAnimBg="0"/>
      <p:bldP spid="56" grpId="0" autoUpdateAnimBg="0"/>
      <p:bldP spid="57" grpId="0" autoUpdateAnimBg="0"/>
      <p:bldP spid="14" grpId="0" animBg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TABLE_BEAUTIFY" val="smartTable{0074e51f-ce7a-4848-8f2b-00957e5f835f}"/>
</p:tagLst>
</file>

<file path=ppt/tags/tag64.xml><?xml version="1.0" encoding="utf-8"?>
<p:tagLst xmlns:p="http://schemas.openxmlformats.org/presentationml/2006/main">
  <p:tag name="KSO_WM_UNIT_TABLE_BEAUTIFY" val="smartTable{f419e796-cd07-48e9-a13b-e3cf89b73376}"/>
</p:tagLst>
</file>

<file path=ppt/tags/tag65.xml><?xml version="1.0" encoding="utf-8"?>
<p:tagLst xmlns:p="http://schemas.openxmlformats.org/presentationml/2006/main">
  <p:tag name="commondata" val="eyJoZGlkIjoiOWE5Zjc4Y2VkOTkyZTVhZDZkMzFkODg0MWEwYmZlY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2438</Words>
  <Application>WPS 演示</Application>
  <PresentationFormat>自定义</PresentationFormat>
  <Paragraphs>544</Paragraphs>
  <Slides>22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50</vt:i4>
      </vt:variant>
      <vt:variant>
        <vt:lpstr>幻灯片标题</vt:lpstr>
      </vt:variant>
      <vt:variant>
        <vt:i4>22</vt:i4>
      </vt:variant>
    </vt:vector>
  </HeadingPairs>
  <TitlesOfParts>
    <vt:vector size="88" baseType="lpstr">
      <vt:lpstr>Arial</vt:lpstr>
      <vt:lpstr>宋体</vt:lpstr>
      <vt:lpstr>Wingdings</vt:lpstr>
      <vt:lpstr>Tahoma</vt:lpstr>
      <vt:lpstr>微软雅黑</vt:lpstr>
      <vt:lpstr>Times New Roman</vt:lpstr>
      <vt:lpstr>华文行楷</vt:lpstr>
      <vt:lpstr>Symbol</vt:lpstr>
      <vt:lpstr>Cambria Math</vt:lpstr>
      <vt:lpstr>隶书</vt:lpstr>
      <vt:lpstr>Arial Unicode MS</vt:lpstr>
      <vt:lpstr>Calibri</vt:lpstr>
      <vt:lpstr>Cambria Math</vt:lpstr>
      <vt:lpstr>黑体</vt:lpstr>
      <vt:lpstr>Wingdings</vt:lpstr>
      <vt:lpstr>自定义设计方案</vt:lpstr>
      <vt:lpstr>PowerPoint.Slide.8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思考：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MideaGroup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龙卉</dc:creator>
  <cp:lastModifiedBy>天秤座</cp:lastModifiedBy>
  <cp:revision>377</cp:revision>
  <dcterms:created xsi:type="dcterms:W3CDTF">2014-09-09T10:19:00Z</dcterms:created>
  <dcterms:modified xsi:type="dcterms:W3CDTF">2023-10-08T06:15:39Z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EE21E83305FE489DB75B43B6487B794F</vt:lpwstr>
  </property>
</Properties>
</file>