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81" r:id="rId18"/>
    <p:sldId id="271" r:id="rId19"/>
    <p:sldId id="272" r:id="rId20"/>
    <p:sldId id="274" r:id="rId21"/>
    <p:sldId id="275" r:id="rId22"/>
    <p:sldId id="273" r:id="rId23"/>
    <p:sldId id="276" r:id="rId24"/>
    <p:sldId id="277" r:id="rId25"/>
    <p:sldId id="278" r:id="rId26"/>
    <p:sldId id="279" r:id="rId27"/>
    <p:sldId id="280" r:id="rId2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 Target="slides/slide1.xml"/><Relationship Id="rId29" Type="http://schemas.openxmlformats.org/officeDocument/2006/relationships/presProps" Target="presProps.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7" name="直接连接符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标题 28"/>
          <p:cNvSpPr>
            <a:spLocks noGrp="1"/>
          </p:cNvSpPr>
          <p:nvPr>
            <p:ph type="ctrTitle"/>
          </p:nvPr>
        </p:nvSpPr>
        <p:spPr>
          <a:xfrm>
            <a:off x="381000" y="4853411"/>
            <a:ext cx="8458200" cy="1222375"/>
          </a:xfrm>
        </p:spPr>
        <p:txBody>
          <a:bodyPr anchor="t"/>
          <a:lstStyle/>
          <a:p>
            <a:r>
              <a:rPr kumimoji="0" lang="zh-CN" altLang="en-US" smtClean="0"/>
              <a:t>单击此处编辑母版标题样式</a:t>
            </a:r>
            <a:endParaRPr kumimoji="0" lang="en-US"/>
          </a:p>
        </p:txBody>
      </p:sp>
      <p:sp>
        <p:nvSpPr>
          <p:cNvPr id="9" name="副标题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16" name="日期占位符 15"/>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2" name="页脚占位符 1"/>
          <p:cNvSpPr>
            <a:spLocks noGrp="1"/>
          </p:cNvSpPr>
          <p:nvPr>
            <p:ph type="ftr" sz="quarter" idx="11"/>
          </p:nvPr>
        </p:nvSpPr>
        <p:spPr/>
        <p:txBody>
          <a:bodyPr/>
          <a:lstStyle/>
          <a:p>
            <a:endParaRPr lang="zh-CN" altLang="en-US"/>
          </a:p>
        </p:txBody>
      </p:sp>
      <p:sp>
        <p:nvSpPr>
          <p:cNvPr id="15" name="灯片编号占位符 14"/>
          <p:cNvSpPr>
            <a:spLocks noGrp="1"/>
          </p:cNvSpPr>
          <p:nvPr>
            <p:ph type="sldNum" sz="quarter" idx="12"/>
          </p:nvPr>
        </p:nvSpPr>
        <p:spPr>
          <a:xfrm>
            <a:off x="8229600" y="6473952"/>
            <a:ext cx="758952" cy="246888"/>
          </a:xfrm>
        </p:spPr>
        <p:txBody>
          <a:bodyPr/>
          <a:lstStyle/>
          <a:p>
            <a:fld id="{0C913308-F349-4B6D-A68A-DD1791B4A57B}" type="slidenum">
              <a:rPr lang="zh-CN" altLang="en-US" smtClean="0"/>
            </a:fld>
            <a:endParaRPr lang="zh-CN" altLang="en-US"/>
          </a:p>
        </p:txBody>
      </p:sp>
    </p:spTree>
  </p:cSld>
  <p:clrMapOvr>
    <a:masterClrMapping/>
  </p:clrMapOvr>
  <p:transition spd="med">
    <p:wheel spokes="2"/>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transition spd="med">
    <p:wheel spokes="2"/>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58000" y="549276"/>
            <a:ext cx="1828800"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549276"/>
            <a:ext cx="6248400" cy="5851525"/>
          </a:xfrm>
        </p:spPr>
        <p:txBody>
          <a:bodyPr vert="eaVert"/>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transition spd="med">
    <p:wheel spokes="2"/>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2" name="标题 21"/>
          <p:cNvSpPr>
            <a:spLocks noGrp="1"/>
          </p:cNvSpPr>
          <p:nvPr>
            <p:ph type="title"/>
          </p:nvPr>
        </p:nvSpPr>
        <p:spPr/>
        <p:txBody>
          <a:bodyPr/>
          <a:lstStyle/>
          <a:p>
            <a:r>
              <a:rPr kumimoji="0" lang="zh-CN" altLang="en-US" smtClean="0"/>
              <a:t>单击此处编辑母版标题样式</a:t>
            </a:r>
            <a:endParaRPr kumimoji="0" lang="en-US"/>
          </a:p>
        </p:txBody>
      </p:sp>
      <p:sp>
        <p:nvSpPr>
          <p:cNvPr id="27" name="内容占位符 26"/>
          <p:cNvSpPr>
            <a:spLocks noGrp="1"/>
          </p:cNvSpPr>
          <p:nvPr>
            <p:ph idx="1"/>
          </p:nvPr>
        </p:nvSpPr>
        <p:spPr/>
        <p:txBody>
          <a:body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25" name="日期占位符 2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19" name="页脚占位符 18"/>
          <p:cNvSpPr>
            <a:spLocks noGrp="1"/>
          </p:cNvSpPr>
          <p:nvPr>
            <p:ph type="ftr" sz="quarter" idx="11"/>
          </p:nvPr>
        </p:nvSpPr>
        <p:spPr>
          <a:xfrm>
            <a:off x="3581400" y="76200"/>
            <a:ext cx="2895600" cy="288925"/>
          </a:xfrm>
        </p:spPr>
        <p:txBody>
          <a:bodyPr/>
          <a:lstStyle/>
          <a:p>
            <a:endParaRPr lang="zh-CN" altLang="en-US"/>
          </a:p>
        </p:txBody>
      </p:sp>
      <p:sp>
        <p:nvSpPr>
          <p:cNvPr id="16" name="灯片编号占位符 15"/>
          <p:cNvSpPr>
            <a:spLocks noGrp="1"/>
          </p:cNvSpPr>
          <p:nvPr>
            <p:ph type="sldNum" sz="quarter" idx="12"/>
          </p:nvPr>
        </p:nvSpPr>
        <p:spPr>
          <a:xfrm>
            <a:off x="8229600" y="6473952"/>
            <a:ext cx="758952" cy="246888"/>
          </a:xfrm>
        </p:spPr>
        <p:txBody>
          <a:bodyPr/>
          <a:lstStyle/>
          <a:p>
            <a:fld id="{0C913308-F349-4B6D-A68A-DD1791B4A57B}" type="slidenum">
              <a:rPr lang="zh-CN" altLang="en-US" smtClean="0"/>
            </a:fld>
            <a:endParaRPr lang="zh-CN" altLang="en-US"/>
          </a:p>
        </p:txBody>
      </p:sp>
    </p:spTree>
  </p:cSld>
  <p:clrMapOvr>
    <a:masterClrMapping/>
  </p:clrMapOvr>
  <p:transition spd="med">
    <p:wheel spokes="2"/>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bg>
      <p:bgRef idx="1003">
        <a:schemeClr val="bg2"/>
      </p:bgRef>
    </p:bg>
    <p:spTree>
      <p:nvGrpSpPr>
        <p:cNvPr id="1" name=""/>
        <p:cNvGrpSpPr/>
        <p:nvPr/>
      </p:nvGrpSpPr>
      <p:grpSpPr>
        <a:xfrm>
          <a:off x="0" y="0"/>
          <a:ext cx="0" cy="0"/>
          <a:chOff x="0" y="0"/>
          <a:chExt cx="0" cy="0"/>
        </a:xfrm>
      </p:grpSpPr>
      <p:sp>
        <p:nvSpPr>
          <p:cNvPr id="7" name="直接连接符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文本占位符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endParaRPr kumimoji="0" lang="zh-CN" altLang="en-US" smtClean="0"/>
          </a:p>
        </p:txBody>
      </p:sp>
      <p:sp>
        <p:nvSpPr>
          <p:cNvPr id="19" name="日期占位符 18"/>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11" name="页脚占位符 10"/>
          <p:cNvSpPr>
            <a:spLocks noGrp="1"/>
          </p:cNvSpPr>
          <p:nvPr>
            <p:ph type="ftr" sz="quarter" idx="11"/>
          </p:nvPr>
        </p:nvSpPr>
        <p:spPr/>
        <p:txBody>
          <a:bodyPr/>
          <a:lstStyle/>
          <a:p>
            <a:endParaRPr lang="zh-CN" altLang="en-US"/>
          </a:p>
        </p:txBody>
      </p:sp>
      <p:sp>
        <p:nvSpPr>
          <p:cNvPr id="16" name="灯片编号占位符 15"/>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8" name="标题 7"/>
          <p:cNvSpPr>
            <a:spLocks noGrp="1"/>
          </p:cNvSpPr>
          <p:nvPr>
            <p:ph type="title"/>
          </p:nvPr>
        </p:nvSpPr>
        <p:spPr>
          <a:xfrm>
            <a:off x="180475" y="2947085"/>
            <a:ext cx="8686800" cy="1184825"/>
          </a:xfrm>
        </p:spPr>
        <p:txBody>
          <a:bodyPr rtlCol="0" anchor="t"/>
          <a:lstStyle>
            <a:lvl1pPr algn="r">
              <a:defRPr/>
            </a:lvl1pPr>
          </a:lstStyle>
          <a:p>
            <a:r>
              <a:rPr kumimoji="0" lang="zh-CN" altLang="en-US" smtClean="0"/>
              <a:t>单击此处编辑母版标题样式</a:t>
            </a:r>
            <a:endParaRPr kumimoji="0" lang="en-US"/>
          </a:p>
        </p:txBody>
      </p:sp>
    </p:spTree>
  </p:cSld>
  <p:clrMapOvr>
    <a:overrideClrMapping bg1="dk1" tx1="lt1" bg2="dk2" tx2="lt2" accent1="accent1" accent2="accent2" accent3="accent3" accent4="accent4" accent5="accent5" accent6="accent6" hlink="hlink" folHlink="folHlink"/>
  </p:clrMapOvr>
  <p:transition spd="med">
    <p:wheel spokes="2"/>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0" name="标题 19"/>
          <p:cNvSpPr>
            <a:spLocks noGrp="1"/>
          </p:cNvSpPr>
          <p:nvPr>
            <p:ph type="title"/>
          </p:nvPr>
        </p:nvSpPr>
        <p:spPr>
          <a:xfrm>
            <a:off x="301752" y="457200"/>
            <a:ext cx="8686800" cy="841248"/>
          </a:xfrm>
        </p:spPr>
        <p:txBody>
          <a:bodyPr/>
          <a:lstStyle/>
          <a:p>
            <a:r>
              <a:rPr kumimoji="0" lang="zh-CN" altLang="en-US" smtClean="0"/>
              <a:t>单击此处编辑母版标题样式</a:t>
            </a:r>
            <a:endParaRPr kumimoji="0" lang="en-US"/>
          </a:p>
        </p:txBody>
      </p:sp>
      <p:sp>
        <p:nvSpPr>
          <p:cNvPr id="14" name="内容占位符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13" name="内容占位符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21" name="日期占位符 20"/>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10" name="页脚占位符 9"/>
          <p:cNvSpPr>
            <a:spLocks noGrp="1"/>
          </p:cNvSpPr>
          <p:nvPr>
            <p:ph type="ftr" sz="quarter" idx="11"/>
          </p:nvPr>
        </p:nvSpPr>
        <p:spPr/>
        <p:txBody>
          <a:bodyPr/>
          <a:lstStyle/>
          <a:p>
            <a:endParaRPr lang="zh-CN" altLang="en-US"/>
          </a:p>
        </p:txBody>
      </p:sp>
      <p:sp>
        <p:nvSpPr>
          <p:cNvPr id="31" name="灯片编号占位符 30"/>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transition spd="med">
    <p:wheel spokes="2"/>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比较">
    <p:spTree>
      <p:nvGrpSpPr>
        <p:cNvPr id="1" name=""/>
        <p:cNvGrpSpPr/>
        <p:nvPr/>
      </p:nvGrpSpPr>
      <p:grpSpPr>
        <a:xfrm>
          <a:off x="0" y="0"/>
          <a:ext cx="0" cy="0"/>
          <a:chOff x="0" y="0"/>
          <a:chExt cx="0" cy="0"/>
        </a:xfrm>
      </p:grpSpPr>
      <p:sp>
        <p:nvSpPr>
          <p:cNvPr id="29" name="标题 28"/>
          <p:cNvSpPr>
            <a:spLocks noGrp="1"/>
          </p:cNvSpPr>
          <p:nvPr>
            <p:ph type="title"/>
          </p:nvPr>
        </p:nvSpPr>
        <p:spPr>
          <a:xfrm>
            <a:off x="304800" y="5410200"/>
            <a:ext cx="8610600" cy="882650"/>
          </a:xfrm>
        </p:spPr>
        <p:txBody>
          <a:bodyPr anchor="ctr"/>
          <a:lstStyle>
            <a:lvl1pPr>
              <a:defRPr/>
            </a:lvl1p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endParaRPr kumimoji="0" lang="zh-CN" altLang="en-US" smtClean="0"/>
          </a:p>
        </p:txBody>
      </p:sp>
      <p:sp>
        <p:nvSpPr>
          <p:cNvPr id="25" name="文本占位符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endParaRPr kumimoji="0" lang="zh-CN" altLang="en-US" smtClean="0"/>
          </a:p>
        </p:txBody>
      </p:sp>
      <p:sp>
        <p:nvSpPr>
          <p:cNvPr id="4" name="内容占位符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28" name="内容占位符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10" name="日期占位符 9"/>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a:xfrm>
            <a:off x="8229600" y="6477000"/>
            <a:ext cx="762000" cy="246888"/>
          </a:xfrm>
        </p:spPr>
        <p:txBody>
          <a:bodyPr/>
          <a:lstStyle/>
          <a:p>
            <a:fld id="{0C913308-F349-4B6D-A68A-DD1791B4A57B}" type="slidenum">
              <a:rPr lang="zh-CN" altLang="en-US" smtClean="0"/>
            </a:fld>
            <a:endParaRPr lang="zh-CN" altLang="en-US"/>
          </a:p>
        </p:txBody>
      </p:sp>
      <p:sp>
        <p:nvSpPr>
          <p:cNvPr id="11" name="直接连接符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med">
    <p:wheel spokes="2"/>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30" name="标题 29"/>
          <p:cNvSpPr>
            <a:spLocks noGrp="1"/>
          </p:cNvSpPr>
          <p:nvPr>
            <p:ph type="title"/>
          </p:nvPr>
        </p:nvSpPr>
        <p:spPr>
          <a:xfrm>
            <a:off x="301752" y="457200"/>
            <a:ext cx="8686800" cy="841248"/>
          </a:xfrm>
        </p:spPr>
        <p:txBody>
          <a:bodyPr/>
          <a:lstStyle/>
          <a:p>
            <a:r>
              <a:rPr kumimoji="0" lang="zh-CN" altLang="en-US" smtClean="0"/>
              <a:t>单击此处编辑母版标题样式</a:t>
            </a:r>
            <a:endParaRPr kumimoji="0" lang="en-US"/>
          </a:p>
        </p:txBody>
      </p:sp>
      <p:sp>
        <p:nvSpPr>
          <p:cNvPr id="12" name="日期占位符 1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21" name="页脚占位符 20"/>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transition spd="med">
    <p:wheel spokes="2"/>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24" name="页脚占位符 23"/>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transition spd="med">
    <p:wheel spokes="2"/>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内容与标题">
    <p:spTree>
      <p:nvGrpSpPr>
        <p:cNvPr id="1" name=""/>
        <p:cNvGrpSpPr/>
        <p:nvPr/>
      </p:nvGrpSpPr>
      <p:grpSpPr>
        <a:xfrm>
          <a:off x="0" y="0"/>
          <a:ext cx="0" cy="0"/>
          <a:chOff x="0" y="0"/>
          <a:chExt cx="0" cy="0"/>
        </a:xfrm>
      </p:grpSpPr>
      <p:sp>
        <p:nvSpPr>
          <p:cNvPr id="8" name="直接连接符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标题 11"/>
          <p:cNvSpPr>
            <a:spLocks noGrp="1"/>
          </p:cNvSpPr>
          <p:nvPr>
            <p:ph type="title"/>
          </p:nvPr>
        </p:nvSpPr>
        <p:spPr>
          <a:xfrm>
            <a:off x="457200" y="5486400"/>
            <a:ext cx="8458200" cy="520700"/>
          </a:xfrm>
        </p:spPr>
        <p:txBody>
          <a:bodyPr anchor="ctr"/>
          <a:lstStyle>
            <a:lvl1pPr algn="l">
              <a:buNone/>
              <a:defRPr sz="2000" b="1"/>
            </a:lvl1pPr>
          </a:lstStyle>
          <a:p>
            <a:r>
              <a:rPr kumimoji="0" lang="zh-CN" altLang="en-US" smtClean="0"/>
              <a:t>单击此处编辑母版标题样式</a:t>
            </a:r>
            <a:endParaRPr kumimoji="0" lang="en-US"/>
          </a:p>
        </p:txBody>
      </p:sp>
      <p:sp>
        <p:nvSpPr>
          <p:cNvPr id="26" name="文本占位符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endParaRPr kumimoji="0" lang="zh-CN" altLang="en-US" smtClean="0"/>
          </a:p>
        </p:txBody>
      </p:sp>
      <p:sp>
        <p:nvSpPr>
          <p:cNvPr id="14" name="内容占位符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25" name="日期占位符 2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29" name="页脚占位符 28"/>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transition spd="med">
    <p:wheel spokes="2"/>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13" name="图片占位符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zh-CN" altLang="en-US" smtClean="0"/>
              <a:t>单击图标添加图片</a:t>
            </a:r>
            <a:endParaRPr kumimoji="0" lang="en-US" dirty="0"/>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31" name="灯片编号占位符 30"/>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17" name="标题 16"/>
          <p:cNvSpPr>
            <a:spLocks noGrp="1"/>
          </p:cNvSpPr>
          <p:nvPr>
            <p:ph type="title"/>
          </p:nvPr>
        </p:nvSpPr>
        <p:spPr>
          <a:xfrm>
            <a:off x="381000" y="4993760"/>
            <a:ext cx="5867400" cy="522288"/>
          </a:xfrm>
        </p:spPr>
        <p:txBody>
          <a:bodyPr anchor="ctr"/>
          <a:lstStyle>
            <a:lvl1pPr algn="l">
              <a:buNone/>
              <a:defRPr sz="2000" b="1"/>
            </a:lvl1pPr>
          </a:lstStyle>
          <a:p>
            <a:r>
              <a:rPr kumimoji="0" lang="zh-CN" altLang="en-US" smtClean="0"/>
              <a:t>单击此处编辑母版标题样式</a:t>
            </a:r>
            <a:endParaRPr kumimoji="0" lang="en-US"/>
          </a:p>
        </p:txBody>
      </p:sp>
      <p:sp>
        <p:nvSpPr>
          <p:cNvPr id="26" name="文本占位符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endParaRPr kumimoji="0" lang="zh-CN" altLang="en-US" smtClean="0"/>
          </a:p>
        </p:txBody>
      </p:sp>
    </p:spTree>
  </p:cSld>
  <p:clrMapOvr>
    <a:masterClrMapping/>
  </p:clrMapOvr>
  <p:transition spd="med">
    <p:wheel spokes="2"/>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直接连接符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文本占位符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zh-CN" altLang="en-US" smtClean="0"/>
              <a:t>单击此处编辑母版文本样式</a:t>
            </a:r>
            <a:endParaRPr kumimoji="0" lang="zh-CN" altLang="en-US" smtClean="0"/>
          </a:p>
          <a:p>
            <a:pPr lvl="1" eaLnBrk="1" latinLnBrk="0" hangingPunct="1"/>
            <a:r>
              <a:rPr kumimoji="0" lang="zh-CN" altLang="en-US" smtClean="0"/>
              <a:t>第二级</a:t>
            </a:r>
            <a:endParaRPr kumimoji="0" lang="zh-CN" altLang="en-US" smtClean="0"/>
          </a:p>
          <a:p>
            <a:pPr lvl="2" eaLnBrk="1" latinLnBrk="0" hangingPunct="1"/>
            <a:r>
              <a:rPr kumimoji="0" lang="zh-CN" altLang="en-US" smtClean="0"/>
              <a:t>第三级</a:t>
            </a:r>
            <a:endParaRPr kumimoji="0" lang="zh-CN" altLang="en-US" smtClean="0"/>
          </a:p>
          <a:p>
            <a:pPr lvl="3" eaLnBrk="1" latinLnBrk="0" hangingPunct="1"/>
            <a:r>
              <a:rPr kumimoji="0" lang="zh-CN" altLang="en-US" smtClean="0"/>
              <a:t>第四级</a:t>
            </a:r>
            <a:endParaRPr kumimoji="0" lang="zh-CN" altLang="en-US" smtClean="0"/>
          </a:p>
          <a:p>
            <a:pPr lvl="4" eaLnBrk="1" latinLnBrk="0" hangingPunct="1"/>
            <a:r>
              <a:rPr kumimoji="0" lang="zh-CN" altLang="en-US" smtClean="0"/>
              <a:t>第五级</a:t>
            </a:r>
            <a:endParaRPr kumimoji="0" lang="en-US"/>
          </a:p>
        </p:txBody>
      </p:sp>
      <p:sp>
        <p:nvSpPr>
          <p:cNvPr id="11" name="日期占位符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30820CF-B880-4189-942D-D702A7CBA730}" type="datetimeFigureOut">
              <a:rPr lang="zh-CN" altLang="en-US" smtClean="0"/>
            </a:fld>
            <a:endParaRPr lang="zh-CN" altLang="en-US"/>
          </a:p>
        </p:txBody>
      </p:sp>
      <p:sp>
        <p:nvSpPr>
          <p:cNvPr id="28" name="页脚占位符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zh-CN" altLang="en-US"/>
          </a:p>
        </p:txBody>
      </p:sp>
      <p:sp>
        <p:nvSpPr>
          <p:cNvPr id="5" name="灯片编号占位符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C913308-F349-4B6D-A68A-DD1791B4A57B}" type="slidenum">
              <a:rPr lang="zh-CN" altLang="en-US" smtClean="0"/>
            </a:fld>
            <a:endParaRPr lang="zh-CN" altLang="en-US"/>
          </a:p>
        </p:txBody>
      </p:sp>
      <p:sp>
        <p:nvSpPr>
          <p:cNvPr id="10" name="标题占位符 9"/>
          <p:cNvSpPr>
            <a:spLocks noGrp="1"/>
          </p:cNvSpPr>
          <p:nvPr>
            <p:ph type="title"/>
          </p:nvPr>
        </p:nvSpPr>
        <p:spPr>
          <a:xfrm>
            <a:off x="304800" y="457200"/>
            <a:ext cx="8686800" cy="838200"/>
          </a:xfrm>
          <a:prstGeom prst="rect">
            <a:avLst/>
          </a:prstGeom>
        </p:spPr>
        <p:txBody>
          <a:bodyPr vert="horz" anchor="ctr">
            <a:normAutofit/>
          </a:bodyPr>
          <a:lstStyle/>
          <a:p>
            <a:r>
              <a:rPr kumimoji="0" lang="zh-CN" altLang="en-US" smtClean="0"/>
              <a:t>单击此处编辑母版标题样式</a:t>
            </a:r>
            <a:endParaRPr kumimoji="0" lang="en-US"/>
          </a:p>
        </p:txBody>
      </p:sp>
      <p:sp>
        <p:nvSpPr>
          <p:cNvPr id="9" name="直接连接符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直接连接符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heel spokes="2"/>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hyperlink" Target="file:///D:\&#21556;&#26195;&#33459;\&#25945;&#26696;\&#35821;&#25991;&#65288;&#24037;&#31185;&#31867;&#65289;\&#31532;&#19968;&#21333;&#20803;%20%20&#33258;&#30693;&#19982;&#33258;&#24378;\&#24212;&#29992;&#25991;&#20889;&#20316;&#8212;&#8212;&#35843;&#26597;&#25253;&#21578;\&#12298;&#35843;&#26597;&#12299;20150901&#65306;&#21016;&#32769;&#24196;&#36830;&#25239;&#25112;&#38405;&#20853;&#24466;&#27493;&#26041;&#38431;%20&#38431;&#21592;&#27599;&#22825;5&#39039;&#39277;&#21364;&#30246;8&#20844;&#26020;.flv"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file:///D:\&#21556;&#26195;&#33459;\&#25945;&#26696;\&#35821;&#25991;&#65288;&#24037;&#31185;&#31867;&#65289;\&#31532;&#19968;&#21333;&#20803;%20%20&#33258;&#30693;&#19982;&#33258;&#24378;\&#24212;&#29992;&#25991;&#20889;&#20316;&#8212;&#8212;&#35843;&#26597;&#25253;&#21578;\&#22823;&#23398;&#29983;&#19978;&#32593;&#35843;&#26597;&#25253;&#21578;.docx" TargetMode="Externa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file:///D:\&#21556;&#26195;&#33459;\&#25945;&#26696;\&#35821;&#25991;&#65288;&#24037;&#31185;&#31867;&#65289;\&#31532;&#19968;&#21333;&#20803;%20%20&#33258;&#30693;&#19982;&#33258;&#24378;\&#24212;&#29992;&#25991;&#20889;&#20316;&#8212;&#8212;&#35843;&#26597;&#25253;&#21578;\&#22823;&#23398;&#29983;&#19978;&#32593;&#24773;&#20917;&#35843;&#26597;&#38382;&#21367;.do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2285984" y="3286124"/>
            <a:ext cx="6400800" cy="1752600"/>
          </a:xfrm>
        </p:spPr>
        <p:txBody>
          <a:bodyPr/>
          <a:lstStyle/>
          <a:p>
            <a:r>
              <a:rPr lang="en-US" altLang="zh-CN" sz="5400" b="1" dirty="0" smtClean="0">
                <a:ln w="10541" cmpd="sng">
                  <a:solidFill>
                    <a:schemeClr val="accent1">
                      <a:shade val="88000"/>
                      <a:satMod val="110000"/>
                    </a:schemeClr>
                  </a:solidFill>
                  <a:prstDash val="solid"/>
                </a:ln>
                <a:solidFill>
                  <a:srgbClr val="006600"/>
                </a:solidFill>
              </a:rPr>
              <a:t>——</a:t>
            </a:r>
            <a:r>
              <a:rPr lang="zh-CN" altLang="en-US" sz="5400" b="1" dirty="0" smtClean="0">
                <a:ln w="10541" cmpd="sng">
                  <a:solidFill>
                    <a:schemeClr val="accent1">
                      <a:shade val="88000"/>
                      <a:satMod val="110000"/>
                    </a:schemeClr>
                  </a:solidFill>
                  <a:prstDash val="solid"/>
                </a:ln>
                <a:solidFill>
                  <a:srgbClr val="006600"/>
                </a:solidFill>
              </a:rPr>
              <a:t>调查报告</a:t>
            </a:r>
            <a:endParaRPr lang="zh-CN" altLang="en-US" sz="5400" b="1" dirty="0" smtClean="0">
              <a:ln w="10541" cmpd="sng">
                <a:solidFill>
                  <a:schemeClr val="accent1">
                    <a:shade val="88000"/>
                    <a:satMod val="110000"/>
                  </a:schemeClr>
                </a:solidFill>
                <a:prstDash val="solid"/>
              </a:ln>
              <a:solidFill>
                <a:srgbClr val="006600"/>
              </a:solidFill>
            </a:endParaRPr>
          </a:p>
          <a:p>
            <a:endParaRPr lang="zh-CN" altLang="en-US" dirty="0"/>
          </a:p>
        </p:txBody>
      </p:sp>
      <p:sp>
        <p:nvSpPr>
          <p:cNvPr id="4" name="矩形 3"/>
          <p:cNvSpPr/>
          <p:nvPr/>
        </p:nvSpPr>
        <p:spPr>
          <a:xfrm>
            <a:off x="1214414" y="1643050"/>
            <a:ext cx="6643734" cy="1107996"/>
          </a:xfrm>
          <a:prstGeom prst="rect">
            <a:avLst/>
          </a:prstGeom>
          <a:noFill/>
        </p:spPr>
        <p:txBody>
          <a:bodyPr wrap="square" lIns="91440" tIns="45720" rIns="91440" bIns="45720">
            <a:spAutoFit/>
          </a:bodyPr>
          <a:lstStyle/>
          <a:p>
            <a:pPr algn="ctr"/>
            <a:r>
              <a:rPr lang="zh-CN" altLang="en-US" sz="6600" b="1" dirty="0" smtClean="0">
                <a:ln w="10541" cmpd="sng">
                  <a:solidFill>
                    <a:schemeClr val="accent1">
                      <a:shade val="88000"/>
                      <a:satMod val="110000"/>
                    </a:schemeClr>
                  </a:solidFill>
                  <a:prstDash val="solid"/>
                </a:ln>
                <a:solidFill>
                  <a:srgbClr val="000099"/>
                </a:solidFill>
              </a:rPr>
              <a:t>应用文写作</a:t>
            </a:r>
            <a:endParaRPr lang="en-US" altLang="zh-CN" sz="6600" b="1" dirty="0" smtClean="0">
              <a:ln w="10541" cmpd="sng">
                <a:solidFill>
                  <a:schemeClr val="accent1">
                    <a:shade val="88000"/>
                    <a:satMod val="110000"/>
                  </a:schemeClr>
                </a:solidFill>
                <a:prstDash val="solid"/>
              </a:ln>
              <a:solidFill>
                <a:srgbClr val="000099"/>
              </a:solidFill>
            </a:endParaRPr>
          </a:p>
        </p:txBody>
      </p:sp>
      <p:sp>
        <p:nvSpPr>
          <p:cNvPr id="6" name="动作按钮: 影片 5">
            <a:hlinkClick r:id="rId1" action="ppaction://hlinkfile" highlightClick="1"/>
          </p:cNvPr>
          <p:cNvSpPr/>
          <p:nvPr/>
        </p:nvSpPr>
        <p:spPr>
          <a:xfrm>
            <a:off x="7358082" y="6000768"/>
            <a:ext cx="1285884" cy="500066"/>
          </a:xfrm>
          <a:prstGeom prst="actionButtonMov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med">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1000" fill="hold"/>
                                        <p:tgtEl>
                                          <p:spTgt spid="4"/>
                                        </p:tgtEl>
                                        <p:attrNameLst>
                                          <p:attrName>ppt_x</p:attrName>
                                        </p:attrNameLst>
                                      </p:cBhvr>
                                      <p:tavLst>
                                        <p:tav tm="0">
                                          <p:val>
                                            <p:strVal val="#ppt_x"/>
                                          </p:val>
                                        </p:tav>
                                        <p:tav tm="100000">
                                          <p:val>
                                            <p:strVal val="#ppt_x"/>
                                          </p:val>
                                        </p:tav>
                                      </p:tavLst>
                                    </p:anim>
                                    <p:anim calcmode="lin" valueType="num">
                                      <p:cBhvr additive="base">
                                        <p:cTn id="14"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14414" y="428604"/>
            <a:ext cx="7929586" cy="838200"/>
          </a:xfrm>
        </p:spPr>
        <p:txBody>
          <a:bodyPr/>
          <a:lstStyle/>
          <a:p>
            <a:r>
              <a:rPr lang="zh-CN" altLang="en-US" dirty="0" smtClean="0"/>
              <a:t>例文：</a:t>
            </a:r>
            <a:endParaRPr lang="zh-CN" altLang="en-US" dirty="0"/>
          </a:p>
        </p:txBody>
      </p:sp>
      <p:sp>
        <p:nvSpPr>
          <p:cNvPr id="4" name="内容占位符 2"/>
          <p:cNvSpPr txBox="1"/>
          <p:nvPr/>
        </p:nvSpPr>
        <p:spPr>
          <a:xfrm>
            <a:off x="1000100" y="1357298"/>
            <a:ext cx="7358114" cy="571504"/>
          </a:xfrm>
          <a:prstGeom prst="rect">
            <a:avLst/>
          </a:prstGeom>
        </p:spPr>
        <p:txBody>
          <a:bodyPr vert="horz">
            <a:normAutofit fontScale="77500" lnSpcReduction="20000"/>
          </a:bodyPr>
          <a:lstStyle/>
          <a:p>
            <a:r>
              <a:rPr lang="zh-CN" altLang="zh-CN" sz="4400" b="1" dirty="0" smtClean="0">
                <a:solidFill>
                  <a:srgbClr val="000099"/>
                </a:solidFill>
              </a:rPr>
              <a:t>《关于当代青年消费问题的调查报告》</a:t>
            </a:r>
            <a:endParaRPr kumimoji="0" lang="zh-CN" altLang="en-US" sz="3200" b="1" i="0" u="none" strike="noStrike" kern="1200" cap="none" spc="0" normalizeH="0" baseline="0" noProof="0" dirty="0">
              <a:ln>
                <a:noFill/>
              </a:ln>
              <a:solidFill>
                <a:srgbClr val="000099"/>
              </a:solidFill>
              <a:effectLst/>
              <a:uLnTx/>
              <a:uFillTx/>
              <a:latin typeface="+mn-lt"/>
              <a:ea typeface="+mn-ea"/>
              <a:cs typeface="+mn-cs"/>
            </a:endParaRPr>
          </a:p>
        </p:txBody>
      </p:sp>
      <p:sp>
        <p:nvSpPr>
          <p:cNvPr id="5" name="标题 1"/>
          <p:cNvSpPr txBox="1"/>
          <p:nvPr/>
        </p:nvSpPr>
        <p:spPr>
          <a:xfrm>
            <a:off x="500034" y="2000240"/>
            <a:ext cx="8286808" cy="4357718"/>
          </a:xfrm>
          <a:prstGeom prst="rect">
            <a:avLst/>
          </a:prstGeom>
        </p:spPr>
        <p:txBody>
          <a:bodyPr vert="horz" anchor="ctr">
            <a:normAutofit fontScale="70000" lnSpcReduction="20000"/>
          </a:bodyPr>
          <a:lstStyle/>
          <a:p>
            <a:r>
              <a:rPr lang="zh-CN" altLang="zh-CN" sz="4400" b="1" dirty="0" smtClean="0">
                <a:solidFill>
                  <a:srgbClr val="006600"/>
                </a:solidFill>
              </a:rPr>
              <a:t>中国青少年研究中心联合北京、上海、广州、、辽宁、黑龙江等</a:t>
            </a:r>
            <a:r>
              <a:rPr lang="en-US" altLang="zh-CN" sz="4400" b="1" dirty="0" smtClean="0">
                <a:solidFill>
                  <a:srgbClr val="006600"/>
                </a:solidFill>
              </a:rPr>
              <a:t>6</a:t>
            </a:r>
            <a:r>
              <a:rPr lang="zh-CN" altLang="zh-CN" sz="4400" b="1" dirty="0" smtClean="0">
                <a:solidFill>
                  <a:srgbClr val="006600"/>
                </a:solidFill>
              </a:rPr>
              <a:t>个省市青少年研究所和广西自治区，最近在全</a:t>
            </a:r>
            <a:r>
              <a:rPr lang="zh-CN" altLang="en-US" sz="4400" b="1" dirty="0" smtClean="0">
                <a:solidFill>
                  <a:srgbClr val="006600"/>
                </a:solidFill>
              </a:rPr>
              <a:t>国</a:t>
            </a:r>
            <a:r>
              <a:rPr lang="en-US" altLang="zh-CN" sz="4400" b="1" dirty="0" smtClean="0">
                <a:solidFill>
                  <a:srgbClr val="006600"/>
                </a:solidFill>
              </a:rPr>
              <a:t>9</a:t>
            </a:r>
            <a:r>
              <a:rPr lang="zh-CN" altLang="zh-CN" sz="4400" b="1" dirty="0" smtClean="0">
                <a:solidFill>
                  <a:srgbClr val="006600"/>
                </a:solidFill>
              </a:rPr>
              <a:t>个省、市、自治区对青年人的消费观念、消费现状与趋势、消费结构进行了大规模调查。</a:t>
            </a:r>
            <a:endParaRPr lang="zh-CN" altLang="zh-CN" sz="4400" b="1" dirty="0" smtClean="0">
              <a:solidFill>
                <a:srgbClr val="006600"/>
              </a:solidFill>
            </a:endParaRPr>
          </a:p>
          <a:p>
            <a:pPr lvl="0"/>
            <a:r>
              <a:rPr lang="zh-CN" altLang="en-US" sz="4400" b="1" dirty="0" smtClean="0">
                <a:solidFill>
                  <a:srgbClr val="006600"/>
                </a:solidFill>
              </a:rPr>
              <a:t>一、</a:t>
            </a:r>
            <a:r>
              <a:rPr lang="zh-CN" altLang="zh-CN" sz="4400" b="1" dirty="0" smtClean="0">
                <a:solidFill>
                  <a:srgbClr val="006600"/>
                </a:solidFill>
              </a:rPr>
              <a:t>青年消费观念变化</a:t>
            </a:r>
            <a:endParaRPr lang="zh-CN" altLang="zh-CN" sz="4400" b="1" dirty="0" smtClean="0">
              <a:solidFill>
                <a:srgbClr val="006600"/>
              </a:solidFill>
            </a:endParaRPr>
          </a:p>
          <a:p>
            <a:r>
              <a:rPr lang="zh-CN" altLang="zh-CN" sz="4400" b="1" dirty="0" smtClean="0">
                <a:solidFill>
                  <a:srgbClr val="006600"/>
                </a:solidFill>
              </a:rPr>
              <a:t>……</a:t>
            </a:r>
            <a:endParaRPr lang="zh-CN" altLang="zh-CN" sz="4400" b="1" dirty="0" smtClean="0">
              <a:solidFill>
                <a:srgbClr val="006600"/>
              </a:solidFill>
            </a:endParaRPr>
          </a:p>
          <a:p>
            <a:pPr lvl="0"/>
            <a:r>
              <a:rPr lang="zh-CN" altLang="en-US" sz="4400" b="1" dirty="0" smtClean="0">
                <a:solidFill>
                  <a:srgbClr val="006600"/>
                </a:solidFill>
              </a:rPr>
              <a:t>二、</a:t>
            </a:r>
            <a:r>
              <a:rPr lang="zh-CN" altLang="zh-CN" sz="4400" b="1" dirty="0" smtClean="0">
                <a:solidFill>
                  <a:srgbClr val="006600"/>
                </a:solidFill>
              </a:rPr>
              <a:t>消费现状与趋势</a:t>
            </a:r>
            <a:endParaRPr lang="zh-CN" altLang="zh-CN" sz="4400" b="1" dirty="0" smtClean="0">
              <a:solidFill>
                <a:srgbClr val="006600"/>
              </a:solidFill>
            </a:endParaRPr>
          </a:p>
          <a:p>
            <a:r>
              <a:rPr lang="zh-CN" altLang="zh-CN" sz="4400" b="1" dirty="0" smtClean="0">
                <a:solidFill>
                  <a:srgbClr val="006600"/>
                </a:solidFill>
              </a:rPr>
              <a:t>……</a:t>
            </a:r>
            <a:endParaRPr lang="zh-CN" altLang="zh-CN" sz="4400" b="1" dirty="0" smtClean="0">
              <a:solidFill>
                <a:srgbClr val="006600"/>
              </a:solidFill>
            </a:endParaRPr>
          </a:p>
          <a:p>
            <a:r>
              <a:rPr lang="zh-CN" altLang="zh-CN" sz="4400" b="1" dirty="0" smtClean="0">
                <a:solidFill>
                  <a:srgbClr val="006600"/>
                </a:solidFill>
              </a:rPr>
              <a:t>三、消费结构失衡</a:t>
            </a:r>
            <a:endParaRPr lang="zh-CN" altLang="zh-CN" sz="4400" b="1" dirty="0" smtClean="0">
              <a:solidFill>
                <a:srgbClr val="006600"/>
              </a:solidFill>
            </a:endParaRPr>
          </a:p>
          <a:p>
            <a:r>
              <a:rPr lang="zh-CN" altLang="zh-CN" sz="4400" b="1" dirty="0" smtClean="0">
                <a:solidFill>
                  <a:srgbClr val="006600"/>
                </a:solidFill>
              </a:rPr>
              <a:t>……</a:t>
            </a:r>
            <a:endParaRPr lang="zh-CN" altLang="zh-CN" sz="4400" b="1" dirty="0" smtClean="0">
              <a:solidFill>
                <a:srgbClr val="006600"/>
              </a:solidFill>
            </a:endParaRPr>
          </a:p>
        </p:txBody>
      </p:sp>
    </p:spTree>
  </p:cSld>
  <p:clrMapOvr>
    <a:masterClrMapping/>
  </p:clrMapOvr>
  <p:transition spd="med">
    <p:wheel spokes="2"/>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14414" y="428604"/>
            <a:ext cx="7929586" cy="838200"/>
          </a:xfrm>
        </p:spPr>
        <p:txBody>
          <a:bodyPr/>
          <a:lstStyle/>
          <a:p>
            <a:r>
              <a:rPr lang="zh-CN" altLang="en-US" dirty="0" smtClean="0"/>
              <a:t>例文：</a:t>
            </a:r>
            <a:endParaRPr lang="zh-CN" altLang="en-US" dirty="0"/>
          </a:p>
        </p:txBody>
      </p:sp>
      <p:sp>
        <p:nvSpPr>
          <p:cNvPr id="4" name="内容占位符 2"/>
          <p:cNvSpPr txBox="1"/>
          <p:nvPr/>
        </p:nvSpPr>
        <p:spPr>
          <a:xfrm>
            <a:off x="1000100" y="1357298"/>
            <a:ext cx="7358114" cy="571504"/>
          </a:xfrm>
          <a:prstGeom prst="rect">
            <a:avLst/>
          </a:prstGeom>
        </p:spPr>
        <p:txBody>
          <a:bodyPr vert="horz">
            <a:normAutofit fontScale="77500" lnSpcReduction="20000"/>
          </a:bodyPr>
          <a:lstStyle/>
          <a:p>
            <a:r>
              <a:rPr lang="zh-CN" altLang="zh-CN" sz="4400" b="1" dirty="0" smtClean="0">
                <a:solidFill>
                  <a:srgbClr val="000099"/>
                </a:solidFill>
              </a:rPr>
              <a:t>《关于当代青年消费问题的调查报告》</a:t>
            </a:r>
            <a:endParaRPr kumimoji="0" lang="zh-CN" altLang="en-US" sz="3200" b="1" i="0" u="none" strike="noStrike" kern="1200" cap="none" spc="0" normalizeH="0" baseline="0" noProof="0" dirty="0">
              <a:ln>
                <a:noFill/>
              </a:ln>
              <a:solidFill>
                <a:srgbClr val="000099"/>
              </a:solidFill>
              <a:effectLst/>
              <a:uLnTx/>
              <a:uFillTx/>
              <a:latin typeface="+mn-lt"/>
              <a:ea typeface="+mn-ea"/>
              <a:cs typeface="+mn-cs"/>
            </a:endParaRPr>
          </a:p>
        </p:txBody>
      </p:sp>
      <p:sp>
        <p:nvSpPr>
          <p:cNvPr id="5" name="标题 1"/>
          <p:cNvSpPr txBox="1"/>
          <p:nvPr/>
        </p:nvSpPr>
        <p:spPr>
          <a:xfrm>
            <a:off x="500034" y="2000240"/>
            <a:ext cx="8286808" cy="4357718"/>
          </a:xfrm>
          <a:prstGeom prst="rect">
            <a:avLst/>
          </a:prstGeom>
        </p:spPr>
        <p:txBody>
          <a:bodyPr vert="horz" anchor="ctr">
            <a:normAutofit lnSpcReduction="10000"/>
          </a:bodyPr>
          <a:lstStyle/>
          <a:p>
            <a:r>
              <a:rPr lang="zh-CN" altLang="zh-CN" sz="3600" b="1" dirty="0" smtClean="0">
                <a:solidFill>
                  <a:srgbClr val="006600"/>
                </a:solidFill>
              </a:rPr>
              <a:t>评析：这是一篇消费情况的调查报告。正文的概要部分写调查的发起者、调查地区和调查地象主体部分采用三个并列模式结构，分别写调查情况或结论。结论多以数字说明，数字与结论互相联系，观点与材料水乳交融，是本文写作的思路。本文没有专门的结尾。语言简洁，观点鲜明，有理有据，令人信服。</a:t>
            </a:r>
            <a:endParaRPr lang="zh-CN" altLang="zh-CN" sz="3600" b="1" dirty="0">
              <a:solidFill>
                <a:srgbClr val="006600"/>
              </a:solidFill>
            </a:endParaRPr>
          </a:p>
        </p:txBody>
      </p:sp>
    </p:spTree>
  </p:cSld>
  <p:clrMapOvr>
    <a:masterClrMapping/>
  </p:clrMapOvr>
  <p:transition spd="med">
    <p:wheel spokes="2"/>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14414" y="428604"/>
            <a:ext cx="7929586" cy="838200"/>
          </a:xfrm>
        </p:spPr>
        <p:txBody>
          <a:bodyPr>
            <a:normAutofit/>
          </a:bodyPr>
          <a:lstStyle/>
          <a:p>
            <a:r>
              <a:rPr lang="zh-CN" altLang="en-US" sz="4400" dirty="0" smtClean="0"/>
              <a:t>四、结构</a:t>
            </a:r>
            <a:endParaRPr lang="zh-CN" altLang="en-US" sz="4400" dirty="0"/>
          </a:p>
        </p:txBody>
      </p:sp>
      <p:sp>
        <p:nvSpPr>
          <p:cNvPr id="5" name="标题 1"/>
          <p:cNvSpPr txBox="1"/>
          <p:nvPr/>
        </p:nvSpPr>
        <p:spPr>
          <a:xfrm>
            <a:off x="1000100" y="1785926"/>
            <a:ext cx="7715304" cy="2786082"/>
          </a:xfrm>
          <a:prstGeom prst="rect">
            <a:avLst/>
          </a:prstGeom>
        </p:spPr>
        <p:txBody>
          <a:bodyPr vert="horz" anchor="ctr">
            <a:normAutofit/>
          </a:bodyPr>
          <a:lstStyle/>
          <a:p>
            <a:r>
              <a:rPr lang="zh-CN" altLang="zh-CN" sz="3600" b="1" dirty="0" smtClean="0">
                <a:solidFill>
                  <a:srgbClr val="006600"/>
                </a:solidFill>
              </a:rPr>
              <a:t>不同类型的调查报告，具体内容有所不同</a:t>
            </a:r>
            <a:r>
              <a:rPr lang="zh-CN" altLang="en-US" sz="3600" b="1" dirty="0" smtClean="0">
                <a:solidFill>
                  <a:srgbClr val="006600"/>
                </a:solidFill>
              </a:rPr>
              <a:t>，</a:t>
            </a:r>
            <a:r>
              <a:rPr lang="zh-CN" altLang="zh-CN" sz="3600" b="1" dirty="0" smtClean="0">
                <a:solidFill>
                  <a:srgbClr val="006600"/>
                </a:solidFill>
              </a:rPr>
              <a:t>但基本写法是相通的。 </a:t>
            </a:r>
            <a:endParaRPr lang="zh-CN" altLang="zh-CN" sz="3600" b="1" dirty="0" smtClean="0">
              <a:solidFill>
                <a:srgbClr val="006600"/>
              </a:solidFill>
            </a:endParaRPr>
          </a:p>
          <a:p>
            <a:r>
              <a:rPr lang="zh-CN" altLang="zh-CN" sz="3600" b="1" dirty="0" smtClean="0">
                <a:solidFill>
                  <a:srgbClr val="006600"/>
                </a:solidFill>
              </a:rPr>
              <a:t>一般来说，</a:t>
            </a:r>
            <a:r>
              <a:rPr lang="zh-CN" altLang="zh-CN" sz="3600" b="1" dirty="0" smtClean="0">
                <a:solidFill>
                  <a:srgbClr val="FF0000"/>
                </a:solidFill>
              </a:rPr>
              <a:t>调查报告包括</a:t>
            </a:r>
            <a:r>
              <a:rPr lang="zh-CN" altLang="zh-CN" sz="3600" b="1" u="sng" dirty="0" smtClean="0">
                <a:solidFill>
                  <a:srgbClr val="FF0000"/>
                </a:solidFill>
              </a:rPr>
              <a:t>标题、前言、主体、结语</a:t>
            </a:r>
            <a:r>
              <a:rPr lang="zh-CN" altLang="zh-CN" sz="3600" b="1" dirty="0" smtClean="0">
                <a:solidFill>
                  <a:srgbClr val="FF0000"/>
                </a:solidFill>
              </a:rPr>
              <a:t>。</a:t>
            </a:r>
            <a:r>
              <a:rPr lang="zh-CN" altLang="zh-CN" sz="3600" b="1" dirty="0" smtClean="0">
                <a:solidFill>
                  <a:srgbClr val="006600"/>
                </a:solidFill>
              </a:rPr>
              <a:t> </a:t>
            </a:r>
            <a:endParaRPr lang="zh-CN" altLang="zh-CN" sz="3600" b="1" dirty="0">
              <a:solidFill>
                <a:srgbClr val="006600"/>
              </a:solidFill>
            </a:endParaRPr>
          </a:p>
        </p:txBody>
      </p:sp>
    </p:spTree>
  </p:cSld>
  <p:clrMapOvr>
    <a:masterClrMapping/>
  </p:clrMapOvr>
  <p:transition spd="med">
    <p:wheel spokes="2"/>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14414" y="428604"/>
            <a:ext cx="7929586" cy="838200"/>
          </a:xfrm>
        </p:spPr>
        <p:txBody>
          <a:bodyPr>
            <a:normAutofit/>
          </a:bodyPr>
          <a:lstStyle/>
          <a:p>
            <a:r>
              <a:rPr lang="zh-CN" altLang="en-US" sz="4400" dirty="0" smtClean="0"/>
              <a:t>四、结构</a:t>
            </a:r>
            <a:endParaRPr lang="zh-CN" altLang="en-US" sz="4400" dirty="0"/>
          </a:p>
        </p:txBody>
      </p:sp>
      <p:sp>
        <p:nvSpPr>
          <p:cNvPr id="5" name="标题 1"/>
          <p:cNvSpPr txBox="1"/>
          <p:nvPr/>
        </p:nvSpPr>
        <p:spPr>
          <a:xfrm>
            <a:off x="357158" y="1285860"/>
            <a:ext cx="8501122" cy="3643338"/>
          </a:xfrm>
          <a:prstGeom prst="rect">
            <a:avLst/>
          </a:prstGeom>
        </p:spPr>
        <p:txBody>
          <a:bodyPr vert="horz" anchor="ctr">
            <a:normAutofit lnSpcReduction="10000"/>
          </a:bodyPr>
          <a:lstStyle/>
          <a:p>
            <a:pPr lvl="0"/>
            <a:r>
              <a:rPr lang="en-US" altLang="zh-CN" sz="3600" b="1" dirty="0" smtClean="0">
                <a:solidFill>
                  <a:srgbClr val="000099"/>
                </a:solidFill>
              </a:rPr>
              <a:t>1</a:t>
            </a:r>
            <a:r>
              <a:rPr lang="zh-CN" altLang="en-US" sz="3600" b="1" dirty="0" smtClean="0">
                <a:solidFill>
                  <a:srgbClr val="000099"/>
                </a:solidFill>
              </a:rPr>
              <a:t>、</a:t>
            </a:r>
            <a:r>
              <a:rPr lang="zh-CN" altLang="zh-CN" sz="3600" b="1" dirty="0" smtClean="0">
                <a:solidFill>
                  <a:srgbClr val="000099"/>
                </a:solidFill>
              </a:rPr>
              <a:t>标题</a:t>
            </a:r>
            <a:endParaRPr lang="zh-CN" altLang="zh-CN" sz="3600" b="1" dirty="0" smtClean="0">
              <a:solidFill>
                <a:srgbClr val="000099"/>
              </a:solidFill>
            </a:endParaRPr>
          </a:p>
          <a:p>
            <a:r>
              <a:rPr lang="zh-CN" altLang="zh-CN" sz="3600" b="1" dirty="0" smtClean="0">
                <a:solidFill>
                  <a:srgbClr val="000099"/>
                </a:solidFill>
              </a:rPr>
              <a:t>标题一般由事由和文</a:t>
            </a:r>
            <a:r>
              <a:rPr lang="zh-CN" altLang="en-US" sz="3600" b="1" dirty="0" smtClean="0">
                <a:solidFill>
                  <a:srgbClr val="000099"/>
                </a:solidFill>
              </a:rPr>
              <a:t>种</a:t>
            </a:r>
            <a:r>
              <a:rPr lang="zh-CN" altLang="zh-CN" sz="3600" b="1" dirty="0" smtClean="0">
                <a:solidFill>
                  <a:srgbClr val="000099"/>
                </a:solidFill>
              </a:rPr>
              <a:t>构成。有单行式标题和双行式标题两类。</a:t>
            </a:r>
            <a:endParaRPr lang="zh-CN" altLang="zh-CN" sz="3600" b="1" dirty="0" smtClean="0">
              <a:solidFill>
                <a:srgbClr val="000099"/>
              </a:solidFill>
            </a:endParaRPr>
          </a:p>
          <a:p>
            <a:r>
              <a:rPr lang="zh-CN" altLang="zh-CN" sz="3600" b="1" dirty="0" smtClean="0">
                <a:solidFill>
                  <a:srgbClr val="000099"/>
                </a:solidFill>
              </a:rPr>
              <a:t>单行式标题：直接式标题（由调查事由和文种构成）、间接标题（不点明文种只揭示全文主旨）</a:t>
            </a:r>
            <a:endParaRPr lang="zh-CN" altLang="zh-CN" sz="3600" b="1" dirty="0" smtClean="0">
              <a:solidFill>
                <a:srgbClr val="000099"/>
              </a:solidFill>
            </a:endParaRPr>
          </a:p>
          <a:p>
            <a:r>
              <a:rPr lang="zh-CN" altLang="zh-CN" sz="3600" b="1" dirty="0" smtClean="0">
                <a:solidFill>
                  <a:srgbClr val="000099"/>
                </a:solidFill>
              </a:rPr>
              <a:t>双行式标题：由主、副标题构成。</a:t>
            </a:r>
            <a:endParaRPr lang="zh-CN" altLang="zh-CN" sz="3600" b="1" dirty="0">
              <a:solidFill>
                <a:srgbClr val="000099"/>
              </a:solidFill>
            </a:endParaRPr>
          </a:p>
        </p:txBody>
      </p:sp>
      <p:sp>
        <p:nvSpPr>
          <p:cNvPr id="6" name="标题 1"/>
          <p:cNvSpPr txBox="1"/>
          <p:nvPr/>
        </p:nvSpPr>
        <p:spPr>
          <a:xfrm>
            <a:off x="428596" y="4857760"/>
            <a:ext cx="8286808" cy="2000240"/>
          </a:xfrm>
          <a:prstGeom prst="rect">
            <a:avLst/>
          </a:prstGeom>
        </p:spPr>
        <p:txBody>
          <a:bodyPr vert="horz" anchor="ctr">
            <a:normAutofit fontScale="77500" lnSpcReduction="20000"/>
          </a:bodyPr>
          <a:lstStyle/>
          <a:p>
            <a:r>
              <a:rPr lang="zh-CN" altLang="zh-CN" sz="3600" b="1" dirty="0" smtClean="0">
                <a:solidFill>
                  <a:srgbClr val="006600"/>
                </a:solidFill>
              </a:rPr>
              <a:t>如：《中职生双休日是怎样度过的》</a:t>
            </a:r>
            <a:endParaRPr lang="zh-CN" altLang="zh-CN" sz="3600" b="1" dirty="0" smtClean="0">
              <a:solidFill>
                <a:srgbClr val="006600"/>
              </a:solidFill>
            </a:endParaRPr>
          </a:p>
          <a:p>
            <a:r>
              <a:rPr lang="zh-CN" altLang="zh-CN" sz="3600" b="1" dirty="0" smtClean="0">
                <a:solidFill>
                  <a:srgbClr val="006600"/>
                </a:solidFill>
              </a:rPr>
              <a:t>《关于某某事故的调查报告》</a:t>
            </a:r>
            <a:endParaRPr lang="zh-CN" altLang="zh-CN" sz="3600" b="1" dirty="0" smtClean="0">
              <a:solidFill>
                <a:srgbClr val="006600"/>
              </a:solidFill>
            </a:endParaRPr>
          </a:p>
          <a:p>
            <a:r>
              <a:rPr lang="zh-CN" altLang="zh-CN" sz="3600" b="1" dirty="0" smtClean="0">
                <a:solidFill>
                  <a:srgbClr val="006600"/>
                </a:solidFill>
              </a:rPr>
              <a:t>《可喜的三个百分比——青岛市发展职工技术教育的调查》</a:t>
            </a:r>
            <a:endParaRPr lang="zh-CN" altLang="zh-CN" sz="3600" b="1" dirty="0" smtClean="0">
              <a:solidFill>
                <a:srgbClr val="006600"/>
              </a:solidFill>
            </a:endParaRPr>
          </a:p>
          <a:p>
            <a:r>
              <a:rPr lang="zh-CN" altLang="zh-CN" sz="3600" b="1" dirty="0" smtClean="0">
                <a:solidFill>
                  <a:srgbClr val="006600"/>
                </a:solidFill>
              </a:rPr>
              <a:t>《为了造福子孙后代——××县封山育林调查报告》</a:t>
            </a:r>
            <a:endParaRPr lang="zh-CN" altLang="zh-CN" sz="3600" b="1" dirty="0">
              <a:solidFill>
                <a:srgbClr val="006600"/>
              </a:solidFill>
            </a:endParaRPr>
          </a:p>
        </p:txBody>
      </p:sp>
    </p:spTree>
  </p:cSld>
  <p:clrMapOvr>
    <a:masterClrMapping/>
  </p:clrMapOvr>
  <p:transition spd="med">
    <p:wheel spokes="2"/>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14414" y="428604"/>
            <a:ext cx="7929586" cy="838200"/>
          </a:xfrm>
        </p:spPr>
        <p:txBody>
          <a:bodyPr>
            <a:normAutofit/>
          </a:bodyPr>
          <a:lstStyle/>
          <a:p>
            <a:r>
              <a:rPr lang="zh-CN" altLang="en-US" sz="4400" dirty="0" smtClean="0"/>
              <a:t>四、结构</a:t>
            </a:r>
            <a:endParaRPr lang="zh-CN" altLang="en-US" sz="4400" dirty="0"/>
          </a:p>
        </p:txBody>
      </p:sp>
      <p:sp>
        <p:nvSpPr>
          <p:cNvPr id="5" name="标题 1"/>
          <p:cNvSpPr txBox="1"/>
          <p:nvPr/>
        </p:nvSpPr>
        <p:spPr>
          <a:xfrm>
            <a:off x="357158" y="1285860"/>
            <a:ext cx="8501122" cy="2714644"/>
          </a:xfrm>
          <a:prstGeom prst="rect">
            <a:avLst/>
          </a:prstGeom>
        </p:spPr>
        <p:txBody>
          <a:bodyPr vert="horz" anchor="ctr">
            <a:normAutofit/>
          </a:bodyPr>
          <a:lstStyle/>
          <a:p>
            <a:pPr lvl="0"/>
            <a:r>
              <a:rPr lang="en-US" altLang="zh-CN" sz="3200" b="1" dirty="0" smtClean="0">
                <a:solidFill>
                  <a:srgbClr val="000099"/>
                </a:solidFill>
              </a:rPr>
              <a:t>2</a:t>
            </a:r>
            <a:r>
              <a:rPr lang="zh-CN" altLang="en-US" sz="3200" b="1" dirty="0" smtClean="0">
                <a:solidFill>
                  <a:srgbClr val="000099"/>
                </a:solidFill>
              </a:rPr>
              <a:t>、</a:t>
            </a:r>
            <a:r>
              <a:rPr lang="zh-CN" altLang="zh-CN" sz="3200" b="1" dirty="0" smtClean="0">
                <a:solidFill>
                  <a:srgbClr val="000099"/>
                </a:solidFill>
              </a:rPr>
              <a:t>前言</a:t>
            </a:r>
            <a:endParaRPr lang="zh-CN" altLang="zh-CN" sz="3200" b="1" dirty="0" smtClean="0">
              <a:solidFill>
                <a:srgbClr val="000099"/>
              </a:solidFill>
            </a:endParaRPr>
          </a:p>
          <a:p>
            <a:r>
              <a:rPr lang="zh-CN" altLang="zh-CN" sz="3200" b="1" dirty="0" smtClean="0">
                <a:solidFill>
                  <a:srgbClr val="000099"/>
                </a:solidFill>
              </a:rPr>
              <a:t>前言部分主要交代调查研究的基本情况，包括调查目的、时间、地点、对象、范围、手段、经过，有的可概括全文的主要内容，也可简要介绍调查的主要结论，前言简明扼要。</a:t>
            </a:r>
            <a:endParaRPr lang="zh-CN" altLang="zh-CN" sz="3200" b="1" dirty="0">
              <a:solidFill>
                <a:srgbClr val="000099"/>
              </a:solidFill>
            </a:endParaRPr>
          </a:p>
        </p:txBody>
      </p:sp>
      <p:sp>
        <p:nvSpPr>
          <p:cNvPr id="7" name="标题 1"/>
          <p:cNvSpPr txBox="1"/>
          <p:nvPr/>
        </p:nvSpPr>
        <p:spPr>
          <a:xfrm>
            <a:off x="357158" y="3857628"/>
            <a:ext cx="8501122" cy="3000372"/>
          </a:xfrm>
          <a:prstGeom prst="rect">
            <a:avLst/>
          </a:prstGeom>
        </p:spPr>
        <p:txBody>
          <a:bodyPr vert="horz" anchor="ctr">
            <a:normAutofit fontScale="77500" lnSpcReduction="20000"/>
          </a:bodyPr>
          <a:lstStyle/>
          <a:p>
            <a:pPr algn="ctr"/>
            <a:r>
              <a:rPr lang="zh-CN" altLang="zh-CN" sz="3600" b="1" dirty="0" smtClean="0">
                <a:solidFill>
                  <a:srgbClr val="006600"/>
                </a:solidFill>
              </a:rPr>
              <a:t>《教师工资拖欠问题亟须解决》</a:t>
            </a:r>
            <a:endParaRPr lang="en-US" altLang="zh-CN" sz="3600" b="1" dirty="0" smtClean="0">
              <a:solidFill>
                <a:srgbClr val="006600"/>
              </a:solidFill>
            </a:endParaRPr>
          </a:p>
          <a:p>
            <a:pPr algn="ctr"/>
            <a:r>
              <a:rPr lang="zh-CN" altLang="zh-CN" sz="3600" b="1" dirty="0" smtClean="0">
                <a:solidFill>
                  <a:srgbClr val="006600"/>
                </a:solidFill>
              </a:rPr>
              <a:t>——关于新疆教师工资拖欠情况的调查</a:t>
            </a:r>
            <a:endParaRPr lang="zh-CN" altLang="zh-CN" sz="3600" b="1" dirty="0" smtClean="0">
              <a:solidFill>
                <a:srgbClr val="006600"/>
              </a:solidFill>
            </a:endParaRPr>
          </a:p>
          <a:p>
            <a:r>
              <a:rPr lang="zh-CN" altLang="zh-CN" sz="3600" b="1" dirty="0" smtClean="0">
                <a:solidFill>
                  <a:srgbClr val="006600"/>
                </a:solidFill>
              </a:rPr>
              <a:t>为了切实掌握全疆教师工资拖欠情况，探讨建立教师工资按时足额发放的保障机制，为政府部门制定相关政策提供依据，自治区教育</a:t>
            </a:r>
            <a:r>
              <a:rPr lang="zh-CN" altLang="en-US" sz="3600" b="1" dirty="0" smtClean="0">
                <a:solidFill>
                  <a:srgbClr val="006600"/>
                </a:solidFill>
              </a:rPr>
              <a:t>者</a:t>
            </a:r>
            <a:r>
              <a:rPr lang="zh-CN" altLang="zh-CN" sz="3600" b="1" dirty="0" smtClean="0">
                <a:solidFill>
                  <a:srgbClr val="006600"/>
                </a:solidFill>
              </a:rPr>
              <a:t>组成了</a:t>
            </a:r>
            <a:r>
              <a:rPr lang="en-US" altLang="zh-CN" sz="3600" b="1" dirty="0" smtClean="0">
                <a:solidFill>
                  <a:srgbClr val="006600"/>
                </a:solidFill>
              </a:rPr>
              <a:t>3</a:t>
            </a:r>
            <a:r>
              <a:rPr lang="zh-CN" altLang="zh-CN" sz="3600" b="1" dirty="0" smtClean="0">
                <a:solidFill>
                  <a:srgbClr val="006600"/>
                </a:solidFill>
              </a:rPr>
              <a:t>人调查组，于</a:t>
            </a:r>
            <a:r>
              <a:rPr lang="en-US" altLang="zh-CN" sz="3600" b="1" dirty="0" smtClean="0">
                <a:solidFill>
                  <a:srgbClr val="006600"/>
                </a:solidFill>
              </a:rPr>
              <a:t>3</a:t>
            </a:r>
            <a:r>
              <a:rPr lang="zh-CN" altLang="zh-CN" sz="3600" b="1" dirty="0" smtClean="0">
                <a:solidFill>
                  <a:srgbClr val="006600"/>
                </a:solidFill>
              </a:rPr>
              <a:t>月</a:t>
            </a:r>
            <a:r>
              <a:rPr lang="en-US" altLang="zh-CN" sz="3600" b="1" dirty="0" smtClean="0">
                <a:solidFill>
                  <a:srgbClr val="006600"/>
                </a:solidFill>
              </a:rPr>
              <a:t>19</a:t>
            </a:r>
            <a:r>
              <a:rPr lang="zh-CN" altLang="zh-CN" sz="3600" b="1" dirty="0" smtClean="0">
                <a:solidFill>
                  <a:srgbClr val="006600"/>
                </a:solidFill>
              </a:rPr>
              <a:t>日至</a:t>
            </a:r>
            <a:r>
              <a:rPr lang="en-US" altLang="zh-CN" sz="3600" b="1" dirty="0" smtClean="0">
                <a:solidFill>
                  <a:srgbClr val="006600"/>
                </a:solidFill>
              </a:rPr>
              <a:t>4</a:t>
            </a:r>
            <a:r>
              <a:rPr lang="zh-CN" altLang="zh-CN" sz="3600" b="1" dirty="0" smtClean="0">
                <a:solidFill>
                  <a:srgbClr val="006600"/>
                </a:solidFill>
              </a:rPr>
              <a:t>月</a:t>
            </a:r>
            <a:r>
              <a:rPr lang="en-US" altLang="zh-CN" sz="3600" b="1" dirty="0" smtClean="0">
                <a:solidFill>
                  <a:srgbClr val="006600"/>
                </a:solidFill>
              </a:rPr>
              <a:t>15</a:t>
            </a:r>
            <a:r>
              <a:rPr lang="zh-CN" altLang="zh-CN" sz="3600" b="1" dirty="0" smtClean="0">
                <a:solidFill>
                  <a:srgbClr val="006600"/>
                </a:solidFill>
              </a:rPr>
              <a:t>日，历时</a:t>
            </a:r>
            <a:r>
              <a:rPr lang="en-US" altLang="zh-CN" sz="3600" b="1" dirty="0" smtClean="0">
                <a:solidFill>
                  <a:srgbClr val="006600"/>
                </a:solidFill>
              </a:rPr>
              <a:t>28</a:t>
            </a:r>
            <a:r>
              <a:rPr lang="zh-CN" altLang="zh-CN" sz="3600" b="1" dirty="0" smtClean="0">
                <a:solidFill>
                  <a:srgbClr val="006600"/>
                </a:solidFill>
              </a:rPr>
              <a:t>天，对</a:t>
            </a:r>
            <a:r>
              <a:rPr lang="en-US" altLang="zh-CN" sz="3600" b="1" dirty="0" smtClean="0">
                <a:solidFill>
                  <a:srgbClr val="006600"/>
                </a:solidFill>
              </a:rPr>
              <a:t>7</a:t>
            </a:r>
            <a:r>
              <a:rPr lang="zh-CN" altLang="zh-CN" sz="3600" b="1" dirty="0" smtClean="0">
                <a:solidFill>
                  <a:srgbClr val="006600"/>
                </a:solidFill>
              </a:rPr>
              <a:t>个地区</a:t>
            </a:r>
            <a:r>
              <a:rPr lang="en-US" altLang="zh-CN" sz="3600" b="1" dirty="0" smtClean="0">
                <a:solidFill>
                  <a:srgbClr val="006600"/>
                </a:solidFill>
              </a:rPr>
              <a:t>42</a:t>
            </a:r>
            <a:r>
              <a:rPr lang="zh-CN" altLang="zh-CN" sz="3600" b="1" dirty="0" smtClean="0">
                <a:solidFill>
                  <a:srgbClr val="006600"/>
                </a:solidFill>
              </a:rPr>
              <a:t>所基层学校教师工资发放情况进行了实地调查。</a:t>
            </a:r>
            <a:endParaRPr lang="zh-CN" altLang="zh-CN" sz="3600" b="1" dirty="0">
              <a:solidFill>
                <a:srgbClr val="006600"/>
              </a:solidFill>
            </a:endParaRPr>
          </a:p>
        </p:txBody>
      </p:sp>
    </p:spTree>
  </p:cSld>
  <p:clrMapOvr>
    <a:masterClrMapping/>
  </p:clrMapOvr>
  <p:transition spd="med">
    <p:wheel spokes="2"/>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14414" y="428604"/>
            <a:ext cx="7929586" cy="838200"/>
          </a:xfrm>
        </p:spPr>
        <p:txBody>
          <a:bodyPr>
            <a:normAutofit/>
          </a:bodyPr>
          <a:lstStyle/>
          <a:p>
            <a:r>
              <a:rPr lang="zh-CN" altLang="en-US" sz="4400" dirty="0" smtClean="0"/>
              <a:t>四、结构</a:t>
            </a:r>
            <a:endParaRPr lang="zh-CN" altLang="en-US" sz="4400" dirty="0"/>
          </a:p>
        </p:txBody>
      </p:sp>
      <p:sp>
        <p:nvSpPr>
          <p:cNvPr id="5" name="标题 1"/>
          <p:cNvSpPr txBox="1"/>
          <p:nvPr/>
        </p:nvSpPr>
        <p:spPr>
          <a:xfrm>
            <a:off x="357158" y="1142984"/>
            <a:ext cx="8501122" cy="5429288"/>
          </a:xfrm>
          <a:prstGeom prst="rect">
            <a:avLst/>
          </a:prstGeom>
        </p:spPr>
        <p:txBody>
          <a:bodyPr vert="horz" anchor="ctr">
            <a:normAutofit fontScale="77500" lnSpcReduction="20000"/>
          </a:bodyPr>
          <a:lstStyle/>
          <a:p>
            <a:pPr lvl="0"/>
            <a:r>
              <a:rPr lang="en-US" altLang="zh-CN" sz="3600" b="1" dirty="0" smtClean="0">
                <a:solidFill>
                  <a:srgbClr val="000099"/>
                </a:solidFill>
              </a:rPr>
              <a:t>3</a:t>
            </a:r>
            <a:r>
              <a:rPr lang="zh-CN" altLang="en-US" sz="3600" b="1" dirty="0" smtClean="0">
                <a:solidFill>
                  <a:srgbClr val="000099"/>
                </a:solidFill>
              </a:rPr>
              <a:t>、</a:t>
            </a:r>
            <a:r>
              <a:rPr lang="zh-CN" altLang="zh-CN" sz="3600" b="1" dirty="0" smtClean="0">
                <a:solidFill>
                  <a:srgbClr val="000099"/>
                </a:solidFill>
              </a:rPr>
              <a:t>主体</a:t>
            </a:r>
            <a:endParaRPr lang="zh-CN" altLang="zh-CN" sz="3600" b="1" dirty="0" smtClean="0">
              <a:solidFill>
                <a:srgbClr val="000099"/>
              </a:solidFill>
            </a:endParaRPr>
          </a:p>
          <a:p>
            <a:r>
              <a:rPr lang="zh-CN" altLang="zh-CN" sz="3600" b="1" dirty="0" smtClean="0">
                <a:solidFill>
                  <a:srgbClr val="000099"/>
                </a:solidFill>
              </a:rPr>
              <a:t>主体是调查报告的主要部分。其内容包括两个方面：一是调查所得的具体情况；二 是分析得出的结论。</a:t>
            </a:r>
            <a:endParaRPr lang="zh-CN" altLang="zh-CN" sz="3600" b="1" dirty="0" smtClean="0">
              <a:solidFill>
                <a:srgbClr val="000099"/>
              </a:solidFill>
            </a:endParaRPr>
          </a:p>
          <a:p>
            <a:r>
              <a:rPr lang="zh-CN" altLang="zh-CN" sz="3600" b="1" dirty="0" smtClean="0">
                <a:solidFill>
                  <a:srgbClr val="000099"/>
                </a:solidFill>
              </a:rPr>
              <a:t>正文的结构有不同的框架：</a:t>
            </a:r>
            <a:endParaRPr lang="zh-CN" altLang="zh-CN" sz="3600" b="1" dirty="0" smtClean="0">
              <a:solidFill>
                <a:srgbClr val="000099"/>
              </a:solidFill>
            </a:endParaRPr>
          </a:p>
          <a:p>
            <a:r>
              <a:rPr lang="zh-CN" altLang="zh-CN" sz="3600" b="1" dirty="0" smtClean="0">
                <a:solidFill>
                  <a:srgbClr val="000099"/>
                </a:solidFill>
              </a:rPr>
              <a:t>（</a:t>
            </a:r>
            <a:r>
              <a:rPr lang="en-US" altLang="zh-CN" sz="3600" b="1" dirty="0" smtClean="0">
                <a:solidFill>
                  <a:srgbClr val="000099"/>
                </a:solidFill>
              </a:rPr>
              <a:t>1</a:t>
            </a:r>
            <a:r>
              <a:rPr lang="zh-CN" altLang="zh-CN" sz="3600" b="1" dirty="0" smtClean="0">
                <a:solidFill>
                  <a:srgbClr val="000099"/>
                </a:solidFill>
              </a:rPr>
              <a:t>）根据逻辑关系安排材料的框架有：纵式结构、横式结构、纵横式结构。这三种结构，以纵横式结构常为人们采用。</a:t>
            </a:r>
            <a:endParaRPr lang="zh-CN" altLang="zh-CN" sz="3600" b="1" dirty="0" smtClean="0">
              <a:solidFill>
                <a:srgbClr val="000099"/>
              </a:solidFill>
            </a:endParaRPr>
          </a:p>
          <a:p>
            <a:r>
              <a:rPr lang="zh-CN" altLang="zh-CN" sz="3600" b="1" dirty="0" smtClean="0">
                <a:solidFill>
                  <a:srgbClr val="000099"/>
                </a:solidFill>
              </a:rPr>
              <a:t>（</a:t>
            </a:r>
            <a:r>
              <a:rPr lang="en-US" altLang="zh-CN" sz="3600" b="1" dirty="0" smtClean="0">
                <a:solidFill>
                  <a:srgbClr val="000099"/>
                </a:solidFill>
              </a:rPr>
              <a:t>2</a:t>
            </a:r>
            <a:r>
              <a:rPr lang="zh-CN" altLang="zh-CN" sz="3600" b="1" dirty="0" smtClean="0">
                <a:solidFill>
                  <a:srgbClr val="000099"/>
                </a:solidFill>
              </a:rPr>
              <a:t>）按照内容表达的层次组成的框架有：“情况——成果——问题——建议”式结构，多用于反映基本情况的调查报告；“成果——具体做法——经验”式结构</a:t>
            </a:r>
            <a:r>
              <a:rPr lang="en-US" altLang="zh-CN" sz="3600" b="1" dirty="0" smtClean="0">
                <a:solidFill>
                  <a:srgbClr val="000099"/>
                </a:solidFill>
              </a:rPr>
              <a:t>,</a:t>
            </a:r>
            <a:r>
              <a:rPr lang="zh-CN" altLang="zh-CN" sz="3600" b="1" dirty="0" smtClean="0">
                <a:solidFill>
                  <a:srgbClr val="000099"/>
                </a:solidFill>
              </a:rPr>
              <a:t>多用于介绍经验的调查报告；“问题——原因——意见或建议”式结构，多用于揭露问题的调查报告；“事件过程——事件性质结论——处理意见”式结构，多用于揭示案件是非的调查报告。</a:t>
            </a:r>
            <a:r>
              <a:rPr lang="en-US" altLang="zh-CN" sz="3600" b="1" dirty="0" smtClean="0">
                <a:solidFill>
                  <a:srgbClr val="000099"/>
                </a:solidFill>
              </a:rPr>
              <a:t> </a:t>
            </a:r>
            <a:endParaRPr lang="zh-CN" altLang="zh-CN" sz="3600" b="1" dirty="0">
              <a:solidFill>
                <a:srgbClr val="000099"/>
              </a:solidFill>
            </a:endParaRPr>
          </a:p>
        </p:txBody>
      </p:sp>
    </p:spTree>
  </p:cSld>
  <p:clrMapOvr>
    <a:masterClrMapping/>
  </p:clrMapOvr>
  <p:transition spd="med">
    <p:wheel spokes="2"/>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32500" lnSpcReduction="20000"/>
          </a:bodyPr>
          <a:lstStyle/>
          <a:p>
            <a:r>
              <a:rPr lang="zh-CN" altLang="en-US" sz="8600" b="1" dirty="0" smtClean="0">
                <a:solidFill>
                  <a:srgbClr val="006600"/>
                </a:solidFill>
              </a:rPr>
              <a:t>如：从调查结果发现，月费用</a:t>
            </a:r>
            <a:r>
              <a:rPr lang="en-US" altLang="zh-CN" sz="8600" b="1" dirty="0" smtClean="0">
                <a:solidFill>
                  <a:srgbClr val="006600"/>
                </a:solidFill>
              </a:rPr>
              <a:t>1000</a:t>
            </a:r>
            <a:r>
              <a:rPr lang="zh-CN" altLang="en-US" sz="8600" b="1" dirty="0" smtClean="0">
                <a:solidFill>
                  <a:srgbClr val="006600"/>
                </a:solidFill>
              </a:rPr>
              <a:t>元以上的人占</a:t>
            </a:r>
            <a:r>
              <a:rPr lang="en-US" altLang="zh-CN" sz="8600" b="1" dirty="0" smtClean="0">
                <a:solidFill>
                  <a:srgbClr val="006600"/>
                </a:solidFill>
              </a:rPr>
              <a:t>10%</a:t>
            </a:r>
            <a:r>
              <a:rPr lang="zh-CN" altLang="en-US" sz="8600" b="1" dirty="0" smtClean="0">
                <a:solidFill>
                  <a:srgbClr val="006600"/>
                </a:solidFill>
              </a:rPr>
              <a:t>，月费用</a:t>
            </a:r>
            <a:r>
              <a:rPr lang="en-US" altLang="zh-CN" sz="8600" b="1" dirty="0" smtClean="0">
                <a:solidFill>
                  <a:srgbClr val="006600"/>
                </a:solidFill>
              </a:rPr>
              <a:t>700--1000</a:t>
            </a:r>
            <a:r>
              <a:rPr lang="zh-CN" altLang="en-US" sz="8600" b="1" dirty="0" smtClean="0">
                <a:solidFill>
                  <a:srgbClr val="006600"/>
                </a:solidFill>
              </a:rPr>
              <a:t>元的人，占</a:t>
            </a:r>
            <a:r>
              <a:rPr lang="en-US" altLang="zh-CN" sz="8600" b="1" dirty="0" smtClean="0">
                <a:solidFill>
                  <a:srgbClr val="006600"/>
                </a:solidFill>
              </a:rPr>
              <a:t>30%</a:t>
            </a:r>
            <a:r>
              <a:rPr lang="zh-CN" altLang="en-US" sz="8600" b="1" dirty="0" smtClean="0">
                <a:solidFill>
                  <a:srgbClr val="006600"/>
                </a:solidFill>
              </a:rPr>
              <a:t>左右，</a:t>
            </a:r>
            <a:r>
              <a:rPr lang="en-US" altLang="zh-CN" sz="8600" b="1" dirty="0" smtClean="0">
                <a:solidFill>
                  <a:srgbClr val="006600"/>
                </a:solidFill>
              </a:rPr>
              <a:t>500--700</a:t>
            </a:r>
            <a:r>
              <a:rPr lang="zh-CN" altLang="en-US" sz="8600" b="1" dirty="0" smtClean="0">
                <a:solidFill>
                  <a:srgbClr val="006600"/>
                </a:solidFill>
              </a:rPr>
              <a:t>元的人占</a:t>
            </a:r>
            <a:r>
              <a:rPr lang="en-US" altLang="zh-CN" sz="8600" b="1" dirty="0" smtClean="0">
                <a:solidFill>
                  <a:srgbClr val="006600"/>
                </a:solidFill>
              </a:rPr>
              <a:t>40%</a:t>
            </a:r>
            <a:r>
              <a:rPr lang="zh-CN" altLang="en-US" sz="8600" b="1" dirty="0" smtClean="0">
                <a:solidFill>
                  <a:srgbClr val="006600"/>
                </a:solidFill>
              </a:rPr>
              <a:t>，月费用</a:t>
            </a:r>
            <a:r>
              <a:rPr lang="en-US" altLang="zh-CN" sz="8600" b="1" dirty="0" smtClean="0">
                <a:solidFill>
                  <a:srgbClr val="006600"/>
                </a:solidFill>
              </a:rPr>
              <a:t>500</a:t>
            </a:r>
            <a:r>
              <a:rPr lang="zh-CN" altLang="en-US" sz="8600" b="1" dirty="0" smtClean="0">
                <a:solidFill>
                  <a:srgbClr val="006600"/>
                </a:solidFill>
              </a:rPr>
              <a:t>元以下的人，占</a:t>
            </a:r>
            <a:r>
              <a:rPr lang="en-US" altLang="zh-CN" sz="8600" b="1" dirty="0" smtClean="0">
                <a:solidFill>
                  <a:srgbClr val="006600"/>
                </a:solidFill>
              </a:rPr>
              <a:t>20%</a:t>
            </a:r>
            <a:r>
              <a:rPr lang="zh-CN" altLang="en-US" sz="8600" b="1" dirty="0" smtClean="0">
                <a:solidFill>
                  <a:srgbClr val="006600"/>
                </a:solidFill>
              </a:rPr>
              <a:t>左右。在这些学生之中，超过</a:t>
            </a:r>
            <a:r>
              <a:rPr lang="en-US" altLang="zh-CN" sz="8600" b="1" dirty="0" smtClean="0">
                <a:solidFill>
                  <a:srgbClr val="006600"/>
                </a:solidFill>
              </a:rPr>
              <a:t>50</a:t>
            </a:r>
            <a:r>
              <a:rPr lang="zh-CN" altLang="en-US" sz="8600" b="1" dirty="0" smtClean="0">
                <a:solidFill>
                  <a:srgbClr val="006600"/>
                </a:solidFill>
              </a:rPr>
              <a:t>％的学生拥有电脑、约</a:t>
            </a:r>
            <a:r>
              <a:rPr lang="en-US" altLang="zh-CN" sz="8600" b="1" dirty="0" smtClean="0">
                <a:solidFill>
                  <a:srgbClr val="006600"/>
                </a:solidFill>
              </a:rPr>
              <a:t>90</a:t>
            </a:r>
            <a:r>
              <a:rPr lang="zh-CN" altLang="en-US" sz="8600" b="1" dirty="0" smtClean="0">
                <a:solidFill>
                  <a:srgbClr val="006600"/>
                </a:solidFill>
              </a:rPr>
              <a:t>％的大学生拥有手机，因此网络与通信费用支出较以往在大学生的消费支出中占据了相当大的份额。当代大学生主要有以下几支出：伙食费，买服饰，恋爱，上网费，手机费等。</a:t>
            </a:r>
            <a:endParaRPr lang="en-US" altLang="zh-CN" sz="8600" b="1" dirty="0" smtClean="0">
              <a:solidFill>
                <a:srgbClr val="006600"/>
              </a:solidFill>
            </a:endParaRPr>
          </a:p>
          <a:p>
            <a:r>
              <a:rPr lang="en-US" altLang="zh-CN" sz="8600" b="1" dirty="0" smtClean="0">
                <a:solidFill>
                  <a:srgbClr val="006600"/>
                </a:solidFill>
              </a:rPr>
              <a:t>1</a:t>
            </a:r>
            <a:r>
              <a:rPr lang="zh-CN" altLang="en-US" sz="8600" b="1" dirty="0" smtClean="0">
                <a:solidFill>
                  <a:srgbClr val="006600"/>
                </a:solidFill>
              </a:rPr>
              <a:t>、伙食费：调查发现，几乎所有学生每学期都要参加</a:t>
            </a:r>
            <a:r>
              <a:rPr lang="en-US" altLang="zh-CN" sz="8600" b="1" dirty="0" smtClean="0">
                <a:solidFill>
                  <a:srgbClr val="006600"/>
                </a:solidFill>
              </a:rPr>
              <a:t>6-15</a:t>
            </a:r>
            <a:r>
              <a:rPr lang="zh-CN" altLang="en-US" sz="8600" b="1" dirty="0" smtClean="0">
                <a:solidFill>
                  <a:srgbClr val="006600"/>
                </a:solidFill>
              </a:rPr>
              <a:t>次各类同学聚会。这部分消费基本上每学期需要</a:t>
            </a:r>
            <a:r>
              <a:rPr lang="en-US" altLang="zh-CN" sz="8600" b="1" dirty="0" smtClean="0">
                <a:solidFill>
                  <a:srgbClr val="006600"/>
                </a:solidFill>
              </a:rPr>
              <a:t>150-600</a:t>
            </a:r>
            <a:r>
              <a:rPr lang="zh-CN" altLang="en-US" sz="8600" b="1" dirty="0" smtClean="0">
                <a:solidFill>
                  <a:srgbClr val="006600"/>
                </a:solidFill>
              </a:rPr>
              <a:t>元之间。</a:t>
            </a:r>
            <a:endParaRPr lang="en-US" altLang="zh-CN" sz="8600" b="1" dirty="0" smtClean="0">
              <a:solidFill>
                <a:srgbClr val="006600"/>
              </a:solidFill>
            </a:endParaRPr>
          </a:p>
          <a:p>
            <a:r>
              <a:rPr lang="en-US" altLang="zh-CN" sz="8600" b="1" dirty="0" smtClean="0">
                <a:solidFill>
                  <a:srgbClr val="006600"/>
                </a:solidFill>
              </a:rPr>
              <a:t>2</a:t>
            </a:r>
            <a:r>
              <a:rPr lang="zh-CN" altLang="en-US" sz="8600" b="1" dirty="0" smtClean="0">
                <a:solidFill>
                  <a:srgbClr val="006600"/>
                </a:solidFill>
              </a:rPr>
              <a:t>、买服饰费：</a:t>
            </a:r>
            <a:r>
              <a:rPr lang="en-US" altLang="zh-CN" sz="8600" b="1" dirty="0" smtClean="0">
                <a:solidFill>
                  <a:srgbClr val="006600"/>
                </a:solidFill>
              </a:rPr>
              <a:t>……</a:t>
            </a:r>
            <a:endParaRPr lang="en-US" altLang="zh-CN" sz="8600" b="1" dirty="0" smtClean="0">
              <a:solidFill>
                <a:srgbClr val="006600"/>
              </a:solidFill>
            </a:endParaRPr>
          </a:p>
        </p:txBody>
      </p:sp>
      <p:sp>
        <p:nvSpPr>
          <p:cNvPr id="4" name="标题 1"/>
          <p:cNvSpPr>
            <a:spLocks noGrp="1"/>
          </p:cNvSpPr>
          <p:nvPr>
            <p:ph type="title"/>
          </p:nvPr>
        </p:nvSpPr>
        <p:spPr/>
        <p:txBody>
          <a:bodyPr>
            <a:normAutofit/>
          </a:bodyPr>
          <a:lstStyle/>
          <a:p>
            <a:r>
              <a:rPr lang="zh-CN" altLang="en-US" sz="4400" dirty="0" smtClean="0"/>
              <a:t>四、结构</a:t>
            </a:r>
            <a:endParaRPr lang="zh-CN" altLang="en-US" sz="4400" dirty="0"/>
          </a:p>
        </p:txBody>
      </p:sp>
    </p:spTree>
  </p:cSld>
  <p:clrMapOvr>
    <a:masterClrMapping/>
  </p:clrMapOvr>
  <p:transition spd="med">
    <p:wheel spokes="2"/>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14414" y="428604"/>
            <a:ext cx="7929586" cy="838200"/>
          </a:xfrm>
        </p:spPr>
        <p:txBody>
          <a:bodyPr>
            <a:normAutofit/>
          </a:bodyPr>
          <a:lstStyle/>
          <a:p>
            <a:r>
              <a:rPr lang="zh-CN" altLang="en-US" sz="4400" dirty="0" smtClean="0"/>
              <a:t>四、结构</a:t>
            </a:r>
            <a:endParaRPr lang="zh-CN" altLang="en-US" sz="4400" dirty="0"/>
          </a:p>
        </p:txBody>
      </p:sp>
      <p:sp>
        <p:nvSpPr>
          <p:cNvPr id="5" name="标题 1"/>
          <p:cNvSpPr txBox="1"/>
          <p:nvPr/>
        </p:nvSpPr>
        <p:spPr>
          <a:xfrm>
            <a:off x="357158" y="1142984"/>
            <a:ext cx="8501122" cy="2857520"/>
          </a:xfrm>
          <a:prstGeom prst="rect">
            <a:avLst/>
          </a:prstGeom>
        </p:spPr>
        <p:txBody>
          <a:bodyPr vert="horz" anchor="ctr">
            <a:normAutofit/>
          </a:bodyPr>
          <a:lstStyle/>
          <a:p>
            <a:r>
              <a:rPr lang="en-US" altLang="zh-CN" sz="2800" b="1" dirty="0" smtClean="0">
                <a:solidFill>
                  <a:srgbClr val="000099"/>
                </a:solidFill>
              </a:rPr>
              <a:t>4</a:t>
            </a:r>
            <a:r>
              <a:rPr lang="zh-CN" altLang="zh-CN" sz="2800" b="1" dirty="0" smtClean="0">
                <a:solidFill>
                  <a:srgbClr val="000099"/>
                </a:solidFill>
              </a:rPr>
              <a:t>．结语</a:t>
            </a:r>
            <a:r>
              <a:rPr lang="en-US" altLang="zh-CN" sz="2800" b="1" dirty="0" smtClean="0">
                <a:solidFill>
                  <a:srgbClr val="000099"/>
                </a:solidFill>
              </a:rPr>
              <a:t> </a:t>
            </a:r>
            <a:endParaRPr lang="zh-CN" altLang="zh-CN" sz="2800" b="1" dirty="0" smtClean="0">
              <a:solidFill>
                <a:srgbClr val="000099"/>
              </a:solidFill>
            </a:endParaRPr>
          </a:p>
          <a:p>
            <a:r>
              <a:rPr lang="zh-CN" altLang="zh-CN" sz="2800" b="1" dirty="0" smtClean="0">
                <a:solidFill>
                  <a:srgbClr val="000099"/>
                </a:solidFill>
              </a:rPr>
              <a:t>有的总结全文内容，有的指出事物的发展趋势，有的提出建议和解决问题的方法，有的说明经验的意义。</a:t>
            </a:r>
            <a:endParaRPr lang="zh-CN" altLang="zh-CN" sz="2800" b="1" dirty="0" smtClean="0">
              <a:solidFill>
                <a:srgbClr val="000099"/>
              </a:solidFill>
            </a:endParaRPr>
          </a:p>
          <a:p>
            <a:r>
              <a:rPr lang="zh-CN" altLang="zh-CN" sz="2800" b="1" dirty="0" smtClean="0">
                <a:solidFill>
                  <a:srgbClr val="000099"/>
                </a:solidFill>
              </a:rPr>
              <a:t>调查报告的结尾方式主要有补充式、深化式、建议式、激发式等。</a:t>
            </a:r>
            <a:endParaRPr lang="zh-CN" altLang="zh-CN" sz="2800" b="1" dirty="0">
              <a:solidFill>
                <a:srgbClr val="000099"/>
              </a:solidFill>
            </a:endParaRPr>
          </a:p>
        </p:txBody>
      </p:sp>
      <p:sp>
        <p:nvSpPr>
          <p:cNvPr id="4" name="标题 1"/>
          <p:cNvSpPr txBox="1"/>
          <p:nvPr/>
        </p:nvSpPr>
        <p:spPr>
          <a:xfrm>
            <a:off x="428596" y="3714752"/>
            <a:ext cx="8501122" cy="2857520"/>
          </a:xfrm>
          <a:prstGeom prst="rect">
            <a:avLst/>
          </a:prstGeom>
        </p:spPr>
        <p:txBody>
          <a:bodyPr vert="horz" anchor="ctr">
            <a:normAutofit/>
          </a:bodyPr>
          <a:lstStyle/>
          <a:p>
            <a:pPr algn="ctr"/>
            <a:r>
              <a:rPr lang="zh-CN" altLang="en-US" sz="2400" b="1" dirty="0" smtClean="0">
                <a:solidFill>
                  <a:srgbClr val="006600"/>
                </a:solidFill>
              </a:rPr>
              <a:t>某校男生寝室用电情况调查报告</a:t>
            </a:r>
            <a:endParaRPr lang="en-US" altLang="zh-CN" sz="2400" b="1" dirty="0" smtClean="0">
              <a:solidFill>
                <a:srgbClr val="006600"/>
              </a:solidFill>
            </a:endParaRPr>
          </a:p>
          <a:p>
            <a:r>
              <a:rPr lang="zh-CN" altLang="zh-CN" sz="2400" b="1" dirty="0" smtClean="0">
                <a:solidFill>
                  <a:srgbClr val="006600"/>
                </a:solidFill>
              </a:rPr>
              <a:t>此次社会实践调查大学生寝室用电让我们深知大学生节约意识淡薄，身为大学生我们有义务，有责任去提高这种意识。当今世界竞争激烈，能源是首要问题，我们要有危机感，这样才能使我国日益强大，赫然耸于世界名族之林。当然此次社会实践提高自己的实践能力，团队合作意识，为我们以后的发展奠定了基础。</a:t>
            </a:r>
            <a:endParaRPr lang="zh-CN" altLang="zh-CN" sz="2400" b="1" dirty="0">
              <a:solidFill>
                <a:srgbClr val="006600"/>
              </a:solidFill>
            </a:endParaRPr>
          </a:p>
        </p:txBody>
      </p:sp>
    </p:spTree>
  </p:cSld>
  <p:clrMapOvr>
    <a:masterClrMapping/>
  </p:clrMapOvr>
  <p:transition spd="med">
    <p:wheel spokes="2"/>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14414" y="428604"/>
            <a:ext cx="7929586" cy="838200"/>
          </a:xfrm>
        </p:spPr>
        <p:txBody>
          <a:bodyPr>
            <a:normAutofit/>
          </a:bodyPr>
          <a:lstStyle/>
          <a:p>
            <a:r>
              <a:rPr lang="zh-CN" altLang="en-US" sz="4400" dirty="0" smtClean="0"/>
              <a:t>五、基本要求</a:t>
            </a:r>
            <a:endParaRPr lang="zh-CN" altLang="en-US" sz="4400" dirty="0"/>
          </a:p>
        </p:txBody>
      </p:sp>
      <p:sp>
        <p:nvSpPr>
          <p:cNvPr id="5" name="标题 1"/>
          <p:cNvSpPr txBox="1"/>
          <p:nvPr/>
        </p:nvSpPr>
        <p:spPr>
          <a:xfrm>
            <a:off x="857224" y="2143116"/>
            <a:ext cx="7929618" cy="2857520"/>
          </a:xfrm>
          <a:prstGeom prst="rect">
            <a:avLst/>
          </a:prstGeom>
        </p:spPr>
        <p:txBody>
          <a:bodyPr vert="horz" anchor="ctr">
            <a:normAutofit/>
          </a:bodyPr>
          <a:lstStyle/>
          <a:p>
            <a:pPr lvl="0">
              <a:buFont typeface="Arial" panose="020B0604020202020204" pitchFamily="34" charset="0"/>
              <a:buChar char="•"/>
            </a:pPr>
            <a:r>
              <a:rPr lang="zh-CN" altLang="zh-CN" sz="3600" b="1" dirty="0" smtClean="0">
                <a:solidFill>
                  <a:srgbClr val="006600"/>
                </a:solidFill>
                <a:effectLst>
                  <a:outerShdw blurRad="38100" dist="38100" dir="2700000" algn="tl">
                    <a:srgbClr val="000000">
                      <a:alpha val="43137"/>
                    </a:srgbClr>
                  </a:outerShdw>
                </a:effectLst>
              </a:rPr>
              <a:t>深入调查，广泛</a:t>
            </a:r>
            <a:r>
              <a:rPr lang="zh-CN" altLang="en-US" sz="3600" b="1" dirty="0" smtClean="0">
                <a:solidFill>
                  <a:srgbClr val="006600"/>
                </a:solidFill>
                <a:effectLst>
                  <a:outerShdw blurRad="38100" dist="38100" dir="2700000" algn="tl">
                    <a:srgbClr val="000000">
                      <a:alpha val="43137"/>
                    </a:srgbClr>
                  </a:outerShdw>
                </a:effectLst>
              </a:rPr>
              <a:t>涉取</a:t>
            </a:r>
            <a:r>
              <a:rPr lang="zh-CN" altLang="zh-CN" sz="3600" b="1" dirty="0" smtClean="0">
                <a:solidFill>
                  <a:srgbClr val="006600"/>
                </a:solidFill>
                <a:effectLst>
                  <a:outerShdw blurRad="38100" dist="38100" dir="2700000" algn="tl">
                    <a:srgbClr val="000000">
                      <a:alpha val="43137"/>
                    </a:srgbClr>
                  </a:outerShdw>
                </a:effectLst>
              </a:rPr>
              <a:t>材料。</a:t>
            </a:r>
            <a:endParaRPr lang="zh-CN" altLang="zh-CN" sz="3600" b="1" dirty="0" smtClean="0">
              <a:solidFill>
                <a:srgbClr val="006600"/>
              </a:solidFill>
              <a:effectLst>
                <a:outerShdw blurRad="38100" dist="38100" dir="2700000" algn="tl">
                  <a:srgbClr val="000000">
                    <a:alpha val="43137"/>
                  </a:srgbClr>
                </a:outerShdw>
              </a:effectLst>
            </a:endParaRPr>
          </a:p>
          <a:p>
            <a:pPr lvl="0">
              <a:buFont typeface="Arial" panose="020B0604020202020204" pitchFamily="34" charset="0"/>
              <a:buChar char="•"/>
            </a:pPr>
            <a:r>
              <a:rPr lang="zh-CN" altLang="zh-CN" sz="3600" b="1" dirty="0" smtClean="0">
                <a:solidFill>
                  <a:srgbClr val="006600"/>
                </a:solidFill>
                <a:effectLst>
                  <a:outerShdw blurRad="38100" dist="38100" dir="2700000" algn="tl">
                    <a:srgbClr val="000000">
                      <a:alpha val="43137"/>
                    </a:srgbClr>
                  </a:outerShdw>
                </a:effectLst>
              </a:rPr>
              <a:t>认真分析研究，从材料中引出固有的规律；</a:t>
            </a:r>
            <a:endParaRPr lang="zh-CN" altLang="zh-CN" sz="3600" b="1" dirty="0" smtClean="0">
              <a:solidFill>
                <a:srgbClr val="006600"/>
              </a:solidFill>
              <a:effectLst>
                <a:outerShdw blurRad="38100" dist="38100" dir="2700000" algn="tl">
                  <a:srgbClr val="000000">
                    <a:alpha val="43137"/>
                  </a:srgbClr>
                </a:outerShdw>
              </a:effectLst>
            </a:endParaRPr>
          </a:p>
          <a:p>
            <a:pPr lvl="0">
              <a:buFont typeface="Arial" panose="020B0604020202020204" pitchFamily="34" charset="0"/>
              <a:buChar char="•"/>
            </a:pPr>
            <a:r>
              <a:rPr lang="zh-CN" altLang="zh-CN" sz="3600" b="1" dirty="0" smtClean="0">
                <a:solidFill>
                  <a:srgbClr val="006600"/>
                </a:solidFill>
                <a:effectLst>
                  <a:outerShdw blurRad="38100" dist="38100" dir="2700000" algn="tl">
                    <a:srgbClr val="000000">
                      <a:alpha val="43137"/>
                    </a:srgbClr>
                  </a:outerShdw>
                </a:effectLst>
              </a:rPr>
              <a:t>用事实说话，做到观点与材料的统一；</a:t>
            </a:r>
            <a:endParaRPr lang="zh-CN" altLang="zh-CN" sz="3600" b="1" dirty="0" smtClean="0">
              <a:solidFill>
                <a:srgbClr val="006600"/>
              </a:solidFill>
              <a:effectLst>
                <a:outerShdw blurRad="38100" dist="38100" dir="2700000" algn="tl">
                  <a:srgbClr val="000000">
                    <a:alpha val="43137"/>
                  </a:srgbClr>
                </a:outerShdw>
              </a:effectLst>
            </a:endParaRPr>
          </a:p>
          <a:p>
            <a:pPr lvl="0">
              <a:buFont typeface="Arial" panose="020B0604020202020204" pitchFamily="34" charset="0"/>
              <a:buChar char="•"/>
            </a:pPr>
            <a:r>
              <a:rPr lang="zh-CN" altLang="zh-CN" sz="3600" b="1" dirty="0" smtClean="0">
                <a:solidFill>
                  <a:srgbClr val="006600"/>
                </a:solidFill>
                <a:effectLst>
                  <a:outerShdw blurRad="38100" dist="38100" dir="2700000" algn="tl">
                    <a:srgbClr val="000000">
                      <a:alpha val="43137"/>
                    </a:srgbClr>
                  </a:outerShdw>
                </a:effectLst>
              </a:rPr>
              <a:t>语言要准确平实。</a:t>
            </a:r>
            <a:endParaRPr lang="zh-CN" altLang="zh-CN" sz="3600" b="1" dirty="0">
              <a:solidFill>
                <a:srgbClr val="006600"/>
              </a:solidFill>
              <a:effectLst>
                <a:outerShdw blurRad="38100" dist="38100" dir="2700000" algn="tl">
                  <a:srgbClr val="000000">
                    <a:alpha val="43137"/>
                  </a:srgbClr>
                </a:outerShdw>
              </a:effectLst>
            </a:endParaRPr>
          </a:p>
        </p:txBody>
      </p:sp>
    </p:spTree>
  </p:cSld>
  <p:clrMapOvr>
    <a:masterClrMapping/>
  </p:clrMapOvr>
  <p:transition spd="med">
    <p:wheel spokes="2"/>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14414" y="428604"/>
            <a:ext cx="7929586" cy="838200"/>
          </a:xfrm>
        </p:spPr>
        <p:txBody>
          <a:bodyPr>
            <a:normAutofit/>
          </a:bodyPr>
          <a:lstStyle/>
          <a:p>
            <a:r>
              <a:rPr lang="zh-CN" altLang="en-US" sz="4400" dirty="0" smtClean="0"/>
              <a:t>六、方法</a:t>
            </a:r>
            <a:endParaRPr lang="zh-CN" altLang="en-US" sz="4400" dirty="0"/>
          </a:p>
        </p:txBody>
      </p:sp>
      <p:sp>
        <p:nvSpPr>
          <p:cNvPr id="5" name="标题 1"/>
          <p:cNvSpPr txBox="1"/>
          <p:nvPr/>
        </p:nvSpPr>
        <p:spPr>
          <a:xfrm>
            <a:off x="285720" y="1142984"/>
            <a:ext cx="8501122" cy="5715016"/>
          </a:xfrm>
          <a:prstGeom prst="rect">
            <a:avLst/>
          </a:prstGeom>
        </p:spPr>
        <p:txBody>
          <a:bodyPr vert="horz" anchor="ctr">
            <a:normAutofit/>
          </a:bodyPr>
          <a:lstStyle/>
          <a:p>
            <a:pPr lvl="0"/>
            <a:r>
              <a:rPr lang="en-US" altLang="zh-CN" sz="3200" b="1" dirty="0" smtClean="0">
                <a:solidFill>
                  <a:srgbClr val="FF0000"/>
                </a:solidFill>
              </a:rPr>
              <a:t>1</a:t>
            </a:r>
            <a:r>
              <a:rPr lang="zh-CN" altLang="en-US" sz="3200" b="1" dirty="0" smtClean="0">
                <a:solidFill>
                  <a:srgbClr val="FF0000"/>
                </a:solidFill>
              </a:rPr>
              <a:t>、</a:t>
            </a:r>
            <a:r>
              <a:rPr lang="zh-CN" altLang="zh-CN" sz="3200" b="1" dirty="0" smtClean="0">
                <a:solidFill>
                  <a:srgbClr val="FF0000"/>
                </a:solidFill>
              </a:rPr>
              <a:t>普遍调查。</a:t>
            </a:r>
            <a:r>
              <a:rPr lang="zh-CN" altLang="zh-CN" sz="3200" b="1" dirty="0" smtClean="0">
                <a:solidFill>
                  <a:srgbClr val="000099"/>
                </a:solidFill>
              </a:rPr>
              <a:t>对论题所涉及的一定范围内的有关情况作出全面性的调查。如《</a:t>
            </a:r>
            <a:r>
              <a:rPr lang="en-US" altLang="zh-CN" sz="3200" b="1" dirty="0" smtClean="0">
                <a:solidFill>
                  <a:srgbClr val="000099"/>
                </a:solidFill>
              </a:rPr>
              <a:t>2001</a:t>
            </a:r>
            <a:r>
              <a:rPr lang="zh-CN" altLang="zh-CN" sz="3200" b="1" dirty="0" smtClean="0">
                <a:solidFill>
                  <a:srgbClr val="000099"/>
                </a:solidFill>
              </a:rPr>
              <a:t>年第五次我国全国人口普查》。</a:t>
            </a:r>
            <a:endParaRPr lang="zh-CN" altLang="zh-CN" sz="3200" b="1" dirty="0" smtClean="0">
              <a:solidFill>
                <a:srgbClr val="000099"/>
              </a:solidFill>
            </a:endParaRPr>
          </a:p>
          <a:p>
            <a:pPr lvl="0"/>
            <a:r>
              <a:rPr lang="en-US" altLang="zh-CN" sz="3200" b="1" dirty="0" smtClean="0">
                <a:solidFill>
                  <a:srgbClr val="FF0000"/>
                </a:solidFill>
              </a:rPr>
              <a:t>2</a:t>
            </a:r>
            <a:r>
              <a:rPr lang="zh-CN" altLang="en-US" sz="3200" b="1" dirty="0" smtClean="0">
                <a:solidFill>
                  <a:srgbClr val="FF0000"/>
                </a:solidFill>
              </a:rPr>
              <a:t>、</a:t>
            </a:r>
            <a:r>
              <a:rPr lang="zh-CN" altLang="zh-CN" sz="3200" b="1" dirty="0" smtClean="0">
                <a:solidFill>
                  <a:srgbClr val="FF0000"/>
                </a:solidFill>
              </a:rPr>
              <a:t>专题调查</a:t>
            </a:r>
            <a:r>
              <a:rPr lang="zh-CN" altLang="en-US" sz="3200" b="1" dirty="0" smtClean="0">
                <a:solidFill>
                  <a:srgbClr val="FF0000"/>
                </a:solidFill>
              </a:rPr>
              <a:t>。</a:t>
            </a:r>
            <a:r>
              <a:rPr lang="zh-CN" altLang="zh-CN" sz="3200" b="1" dirty="0" smtClean="0">
                <a:solidFill>
                  <a:srgbClr val="000099"/>
                </a:solidFill>
              </a:rPr>
              <a:t>针对某个问题作专门的调查。如《简论酒店培训中的问题》。</a:t>
            </a:r>
            <a:endParaRPr lang="zh-CN" altLang="zh-CN" sz="3200" b="1" dirty="0" smtClean="0">
              <a:solidFill>
                <a:srgbClr val="000099"/>
              </a:solidFill>
            </a:endParaRPr>
          </a:p>
          <a:p>
            <a:pPr lvl="0"/>
            <a:r>
              <a:rPr lang="en-US" altLang="zh-CN" sz="3200" b="1" dirty="0" smtClean="0">
                <a:solidFill>
                  <a:srgbClr val="FF0000"/>
                </a:solidFill>
              </a:rPr>
              <a:t>3</a:t>
            </a:r>
            <a:r>
              <a:rPr lang="zh-CN" altLang="en-US" sz="3200" b="1" dirty="0" smtClean="0">
                <a:solidFill>
                  <a:srgbClr val="FF0000"/>
                </a:solidFill>
              </a:rPr>
              <a:t>、</a:t>
            </a:r>
            <a:r>
              <a:rPr lang="zh-CN" altLang="zh-CN" sz="3200" b="1" dirty="0" smtClean="0">
                <a:solidFill>
                  <a:srgbClr val="FF0000"/>
                </a:solidFill>
              </a:rPr>
              <a:t>典型调查。</a:t>
            </a:r>
            <a:r>
              <a:rPr lang="zh-CN" altLang="zh-CN" sz="3200" b="1" dirty="0" smtClean="0">
                <a:solidFill>
                  <a:srgbClr val="000099"/>
                </a:solidFill>
              </a:rPr>
              <a:t>根据调查目的，有意识地选择若干具有代表性的单位，进行深入细致的调查，探索其内在规律。如《中职学校学生膳食结构的分析》</a:t>
            </a:r>
            <a:r>
              <a:rPr lang="zh-CN" altLang="en-US" sz="3200" b="1" dirty="0" smtClean="0">
                <a:solidFill>
                  <a:srgbClr val="000099"/>
                </a:solidFill>
              </a:rPr>
              <a:t>。</a:t>
            </a:r>
            <a:endParaRPr lang="zh-CN" altLang="zh-CN" sz="3200" b="1" dirty="0" smtClean="0">
              <a:solidFill>
                <a:srgbClr val="000099"/>
              </a:solidFill>
            </a:endParaRPr>
          </a:p>
        </p:txBody>
      </p:sp>
    </p:spTree>
  </p:cSld>
  <p:clrMapOvr>
    <a:masterClrMapping/>
  </p:clrMapOvr>
  <p:transition spd="med">
    <p:wheel spokes="2"/>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14414" y="571480"/>
            <a:ext cx="7929586" cy="838200"/>
          </a:xfrm>
        </p:spPr>
        <p:txBody>
          <a:bodyPr>
            <a:normAutofit/>
          </a:bodyPr>
          <a:lstStyle/>
          <a:p>
            <a:r>
              <a:rPr lang="zh-CN" altLang="en-US" sz="4400" dirty="0" smtClean="0">
                <a:solidFill>
                  <a:schemeClr val="tx1"/>
                </a:solidFill>
              </a:rPr>
              <a:t> 一、概念</a:t>
            </a:r>
            <a:endParaRPr lang="zh-CN" altLang="en-US" sz="4400" dirty="0">
              <a:solidFill>
                <a:schemeClr val="tx1"/>
              </a:solidFill>
            </a:endParaRPr>
          </a:p>
        </p:txBody>
      </p:sp>
      <p:sp>
        <p:nvSpPr>
          <p:cNvPr id="3" name="内容占位符 2"/>
          <p:cNvSpPr>
            <a:spLocks noGrp="1"/>
          </p:cNvSpPr>
          <p:nvPr>
            <p:ph idx="1"/>
          </p:nvPr>
        </p:nvSpPr>
        <p:spPr>
          <a:xfrm>
            <a:off x="304800" y="1554163"/>
            <a:ext cx="8686800" cy="2089152"/>
          </a:xfrm>
        </p:spPr>
        <p:txBody>
          <a:bodyPr/>
          <a:lstStyle/>
          <a:p>
            <a:r>
              <a:rPr lang="zh-CN" altLang="zh-CN" b="1" dirty="0" smtClean="0">
                <a:solidFill>
                  <a:srgbClr val="000099"/>
                </a:solidFill>
              </a:rPr>
              <a:t>调查报告是对某一事件或问题进行调查研究，将所获得的成果反映出来的书面报告。它通常反映重大事件，新生事物，突出的典型，重要的</a:t>
            </a:r>
            <a:r>
              <a:rPr lang="zh-CN" altLang="en-US" b="1" dirty="0" smtClean="0">
                <a:solidFill>
                  <a:srgbClr val="000099"/>
                </a:solidFill>
              </a:rPr>
              <a:t>、</a:t>
            </a:r>
            <a:r>
              <a:rPr lang="zh-CN" altLang="zh-CN" b="1" dirty="0" smtClean="0">
                <a:solidFill>
                  <a:srgbClr val="000099"/>
                </a:solidFill>
              </a:rPr>
              <a:t>严重的问题。</a:t>
            </a:r>
            <a:endParaRPr lang="zh-CN" altLang="zh-CN" b="1" dirty="0" smtClean="0">
              <a:solidFill>
                <a:srgbClr val="000099"/>
              </a:solidFill>
            </a:endParaRPr>
          </a:p>
          <a:p>
            <a:endParaRPr lang="zh-CN" altLang="en-US" dirty="0"/>
          </a:p>
        </p:txBody>
      </p:sp>
      <p:sp>
        <p:nvSpPr>
          <p:cNvPr id="4" name="内容占位符 2"/>
          <p:cNvSpPr txBox="1"/>
          <p:nvPr/>
        </p:nvSpPr>
        <p:spPr>
          <a:xfrm>
            <a:off x="457200" y="4000504"/>
            <a:ext cx="8686800" cy="2089152"/>
          </a:xfrm>
          <a:prstGeom prst="rect">
            <a:avLst/>
          </a:prstGeom>
        </p:spPr>
        <p:txBody>
          <a:bodyPr vert="horz">
            <a:normAutofit/>
          </a:bodyPr>
          <a:lstStyle/>
          <a:p>
            <a:r>
              <a:rPr lang="zh-CN" altLang="zh-CN" sz="3200" b="1" dirty="0" smtClean="0">
                <a:solidFill>
                  <a:srgbClr val="000099"/>
                </a:solidFill>
              </a:rPr>
              <a:t>调查研究是报告的前提，报告是调查研究的结晶，没有调查的研究，也就不会产生调查报告。</a:t>
            </a:r>
            <a:endParaRPr lang="zh-CN" altLang="zh-CN" sz="3200" b="1" dirty="0" smtClean="0">
              <a:solidFill>
                <a:srgbClr val="000099"/>
              </a:solidFill>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defRPr/>
            </a:pPr>
            <a:endParaRPr kumimoji="0" lang="zh-CN" altLang="en-US" sz="32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ransition spd="med">
    <p:wheel spokes="2"/>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14414" y="428604"/>
            <a:ext cx="7929586" cy="838200"/>
          </a:xfrm>
        </p:spPr>
        <p:txBody>
          <a:bodyPr>
            <a:normAutofit/>
          </a:bodyPr>
          <a:lstStyle/>
          <a:p>
            <a:r>
              <a:rPr lang="zh-CN" altLang="en-US" sz="4400" dirty="0" smtClean="0"/>
              <a:t>六、方法</a:t>
            </a:r>
            <a:endParaRPr lang="zh-CN" altLang="en-US" sz="4400" dirty="0"/>
          </a:p>
        </p:txBody>
      </p:sp>
      <p:sp>
        <p:nvSpPr>
          <p:cNvPr id="5" name="标题 1"/>
          <p:cNvSpPr txBox="1"/>
          <p:nvPr/>
        </p:nvSpPr>
        <p:spPr>
          <a:xfrm>
            <a:off x="285720" y="1142984"/>
            <a:ext cx="8501122" cy="5715016"/>
          </a:xfrm>
          <a:prstGeom prst="rect">
            <a:avLst/>
          </a:prstGeom>
        </p:spPr>
        <p:txBody>
          <a:bodyPr vert="horz" anchor="ctr">
            <a:normAutofit fontScale="85000" lnSpcReduction="10000"/>
          </a:bodyPr>
          <a:lstStyle/>
          <a:p>
            <a:pPr lvl="0"/>
            <a:r>
              <a:rPr lang="en-US" altLang="zh-CN" sz="3600" b="1" dirty="0" smtClean="0">
                <a:solidFill>
                  <a:srgbClr val="FF0000"/>
                </a:solidFill>
              </a:rPr>
              <a:t>4</a:t>
            </a:r>
            <a:r>
              <a:rPr lang="zh-CN" altLang="en-US" sz="3600" b="1" dirty="0" smtClean="0">
                <a:solidFill>
                  <a:srgbClr val="FF0000"/>
                </a:solidFill>
              </a:rPr>
              <a:t>、</a:t>
            </a:r>
            <a:r>
              <a:rPr lang="zh-CN" altLang="zh-CN" sz="3600" b="1" dirty="0" smtClean="0">
                <a:solidFill>
                  <a:srgbClr val="FF0000"/>
                </a:solidFill>
              </a:rPr>
              <a:t>抽样调查</a:t>
            </a:r>
            <a:r>
              <a:rPr lang="zh-CN" altLang="en-US" sz="3600" b="1" dirty="0" smtClean="0">
                <a:solidFill>
                  <a:srgbClr val="FF0000"/>
                </a:solidFill>
              </a:rPr>
              <a:t>。</a:t>
            </a:r>
            <a:r>
              <a:rPr lang="zh-CN" altLang="zh-CN" sz="3600" b="1" dirty="0" smtClean="0">
                <a:solidFill>
                  <a:srgbClr val="000099"/>
                </a:solidFill>
              </a:rPr>
              <a:t>在总体数量庞大时，按科学的原理及方法从所要研究的现象的全部个体单位中，随机抽取部分个体单位进行调查，推算出全体数量特征的一种方法。</a:t>
            </a:r>
            <a:endParaRPr lang="zh-CN" altLang="zh-CN" sz="3600" b="1" dirty="0" smtClean="0">
              <a:solidFill>
                <a:srgbClr val="000099"/>
              </a:solidFill>
            </a:endParaRPr>
          </a:p>
          <a:p>
            <a:pPr lvl="0"/>
            <a:r>
              <a:rPr lang="en-US" altLang="zh-CN" sz="3600" b="1" dirty="0" smtClean="0">
                <a:solidFill>
                  <a:srgbClr val="FF0000"/>
                </a:solidFill>
              </a:rPr>
              <a:t>5</a:t>
            </a:r>
            <a:r>
              <a:rPr lang="zh-CN" altLang="en-US" sz="3600" b="1" dirty="0" smtClean="0">
                <a:solidFill>
                  <a:srgbClr val="FF0000"/>
                </a:solidFill>
              </a:rPr>
              <a:t>、</a:t>
            </a:r>
            <a:r>
              <a:rPr lang="zh-CN" altLang="zh-CN" sz="3600" b="1" dirty="0" smtClean="0">
                <a:solidFill>
                  <a:srgbClr val="FF0000"/>
                </a:solidFill>
              </a:rPr>
              <a:t>重点调查。</a:t>
            </a:r>
            <a:r>
              <a:rPr lang="zh-CN" altLang="zh-CN" sz="3600" b="1" dirty="0" smtClean="0">
                <a:solidFill>
                  <a:srgbClr val="000099"/>
                </a:solidFill>
              </a:rPr>
              <a:t>在被调查对象的全部单位中选择一部分重点单位进行调查，以求对总体有大致地了解。如《</a:t>
            </a:r>
            <a:r>
              <a:rPr lang="en-US" altLang="zh-CN" sz="3600" b="1" dirty="0" smtClean="0">
                <a:solidFill>
                  <a:srgbClr val="000099"/>
                </a:solidFill>
              </a:rPr>
              <a:t>10</a:t>
            </a:r>
            <a:r>
              <a:rPr lang="zh-CN" altLang="zh-CN" sz="3600" b="1" dirty="0" smtClean="0">
                <a:solidFill>
                  <a:srgbClr val="000099"/>
                </a:solidFill>
              </a:rPr>
              <a:t>户由亏转盈企业的调查》，本调查是对黑龙江省近百户亏损企业进行的专项调查基础上，选择其中</a:t>
            </a:r>
            <a:r>
              <a:rPr lang="en-US" altLang="zh-CN" sz="3600" b="1" dirty="0" smtClean="0">
                <a:solidFill>
                  <a:srgbClr val="000099"/>
                </a:solidFill>
              </a:rPr>
              <a:t>10</a:t>
            </a:r>
            <a:r>
              <a:rPr lang="zh-CN" altLang="zh-CN" sz="3600" b="1" dirty="0" smtClean="0">
                <a:solidFill>
                  <a:srgbClr val="000099"/>
                </a:solidFill>
              </a:rPr>
              <a:t>户所进行的。</a:t>
            </a:r>
            <a:endParaRPr lang="zh-CN" altLang="zh-CN" sz="3600" b="1" dirty="0" smtClean="0">
              <a:solidFill>
                <a:srgbClr val="000099"/>
              </a:solidFill>
            </a:endParaRPr>
          </a:p>
          <a:p>
            <a:pPr lvl="0"/>
            <a:r>
              <a:rPr lang="en-US" altLang="zh-CN" sz="3600" b="1" dirty="0" smtClean="0">
                <a:solidFill>
                  <a:srgbClr val="FF0000"/>
                </a:solidFill>
              </a:rPr>
              <a:t>6</a:t>
            </a:r>
            <a:r>
              <a:rPr lang="zh-CN" altLang="en-US" sz="3600" b="1" dirty="0" smtClean="0">
                <a:solidFill>
                  <a:srgbClr val="FF0000"/>
                </a:solidFill>
              </a:rPr>
              <a:t>、</a:t>
            </a:r>
            <a:r>
              <a:rPr lang="zh-CN" altLang="zh-CN" sz="3600" b="1" dirty="0" smtClean="0">
                <a:solidFill>
                  <a:srgbClr val="FF0000"/>
                </a:solidFill>
              </a:rPr>
              <a:t>个案调查。</a:t>
            </a:r>
            <a:r>
              <a:rPr lang="zh-CN" altLang="zh-CN" sz="3600" b="1" dirty="0" smtClean="0">
                <a:solidFill>
                  <a:srgbClr val="000099"/>
                </a:solidFill>
              </a:rPr>
              <a:t>是一种定性研究方法，缺点是主观随意性较大，优点是耗费的人力、财力相对较少。如《贫困山区发展旅游业的思考》。</a:t>
            </a:r>
            <a:endParaRPr lang="zh-CN" altLang="zh-CN" sz="3600" b="1" dirty="0">
              <a:solidFill>
                <a:srgbClr val="000099"/>
              </a:solidFill>
            </a:endParaRPr>
          </a:p>
        </p:txBody>
      </p:sp>
    </p:spTree>
  </p:cSld>
  <p:clrMapOvr>
    <a:masterClrMapping/>
  </p:clrMapOvr>
  <p:transition spd="med">
    <p:wheel spokes="2"/>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14414" y="428604"/>
            <a:ext cx="7929586" cy="838200"/>
          </a:xfrm>
        </p:spPr>
        <p:txBody>
          <a:bodyPr>
            <a:normAutofit/>
          </a:bodyPr>
          <a:lstStyle/>
          <a:p>
            <a:r>
              <a:rPr lang="zh-CN" altLang="en-US" sz="4400" dirty="0" smtClean="0"/>
              <a:t>七、注意事项</a:t>
            </a:r>
            <a:endParaRPr lang="zh-CN" altLang="en-US" sz="4400" dirty="0"/>
          </a:p>
        </p:txBody>
      </p:sp>
      <p:sp>
        <p:nvSpPr>
          <p:cNvPr id="5" name="标题 1"/>
          <p:cNvSpPr txBox="1"/>
          <p:nvPr/>
        </p:nvSpPr>
        <p:spPr>
          <a:xfrm>
            <a:off x="1214414" y="1785926"/>
            <a:ext cx="3000396" cy="2857520"/>
          </a:xfrm>
          <a:prstGeom prst="rect">
            <a:avLst/>
          </a:prstGeom>
        </p:spPr>
        <p:txBody>
          <a:bodyPr vert="horz" anchor="ctr">
            <a:normAutofit/>
          </a:bodyPr>
          <a:lstStyle/>
          <a:p>
            <a:pPr lvl="0">
              <a:buFont typeface="Arial" panose="020B0604020202020204" pitchFamily="34" charset="0"/>
              <a:buChar char="•"/>
            </a:pPr>
            <a:r>
              <a:rPr lang="zh-CN" altLang="zh-CN" sz="3600" b="1" dirty="0" smtClean="0">
                <a:solidFill>
                  <a:srgbClr val="006600"/>
                </a:solidFill>
              </a:rPr>
              <a:t>忌按图索骥</a:t>
            </a:r>
            <a:endParaRPr lang="zh-CN" altLang="zh-CN" sz="3600" b="1" dirty="0" smtClean="0">
              <a:solidFill>
                <a:srgbClr val="006600"/>
              </a:solidFill>
            </a:endParaRPr>
          </a:p>
          <a:p>
            <a:pPr lvl="0">
              <a:buFont typeface="Arial" panose="020B0604020202020204" pitchFamily="34" charset="0"/>
              <a:buChar char="•"/>
            </a:pPr>
            <a:r>
              <a:rPr lang="zh-CN" altLang="zh-CN" sz="3600" b="1" dirty="0" smtClean="0">
                <a:solidFill>
                  <a:srgbClr val="006600"/>
                </a:solidFill>
              </a:rPr>
              <a:t>忌主观臆造</a:t>
            </a:r>
            <a:endParaRPr lang="zh-CN" altLang="zh-CN" sz="3600" b="1" dirty="0" smtClean="0">
              <a:solidFill>
                <a:srgbClr val="006600"/>
              </a:solidFill>
            </a:endParaRPr>
          </a:p>
          <a:p>
            <a:pPr lvl="0">
              <a:buFont typeface="Arial" panose="020B0604020202020204" pitchFamily="34" charset="0"/>
              <a:buChar char="•"/>
            </a:pPr>
            <a:r>
              <a:rPr lang="zh-CN" altLang="zh-CN" sz="3600" b="1" dirty="0" smtClean="0">
                <a:solidFill>
                  <a:srgbClr val="006600"/>
                </a:solidFill>
              </a:rPr>
              <a:t>忌名实不副</a:t>
            </a:r>
            <a:endParaRPr lang="zh-CN" altLang="zh-CN" sz="3600" b="1" dirty="0" smtClean="0">
              <a:solidFill>
                <a:srgbClr val="006600"/>
              </a:solidFill>
            </a:endParaRPr>
          </a:p>
          <a:p>
            <a:pPr lvl="0">
              <a:buFont typeface="Arial" panose="020B0604020202020204" pitchFamily="34" charset="0"/>
              <a:buChar char="•"/>
            </a:pPr>
            <a:r>
              <a:rPr lang="zh-CN" altLang="zh-CN" sz="3600" b="1" dirty="0" smtClean="0">
                <a:solidFill>
                  <a:srgbClr val="006600"/>
                </a:solidFill>
              </a:rPr>
              <a:t>忌套话空话</a:t>
            </a:r>
            <a:endParaRPr lang="zh-CN" altLang="zh-CN" sz="3600" b="1" dirty="0">
              <a:solidFill>
                <a:srgbClr val="006600"/>
              </a:solidFill>
            </a:endParaRPr>
          </a:p>
        </p:txBody>
      </p:sp>
    </p:spTree>
  </p:cSld>
  <p:clrMapOvr>
    <a:masterClrMapping/>
  </p:clrMapOvr>
  <p:transition spd="med">
    <p:wheel spokes="2"/>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285728"/>
            <a:ext cx="7929586" cy="838200"/>
          </a:xfrm>
        </p:spPr>
        <p:txBody>
          <a:bodyPr>
            <a:normAutofit/>
          </a:bodyPr>
          <a:lstStyle/>
          <a:p>
            <a:r>
              <a:rPr lang="zh-CN" altLang="en-US" sz="4400" dirty="0" smtClean="0"/>
              <a:t>八、拓展延伸</a:t>
            </a:r>
            <a:endParaRPr lang="zh-CN" altLang="en-US" sz="4400" dirty="0"/>
          </a:p>
        </p:txBody>
      </p:sp>
      <p:sp>
        <p:nvSpPr>
          <p:cNvPr id="5" name="标题 1"/>
          <p:cNvSpPr txBox="1"/>
          <p:nvPr/>
        </p:nvSpPr>
        <p:spPr>
          <a:xfrm>
            <a:off x="285720" y="928670"/>
            <a:ext cx="8501122" cy="6143668"/>
          </a:xfrm>
          <a:prstGeom prst="rect">
            <a:avLst/>
          </a:prstGeom>
        </p:spPr>
        <p:txBody>
          <a:bodyPr vert="horz" anchor="ctr">
            <a:normAutofit fontScale="70000" lnSpcReduction="20000"/>
          </a:bodyPr>
          <a:lstStyle/>
          <a:p>
            <a:pPr algn="ctr"/>
            <a:r>
              <a:rPr lang="en-US" altLang="zh-CN" sz="3700" b="1" dirty="0" smtClean="0">
                <a:latin typeface="宋体" panose="02010600030101010101" pitchFamily="2" charset="-122"/>
                <a:ea typeface="宋体" panose="02010600030101010101" pitchFamily="2" charset="-122"/>
              </a:rPr>
              <a:t>1</a:t>
            </a:r>
            <a:r>
              <a:rPr lang="zh-CN" altLang="en-US" sz="3700" b="1" dirty="0" smtClean="0">
                <a:latin typeface="宋体" panose="02010600030101010101" pitchFamily="2" charset="-122"/>
                <a:ea typeface="宋体" panose="02010600030101010101" pitchFamily="2" charset="-122"/>
              </a:rPr>
              <a:t>、</a:t>
            </a:r>
            <a:r>
              <a:rPr lang="zh-CN" altLang="zh-CN" sz="3700" b="1" dirty="0" smtClean="0">
                <a:latin typeface="宋体" panose="02010600030101010101" pitchFamily="2" charset="-122"/>
                <a:ea typeface="宋体" panose="02010600030101010101" pitchFamily="2" charset="-122"/>
              </a:rPr>
              <a:t>范例：啤酒行业的市场调查问卷</a:t>
            </a:r>
            <a:endParaRPr lang="zh-CN" altLang="zh-CN" sz="3700" b="1" dirty="0" smtClean="0">
              <a:latin typeface="宋体" panose="02010600030101010101" pitchFamily="2" charset="-122"/>
              <a:ea typeface="宋体" panose="02010600030101010101" pitchFamily="2" charset="-122"/>
            </a:endParaRPr>
          </a:p>
          <a:p>
            <a:r>
              <a:rPr lang="en-US" altLang="zh-CN" sz="3700" b="1" dirty="0" smtClean="0">
                <a:latin typeface="宋体" panose="02010600030101010101" pitchFamily="2" charset="-122"/>
                <a:ea typeface="宋体" panose="02010600030101010101" pitchFamily="2" charset="-122"/>
              </a:rPr>
              <a:t>    </a:t>
            </a:r>
            <a:r>
              <a:rPr lang="zh-CN" altLang="zh-CN" sz="3700" b="1" dirty="0" smtClean="0">
                <a:latin typeface="宋体" panose="02010600030101010101" pitchFamily="2" charset="-122"/>
                <a:ea typeface="宋体" panose="02010600030101010101" pitchFamily="2" charset="-122"/>
              </a:rPr>
              <a:t>尊敬的客户：您好！</a:t>
            </a:r>
            <a:endParaRPr lang="zh-CN" altLang="zh-CN" sz="3700" b="1" dirty="0" smtClean="0">
              <a:latin typeface="宋体" panose="02010600030101010101" pitchFamily="2" charset="-122"/>
              <a:ea typeface="宋体" panose="02010600030101010101" pitchFamily="2" charset="-122"/>
            </a:endParaRPr>
          </a:p>
          <a:p>
            <a:r>
              <a:rPr lang="en-US" altLang="zh-CN" sz="3700" b="1" dirty="0" smtClean="0">
                <a:latin typeface="宋体" panose="02010600030101010101" pitchFamily="2" charset="-122"/>
                <a:ea typeface="宋体" panose="02010600030101010101" pitchFamily="2" charset="-122"/>
              </a:rPr>
              <a:t>    </a:t>
            </a:r>
            <a:r>
              <a:rPr lang="zh-CN" altLang="zh-CN" sz="3700" b="1" dirty="0" smtClean="0">
                <a:latin typeface="宋体" panose="02010600030101010101" pitchFamily="2" charset="-122"/>
                <a:ea typeface="宋体" panose="02010600030101010101" pitchFamily="2" charset="-122"/>
              </a:rPr>
              <a:t>我想了解一下您对啤酒市场的有关问题和看法，您的回答十分重要，将有助于我们改良产品，为您提供更优质的产品。本调查只作为研究参考之用，不会对外公开，请您安心回答。</a:t>
            </a:r>
            <a:r>
              <a:rPr lang="en-US" altLang="zh-CN" sz="3700" b="1" dirty="0" smtClean="0">
                <a:latin typeface="宋体" panose="02010600030101010101" pitchFamily="2" charset="-122"/>
                <a:ea typeface="宋体" panose="02010600030101010101" pitchFamily="2" charset="-122"/>
              </a:rPr>
              <a:t> </a:t>
            </a:r>
            <a:r>
              <a:rPr lang="zh-CN" altLang="zh-CN" sz="3700" b="1" dirty="0" smtClean="0">
                <a:latin typeface="宋体" panose="02010600030101010101" pitchFamily="2" charset="-122"/>
                <a:ea typeface="宋体" panose="02010600030101010101" pitchFamily="2" charset="-122"/>
              </a:rPr>
              <a:t>谢谢您的合作</a:t>
            </a:r>
            <a:r>
              <a:rPr lang="en-US" altLang="zh-CN" sz="3700" b="1" dirty="0" smtClean="0">
                <a:latin typeface="宋体" panose="02010600030101010101" pitchFamily="2" charset="-122"/>
                <a:ea typeface="宋体" panose="02010600030101010101" pitchFamily="2" charset="-122"/>
              </a:rPr>
              <a:t>!</a:t>
            </a:r>
            <a:endParaRPr lang="zh-CN" altLang="zh-CN" sz="3700" b="1" dirty="0" smtClean="0">
              <a:latin typeface="宋体" panose="02010600030101010101" pitchFamily="2" charset="-122"/>
              <a:ea typeface="宋体" panose="02010600030101010101" pitchFamily="2" charset="-122"/>
            </a:endParaRPr>
          </a:p>
          <a:p>
            <a:r>
              <a:rPr lang="en-US" altLang="zh-CN" sz="3600" b="1" dirty="0" smtClean="0">
                <a:latin typeface="宋体" panose="02010600030101010101" pitchFamily="2" charset="-122"/>
                <a:ea typeface="宋体" panose="02010600030101010101" pitchFamily="2" charset="-122"/>
              </a:rPr>
              <a:t>1</a:t>
            </a:r>
            <a:r>
              <a:rPr lang="zh-CN" altLang="zh-CN" sz="3600" b="1" dirty="0" smtClean="0">
                <a:latin typeface="宋体" panose="02010600030101010101" pitchFamily="2" charset="-122"/>
                <a:ea typeface="宋体" panose="02010600030101010101" pitchFamily="2" charset="-122"/>
              </a:rPr>
              <a:t>．被调查者的性别。</a:t>
            </a:r>
            <a:endParaRPr lang="zh-CN" altLang="zh-CN" sz="3600" b="1" dirty="0" smtClean="0">
              <a:latin typeface="宋体" panose="02010600030101010101" pitchFamily="2" charset="-122"/>
              <a:ea typeface="宋体" panose="02010600030101010101" pitchFamily="2" charset="-122"/>
            </a:endParaRPr>
          </a:p>
          <a:p>
            <a:r>
              <a:rPr lang="en-US" altLang="zh-CN" sz="3600" b="1" dirty="0" smtClean="0">
                <a:latin typeface="宋体" panose="02010600030101010101" pitchFamily="2" charset="-122"/>
                <a:ea typeface="宋体" panose="02010600030101010101" pitchFamily="2" charset="-122"/>
              </a:rPr>
              <a:t>    A</a:t>
            </a:r>
            <a:r>
              <a:rPr lang="zh-CN" altLang="zh-CN" sz="3600" b="1" dirty="0" smtClean="0">
                <a:latin typeface="宋体" panose="02010600030101010101" pitchFamily="2" charset="-122"/>
                <a:ea typeface="宋体" panose="02010600030101010101" pitchFamily="2" charset="-122"/>
              </a:rPr>
              <a:t>．男</a:t>
            </a:r>
            <a:r>
              <a:rPr lang="en-US" altLang="zh-CN" sz="3600" b="1" dirty="0" smtClean="0">
                <a:latin typeface="宋体" panose="02010600030101010101" pitchFamily="2" charset="-122"/>
                <a:ea typeface="宋体" panose="02010600030101010101" pitchFamily="2" charset="-122"/>
              </a:rPr>
              <a:t>    B</a:t>
            </a:r>
            <a:r>
              <a:rPr lang="zh-CN" altLang="zh-CN" sz="3600" b="1" dirty="0" smtClean="0">
                <a:latin typeface="宋体" panose="02010600030101010101" pitchFamily="2" charset="-122"/>
                <a:ea typeface="宋体" panose="02010600030101010101" pitchFamily="2" charset="-122"/>
              </a:rPr>
              <a:t>．女</a:t>
            </a:r>
            <a:endParaRPr lang="zh-CN" altLang="zh-CN" sz="3600" b="1" dirty="0" smtClean="0">
              <a:latin typeface="宋体" panose="02010600030101010101" pitchFamily="2" charset="-122"/>
              <a:ea typeface="宋体" panose="02010600030101010101" pitchFamily="2" charset="-122"/>
            </a:endParaRPr>
          </a:p>
          <a:p>
            <a:r>
              <a:rPr lang="en-US" altLang="zh-CN" sz="3600" b="1" dirty="0" smtClean="0">
                <a:latin typeface="宋体" panose="02010600030101010101" pitchFamily="2" charset="-122"/>
                <a:ea typeface="宋体" panose="02010600030101010101" pitchFamily="2" charset="-122"/>
              </a:rPr>
              <a:t>    2</a:t>
            </a:r>
            <a:r>
              <a:rPr lang="zh-CN" altLang="zh-CN" sz="3600" b="1" dirty="0" smtClean="0">
                <a:latin typeface="宋体" panose="02010600030101010101" pitchFamily="2" charset="-122"/>
                <a:ea typeface="宋体" panose="02010600030101010101" pitchFamily="2" charset="-122"/>
              </a:rPr>
              <a:t>．您的年龄？</a:t>
            </a:r>
            <a:endParaRPr lang="zh-CN" altLang="zh-CN" sz="3600" b="1" dirty="0" smtClean="0">
              <a:latin typeface="宋体" panose="02010600030101010101" pitchFamily="2" charset="-122"/>
              <a:ea typeface="宋体" panose="02010600030101010101" pitchFamily="2" charset="-122"/>
            </a:endParaRPr>
          </a:p>
          <a:p>
            <a:r>
              <a:rPr lang="en-US" altLang="zh-CN" sz="3600" b="1" dirty="0" smtClean="0">
                <a:latin typeface="宋体" panose="02010600030101010101" pitchFamily="2" charset="-122"/>
                <a:ea typeface="宋体" panose="02010600030101010101" pitchFamily="2" charset="-122"/>
              </a:rPr>
              <a:t>    A</a:t>
            </a:r>
            <a:r>
              <a:rPr lang="zh-CN" altLang="zh-CN" sz="3600" b="1" dirty="0" smtClean="0">
                <a:latin typeface="宋体" panose="02010600030101010101" pitchFamily="2" charset="-122"/>
                <a:ea typeface="宋体" panose="02010600030101010101" pitchFamily="2" charset="-122"/>
              </a:rPr>
              <a:t>．</a:t>
            </a:r>
            <a:r>
              <a:rPr lang="en-US" altLang="zh-CN" sz="3600" b="1" dirty="0" smtClean="0">
                <a:latin typeface="宋体" panose="02010600030101010101" pitchFamily="2" charset="-122"/>
                <a:ea typeface="宋体" panose="02010600030101010101" pitchFamily="2" charset="-122"/>
              </a:rPr>
              <a:t>18</a:t>
            </a:r>
            <a:r>
              <a:rPr lang="zh-CN" altLang="zh-CN" sz="3600" b="1" dirty="0" smtClean="0">
                <a:latin typeface="宋体" panose="02010600030101010101" pitchFamily="2" charset="-122"/>
                <a:ea typeface="宋体" panose="02010600030101010101" pitchFamily="2" charset="-122"/>
              </a:rPr>
              <a:t>岁以下</a:t>
            </a:r>
            <a:r>
              <a:rPr lang="en-US" altLang="zh-CN" sz="3600" b="1" dirty="0" smtClean="0">
                <a:latin typeface="宋体" panose="02010600030101010101" pitchFamily="2" charset="-122"/>
                <a:ea typeface="宋体" panose="02010600030101010101" pitchFamily="2" charset="-122"/>
              </a:rPr>
              <a:t>    B</a:t>
            </a:r>
            <a:r>
              <a:rPr lang="zh-CN" altLang="zh-CN" sz="3600" b="1" dirty="0" smtClean="0">
                <a:latin typeface="宋体" panose="02010600030101010101" pitchFamily="2" charset="-122"/>
                <a:ea typeface="宋体" panose="02010600030101010101" pitchFamily="2" charset="-122"/>
              </a:rPr>
              <a:t>．</a:t>
            </a:r>
            <a:r>
              <a:rPr lang="en-US" altLang="zh-CN" sz="3600" b="1" dirty="0" smtClean="0">
                <a:latin typeface="宋体" panose="02010600030101010101" pitchFamily="2" charset="-122"/>
                <a:ea typeface="宋体" panose="02010600030101010101" pitchFamily="2" charset="-122"/>
              </a:rPr>
              <a:t>18</a:t>
            </a:r>
            <a:r>
              <a:rPr lang="zh-CN" altLang="zh-CN" sz="3600" b="1" dirty="0" smtClean="0">
                <a:latin typeface="宋体" panose="02010600030101010101" pitchFamily="2" charset="-122"/>
                <a:ea typeface="宋体" panose="02010600030101010101" pitchFamily="2" charset="-122"/>
              </a:rPr>
              <a:t>～</a:t>
            </a:r>
            <a:r>
              <a:rPr lang="en-US" altLang="zh-CN" sz="3600" b="1" dirty="0" smtClean="0">
                <a:latin typeface="宋体" panose="02010600030101010101" pitchFamily="2" charset="-122"/>
                <a:ea typeface="宋体" panose="02010600030101010101" pitchFamily="2" charset="-122"/>
              </a:rPr>
              <a:t>24</a:t>
            </a:r>
            <a:r>
              <a:rPr lang="zh-CN" altLang="zh-CN" sz="3600" b="1" dirty="0" smtClean="0">
                <a:latin typeface="宋体" panose="02010600030101010101" pitchFamily="2" charset="-122"/>
                <a:ea typeface="宋体" panose="02010600030101010101" pitchFamily="2" charset="-122"/>
              </a:rPr>
              <a:t>岁</a:t>
            </a:r>
            <a:r>
              <a:rPr lang="en-US" altLang="zh-CN" sz="3600" b="1" dirty="0" smtClean="0">
                <a:latin typeface="宋体" panose="02010600030101010101" pitchFamily="2" charset="-122"/>
                <a:ea typeface="宋体" panose="02010600030101010101" pitchFamily="2" charset="-122"/>
              </a:rPr>
              <a:t>    C</a:t>
            </a:r>
            <a:r>
              <a:rPr lang="zh-CN" altLang="zh-CN" sz="3600" b="1" dirty="0" smtClean="0">
                <a:latin typeface="宋体" panose="02010600030101010101" pitchFamily="2" charset="-122"/>
                <a:ea typeface="宋体" panose="02010600030101010101" pitchFamily="2" charset="-122"/>
              </a:rPr>
              <a:t>．</a:t>
            </a:r>
            <a:r>
              <a:rPr lang="en-US" altLang="zh-CN" sz="3600" b="1" dirty="0" smtClean="0">
                <a:latin typeface="宋体" panose="02010600030101010101" pitchFamily="2" charset="-122"/>
                <a:ea typeface="宋体" panose="02010600030101010101" pitchFamily="2" charset="-122"/>
              </a:rPr>
              <a:t>25</a:t>
            </a:r>
            <a:r>
              <a:rPr lang="zh-CN" altLang="zh-CN" sz="3600" b="1" dirty="0" smtClean="0">
                <a:latin typeface="宋体" panose="02010600030101010101" pitchFamily="2" charset="-122"/>
                <a:ea typeface="宋体" panose="02010600030101010101" pitchFamily="2" charset="-122"/>
              </a:rPr>
              <a:t>—</a:t>
            </a:r>
            <a:r>
              <a:rPr lang="en-US" altLang="zh-CN" sz="3600" b="1" dirty="0" smtClean="0">
                <a:latin typeface="宋体" panose="02010600030101010101" pitchFamily="2" charset="-122"/>
                <a:ea typeface="宋体" panose="02010600030101010101" pitchFamily="2" charset="-122"/>
              </a:rPr>
              <a:t>30</a:t>
            </a:r>
            <a:r>
              <a:rPr lang="zh-CN" altLang="zh-CN" sz="3600" b="1" dirty="0" smtClean="0">
                <a:latin typeface="宋体" panose="02010600030101010101" pitchFamily="2" charset="-122"/>
                <a:ea typeface="宋体" panose="02010600030101010101" pitchFamily="2" charset="-122"/>
              </a:rPr>
              <a:t>岁</a:t>
            </a:r>
            <a:r>
              <a:rPr lang="en-US" altLang="zh-CN" sz="3600" b="1" dirty="0" smtClean="0">
                <a:latin typeface="宋体" panose="02010600030101010101" pitchFamily="2" charset="-122"/>
                <a:ea typeface="宋体" panose="02010600030101010101" pitchFamily="2" charset="-122"/>
              </a:rPr>
              <a:t>    D</a:t>
            </a:r>
            <a:r>
              <a:rPr lang="zh-CN" altLang="zh-CN" sz="3600" b="1" dirty="0" smtClean="0">
                <a:latin typeface="宋体" panose="02010600030101010101" pitchFamily="2" charset="-122"/>
                <a:ea typeface="宋体" panose="02010600030101010101" pitchFamily="2" charset="-122"/>
              </a:rPr>
              <a:t>．</a:t>
            </a:r>
            <a:r>
              <a:rPr lang="en-US" altLang="zh-CN" sz="3600" b="1" dirty="0" smtClean="0">
                <a:latin typeface="宋体" panose="02010600030101010101" pitchFamily="2" charset="-122"/>
                <a:ea typeface="宋体" panose="02010600030101010101" pitchFamily="2" charset="-122"/>
              </a:rPr>
              <a:t>31</a:t>
            </a:r>
            <a:r>
              <a:rPr lang="zh-CN" altLang="zh-CN" sz="3600" b="1" dirty="0" smtClean="0">
                <a:latin typeface="宋体" panose="02010600030101010101" pitchFamily="2" charset="-122"/>
                <a:ea typeface="宋体" panose="02010600030101010101" pitchFamily="2" charset="-122"/>
              </a:rPr>
              <a:t>～</a:t>
            </a:r>
            <a:r>
              <a:rPr lang="en-US" altLang="zh-CN" sz="3600" b="1" dirty="0" smtClean="0">
                <a:latin typeface="宋体" panose="02010600030101010101" pitchFamily="2" charset="-122"/>
                <a:ea typeface="宋体" panose="02010600030101010101" pitchFamily="2" charset="-122"/>
              </a:rPr>
              <a:t>   40</a:t>
            </a:r>
            <a:r>
              <a:rPr lang="zh-CN" altLang="zh-CN" sz="3600" b="1" dirty="0" smtClean="0">
                <a:latin typeface="宋体" panose="02010600030101010101" pitchFamily="2" charset="-122"/>
                <a:ea typeface="宋体" panose="02010600030101010101" pitchFamily="2" charset="-122"/>
              </a:rPr>
              <a:t>岁</a:t>
            </a:r>
            <a:r>
              <a:rPr lang="en-US" altLang="zh-CN" sz="3600" b="1" dirty="0" smtClean="0">
                <a:latin typeface="宋体" panose="02010600030101010101" pitchFamily="2" charset="-122"/>
                <a:ea typeface="宋体" panose="02010600030101010101" pitchFamily="2" charset="-122"/>
              </a:rPr>
              <a:t>    E</a:t>
            </a:r>
            <a:r>
              <a:rPr lang="zh-CN" altLang="zh-CN" sz="3600" b="1" dirty="0" smtClean="0">
                <a:latin typeface="宋体" panose="02010600030101010101" pitchFamily="2" charset="-122"/>
                <a:ea typeface="宋体" panose="02010600030101010101" pitchFamily="2" charset="-122"/>
              </a:rPr>
              <a:t>．</a:t>
            </a:r>
            <a:r>
              <a:rPr lang="en-US" altLang="zh-CN" sz="3600" b="1" dirty="0" smtClean="0">
                <a:latin typeface="宋体" panose="02010600030101010101" pitchFamily="2" charset="-122"/>
                <a:ea typeface="宋体" panose="02010600030101010101" pitchFamily="2" charset="-122"/>
              </a:rPr>
              <a:t>41~ 50</a:t>
            </a:r>
            <a:r>
              <a:rPr lang="zh-CN" altLang="zh-CN" sz="3600" b="1" dirty="0" smtClean="0">
                <a:latin typeface="宋体" panose="02010600030101010101" pitchFamily="2" charset="-122"/>
                <a:ea typeface="宋体" panose="02010600030101010101" pitchFamily="2" charset="-122"/>
              </a:rPr>
              <a:t>岁</a:t>
            </a:r>
            <a:r>
              <a:rPr lang="en-US" altLang="zh-CN" sz="3600" b="1" dirty="0" smtClean="0">
                <a:latin typeface="宋体" panose="02010600030101010101" pitchFamily="2" charset="-122"/>
                <a:ea typeface="宋体" panose="02010600030101010101" pitchFamily="2" charset="-122"/>
              </a:rPr>
              <a:t>    F</a:t>
            </a:r>
            <a:r>
              <a:rPr lang="zh-CN" altLang="zh-CN" sz="3600" b="1" dirty="0" smtClean="0">
                <a:latin typeface="宋体" panose="02010600030101010101" pitchFamily="2" charset="-122"/>
                <a:ea typeface="宋体" panose="02010600030101010101" pitchFamily="2" charset="-122"/>
              </a:rPr>
              <a:t>．</a:t>
            </a:r>
            <a:r>
              <a:rPr lang="en-US" altLang="zh-CN" sz="3600" b="1" dirty="0" smtClean="0">
                <a:latin typeface="宋体" panose="02010600030101010101" pitchFamily="2" charset="-122"/>
                <a:ea typeface="宋体" panose="02010600030101010101" pitchFamily="2" charset="-122"/>
              </a:rPr>
              <a:t>50</a:t>
            </a:r>
            <a:r>
              <a:rPr lang="zh-CN" altLang="zh-CN" sz="3600" b="1" dirty="0" smtClean="0">
                <a:latin typeface="宋体" panose="02010600030101010101" pitchFamily="2" charset="-122"/>
                <a:ea typeface="宋体" panose="02010600030101010101" pitchFamily="2" charset="-122"/>
              </a:rPr>
              <a:t>岁以上</a:t>
            </a:r>
            <a:endParaRPr lang="zh-CN" altLang="zh-CN" sz="3600" b="1" dirty="0" smtClean="0">
              <a:latin typeface="宋体" panose="02010600030101010101" pitchFamily="2" charset="-122"/>
              <a:ea typeface="宋体" panose="02010600030101010101" pitchFamily="2" charset="-122"/>
            </a:endParaRPr>
          </a:p>
          <a:p>
            <a:r>
              <a:rPr lang="en-US" altLang="zh-CN" sz="3600" b="1" dirty="0" smtClean="0">
                <a:latin typeface="宋体" panose="02010600030101010101" pitchFamily="2" charset="-122"/>
                <a:ea typeface="宋体" panose="02010600030101010101" pitchFamily="2" charset="-122"/>
              </a:rPr>
              <a:t>    3</a:t>
            </a:r>
            <a:r>
              <a:rPr lang="zh-CN" altLang="zh-CN" sz="3600" b="1" dirty="0" smtClean="0">
                <a:latin typeface="宋体" panose="02010600030101010101" pitchFamily="2" charset="-122"/>
                <a:ea typeface="宋体" panose="02010600030101010101" pitchFamily="2" charset="-122"/>
              </a:rPr>
              <a:t>．您对啤酒的依赖程度？</a:t>
            </a:r>
            <a:endParaRPr lang="zh-CN" altLang="zh-CN" sz="3600" b="1" dirty="0" smtClean="0">
              <a:latin typeface="宋体" panose="02010600030101010101" pitchFamily="2" charset="-122"/>
              <a:ea typeface="宋体" panose="02010600030101010101" pitchFamily="2" charset="-122"/>
            </a:endParaRPr>
          </a:p>
          <a:p>
            <a:r>
              <a:rPr lang="en-US" altLang="zh-CN" sz="3600" b="1" dirty="0" smtClean="0">
                <a:latin typeface="宋体" panose="02010600030101010101" pitchFamily="2" charset="-122"/>
                <a:ea typeface="宋体" panose="02010600030101010101" pitchFamily="2" charset="-122"/>
              </a:rPr>
              <a:t>    A</a:t>
            </a:r>
            <a:r>
              <a:rPr lang="zh-CN" altLang="zh-CN" sz="3600" b="1" dirty="0" smtClean="0">
                <a:latin typeface="宋体" panose="02010600030101010101" pitchFamily="2" charset="-122"/>
                <a:ea typeface="宋体" panose="02010600030101010101" pitchFamily="2" charset="-122"/>
              </a:rPr>
              <a:t>．偶尔才喝</a:t>
            </a:r>
            <a:r>
              <a:rPr lang="en-US" altLang="zh-CN" sz="3600" b="1" dirty="0" smtClean="0">
                <a:latin typeface="宋体" panose="02010600030101010101" pitchFamily="2" charset="-122"/>
                <a:ea typeface="宋体" panose="02010600030101010101" pitchFamily="2" charset="-122"/>
              </a:rPr>
              <a:t>    B</a:t>
            </a:r>
            <a:r>
              <a:rPr lang="zh-CN" altLang="zh-CN" sz="3600" b="1" dirty="0" smtClean="0">
                <a:latin typeface="宋体" panose="02010600030101010101" pitchFamily="2" charset="-122"/>
                <a:ea typeface="宋体" panose="02010600030101010101" pitchFamily="2" charset="-122"/>
              </a:rPr>
              <a:t>．想喝就喝</a:t>
            </a:r>
            <a:r>
              <a:rPr lang="en-US" altLang="zh-CN" sz="3600" b="1" dirty="0" smtClean="0">
                <a:latin typeface="宋体" panose="02010600030101010101" pitchFamily="2" charset="-122"/>
                <a:ea typeface="宋体" panose="02010600030101010101" pitchFamily="2" charset="-122"/>
              </a:rPr>
              <a:t>    C</a:t>
            </a:r>
            <a:r>
              <a:rPr lang="zh-CN" altLang="zh-CN" sz="3600" b="1" dirty="0" smtClean="0">
                <a:latin typeface="宋体" panose="02010600030101010101" pitchFamily="2" charset="-122"/>
                <a:ea typeface="宋体" panose="02010600030101010101" pitchFamily="2" charset="-122"/>
              </a:rPr>
              <a:t>．每日必喝</a:t>
            </a:r>
            <a:endParaRPr lang="zh-CN" altLang="zh-CN" sz="3600" b="1" dirty="0" smtClean="0">
              <a:latin typeface="宋体" panose="02010600030101010101" pitchFamily="2" charset="-122"/>
              <a:ea typeface="宋体" panose="02010600030101010101" pitchFamily="2" charset="-122"/>
            </a:endParaRPr>
          </a:p>
          <a:p>
            <a:r>
              <a:rPr lang="en-US" altLang="zh-CN" sz="3600" b="1" dirty="0" smtClean="0">
                <a:latin typeface="宋体" panose="02010600030101010101" pitchFamily="2" charset="-122"/>
                <a:ea typeface="宋体" panose="02010600030101010101" pitchFamily="2" charset="-122"/>
              </a:rPr>
              <a:t>    4</a:t>
            </a:r>
            <a:r>
              <a:rPr lang="zh-CN" altLang="zh-CN" sz="3600" b="1" dirty="0" smtClean="0">
                <a:latin typeface="宋体" panose="02010600030101010101" pitchFamily="2" charset="-122"/>
                <a:ea typeface="宋体" panose="02010600030101010101" pitchFamily="2" charset="-122"/>
              </a:rPr>
              <a:t>．您的啤酒史？</a:t>
            </a:r>
            <a:endParaRPr lang="zh-CN" altLang="zh-CN" sz="3600" b="1" dirty="0" smtClean="0">
              <a:latin typeface="宋体" panose="02010600030101010101" pitchFamily="2" charset="-122"/>
              <a:ea typeface="宋体" panose="02010600030101010101" pitchFamily="2" charset="-122"/>
            </a:endParaRPr>
          </a:p>
          <a:p>
            <a:r>
              <a:rPr lang="en-US" altLang="zh-CN" sz="3600" b="1" dirty="0" smtClean="0">
                <a:latin typeface="宋体" panose="02010600030101010101" pitchFamily="2" charset="-122"/>
                <a:ea typeface="宋体" panose="02010600030101010101" pitchFamily="2" charset="-122"/>
              </a:rPr>
              <a:t>    A</a:t>
            </a:r>
            <a:r>
              <a:rPr lang="zh-CN" altLang="zh-CN" sz="3600" b="1" dirty="0" smtClean="0">
                <a:latin typeface="宋体" panose="02010600030101010101" pitchFamily="2" charset="-122"/>
                <a:ea typeface="宋体" panose="02010600030101010101" pitchFamily="2" charset="-122"/>
              </a:rPr>
              <a:t>．</a:t>
            </a:r>
            <a:r>
              <a:rPr lang="en-US" altLang="zh-CN" sz="3600" b="1" dirty="0" smtClean="0">
                <a:latin typeface="宋体" panose="02010600030101010101" pitchFamily="2" charset="-122"/>
                <a:ea typeface="宋体" panose="02010600030101010101" pitchFamily="2" charset="-122"/>
              </a:rPr>
              <a:t>-</a:t>
            </a:r>
            <a:r>
              <a:rPr lang="zh-CN" altLang="zh-CN" sz="3600" b="1" dirty="0" smtClean="0">
                <a:latin typeface="宋体" panose="02010600030101010101" pitchFamily="2" charset="-122"/>
                <a:ea typeface="宋体" panose="02010600030101010101" pitchFamily="2" charset="-122"/>
              </a:rPr>
              <a:t>年以内</a:t>
            </a:r>
            <a:r>
              <a:rPr lang="en-US" altLang="zh-CN" sz="3600" b="1" dirty="0" smtClean="0">
                <a:latin typeface="宋体" panose="02010600030101010101" pitchFamily="2" charset="-122"/>
                <a:ea typeface="宋体" panose="02010600030101010101" pitchFamily="2" charset="-122"/>
              </a:rPr>
              <a:t>    B</a:t>
            </a:r>
            <a:r>
              <a:rPr lang="zh-CN" altLang="zh-CN" sz="3600" b="1" dirty="0" smtClean="0">
                <a:latin typeface="宋体" panose="02010600030101010101" pitchFamily="2" charset="-122"/>
                <a:ea typeface="宋体" panose="02010600030101010101" pitchFamily="2" charset="-122"/>
              </a:rPr>
              <a:t>．</a:t>
            </a:r>
            <a:r>
              <a:rPr lang="en-US" altLang="zh-CN" sz="3600" b="1" dirty="0" smtClean="0">
                <a:latin typeface="宋体" panose="02010600030101010101" pitchFamily="2" charset="-122"/>
                <a:ea typeface="宋体" panose="02010600030101010101" pitchFamily="2" charset="-122"/>
              </a:rPr>
              <a:t>2</a:t>
            </a:r>
            <a:r>
              <a:rPr lang="zh-CN" altLang="zh-CN" sz="3600" b="1" dirty="0" smtClean="0">
                <a:latin typeface="宋体" panose="02010600030101010101" pitchFamily="2" charset="-122"/>
                <a:ea typeface="宋体" panose="02010600030101010101" pitchFamily="2" charset="-122"/>
              </a:rPr>
              <a:t>—</a:t>
            </a:r>
            <a:r>
              <a:rPr lang="en-US" altLang="zh-CN" sz="3600" b="1" dirty="0" smtClean="0">
                <a:latin typeface="宋体" panose="02010600030101010101" pitchFamily="2" charset="-122"/>
                <a:ea typeface="宋体" panose="02010600030101010101" pitchFamily="2" charset="-122"/>
              </a:rPr>
              <a:t>5</a:t>
            </a:r>
            <a:r>
              <a:rPr lang="zh-CN" altLang="zh-CN" sz="3600" b="1" dirty="0" smtClean="0">
                <a:latin typeface="宋体" panose="02010600030101010101" pitchFamily="2" charset="-122"/>
                <a:ea typeface="宋体" panose="02010600030101010101" pitchFamily="2" charset="-122"/>
              </a:rPr>
              <a:t>年</a:t>
            </a:r>
            <a:r>
              <a:rPr lang="en-US" altLang="zh-CN" sz="3600" b="1" dirty="0" smtClean="0">
                <a:latin typeface="宋体" panose="02010600030101010101" pitchFamily="2" charset="-122"/>
                <a:ea typeface="宋体" panose="02010600030101010101" pitchFamily="2" charset="-122"/>
              </a:rPr>
              <a:t>    C</a:t>
            </a:r>
            <a:r>
              <a:rPr lang="zh-CN" altLang="zh-CN" sz="3600" b="1" dirty="0" smtClean="0">
                <a:latin typeface="宋体" panose="02010600030101010101" pitchFamily="2" charset="-122"/>
                <a:ea typeface="宋体" panose="02010600030101010101" pitchFamily="2" charset="-122"/>
              </a:rPr>
              <a:t>．</a:t>
            </a:r>
            <a:r>
              <a:rPr lang="en-US" altLang="zh-CN" sz="3600" b="1" dirty="0" smtClean="0">
                <a:latin typeface="宋体" panose="02010600030101010101" pitchFamily="2" charset="-122"/>
                <a:ea typeface="宋体" panose="02010600030101010101" pitchFamily="2" charset="-122"/>
              </a:rPr>
              <a:t>6</a:t>
            </a:r>
            <a:r>
              <a:rPr lang="zh-CN" altLang="zh-CN" sz="3600" b="1" dirty="0" smtClean="0">
                <a:latin typeface="宋体" panose="02010600030101010101" pitchFamily="2" charset="-122"/>
                <a:ea typeface="宋体" panose="02010600030101010101" pitchFamily="2" charset="-122"/>
              </a:rPr>
              <a:t>—</a:t>
            </a:r>
            <a:r>
              <a:rPr lang="en-US" altLang="zh-CN" sz="3600" b="1" dirty="0" smtClean="0">
                <a:latin typeface="宋体" panose="02010600030101010101" pitchFamily="2" charset="-122"/>
                <a:ea typeface="宋体" panose="02010600030101010101" pitchFamily="2" charset="-122"/>
              </a:rPr>
              <a:t>10</a:t>
            </a:r>
            <a:r>
              <a:rPr lang="zh-CN" altLang="zh-CN" sz="3600" b="1" dirty="0" smtClean="0">
                <a:latin typeface="宋体" panose="02010600030101010101" pitchFamily="2" charset="-122"/>
                <a:ea typeface="宋体" panose="02010600030101010101" pitchFamily="2" charset="-122"/>
              </a:rPr>
              <a:t>年</a:t>
            </a:r>
            <a:r>
              <a:rPr lang="en-US" altLang="zh-CN" sz="3600" b="1" dirty="0" smtClean="0">
                <a:latin typeface="宋体" panose="02010600030101010101" pitchFamily="2" charset="-122"/>
                <a:ea typeface="宋体" panose="02010600030101010101" pitchFamily="2" charset="-122"/>
              </a:rPr>
              <a:t>    D</a:t>
            </a:r>
            <a:r>
              <a:rPr lang="zh-CN" altLang="zh-CN" sz="3600" b="1" dirty="0" smtClean="0">
                <a:latin typeface="宋体" panose="02010600030101010101" pitchFamily="2" charset="-122"/>
                <a:ea typeface="宋体" panose="02010600030101010101" pitchFamily="2" charset="-122"/>
              </a:rPr>
              <a:t>．</a:t>
            </a:r>
            <a:r>
              <a:rPr lang="en-US" altLang="zh-CN" sz="3600" b="1" dirty="0" smtClean="0">
                <a:latin typeface="宋体" panose="02010600030101010101" pitchFamily="2" charset="-122"/>
                <a:ea typeface="宋体" panose="02010600030101010101" pitchFamily="2" charset="-122"/>
              </a:rPr>
              <a:t>10</a:t>
            </a:r>
            <a:r>
              <a:rPr lang="zh-CN" altLang="zh-CN" sz="3600" b="1" dirty="0" smtClean="0">
                <a:latin typeface="宋体" panose="02010600030101010101" pitchFamily="2" charset="-122"/>
                <a:ea typeface="宋体" panose="02010600030101010101" pitchFamily="2" charset="-122"/>
              </a:rPr>
              <a:t>年以上</a:t>
            </a:r>
            <a:endParaRPr lang="zh-CN" altLang="zh-CN" sz="3600" b="1" dirty="0" smtClean="0">
              <a:latin typeface="宋体" panose="02010600030101010101" pitchFamily="2" charset="-122"/>
              <a:ea typeface="宋体" panose="02010600030101010101" pitchFamily="2" charset="-122"/>
            </a:endParaRPr>
          </a:p>
          <a:p>
            <a:r>
              <a:rPr lang="en-US" altLang="zh-CN" sz="3600" b="1" dirty="0" smtClean="0">
                <a:latin typeface="宋体" panose="02010600030101010101" pitchFamily="2" charset="-122"/>
                <a:ea typeface="宋体" panose="02010600030101010101" pitchFamily="2" charset="-122"/>
              </a:rPr>
              <a:t>    5</a:t>
            </a:r>
            <a:r>
              <a:rPr lang="zh-CN" altLang="zh-CN" sz="3600" b="1" dirty="0" smtClean="0">
                <a:latin typeface="宋体" panose="02010600030101010101" pitchFamily="2" charset="-122"/>
                <a:ea typeface="宋体" panose="02010600030101010101" pitchFamily="2" charset="-122"/>
              </a:rPr>
              <a:t>．您是否有特别偏爱的啤酒品牌？</a:t>
            </a:r>
            <a:endParaRPr lang="zh-CN" altLang="zh-CN" sz="3600" b="1" dirty="0" smtClean="0">
              <a:latin typeface="宋体" panose="02010600030101010101" pitchFamily="2" charset="-122"/>
              <a:ea typeface="宋体" panose="02010600030101010101" pitchFamily="2" charset="-122"/>
            </a:endParaRPr>
          </a:p>
          <a:p>
            <a:r>
              <a:rPr lang="en-US" altLang="zh-CN" sz="3600" b="1" dirty="0" smtClean="0">
                <a:latin typeface="宋体" panose="02010600030101010101" pitchFamily="2" charset="-122"/>
                <a:ea typeface="宋体" panose="02010600030101010101" pitchFamily="2" charset="-122"/>
              </a:rPr>
              <a:t>    A</a:t>
            </a:r>
            <a:r>
              <a:rPr lang="zh-CN" altLang="zh-CN" sz="3600" b="1" dirty="0" smtClean="0">
                <a:latin typeface="宋体" panose="02010600030101010101" pitchFamily="2" charset="-122"/>
                <a:ea typeface="宋体" panose="02010600030101010101" pitchFamily="2" charset="-122"/>
              </a:rPr>
              <a:t>．有</a:t>
            </a:r>
            <a:r>
              <a:rPr lang="en-US" altLang="zh-CN" sz="3600" b="1" dirty="0" smtClean="0">
                <a:latin typeface="宋体" panose="02010600030101010101" pitchFamily="2" charset="-122"/>
                <a:ea typeface="宋体" panose="02010600030101010101" pitchFamily="2" charset="-122"/>
              </a:rPr>
              <a:t>    B</a:t>
            </a:r>
            <a:r>
              <a:rPr lang="zh-CN" altLang="zh-CN" sz="3600" b="1" dirty="0" smtClean="0">
                <a:latin typeface="宋体" panose="02010600030101010101" pitchFamily="2" charset="-122"/>
                <a:ea typeface="宋体" panose="02010600030101010101" pitchFamily="2" charset="-122"/>
              </a:rPr>
              <a:t>．没有</a:t>
            </a:r>
            <a:endParaRPr lang="zh-CN" altLang="zh-CN" sz="3600" b="1" dirty="0">
              <a:latin typeface="宋体" panose="02010600030101010101" pitchFamily="2" charset="-122"/>
              <a:ea typeface="宋体" panose="02010600030101010101" pitchFamily="2" charset="-122"/>
            </a:endParaRPr>
          </a:p>
        </p:txBody>
      </p:sp>
    </p:spTree>
  </p:cSld>
  <p:clrMapOvr>
    <a:masterClrMapping/>
  </p:clrMapOvr>
  <p:transition spd="med">
    <p:wheel spokes="2"/>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14414" y="428604"/>
            <a:ext cx="7929586" cy="838200"/>
          </a:xfrm>
        </p:spPr>
        <p:txBody>
          <a:bodyPr>
            <a:normAutofit/>
          </a:bodyPr>
          <a:lstStyle/>
          <a:p>
            <a:r>
              <a:rPr lang="zh-CN" altLang="en-US" sz="4400" dirty="0" smtClean="0"/>
              <a:t>八、拓展延伸</a:t>
            </a:r>
            <a:endParaRPr lang="zh-CN" altLang="en-US" sz="4400" dirty="0"/>
          </a:p>
        </p:txBody>
      </p:sp>
      <p:sp>
        <p:nvSpPr>
          <p:cNvPr id="5" name="标题 1"/>
          <p:cNvSpPr txBox="1"/>
          <p:nvPr/>
        </p:nvSpPr>
        <p:spPr>
          <a:xfrm>
            <a:off x="285720" y="928670"/>
            <a:ext cx="8501122" cy="6143668"/>
          </a:xfrm>
          <a:prstGeom prst="rect">
            <a:avLst/>
          </a:prstGeom>
        </p:spPr>
        <p:txBody>
          <a:bodyPr vert="horz" anchor="ctr">
            <a:normAutofit/>
          </a:bodyPr>
          <a:lstStyle/>
          <a:p>
            <a:r>
              <a:rPr lang="en-US" altLang="zh-CN" sz="2400" b="1" dirty="0" smtClean="0">
                <a:latin typeface="宋体" panose="02010600030101010101" pitchFamily="2" charset="-122"/>
                <a:ea typeface="宋体" panose="02010600030101010101" pitchFamily="2" charset="-122"/>
              </a:rPr>
              <a:t> 6</a:t>
            </a:r>
            <a:r>
              <a:rPr lang="zh-CN" altLang="zh-CN" sz="2400" b="1" dirty="0" smtClean="0">
                <a:latin typeface="宋体" panose="02010600030101010101" pitchFamily="2" charset="-122"/>
                <a:ea typeface="宋体" panose="02010600030101010101" pitchFamily="2" charset="-122"/>
              </a:rPr>
              <a:t>．您在购买啤酒时，是否指定品牌？</a:t>
            </a:r>
            <a:endParaRPr lang="zh-CN" altLang="zh-CN" sz="2400" b="1" dirty="0" smtClean="0">
              <a:latin typeface="宋体" panose="02010600030101010101" pitchFamily="2" charset="-122"/>
              <a:ea typeface="宋体" panose="02010600030101010101" pitchFamily="2" charset="-122"/>
            </a:endParaRPr>
          </a:p>
          <a:p>
            <a:r>
              <a:rPr lang="en-US" altLang="zh-CN" sz="2400" b="1" dirty="0" smtClean="0">
                <a:latin typeface="宋体" panose="02010600030101010101" pitchFamily="2" charset="-122"/>
                <a:ea typeface="宋体" panose="02010600030101010101" pitchFamily="2" charset="-122"/>
              </a:rPr>
              <a:t>    A</a:t>
            </a:r>
            <a:r>
              <a:rPr lang="zh-CN" altLang="zh-CN" sz="2400" b="1" dirty="0" smtClean="0">
                <a:latin typeface="宋体" panose="02010600030101010101" pitchFamily="2" charset="-122"/>
                <a:ea typeface="宋体" panose="02010600030101010101" pitchFamily="2" charset="-122"/>
              </a:rPr>
              <a:t>．一定要指定品牌</a:t>
            </a:r>
            <a:r>
              <a:rPr lang="en-US" altLang="zh-CN" sz="2400" b="1" dirty="0" smtClean="0">
                <a:latin typeface="宋体" panose="02010600030101010101" pitchFamily="2" charset="-122"/>
                <a:ea typeface="宋体" panose="02010600030101010101" pitchFamily="2" charset="-122"/>
              </a:rPr>
              <a:t>    B</a:t>
            </a:r>
            <a:r>
              <a:rPr lang="zh-CN" altLang="zh-CN" sz="2400" b="1" dirty="0" smtClean="0">
                <a:latin typeface="宋体" panose="02010600030101010101" pitchFamily="2" charset="-122"/>
                <a:ea typeface="宋体" panose="02010600030101010101" pitchFamily="2" charset="-122"/>
              </a:rPr>
              <a:t>．指定品牌，但不坚持非要这种品牌不可</a:t>
            </a:r>
            <a:r>
              <a:rPr lang="en-US" altLang="zh-CN" sz="2400" b="1" dirty="0" smtClean="0">
                <a:latin typeface="宋体" panose="02010600030101010101" pitchFamily="2" charset="-122"/>
                <a:ea typeface="宋体" panose="02010600030101010101" pitchFamily="2" charset="-122"/>
              </a:rPr>
              <a:t>    C</a:t>
            </a:r>
            <a:r>
              <a:rPr lang="zh-CN" altLang="zh-CN" sz="2400" b="1" dirty="0" smtClean="0">
                <a:latin typeface="宋体" panose="02010600030101010101" pitchFamily="2" charset="-122"/>
                <a:ea typeface="宋体" panose="02010600030101010101" pitchFamily="2" charset="-122"/>
              </a:rPr>
              <a:t>．不指定品牌</a:t>
            </a:r>
            <a:r>
              <a:rPr lang="en-US" altLang="zh-CN" sz="2400" b="1" dirty="0" smtClean="0">
                <a:latin typeface="宋体" panose="02010600030101010101" pitchFamily="2" charset="-122"/>
                <a:ea typeface="宋体" panose="02010600030101010101" pitchFamily="2" charset="-122"/>
              </a:rPr>
              <a:t>    D</a:t>
            </a:r>
            <a:r>
              <a:rPr lang="zh-CN" altLang="zh-CN" sz="2400" b="1" dirty="0" smtClean="0">
                <a:latin typeface="宋体" panose="02010600030101010101" pitchFamily="2" charset="-122"/>
                <a:ea typeface="宋体" panose="02010600030101010101" pitchFamily="2" charset="-122"/>
              </a:rPr>
              <a:t>．只有一定不会购买的品牌</a:t>
            </a:r>
            <a:endParaRPr lang="zh-CN" altLang="zh-CN" sz="2400" b="1" dirty="0" smtClean="0">
              <a:latin typeface="宋体" panose="02010600030101010101" pitchFamily="2" charset="-122"/>
              <a:ea typeface="宋体" panose="02010600030101010101" pitchFamily="2" charset="-122"/>
            </a:endParaRPr>
          </a:p>
          <a:p>
            <a:r>
              <a:rPr lang="en-US" altLang="zh-CN" sz="2400" b="1" dirty="0" smtClean="0">
                <a:latin typeface="宋体" panose="02010600030101010101" pitchFamily="2" charset="-122"/>
                <a:ea typeface="宋体" panose="02010600030101010101" pitchFamily="2" charset="-122"/>
              </a:rPr>
              <a:t>    7</a:t>
            </a:r>
            <a:r>
              <a:rPr lang="zh-CN" altLang="zh-CN" sz="2400" b="1" dirty="0" smtClean="0">
                <a:latin typeface="宋体" panose="02010600030101010101" pitchFamily="2" charset="-122"/>
                <a:ea typeface="宋体" panose="02010600030101010101" pitchFamily="2" charset="-122"/>
              </a:rPr>
              <a:t>．您喜欢购买哪种规格的啤酒？</a:t>
            </a:r>
            <a:endParaRPr lang="zh-CN" altLang="zh-CN" sz="2400" b="1" dirty="0" smtClean="0">
              <a:latin typeface="宋体" panose="02010600030101010101" pitchFamily="2" charset="-122"/>
              <a:ea typeface="宋体" panose="02010600030101010101" pitchFamily="2" charset="-122"/>
            </a:endParaRPr>
          </a:p>
          <a:p>
            <a:r>
              <a:rPr lang="en-US" altLang="zh-CN" sz="2400" b="1" dirty="0" smtClean="0">
                <a:latin typeface="宋体" panose="02010600030101010101" pitchFamily="2" charset="-122"/>
                <a:ea typeface="宋体" panose="02010600030101010101" pitchFamily="2" charset="-122"/>
              </a:rPr>
              <a:t>    A</a:t>
            </a:r>
            <a:r>
              <a:rPr lang="zh-CN" altLang="zh-CN" sz="2400" b="1" dirty="0" smtClean="0">
                <a:latin typeface="宋体" panose="02010600030101010101" pitchFamily="2" charset="-122"/>
                <a:ea typeface="宋体" panose="02010600030101010101" pitchFamily="2" charset="-122"/>
              </a:rPr>
              <a:t>．瓶装</a:t>
            </a:r>
            <a:r>
              <a:rPr lang="en-US" altLang="zh-CN" sz="2400" b="1" dirty="0" smtClean="0">
                <a:latin typeface="宋体" panose="02010600030101010101" pitchFamily="2" charset="-122"/>
                <a:ea typeface="宋体" panose="02010600030101010101" pitchFamily="2" charset="-122"/>
              </a:rPr>
              <a:t>( 700ml)    B</a:t>
            </a:r>
            <a:r>
              <a:rPr lang="zh-CN" altLang="zh-CN" sz="2400" b="1" dirty="0" smtClean="0">
                <a:latin typeface="宋体" panose="02010600030101010101" pitchFamily="2" charset="-122"/>
                <a:ea typeface="宋体" panose="02010600030101010101" pitchFamily="2" charset="-122"/>
              </a:rPr>
              <a:t>．小瓶装</a:t>
            </a:r>
            <a:r>
              <a:rPr lang="en-US" altLang="zh-CN" sz="2400" b="1" dirty="0" smtClean="0">
                <a:latin typeface="宋体" panose="02010600030101010101" pitchFamily="2" charset="-122"/>
                <a:ea typeface="宋体" panose="02010600030101010101" pitchFamily="2" charset="-122"/>
              </a:rPr>
              <a:t>(350ml)</a:t>
            </a:r>
            <a:endParaRPr lang="zh-CN" altLang="zh-CN" sz="2400" b="1" dirty="0" smtClean="0">
              <a:latin typeface="宋体" panose="02010600030101010101" pitchFamily="2" charset="-122"/>
              <a:ea typeface="宋体" panose="02010600030101010101" pitchFamily="2" charset="-122"/>
            </a:endParaRPr>
          </a:p>
          <a:p>
            <a:r>
              <a:rPr lang="en-US" altLang="zh-CN" sz="2400" b="1" dirty="0" smtClean="0">
                <a:latin typeface="宋体" panose="02010600030101010101" pitchFamily="2" charset="-122"/>
                <a:ea typeface="宋体" panose="02010600030101010101" pitchFamily="2" charset="-122"/>
              </a:rPr>
              <a:t>    C</a:t>
            </a:r>
            <a:r>
              <a:rPr lang="zh-CN" altLang="zh-CN" sz="2400" b="1" dirty="0" smtClean="0">
                <a:latin typeface="宋体" panose="02010600030101010101" pitchFamily="2" charset="-122"/>
                <a:ea typeface="宋体" panose="02010600030101010101" pitchFamily="2" charset="-122"/>
              </a:rPr>
              <a:t>．易拉罐</a:t>
            </a:r>
            <a:r>
              <a:rPr lang="en-US" altLang="zh-CN" sz="2400" b="1" dirty="0" smtClean="0">
                <a:latin typeface="宋体" panose="02010600030101010101" pitchFamily="2" charset="-122"/>
                <a:ea typeface="宋体" panose="02010600030101010101" pitchFamily="2" charset="-122"/>
              </a:rPr>
              <a:t>    D</a:t>
            </a:r>
            <a:r>
              <a:rPr lang="zh-CN" altLang="zh-CN" sz="2400" b="1" dirty="0" smtClean="0">
                <a:latin typeface="宋体" panose="02010600030101010101" pitchFamily="2" charset="-122"/>
                <a:ea typeface="宋体" panose="02010600030101010101" pitchFamily="2" charset="-122"/>
              </a:rPr>
              <a:t>．整箱购买</a:t>
            </a:r>
            <a:endParaRPr lang="zh-CN" altLang="zh-CN" sz="2400" b="1" dirty="0" smtClean="0">
              <a:latin typeface="宋体" panose="02010600030101010101" pitchFamily="2" charset="-122"/>
              <a:ea typeface="宋体" panose="02010600030101010101" pitchFamily="2" charset="-122"/>
            </a:endParaRPr>
          </a:p>
          <a:p>
            <a:r>
              <a:rPr lang="en-US" altLang="zh-CN" sz="2400" b="1" dirty="0" smtClean="0">
                <a:latin typeface="宋体" panose="02010600030101010101" pitchFamily="2" charset="-122"/>
                <a:ea typeface="宋体" panose="02010600030101010101" pitchFamily="2" charset="-122"/>
              </a:rPr>
              <a:t>    8</a:t>
            </a:r>
            <a:r>
              <a:rPr lang="zh-CN" altLang="zh-CN" sz="2400" b="1" dirty="0" smtClean="0">
                <a:latin typeface="宋体" panose="02010600030101010101" pitchFamily="2" charset="-122"/>
                <a:ea typeface="宋体" panose="02010600030101010101" pitchFamily="2" charset="-122"/>
              </a:rPr>
              <a:t>．您月收入是多少呢？</a:t>
            </a:r>
            <a:endParaRPr lang="zh-CN" altLang="zh-CN" sz="2400" b="1" dirty="0" smtClean="0">
              <a:latin typeface="宋体" panose="02010600030101010101" pitchFamily="2" charset="-122"/>
              <a:ea typeface="宋体" panose="02010600030101010101" pitchFamily="2" charset="-122"/>
            </a:endParaRPr>
          </a:p>
          <a:p>
            <a:r>
              <a:rPr lang="en-US" altLang="zh-CN" sz="2400" b="1" dirty="0" smtClean="0">
                <a:latin typeface="宋体" panose="02010600030101010101" pitchFamily="2" charset="-122"/>
                <a:ea typeface="宋体" panose="02010600030101010101" pitchFamily="2" charset="-122"/>
              </a:rPr>
              <a:t>    A.1000</a:t>
            </a:r>
            <a:r>
              <a:rPr lang="zh-CN" altLang="zh-CN" sz="2400" b="1" dirty="0" smtClean="0">
                <a:latin typeface="宋体" panose="02010600030101010101" pitchFamily="2" charset="-122"/>
                <a:ea typeface="宋体" panose="02010600030101010101" pitchFamily="2" charset="-122"/>
              </a:rPr>
              <a:t>元以下</a:t>
            </a:r>
            <a:r>
              <a:rPr lang="en-US" altLang="zh-CN" sz="2400" b="1" dirty="0" smtClean="0">
                <a:latin typeface="宋体" panose="02010600030101010101" pitchFamily="2" charset="-122"/>
                <a:ea typeface="宋体" panose="02010600030101010101" pitchFamily="2" charset="-122"/>
              </a:rPr>
              <a:t>    B</a:t>
            </a:r>
            <a:r>
              <a:rPr lang="zh-CN" altLang="zh-CN" sz="2400" b="1" dirty="0" smtClean="0">
                <a:latin typeface="宋体" panose="02010600030101010101" pitchFamily="2" charset="-122"/>
                <a:ea typeface="宋体" panose="02010600030101010101" pitchFamily="2" charset="-122"/>
              </a:rPr>
              <a:t>．</a:t>
            </a:r>
            <a:r>
              <a:rPr lang="en-US" altLang="zh-CN" sz="2400" b="1" dirty="0" smtClean="0">
                <a:latin typeface="宋体" panose="02010600030101010101" pitchFamily="2" charset="-122"/>
                <a:ea typeface="宋体" panose="02010600030101010101" pitchFamily="2" charset="-122"/>
              </a:rPr>
              <a:t>1000~ 3000</a:t>
            </a:r>
            <a:r>
              <a:rPr lang="zh-CN" altLang="zh-CN" sz="2400" b="1" dirty="0" smtClean="0">
                <a:latin typeface="宋体" panose="02010600030101010101" pitchFamily="2" charset="-122"/>
                <a:ea typeface="宋体" panose="02010600030101010101" pitchFamily="2" charset="-122"/>
              </a:rPr>
              <a:t>元</a:t>
            </a:r>
            <a:endParaRPr lang="zh-CN" altLang="zh-CN" sz="2400" b="1" dirty="0" smtClean="0">
              <a:latin typeface="宋体" panose="02010600030101010101" pitchFamily="2" charset="-122"/>
              <a:ea typeface="宋体" panose="02010600030101010101" pitchFamily="2" charset="-122"/>
            </a:endParaRPr>
          </a:p>
          <a:p>
            <a:r>
              <a:rPr lang="en-US" altLang="zh-CN" sz="2400" b="1" dirty="0" smtClean="0">
                <a:latin typeface="宋体" panose="02010600030101010101" pitchFamily="2" charset="-122"/>
                <a:ea typeface="宋体" panose="02010600030101010101" pitchFamily="2" charset="-122"/>
              </a:rPr>
              <a:t>    C</a:t>
            </a:r>
            <a:r>
              <a:rPr lang="zh-CN" altLang="zh-CN" sz="2400" b="1" dirty="0" smtClean="0">
                <a:latin typeface="宋体" panose="02010600030101010101" pitchFamily="2" charset="-122"/>
                <a:ea typeface="宋体" panose="02010600030101010101" pitchFamily="2" charset="-122"/>
              </a:rPr>
              <a:t>．</a:t>
            </a:r>
            <a:r>
              <a:rPr lang="en-US" altLang="zh-CN" sz="2400" b="1" dirty="0" smtClean="0">
                <a:latin typeface="宋体" panose="02010600030101010101" pitchFamily="2" charset="-122"/>
                <a:ea typeface="宋体" panose="02010600030101010101" pitchFamily="2" charset="-122"/>
              </a:rPr>
              <a:t>3000</a:t>
            </a:r>
            <a:r>
              <a:rPr lang="zh-CN" altLang="zh-CN" sz="2400" b="1" dirty="0" smtClean="0">
                <a:latin typeface="宋体" panose="02010600030101010101" pitchFamily="2" charset="-122"/>
                <a:ea typeface="宋体" panose="02010600030101010101" pitchFamily="2" charset="-122"/>
              </a:rPr>
              <a:t>一</a:t>
            </a:r>
            <a:r>
              <a:rPr lang="en-US" altLang="zh-CN" sz="2400" b="1" dirty="0" smtClean="0">
                <a:latin typeface="宋体" panose="02010600030101010101" pitchFamily="2" charset="-122"/>
                <a:ea typeface="宋体" panose="02010600030101010101" pitchFamily="2" charset="-122"/>
              </a:rPr>
              <a:t>5000</a:t>
            </a:r>
            <a:r>
              <a:rPr lang="zh-CN" altLang="zh-CN" sz="2400" b="1" dirty="0" smtClean="0">
                <a:latin typeface="宋体" panose="02010600030101010101" pitchFamily="2" charset="-122"/>
                <a:ea typeface="宋体" panose="02010600030101010101" pitchFamily="2" charset="-122"/>
              </a:rPr>
              <a:t>元</a:t>
            </a:r>
            <a:r>
              <a:rPr lang="en-US" altLang="zh-CN" sz="2400" b="1" dirty="0" smtClean="0">
                <a:latin typeface="宋体" panose="02010600030101010101" pitchFamily="2" charset="-122"/>
                <a:ea typeface="宋体" panose="02010600030101010101" pitchFamily="2" charset="-122"/>
              </a:rPr>
              <a:t>    D</a:t>
            </a:r>
            <a:r>
              <a:rPr lang="zh-CN" altLang="zh-CN" sz="2400" b="1" dirty="0" smtClean="0">
                <a:latin typeface="宋体" panose="02010600030101010101" pitchFamily="2" charset="-122"/>
                <a:ea typeface="宋体" panose="02010600030101010101" pitchFamily="2" charset="-122"/>
              </a:rPr>
              <a:t>．</a:t>
            </a:r>
            <a:r>
              <a:rPr lang="en-US" altLang="zh-CN" sz="2400" b="1" dirty="0" smtClean="0">
                <a:latin typeface="宋体" panose="02010600030101010101" pitchFamily="2" charset="-122"/>
                <a:ea typeface="宋体" panose="02010600030101010101" pitchFamily="2" charset="-122"/>
              </a:rPr>
              <a:t>5000</a:t>
            </a:r>
            <a:r>
              <a:rPr lang="zh-CN" altLang="zh-CN" sz="2400" b="1" dirty="0" smtClean="0">
                <a:latin typeface="宋体" panose="02010600030101010101" pitchFamily="2" charset="-122"/>
                <a:ea typeface="宋体" panose="02010600030101010101" pitchFamily="2" charset="-122"/>
              </a:rPr>
              <a:t>—</a:t>
            </a:r>
            <a:r>
              <a:rPr lang="en-US" altLang="zh-CN" sz="2400" b="1" dirty="0" smtClean="0">
                <a:latin typeface="宋体" panose="02010600030101010101" pitchFamily="2" charset="-122"/>
                <a:ea typeface="宋体" panose="02010600030101010101" pitchFamily="2" charset="-122"/>
              </a:rPr>
              <a:t>10000</a:t>
            </a:r>
            <a:r>
              <a:rPr lang="zh-CN" altLang="zh-CN" sz="2400" b="1" dirty="0" smtClean="0">
                <a:latin typeface="宋体" panose="02010600030101010101" pitchFamily="2" charset="-122"/>
                <a:ea typeface="宋体" panose="02010600030101010101" pitchFamily="2" charset="-122"/>
              </a:rPr>
              <a:t>元</a:t>
            </a:r>
            <a:endParaRPr lang="zh-CN" altLang="zh-CN" sz="2400" b="1" dirty="0" smtClean="0">
              <a:latin typeface="宋体" panose="02010600030101010101" pitchFamily="2" charset="-122"/>
              <a:ea typeface="宋体" panose="02010600030101010101" pitchFamily="2" charset="-122"/>
            </a:endParaRPr>
          </a:p>
          <a:p>
            <a:r>
              <a:rPr lang="en-US" altLang="zh-CN" sz="2400" b="1" dirty="0" smtClean="0">
                <a:latin typeface="宋体" panose="02010600030101010101" pitchFamily="2" charset="-122"/>
                <a:ea typeface="宋体" panose="02010600030101010101" pitchFamily="2" charset="-122"/>
              </a:rPr>
              <a:t>    E.10000</a:t>
            </a:r>
            <a:r>
              <a:rPr lang="zh-CN" altLang="zh-CN" sz="2400" b="1" dirty="0" smtClean="0">
                <a:latin typeface="宋体" panose="02010600030101010101" pitchFamily="2" charset="-122"/>
                <a:ea typeface="宋体" panose="02010600030101010101" pitchFamily="2" charset="-122"/>
              </a:rPr>
              <a:t>元以上</a:t>
            </a:r>
            <a:endParaRPr lang="zh-CN" altLang="zh-CN" sz="2400" b="1" dirty="0" smtClean="0">
              <a:latin typeface="宋体" panose="02010600030101010101" pitchFamily="2" charset="-122"/>
              <a:ea typeface="宋体" panose="02010600030101010101" pitchFamily="2" charset="-122"/>
            </a:endParaRPr>
          </a:p>
          <a:p>
            <a:r>
              <a:rPr lang="en-US" altLang="zh-CN" sz="2400" b="1" dirty="0" smtClean="0">
                <a:latin typeface="宋体" panose="02010600030101010101" pitchFamily="2" charset="-122"/>
                <a:ea typeface="宋体" panose="02010600030101010101" pitchFamily="2" charset="-122"/>
              </a:rPr>
              <a:t>    9</a:t>
            </a:r>
            <a:r>
              <a:rPr lang="zh-CN" altLang="zh-CN" sz="2400" b="1" dirty="0" smtClean="0">
                <a:latin typeface="宋体" panose="02010600030101010101" pitchFamily="2" charset="-122"/>
                <a:ea typeface="宋体" panose="02010600030101010101" pitchFamily="2" charset="-122"/>
              </a:rPr>
              <a:t>．您一个月在喝啤酒上的消费？</a:t>
            </a:r>
            <a:endParaRPr lang="zh-CN" altLang="zh-CN" sz="2400" b="1" dirty="0" smtClean="0">
              <a:latin typeface="宋体" panose="02010600030101010101" pitchFamily="2" charset="-122"/>
              <a:ea typeface="宋体" panose="02010600030101010101" pitchFamily="2" charset="-122"/>
            </a:endParaRPr>
          </a:p>
          <a:p>
            <a:r>
              <a:rPr lang="en-US" altLang="zh-CN" sz="2400" b="1" dirty="0" smtClean="0">
                <a:latin typeface="宋体" panose="02010600030101010101" pitchFamily="2" charset="-122"/>
                <a:ea typeface="宋体" panose="02010600030101010101" pitchFamily="2" charset="-122"/>
              </a:rPr>
              <a:t>    A</a:t>
            </a:r>
            <a:r>
              <a:rPr lang="zh-CN" altLang="zh-CN" sz="2400" b="1" dirty="0" smtClean="0">
                <a:latin typeface="宋体" panose="02010600030101010101" pitchFamily="2" charset="-122"/>
                <a:ea typeface="宋体" panose="02010600030101010101" pitchFamily="2" charset="-122"/>
              </a:rPr>
              <a:t>．</a:t>
            </a:r>
            <a:r>
              <a:rPr lang="en-US" altLang="zh-CN" sz="2400" b="1" dirty="0" smtClean="0">
                <a:latin typeface="宋体" panose="02010600030101010101" pitchFamily="2" charset="-122"/>
                <a:ea typeface="宋体" panose="02010600030101010101" pitchFamily="2" charset="-122"/>
              </a:rPr>
              <a:t>50</a:t>
            </a:r>
            <a:r>
              <a:rPr lang="zh-CN" altLang="zh-CN" sz="2400" b="1" dirty="0" smtClean="0">
                <a:latin typeface="宋体" panose="02010600030101010101" pitchFamily="2" charset="-122"/>
                <a:ea typeface="宋体" panose="02010600030101010101" pitchFamily="2" charset="-122"/>
              </a:rPr>
              <a:t>元以下</a:t>
            </a:r>
            <a:r>
              <a:rPr lang="en-US" altLang="zh-CN" sz="2400" b="1" dirty="0" smtClean="0">
                <a:latin typeface="宋体" panose="02010600030101010101" pitchFamily="2" charset="-122"/>
                <a:ea typeface="宋体" panose="02010600030101010101" pitchFamily="2" charset="-122"/>
              </a:rPr>
              <a:t>    B</a:t>
            </a:r>
            <a:r>
              <a:rPr lang="zh-CN" altLang="zh-CN" sz="2400" b="1" dirty="0" smtClean="0">
                <a:latin typeface="宋体" panose="02010600030101010101" pitchFamily="2" charset="-122"/>
                <a:ea typeface="宋体" panose="02010600030101010101" pitchFamily="2" charset="-122"/>
              </a:rPr>
              <a:t>．</a:t>
            </a:r>
            <a:r>
              <a:rPr lang="en-US" altLang="zh-CN" sz="2400" b="1" dirty="0" smtClean="0">
                <a:latin typeface="宋体" panose="02010600030101010101" pitchFamily="2" charset="-122"/>
                <a:ea typeface="宋体" panose="02010600030101010101" pitchFamily="2" charset="-122"/>
              </a:rPr>
              <a:t>50</a:t>
            </a:r>
            <a:r>
              <a:rPr lang="zh-CN" altLang="zh-CN" sz="2400" b="1" dirty="0" smtClean="0">
                <a:latin typeface="宋体" panose="02010600030101010101" pitchFamily="2" charset="-122"/>
                <a:ea typeface="宋体" panose="02010600030101010101" pitchFamily="2" charset="-122"/>
              </a:rPr>
              <a:t>—</a:t>
            </a:r>
            <a:r>
              <a:rPr lang="en-US" altLang="zh-CN" sz="2400" b="1" dirty="0" smtClean="0">
                <a:latin typeface="宋体" panose="02010600030101010101" pitchFamily="2" charset="-122"/>
                <a:ea typeface="宋体" panose="02010600030101010101" pitchFamily="2" charset="-122"/>
              </a:rPr>
              <a:t>100</a:t>
            </a:r>
            <a:r>
              <a:rPr lang="zh-CN" altLang="zh-CN" sz="2400" b="1" dirty="0" smtClean="0">
                <a:latin typeface="宋体" panose="02010600030101010101" pitchFamily="2" charset="-122"/>
                <a:ea typeface="宋体" panose="02010600030101010101" pitchFamily="2" charset="-122"/>
              </a:rPr>
              <a:t>元</a:t>
            </a:r>
            <a:r>
              <a:rPr lang="en-US" altLang="zh-CN" sz="2400" b="1" dirty="0" smtClean="0">
                <a:latin typeface="宋体" panose="02010600030101010101" pitchFamily="2" charset="-122"/>
                <a:ea typeface="宋体" panose="02010600030101010101" pitchFamily="2" charset="-122"/>
              </a:rPr>
              <a:t>    C</a:t>
            </a:r>
            <a:r>
              <a:rPr lang="zh-CN" altLang="zh-CN" sz="2400" b="1" dirty="0" smtClean="0">
                <a:latin typeface="宋体" panose="02010600030101010101" pitchFamily="2" charset="-122"/>
                <a:ea typeface="宋体" panose="02010600030101010101" pitchFamily="2" charset="-122"/>
              </a:rPr>
              <a:t>．</a:t>
            </a:r>
            <a:r>
              <a:rPr lang="en-US" altLang="zh-CN" sz="2400" b="1" dirty="0" smtClean="0">
                <a:latin typeface="宋体" panose="02010600030101010101" pitchFamily="2" charset="-122"/>
                <a:ea typeface="宋体" panose="02010600030101010101" pitchFamily="2" charset="-122"/>
              </a:rPr>
              <a:t>100</a:t>
            </a:r>
            <a:r>
              <a:rPr lang="zh-CN" altLang="zh-CN" sz="2400" b="1" dirty="0" smtClean="0">
                <a:latin typeface="宋体" panose="02010600030101010101" pitchFamily="2" charset="-122"/>
                <a:ea typeface="宋体" panose="02010600030101010101" pitchFamily="2" charset="-122"/>
              </a:rPr>
              <a:t>一</a:t>
            </a:r>
            <a:r>
              <a:rPr lang="en-US" altLang="zh-CN" sz="2400" b="1" dirty="0" smtClean="0">
                <a:latin typeface="宋体" panose="02010600030101010101" pitchFamily="2" charset="-122"/>
                <a:ea typeface="宋体" panose="02010600030101010101" pitchFamily="2" charset="-122"/>
              </a:rPr>
              <a:t>300</a:t>
            </a:r>
            <a:r>
              <a:rPr lang="zh-CN" altLang="zh-CN" sz="2400" b="1" dirty="0" smtClean="0">
                <a:latin typeface="宋体" panose="02010600030101010101" pitchFamily="2" charset="-122"/>
                <a:ea typeface="宋体" panose="02010600030101010101" pitchFamily="2" charset="-122"/>
              </a:rPr>
              <a:t>元</a:t>
            </a:r>
            <a:r>
              <a:rPr lang="en-US" altLang="zh-CN" sz="2400" b="1" dirty="0" smtClean="0">
                <a:latin typeface="宋体" panose="02010600030101010101" pitchFamily="2" charset="-122"/>
                <a:ea typeface="宋体" panose="02010600030101010101" pitchFamily="2" charset="-122"/>
              </a:rPr>
              <a:t>         D</a:t>
            </a:r>
            <a:r>
              <a:rPr lang="zh-CN" altLang="zh-CN" sz="2400" b="1" dirty="0" smtClean="0">
                <a:latin typeface="宋体" panose="02010600030101010101" pitchFamily="2" charset="-122"/>
                <a:ea typeface="宋体" panose="02010600030101010101" pitchFamily="2" charset="-122"/>
              </a:rPr>
              <a:t>．</a:t>
            </a:r>
            <a:r>
              <a:rPr lang="en-US" altLang="zh-CN" sz="2400" b="1" dirty="0" smtClean="0">
                <a:latin typeface="宋体" panose="02010600030101010101" pitchFamily="2" charset="-122"/>
                <a:ea typeface="宋体" panose="02010600030101010101" pitchFamily="2" charset="-122"/>
              </a:rPr>
              <a:t>300~ 500</a:t>
            </a:r>
            <a:r>
              <a:rPr lang="zh-CN" altLang="zh-CN" sz="2400" b="1" dirty="0" smtClean="0">
                <a:latin typeface="宋体" panose="02010600030101010101" pitchFamily="2" charset="-122"/>
                <a:ea typeface="宋体" panose="02010600030101010101" pitchFamily="2" charset="-122"/>
              </a:rPr>
              <a:t>元</a:t>
            </a:r>
            <a:r>
              <a:rPr lang="en-US" altLang="zh-CN" sz="2400" b="1" dirty="0" smtClean="0">
                <a:latin typeface="宋体" panose="02010600030101010101" pitchFamily="2" charset="-122"/>
                <a:ea typeface="宋体" panose="02010600030101010101" pitchFamily="2" charset="-122"/>
              </a:rPr>
              <a:t>    E</a:t>
            </a:r>
            <a:r>
              <a:rPr lang="zh-CN" altLang="zh-CN" sz="2400" b="1" dirty="0" smtClean="0">
                <a:latin typeface="宋体" panose="02010600030101010101" pitchFamily="2" charset="-122"/>
                <a:ea typeface="宋体" panose="02010600030101010101" pitchFamily="2" charset="-122"/>
              </a:rPr>
              <a:t>．</a:t>
            </a:r>
            <a:r>
              <a:rPr lang="en-US" altLang="zh-CN" sz="2400" b="1" dirty="0" smtClean="0">
                <a:latin typeface="宋体" panose="02010600030101010101" pitchFamily="2" charset="-122"/>
                <a:ea typeface="宋体" panose="02010600030101010101" pitchFamily="2" charset="-122"/>
              </a:rPr>
              <a:t>500</a:t>
            </a:r>
            <a:r>
              <a:rPr lang="zh-CN" altLang="zh-CN" sz="2400" b="1" dirty="0" smtClean="0">
                <a:latin typeface="宋体" panose="02010600030101010101" pitchFamily="2" charset="-122"/>
                <a:ea typeface="宋体" panose="02010600030101010101" pitchFamily="2" charset="-122"/>
              </a:rPr>
              <a:t>元以上</a:t>
            </a:r>
            <a:endParaRPr lang="zh-CN" altLang="zh-CN" sz="3600" b="1" dirty="0">
              <a:latin typeface="宋体" panose="02010600030101010101" pitchFamily="2" charset="-122"/>
              <a:ea typeface="宋体" panose="02010600030101010101" pitchFamily="2" charset="-122"/>
            </a:endParaRPr>
          </a:p>
        </p:txBody>
      </p:sp>
    </p:spTree>
  </p:cSld>
  <p:clrMapOvr>
    <a:masterClrMapping/>
  </p:clrMapOvr>
  <p:transition spd="med">
    <p:wheel spokes="2"/>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14414" y="428604"/>
            <a:ext cx="7929586" cy="838200"/>
          </a:xfrm>
        </p:spPr>
        <p:txBody>
          <a:bodyPr>
            <a:normAutofit/>
          </a:bodyPr>
          <a:lstStyle/>
          <a:p>
            <a:r>
              <a:rPr lang="zh-CN" altLang="en-US" sz="4400" dirty="0" smtClean="0"/>
              <a:t>八、拓展延伸</a:t>
            </a:r>
            <a:endParaRPr lang="zh-CN" altLang="en-US" sz="4400" dirty="0"/>
          </a:p>
        </p:txBody>
      </p:sp>
      <p:sp>
        <p:nvSpPr>
          <p:cNvPr id="5" name="标题 1"/>
          <p:cNvSpPr txBox="1"/>
          <p:nvPr/>
        </p:nvSpPr>
        <p:spPr>
          <a:xfrm>
            <a:off x="285720" y="714356"/>
            <a:ext cx="8501122" cy="6357982"/>
          </a:xfrm>
          <a:prstGeom prst="rect">
            <a:avLst/>
          </a:prstGeom>
        </p:spPr>
        <p:txBody>
          <a:bodyPr vert="horz" anchor="ctr">
            <a:normAutofit/>
          </a:bodyPr>
          <a:lstStyle/>
          <a:p>
            <a:r>
              <a:rPr lang="en-US" altLang="zh-CN" sz="2400" b="1" dirty="0" smtClean="0">
                <a:latin typeface="宋体" panose="02010600030101010101" pitchFamily="2" charset="-122"/>
                <a:ea typeface="宋体" panose="02010600030101010101" pitchFamily="2" charset="-122"/>
              </a:rPr>
              <a:t> 10.</a:t>
            </a:r>
            <a:r>
              <a:rPr lang="zh-CN" altLang="zh-CN" sz="2400" b="1" dirty="0" smtClean="0">
                <a:latin typeface="宋体" panose="02010600030101010101" pitchFamily="2" charset="-122"/>
                <a:ea typeface="宋体" panose="02010600030101010101" pitchFamily="2" charset="-122"/>
              </a:rPr>
              <a:t>下列哪种牌子的啤酒是您经常喝的呢？</a:t>
            </a:r>
            <a:endParaRPr lang="zh-CN" altLang="zh-CN" sz="2400" b="1" dirty="0" smtClean="0">
              <a:latin typeface="宋体" panose="02010600030101010101" pitchFamily="2" charset="-122"/>
              <a:ea typeface="宋体" panose="02010600030101010101" pitchFamily="2" charset="-122"/>
            </a:endParaRPr>
          </a:p>
          <a:p>
            <a:r>
              <a:rPr lang="en-US" altLang="zh-CN" sz="2400" b="1" dirty="0" smtClean="0">
                <a:latin typeface="宋体" panose="02010600030101010101" pitchFamily="2" charset="-122"/>
                <a:ea typeface="宋体" panose="02010600030101010101" pitchFamily="2" charset="-122"/>
              </a:rPr>
              <a:t>    A</a:t>
            </a:r>
            <a:r>
              <a:rPr lang="zh-CN" altLang="zh-CN" sz="2400" b="1" dirty="0" smtClean="0">
                <a:latin typeface="宋体" panose="02010600030101010101" pitchFamily="2" charset="-122"/>
                <a:ea typeface="宋体" panose="02010600030101010101" pitchFamily="2" charset="-122"/>
              </a:rPr>
              <a:t>．华润</a:t>
            </a:r>
            <a:r>
              <a:rPr lang="en-US" altLang="zh-CN" sz="2400" b="1" dirty="0" smtClean="0">
                <a:latin typeface="宋体" panose="02010600030101010101" pitchFamily="2" charset="-122"/>
                <a:ea typeface="宋体" panose="02010600030101010101" pitchFamily="2" charset="-122"/>
              </a:rPr>
              <a:t>    B</a:t>
            </a:r>
            <a:r>
              <a:rPr lang="zh-CN" altLang="zh-CN" sz="2400" b="1" dirty="0" smtClean="0">
                <a:latin typeface="宋体" panose="02010600030101010101" pitchFamily="2" charset="-122"/>
                <a:ea typeface="宋体" panose="02010600030101010101" pitchFamily="2" charset="-122"/>
              </a:rPr>
              <a:t>．青岛</a:t>
            </a:r>
            <a:r>
              <a:rPr lang="en-US" altLang="zh-CN" sz="2400" b="1" dirty="0" smtClean="0">
                <a:latin typeface="宋体" panose="02010600030101010101" pitchFamily="2" charset="-122"/>
                <a:ea typeface="宋体" panose="02010600030101010101" pitchFamily="2" charset="-122"/>
              </a:rPr>
              <a:t>    C</a:t>
            </a:r>
            <a:r>
              <a:rPr lang="zh-CN" altLang="zh-CN" sz="2400" b="1" dirty="0" smtClean="0">
                <a:latin typeface="宋体" panose="02010600030101010101" pitchFamily="2" charset="-122"/>
                <a:ea typeface="宋体" panose="02010600030101010101" pitchFamily="2" charset="-122"/>
              </a:rPr>
              <a:t>．北京</a:t>
            </a:r>
            <a:r>
              <a:rPr lang="en-US" altLang="zh-CN" sz="2400" b="1" dirty="0" smtClean="0">
                <a:latin typeface="宋体" panose="02010600030101010101" pitchFamily="2" charset="-122"/>
                <a:ea typeface="宋体" panose="02010600030101010101" pitchFamily="2" charset="-122"/>
              </a:rPr>
              <a:t>    D</a:t>
            </a:r>
            <a:r>
              <a:rPr lang="zh-CN" altLang="zh-CN" sz="2400" b="1" dirty="0" smtClean="0">
                <a:latin typeface="宋体" panose="02010600030101010101" pitchFamily="2" charset="-122"/>
                <a:ea typeface="宋体" panose="02010600030101010101" pitchFamily="2" charset="-122"/>
              </a:rPr>
              <a:t>．嘉仕伯</a:t>
            </a:r>
            <a:endParaRPr lang="zh-CN" altLang="zh-CN" sz="2400" b="1" dirty="0" smtClean="0">
              <a:latin typeface="宋体" panose="02010600030101010101" pitchFamily="2" charset="-122"/>
              <a:ea typeface="宋体" panose="02010600030101010101" pitchFamily="2" charset="-122"/>
            </a:endParaRPr>
          </a:p>
          <a:p>
            <a:r>
              <a:rPr lang="en-US" altLang="zh-CN" sz="2400" b="1" dirty="0" smtClean="0">
                <a:latin typeface="宋体" panose="02010600030101010101" pitchFamily="2" charset="-122"/>
                <a:ea typeface="宋体" panose="02010600030101010101" pitchFamily="2" charset="-122"/>
              </a:rPr>
              <a:t>    E</a:t>
            </a:r>
            <a:r>
              <a:rPr lang="zh-CN" altLang="zh-CN" sz="2400" b="1" dirty="0" smtClean="0">
                <a:latin typeface="宋体" panose="02010600030101010101" pitchFamily="2" charset="-122"/>
                <a:ea typeface="宋体" panose="02010600030101010101" pitchFamily="2" charset="-122"/>
              </a:rPr>
              <a:t>．喜力</a:t>
            </a:r>
            <a:r>
              <a:rPr lang="en-US" altLang="zh-CN" sz="2400" b="1" dirty="0" smtClean="0">
                <a:latin typeface="宋体" panose="02010600030101010101" pitchFamily="2" charset="-122"/>
                <a:ea typeface="宋体" panose="02010600030101010101" pitchFamily="2" charset="-122"/>
              </a:rPr>
              <a:t>    F</a:t>
            </a:r>
            <a:r>
              <a:rPr lang="zh-CN" altLang="zh-CN" sz="2400" b="1" dirty="0" smtClean="0">
                <a:latin typeface="宋体" panose="02010600030101010101" pitchFamily="2" charset="-122"/>
                <a:ea typeface="宋体" panose="02010600030101010101" pitchFamily="2" charset="-122"/>
              </a:rPr>
              <a:t>．百威．</a:t>
            </a:r>
            <a:r>
              <a:rPr lang="en-US" altLang="zh-CN" sz="2400" b="1" dirty="0" smtClean="0">
                <a:latin typeface="宋体" panose="02010600030101010101" pitchFamily="2" charset="-122"/>
                <a:ea typeface="宋体" panose="02010600030101010101" pitchFamily="2" charset="-122"/>
              </a:rPr>
              <a:t>    G</a:t>
            </a:r>
            <a:r>
              <a:rPr lang="zh-CN" altLang="zh-CN" sz="2400" b="1" dirty="0" smtClean="0">
                <a:latin typeface="宋体" panose="02010600030101010101" pitchFamily="2" charset="-122"/>
                <a:ea typeface="宋体" panose="02010600030101010101" pitchFamily="2" charset="-122"/>
              </a:rPr>
              <a:t>．蓝带</a:t>
            </a:r>
            <a:endParaRPr lang="zh-CN" altLang="zh-CN" sz="2400" b="1" dirty="0" smtClean="0">
              <a:latin typeface="宋体" panose="02010600030101010101" pitchFamily="2" charset="-122"/>
              <a:ea typeface="宋体" panose="02010600030101010101" pitchFamily="2" charset="-122"/>
            </a:endParaRPr>
          </a:p>
          <a:p>
            <a:r>
              <a:rPr lang="en-US" altLang="zh-CN" sz="2400" b="1" dirty="0" smtClean="0">
                <a:latin typeface="宋体" panose="02010600030101010101" pitchFamily="2" charset="-122"/>
                <a:ea typeface="宋体" panose="02010600030101010101" pitchFamily="2" charset="-122"/>
              </a:rPr>
              <a:t>    11.</a:t>
            </a:r>
            <a:r>
              <a:rPr lang="zh-CN" altLang="zh-CN" sz="2400" b="1" dirty="0" smtClean="0">
                <a:latin typeface="宋体" panose="02010600030101010101" pitchFamily="2" charset="-122"/>
                <a:ea typeface="宋体" panose="02010600030101010101" pitchFamily="2" charset="-122"/>
              </a:rPr>
              <a:t>为什么选择这种或这些品牌？</a:t>
            </a:r>
            <a:endParaRPr lang="zh-CN" altLang="zh-CN" sz="2400" b="1" dirty="0" smtClean="0">
              <a:latin typeface="宋体" panose="02010600030101010101" pitchFamily="2" charset="-122"/>
              <a:ea typeface="宋体" panose="02010600030101010101" pitchFamily="2" charset="-122"/>
            </a:endParaRPr>
          </a:p>
          <a:p>
            <a:r>
              <a:rPr lang="en-US" altLang="zh-CN" sz="2400" b="1" dirty="0" smtClean="0">
                <a:latin typeface="宋体" panose="02010600030101010101" pitchFamily="2" charset="-122"/>
                <a:ea typeface="宋体" panose="02010600030101010101" pitchFamily="2" charset="-122"/>
              </a:rPr>
              <a:t>    A</a:t>
            </a:r>
            <a:r>
              <a:rPr lang="zh-CN" altLang="zh-CN" sz="2400" b="1" dirty="0" smtClean="0">
                <a:latin typeface="宋体" panose="02010600030101010101" pitchFamily="2" charset="-122"/>
                <a:ea typeface="宋体" panose="02010600030101010101" pitchFamily="2" charset="-122"/>
              </a:rPr>
              <a:t>．口感好</a:t>
            </a:r>
            <a:r>
              <a:rPr lang="en-US" altLang="zh-CN" sz="2400" b="1" dirty="0" smtClean="0">
                <a:latin typeface="宋体" panose="02010600030101010101" pitchFamily="2" charset="-122"/>
                <a:ea typeface="宋体" panose="02010600030101010101" pitchFamily="2" charset="-122"/>
              </a:rPr>
              <a:t>    B</a:t>
            </a:r>
            <a:r>
              <a:rPr lang="zh-CN" altLang="zh-CN" sz="2400" b="1" dirty="0" smtClean="0">
                <a:latin typeface="宋体" panose="02010600030101010101" pitchFamily="2" charset="-122"/>
                <a:ea typeface="宋体" panose="02010600030101010101" pitchFamily="2" charset="-122"/>
              </a:rPr>
              <a:t>．著名品牌，品质保证</a:t>
            </a:r>
            <a:endParaRPr lang="zh-CN" altLang="zh-CN" sz="2400" b="1" dirty="0" smtClean="0">
              <a:latin typeface="宋体" panose="02010600030101010101" pitchFamily="2" charset="-122"/>
              <a:ea typeface="宋体" panose="02010600030101010101" pitchFamily="2" charset="-122"/>
            </a:endParaRPr>
          </a:p>
          <a:p>
            <a:r>
              <a:rPr lang="en-US" altLang="zh-CN" sz="2400" b="1" dirty="0" smtClean="0">
                <a:latin typeface="宋体" panose="02010600030101010101" pitchFamily="2" charset="-122"/>
                <a:ea typeface="宋体" panose="02010600030101010101" pitchFamily="2" charset="-122"/>
              </a:rPr>
              <a:t>    C</a:t>
            </a:r>
            <a:r>
              <a:rPr lang="zh-CN" altLang="zh-CN" sz="2400" b="1" dirty="0" smtClean="0">
                <a:latin typeface="宋体" panose="02010600030101010101" pitchFamily="2" charset="-122"/>
                <a:ea typeface="宋体" panose="02010600030101010101" pitchFamily="2" charset="-122"/>
              </a:rPr>
              <a:t>．个人偏好，没有原因</a:t>
            </a:r>
            <a:r>
              <a:rPr lang="en-US" altLang="zh-CN" sz="2400" b="1" dirty="0" smtClean="0">
                <a:latin typeface="宋体" panose="02010600030101010101" pitchFamily="2" charset="-122"/>
                <a:ea typeface="宋体" panose="02010600030101010101" pitchFamily="2" charset="-122"/>
              </a:rPr>
              <a:t>    D</a:t>
            </a:r>
            <a:r>
              <a:rPr lang="zh-CN" altLang="zh-CN" sz="2400" b="1" dirty="0" smtClean="0">
                <a:latin typeface="宋体" panose="02010600030101010101" pitchFamily="2" charset="-122"/>
                <a:ea typeface="宋体" panose="02010600030101010101" pitchFamily="2" charset="-122"/>
              </a:rPr>
              <a:t>．包装精美，比较有档次</a:t>
            </a:r>
            <a:endParaRPr lang="zh-CN" altLang="zh-CN" sz="2400" b="1" dirty="0" smtClean="0">
              <a:latin typeface="宋体" panose="02010600030101010101" pitchFamily="2" charset="-122"/>
              <a:ea typeface="宋体" panose="02010600030101010101" pitchFamily="2" charset="-122"/>
            </a:endParaRPr>
          </a:p>
          <a:p>
            <a:r>
              <a:rPr lang="en-US" altLang="zh-CN" sz="2400" b="1" dirty="0" smtClean="0">
                <a:latin typeface="宋体" panose="02010600030101010101" pitchFamily="2" charset="-122"/>
                <a:ea typeface="宋体" panose="02010600030101010101" pitchFamily="2" charset="-122"/>
              </a:rPr>
              <a:t>    E</a:t>
            </a:r>
            <a:r>
              <a:rPr lang="zh-CN" altLang="zh-CN" sz="2400" b="1" dirty="0" smtClean="0">
                <a:latin typeface="宋体" panose="02010600030101010101" pitchFamily="2" charset="-122"/>
                <a:ea typeface="宋体" panose="02010600030101010101" pitchFamily="2" charset="-122"/>
              </a:rPr>
              <a:t>．周围的人都喜欢这个品牌</a:t>
            </a:r>
            <a:r>
              <a:rPr lang="en-US" altLang="zh-CN" sz="2400" b="1" dirty="0" smtClean="0">
                <a:latin typeface="宋体" panose="02010600030101010101" pitchFamily="2" charset="-122"/>
                <a:ea typeface="宋体" panose="02010600030101010101" pitchFamily="2" charset="-122"/>
              </a:rPr>
              <a:t>    F</a:t>
            </a:r>
            <a:r>
              <a:rPr lang="zh-CN" altLang="zh-CN" sz="2400" b="1" dirty="0" smtClean="0">
                <a:latin typeface="宋体" panose="02010600030101010101" pitchFamily="2" charset="-122"/>
                <a:ea typeface="宋体" panose="02010600030101010101" pitchFamily="2" charset="-122"/>
              </a:rPr>
              <a:t>．市场上常见，购买方便</a:t>
            </a:r>
            <a:endParaRPr lang="zh-CN" altLang="zh-CN" sz="2400" b="1" dirty="0" smtClean="0">
              <a:latin typeface="宋体" panose="02010600030101010101" pitchFamily="2" charset="-122"/>
              <a:ea typeface="宋体" panose="02010600030101010101" pitchFamily="2" charset="-122"/>
            </a:endParaRPr>
          </a:p>
          <a:p>
            <a:r>
              <a:rPr lang="en-US" altLang="zh-CN" sz="2400" b="1" dirty="0" smtClean="0">
                <a:latin typeface="宋体" panose="02010600030101010101" pitchFamily="2" charset="-122"/>
                <a:ea typeface="宋体" panose="02010600030101010101" pitchFamily="2" charset="-122"/>
              </a:rPr>
              <a:t>    G</a:t>
            </a:r>
            <a:r>
              <a:rPr lang="zh-CN" altLang="zh-CN" sz="2400" b="1" dirty="0" smtClean="0">
                <a:latin typeface="宋体" panose="02010600030101010101" pitchFamily="2" charset="-122"/>
                <a:ea typeface="宋体" panose="02010600030101010101" pitchFamily="2" charset="-122"/>
              </a:rPr>
              <a:t>．其他原因</a:t>
            </a:r>
            <a:endParaRPr lang="zh-CN" altLang="zh-CN" sz="2400" b="1" dirty="0" smtClean="0">
              <a:latin typeface="宋体" panose="02010600030101010101" pitchFamily="2" charset="-122"/>
              <a:ea typeface="宋体" panose="02010600030101010101" pitchFamily="2" charset="-122"/>
            </a:endParaRPr>
          </a:p>
          <a:p>
            <a:r>
              <a:rPr lang="en-US" altLang="zh-CN" sz="2400" b="1" dirty="0" smtClean="0">
                <a:latin typeface="宋体" panose="02010600030101010101" pitchFamily="2" charset="-122"/>
                <a:ea typeface="宋体" panose="02010600030101010101" pitchFamily="2" charset="-122"/>
              </a:rPr>
              <a:t>    12</a:t>
            </a:r>
            <a:r>
              <a:rPr lang="zh-CN" altLang="zh-CN" sz="2400" b="1" dirty="0" smtClean="0">
                <a:latin typeface="宋体" panose="02010600030101010101" pitchFamily="2" charset="-122"/>
                <a:ea typeface="宋体" panose="02010600030101010101" pitchFamily="2" charset="-122"/>
              </a:rPr>
              <a:t>、您会对什么样的品牌印象深刻？</a:t>
            </a:r>
            <a:endParaRPr lang="zh-CN" altLang="zh-CN" sz="2400" b="1" dirty="0" smtClean="0">
              <a:latin typeface="宋体" panose="02010600030101010101" pitchFamily="2" charset="-122"/>
              <a:ea typeface="宋体" panose="02010600030101010101" pitchFamily="2" charset="-122"/>
            </a:endParaRPr>
          </a:p>
          <a:p>
            <a:r>
              <a:rPr lang="en-US" altLang="zh-CN" sz="2400" b="1" dirty="0" smtClean="0">
                <a:latin typeface="宋体" panose="02010600030101010101" pitchFamily="2" charset="-122"/>
                <a:ea typeface="宋体" panose="02010600030101010101" pitchFamily="2" charset="-122"/>
              </a:rPr>
              <a:t>    A</a:t>
            </a:r>
            <a:r>
              <a:rPr lang="zh-CN" altLang="zh-CN" sz="2400" b="1" dirty="0" smtClean="0">
                <a:latin typeface="宋体" panose="02010600030101010101" pitchFamily="2" charset="-122"/>
                <a:ea typeface="宋体" panose="02010600030101010101" pitchFamily="2" charset="-122"/>
              </a:rPr>
              <a:t>．口感极佳</a:t>
            </a:r>
            <a:r>
              <a:rPr lang="en-US" altLang="zh-CN" sz="2400" b="1" dirty="0" smtClean="0">
                <a:latin typeface="宋体" panose="02010600030101010101" pitchFamily="2" charset="-122"/>
                <a:ea typeface="宋体" panose="02010600030101010101" pitchFamily="2" charset="-122"/>
              </a:rPr>
              <a:t>    B</a:t>
            </a:r>
            <a:r>
              <a:rPr lang="zh-CN" altLang="zh-CN" sz="2400" b="1" dirty="0" smtClean="0">
                <a:latin typeface="宋体" panose="02010600030101010101" pitchFamily="2" charset="-122"/>
                <a:ea typeface="宋体" panose="02010600030101010101" pitchFamily="2" charset="-122"/>
              </a:rPr>
              <a:t>．价格适中</a:t>
            </a:r>
            <a:r>
              <a:rPr lang="en-US" altLang="zh-CN" sz="2400" b="1" dirty="0" smtClean="0">
                <a:latin typeface="宋体" panose="02010600030101010101" pitchFamily="2" charset="-122"/>
                <a:ea typeface="宋体" panose="02010600030101010101" pitchFamily="2" charset="-122"/>
              </a:rPr>
              <a:t>    C</a:t>
            </a:r>
            <a:r>
              <a:rPr lang="zh-CN" altLang="zh-CN" sz="2400" b="1" dirty="0" smtClean="0">
                <a:latin typeface="宋体" panose="02010600030101010101" pitchFamily="2" charset="-122"/>
                <a:ea typeface="宋体" panose="02010600030101010101" pitchFamily="2" charset="-122"/>
              </a:rPr>
              <a:t>．有抽奖活动</a:t>
            </a:r>
            <a:r>
              <a:rPr lang="en-US" altLang="zh-CN" sz="2400" b="1" dirty="0" smtClean="0">
                <a:latin typeface="宋体" panose="02010600030101010101" pitchFamily="2" charset="-122"/>
                <a:ea typeface="宋体" panose="02010600030101010101" pitchFamily="2" charset="-122"/>
              </a:rPr>
              <a:t>   </a:t>
            </a:r>
            <a:endParaRPr lang="en-US" altLang="zh-CN" sz="2400" b="1" dirty="0" smtClean="0">
              <a:latin typeface="宋体" panose="02010600030101010101" pitchFamily="2" charset="-122"/>
              <a:ea typeface="宋体" panose="02010600030101010101" pitchFamily="2" charset="-122"/>
            </a:endParaRPr>
          </a:p>
          <a:p>
            <a:r>
              <a:rPr lang="en-US" altLang="zh-CN" sz="2400" b="1" dirty="0" smtClean="0">
                <a:latin typeface="宋体" panose="02010600030101010101" pitchFamily="2" charset="-122"/>
                <a:ea typeface="宋体" panose="02010600030101010101" pitchFamily="2" charset="-122"/>
              </a:rPr>
              <a:t> D</a:t>
            </a:r>
            <a:r>
              <a:rPr lang="zh-CN" altLang="zh-CN" sz="2400" b="1" dirty="0" smtClean="0">
                <a:latin typeface="宋体" panose="02010600030101010101" pitchFamily="2" charset="-122"/>
                <a:ea typeface="宋体" panose="02010600030101010101" pitchFamily="2" charset="-122"/>
              </a:rPr>
              <a:t>．广告宣传到位</a:t>
            </a:r>
            <a:r>
              <a:rPr lang="en-US" altLang="zh-CN" sz="2400" b="1" dirty="0" smtClean="0">
                <a:latin typeface="宋体" panose="02010600030101010101" pitchFamily="2" charset="-122"/>
                <a:ea typeface="宋体" panose="02010600030101010101" pitchFamily="2" charset="-122"/>
              </a:rPr>
              <a:t>    E</a:t>
            </a:r>
            <a:r>
              <a:rPr lang="zh-CN" altLang="zh-CN" sz="2400" b="1" dirty="0" smtClean="0">
                <a:latin typeface="宋体" panose="02010600030101010101" pitchFamily="2" charset="-122"/>
                <a:ea typeface="宋体" panose="02010600030101010101" pitchFamily="2" charset="-122"/>
              </a:rPr>
              <a:t>．品牌保证</a:t>
            </a:r>
            <a:r>
              <a:rPr lang="en-US" altLang="zh-CN" sz="2400" b="1" dirty="0" smtClean="0">
                <a:latin typeface="宋体" panose="02010600030101010101" pitchFamily="2" charset="-122"/>
                <a:ea typeface="宋体" panose="02010600030101010101" pitchFamily="2" charset="-122"/>
              </a:rPr>
              <a:t>    F</a:t>
            </a:r>
            <a:r>
              <a:rPr lang="zh-CN" altLang="zh-CN" sz="2400" b="1" dirty="0" smtClean="0">
                <a:latin typeface="宋体" panose="02010600030101010101" pitchFamily="2" charset="-122"/>
                <a:ea typeface="宋体" panose="02010600030101010101" pitchFamily="2" charset="-122"/>
              </a:rPr>
              <a:t>．经常搞促销活动</a:t>
            </a:r>
            <a:endParaRPr lang="zh-CN" altLang="zh-CN" sz="2400" b="1" dirty="0" smtClean="0">
              <a:latin typeface="宋体" panose="02010600030101010101" pitchFamily="2" charset="-122"/>
              <a:ea typeface="宋体" panose="02010600030101010101" pitchFamily="2" charset="-122"/>
            </a:endParaRPr>
          </a:p>
          <a:p>
            <a:r>
              <a:rPr lang="en-US" altLang="zh-CN" sz="2400" b="1" dirty="0" smtClean="0">
                <a:latin typeface="宋体" panose="02010600030101010101" pitchFamily="2" charset="-122"/>
                <a:ea typeface="宋体" panose="02010600030101010101" pitchFamily="2" charset="-122"/>
              </a:rPr>
              <a:t>    G</a:t>
            </a:r>
            <a:r>
              <a:rPr lang="zh-CN" altLang="zh-CN" sz="2400" b="1" dirty="0" smtClean="0">
                <a:latin typeface="宋体" panose="02010600030101010101" pitchFamily="2" charset="-122"/>
                <a:ea typeface="宋体" panose="02010600030101010101" pitchFamily="2" charset="-122"/>
              </a:rPr>
              <a:t>．活动赞助商</a:t>
            </a:r>
            <a:r>
              <a:rPr lang="en-US" altLang="zh-CN" sz="2400" b="1" dirty="0" smtClean="0">
                <a:latin typeface="宋体" panose="02010600030101010101" pitchFamily="2" charset="-122"/>
                <a:ea typeface="宋体" panose="02010600030101010101" pitchFamily="2" charset="-122"/>
              </a:rPr>
              <a:t>    H-</a:t>
            </a:r>
            <a:r>
              <a:rPr lang="zh-CN" altLang="zh-CN" sz="2400" b="1" dirty="0" smtClean="0">
                <a:latin typeface="宋体" panose="02010600030101010101" pitchFamily="2" charset="-122"/>
                <a:ea typeface="宋体" panose="02010600030101010101" pitchFamily="2" charset="-122"/>
              </a:rPr>
              <a:t>其他原因</a:t>
            </a:r>
            <a:endParaRPr lang="zh-CN" altLang="zh-CN" sz="2400" b="1" dirty="0" smtClean="0">
              <a:latin typeface="宋体" panose="02010600030101010101" pitchFamily="2" charset="-122"/>
              <a:ea typeface="宋体" panose="02010600030101010101" pitchFamily="2" charset="-122"/>
            </a:endParaRPr>
          </a:p>
        </p:txBody>
      </p:sp>
    </p:spTree>
  </p:cSld>
  <p:clrMapOvr>
    <a:masterClrMapping/>
  </p:clrMapOvr>
  <p:transition spd="med">
    <p:wheel spokes="2"/>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14414" y="428604"/>
            <a:ext cx="7929586" cy="838200"/>
          </a:xfrm>
        </p:spPr>
        <p:txBody>
          <a:bodyPr>
            <a:normAutofit/>
          </a:bodyPr>
          <a:lstStyle/>
          <a:p>
            <a:r>
              <a:rPr lang="zh-CN" altLang="en-US" sz="4400" dirty="0" smtClean="0"/>
              <a:t>八、拓展延伸</a:t>
            </a:r>
            <a:endParaRPr lang="zh-CN" altLang="en-US" sz="4400" dirty="0"/>
          </a:p>
        </p:txBody>
      </p:sp>
      <p:sp>
        <p:nvSpPr>
          <p:cNvPr id="5" name="标题 1"/>
          <p:cNvSpPr txBox="1"/>
          <p:nvPr/>
        </p:nvSpPr>
        <p:spPr>
          <a:xfrm>
            <a:off x="214282" y="1071546"/>
            <a:ext cx="8501122" cy="3571900"/>
          </a:xfrm>
          <a:prstGeom prst="rect">
            <a:avLst/>
          </a:prstGeom>
        </p:spPr>
        <p:txBody>
          <a:bodyPr vert="horz" anchor="ctr">
            <a:normAutofit/>
          </a:bodyPr>
          <a:lstStyle/>
          <a:p>
            <a:r>
              <a:rPr lang="en-US" altLang="zh-CN" sz="2400" b="1" dirty="0" smtClean="0">
                <a:latin typeface="宋体" panose="02010600030101010101" pitchFamily="2" charset="-122"/>
                <a:ea typeface="宋体" panose="02010600030101010101" pitchFamily="2" charset="-122"/>
              </a:rPr>
              <a:t>13.</a:t>
            </a:r>
            <a:r>
              <a:rPr lang="zh-CN" altLang="zh-CN" sz="2400" b="1" dirty="0" smtClean="0">
                <a:latin typeface="宋体" panose="02010600030101010101" pitchFamily="2" charset="-122"/>
                <a:ea typeface="宋体" panose="02010600030101010101" pitchFamily="2" charset="-122"/>
              </a:rPr>
              <a:t>下列哪种口味的啤酒是您经常喝的？</a:t>
            </a:r>
            <a:endParaRPr lang="zh-CN" altLang="zh-CN" sz="2400" b="1" dirty="0" smtClean="0">
              <a:latin typeface="宋体" panose="02010600030101010101" pitchFamily="2" charset="-122"/>
              <a:ea typeface="宋体" panose="02010600030101010101" pitchFamily="2" charset="-122"/>
            </a:endParaRPr>
          </a:p>
          <a:p>
            <a:r>
              <a:rPr lang="en-US" altLang="zh-CN" sz="2400" b="1" dirty="0" smtClean="0">
                <a:latin typeface="宋体" panose="02010600030101010101" pitchFamily="2" charset="-122"/>
                <a:ea typeface="宋体" panose="02010600030101010101" pitchFamily="2" charset="-122"/>
              </a:rPr>
              <a:t>    A</a:t>
            </a:r>
            <a:r>
              <a:rPr lang="zh-CN" altLang="zh-CN" sz="2400" b="1" dirty="0" smtClean="0">
                <a:latin typeface="宋体" panose="02010600030101010101" pitchFamily="2" charset="-122"/>
                <a:ea typeface="宋体" panose="02010600030101010101" pitchFamily="2" charset="-122"/>
              </a:rPr>
              <a:t>．清爽</a:t>
            </a:r>
            <a:r>
              <a:rPr lang="en-US" altLang="zh-CN" sz="2400" b="1" dirty="0" smtClean="0">
                <a:latin typeface="宋体" panose="02010600030101010101" pitchFamily="2" charset="-122"/>
                <a:ea typeface="宋体" panose="02010600030101010101" pitchFamily="2" charset="-122"/>
              </a:rPr>
              <a:t>    B</a:t>
            </a:r>
            <a:r>
              <a:rPr lang="zh-CN" altLang="zh-CN" sz="2400" b="1" dirty="0" smtClean="0">
                <a:latin typeface="宋体" panose="02010600030101010101" pitchFamily="2" charset="-122"/>
                <a:ea typeface="宋体" panose="02010600030101010101" pitchFamily="2" charset="-122"/>
              </a:rPr>
              <a:t>．醇和</a:t>
            </a:r>
            <a:r>
              <a:rPr lang="en-US" altLang="zh-CN" sz="2400" b="1" dirty="0" smtClean="0">
                <a:latin typeface="宋体" panose="02010600030101010101" pitchFamily="2" charset="-122"/>
                <a:ea typeface="宋体" panose="02010600030101010101" pitchFamily="2" charset="-122"/>
              </a:rPr>
              <a:t>    C</a:t>
            </a:r>
            <a:r>
              <a:rPr lang="zh-CN" altLang="zh-CN" sz="2400" b="1" dirty="0" smtClean="0">
                <a:latin typeface="宋体" panose="02010600030101010101" pitchFamily="2" charset="-122"/>
                <a:ea typeface="宋体" panose="02010600030101010101" pitchFamily="2" charset="-122"/>
              </a:rPr>
              <a:t>．纯生</a:t>
            </a:r>
            <a:r>
              <a:rPr lang="en-US" altLang="zh-CN" sz="2400" b="1" dirty="0" smtClean="0">
                <a:latin typeface="宋体" panose="02010600030101010101" pitchFamily="2" charset="-122"/>
                <a:ea typeface="宋体" panose="02010600030101010101" pitchFamily="2" charset="-122"/>
              </a:rPr>
              <a:t>    D</a:t>
            </a:r>
            <a:r>
              <a:rPr lang="zh-CN" altLang="zh-CN" sz="2400" b="1" dirty="0" smtClean="0">
                <a:latin typeface="宋体" panose="02010600030101010101" pitchFamily="2" charset="-122"/>
                <a:ea typeface="宋体" panose="02010600030101010101" pitchFamily="2" charset="-122"/>
              </a:rPr>
              <a:t>．小麦</a:t>
            </a:r>
            <a:endParaRPr lang="zh-CN" altLang="zh-CN" sz="2400" b="1" dirty="0" smtClean="0">
              <a:latin typeface="宋体" panose="02010600030101010101" pitchFamily="2" charset="-122"/>
              <a:ea typeface="宋体" panose="02010600030101010101" pitchFamily="2" charset="-122"/>
            </a:endParaRPr>
          </a:p>
          <a:p>
            <a:r>
              <a:rPr lang="en-US" altLang="zh-CN" sz="2400" b="1" dirty="0" smtClean="0">
                <a:latin typeface="宋体" panose="02010600030101010101" pitchFamily="2" charset="-122"/>
                <a:ea typeface="宋体" panose="02010600030101010101" pitchFamily="2" charset="-122"/>
              </a:rPr>
              <a:t>    E</a:t>
            </a:r>
            <a:r>
              <a:rPr lang="zh-CN" altLang="zh-CN" sz="2400" b="1" dirty="0" smtClean="0">
                <a:latin typeface="宋体" panose="02010600030101010101" pitchFamily="2" charset="-122"/>
                <a:ea typeface="宋体" panose="02010600030101010101" pitchFamily="2" charset="-122"/>
              </a:rPr>
              <a:t>．全麦</a:t>
            </a:r>
            <a:r>
              <a:rPr lang="en-US" altLang="zh-CN" sz="2400" b="1" dirty="0" smtClean="0">
                <a:latin typeface="宋体" panose="02010600030101010101" pitchFamily="2" charset="-122"/>
                <a:ea typeface="宋体" panose="02010600030101010101" pitchFamily="2" charset="-122"/>
              </a:rPr>
              <a:t>    F</a:t>
            </a:r>
            <a:r>
              <a:rPr lang="zh-CN" altLang="zh-CN" sz="2400" b="1" dirty="0" smtClean="0">
                <a:latin typeface="宋体" panose="02010600030101010101" pitchFamily="2" charset="-122"/>
                <a:ea typeface="宋体" panose="02010600030101010101" pitchFamily="2" charset="-122"/>
              </a:rPr>
              <a:t>．果啤</a:t>
            </a:r>
            <a:r>
              <a:rPr lang="en-US" altLang="zh-CN" sz="2400" b="1" dirty="0" smtClean="0">
                <a:latin typeface="宋体" panose="02010600030101010101" pitchFamily="2" charset="-122"/>
                <a:ea typeface="宋体" panose="02010600030101010101" pitchFamily="2" charset="-122"/>
              </a:rPr>
              <a:t>    G</a:t>
            </a:r>
            <a:r>
              <a:rPr lang="zh-CN" altLang="zh-CN" sz="2400" b="1" dirty="0" smtClean="0">
                <a:latin typeface="宋体" panose="02010600030101010101" pitchFamily="2" charset="-122"/>
                <a:ea typeface="宋体" panose="02010600030101010101" pitchFamily="2" charset="-122"/>
              </a:rPr>
              <a:t>．特啤</a:t>
            </a:r>
            <a:r>
              <a:rPr lang="en-US" altLang="zh-CN" sz="2400" b="1" dirty="0" smtClean="0">
                <a:latin typeface="宋体" panose="02010600030101010101" pitchFamily="2" charset="-122"/>
                <a:ea typeface="宋体" panose="02010600030101010101" pitchFamily="2" charset="-122"/>
              </a:rPr>
              <a:t>    H</a:t>
            </a:r>
            <a:r>
              <a:rPr lang="zh-CN" altLang="zh-CN" sz="2400" b="1" dirty="0" smtClean="0">
                <a:latin typeface="宋体" panose="02010600030101010101" pitchFamily="2" charset="-122"/>
                <a:ea typeface="宋体" panose="02010600030101010101" pitchFamily="2" charset="-122"/>
              </a:rPr>
              <a:t>．其他</a:t>
            </a:r>
            <a:r>
              <a:rPr lang="en-US" altLang="zh-CN" sz="2400" b="1" dirty="0" smtClean="0">
                <a:latin typeface="宋体" panose="02010600030101010101" pitchFamily="2" charset="-122"/>
                <a:ea typeface="宋体" panose="02010600030101010101" pitchFamily="2" charset="-122"/>
              </a:rPr>
              <a:t> 14.</a:t>
            </a:r>
            <a:r>
              <a:rPr lang="zh-CN" altLang="zh-CN" sz="2400" b="1" dirty="0" smtClean="0">
                <a:latin typeface="宋体" panose="02010600030101010101" pitchFamily="2" charset="-122"/>
                <a:ea typeface="宋体" panose="02010600030101010101" pitchFamily="2" charset="-122"/>
              </a:rPr>
              <a:t>您一般会在何处购买啤酒？</a:t>
            </a:r>
            <a:endParaRPr lang="zh-CN" altLang="zh-CN" sz="2400" b="1" dirty="0" smtClean="0">
              <a:latin typeface="宋体" panose="02010600030101010101" pitchFamily="2" charset="-122"/>
              <a:ea typeface="宋体" panose="02010600030101010101" pitchFamily="2" charset="-122"/>
            </a:endParaRPr>
          </a:p>
          <a:p>
            <a:r>
              <a:rPr lang="en-US" altLang="zh-CN" sz="2400" b="1" dirty="0" smtClean="0">
                <a:latin typeface="宋体" panose="02010600030101010101" pitchFamily="2" charset="-122"/>
                <a:ea typeface="宋体" panose="02010600030101010101" pitchFamily="2" charset="-122"/>
              </a:rPr>
              <a:t>    A</a:t>
            </a:r>
            <a:r>
              <a:rPr lang="zh-CN" altLang="zh-CN" sz="2400" b="1" dirty="0" smtClean="0">
                <a:latin typeface="宋体" panose="02010600030101010101" pitchFamily="2" charset="-122"/>
                <a:ea typeface="宋体" panose="02010600030101010101" pitchFamily="2" charset="-122"/>
              </a:rPr>
              <a:t>．大型超市</a:t>
            </a:r>
            <a:r>
              <a:rPr lang="en-US" altLang="zh-CN" sz="2400" b="1" dirty="0" smtClean="0">
                <a:latin typeface="宋体" panose="02010600030101010101" pitchFamily="2" charset="-122"/>
                <a:ea typeface="宋体" panose="02010600030101010101" pitchFamily="2" charset="-122"/>
              </a:rPr>
              <a:t>    B</a:t>
            </a:r>
            <a:r>
              <a:rPr lang="zh-CN" altLang="zh-CN" sz="2400" b="1" dirty="0" smtClean="0">
                <a:latin typeface="宋体" panose="02010600030101010101" pitchFamily="2" charset="-122"/>
                <a:ea typeface="宋体" panose="02010600030101010101" pitchFamily="2" charset="-122"/>
              </a:rPr>
              <a:t>．商场</a:t>
            </a:r>
            <a:r>
              <a:rPr lang="en-US" altLang="zh-CN" sz="2400" b="1" dirty="0" smtClean="0">
                <a:latin typeface="宋体" panose="02010600030101010101" pitchFamily="2" charset="-122"/>
                <a:ea typeface="宋体" panose="02010600030101010101" pitchFamily="2" charset="-122"/>
              </a:rPr>
              <a:t>    C</a:t>
            </a:r>
            <a:r>
              <a:rPr lang="zh-CN" altLang="zh-CN" sz="2400" b="1" dirty="0" smtClean="0">
                <a:latin typeface="宋体" panose="02010600030101010101" pitchFamily="2" charset="-122"/>
                <a:ea typeface="宋体" panose="02010600030101010101" pitchFamily="2" charset="-122"/>
              </a:rPr>
              <a:t>．附近小商店</a:t>
            </a:r>
            <a:r>
              <a:rPr lang="en-US" altLang="zh-CN" sz="2400" b="1" dirty="0" smtClean="0">
                <a:latin typeface="宋体" panose="02010600030101010101" pitchFamily="2" charset="-122"/>
                <a:ea typeface="宋体" panose="02010600030101010101" pitchFamily="2" charset="-122"/>
              </a:rPr>
              <a:t>  D</a:t>
            </a:r>
            <a:r>
              <a:rPr lang="zh-CN" altLang="zh-CN" sz="2400" b="1" dirty="0" smtClean="0">
                <a:latin typeface="宋体" panose="02010600030101010101" pitchFamily="2" charset="-122"/>
                <a:ea typeface="宋体" panose="02010600030101010101" pitchFamily="2" charset="-122"/>
              </a:rPr>
              <a:t>．酒吧</a:t>
            </a:r>
            <a:endParaRPr lang="zh-CN" altLang="zh-CN" sz="2400" b="1" dirty="0" smtClean="0">
              <a:latin typeface="宋体" panose="02010600030101010101" pitchFamily="2" charset="-122"/>
              <a:ea typeface="宋体" panose="02010600030101010101" pitchFamily="2" charset="-122"/>
            </a:endParaRPr>
          </a:p>
          <a:p>
            <a:r>
              <a:rPr lang="en-US" altLang="zh-CN" sz="2400" b="1" dirty="0" smtClean="0">
                <a:latin typeface="宋体" panose="02010600030101010101" pitchFamily="2" charset="-122"/>
                <a:ea typeface="宋体" panose="02010600030101010101" pitchFamily="2" charset="-122"/>
              </a:rPr>
              <a:t>    E</a:t>
            </a:r>
            <a:r>
              <a:rPr lang="zh-CN" altLang="zh-CN" sz="2400" b="1" dirty="0" smtClean="0">
                <a:latin typeface="宋体" panose="02010600030101010101" pitchFamily="2" charset="-122"/>
                <a:ea typeface="宋体" panose="02010600030101010101" pitchFamily="2" charset="-122"/>
              </a:rPr>
              <a:t>．便利店</a:t>
            </a:r>
            <a:endParaRPr lang="zh-CN" altLang="zh-CN" sz="2400" b="1" dirty="0" smtClean="0">
              <a:latin typeface="宋体" panose="02010600030101010101" pitchFamily="2" charset="-122"/>
              <a:ea typeface="宋体" panose="02010600030101010101" pitchFamily="2" charset="-122"/>
            </a:endParaRPr>
          </a:p>
          <a:p>
            <a:r>
              <a:rPr lang="en-US" altLang="zh-CN" sz="2400" b="1" dirty="0" smtClean="0">
                <a:latin typeface="宋体" panose="02010600030101010101" pitchFamily="2" charset="-122"/>
                <a:ea typeface="宋体" panose="02010600030101010101" pitchFamily="2" charset="-122"/>
              </a:rPr>
              <a:t>    15.</a:t>
            </a:r>
            <a:r>
              <a:rPr lang="zh-CN" altLang="zh-CN" sz="2400" b="1" dirty="0" smtClean="0">
                <a:latin typeface="宋体" panose="02010600030101010101" pitchFamily="2" charset="-122"/>
                <a:ea typeface="宋体" panose="02010600030101010101" pitchFamily="2" charset="-122"/>
              </a:rPr>
              <a:t>您一般会在什么心情下喝啤酒？</a:t>
            </a:r>
            <a:endParaRPr lang="zh-CN" altLang="zh-CN" sz="2400" b="1" dirty="0" smtClean="0">
              <a:latin typeface="宋体" panose="02010600030101010101" pitchFamily="2" charset="-122"/>
              <a:ea typeface="宋体" panose="02010600030101010101" pitchFamily="2" charset="-122"/>
            </a:endParaRPr>
          </a:p>
          <a:p>
            <a:r>
              <a:rPr lang="en-US" altLang="zh-CN" sz="2400" b="1" dirty="0" smtClean="0">
                <a:latin typeface="宋体" panose="02010600030101010101" pitchFamily="2" charset="-122"/>
                <a:ea typeface="宋体" panose="02010600030101010101" pitchFamily="2" charset="-122"/>
              </a:rPr>
              <a:t>    A</a:t>
            </a:r>
            <a:r>
              <a:rPr lang="zh-CN" altLang="zh-CN" sz="2400" b="1" dirty="0" smtClean="0">
                <a:latin typeface="宋体" panose="02010600030101010101" pitchFamily="2" charset="-122"/>
                <a:ea typeface="宋体" panose="02010600030101010101" pitchFamily="2" charset="-122"/>
              </a:rPr>
              <a:t>．高兴时</a:t>
            </a:r>
            <a:r>
              <a:rPr lang="en-US" altLang="zh-CN" sz="2400" b="1" dirty="0" smtClean="0">
                <a:latin typeface="宋体" panose="02010600030101010101" pitchFamily="2" charset="-122"/>
                <a:ea typeface="宋体" panose="02010600030101010101" pitchFamily="2" charset="-122"/>
              </a:rPr>
              <a:t>    B</a:t>
            </a:r>
            <a:r>
              <a:rPr lang="zh-CN" altLang="zh-CN" sz="2400" b="1" dirty="0" smtClean="0">
                <a:latin typeface="宋体" panose="02010600030101010101" pitchFamily="2" charset="-122"/>
                <a:ea typeface="宋体" panose="02010600030101010101" pitchFamily="2" charset="-122"/>
              </a:rPr>
              <a:t>．烦心时</a:t>
            </a:r>
            <a:r>
              <a:rPr lang="en-US" altLang="zh-CN" sz="2400" b="1" dirty="0" smtClean="0">
                <a:latin typeface="宋体" panose="02010600030101010101" pitchFamily="2" charset="-122"/>
                <a:ea typeface="宋体" panose="02010600030101010101" pitchFamily="2" charset="-122"/>
              </a:rPr>
              <a:t>    C</a:t>
            </a:r>
            <a:r>
              <a:rPr lang="zh-CN" altLang="zh-CN" sz="2400" b="1" dirty="0" smtClean="0">
                <a:latin typeface="宋体" panose="02010600030101010101" pitchFamily="2" charset="-122"/>
                <a:ea typeface="宋体" panose="02010600030101010101" pitchFamily="2" charset="-122"/>
              </a:rPr>
              <a:t>．无聊时</a:t>
            </a:r>
            <a:r>
              <a:rPr lang="en-US" altLang="zh-CN" sz="2400" b="1" dirty="0" smtClean="0">
                <a:latin typeface="宋体" panose="02010600030101010101" pitchFamily="2" charset="-122"/>
                <a:ea typeface="宋体" panose="02010600030101010101" pitchFamily="2" charset="-122"/>
              </a:rPr>
              <a:t>    D</a:t>
            </a:r>
            <a:r>
              <a:rPr lang="zh-CN" altLang="zh-CN" sz="2400" b="1" dirty="0" smtClean="0">
                <a:latin typeface="宋体" panose="02010600030101010101" pitchFamily="2" charset="-122"/>
                <a:ea typeface="宋体" panose="02010600030101010101" pitchFamily="2" charset="-122"/>
              </a:rPr>
              <a:t>．伤心时</a:t>
            </a:r>
            <a:endParaRPr lang="zh-CN" altLang="zh-CN" sz="2400" b="1" dirty="0" smtClean="0">
              <a:latin typeface="宋体" panose="02010600030101010101" pitchFamily="2" charset="-122"/>
              <a:ea typeface="宋体" panose="02010600030101010101" pitchFamily="2" charset="-122"/>
            </a:endParaRPr>
          </a:p>
          <a:p>
            <a:r>
              <a:rPr lang="en-US" altLang="zh-CN" sz="2400" b="1" dirty="0" smtClean="0">
                <a:latin typeface="宋体" panose="02010600030101010101" pitchFamily="2" charset="-122"/>
                <a:ea typeface="宋体" panose="02010600030101010101" pitchFamily="2" charset="-122"/>
              </a:rPr>
              <a:t>E</a:t>
            </a:r>
            <a:r>
              <a:rPr lang="zh-CN" altLang="zh-CN" sz="2400" b="1" dirty="0" smtClean="0">
                <a:latin typeface="宋体" panose="02010600030101010101" pitchFamily="2" charset="-122"/>
                <a:ea typeface="宋体" panose="02010600030101010101" pitchFamily="2" charset="-122"/>
              </a:rPr>
              <a:t>．郁闷时</a:t>
            </a:r>
            <a:r>
              <a:rPr lang="en-US" altLang="zh-CN" sz="2400" b="1" dirty="0" smtClean="0">
                <a:latin typeface="宋体" panose="02010600030101010101" pitchFamily="2" charset="-122"/>
                <a:ea typeface="宋体" panose="02010600030101010101" pitchFamily="2" charset="-122"/>
              </a:rPr>
              <a:t>    F</a:t>
            </a:r>
            <a:r>
              <a:rPr lang="zh-CN" altLang="zh-CN" sz="2400" b="1" dirty="0" smtClean="0">
                <a:latin typeface="宋体" panose="02010600030101010101" pitchFamily="2" charset="-122"/>
                <a:ea typeface="宋体" panose="02010600030101010101" pitchFamily="2" charset="-122"/>
              </a:rPr>
              <a:t>．其他</a:t>
            </a:r>
            <a:endParaRPr lang="zh-CN" altLang="zh-CN" sz="2400" b="1" dirty="0">
              <a:latin typeface="宋体" panose="02010600030101010101" pitchFamily="2" charset="-122"/>
              <a:ea typeface="宋体" panose="02010600030101010101" pitchFamily="2" charset="-122"/>
            </a:endParaRPr>
          </a:p>
        </p:txBody>
      </p:sp>
      <p:sp>
        <p:nvSpPr>
          <p:cNvPr id="4" name="TextBox 3"/>
          <p:cNvSpPr txBox="1"/>
          <p:nvPr/>
        </p:nvSpPr>
        <p:spPr>
          <a:xfrm>
            <a:off x="571472" y="4643446"/>
            <a:ext cx="8215370" cy="1383665"/>
          </a:xfrm>
          <a:prstGeom prst="rect">
            <a:avLst/>
          </a:prstGeom>
          <a:noFill/>
        </p:spPr>
        <p:txBody>
          <a:bodyPr wrap="square" rtlCol="0">
            <a:spAutoFit/>
          </a:bodyPr>
          <a:lstStyle/>
          <a:p>
            <a:r>
              <a:rPr lang="zh-CN" altLang="en-US" sz="2800" b="1" dirty="0" smtClean="0">
                <a:solidFill>
                  <a:srgbClr val="FF0000"/>
                </a:solidFill>
              </a:rPr>
              <a:t>以上是青岛啤酒公司在</a:t>
            </a:r>
            <a:r>
              <a:rPr lang="en-US" altLang="zh-CN" sz="2800" b="1" dirty="0" smtClean="0">
                <a:solidFill>
                  <a:srgbClr val="FF0000"/>
                </a:solidFill>
              </a:rPr>
              <a:t>2014</a:t>
            </a:r>
            <a:r>
              <a:rPr lang="zh-CN" altLang="en-US" sz="2800" b="1" dirty="0" smtClean="0">
                <a:solidFill>
                  <a:srgbClr val="FF0000"/>
                </a:solidFill>
              </a:rPr>
              <a:t>年向青岛市民作的一份调查报告，主要目的是了解消费群体对啤酒的消费观念，以此调整公司生产经营管理策略。</a:t>
            </a:r>
            <a:endParaRPr lang="zh-CN" altLang="en-US" sz="2800" b="1" dirty="0">
              <a:solidFill>
                <a:srgbClr val="FF0000"/>
              </a:solidFill>
            </a:endParaRPr>
          </a:p>
        </p:txBody>
      </p:sp>
      <p:sp>
        <p:nvSpPr>
          <p:cNvPr id="6" name="动作按钮: 文档 5">
            <a:hlinkClick r:id="rId1" action="ppaction://hlinkfile" highlightClick="1"/>
          </p:cNvPr>
          <p:cNvSpPr/>
          <p:nvPr/>
        </p:nvSpPr>
        <p:spPr>
          <a:xfrm>
            <a:off x="8143900" y="6215082"/>
            <a:ext cx="714380" cy="642918"/>
          </a:xfrm>
          <a:prstGeom prst="actionButton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调查报告</a:t>
            </a:r>
            <a:endParaRPr lang="zh-CN" altLang="en-US" dirty="0"/>
          </a:p>
        </p:txBody>
      </p:sp>
    </p:spTree>
  </p:cSld>
  <p:clrMapOvr>
    <a:masterClrMapping/>
  </p:clrMapOvr>
  <p:transition spd="med">
    <p:wheel spokes="2"/>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14414" y="428604"/>
            <a:ext cx="7929586" cy="838200"/>
          </a:xfrm>
        </p:spPr>
        <p:txBody>
          <a:bodyPr>
            <a:normAutofit/>
          </a:bodyPr>
          <a:lstStyle/>
          <a:p>
            <a:r>
              <a:rPr lang="zh-CN" altLang="en-US" sz="4400" dirty="0" smtClean="0"/>
              <a:t>九、作业</a:t>
            </a:r>
            <a:endParaRPr lang="zh-CN" altLang="en-US" sz="4400" dirty="0"/>
          </a:p>
        </p:txBody>
      </p:sp>
      <p:sp>
        <p:nvSpPr>
          <p:cNvPr id="5" name="标题 1"/>
          <p:cNvSpPr txBox="1"/>
          <p:nvPr/>
        </p:nvSpPr>
        <p:spPr>
          <a:xfrm>
            <a:off x="285720" y="1285860"/>
            <a:ext cx="8501122" cy="3929090"/>
          </a:xfrm>
          <a:prstGeom prst="rect">
            <a:avLst/>
          </a:prstGeom>
        </p:spPr>
        <p:txBody>
          <a:bodyPr vert="horz" anchor="ctr">
            <a:normAutofit/>
          </a:bodyPr>
          <a:lstStyle/>
          <a:p>
            <a:r>
              <a:rPr lang="zh-CN" altLang="zh-CN" sz="3200" b="1" dirty="0" smtClean="0">
                <a:solidFill>
                  <a:srgbClr val="006600"/>
                </a:solidFill>
              </a:rPr>
              <a:t>请选择以下课题其中一项开展调查，</a:t>
            </a:r>
            <a:r>
              <a:rPr lang="zh-CN" altLang="en-US" sz="3200" b="1" dirty="0" smtClean="0">
                <a:solidFill>
                  <a:srgbClr val="006600"/>
                </a:solidFill>
              </a:rPr>
              <a:t>自行设计调查内容，</a:t>
            </a:r>
            <a:r>
              <a:rPr lang="zh-CN" altLang="zh-CN" sz="3200" b="1" dirty="0" smtClean="0">
                <a:solidFill>
                  <a:srgbClr val="006600"/>
                </a:solidFill>
              </a:rPr>
              <a:t>下次课总结评比调查活动。</a:t>
            </a:r>
            <a:endParaRPr lang="zh-CN" altLang="zh-CN" sz="3200" b="1" dirty="0" smtClean="0">
              <a:solidFill>
                <a:srgbClr val="006600"/>
              </a:solidFill>
            </a:endParaRPr>
          </a:p>
          <a:p>
            <a:pPr>
              <a:buFont typeface="Arial" panose="020B0604020202020204" pitchFamily="34" charset="0"/>
              <a:buChar char="•"/>
            </a:pPr>
            <a:r>
              <a:rPr lang="zh-CN" altLang="zh-CN" sz="3200" b="1" dirty="0" smtClean="0">
                <a:solidFill>
                  <a:srgbClr val="006600"/>
                </a:solidFill>
              </a:rPr>
              <a:t>我校学生上网情况调查</a:t>
            </a:r>
            <a:endParaRPr lang="zh-CN" altLang="zh-CN" sz="3200" b="1" dirty="0" smtClean="0">
              <a:solidFill>
                <a:srgbClr val="006600"/>
              </a:solidFill>
            </a:endParaRPr>
          </a:p>
          <a:p>
            <a:pPr>
              <a:buFont typeface="Arial" panose="020B0604020202020204" pitchFamily="34" charset="0"/>
              <a:buChar char="•"/>
            </a:pPr>
            <a:r>
              <a:rPr lang="zh-CN" altLang="zh-CN" sz="3200" b="1" dirty="0" smtClean="0">
                <a:solidFill>
                  <a:srgbClr val="006600"/>
                </a:solidFill>
              </a:rPr>
              <a:t>我校学生体育锻炼情况调查</a:t>
            </a:r>
            <a:endParaRPr lang="zh-CN" altLang="zh-CN" sz="3200" b="1" dirty="0" smtClean="0">
              <a:solidFill>
                <a:srgbClr val="006600"/>
              </a:solidFill>
            </a:endParaRPr>
          </a:p>
          <a:p>
            <a:pPr>
              <a:buFont typeface="Arial" panose="020B0604020202020204" pitchFamily="34" charset="0"/>
              <a:buChar char="•"/>
            </a:pPr>
            <a:r>
              <a:rPr lang="zh-CN" altLang="zh-CN" sz="3200" b="1" dirty="0" smtClean="0">
                <a:solidFill>
                  <a:srgbClr val="006600"/>
                </a:solidFill>
              </a:rPr>
              <a:t>我校学生对食堂满意度调查</a:t>
            </a:r>
            <a:endParaRPr lang="zh-CN" altLang="zh-CN" sz="3200" b="1" dirty="0" smtClean="0">
              <a:solidFill>
                <a:srgbClr val="006600"/>
              </a:solidFill>
            </a:endParaRPr>
          </a:p>
          <a:p>
            <a:pPr>
              <a:buFont typeface="Arial" panose="020B0604020202020204" pitchFamily="34" charset="0"/>
              <a:buChar char="•"/>
            </a:pPr>
            <a:r>
              <a:rPr lang="zh-CN" altLang="zh-CN" sz="3200" b="1" dirty="0" smtClean="0">
                <a:solidFill>
                  <a:srgbClr val="006600"/>
                </a:solidFill>
              </a:rPr>
              <a:t>我校学生课外阅读情况调查</a:t>
            </a:r>
            <a:endParaRPr lang="zh-CN" altLang="zh-CN" sz="3200" b="1" dirty="0" smtClean="0">
              <a:solidFill>
                <a:srgbClr val="006600"/>
              </a:solidFill>
            </a:endParaRPr>
          </a:p>
          <a:p>
            <a:pPr>
              <a:buFont typeface="Arial" panose="020B0604020202020204" pitchFamily="34" charset="0"/>
              <a:buChar char="•"/>
            </a:pPr>
            <a:r>
              <a:rPr lang="zh-CN" altLang="zh-CN" sz="3200" b="1" dirty="0" smtClean="0">
                <a:solidFill>
                  <a:srgbClr val="006600"/>
                </a:solidFill>
              </a:rPr>
              <a:t>我校学生消费水平调查</a:t>
            </a:r>
            <a:endParaRPr lang="zh-CN" altLang="zh-CN" sz="3200" b="1" dirty="0">
              <a:solidFill>
                <a:srgbClr val="006600"/>
              </a:solidFill>
            </a:endParaRPr>
          </a:p>
        </p:txBody>
      </p:sp>
      <p:sp>
        <p:nvSpPr>
          <p:cNvPr id="4" name="动作按钮: 文档 3">
            <a:hlinkClick r:id="rId1" action="ppaction://hlinkfile" highlightClick="1"/>
          </p:cNvPr>
          <p:cNvSpPr/>
          <p:nvPr/>
        </p:nvSpPr>
        <p:spPr>
          <a:xfrm>
            <a:off x="7929586" y="6143644"/>
            <a:ext cx="928694" cy="714356"/>
          </a:xfrm>
          <a:prstGeom prst="actionButton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调查</a:t>
            </a:r>
            <a:endParaRPr lang="en-US" altLang="zh-CN" dirty="0" smtClean="0"/>
          </a:p>
          <a:p>
            <a:pPr algn="ctr"/>
            <a:r>
              <a:rPr lang="zh-CN" altLang="en-US" dirty="0" smtClean="0"/>
              <a:t>问卷</a:t>
            </a:r>
            <a:endParaRPr lang="zh-CN" altLang="en-US" dirty="0"/>
          </a:p>
        </p:txBody>
      </p:sp>
    </p:spTree>
  </p:cSld>
  <p:clrMapOvr>
    <a:masterClrMapping/>
  </p:clrMapOvr>
  <p:transition spd="med">
    <p:wheel spokes="2"/>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14414" y="571480"/>
            <a:ext cx="7929586" cy="838200"/>
          </a:xfrm>
        </p:spPr>
        <p:txBody>
          <a:bodyPr>
            <a:normAutofit/>
          </a:bodyPr>
          <a:lstStyle/>
          <a:p>
            <a:r>
              <a:rPr lang="zh-CN" altLang="en-US" sz="4400" dirty="0" smtClean="0"/>
              <a:t> 二、分类</a:t>
            </a:r>
            <a:endParaRPr lang="zh-CN" altLang="en-US" sz="4400" dirty="0"/>
          </a:p>
        </p:txBody>
      </p:sp>
      <p:sp>
        <p:nvSpPr>
          <p:cNvPr id="3" name="内容占位符 2"/>
          <p:cNvSpPr>
            <a:spLocks noGrp="1"/>
          </p:cNvSpPr>
          <p:nvPr>
            <p:ph idx="1"/>
          </p:nvPr>
        </p:nvSpPr>
        <p:spPr>
          <a:xfrm>
            <a:off x="714348" y="2285992"/>
            <a:ext cx="2767002" cy="660391"/>
          </a:xfrm>
        </p:spPr>
        <p:txBody>
          <a:bodyPr>
            <a:noAutofit/>
          </a:bodyPr>
          <a:lstStyle/>
          <a:p>
            <a:r>
              <a:rPr lang="zh-CN" altLang="en-US" sz="4000" b="1" dirty="0" smtClean="0">
                <a:solidFill>
                  <a:srgbClr val="000099"/>
                </a:solidFill>
              </a:rPr>
              <a:t>内容</a:t>
            </a:r>
            <a:endParaRPr lang="zh-CN" altLang="en-US" sz="4000" b="1" dirty="0">
              <a:solidFill>
                <a:srgbClr val="000099"/>
              </a:solidFill>
            </a:endParaRPr>
          </a:p>
        </p:txBody>
      </p:sp>
      <p:sp>
        <p:nvSpPr>
          <p:cNvPr id="4" name="内容占位符 2"/>
          <p:cNvSpPr txBox="1"/>
          <p:nvPr/>
        </p:nvSpPr>
        <p:spPr>
          <a:xfrm>
            <a:off x="857224" y="5000636"/>
            <a:ext cx="2400288" cy="642942"/>
          </a:xfrm>
          <a:prstGeom prst="rect">
            <a:avLst/>
          </a:prstGeom>
        </p:spPr>
        <p:txBody>
          <a:bodyPr vert="horz">
            <a:noAutofit/>
          </a:bodyPr>
          <a:lstStyle/>
          <a:p>
            <a:pPr marL="342900" marR="0" lvl="0" indent="-342900" defTabSz="914400" fontAlgn="auto">
              <a:lnSpc>
                <a:spcPct val="100000"/>
              </a:lnSpc>
              <a:spcBef>
                <a:spcPct val="20000"/>
              </a:spcBef>
              <a:spcAft>
                <a:spcPts val="0"/>
              </a:spcAft>
              <a:buClr>
                <a:schemeClr val="accent1"/>
              </a:buClr>
              <a:buSzPct val="70000"/>
              <a:buFont typeface="Wingdings 2"/>
              <a:buChar char=""/>
              <a:defRPr/>
            </a:pPr>
            <a:r>
              <a:rPr lang="zh-CN" altLang="en-US" sz="4000" b="1" dirty="0" smtClean="0">
                <a:solidFill>
                  <a:srgbClr val="000099"/>
                </a:solidFill>
              </a:rPr>
              <a:t>形式</a:t>
            </a:r>
            <a:endParaRPr lang="zh-CN" altLang="en-US" sz="4000" b="1" dirty="0">
              <a:solidFill>
                <a:srgbClr val="000099"/>
              </a:solidFill>
            </a:endParaRPr>
          </a:p>
        </p:txBody>
      </p:sp>
      <p:sp>
        <p:nvSpPr>
          <p:cNvPr id="5" name="内容占位符 2"/>
          <p:cNvSpPr txBox="1"/>
          <p:nvPr/>
        </p:nvSpPr>
        <p:spPr>
          <a:xfrm>
            <a:off x="3714744" y="1428736"/>
            <a:ext cx="2767002" cy="660391"/>
          </a:xfrm>
          <a:prstGeom prst="rect">
            <a:avLst/>
          </a:prstGeom>
        </p:spPr>
        <p:txBody>
          <a:bodyPr vert="horz">
            <a:normAutofit/>
          </a:bodyPr>
          <a:lstStyle/>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defRPr/>
            </a:pPr>
            <a:r>
              <a:rPr kumimoji="0" lang="zh-CN" altLang="en-US" sz="3200" b="1" i="0" u="none" strike="noStrike" kern="1200" cap="none" spc="0" normalizeH="0" baseline="0" noProof="0" dirty="0" smtClean="0">
                <a:ln>
                  <a:noFill/>
                </a:ln>
                <a:solidFill>
                  <a:srgbClr val="006600"/>
                </a:solidFill>
                <a:effectLst/>
                <a:uLnTx/>
                <a:uFillTx/>
                <a:latin typeface="+mn-lt"/>
                <a:ea typeface="+mn-ea"/>
                <a:cs typeface="+mn-cs"/>
              </a:rPr>
              <a:t>反映情况</a:t>
            </a:r>
            <a:endParaRPr kumimoji="0" lang="zh-CN" altLang="en-US" sz="3200" b="1" i="0" u="none" strike="noStrike" kern="1200" cap="none" spc="0" normalizeH="0" baseline="0" noProof="0" dirty="0">
              <a:ln>
                <a:noFill/>
              </a:ln>
              <a:solidFill>
                <a:srgbClr val="006600"/>
              </a:solidFill>
              <a:effectLst/>
              <a:uLnTx/>
              <a:uFillTx/>
              <a:latin typeface="+mn-lt"/>
              <a:ea typeface="+mn-ea"/>
              <a:cs typeface="+mn-cs"/>
            </a:endParaRPr>
          </a:p>
        </p:txBody>
      </p:sp>
      <p:sp>
        <p:nvSpPr>
          <p:cNvPr id="6" name="内容占位符 2"/>
          <p:cNvSpPr txBox="1"/>
          <p:nvPr/>
        </p:nvSpPr>
        <p:spPr>
          <a:xfrm>
            <a:off x="3643306" y="2285992"/>
            <a:ext cx="2767002" cy="660391"/>
          </a:xfrm>
          <a:prstGeom prst="rect">
            <a:avLst/>
          </a:prstGeom>
        </p:spPr>
        <p:txBody>
          <a:bodyPr vert="horz">
            <a:normAutofit/>
          </a:bodyPr>
          <a:lstStyle/>
          <a:p>
            <a:pPr marL="342900" indent="-342900">
              <a:spcBef>
                <a:spcPct val="20000"/>
              </a:spcBef>
              <a:buClr>
                <a:schemeClr val="accent1"/>
              </a:buClr>
              <a:buSzPct val="70000"/>
              <a:buFont typeface="Wingdings 2"/>
              <a:buChar char=""/>
            </a:pPr>
            <a:r>
              <a:rPr lang="zh-CN" altLang="en-US" sz="3200" b="1" dirty="0" smtClean="0">
                <a:solidFill>
                  <a:srgbClr val="006600"/>
                </a:solidFill>
              </a:rPr>
              <a:t>总结经验</a:t>
            </a:r>
            <a:endParaRPr lang="zh-CN" altLang="en-US" sz="3200" b="1" dirty="0">
              <a:solidFill>
                <a:srgbClr val="006600"/>
              </a:solidFill>
            </a:endParaRPr>
          </a:p>
        </p:txBody>
      </p:sp>
      <p:sp>
        <p:nvSpPr>
          <p:cNvPr id="7" name="内容占位符 2"/>
          <p:cNvSpPr txBox="1"/>
          <p:nvPr/>
        </p:nvSpPr>
        <p:spPr>
          <a:xfrm>
            <a:off x="3643306" y="3286124"/>
            <a:ext cx="2767002" cy="660391"/>
          </a:xfrm>
          <a:prstGeom prst="rect">
            <a:avLst/>
          </a:prstGeom>
        </p:spPr>
        <p:txBody>
          <a:bodyPr vert="horz">
            <a:normAutofit/>
          </a:bodyPr>
          <a:lstStyle/>
          <a:p>
            <a:pPr marL="342900" indent="-342900">
              <a:spcBef>
                <a:spcPct val="20000"/>
              </a:spcBef>
              <a:buClr>
                <a:schemeClr val="accent1"/>
              </a:buClr>
              <a:buSzPct val="70000"/>
              <a:buFont typeface="Wingdings 2"/>
              <a:buChar char=""/>
            </a:pPr>
            <a:r>
              <a:rPr lang="zh-CN" altLang="en-US" sz="3200" b="1" dirty="0" smtClean="0">
                <a:solidFill>
                  <a:srgbClr val="006600"/>
                </a:solidFill>
              </a:rPr>
              <a:t>研究问题</a:t>
            </a:r>
            <a:endParaRPr lang="zh-CN" altLang="en-US" sz="3200" b="1" dirty="0">
              <a:solidFill>
                <a:srgbClr val="006600"/>
              </a:solidFill>
            </a:endParaRPr>
          </a:p>
        </p:txBody>
      </p:sp>
      <p:sp>
        <p:nvSpPr>
          <p:cNvPr id="8" name="内容占位符 2"/>
          <p:cNvSpPr txBox="1"/>
          <p:nvPr/>
        </p:nvSpPr>
        <p:spPr>
          <a:xfrm>
            <a:off x="3643306" y="4357694"/>
            <a:ext cx="2767002" cy="660391"/>
          </a:xfrm>
          <a:prstGeom prst="rect">
            <a:avLst/>
          </a:prstGeom>
        </p:spPr>
        <p:txBody>
          <a:bodyPr vert="horz">
            <a:normAutofit/>
          </a:bodyPr>
          <a:lstStyle/>
          <a:p>
            <a:pPr marL="342900" indent="-342900">
              <a:spcBef>
                <a:spcPct val="20000"/>
              </a:spcBef>
              <a:buClr>
                <a:schemeClr val="accent1"/>
              </a:buClr>
              <a:buSzPct val="70000"/>
              <a:buFont typeface="Wingdings 2"/>
              <a:buChar char=""/>
            </a:pPr>
            <a:r>
              <a:rPr lang="zh-CN" altLang="en-US" sz="3200" b="1" dirty="0" smtClean="0">
                <a:solidFill>
                  <a:srgbClr val="006600"/>
                </a:solidFill>
              </a:rPr>
              <a:t>综合型</a:t>
            </a:r>
            <a:endParaRPr lang="zh-CN" altLang="en-US" sz="3200" b="1" dirty="0">
              <a:solidFill>
                <a:srgbClr val="006600"/>
              </a:solidFill>
            </a:endParaRPr>
          </a:p>
        </p:txBody>
      </p:sp>
      <p:sp>
        <p:nvSpPr>
          <p:cNvPr id="9" name="内容占位符 2"/>
          <p:cNvSpPr txBox="1"/>
          <p:nvPr/>
        </p:nvSpPr>
        <p:spPr>
          <a:xfrm>
            <a:off x="3571868" y="5715016"/>
            <a:ext cx="2767002" cy="660391"/>
          </a:xfrm>
          <a:prstGeom prst="rect">
            <a:avLst/>
          </a:prstGeom>
        </p:spPr>
        <p:txBody>
          <a:bodyPr vert="horz">
            <a:normAutofit/>
          </a:bodyPr>
          <a:lstStyle/>
          <a:p>
            <a:pPr marL="342900" indent="-342900">
              <a:spcBef>
                <a:spcPct val="20000"/>
              </a:spcBef>
              <a:buClr>
                <a:schemeClr val="accent1"/>
              </a:buClr>
              <a:buSzPct val="70000"/>
              <a:buFont typeface="Wingdings 2"/>
              <a:buChar char=""/>
            </a:pPr>
            <a:r>
              <a:rPr lang="zh-CN" altLang="en-US" sz="3200" b="1" dirty="0" smtClean="0">
                <a:solidFill>
                  <a:srgbClr val="006600"/>
                </a:solidFill>
              </a:rPr>
              <a:t>专题型</a:t>
            </a:r>
            <a:endParaRPr lang="zh-CN" altLang="en-US" sz="3200" b="1" dirty="0">
              <a:solidFill>
                <a:srgbClr val="006600"/>
              </a:solidFill>
            </a:endParaRPr>
          </a:p>
        </p:txBody>
      </p:sp>
      <p:sp>
        <p:nvSpPr>
          <p:cNvPr id="10" name="左大括号 9"/>
          <p:cNvSpPr/>
          <p:nvPr/>
        </p:nvSpPr>
        <p:spPr>
          <a:xfrm>
            <a:off x="3000364" y="4500570"/>
            <a:ext cx="785818" cy="1714512"/>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zh-CN" altLang="en-US"/>
          </a:p>
        </p:txBody>
      </p:sp>
      <p:sp>
        <p:nvSpPr>
          <p:cNvPr id="11" name="左大括号 10"/>
          <p:cNvSpPr/>
          <p:nvPr/>
        </p:nvSpPr>
        <p:spPr>
          <a:xfrm>
            <a:off x="2857488" y="1714488"/>
            <a:ext cx="785818" cy="1928826"/>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zh-CN" altLang="en-US"/>
          </a:p>
        </p:txBody>
      </p:sp>
    </p:spTree>
  </p:cSld>
  <p:clrMapOvr>
    <a:masterClrMapping/>
  </p:clrMapOvr>
  <p:transition spd="med">
    <p:wheel spokes="2"/>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14414" y="428604"/>
            <a:ext cx="7929586" cy="838200"/>
          </a:xfrm>
        </p:spPr>
        <p:txBody>
          <a:bodyPr>
            <a:normAutofit/>
          </a:bodyPr>
          <a:lstStyle/>
          <a:p>
            <a:r>
              <a:rPr lang="zh-CN" altLang="en-US" sz="4400" dirty="0" smtClean="0"/>
              <a:t> 三、特点</a:t>
            </a:r>
            <a:endParaRPr lang="zh-CN" altLang="en-US" sz="4400" dirty="0"/>
          </a:p>
        </p:txBody>
      </p:sp>
      <p:sp>
        <p:nvSpPr>
          <p:cNvPr id="4" name="内容占位符 2"/>
          <p:cNvSpPr txBox="1"/>
          <p:nvPr/>
        </p:nvSpPr>
        <p:spPr>
          <a:xfrm>
            <a:off x="1357290" y="1714488"/>
            <a:ext cx="4214842" cy="4500594"/>
          </a:xfrm>
          <a:prstGeom prst="rect">
            <a:avLst/>
          </a:prstGeom>
        </p:spPr>
        <p:txBody>
          <a:bodyPr vert="horz">
            <a:normAutofit/>
          </a:bodyPr>
          <a:lstStyle/>
          <a:p>
            <a:pPr>
              <a:buFont typeface="Arial" panose="020B0604020202020204" pitchFamily="34" charset="0"/>
              <a:buChar char="•"/>
            </a:pPr>
            <a:r>
              <a:rPr lang="zh-CN" altLang="en-US" sz="4400" b="1" dirty="0" smtClean="0">
                <a:solidFill>
                  <a:srgbClr val="000099"/>
                </a:solidFill>
                <a:effectLst>
                  <a:outerShdw blurRad="38100" dist="38100" dir="2700000" algn="tl">
                    <a:srgbClr val="000000">
                      <a:alpha val="43137"/>
                    </a:srgbClr>
                  </a:outerShdw>
                </a:effectLst>
              </a:rPr>
              <a:t>写实性</a:t>
            </a:r>
            <a:endParaRPr lang="en-US" altLang="zh-CN" sz="4400" b="1" dirty="0" smtClean="0">
              <a:solidFill>
                <a:srgbClr val="000099"/>
              </a:solidFill>
              <a:effectLst>
                <a:outerShdw blurRad="38100" dist="38100" dir="2700000" algn="tl">
                  <a:srgbClr val="000000">
                    <a:alpha val="43137"/>
                  </a:srgbClr>
                </a:outerShdw>
              </a:effectLst>
            </a:endParaRPr>
          </a:p>
          <a:p>
            <a:pPr>
              <a:buFont typeface="Arial" panose="020B0604020202020204" pitchFamily="34" charset="0"/>
              <a:buChar char="•"/>
            </a:pPr>
            <a:r>
              <a:rPr lang="zh-CN" altLang="en-US" sz="4400" b="1" dirty="0" smtClean="0">
                <a:solidFill>
                  <a:srgbClr val="000099"/>
                </a:solidFill>
                <a:effectLst>
                  <a:outerShdw blurRad="38100" dist="38100" dir="2700000" algn="tl">
                    <a:srgbClr val="000000">
                      <a:alpha val="43137"/>
                    </a:srgbClr>
                  </a:outerShdw>
                </a:effectLst>
              </a:rPr>
              <a:t>针对性</a:t>
            </a:r>
            <a:endParaRPr lang="en-US" altLang="zh-CN" sz="4400" b="1" dirty="0" smtClean="0">
              <a:solidFill>
                <a:srgbClr val="000099"/>
              </a:solidFill>
              <a:effectLst>
                <a:outerShdw blurRad="38100" dist="38100" dir="2700000" algn="tl">
                  <a:srgbClr val="000000">
                    <a:alpha val="43137"/>
                  </a:srgbClr>
                </a:outerShdw>
              </a:effectLst>
            </a:endParaRPr>
          </a:p>
          <a:p>
            <a:pPr>
              <a:buFont typeface="Arial" panose="020B0604020202020204" pitchFamily="34" charset="0"/>
              <a:buChar char="•"/>
            </a:pPr>
            <a:r>
              <a:rPr lang="zh-CN" altLang="en-US" sz="4400" b="1" dirty="0" smtClean="0">
                <a:solidFill>
                  <a:srgbClr val="000099"/>
                </a:solidFill>
                <a:effectLst>
                  <a:outerShdw blurRad="38100" dist="38100" dir="2700000" algn="tl">
                    <a:srgbClr val="000000">
                      <a:alpha val="43137"/>
                    </a:srgbClr>
                  </a:outerShdw>
                </a:effectLst>
              </a:rPr>
              <a:t>逻辑性</a:t>
            </a:r>
            <a:endParaRPr lang="en-US" altLang="zh-CN" sz="4400" b="1" dirty="0" smtClean="0">
              <a:solidFill>
                <a:srgbClr val="000099"/>
              </a:solidFill>
              <a:effectLst>
                <a:outerShdw blurRad="38100" dist="38100" dir="2700000" algn="tl">
                  <a:srgbClr val="000000">
                    <a:alpha val="43137"/>
                  </a:srgbClr>
                </a:outerShdw>
              </a:effectLst>
            </a:endParaRPr>
          </a:p>
          <a:p>
            <a:pPr>
              <a:buFont typeface="Arial" panose="020B0604020202020204" pitchFamily="34" charset="0"/>
              <a:buChar char="•"/>
            </a:pPr>
            <a:r>
              <a:rPr lang="zh-CN" altLang="en-US" sz="4400" b="1" dirty="0" smtClean="0">
                <a:solidFill>
                  <a:srgbClr val="000099"/>
                </a:solidFill>
                <a:effectLst>
                  <a:outerShdw blurRad="38100" dist="38100" dir="2700000" algn="tl">
                    <a:srgbClr val="000000">
                      <a:alpha val="43137"/>
                    </a:srgbClr>
                  </a:outerShdw>
                </a:effectLst>
              </a:rPr>
              <a:t>社会性</a:t>
            </a:r>
            <a:endParaRPr lang="en-US" altLang="zh-CN" sz="4400" b="1" dirty="0" smtClean="0">
              <a:solidFill>
                <a:srgbClr val="000099"/>
              </a:solidFill>
              <a:effectLst>
                <a:outerShdw blurRad="38100" dist="38100" dir="2700000" algn="tl">
                  <a:srgbClr val="000000">
                    <a:alpha val="43137"/>
                  </a:srgbClr>
                </a:outerShdw>
              </a:effectLst>
            </a:endParaRPr>
          </a:p>
          <a:p>
            <a:pPr>
              <a:buFont typeface="Arial" panose="020B0604020202020204" pitchFamily="34" charset="0"/>
              <a:buChar char="•"/>
            </a:pPr>
            <a:r>
              <a:rPr lang="zh-CN" altLang="en-US" sz="4400" b="1" dirty="0" smtClean="0">
                <a:solidFill>
                  <a:srgbClr val="000099"/>
                </a:solidFill>
                <a:effectLst>
                  <a:outerShdw blurRad="38100" dist="38100" dir="2700000" algn="tl">
                    <a:srgbClr val="000000">
                      <a:alpha val="43137"/>
                    </a:srgbClr>
                  </a:outerShdw>
                </a:effectLst>
              </a:rPr>
              <a:t>典型性</a:t>
            </a:r>
            <a:endParaRPr lang="zh-CN" altLang="zh-CN" sz="4400" b="1" dirty="0" smtClean="0">
              <a:solidFill>
                <a:srgbClr val="000099"/>
              </a:solidFill>
              <a:effectLst>
                <a:outerShdw blurRad="38100" dist="38100" dir="2700000" algn="tl">
                  <a:srgbClr val="000000">
                    <a:alpha val="43137"/>
                  </a:srgbClr>
                </a:outerShdw>
              </a:effectLst>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defRPr/>
            </a:pPr>
            <a:endParaRPr kumimoji="0" lang="zh-CN" altLang="en-US" sz="32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ransition spd="med">
    <p:wheel spokes="2"/>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14414" y="428604"/>
            <a:ext cx="7929586" cy="838200"/>
          </a:xfrm>
        </p:spPr>
        <p:txBody>
          <a:bodyPr>
            <a:normAutofit/>
          </a:bodyPr>
          <a:lstStyle/>
          <a:p>
            <a:r>
              <a:rPr lang="zh-CN" altLang="en-US" sz="4400" dirty="0" smtClean="0"/>
              <a:t> 三、特点</a:t>
            </a:r>
            <a:endParaRPr lang="zh-CN" altLang="en-US" sz="4400" dirty="0"/>
          </a:p>
        </p:txBody>
      </p:sp>
      <p:sp>
        <p:nvSpPr>
          <p:cNvPr id="4" name="内容占位符 2"/>
          <p:cNvSpPr txBox="1"/>
          <p:nvPr/>
        </p:nvSpPr>
        <p:spPr>
          <a:xfrm>
            <a:off x="1357290" y="1714488"/>
            <a:ext cx="4214842" cy="857256"/>
          </a:xfrm>
          <a:prstGeom prst="rect">
            <a:avLst/>
          </a:prstGeom>
        </p:spPr>
        <p:txBody>
          <a:bodyPr vert="horz">
            <a:normAutofit/>
          </a:bodyPr>
          <a:lstStyle/>
          <a:p>
            <a:r>
              <a:rPr lang="en-US" altLang="zh-CN" sz="4400" b="1" dirty="0" smtClean="0">
                <a:solidFill>
                  <a:srgbClr val="000099"/>
                </a:solidFill>
                <a:effectLst>
                  <a:outerShdw blurRad="38100" dist="38100" dir="2700000" algn="tl">
                    <a:srgbClr val="000000">
                      <a:alpha val="43137"/>
                    </a:srgbClr>
                  </a:outerShdw>
                </a:effectLst>
              </a:rPr>
              <a:t>1</a:t>
            </a:r>
            <a:r>
              <a:rPr lang="zh-CN" altLang="en-US" sz="4400" b="1" dirty="0" smtClean="0">
                <a:solidFill>
                  <a:srgbClr val="000099"/>
                </a:solidFill>
                <a:effectLst>
                  <a:outerShdw blurRad="38100" dist="38100" dir="2700000" algn="tl">
                    <a:srgbClr val="000000">
                      <a:alpha val="43137"/>
                    </a:srgbClr>
                  </a:outerShdw>
                </a:effectLst>
              </a:rPr>
              <a:t>、写实性</a:t>
            </a:r>
            <a:endParaRPr lang="en-US" altLang="zh-CN" sz="4400" b="1" dirty="0" smtClean="0">
              <a:solidFill>
                <a:srgbClr val="000099"/>
              </a:solidFill>
              <a:effectLst>
                <a:outerShdw blurRad="38100" dist="38100" dir="2700000" algn="tl">
                  <a:srgbClr val="000000">
                    <a:alpha val="43137"/>
                  </a:srgbClr>
                </a:outerShdw>
              </a:effectLst>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defRPr/>
            </a:pPr>
            <a:endParaRPr kumimoji="0" lang="zh-CN" altLang="en-US" sz="3200" b="0" i="0" u="none" strike="noStrike" kern="1200" cap="none" spc="0" normalizeH="0" baseline="0" noProof="0" dirty="0">
              <a:ln>
                <a:noFill/>
              </a:ln>
              <a:solidFill>
                <a:schemeClr val="tx2"/>
              </a:solidFill>
              <a:effectLst/>
              <a:uLnTx/>
              <a:uFillTx/>
              <a:latin typeface="+mn-lt"/>
              <a:ea typeface="+mn-ea"/>
              <a:cs typeface="+mn-cs"/>
            </a:endParaRPr>
          </a:p>
        </p:txBody>
      </p:sp>
      <p:sp>
        <p:nvSpPr>
          <p:cNvPr id="5" name="标题 1"/>
          <p:cNvSpPr txBox="1"/>
          <p:nvPr/>
        </p:nvSpPr>
        <p:spPr>
          <a:xfrm>
            <a:off x="571472" y="2714620"/>
            <a:ext cx="8286808" cy="3214710"/>
          </a:xfrm>
          <a:prstGeom prst="rect">
            <a:avLst/>
          </a:prstGeom>
        </p:spPr>
        <p:txBody>
          <a:bodyPr vert="horz" anchor="ctr">
            <a:normAutofit fontScale="62500" lnSpcReduction="20000"/>
          </a:bodyPr>
          <a:lstStyle/>
          <a:p>
            <a:r>
              <a:rPr lang="zh-CN" altLang="zh-CN" sz="6500" b="1" dirty="0" smtClean="0">
                <a:solidFill>
                  <a:srgbClr val="006600"/>
                </a:solidFill>
              </a:rPr>
              <a:t>调查报告是在占有大量现实和历史资料的基础上，用叙述性的语言实事求是地反映某一客观事物。充分了解实情和全面掌握真实可靠的素材是写好调查报告的基础</a:t>
            </a:r>
            <a:r>
              <a:rPr lang="zh-CN" altLang="zh-CN" sz="3600" b="1" dirty="0" smtClean="0">
                <a:solidFill>
                  <a:srgbClr val="006600"/>
                </a:solidFill>
              </a:rPr>
              <a:t>。</a:t>
            </a:r>
            <a:endParaRPr lang="zh-CN" altLang="zh-CN" sz="3600" b="1" dirty="0">
              <a:solidFill>
                <a:srgbClr val="006600"/>
              </a:solidFill>
            </a:endParaRPr>
          </a:p>
        </p:txBody>
      </p:sp>
    </p:spTree>
  </p:cSld>
  <p:clrMapOvr>
    <a:masterClrMapping/>
  </p:clrMapOvr>
  <p:transition spd="med">
    <p:wheel spokes="2"/>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14414" y="428604"/>
            <a:ext cx="7929586" cy="838200"/>
          </a:xfrm>
        </p:spPr>
        <p:txBody>
          <a:bodyPr>
            <a:normAutofit/>
          </a:bodyPr>
          <a:lstStyle/>
          <a:p>
            <a:r>
              <a:rPr lang="zh-CN" altLang="en-US" sz="4400" dirty="0" smtClean="0"/>
              <a:t> 三、特点</a:t>
            </a:r>
            <a:endParaRPr lang="zh-CN" altLang="en-US" sz="4400" dirty="0"/>
          </a:p>
        </p:txBody>
      </p:sp>
      <p:sp>
        <p:nvSpPr>
          <p:cNvPr id="4" name="内容占位符 2"/>
          <p:cNvSpPr txBox="1"/>
          <p:nvPr/>
        </p:nvSpPr>
        <p:spPr>
          <a:xfrm>
            <a:off x="1357290" y="1714488"/>
            <a:ext cx="4214842" cy="857256"/>
          </a:xfrm>
          <a:prstGeom prst="rect">
            <a:avLst/>
          </a:prstGeom>
        </p:spPr>
        <p:txBody>
          <a:bodyPr vert="horz">
            <a:normAutofit/>
          </a:bodyPr>
          <a:lstStyle/>
          <a:p>
            <a:r>
              <a:rPr lang="en-US" altLang="zh-CN" sz="4400" b="1" dirty="0" smtClean="0">
                <a:solidFill>
                  <a:srgbClr val="000099"/>
                </a:solidFill>
                <a:effectLst>
                  <a:outerShdw blurRad="38100" dist="38100" dir="2700000" algn="tl">
                    <a:srgbClr val="000000">
                      <a:alpha val="43137"/>
                    </a:srgbClr>
                  </a:outerShdw>
                </a:effectLst>
              </a:rPr>
              <a:t>2</a:t>
            </a:r>
            <a:r>
              <a:rPr lang="zh-CN" altLang="en-US" sz="4400" b="1" dirty="0" smtClean="0">
                <a:solidFill>
                  <a:srgbClr val="000099"/>
                </a:solidFill>
                <a:effectLst>
                  <a:outerShdw blurRad="38100" dist="38100" dir="2700000" algn="tl">
                    <a:srgbClr val="000000">
                      <a:alpha val="43137"/>
                    </a:srgbClr>
                  </a:outerShdw>
                </a:effectLst>
              </a:rPr>
              <a:t>、针对性</a:t>
            </a:r>
            <a:endParaRPr lang="en-US" altLang="zh-CN" sz="4400" b="1" dirty="0" smtClean="0">
              <a:solidFill>
                <a:srgbClr val="000099"/>
              </a:solidFill>
              <a:effectLst>
                <a:outerShdw blurRad="38100" dist="38100" dir="2700000" algn="tl">
                  <a:srgbClr val="000000">
                    <a:alpha val="43137"/>
                  </a:srgbClr>
                </a:outerShdw>
              </a:effectLst>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defRPr/>
            </a:pPr>
            <a:endParaRPr kumimoji="0" lang="zh-CN" altLang="en-US" sz="3200" b="0" i="0" u="none" strike="noStrike" kern="1200" cap="none" spc="0" normalizeH="0" baseline="0" noProof="0" dirty="0">
              <a:ln>
                <a:noFill/>
              </a:ln>
              <a:solidFill>
                <a:schemeClr val="tx2"/>
              </a:solidFill>
              <a:effectLst/>
              <a:uLnTx/>
              <a:uFillTx/>
              <a:latin typeface="+mn-lt"/>
              <a:ea typeface="+mn-ea"/>
              <a:cs typeface="+mn-cs"/>
            </a:endParaRPr>
          </a:p>
        </p:txBody>
      </p:sp>
      <p:sp>
        <p:nvSpPr>
          <p:cNvPr id="5" name="标题 1"/>
          <p:cNvSpPr txBox="1"/>
          <p:nvPr/>
        </p:nvSpPr>
        <p:spPr>
          <a:xfrm>
            <a:off x="571472" y="2714620"/>
            <a:ext cx="8286808" cy="3214710"/>
          </a:xfrm>
          <a:prstGeom prst="rect">
            <a:avLst/>
          </a:prstGeom>
        </p:spPr>
        <p:txBody>
          <a:bodyPr vert="horz" anchor="ctr">
            <a:normAutofit/>
          </a:bodyPr>
          <a:lstStyle/>
          <a:p>
            <a:r>
              <a:rPr lang="zh-CN" altLang="zh-CN" sz="4400" b="1" dirty="0" smtClean="0">
                <a:solidFill>
                  <a:srgbClr val="006600"/>
                </a:solidFill>
              </a:rPr>
              <a:t>调查报告一般有比较明确的意向，相关的调查取证都是针对和围绕某一综合性或是专题性问题展开的。</a:t>
            </a:r>
            <a:endParaRPr lang="zh-CN" altLang="zh-CN" sz="4400" b="1" dirty="0">
              <a:solidFill>
                <a:srgbClr val="006600"/>
              </a:solidFill>
            </a:endParaRPr>
          </a:p>
        </p:txBody>
      </p:sp>
    </p:spTree>
  </p:cSld>
  <p:clrMapOvr>
    <a:masterClrMapping/>
  </p:clrMapOvr>
  <p:transition spd="med">
    <p:wheel spokes="2"/>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14414" y="428604"/>
            <a:ext cx="7929586" cy="838200"/>
          </a:xfrm>
        </p:spPr>
        <p:txBody>
          <a:bodyPr>
            <a:normAutofit/>
          </a:bodyPr>
          <a:lstStyle/>
          <a:p>
            <a:r>
              <a:rPr lang="zh-CN" altLang="en-US" sz="4400" dirty="0" smtClean="0"/>
              <a:t> 三、特点</a:t>
            </a:r>
            <a:endParaRPr lang="zh-CN" altLang="en-US" sz="4400" dirty="0"/>
          </a:p>
        </p:txBody>
      </p:sp>
      <p:sp>
        <p:nvSpPr>
          <p:cNvPr id="4" name="内容占位符 2"/>
          <p:cNvSpPr txBox="1"/>
          <p:nvPr/>
        </p:nvSpPr>
        <p:spPr>
          <a:xfrm>
            <a:off x="1357290" y="1714488"/>
            <a:ext cx="4214842" cy="857256"/>
          </a:xfrm>
          <a:prstGeom prst="rect">
            <a:avLst/>
          </a:prstGeom>
        </p:spPr>
        <p:txBody>
          <a:bodyPr vert="horz">
            <a:normAutofit/>
          </a:bodyPr>
          <a:lstStyle/>
          <a:p>
            <a:r>
              <a:rPr lang="en-US" altLang="zh-CN" sz="4400" b="1" dirty="0" smtClean="0">
                <a:solidFill>
                  <a:srgbClr val="000099"/>
                </a:solidFill>
                <a:effectLst>
                  <a:outerShdw blurRad="38100" dist="38100" dir="2700000" algn="tl">
                    <a:srgbClr val="000000">
                      <a:alpha val="43137"/>
                    </a:srgbClr>
                  </a:outerShdw>
                </a:effectLst>
              </a:rPr>
              <a:t>3</a:t>
            </a:r>
            <a:r>
              <a:rPr lang="zh-CN" altLang="en-US" sz="4400" b="1" dirty="0" smtClean="0">
                <a:solidFill>
                  <a:srgbClr val="000099"/>
                </a:solidFill>
                <a:effectLst>
                  <a:outerShdw blurRad="38100" dist="38100" dir="2700000" algn="tl">
                    <a:srgbClr val="000000">
                      <a:alpha val="43137"/>
                    </a:srgbClr>
                  </a:outerShdw>
                </a:effectLst>
              </a:rPr>
              <a:t>、逻辑性</a:t>
            </a:r>
            <a:endParaRPr lang="en-US" altLang="zh-CN" sz="4400" b="1" dirty="0" smtClean="0">
              <a:solidFill>
                <a:srgbClr val="000099"/>
              </a:solidFill>
              <a:effectLst>
                <a:outerShdw blurRad="38100" dist="38100" dir="2700000" algn="tl">
                  <a:srgbClr val="000000">
                    <a:alpha val="43137"/>
                  </a:srgbClr>
                </a:outerShdw>
              </a:effectLst>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defRPr/>
            </a:pPr>
            <a:endParaRPr kumimoji="0" lang="zh-CN" altLang="en-US" sz="3200" b="0" i="0" u="none" strike="noStrike" kern="1200" cap="none" spc="0" normalizeH="0" baseline="0" noProof="0" dirty="0">
              <a:ln>
                <a:noFill/>
              </a:ln>
              <a:solidFill>
                <a:schemeClr val="tx2"/>
              </a:solidFill>
              <a:effectLst/>
              <a:uLnTx/>
              <a:uFillTx/>
              <a:latin typeface="+mn-lt"/>
              <a:ea typeface="+mn-ea"/>
              <a:cs typeface="+mn-cs"/>
            </a:endParaRPr>
          </a:p>
        </p:txBody>
      </p:sp>
      <p:sp>
        <p:nvSpPr>
          <p:cNvPr id="5" name="标题 1"/>
          <p:cNvSpPr txBox="1"/>
          <p:nvPr/>
        </p:nvSpPr>
        <p:spPr>
          <a:xfrm>
            <a:off x="571472" y="2714620"/>
            <a:ext cx="8286808" cy="3214710"/>
          </a:xfrm>
          <a:prstGeom prst="rect">
            <a:avLst/>
          </a:prstGeom>
        </p:spPr>
        <p:txBody>
          <a:bodyPr vert="horz" anchor="ctr">
            <a:normAutofit fontScale="92500" lnSpcReduction="20000"/>
          </a:bodyPr>
          <a:lstStyle/>
          <a:p>
            <a:r>
              <a:rPr lang="zh-CN" altLang="zh-CN" sz="4400" b="1" dirty="0" smtClean="0">
                <a:solidFill>
                  <a:srgbClr val="006600"/>
                </a:solidFill>
              </a:rPr>
              <a:t>离不开确凿的事实，但又不是材料的机械堆砌，而是对核实无误的数据和事实进行严密的逻辑论证，探明事物发展变化的原因，预测事物发展变化的趋势，提示本质性和规律性的东西，得出科学的结论。</a:t>
            </a:r>
            <a:endParaRPr lang="zh-CN" altLang="zh-CN" sz="4400" b="1" dirty="0">
              <a:solidFill>
                <a:srgbClr val="006600"/>
              </a:solidFill>
            </a:endParaRPr>
          </a:p>
        </p:txBody>
      </p:sp>
    </p:spTree>
  </p:cSld>
  <p:clrMapOvr>
    <a:masterClrMapping/>
  </p:clrMapOvr>
  <p:transition spd="med">
    <p:wheel spokes="2"/>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14414" y="428604"/>
            <a:ext cx="7929586" cy="838200"/>
          </a:xfrm>
        </p:spPr>
        <p:txBody>
          <a:bodyPr>
            <a:normAutofit/>
          </a:bodyPr>
          <a:lstStyle/>
          <a:p>
            <a:r>
              <a:rPr lang="zh-CN" altLang="en-US" sz="4400" dirty="0" smtClean="0"/>
              <a:t> 三、特点</a:t>
            </a:r>
            <a:endParaRPr lang="zh-CN" altLang="en-US" sz="4400" dirty="0"/>
          </a:p>
        </p:txBody>
      </p:sp>
      <p:sp>
        <p:nvSpPr>
          <p:cNvPr id="4" name="内容占位符 2"/>
          <p:cNvSpPr txBox="1"/>
          <p:nvPr/>
        </p:nvSpPr>
        <p:spPr>
          <a:xfrm>
            <a:off x="1357290" y="1714488"/>
            <a:ext cx="4214842" cy="857256"/>
          </a:xfrm>
          <a:prstGeom prst="rect">
            <a:avLst/>
          </a:prstGeom>
        </p:spPr>
        <p:txBody>
          <a:bodyPr vert="horz">
            <a:normAutofit/>
          </a:bodyPr>
          <a:lstStyle/>
          <a:p>
            <a:r>
              <a:rPr lang="en-US" altLang="zh-CN" sz="4400" b="1" dirty="0" smtClean="0">
                <a:solidFill>
                  <a:srgbClr val="000099"/>
                </a:solidFill>
                <a:effectLst>
                  <a:outerShdw blurRad="38100" dist="38100" dir="2700000" algn="tl">
                    <a:srgbClr val="000000">
                      <a:alpha val="43137"/>
                    </a:srgbClr>
                  </a:outerShdw>
                </a:effectLst>
              </a:rPr>
              <a:t>4</a:t>
            </a:r>
            <a:r>
              <a:rPr lang="zh-CN" altLang="en-US" sz="4400" b="1" dirty="0" smtClean="0">
                <a:solidFill>
                  <a:srgbClr val="000099"/>
                </a:solidFill>
                <a:effectLst>
                  <a:outerShdw blurRad="38100" dist="38100" dir="2700000" algn="tl">
                    <a:srgbClr val="000000">
                      <a:alpha val="43137"/>
                    </a:srgbClr>
                  </a:outerShdw>
                </a:effectLst>
              </a:rPr>
              <a:t>、社会性</a:t>
            </a:r>
            <a:endParaRPr lang="en-US" altLang="zh-CN" sz="4400" b="1" dirty="0" smtClean="0">
              <a:solidFill>
                <a:srgbClr val="000099"/>
              </a:solidFill>
              <a:effectLst>
                <a:outerShdw blurRad="38100" dist="38100" dir="2700000" algn="tl">
                  <a:srgbClr val="000000">
                    <a:alpha val="43137"/>
                  </a:srgbClr>
                </a:outerShdw>
              </a:effectLst>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defRPr/>
            </a:pPr>
            <a:endParaRPr kumimoji="0" lang="zh-CN" altLang="en-US" sz="3200" b="0" i="0" u="none" strike="noStrike" kern="1200" cap="none" spc="0" normalizeH="0" baseline="0" noProof="0" dirty="0">
              <a:ln>
                <a:noFill/>
              </a:ln>
              <a:solidFill>
                <a:schemeClr val="tx2"/>
              </a:solidFill>
              <a:effectLst/>
              <a:uLnTx/>
              <a:uFillTx/>
              <a:latin typeface="+mn-lt"/>
              <a:ea typeface="+mn-ea"/>
              <a:cs typeface="+mn-cs"/>
            </a:endParaRPr>
          </a:p>
        </p:txBody>
      </p:sp>
      <p:sp>
        <p:nvSpPr>
          <p:cNvPr id="5" name="标题 1"/>
          <p:cNvSpPr txBox="1"/>
          <p:nvPr/>
        </p:nvSpPr>
        <p:spPr>
          <a:xfrm>
            <a:off x="571472" y="2714620"/>
            <a:ext cx="8286808" cy="3214710"/>
          </a:xfrm>
          <a:prstGeom prst="rect">
            <a:avLst/>
          </a:prstGeom>
        </p:spPr>
        <p:txBody>
          <a:bodyPr vert="horz" anchor="ctr">
            <a:normAutofit/>
          </a:bodyPr>
          <a:lstStyle/>
          <a:p>
            <a:r>
              <a:rPr lang="zh-CN" altLang="zh-CN" sz="4400" b="1" dirty="0" smtClean="0">
                <a:solidFill>
                  <a:srgbClr val="006600"/>
                </a:solidFill>
              </a:rPr>
              <a:t>从各个不同的侧面客观地反映社会情况和问题，具有明显的社会功能。</a:t>
            </a:r>
            <a:endParaRPr lang="zh-CN" altLang="zh-CN" sz="4400" b="1" dirty="0" smtClean="0">
              <a:solidFill>
                <a:srgbClr val="006600"/>
              </a:solidFill>
            </a:endParaRPr>
          </a:p>
          <a:p>
            <a:endParaRPr lang="zh-CN" altLang="zh-CN" sz="4400" b="1" dirty="0">
              <a:solidFill>
                <a:srgbClr val="006600"/>
              </a:solidFill>
            </a:endParaRPr>
          </a:p>
        </p:txBody>
      </p:sp>
    </p:spTree>
  </p:cSld>
  <p:clrMapOvr>
    <a:masterClrMapping/>
  </p:clrMapOvr>
  <p:transition spd="med">
    <p:wheel spokes="2"/>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14414" y="428604"/>
            <a:ext cx="7929586" cy="838200"/>
          </a:xfrm>
        </p:spPr>
        <p:txBody>
          <a:bodyPr>
            <a:normAutofit/>
          </a:bodyPr>
          <a:lstStyle/>
          <a:p>
            <a:r>
              <a:rPr lang="zh-CN" altLang="en-US" sz="4400" dirty="0" smtClean="0"/>
              <a:t> 三、特点</a:t>
            </a:r>
            <a:endParaRPr lang="zh-CN" altLang="en-US" sz="4400" dirty="0"/>
          </a:p>
        </p:txBody>
      </p:sp>
      <p:sp>
        <p:nvSpPr>
          <p:cNvPr id="4" name="内容占位符 2"/>
          <p:cNvSpPr txBox="1"/>
          <p:nvPr/>
        </p:nvSpPr>
        <p:spPr>
          <a:xfrm>
            <a:off x="1357290" y="1714488"/>
            <a:ext cx="4214842" cy="857256"/>
          </a:xfrm>
          <a:prstGeom prst="rect">
            <a:avLst/>
          </a:prstGeom>
        </p:spPr>
        <p:txBody>
          <a:bodyPr vert="horz">
            <a:normAutofit/>
          </a:bodyPr>
          <a:lstStyle/>
          <a:p>
            <a:r>
              <a:rPr lang="en-US" altLang="zh-CN" sz="4400" b="1" dirty="0" smtClean="0">
                <a:solidFill>
                  <a:srgbClr val="000099"/>
                </a:solidFill>
                <a:effectLst>
                  <a:outerShdw blurRad="38100" dist="38100" dir="2700000" algn="tl">
                    <a:srgbClr val="000000">
                      <a:alpha val="43137"/>
                    </a:srgbClr>
                  </a:outerShdw>
                </a:effectLst>
              </a:rPr>
              <a:t>5</a:t>
            </a:r>
            <a:r>
              <a:rPr lang="zh-CN" altLang="en-US" sz="4400" b="1" dirty="0" smtClean="0">
                <a:solidFill>
                  <a:srgbClr val="000099"/>
                </a:solidFill>
                <a:effectLst>
                  <a:outerShdw blurRad="38100" dist="38100" dir="2700000" algn="tl">
                    <a:srgbClr val="000000">
                      <a:alpha val="43137"/>
                    </a:srgbClr>
                  </a:outerShdw>
                </a:effectLst>
              </a:rPr>
              <a:t>、典型性</a:t>
            </a:r>
            <a:endParaRPr lang="en-US" altLang="zh-CN" sz="4400" b="1" dirty="0" smtClean="0">
              <a:solidFill>
                <a:srgbClr val="000099"/>
              </a:solidFill>
              <a:effectLst>
                <a:outerShdw blurRad="38100" dist="38100" dir="2700000" algn="tl">
                  <a:srgbClr val="000000">
                    <a:alpha val="43137"/>
                  </a:srgbClr>
                </a:outerShdw>
              </a:effectLst>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defRPr/>
            </a:pPr>
            <a:endParaRPr kumimoji="0" lang="zh-CN" altLang="en-US" sz="3200" b="0" i="0" u="none" strike="noStrike" kern="1200" cap="none" spc="0" normalizeH="0" baseline="0" noProof="0" dirty="0">
              <a:ln>
                <a:noFill/>
              </a:ln>
              <a:solidFill>
                <a:schemeClr val="tx2"/>
              </a:solidFill>
              <a:effectLst/>
              <a:uLnTx/>
              <a:uFillTx/>
              <a:latin typeface="+mn-lt"/>
              <a:ea typeface="+mn-ea"/>
              <a:cs typeface="+mn-cs"/>
            </a:endParaRPr>
          </a:p>
        </p:txBody>
      </p:sp>
      <p:sp>
        <p:nvSpPr>
          <p:cNvPr id="5" name="标题 1"/>
          <p:cNvSpPr txBox="1"/>
          <p:nvPr/>
        </p:nvSpPr>
        <p:spPr>
          <a:xfrm>
            <a:off x="571472" y="2714620"/>
            <a:ext cx="8286808" cy="3571900"/>
          </a:xfrm>
          <a:prstGeom prst="rect">
            <a:avLst/>
          </a:prstGeom>
        </p:spPr>
        <p:txBody>
          <a:bodyPr vert="horz" anchor="ctr">
            <a:normAutofit fontScale="92500" lnSpcReduction="10000"/>
          </a:bodyPr>
          <a:lstStyle/>
          <a:p>
            <a:r>
              <a:rPr lang="zh-CN" altLang="zh-CN" sz="4400" b="1" dirty="0" smtClean="0">
                <a:solidFill>
                  <a:srgbClr val="006600"/>
                </a:solidFill>
              </a:rPr>
              <a:t>最能反映一般事物的本质和规律，是为了解决某个问题，总结某项经验，研究事物的发展趋势而写作的。因此需要恰当的选择典型，解剖、探索事物的发展规律，寻求解决矛盾的办法。</a:t>
            </a:r>
            <a:endParaRPr lang="zh-CN" altLang="zh-CN" sz="4400" b="1" dirty="0">
              <a:solidFill>
                <a:srgbClr val="006600"/>
              </a:solidFill>
            </a:endParaRPr>
          </a:p>
        </p:txBody>
      </p:sp>
    </p:spTree>
  </p:cSld>
  <p:clrMapOvr>
    <a:masterClrMapping/>
  </p:clrMapOvr>
  <p:transition spd="med">
    <p:wheel spokes="2"/>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跋涉">
  <a:themeElements>
    <a:clrScheme name="跋涉">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跋涉">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跋涉">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Trek</Template>
  <TotalTime>0</TotalTime>
  <Words>3960</Words>
  <Application>WPS 演示</Application>
  <PresentationFormat>全屏显示(4:3)</PresentationFormat>
  <Paragraphs>239</Paragraphs>
  <Slides>26</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26</vt:i4>
      </vt:variant>
    </vt:vector>
  </HeadingPairs>
  <TitlesOfParts>
    <vt:vector size="39" baseType="lpstr">
      <vt:lpstr>Arial</vt:lpstr>
      <vt:lpstr>宋体</vt:lpstr>
      <vt:lpstr>Wingdings</vt:lpstr>
      <vt:lpstr>Wingdings 2</vt:lpstr>
      <vt:lpstr>Franklin Gothic Book</vt:lpstr>
      <vt:lpstr>华文楷体</vt:lpstr>
      <vt:lpstr>微软雅黑</vt:lpstr>
      <vt:lpstr>Arial Unicode MS</vt:lpstr>
      <vt:lpstr>隶书</vt:lpstr>
      <vt:lpstr>Franklin Gothic Medium</vt:lpstr>
      <vt:lpstr>Calibri</vt:lpstr>
      <vt:lpstr>Wingdings</vt:lpstr>
      <vt:lpstr>跋涉</vt:lpstr>
      <vt:lpstr>PowerPoint 演示文稿</vt:lpstr>
      <vt:lpstr> 一、概念</vt:lpstr>
      <vt:lpstr> 二、分类</vt:lpstr>
      <vt:lpstr> 三、特点</vt:lpstr>
      <vt:lpstr> 三、特点</vt:lpstr>
      <vt:lpstr> 三、特点</vt:lpstr>
      <vt:lpstr> 三、特点</vt:lpstr>
      <vt:lpstr> 三、特点</vt:lpstr>
      <vt:lpstr> 三、特点</vt:lpstr>
      <vt:lpstr>例文：</vt:lpstr>
      <vt:lpstr>例文：</vt:lpstr>
      <vt:lpstr>四、结构</vt:lpstr>
      <vt:lpstr>四、结构</vt:lpstr>
      <vt:lpstr>四、结构</vt:lpstr>
      <vt:lpstr>四、结构</vt:lpstr>
      <vt:lpstr>四、结构</vt:lpstr>
      <vt:lpstr>四、结构</vt:lpstr>
      <vt:lpstr>五、基本要求</vt:lpstr>
      <vt:lpstr>六、方法</vt:lpstr>
      <vt:lpstr>六、方法</vt:lpstr>
      <vt:lpstr>七、注意事项</vt:lpstr>
      <vt:lpstr>八、拓展延伸</vt:lpstr>
      <vt:lpstr>八、拓展延伸</vt:lpstr>
      <vt:lpstr>八、拓展延伸</vt:lpstr>
      <vt:lpstr>八、拓展延伸</vt:lpstr>
      <vt:lpstr>九、作业</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
  <cp:lastModifiedBy>Administrator</cp:lastModifiedBy>
  <cp:revision>28</cp:revision>
  <dcterms:created xsi:type="dcterms:W3CDTF">2018-04-17T02:44:00Z</dcterms:created>
  <dcterms:modified xsi:type="dcterms:W3CDTF">2018-05-06T14:03:41Z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2052-10.1.0.7224</vt:lpwstr>
  </property>
</Properties>
</file>