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81" r:id="rId18"/>
    <p:sldId id="271" r:id="rId19"/>
    <p:sldId id="272" r:id="rId20"/>
    <p:sldId id="274" r:id="rId21"/>
    <p:sldId id="275" r:id="rId22"/>
    <p:sldId id="273" r:id="rId23"/>
    <p:sldId id="276" r:id="rId24"/>
    <p:sldId id="277" r:id="rId25"/>
    <p:sldId id="278" r:id="rId26"/>
    <p:sldId id="279" r:id="rId27"/>
    <p:sldId id="280"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4853411"/>
            <a:ext cx="8458200" cy="1222375"/>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2" name="页脚占位符 1"/>
          <p:cNvSpPr>
            <a:spLocks noGrp="1"/>
          </p:cNvSpPr>
          <p:nvPr>
            <p:ph type="ftr" sz="quarter" idx="11"/>
          </p:nvPr>
        </p:nvSpPr>
        <p:spPr/>
        <p:txBody>
          <a:bodyPr/>
          <a:lstStyle/>
          <a:p>
            <a:endParaRPr lang="zh-CN" altLang="en-US"/>
          </a:p>
        </p:txBody>
      </p:sp>
      <p:sp>
        <p:nvSpPr>
          <p:cNvPr id="15" name="灯片编号占位符 14"/>
          <p:cNvSpPr>
            <a:spLocks noGrp="1"/>
          </p:cNvSpPr>
          <p:nvPr>
            <p:ph type="sldNum" sz="quarter" idx="12"/>
          </p:nvPr>
        </p:nvSpPr>
        <p:spPr>
          <a:xfrm>
            <a:off x="8229600" y="6473952"/>
            <a:ext cx="758952" cy="246888"/>
          </a:xfrm>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549276"/>
            <a:ext cx="62484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19" name="页脚占位符 18"/>
          <p:cNvSpPr>
            <a:spLocks noGrp="1"/>
          </p:cNvSpPr>
          <p:nvPr>
            <p:ph type="ftr" sz="quarter" idx="11"/>
          </p:nvPr>
        </p:nvSpPr>
        <p:spPr>
          <a:xfrm>
            <a:off x="3581400" y="76200"/>
            <a:ext cx="2895600" cy="288925"/>
          </a:xfrm>
        </p:spPr>
        <p:txBody>
          <a:bodyPr/>
          <a:lstStyle/>
          <a:p>
            <a:endParaRPr lang="zh-CN" altLang="en-US"/>
          </a:p>
        </p:txBody>
      </p:sp>
      <p:sp>
        <p:nvSpPr>
          <p:cNvPr id="16" name="灯片编号占位符 15"/>
          <p:cNvSpPr>
            <a:spLocks noGrp="1"/>
          </p:cNvSpPr>
          <p:nvPr>
            <p:ph type="sldNum" sz="quarter" idx="12"/>
          </p:nvPr>
        </p:nvSpPr>
        <p:spPr>
          <a:xfrm>
            <a:off x="8229600" y="6473952"/>
            <a:ext cx="758952" cy="246888"/>
          </a:xfrm>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19" name="日期占位符 18"/>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6" name="灯片编号占位符 1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标题 7"/>
          <p:cNvSpPr>
            <a:spLocks noGrp="1"/>
          </p:cNvSpPr>
          <p:nvPr>
            <p:ph type="title"/>
          </p:nvPr>
        </p:nvSpPr>
        <p:spPr>
          <a:xfrm>
            <a:off x="180475" y="2947085"/>
            <a:ext cx="8686800" cy="1184825"/>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2"/>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5410200"/>
            <a:ext cx="8610600" cy="882650"/>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229600" y="6477000"/>
            <a:ext cx="762000" cy="246888"/>
          </a:xfrm>
        </p:spPr>
        <p:txBody>
          <a:bodyPr/>
          <a:lstStyle/>
          <a:p>
            <a:fld id="{0C913308-F349-4B6D-A68A-DD1791B4A57B}" type="slidenum">
              <a:rPr lang="zh-CN" altLang="en-US" smtClean="0"/>
            </a:fld>
            <a:endParaRPr lang="zh-CN" altLang="en-US"/>
          </a:p>
        </p:txBody>
      </p:sp>
      <p:sp>
        <p:nvSpPr>
          <p:cNvPr id="11" name="直接连接符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wheel spokes="2"/>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21" name="页脚占位符 20"/>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24" name="页脚占位符 23"/>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5486400"/>
            <a:ext cx="8458200" cy="520700"/>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29" name="页脚占位符 28"/>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med">
    <p:wheel spokes="2"/>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dirty="0"/>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7" name="标题 16"/>
          <p:cNvSpPr>
            <a:spLocks noGrp="1"/>
          </p:cNvSpPr>
          <p:nvPr>
            <p:ph type="title"/>
          </p:nvPr>
        </p:nvSpPr>
        <p:spPr>
          <a:xfrm>
            <a:off x="381000" y="4993760"/>
            <a:ext cx="5867400" cy="522288"/>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Tree>
  </p:cSld>
  <p:clrMapOvr>
    <a:masterClrMapping/>
  </p:clrMapOvr>
  <p:transition spd="med">
    <p:wheel spokes="2"/>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30820CF-B880-4189-942D-D702A7CBA730}" type="datetimeFigureOut">
              <a:rPr lang="zh-CN" altLang="en-US" smtClean="0"/>
            </a:fld>
            <a:endParaRPr lang="zh-CN" altLang="en-US"/>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C913308-F349-4B6D-A68A-DD1791B4A57B}" type="slidenum">
              <a:rPr lang="zh-CN" altLang="en-US" smtClean="0"/>
            </a:fld>
            <a:endParaRPr lang="zh-CN" altLang="en-US"/>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heel spokes="2"/>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hyperlink" Target="file:///D:\&#21556;&#26195;&#33459;\&#25945;&#26696;\&#35821;&#25991;&#65288;&#24037;&#31185;&#31867;&#65289;\&#31532;&#19968;&#21333;&#20803;%20%20&#33258;&#30693;&#19982;&#33258;&#24378;\&#24212;&#29992;&#25991;&#20889;&#20316;&#8212;&#8212;&#35843;&#26597;&#25253;&#21578;\&#12298;&#35843;&#26597;&#12299;20150901&#65306;&#21016;&#32769;&#24196;&#36830;&#25239;&#25112;&#38405;&#20853;&#24466;&#27493;&#26041;&#38431;%20&#38431;&#21592;&#27599;&#22825;5&#39039;&#39277;&#21364;&#30246;8&#20844;&#26020;.fl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file:///D:\&#21556;&#26195;&#33459;\&#25945;&#26696;\&#35821;&#25991;&#65288;&#24037;&#31185;&#31867;&#65289;\&#31532;&#19968;&#21333;&#20803;%20%20&#33258;&#30693;&#19982;&#33258;&#24378;\&#24212;&#29992;&#25991;&#20889;&#20316;&#8212;&#8212;&#35843;&#26597;&#25253;&#21578;\&#22823;&#23398;&#29983;&#19978;&#32593;&#35843;&#26597;&#25253;&#21578;.docx" TargetMode="Externa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file:///D:\&#21556;&#26195;&#33459;\&#25945;&#26696;\&#35821;&#25991;&#65288;&#24037;&#31185;&#31867;&#65289;\&#31532;&#19968;&#21333;&#20803;%20%20&#33258;&#30693;&#19982;&#33258;&#24378;\&#24212;&#29992;&#25991;&#20889;&#20316;&#8212;&#8212;&#35843;&#26597;&#25253;&#21578;\&#22823;&#23398;&#29983;&#19978;&#32593;&#24773;&#20917;&#35843;&#26597;&#38382;&#21367;.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2285984" y="3286124"/>
            <a:ext cx="6400800" cy="1752600"/>
          </a:xfrm>
        </p:spPr>
        <p:txBody>
          <a:bodyPr/>
          <a:lstStyle/>
          <a:p>
            <a:r>
              <a:rPr lang="en-US" altLang="zh-CN" sz="5400" b="1" dirty="0" smtClean="0">
                <a:ln w="10541" cmpd="sng">
                  <a:solidFill>
                    <a:schemeClr val="accent1">
                      <a:shade val="88000"/>
                      <a:satMod val="110000"/>
                    </a:schemeClr>
                  </a:solidFill>
                  <a:prstDash val="solid"/>
                </a:ln>
                <a:solidFill>
                  <a:srgbClr val="006600"/>
                </a:solidFill>
              </a:rPr>
              <a:t>——</a:t>
            </a:r>
            <a:r>
              <a:rPr lang="zh-CN" altLang="en-US" sz="5400" b="1" dirty="0" smtClean="0">
                <a:ln w="10541" cmpd="sng">
                  <a:solidFill>
                    <a:schemeClr val="accent1">
                      <a:shade val="88000"/>
                      <a:satMod val="110000"/>
                    </a:schemeClr>
                  </a:solidFill>
                  <a:prstDash val="solid"/>
                </a:ln>
                <a:solidFill>
                  <a:srgbClr val="006600"/>
                </a:solidFill>
              </a:rPr>
              <a:t>调查报告</a:t>
            </a:r>
            <a:endParaRPr lang="zh-CN" altLang="en-US" sz="5400" b="1" dirty="0" smtClean="0">
              <a:ln w="10541" cmpd="sng">
                <a:solidFill>
                  <a:schemeClr val="accent1">
                    <a:shade val="88000"/>
                    <a:satMod val="110000"/>
                  </a:schemeClr>
                </a:solidFill>
                <a:prstDash val="solid"/>
              </a:ln>
              <a:solidFill>
                <a:srgbClr val="006600"/>
              </a:solidFill>
            </a:endParaRPr>
          </a:p>
          <a:p>
            <a:endParaRPr lang="zh-CN" altLang="en-US" dirty="0"/>
          </a:p>
        </p:txBody>
      </p:sp>
      <p:sp>
        <p:nvSpPr>
          <p:cNvPr id="4" name="矩形 3"/>
          <p:cNvSpPr/>
          <p:nvPr/>
        </p:nvSpPr>
        <p:spPr>
          <a:xfrm>
            <a:off x="1214414" y="1643050"/>
            <a:ext cx="6643734" cy="1107996"/>
          </a:xfrm>
          <a:prstGeom prst="rect">
            <a:avLst/>
          </a:prstGeom>
          <a:noFill/>
        </p:spPr>
        <p:txBody>
          <a:bodyPr wrap="square" lIns="91440" tIns="45720" rIns="91440" bIns="45720">
            <a:spAutoFit/>
          </a:bodyPr>
          <a:lstStyle/>
          <a:p>
            <a:pPr algn="ctr"/>
            <a:r>
              <a:rPr lang="zh-CN" altLang="en-US" sz="6600" b="1" dirty="0" smtClean="0">
                <a:ln w="10541" cmpd="sng">
                  <a:solidFill>
                    <a:schemeClr val="accent1">
                      <a:shade val="88000"/>
                      <a:satMod val="110000"/>
                    </a:schemeClr>
                  </a:solidFill>
                  <a:prstDash val="solid"/>
                </a:ln>
                <a:solidFill>
                  <a:srgbClr val="000099"/>
                </a:solidFill>
              </a:rPr>
              <a:t>应用文写作</a:t>
            </a:r>
            <a:endParaRPr lang="en-US" altLang="zh-CN" sz="6600" b="1" dirty="0" smtClean="0">
              <a:ln w="10541" cmpd="sng">
                <a:solidFill>
                  <a:schemeClr val="accent1">
                    <a:shade val="88000"/>
                    <a:satMod val="110000"/>
                  </a:schemeClr>
                </a:solidFill>
                <a:prstDash val="solid"/>
              </a:ln>
              <a:solidFill>
                <a:srgbClr val="000099"/>
              </a:solidFill>
            </a:endParaRPr>
          </a:p>
        </p:txBody>
      </p:sp>
      <p:sp>
        <p:nvSpPr>
          <p:cNvPr id="6" name="动作按钮: 影片 5">
            <a:hlinkClick r:id="rId1" action="ppaction://hlinkfile" highlightClick="1"/>
          </p:cNvPr>
          <p:cNvSpPr/>
          <p:nvPr/>
        </p:nvSpPr>
        <p:spPr>
          <a:xfrm>
            <a:off x="7358082" y="6000768"/>
            <a:ext cx="1285884" cy="50006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ppt_x"/>
                                          </p:val>
                                        </p:tav>
                                        <p:tav tm="100000">
                                          <p:val>
                                            <p:strVal val="#ppt_x"/>
                                          </p:val>
                                        </p:tav>
                                      </p:tavLst>
                                    </p:anim>
                                    <p:anim calcmode="lin" valueType="num">
                                      <p:cBhvr additive="base">
                                        <p:cTn id="14"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lstStyle/>
          <a:p>
            <a:r>
              <a:rPr lang="zh-CN" altLang="en-US" dirty="0" smtClean="0"/>
              <a:t>例文：</a:t>
            </a:r>
            <a:endParaRPr lang="zh-CN" altLang="en-US" dirty="0"/>
          </a:p>
        </p:txBody>
      </p:sp>
      <p:sp>
        <p:nvSpPr>
          <p:cNvPr id="4" name="内容占位符 2"/>
          <p:cNvSpPr txBox="1"/>
          <p:nvPr/>
        </p:nvSpPr>
        <p:spPr>
          <a:xfrm>
            <a:off x="1000100" y="1357298"/>
            <a:ext cx="7358114" cy="571504"/>
          </a:xfrm>
          <a:prstGeom prst="rect">
            <a:avLst/>
          </a:prstGeom>
        </p:spPr>
        <p:txBody>
          <a:bodyPr vert="horz">
            <a:normAutofit fontScale="77500" lnSpcReduction="20000"/>
          </a:bodyPr>
          <a:lstStyle/>
          <a:p>
            <a:r>
              <a:rPr lang="zh-CN" altLang="zh-CN" sz="4400" b="1" dirty="0" smtClean="0">
                <a:solidFill>
                  <a:srgbClr val="000099"/>
                </a:solidFill>
              </a:rPr>
              <a:t>《关于当代青年消费问题的调查报告》</a:t>
            </a:r>
            <a:endParaRPr kumimoji="0" lang="zh-CN" altLang="en-US" sz="3200" b="1" i="0" u="none" strike="noStrike" kern="1200" cap="none" spc="0" normalizeH="0" baseline="0" noProof="0" dirty="0">
              <a:ln>
                <a:noFill/>
              </a:ln>
              <a:solidFill>
                <a:srgbClr val="000099"/>
              </a:solidFill>
              <a:effectLst/>
              <a:uLnTx/>
              <a:uFillTx/>
              <a:latin typeface="+mn-lt"/>
              <a:ea typeface="+mn-ea"/>
              <a:cs typeface="+mn-cs"/>
            </a:endParaRPr>
          </a:p>
        </p:txBody>
      </p:sp>
      <p:sp>
        <p:nvSpPr>
          <p:cNvPr id="5" name="标题 1"/>
          <p:cNvSpPr txBox="1"/>
          <p:nvPr/>
        </p:nvSpPr>
        <p:spPr>
          <a:xfrm>
            <a:off x="500034" y="2000240"/>
            <a:ext cx="8286808" cy="4357718"/>
          </a:xfrm>
          <a:prstGeom prst="rect">
            <a:avLst/>
          </a:prstGeom>
        </p:spPr>
        <p:txBody>
          <a:bodyPr vert="horz" anchor="ctr">
            <a:normAutofit fontScale="70000" lnSpcReduction="20000"/>
          </a:bodyPr>
          <a:lstStyle/>
          <a:p>
            <a:r>
              <a:rPr lang="zh-CN" altLang="zh-CN" sz="4400" b="1" dirty="0" smtClean="0">
                <a:solidFill>
                  <a:srgbClr val="006600"/>
                </a:solidFill>
              </a:rPr>
              <a:t>中国青少年研究中心联合北京、上海、广州、、辽宁、黑龙江等</a:t>
            </a:r>
            <a:r>
              <a:rPr lang="en-US" altLang="zh-CN" sz="4400" b="1" dirty="0" smtClean="0">
                <a:solidFill>
                  <a:srgbClr val="006600"/>
                </a:solidFill>
              </a:rPr>
              <a:t>6</a:t>
            </a:r>
            <a:r>
              <a:rPr lang="zh-CN" altLang="zh-CN" sz="4400" b="1" dirty="0" smtClean="0">
                <a:solidFill>
                  <a:srgbClr val="006600"/>
                </a:solidFill>
              </a:rPr>
              <a:t>个省市青少年研究所和广西自治区，最近在全</a:t>
            </a:r>
            <a:r>
              <a:rPr lang="zh-CN" altLang="en-US" sz="4400" b="1" dirty="0" smtClean="0">
                <a:solidFill>
                  <a:srgbClr val="006600"/>
                </a:solidFill>
              </a:rPr>
              <a:t>国</a:t>
            </a:r>
            <a:r>
              <a:rPr lang="en-US" altLang="zh-CN" sz="4400" b="1" dirty="0" smtClean="0">
                <a:solidFill>
                  <a:srgbClr val="006600"/>
                </a:solidFill>
              </a:rPr>
              <a:t>9</a:t>
            </a:r>
            <a:r>
              <a:rPr lang="zh-CN" altLang="zh-CN" sz="4400" b="1" dirty="0" smtClean="0">
                <a:solidFill>
                  <a:srgbClr val="006600"/>
                </a:solidFill>
              </a:rPr>
              <a:t>个省、市、自治区对青年人的消费观念、消费现状与趋势、消费结构进行了大规模调查。</a:t>
            </a:r>
            <a:endParaRPr lang="zh-CN" altLang="zh-CN" sz="4400" b="1" dirty="0" smtClean="0">
              <a:solidFill>
                <a:srgbClr val="006600"/>
              </a:solidFill>
            </a:endParaRPr>
          </a:p>
          <a:p>
            <a:pPr lvl="0"/>
            <a:r>
              <a:rPr lang="zh-CN" altLang="en-US" sz="4400" b="1" dirty="0" smtClean="0">
                <a:solidFill>
                  <a:srgbClr val="006600"/>
                </a:solidFill>
              </a:rPr>
              <a:t>一、</a:t>
            </a:r>
            <a:r>
              <a:rPr lang="zh-CN" altLang="zh-CN" sz="4400" b="1" dirty="0" smtClean="0">
                <a:solidFill>
                  <a:srgbClr val="006600"/>
                </a:solidFill>
              </a:rPr>
              <a:t>青年消费观念变化</a:t>
            </a:r>
            <a:endParaRPr lang="zh-CN" altLang="zh-CN" sz="4400" b="1" dirty="0" smtClean="0">
              <a:solidFill>
                <a:srgbClr val="006600"/>
              </a:solidFill>
            </a:endParaRPr>
          </a:p>
          <a:p>
            <a:r>
              <a:rPr lang="zh-CN" altLang="zh-CN" sz="4400" b="1" dirty="0" smtClean="0">
                <a:solidFill>
                  <a:srgbClr val="006600"/>
                </a:solidFill>
              </a:rPr>
              <a:t>……</a:t>
            </a:r>
            <a:endParaRPr lang="zh-CN" altLang="zh-CN" sz="4400" b="1" dirty="0" smtClean="0">
              <a:solidFill>
                <a:srgbClr val="006600"/>
              </a:solidFill>
            </a:endParaRPr>
          </a:p>
          <a:p>
            <a:pPr lvl="0"/>
            <a:r>
              <a:rPr lang="zh-CN" altLang="en-US" sz="4400" b="1" dirty="0" smtClean="0">
                <a:solidFill>
                  <a:srgbClr val="006600"/>
                </a:solidFill>
              </a:rPr>
              <a:t>二、</a:t>
            </a:r>
            <a:r>
              <a:rPr lang="zh-CN" altLang="zh-CN" sz="4400" b="1" dirty="0" smtClean="0">
                <a:solidFill>
                  <a:srgbClr val="006600"/>
                </a:solidFill>
              </a:rPr>
              <a:t>消费现状与趋势</a:t>
            </a:r>
            <a:endParaRPr lang="zh-CN" altLang="zh-CN" sz="4400" b="1" dirty="0" smtClean="0">
              <a:solidFill>
                <a:srgbClr val="006600"/>
              </a:solidFill>
            </a:endParaRPr>
          </a:p>
          <a:p>
            <a:r>
              <a:rPr lang="zh-CN" altLang="zh-CN" sz="4400" b="1" dirty="0" smtClean="0">
                <a:solidFill>
                  <a:srgbClr val="006600"/>
                </a:solidFill>
              </a:rPr>
              <a:t>……</a:t>
            </a:r>
            <a:endParaRPr lang="zh-CN" altLang="zh-CN" sz="4400" b="1" dirty="0" smtClean="0">
              <a:solidFill>
                <a:srgbClr val="006600"/>
              </a:solidFill>
            </a:endParaRPr>
          </a:p>
          <a:p>
            <a:r>
              <a:rPr lang="zh-CN" altLang="zh-CN" sz="4400" b="1" dirty="0" smtClean="0">
                <a:solidFill>
                  <a:srgbClr val="006600"/>
                </a:solidFill>
              </a:rPr>
              <a:t>三、消费结构失衡</a:t>
            </a:r>
            <a:endParaRPr lang="zh-CN" altLang="zh-CN" sz="4400" b="1" dirty="0" smtClean="0">
              <a:solidFill>
                <a:srgbClr val="006600"/>
              </a:solidFill>
            </a:endParaRPr>
          </a:p>
          <a:p>
            <a:r>
              <a:rPr lang="zh-CN" altLang="zh-CN" sz="4400" b="1" dirty="0" smtClean="0">
                <a:solidFill>
                  <a:srgbClr val="006600"/>
                </a:solidFill>
              </a:rPr>
              <a:t>……</a:t>
            </a:r>
            <a:endParaRPr lang="zh-CN" altLang="zh-CN" sz="4400" b="1" dirty="0" smtClean="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lstStyle/>
          <a:p>
            <a:r>
              <a:rPr lang="zh-CN" altLang="en-US" dirty="0" smtClean="0"/>
              <a:t>例文：</a:t>
            </a:r>
            <a:endParaRPr lang="zh-CN" altLang="en-US" dirty="0"/>
          </a:p>
        </p:txBody>
      </p:sp>
      <p:sp>
        <p:nvSpPr>
          <p:cNvPr id="4" name="内容占位符 2"/>
          <p:cNvSpPr txBox="1"/>
          <p:nvPr/>
        </p:nvSpPr>
        <p:spPr>
          <a:xfrm>
            <a:off x="1000100" y="1357298"/>
            <a:ext cx="7358114" cy="571504"/>
          </a:xfrm>
          <a:prstGeom prst="rect">
            <a:avLst/>
          </a:prstGeom>
        </p:spPr>
        <p:txBody>
          <a:bodyPr vert="horz">
            <a:normAutofit fontScale="77500" lnSpcReduction="20000"/>
          </a:bodyPr>
          <a:lstStyle/>
          <a:p>
            <a:r>
              <a:rPr lang="zh-CN" altLang="zh-CN" sz="4400" b="1" dirty="0" smtClean="0">
                <a:solidFill>
                  <a:srgbClr val="000099"/>
                </a:solidFill>
              </a:rPr>
              <a:t>《关于当代青年消费问题的调查报告》</a:t>
            </a:r>
            <a:endParaRPr kumimoji="0" lang="zh-CN" altLang="en-US" sz="3200" b="1" i="0" u="none" strike="noStrike" kern="1200" cap="none" spc="0" normalizeH="0" baseline="0" noProof="0" dirty="0">
              <a:ln>
                <a:noFill/>
              </a:ln>
              <a:solidFill>
                <a:srgbClr val="000099"/>
              </a:solidFill>
              <a:effectLst/>
              <a:uLnTx/>
              <a:uFillTx/>
              <a:latin typeface="+mn-lt"/>
              <a:ea typeface="+mn-ea"/>
              <a:cs typeface="+mn-cs"/>
            </a:endParaRPr>
          </a:p>
        </p:txBody>
      </p:sp>
      <p:sp>
        <p:nvSpPr>
          <p:cNvPr id="5" name="标题 1"/>
          <p:cNvSpPr txBox="1"/>
          <p:nvPr/>
        </p:nvSpPr>
        <p:spPr>
          <a:xfrm>
            <a:off x="500034" y="2000240"/>
            <a:ext cx="8286808" cy="4357718"/>
          </a:xfrm>
          <a:prstGeom prst="rect">
            <a:avLst/>
          </a:prstGeom>
        </p:spPr>
        <p:txBody>
          <a:bodyPr vert="horz" anchor="ctr">
            <a:normAutofit lnSpcReduction="10000"/>
          </a:bodyPr>
          <a:lstStyle/>
          <a:p>
            <a:r>
              <a:rPr lang="zh-CN" altLang="zh-CN" sz="3600" b="1" dirty="0" smtClean="0">
                <a:solidFill>
                  <a:srgbClr val="006600"/>
                </a:solidFill>
              </a:rPr>
              <a:t>评析：这是一篇消费情况的调查报告。正文的概要部分写调查的发起者、调查地区和调查地象主体部分采用三个并列模式结构，分别写调查情况或结论。结论多以数字说明，数字与结论互相联系，观点与材料水乳交融，是本文写作的思路。本文没有专门的结尾。语言简洁，观点鲜明，有理有据，令人信服。</a:t>
            </a:r>
            <a:endParaRPr lang="zh-CN" altLang="zh-CN" sz="36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四、结构</a:t>
            </a:r>
            <a:endParaRPr lang="zh-CN" altLang="en-US" sz="4400" dirty="0"/>
          </a:p>
        </p:txBody>
      </p:sp>
      <p:sp>
        <p:nvSpPr>
          <p:cNvPr id="5" name="标题 1"/>
          <p:cNvSpPr txBox="1"/>
          <p:nvPr/>
        </p:nvSpPr>
        <p:spPr>
          <a:xfrm>
            <a:off x="1000100" y="1785926"/>
            <a:ext cx="7715304" cy="2786082"/>
          </a:xfrm>
          <a:prstGeom prst="rect">
            <a:avLst/>
          </a:prstGeom>
        </p:spPr>
        <p:txBody>
          <a:bodyPr vert="horz" anchor="ctr">
            <a:normAutofit/>
          </a:bodyPr>
          <a:lstStyle/>
          <a:p>
            <a:r>
              <a:rPr lang="zh-CN" altLang="zh-CN" sz="3600" b="1" dirty="0" smtClean="0">
                <a:solidFill>
                  <a:srgbClr val="006600"/>
                </a:solidFill>
              </a:rPr>
              <a:t>不同类型的调查报告，具体内容有所不同</a:t>
            </a:r>
            <a:r>
              <a:rPr lang="zh-CN" altLang="en-US" sz="3600" b="1" dirty="0" smtClean="0">
                <a:solidFill>
                  <a:srgbClr val="006600"/>
                </a:solidFill>
              </a:rPr>
              <a:t>，</a:t>
            </a:r>
            <a:r>
              <a:rPr lang="zh-CN" altLang="zh-CN" sz="3600" b="1" dirty="0" smtClean="0">
                <a:solidFill>
                  <a:srgbClr val="006600"/>
                </a:solidFill>
              </a:rPr>
              <a:t>但基本写法是相通的。 </a:t>
            </a:r>
            <a:endParaRPr lang="zh-CN" altLang="zh-CN" sz="3600" b="1" dirty="0" smtClean="0">
              <a:solidFill>
                <a:srgbClr val="006600"/>
              </a:solidFill>
            </a:endParaRPr>
          </a:p>
          <a:p>
            <a:r>
              <a:rPr lang="zh-CN" altLang="zh-CN" sz="3600" b="1" dirty="0" smtClean="0">
                <a:solidFill>
                  <a:srgbClr val="006600"/>
                </a:solidFill>
              </a:rPr>
              <a:t>一般来说，</a:t>
            </a:r>
            <a:r>
              <a:rPr lang="zh-CN" altLang="zh-CN" sz="3600" b="1" dirty="0" smtClean="0">
                <a:solidFill>
                  <a:srgbClr val="FF0000"/>
                </a:solidFill>
              </a:rPr>
              <a:t>调查报告包括</a:t>
            </a:r>
            <a:r>
              <a:rPr lang="zh-CN" altLang="zh-CN" sz="3600" b="1" u="sng" dirty="0" smtClean="0">
                <a:solidFill>
                  <a:srgbClr val="FF0000"/>
                </a:solidFill>
              </a:rPr>
              <a:t>标题、前言、主体、结语</a:t>
            </a:r>
            <a:r>
              <a:rPr lang="zh-CN" altLang="zh-CN" sz="3600" b="1" dirty="0" smtClean="0">
                <a:solidFill>
                  <a:srgbClr val="FF0000"/>
                </a:solidFill>
              </a:rPr>
              <a:t>。</a:t>
            </a:r>
            <a:r>
              <a:rPr lang="zh-CN" altLang="zh-CN" sz="3600" b="1" dirty="0" smtClean="0">
                <a:solidFill>
                  <a:srgbClr val="006600"/>
                </a:solidFill>
              </a:rPr>
              <a:t> </a:t>
            </a:r>
            <a:endParaRPr lang="zh-CN" altLang="zh-CN" sz="36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四、结构</a:t>
            </a:r>
            <a:endParaRPr lang="zh-CN" altLang="en-US" sz="4400" dirty="0"/>
          </a:p>
        </p:txBody>
      </p:sp>
      <p:sp>
        <p:nvSpPr>
          <p:cNvPr id="5" name="标题 1"/>
          <p:cNvSpPr txBox="1"/>
          <p:nvPr/>
        </p:nvSpPr>
        <p:spPr>
          <a:xfrm>
            <a:off x="357158" y="1285860"/>
            <a:ext cx="8501122" cy="3643338"/>
          </a:xfrm>
          <a:prstGeom prst="rect">
            <a:avLst/>
          </a:prstGeom>
        </p:spPr>
        <p:txBody>
          <a:bodyPr vert="horz" anchor="ctr">
            <a:normAutofit lnSpcReduction="10000"/>
          </a:bodyPr>
          <a:lstStyle/>
          <a:p>
            <a:pPr lvl="0"/>
            <a:r>
              <a:rPr lang="en-US" altLang="zh-CN" sz="3600" b="1" dirty="0" smtClean="0">
                <a:solidFill>
                  <a:srgbClr val="000099"/>
                </a:solidFill>
              </a:rPr>
              <a:t>1</a:t>
            </a:r>
            <a:r>
              <a:rPr lang="zh-CN" altLang="en-US" sz="3600" b="1" dirty="0" smtClean="0">
                <a:solidFill>
                  <a:srgbClr val="000099"/>
                </a:solidFill>
              </a:rPr>
              <a:t>、</a:t>
            </a:r>
            <a:r>
              <a:rPr lang="zh-CN" altLang="zh-CN" sz="3600" b="1" dirty="0" smtClean="0">
                <a:solidFill>
                  <a:srgbClr val="000099"/>
                </a:solidFill>
              </a:rPr>
              <a:t>标题</a:t>
            </a:r>
            <a:endParaRPr lang="zh-CN" altLang="zh-CN" sz="3600" b="1" dirty="0" smtClean="0">
              <a:solidFill>
                <a:srgbClr val="000099"/>
              </a:solidFill>
            </a:endParaRPr>
          </a:p>
          <a:p>
            <a:r>
              <a:rPr lang="zh-CN" altLang="zh-CN" sz="3600" b="1" dirty="0" smtClean="0">
                <a:solidFill>
                  <a:srgbClr val="000099"/>
                </a:solidFill>
              </a:rPr>
              <a:t>标题一般由事由和文</a:t>
            </a:r>
            <a:r>
              <a:rPr lang="zh-CN" altLang="en-US" sz="3600" b="1" dirty="0" smtClean="0">
                <a:solidFill>
                  <a:srgbClr val="000099"/>
                </a:solidFill>
              </a:rPr>
              <a:t>种</a:t>
            </a:r>
            <a:r>
              <a:rPr lang="zh-CN" altLang="zh-CN" sz="3600" b="1" dirty="0" smtClean="0">
                <a:solidFill>
                  <a:srgbClr val="000099"/>
                </a:solidFill>
              </a:rPr>
              <a:t>构成。有单行式标题和双行式标题两类。</a:t>
            </a:r>
            <a:endParaRPr lang="zh-CN" altLang="zh-CN" sz="3600" b="1" dirty="0" smtClean="0">
              <a:solidFill>
                <a:srgbClr val="000099"/>
              </a:solidFill>
            </a:endParaRPr>
          </a:p>
          <a:p>
            <a:r>
              <a:rPr lang="zh-CN" altLang="zh-CN" sz="3600" b="1" dirty="0" smtClean="0">
                <a:solidFill>
                  <a:srgbClr val="000099"/>
                </a:solidFill>
              </a:rPr>
              <a:t>单行式标题：直接式标题（由调查事由和文种构成）、间接标题（不点明文种只揭示全文主旨）</a:t>
            </a:r>
            <a:endParaRPr lang="zh-CN" altLang="zh-CN" sz="3600" b="1" dirty="0" smtClean="0">
              <a:solidFill>
                <a:srgbClr val="000099"/>
              </a:solidFill>
            </a:endParaRPr>
          </a:p>
          <a:p>
            <a:r>
              <a:rPr lang="zh-CN" altLang="zh-CN" sz="3600" b="1" dirty="0" smtClean="0">
                <a:solidFill>
                  <a:srgbClr val="000099"/>
                </a:solidFill>
              </a:rPr>
              <a:t>双行式标题：由主、副标题构成。</a:t>
            </a:r>
            <a:endParaRPr lang="zh-CN" altLang="zh-CN" sz="3600" b="1" dirty="0">
              <a:solidFill>
                <a:srgbClr val="000099"/>
              </a:solidFill>
            </a:endParaRPr>
          </a:p>
        </p:txBody>
      </p:sp>
      <p:sp>
        <p:nvSpPr>
          <p:cNvPr id="6" name="标题 1"/>
          <p:cNvSpPr txBox="1"/>
          <p:nvPr/>
        </p:nvSpPr>
        <p:spPr>
          <a:xfrm>
            <a:off x="428596" y="4857760"/>
            <a:ext cx="8286808" cy="2000240"/>
          </a:xfrm>
          <a:prstGeom prst="rect">
            <a:avLst/>
          </a:prstGeom>
        </p:spPr>
        <p:txBody>
          <a:bodyPr vert="horz" anchor="ctr">
            <a:normAutofit fontScale="77500" lnSpcReduction="20000"/>
          </a:bodyPr>
          <a:lstStyle/>
          <a:p>
            <a:r>
              <a:rPr lang="zh-CN" altLang="zh-CN" sz="3600" b="1" dirty="0" smtClean="0">
                <a:solidFill>
                  <a:srgbClr val="006600"/>
                </a:solidFill>
              </a:rPr>
              <a:t>如：《中职生双休日是怎样度过的》</a:t>
            </a:r>
            <a:endParaRPr lang="zh-CN" altLang="zh-CN" sz="3600" b="1" dirty="0" smtClean="0">
              <a:solidFill>
                <a:srgbClr val="006600"/>
              </a:solidFill>
            </a:endParaRPr>
          </a:p>
          <a:p>
            <a:r>
              <a:rPr lang="zh-CN" altLang="zh-CN" sz="3600" b="1" dirty="0" smtClean="0">
                <a:solidFill>
                  <a:srgbClr val="006600"/>
                </a:solidFill>
              </a:rPr>
              <a:t>《关于某某事故的调查报告》</a:t>
            </a:r>
            <a:endParaRPr lang="zh-CN" altLang="zh-CN" sz="3600" b="1" dirty="0" smtClean="0">
              <a:solidFill>
                <a:srgbClr val="006600"/>
              </a:solidFill>
            </a:endParaRPr>
          </a:p>
          <a:p>
            <a:r>
              <a:rPr lang="zh-CN" altLang="zh-CN" sz="3600" b="1" dirty="0" smtClean="0">
                <a:solidFill>
                  <a:srgbClr val="006600"/>
                </a:solidFill>
              </a:rPr>
              <a:t>《可喜的三个百分比——青岛市发展职工技术教育的调查》</a:t>
            </a:r>
            <a:endParaRPr lang="zh-CN" altLang="zh-CN" sz="3600" b="1" dirty="0" smtClean="0">
              <a:solidFill>
                <a:srgbClr val="006600"/>
              </a:solidFill>
            </a:endParaRPr>
          </a:p>
          <a:p>
            <a:r>
              <a:rPr lang="zh-CN" altLang="zh-CN" sz="3600" b="1" dirty="0" smtClean="0">
                <a:solidFill>
                  <a:srgbClr val="006600"/>
                </a:solidFill>
              </a:rPr>
              <a:t>《为了造福子孙后代——××县封山育林调查报告》</a:t>
            </a:r>
            <a:endParaRPr lang="zh-CN" altLang="zh-CN" sz="36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四、结构</a:t>
            </a:r>
            <a:endParaRPr lang="zh-CN" altLang="en-US" sz="4400" dirty="0"/>
          </a:p>
        </p:txBody>
      </p:sp>
      <p:sp>
        <p:nvSpPr>
          <p:cNvPr id="5" name="标题 1"/>
          <p:cNvSpPr txBox="1"/>
          <p:nvPr/>
        </p:nvSpPr>
        <p:spPr>
          <a:xfrm>
            <a:off x="357158" y="1285860"/>
            <a:ext cx="8501122" cy="2714644"/>
          </a:xfrm>
          <a:prstGeom prst="rect">
            <a:avLst/>
          </a:prstGeom>
        </p:spPr>
        <p:txBody>
          <a:bodyPr vert="horz" anchor="ctr">
            <a:normAutofit/>
          </a:bodyPr>
          <a:lstStyle/>
          <a:p>
            <a:pPr lvl="0"/>
            <a:r>
              <a:rPr lang="en-US" altLang="zh-CN" sz="3200" b="1" dirty="0" smtClean="0">
                <a:solidFill>
                  <a:srgbClr val="000099"/>
                </a:solidFill>
              </a:rPr>
              <a:t>2</a:t>
            </a:r>
            <a:r>
              <a:rPr lang="zh-CN" altLang="en-US" sz="3200" b="1" dirty="0" smtClean="0">
                <a:solidFill>
                  <a:srgbClr val="000099"/>
                </a:solidFill>
              </a:rPr>
              <a:t>、</a:t>
            </a:r>
            <a:r>
              <a:rPr lang="zh-CN" altLang="zh-CN" sz="3200" b="1" dirty="0" smtClean="0">
                <a:solidFill>
                  <a:srgbClr val="000099"/>
                </a:solidFill>
              </a:rPr>
              <a:t>前言</a:t>
            </a:r>
            <a:endParaRPr lang="zh-CN" altLang="zh-CN" sz="3200" b="1" dirty="0" smtClean="0">
              <a:solidFill>
                <a:srgbClr val="000099"/>
              </a:solidFill>
            </a:endParaRPr>
          </a:p>
          <a:p>
            <a:r>
              <a:rPr lang="zh-CN" altLang="zh-CN" sz="3200" b="1" dirty="0" smtClean="0">
                <a:solidFill>
                  <a:srgbClr val="000099"/>
                </a:solidFill>
              </a:rPr>
              <a:t>前言部分主要交代调查研究的基本情况，包括调查目的、时间、地点、对象、范围、手段、经过，有的可概括全文的主要内容，也可简要介绍调查的主要结论，前言简明扼要。</a:t>
            </a:r>
            <a:endParaRPr lang="zh-CN" altLang="zh-CN" sz="3200" b="1" dirty="0">
              <a:solidFill>
                <a:srgbClr val="000099"/>
              </a:solidFill>
            </a:endParaRPr>
          </a:p>
        </p:txBody>
      </p:sp>
      <p:sp>
        <p:nvSpPr>
          <p:cNvPr id="7" name="标题 1"/>
          <p:cNvSpPr txBox="1"/>
          <p:nvPr/>
        </p:nvSpPr>
        <p:spPr>
          <a:xfrm>
            <a:off x="357158" y="3857628"/>
            <a:ext cx="8501122" cy="3000372"/>
          </a:xfrm>
          <a:prstGeom prst="rect">
            <a:avLst/>
          </a:prstGeom>
        </p:spPr>
        <p:txBody>
          <a:bodyPr vert="horz" anchor="ctr">
            <a:normAutofit fontScale="77500" lnSpcReduction="20000"/>
          </a:bodyPr>
          <a:lstStyle/>
          <a:p>
            <a:pPr algn="ctr"/>
            <a:r>
              <a:rPr lang="zh-CN" altLang="zh-CN" sz="3600" b="1" dirty="0" smtClean="0">
                <a:solidFill>
                  <a:srgbClr val="006600"/>
                </a:solidFill>
              </a:rPr>
              <a:t>《教师工资拖欠问题亟须解决》</a:t>
            </a:r>
            <a:endParaRPr lang="en-US" altLang="zh-CN" sz="3600" b="1" dirty="0" smtClean="0">
              <a:solidFill>
                <a:srgbClr val="006600"/>
              </a:solidFill>
            </a:endParaRPr>
          </a:p>
          <a:p>
            <a:pPr algn="ctr"/>
            <a:r>
              <a:rPr lang="zh-CN" altLang="zh-CN" sz="3600" b="1" dirty="0" smtClean="0">
                <a:solidFill>
                  <a:srgbClr val="006600"/>
                </a:solidFill>
              </a:rPr>
              <a:t>——关于新疆教师工资拖欠情况的调查</a:t>
            </a:r>
            <a:endParaRPr lang="zh-CN" altLang="zh-CN" sz="3600" b="1" dirty="0" smtClean="0">
              <a:solidFill>
                <a:srgbClr val="006600"/>
              </a:solidFill>
            </a:endParaRPr>
          </a:p>
          <a:p>
            <a:r>
              <a:rPr lang="zh-CN" altLang="zh-CN" sz="3600" b="1" dirty="0" smtClean="0">
                <a:solidFill>
                  <a:srgbClr val="006600"/>
                </a:solidFill>
              </a:rPr>
              <a:t>为了切实掌握全疆教师工资拖欠情况，探讨建立教师工资按时足额发放的保障机制，为政府部门制定相关政策提供依据，自治区教育</a:t>
            </a:r>
            <a:r>
              <a:rPr lang="zh-CN" altLang="en-US" sz="3600" b="1" dirty="0" smtClean="0">
                <a:solidFill>
                  <a:srgbClr val="006600"/>
                </a:solidFill>
              </a:rPr>
              <a:t>者</a:t>
            </a:r>
            <a:r>
              <a:rPr lang="zh-CN" altLang="zh-CN" sz="3600" b="1" dirty="0" smtClean="0">
                <a:solidFill>
                  <a:srgbClr val="006600"/>
                </a:solidFill>
              </a:rPr>
              <a:t>组成了</a:t>
            </a:r>
            <a:r>
              <a:rPr lang="en-US" altLang="zh-CN" sz="3600" b="1" dirty="0" smtClean="0">
                <a:solidFill>
                  <a:srgbClr val="006600"/>
                </a:solidFill>
              </a:rPr>
              <a:t>3</a:t>
            </a:r>
            <a:r>
              <a:rPr lang="zh-CN" altLang="zh-CN" sz="3600" b="1" dirty="0" smtClean="0">
                <a:solidFill>
                  <a:srgbClr val="006600"/>
                </a:solidFill>
              </a:rPr>
              <a:t>人调查组，于</a:t>
            </a:r>
            <a:r>
              <a:rPr lang="en-US" altLang="zh-CN" sz="3600" b="1" dirty="0" smtClean="0">
                <a:solidFill>
                  <a:srgbClr val="006600"/>
                </a:solidFill>
              </a:rPr>
              <a:t>3</a:t>
            </a:r>
            <a:r>
              <a:rPr lang="zh-CN" altLang="zh-CN" sz="3600" b="1" dirty="0" smtClean="0">
                <a:solidFill>
                  <a:srgbClr val="006600"/>
                </a:solidFill>
              </a:rPr>
              <a:t>月</a:t>
            </a:r>
            <a:r>
              <a:rPr lang="en-US" altLang="zh-CN" sz="3600" b="1" dirty="0" smtClean="0">
                <a:solidFill>
                  <a:srgbClr val="006600"/>
                </a:solidFill>
              </a:rPr>
              <a:t>19</a:t>
            </a:r>
            <a:r>
              <a:rPr lang="zh-CN" altLang="zh-CN" sz="3600" b="1" dirty="0" smtClean="0">
                <a:solidFill>
                  <a:srgbClr val="006600"/>
                </a:solidFill>
              </a:rPr>
              <a:t>日至</a:t>
            </a:r>
            <a:r>
              <a:rPr lang="en-US" altLang="zh-CN" sz="3600" b="1" dirty="0" smtClean="0">
                <a:solidFill>
                  <a:srgbClr val="006600"/>
                </a:solidFill>
              </a:rPr>
              <a:t>4</a:t>
            </a:r>
            <a:r>
              <a:rPr lang="zh-CN" altLang="zh-CN" sz="3600" b="1" dirty="0" smtClean="0">
                <a:solidFill>
                  <a:srgbClr val="006600"/>
                </a:solidFill>
              </a:rPr>
              <a:t>月</a:t>
            </a:r>
            <a:r>
              <a:rPr lang="en-US" altLang="zh-CN" sz="3600" b="1" dirty="0" smtClean="0">
                <a:solidFill>
                  <a:srgbClr val="006600"/>
                </a:solidFill>
              </a:rPr>
              <a:t>15</a:t>
            </a:r>
            <a:r>
              <a:rPr lang="zh-CN" altLang="zh-CN" sz="3600" b="1" dirty="0" smtClean="0">
                <a:solidFill>
                  <a:srgbClr val="006600"/>
                </a:solidFill>
              </a:rPr>
              <a:t>日，历时</a:t>
            </a:r>
            <a:r>
              <a:rPr lang="en-US" altLang="zh-CN" sz="3600" b="1" dirty="0" smtClean="0">
                <a:solidFill>
                  <a:srgbClr val="006600"/>
                </a:solidFill>
              </a:rPr>
              <a:t>28</a:t>
            </a:r>
            <a:r>
              <a:rPr lang="zh-CN" altLang="zh-CN" sz="3600" b="1" dirty="0" smtClean="0">
                <a:solidFill>
                  <a:srgbClr val="006600"/>
                </a:solidFill>
              </a:rPr>
              <a:t>天，对</a:t>
            </a:r>
            <a:r>
              <a:rPr lang="en-US" altLang="zh-CN" sz="3600" b="1" dirty="0" smtClean="0">
                <a:solidFill>
                  <a:srgbClr val="006600"/>
                </a:solidFill>
              </a:rPr>
              <a:t>7</a:t>
            </a:r>
            <a:r>
              <a:rPr lang="zh-CN" altLang="zh-CN" sz="3600" b="1" dirty="0" smtClean="0">
                <a:solidFill>
                  <a:srgbClr val="006600"/>
                </a:solidFill>
              </a:rPr>
              <a:t>个地区</a:t>
            </a:r>
            <a:r>
              <a:rPr lang="en-US" altLang="zh-CN" sz="3600" b="1" dirty="0" smtClean="0">
                <a:solidFill>
                  <a:srgbClr val="006600"/>
                </a:solidFill>
              </a:rPr>
              <a:t>42</a:t>
            </a:r>
            <a:r>
              <a:rPr lang="zh-CN" altLang="zh-CN" sz="3600" b="1" dirty="0" smtClean="0">
                <a:solidFill>
                  <a:srgbClr val="006600"/>
                </a:solidFill>
              </a:rPr>
              <a:t>所基层学校教师工资发放情况进行了实地调查。</a:t>
            </a:r>
            <a:endParaRPr lang="zh-CN" altLang="zh-CN" sz="36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四、结构</a:t>
            </a:r>
            <a:endParaRPr lang="zh-CN" altLang="en-US" sz="4400" dirty="0"/>
          </a:p>
        </p:txBody>
      </p:sp>
      <p:sp>
        <p:nvSpPr>
          <p:cNvPr id="5" name="标题 1"/>
          <p:cNvSpPr txBox="1"/>
          <p:nvPr/>
        </p:nvSpPr>
        <p:spPr>
          <a:xfrm>
            <a:off x="357158" y="1142984"/>
            <a:ext cx="8501122" cy="5429288"/>
          </a:xfrm>
          <a:prstGeom prst="rect">
            <a:avLst/>
          </a:prstGeom>
        </p:spPr>
        <p:txBody>
          <a:bodyPr vert="horz" anchor="ctr">
            <a:normAutofit fontScale="77500" lnSpcReduction="20000"/>
          </a:bodyPr>
          <a:lstStyle/>
          <a:p>
            <a:pPr lvl="0"/>
            <a:r>
              <a:rPr lang="en-US" altLang="zh-CN" sz="3600" b="1" dirty="0" smtClean="0">
                <a:solidFill>
                  <a:srgbClr val="000099"/>
                </a:solidFill>
              </a:rPr>
              <a:t>3</a:t>
            </a:r>
            <a:r>
              <a:rPr lang="zh-CN" altLang="en-US" sz="3600" b="1" dirty="0" smtClean="0">
                <a:solidFill>
                  <a:srgbClr val="000099"/>
                </a:solidFill>
              </a:rPr>
              <a:t>、</a:t>
            </a:r>
            <a:r>
              <a:rPr lang="zh-CN" altLang="zh-CN" sz="3600" b="1" dirty="0" smtClean="0">
                <a:solidFill>
                  <a:srgbClr val="000099"/>
                </a:solidFill>
              </a:rPr>
              <a:t>主体</a:t>
            </a:r>
            <a:endParaRPr lang="zh-CN" altLang="zh-CN" sz="3600" b="1" dirty="0" smtClean="0">
              <a:solidFill>
                <a:srgbClr val="000099"/>
              </a:solidFill>
            </a:endParaRPr>
          </a:p>
          <a:p>
            <a:r>
              <a:rPr lang="zh-CN" altLang="zh-CN" sz="3600" b="1" dirty="0" smtClean="0">
                <a:solidFill>
                  <a:srgbClr val="000099"/>
                </a:solidFill>
              </a:rPr>
              <a:t>主体是调查报告的主要部分。其内容包括两个方面：一是调查所得的具体情况；二 是分析得出的结论。</a:t>
            </a:r>
            <a:endParaRPr lang="zh-CN" altLang="zh-CN" sz="3600" b="1" dirty="0" smtClean="0">
              <a:solidFill>
                <a:srgbClr val="000099"/>
              </a:solidFill>
            </a:endParaRPr>
          </a:p>
          <a:p>
            <a:r>
              <a:rPr lang="zh-CN" altLang="zh-CN" sz="3600" b="1" dirty="0" smtClean="0">
                <a:solidFill>
                  <a:srgbClr val="000099"/>
                </a:solidFill>
              </a:rPr>
              <a:t>正文的结构有不同的框架：</a:t>
            </a:r>
            <a:endParaRPr lang="zh-CN" altLang="zh-CN" sz="3600" b="1" dirty="0" smtClean="0">
              <a:solidFill>
                <a:srgbClr val="000099"/>
              </a:solidFill>
            </a:endParaRPr>
          </a:p>
          <a:p>
            <a:r>
              <a:rPr lang="zh-CN" altLang="zh-CN" sz="3600" b="1" dirty="0" smtClean="0">
                <a:solidFill>
                  <a:srgbClr val="000099"/>
                </a:solidFill>
              </a:rPr>
              <a:t>（</a:t>
            </a:r>
            <a:r>
              <a:rPr lang="en-US" altLang="zh-CN" sz="3600" b="1" dirty="0" smtClean="0">
                <a:solidFill>
                  <a:srgbClr val="000099"/>
                </a:solidFill>
              </a:rPr>
              <a:t>1</a:t>
            </a:r>
            <a:r>
              <a:rPr lang="zh-CN" altLang="zh-CN" sz="3600" b="1" dirty="0" smtClean="0">
                <a:solidFill>
                  <a:srgbClr val="000099"/>
                </a:solidFill>
              </a:rPr>
              <a:t>）根据逻辑关系安排材料的框架有：纵式结构、横式结构、纵横式结构。这三种结构，以纵横式结构常为人们采用。</a:t>
            </a:r>
            <a:endParaRPr lang="zh-CN" altLang="zh-CN" sz="3600" b="1" dirty="0" smtClean="0">
              <a:solidFill>
                <a:srgbClr val="000099"/>
              </a:solidFill>
            </a:endParaRPr>
          </a:p>
          <a:p>
            <a:r>
              <a:rPr lang="zh-CN" altLang="zh-CN" sz="3600" b="1" dirty="0" smtClean="0">
                <a:solidFill>
                  <a:srgbClr val="000099"/>
                </a:solidFill>
              </a:rPr>
              <a:t>（</a:t>
            </a:r>
            <a:r>
              <a:rPr lang="en-US" altLang="zh-CN" sz="3600" b="1" dirty="0" smtClean="0">
                <a:solidFill>
                  <a:srgbClr val="000099"/>
                </a:solidFill>
              </a:rPr>
              <a:t>2</a:t>
            </a:r>
            <a:r>
              <a:rPr lang="zh-CN" altLang="zh-CN" sz="3600" b="1" dirty="0" smtClean="0">
                <a:solidFill>
                  <a:srgbClr val="000099"/>
                </a:solidFill>
              </a:rPr>
              <a:t>）按照内容表达的层次组成的框架有：“情况——成果——问题——建议”式结构，多用于反映基本情况的调查报告；“成果——具体做法——经验”式结构</a:t>
            </a:r>
            <a:r>
              <a:rPr lang="en-US" altLang="zh-CN" sz="3600" b="1" dirty="0" smtClean="0">
                <a:solidFill>
                  <a:srgbClr val="000099"/>
                </a:solidFill>
              </a:rPr>
              <a:t>,</a:t>
            </a:r>
            <a:r>
              <a:rPr lang="zh-CN" altLang="zh-CN" sz="3600" b="1" dirty="0" smtClean="0">
                <a:solidFill>
                  <a:srgbClr val="000099"/>
                </a:solidFill>
              </a:rPr>
              <a:t>多用于介绍经验的调查报告；“问题——原因——意见或建议”式结构，多用于揭露问题的调查报告；“事件过程——事件性质结论——处理意见”式结构，多用于揭示案件是非的调查报告。</a:t>
            </a:r>
            <a:r>
              <a:rPr lang="en-US" altLang="zh-CN" sz="3600" b="1" dirty="0" smtClean="0">
                <a:solidFill>
                  <a:srgbClr val="000099"/>
                </a:solidFill>
              </a:rPr>
              <a:t> </a:t>
            </a:r>
            <a:endParaRPr lang="zh-CN" altLang="zh-CN" sz="3600" b="1" dirty="0">
              <a:solidFill>
                <a:srgbClr val="000099"/>
              </a:solidFill>
            </a:endParaRPr>
          </a:p>
        </p:txBody>
      </p:sp>
    </p:spTree>
  </p:cSld>
  <p:clrMapOvr>
    <a:masterClrMapping/>
  </p:clrMapOvr>
  <p:transition spd="med">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32500" lnSpcReduction="20000"/>
          </a:bodyPr>
          <a:lstStyle/>
          <a:p>
            <a:r>
              <a:rPr lang="zh-CN" altLang="en-US" sz="8600" b="1" dirty="0" smtClean="0">
                <a:solidFill>
                  <a:srgbClr val="006600"/>
                </a:solidFill>
              </a:rPr>
              <a:t>如：从调查结果发现，月费用</a:t>
            </a:r>
            <a:r>
              <a:rPr lang="en-US" altLang="zh-CN" sz="8600" b="1" dirty="0" smtClean="0">
                <a:solidFill>
                  <a:srgbClr val="006600"/>
                </a:solidFill>
              </a:rPr>
              <a:t>1000</a:t>
            </a:r>
            <a:r>
              <a:rPr lang="zh-CN" altLang="en-US" sz="8600" b="1" dirty="0" smtClean="0">
                <a:solidFill>
                  <a:srgbClr val="006600"/>
                </a:solidFill>
              </a:rPr>
              <a:t>元以上的人占</a:t>
            </a:r>
            <a:r>
              <a:rPr lang="en-US" altLang="zh-CN" sz="8600" b="1" dirty="0" smtClean="0">
                <a:solidFill>
                  <a:srgbClr val="006600"/>
                </a:solidFill>
              </a:rPr>
              <a:t>10%</a:t>
            </a:r>
            <a:r>
              <a:rPr lang="zh-CN" altLang="en-US" sz="8600" b="1" dirty="0" smtClean="0">
                <a:solidFill>
                  <a:srgbClr val="006600"/>
                </a:solidFill>
              </a:rPr>
              <a:t>，月费用</a:t>
            </a:r>
            <a:r>
              <a:rPr lang="en-US" altLang="zh-CN" sz="8600" b="1" dirty="0" smtClean="0">
                <a:solidFill>
                  <a:srgbClr val="006600"/>
                </a:solidFill>
              </a:rPr>
              <a:t>700--1000</a:t>
            </a:r>
            <a:r>
              <a:rPr lang="zh-CN" altLang="en-US" sz="8600" b="1" dirty="0" smtClean="0">
                <a:solidFill>
                  <a:srgbClr val="006600"/>
                </a:solidFill>
              </a:rPr>
              <a:t>元的人，占</a:t>
            </a:r>
            <a:r>
              <a:rPr lang="en-US" altLang="zh-CN" sz="8600" b="1" dirty="0" smtClean="0">
                <a:solidFill>
                  <a:srgbClr val="006600"/>
                </a:solidFill>
              </a:rPr>
              <a:t>30%</a:t>
            </a:r>
            <a:r>
              <a:rPr lang="zh-CN" altLang="en-US" sz="8600" b="1" dirty="0" smtClean="0">
                <a:solidFill>
                  <a:srgbClr val="006600"/>
                </a:solidFill>
              </a:rPr>
              <a:t>左右，</a:t>
            </a:r>
            <a:r>
              <a:rPr lang="en-US" altLang="zh-CN" sz="8600" b="1" dirty="0" smtClean="0">
                <a:solidFill>
                  <a:srgbClr val="006600"/>
                </a:solidFill>
              </a:rPr>
              <a:t>500--700</a:t>
            </a:r>
            <a:r>
              <a:rPr lang="zh-CN" altLang="en-US" sz="8600" b="1" dirty="0" smtClean="0">
                <a:solidFill>
                  <a:srgbClr val="006600"/>
                </a:solidFill>
              </a:rPr>
              <a:t>元的人占</a:t>
            </a:r>
            <a:r>
              <a:rPr lang="en-US" altLang="zh-CN" sz="8600" b="1" dirty="0" smtClean="0">
                <a:solidFill>
                  <a:srgbClr val="006600"/>
                </a:solidFill>
              </a:rPr>
              <a:t>40%</a:t>
            </a:r>
            <a:r>
              <a:rPr lang="zh-CN" altLang="en-US" sz="8600" b="1" dirty="0" smtClean="0">
                <a:solidFill>
                  <a:srgbClr val="006600"/>
                </a:solidFill>
              </a:rPr>
              <a:t>，月费用</a:t>
            </a:r>
            <a:r>
              <a:rPr lang="en-US" altLang="zh-CN" sz="8600" b="1" dirty="0" smtClean="0">
                <a:solidFill>
                  <a:srgbClr val="006600"/>
                </a:solidFill>
              </a:rPr>
              <a:t>500</a:t>
            </a:r>
            <a:r>
              <a:rPr lang="zh-CN" altLang="en-US" sz="8600" b="1" dirty="0" smtClean="0">
                <a:solidFill>
                  <a:srgbClr val="006600"/>
                </a:solidFill>
              </a:rPr>
              <a:t>元以下的人，占</a:t>
            </a:r>
            <a:r>
              <a:rPr lang="en-US" altLang="zh-CN" sz="8600" b="1" dirty="0" smtClean="0">
                <a:solidFill>
                  <a:srgbClr val="006600"/>
                </a:solidFill>
              </a:rPr>
              <a:t>20%</a:t>
            </a:r>
            <a:r>
              <a:rPr lang="zh-CN" altLang="en-US" sz="8600" b="1" dirty="0" smtClean="0">
                <a:solidFill>
                  <a:srgbClr val="006600"/>
                </a:solidFill>
              </a:rPr>
              <a:t>左右。在这些学生之中，超过</a:t>
            </a:r>
            <a:r>
              <a:rPr lang="en-US" altLang="zh-CN" sz="8600" b="1" dirty="0" smtClean="0">
                <a:solidFill>
                  <a:srgbClr val="006600"/>
                </a:solidFill>
              </a:rPr>
              <a:t>50</a:t>
            </a:r>
            <a:r>
              <a:rPr lang="zh-CN" altLang="en-US" sz="8600" b="1" dirty="0" smtClean="0">
                <a:solidFill>
                  <a:srgbClr val="006600"/>
                </a:solidFill>
              </a:rPr>
              <a:t>％的学生拥有电脑、约</a:t>
            </a:r>
            <a:r>
              <a:rPr lang="en-US" altLang="zh-CN" sz="8600" b="1" dirty="0" smtClean="0">
                <a:solidFill>
                  <a:srgbClr val="006600"/>
                </a:solidFill>
              </a:rPr>
              <a:t>90</a:t>
            </a:r>
            <a:r>
              <a:rPr lang="zh-CN" altLang="en-US" sz="8600" b="1" dirty="0" smtClean="0">
                <a:solidFill>
                  <a:srgbClr val="006600"/>
                </a:solidFill>
              </a:rPr>
              <a:t>％的大学生拥有手机，因此网络与通信费用支出较以往在大学生的消费支出中占据了相当大的份额。当代大学生主要有以下几支出：伙食费，买服饰，恋爱，上网费，手机费等。</a:t>
            </a:r>
            <a:endParaRPr lang="en-US" altLang="zh-CN" sz="8600" b="1" dirty="0" smtClean="0">
              <a:solidFill>
                <a:srgbClr val="006600"/>
              </a:solidFill>
            </a:endParaRPr>
          </a:p>
          <a:p>
            <a:r>
              <a:rPr lang="en-US" altLang="zh-CN" sz="8600" b="1" dirty="0" smtClean="0">
                <a:solidFill>
                  <a:srgbClr val="006600"/>
                </a:solidFill>
              </a:rPr>
              <a:t>1</a:t>
            </a:r>
            <a:r>
              <a:rPr lang="zh-CN" altLang="en-US" sz="8600" b="1" dirty="0" smtClean="0">
                <a:solidFill>
                  <a:srgbClr val="006600"/>
                </a:solidFill>
              </a:rPr>
              <a:t>、伙食费：调查发现，几乎所有学生每学期都要参加</a:t>
            </a:r>
            <a:r>
              <a:rPr lang="en-US" altLang="zh-CN" sz="8600" b="1" dirty="0" smtClean="0">
                <a:solidFill>
                  <a:srgbClr val="006600"/>
                </a:solidFill>
              </a:rPr>
              <a:t>6-15</a:t>
            </a:r>
            <a:r>
              <a:rPr lang="zh-CN" altLang="en-US" sz="8600" b="1" dirty="0" smtClean="0">
                <a:solidFill>
                  <a:srgbClr val="006600"/>
                </a:solidFill>
              </a:rPr>
              <a:t>次各类同学聚会。这部分消费基本上每学期需要</a:t>
            </a:r>
            <a:r>
              <a:rPr lang="en-US" altLang="zh-CN" sz="8600" b="1" dirty="0" smtClean="0">
                <a:solidFill>
                  <a:srgbClr val="006600"/>
                </a:solidFill>
              </a:rPr>
              <a:t>150-600</a:t>
            </a:r>
            <a:r>
              <a:rPr lang="zh-CN" altLang="en-US" sz="8600" b="1" dirty="0" smtClean="0">
                <a:solidFill>
                  <a:srgbClr val="006600"/>
                </a:solidFill>
              </a:rPr>
              <a:t>元之间。</a:t>
            </a:r>
            <a:endParaRPr lang="en-US" altLang="zh-CN" sz="8600" b="1" dirty="0" smtClean="0">
              <a:solidFill>
                <a:srgbClr val="006600"/>
              </a:solidFill>
            </a:endParaRPr>
          </a:p>
          <a:p>
            <a:r>
              <a:rPr lang="en-US" altLang="zh-CN" sz="8600" b="1" dirty="0" smtClean="0">
                <a:solidFill>
                  <a:srgbClr val="006600"/>
                </a:solidFill>
              </a:rPr>
              <a:t>2</a:t>
            </a:r>
            <a:r>
              <a:rPr lang="zh-CN" altLang="en-US" sz="8600" b="1" dirty="0" smtClean="0">
                <a:solidFill>
                  <a:srgbClr val="006600"/>
                </a:solidFill>
              </a:rPr>
              <a:t>、买服饰费：</a:t>
            </a:r>
            <a:r>
              <a:rPr lang="en-US" altLang="zh-CN" sz="8600" b="1" dirty="0" smtClean="0">
                <a:solidFill>
                  <a:srgbClr val="006600"/>
                </a:solidFill>
              </a:rPr>
              <a:t>……</a:t>
            </a:r>
            <a:endParaRPr lang="en-US" altLang="zh-CN" sz="8600" b="1" dirty="0" smtClean="0">
              <a:solidFill>
                <a:srgbClr val="006600"/>
              </a:solidFill>
            </a:endParaRPr>
          </a:p>
        </p:txBody>
      </p:sp>
      <p:sp>
        <p:nvSpPr>
          <p:cNvPr id="4" name="标题 1"/>
          <p:cNvSpPr>
            <a:spLocks noGrp="1"/>
          </p:cNvSpPr>
          <p:nvPr>
            <p:ph type="title"/>
          </p:nvPr>
        </p:nvSpPr>
        <p:spPr/>
        <p:txBody>
          <a:bodyPr>
            <a:normAutofit/>
          </a:bodyPr>
          <a:lstStyle/>
          <a:p>
            <a:r>
              <a:rPr lang="zh-CN" altLang="en-US" sz="4400" dirty="0" smtClean="0"/>
              <a:t>四、结构</a:t>
            </a:r>
            <a:endParaRPr lang="zh-CN" altLang="en-US" sz="4400" dirty="0"/>
          </a:p>
        </p:txBody>
      </p:sp>
    </p:spTree>
  </p:cSld>
  <p:clrMapOvr>
    <a:masterClrMapping/>
  </p:clrMapOvr>
  <p:transition spd="med">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四、结构</a:t>
            </a:r>
            <a:endParaRPr lang="zh-CN" altLang="en-US" sz="4400" dirty="0"/>
          </a:p>
        </p:txBody>
      </p:sp>
      <p:sp>
        <p:nvSpPr>
          <p:cNvPr id="5" name="标题 1"/>
          <p:cNvSpPr txBox="1"/>
          <p:nvPr/>
        </p:nvSpPr>
        <p:spPr>
          <a:xfrm>
            <a:off x="357158" y="1142984"/>
            <a:ext cx="8501122" cy="2857520"/>
          </a:xfrm>
          <a:prstGeom prst="rect">
            <a:avLst/>
          </a:prstGeom>
        </p:spPr>
        <p:txBody>
          <a:bodyPr vert="horz" anchor="ctr">
            <a:normAutofit/>
          </a:bodyPr>
          <a:lstStyle/>
          <a:p>
            <a:r>
              <a:rPr lang="en-US" altLang="zh-CN" sz="2800" b="1" dirty="0" smtClean="0">
                <a:solidFill>
                  <a:srgbClr val="000099"/>
                </a:solidFill>
              </a:rPr>
              <a:t>4</a:t>
            </a:r>
            <a:r>
              <a:rPr lang="zh-CN" altLang="zh-CN" sz="2800" b="1" dirty="0" smtClean="0">
                <a:solidFill>
                  <a:srgbClr val="000099"/>
                </a:solidFill>
              </a:rPr>
              <a:t>．结语</a:t>
            </a:r>
            <a:r>
              <a:rPr lang="en-US" altLang="zh-CN" sz="2800" b="1" dirty="0" smtClean="0">
                <a:solidFill>
                  <a:srgbClr val="000099"/>
                </a:solidFill>
              </a:rPr>
              <a:t> </a:t>
            </a:r>
            <a:endParaRPr lang="zh-CN" altLang="zh-CN" sz="2800" b="1" dirty="0" smtClean="0">
              <a:solidFill>
                <a:srgbClr val="000099"/>
              </a:solidFill>
            </a:endParaRPr>
          </a:p>
          <a:p>
            <a:r>
              <a:rPr lang="zh-CN" altLang="zh-CN" sz="2800" b="1" dirty="0" smtClean="0">
                <a:solidFill>
                  <a:srgbClr val="000099"/>
                </a:solidFill>
              </a:rPr>
              <a:t>有的总结全文内容，有的指出事物的发展趋势，有的提出建议和解决问题的方法，有的说明经验的意义。</a:t>
            </a:r>
            <a:endParaRPr lang="zh-CN" altLang="zh-CN" sz="2800" b="1" dirty="0" smtClean="0">
              <a:solidFill>
                <a:srgbClr val="000099"/>
              </a:solidFill>
            </a:endParaRPr>
          </a:p>
          <a:p>
            <a:r>
              <a:rPr lang="zh-CN" altLang="zh-CN" sz="2800" b="1" dirty="0" smtClean="0">
                <a:solidFill>
                  <a:srgbClr val="000099"/>
                </a:solidFill>
              </a:rPr>
              <a:t>调查报告的结尾方式主要有补充式、深化式、建议式、激发式等。</a:t>
            </a:r>
            <a:endParaRPr lang="zh-CN" altLang="zh-CN" sz="2800" b="1" dirty="0">
              <a:solidFill>
                <a:srgbClr val="000099"/>
              </a:solidFill>
            </a:endParaRPr>
          </a:p>
        </p:txBody>
      </p:sp>
      <p:sp>
        <p:nvSpPr>
          <p:cNvPr id="4" name="标题 1"/>
          <p:cNvSpPr txBox="1"/>
          <p:nvPr/>
        </p:nvSpPr>
        <p:spPr>
          <a:xfrm>
            <a:off x="428596" y="3714752"/>
            <a:ext cx="8501122" cy="2857520"/>
          </a:xfrm>
          <a:prstGeom prst="rect">
            <a:avLst/>
          </a:prstGeom>
        </p:spPr>
        <p:txBody>
          <a:bodyPr vert="horz" anchor="ctr">
            <a:normAutofit/>
          </a:bodyPr>
          <a:lstStyle/>
          <a:p>
            <a:pPr algn="ctr"/>
            <a:r>
              <a:rPr lang="zh-CN" altLang="en-US" sz="2400" b="1" dirty="0" smtClean="0">
                <a:solidFill>
                  <a:srgbClr val="006600"/>
                </a:solidFill>
              </a:rPr>
              <a:t>某校男生寝室用电情况调查报告</a:t>
            </a:r>
            <a:endParaRPr lang="en-US" altLang="zh-CN" sz="2400" b="1" dirty="0" smtClean="0">
              <a:solidFill>
                <a:srgbClr val="006600"/>
              </a:solidFill>
            </a:endParaRPr>
          </a:p>
          <a:p>
            <a:r>
              <a:rPr lang="zh-CN" altLang="zh-CN" sz="2400" b="1" dirty="0" smtClean="0">
                <a:solidFill>
                  <a:srgbClr val="006600"/>
                </a:solidFill>
              </a:rPr>
              <a:t>此次社会实践调查大学生寝室用电让我们深知大学生节约意识淡薄，身为大学生我们有义务，有责任去提高这种意识。当今世界竞争激烈，能源是首要问题，我们要有危机感，这样才能使我国日益强大，赫然耸于世界名族之林。当然此次社会实践提高自己的实践能力，团队合作意识，为我们以后的发展奠定了基础。</a:t>
            </a:r>
            <a:endParaRPr lang="zh-CN" altLang="zh-CN" sz="24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五、基本要求</a:t>
            </a:r>
            <a:endParaRPr lang="zh-CN" altLang="en-US" sz="4400" dirty="0"/>
          </a:p>
        </p:txBody>
      </p:sp>
      <p:sp>
        <p:nvSpPr>
          <p:cNvPr id="5" name="标题 1"/>
          <p:cNvSpPr txBox="1"/>
          <p:nvPr/>
        </p:nvSpPr>
        <p:spPr>
          <a:xfrm>
            <a:off x="857224" y="2143116"/>
            <a:ext cx="7929618" cy="2857520"/>
          </a:xfrm>
          <a:prstGeom prst="rect">
            <a:avLst/>
          </a:prstGeom>
        </p:spPr>
        <p:txBody>
          <a:bodyPr vert="horz" anchor="ctr">
            <a:normAutofit/>
          </a:bodyPr>
          <a:lstStyle/>
          <a:p>
            <a:pPr lvl="0">
              <a:buFont typeface="Arial" panose="020B0604020202020204" pitchFamily="34" charset="0"/>
              <a:buChar char="•"/>
            </a:pPr>
            <a:r>
              <a:rPr lang="zh-CN" altLang="zh-CN" sz="3600" b="1" dirty="0" smtClean="0">
                <a:solidFill>
                  <a:srgbClr val="006600"/>
                </a:solidFill>
                <a:effectLst>
                  <a:outerShdw blurRad="38100" dist="38100" dir="2700000" algn="tl">
                    <a:srgbClr val="000000">
                      <a:alpha val="43137"/>
                    </a:srgbClr>
                  </a:outerShdw>
                </a:effectLst>
              </a:rPr>
              <a:t>深入调查，广泛</a:t>
            </a:r>
            <a:r>
              <a:rPr lang="zh-CN" altLang="en-US" sz="3600" b="1" dirty="0" smtClean="0">
                <a:solidFill>
                  <a:srgbClr val="006600"/>
                </a:solidFill>
                <a:effectLst>
                  <a:outerShdw blurRad="38100" dist="38100" dir="2700000" algn="tl">
                    <a:srgbClr val="000000">
                      <a:alpha val="43137"/>
                    </a:srgbClr>
                  </a:outerShdw>
                </a:effectLst>
              </a:rPr>
              <a:t>涉取</a:t>
            </a:r>
            <a:r>
              <a:rPr lang="zh-CN" altLang="zh-CN" sz="3600" b="1" dirty="0" smtClean="0">
                <a:solidFill>
                  <a:srgbClr val="006600"/>
                </a:solidFill>
                <a:effectLst>
                  <a:outerShdw blurRad="38100" dist="38100" dir="2700000" algn="tl">
                    <a:srgbClr val="000000">
                      <a:alpha val="43137"/>
                    </a:srgbClr>
                  </a:outerShdw>
                </a:effectLst>
              </a:rPr>
              <a:t>材料。</a:t>
            </a:r>
            <a:endParaRPr lang="zh-CN" altLang="zh-CN" sz="3600" b="1" dirty="0" smtClean="0">
              <a:solidFill>
                <a:srgbClr val="006600"/>
              </a:solidFill>
              <a:effectLst>
                <a:outerShdw blurRad="38100" dist="38100" dir="2700000" algn="tl">
                  <a:srgbClr val="000000">
                    <a:alpha val="43137"/>
                  </a:srgbClr>
                </a:outerShdw>
              </a:effectLst>
            </a:endParaRPr>
          </a:p>
          <a:p>
            <a:pPr lvl="0">
              <a:buFont typeface="Arial" panose="020B0604020202020204" pitchFamily="34" charset="0"/>
              <a:buChar char="•"/>
            </a:pPr>
            <a:r>
              <a:rPr lang="zh-CN" altLang="zh-CN" sz="3600" b="1" dirty="0" smtClean="0">
                <a:solidFill>
                  <a:srgbClr val="006600"/>
                </a:solidFill>
                <a:effectLst>
                  <a:outerShdw blurRad="38100" dist="38100" dir="2700000" algn="tl">
                    <a:srgbClr val="000000">
                      <a:alpha val="43137"/>
                    </a:srgbClr>
                  </a:outerShdw>
                </a:effectLst>
              </a:rPr>
              <a:t>认真分析研究，从材料中引出固有的规律；</a:t>
            </a:r>
            <a:endParaRPr lang="zh-CN" altLang="zh-CN" sz="3600" b="1" dirty="0" smtClean="0">
              <a:solidFill>
                <a:srgbClr val="006600"/>
              </a:solidFill>
              <a:effectLst>
                <a:outerShdw blurRad="38100" dist="38100" dir="2700000" algn="tl">
                  <a:srgbClr val="000000">
                    <a:alpha val="43137"/>
                  </a:srgbClr>
                </a:outerShdw>
              </a:effectLst>
            </a:endParaRPr>
          </a:p>
          <a:p>
            <a:pPr lvl="0">
              <a:buFont typeface="Arial" panose="020B0604020202020204" pitchFamily="34" charset="0"/>
              <a:buChar char="•"/>
            </a:pPr>
            <a:r>
              <a:rPr lang="zh-CN" altLang="zh-CN" sz="3600" b="1" dirty="0" smtClean="0">
                <a:solidFill>
                  <a:srgbClr val="006600"/>
                </a:solidFill>
                <a:effectLst>
                  <a:outerShdw blurRad="38100" dist="38100" dir="2700000" algn="tl">
                    <a:srgbClr val="000000">
                      <a:alpha val="43137"/>
                    </a:srgbClr>
                  </a:outerShdw>
                </a:effectLst>
              </a:rPr>
              <a:t>用事实说话，做到观点与材料的统一；</a:t>
            </a:r>
            <a:endParaRPr lang="zh-CN" altLang="zh-CN" sz="3600" b="1" dirty="0" smtClean="0">
              <a:solidFill>
                <a:srgbClr val="006600"/>
              </a:solidFill>
              <a:effectLst>
                <a:outerShdw blurRad="38100" dist="38100" dir="2700000" algn="tl">
                  <a:srgbClr val="000000">
                    <a:alpha val="43137"/>
                  </a:srgbClr>
                </a:outerShdw>
              </a:effectLst>
            </a:endParaRPr>
          </a:p>
          <a:p>
            <a:pPr lvl="0">
              <a:buFont typeface="Arial" panose="020B0604020202020204" pitchFamily="34" charset="0"/>
              <a:buChar char="•"/>
            </a:pPr>
            <a:r>
              <a:rPr lang="zh-CN" altLang="zh-CN" sz="3600" b="1" dirty="0" smtClean="0">
                <a:solidFill>
                  <a:srgbClr val="006600"/>
                </a:solidFill>
                <a:effectLst>
                  <a:outerShdw blurRad="38100" dist="38100" dir="2700000" algn="tl">
                    <a:srgbClr val="000000">
                      <a:alpha val="43137"/>
                    </a:srgbClr>
                  </a:outerShdw>
                </a:effectLst>
              </a:rPr>
              <a:t>语言要准确平实。</a:t>
            </a:r>
            <a:endParaRPr lang="zh-CN" altLang="zh-CN" sz="3600" b="1" dirty="0">
              <a:solidFill>
                <a:srgbClr val="006600"/>
              </a:solidFill>
              <a:effectLst>
                <a:outerShdw blurRad="38100" dist="38100" dir="2700000" algn="tl">
                  <a:srgbClr val="000000">
                    <a:alpha val="43137"/>
                  </a:srgbClr>
                </a:outerShdw>
              </a:effectLst>
            </a:endParaRPr>
          </a:p>
        </p:txBody>
      </p:sp>
    </p:spTree>
  </p:cSld>
  <p:clrMapOvr>
    <a:masterClrMapping/>
  </p:clrMapOvr>
  <p:transition spd="med">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六、方法</a:t>
            </a:r>
            <a:endParaRPr lang="zh-CN" altLang="en-US" sz="4400" dirty="0"/>
          </a:p>
        </p:txBody>
      </p:sp>
      <p:sp>
        <p:nvSpPr>
          <p:cNvPr id="5" name="标题 1"/>
          <p:cNvSpPr txBox="1"/>
          <p:nvPr/>
        </p:nvSpPr>
        <p:spPr>
          <a:xfrm>
            <a:off x="285720" y="1142984"/>
            <a:ext cx="8501122" cy="5715016"/>
          </a:xfrm>
          <a:prstGeom prst="rect">
            <a:avLst/>
          </a:prstGeom>
        </p:spPr>
        <p:txBody>
          <a:bodyPr vert="horz" anchor="ctr">
            <a:normAutofit/>
          </a:bodyPr>
          <a:lstStyle/>
          <a:p>
            <a:pPr lvl="0"/>
            <a:r>
              <a:rPr lang="en-US" altLang="zh-CN" sz="3200" b="1" dirty="0" smtClean="0">
                <a:solidFill>
                  <a:srgbClr val="FF0000"/>
                </a:solidFill>
              </a:rPr>
              <a:t>1</a:t>
            </a:r>
            <a:r>
              <a:rPr lang="zh-CN" altLang="en-US" sz="3200" b="1" dirty="0" smtClean="0">
                <a:solidFill>
                  <a:srgbClr val="FF0000"/>
                </a:solidFill>
              </a:rPr>
              <a:t>、</a:t>
            </a:r>
            <a:r>
              <a:rPr lang="zh-CN" altLang="zh-CN" sz="3200" b="1" dirty="0" smtClean="0">
                <a:solidFill>
                  <a:srgbClr val="FF0000"/>
                </a:solidFill>
              </a:rPr>
              <a:t>普遍调查。</a:t>
            </a:r>
            <a:r>
              <a:rPr lang="zh-CN" altLang="zh-CN" sz="3200" b="1" dirty="0" smtClean="0">
                <a:solidFill>
                  <a:srgbClr val="000099"/>
                </a:solidFill>
              </a:rPr>
              <a:t>对论题所涉及的一定范围内的有关情况作出全面性的调查。如《</a:t>
            </a:r>
            <a:r>
              <a:rPr lang="en-US" altLang="zh-CN" sz="3200" b="1" dirty="0" smtClean="0">
                <a:solidFill>
                  <a:srgbClr val="000099"/>
                </a:solidFill>
              </a:rPr>
              <a:t>2001</a:t>
            </a:r>
            <a:r>
              <a:rPr lang="zh-CN" altLang="zh-CN" sz="3200" b="1" dirty="0" smtClean="0">
                <a:solidFill>
                  <a:srgbClr val="000099"/>
                </a:solidFill>
              </a:rPr>
              <a:t>年第五次我国全国人口普查》。</a:t>
            </a:r>
            <a:endParaRPr lang="zh-CN" altLang="zh-CN" sz="3200" b="1" dirty="0" smtClean="0">
              <a:solidFill>
                <a:srgbClr val="000099"/>
              </a:solidFill>
            </a:endParaRPr>
          </a:p>
          <a:p>
            <a:pPr lvl="0"/>
            <a:r>
              <a:rPr lang="en-US" altLang="zh-CN" sz="3200" b="1" dirty="0" smtClean="0">
                <a:solidFill>
                  <a:srgbClr val="FF0000"/>
                </a:solidFill>
              </a:rPr>
              <a:t>2</a:t>
            </a:r>
            <a:r>
              <a:rPr lang="zh-CN" altLang="en-US" sz="3200" b="1" dirty="0" smtClean="0">
                <a:solidFill>
                  <a:srgbClr val="FF0000"/>
                </a:solidFill>
              </a:rPr>
              <a:t>、</a:t>
            </a:r>
            <a:r>
              <a:rPr lang="zh-CN" altLang="zh-CN" sz="3200" b="1" dirty="0" smtClean="0">
                <a:solidFill>
                  <a:srgbClr val="FF0000"/>
                </a:solidFill>
              </a:rPr>
              <a:t>专题调查</a:t>
            </a:r>
            <a:r>
              <a:rPr lang="zh-CN" altLang="en-US" sz="3200" b="1" dirty="0" smtClean="0">
                <a:solidFill>
                  <a:srgbClr val="FF0000"/>
                </a:solidFill>
              </a:rPr>
              <a:t>。</a:t>
            </a:r>
            <a:r>
              <a:rPr lang="zh-CN" altLang="zh-CN" sz="3200" b="1" dirty="0" smtClean="0">
                <a:solidFill>
                  <a:srgbClr val="000099"/>
                </a:solidFill>
              </a:rPr>
              <a:t>针对某个问题作专门的调查。如《简论酒店培训中的问题》。</a:t>
            </a:r>
            <a:endParaRPr lang="zh-CN" altLang="zh-CN" sz="3200" b="1" dirty="0" smtClean="0">
              <a:solidFill>
                <a:srgbClr val="000099"/>
              </a:solidFill>
            </a:endParaRPr>
          </a:p>
          <a:p>
            <a:pPr lvl="0"/>
            <a:r>
              <a:rPr lang="en-US" altLang="zh-CN" sz="3200" b="1" dirty="0" smtClean="0">
                <a:solidFill>
                  <a:srgbClr val="FF0000"/>
                </a:solidFill>
              </a:rPr>
              <a:t>3</a:t>
            </a:r>
            <a:r>
              <a:rPr lang="zh-CN" altLang="en-US" sz="3200" b="1" dirty="0" smtClean="0">
                <a:solidFill>
                  <a:srgbClr val="FF0000"/>
                </a:solidFill>
              </a:rPr>
              <a:t>、</a:t>
            </a:r>
            <a:r>
              <a:rPr lang="zh-CN" altLang="zh-CN" sz="3200" b="1" dirty="0" smtClean="0">
                <a:solidFill>
                  <a:srgbClr val="FF0000"/>
                </a:solidFill>
              </a:rPr>
              <a:t>典型调查。</a:t>
            </a:r>
            <a:r>
              <a:rPr lang="zh-CN" altLang="zh-CN" sz="3200" b="1" dirty="0" smtClean="0">
                <a:solidFill>
                  <a:srgbClr val="000099"/>
                </a:solidFill>
              </a:rPr>
              <a:t>根据调查目的，有意识地选择若干具有代表性的单位，进行深入细致的调查，探索其内在规律。如《中职学校学生膳食结构的分析》</a:t>
            </a:r>
            <a:r>
              <a:rPr lang="zh-CN" altLang="en-US" sz="3200" b="1" dirty="0" smtClean="0">
                <a:solidFill>
                  <a:srgbClr val="000099"/>
                </a:solidFill>
              </a:rPr>
              <a:t>。</a:t>
            </a:r>
            <a:endParaRPr lang="zh-CN" altLang="zh-CN" sz="3200" b="1" dirty="0" smtClean="0">
              <a:solidFill>
                <a:srgbClr val="000099"/>
              </a:solidFill>
            </a:endParaRPr>
          </a:p>
        </p:txBody>
      </p:sp>
    </p:spTree>
  </p:cSld>
  <p:clrMapOvr>
    <a:masterClrMapping/>
  </p:clrMapOvr>
  <p:transition spd="med">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571480"/>
            <a:ext cx="7929586" cy="838200"/>
          </a:xfrm>
        </p:spPr>
        <p:txBody>
          <a:bodyPr>
            <a:normAutofit/>
          </a:bodyPr>
          <a:lstStyle/>
          <a:p>
            <a:r>
              <a:rPr lang="zh-CN" altLang="en-US" sz="4400" dirty="0" smtClean="0">
                <a:solidFill>
                  <a:schemeClr val="tx1"/>
                </a:solidFill>
              </a:rPr>
              <a:t> 一、概念</a:t>
            </a:r>
            <a:endParaRPr lang="zh-CN" altLang="en-US" sz="4400" dirty="0">
              <a:solidFill>
                <a:schemeClr val="tx1"/>
              </a:solidFill>
            </a:endParaRPr>
          </a:p>
        </p:txBody>
      </p:sp>
      <p:sp>
        <p:nvSpPr>
          <p:cNvPr id="3" name="内容占位符 2"/>
          <p:cNvSpPr>
            <a:spLocks noGrp="1"/>
          </p:cNvSpPr>
          <p:nvPr>
            <p:ph idx="1"/>
          </p:nvPr>
        </p:nvSpPr>
        <p:spPr>
          <a:xfrm>
            <a:off x="304800" y="1554163"/>
            <a:ext cx="8686800" cy="2089152"/>
          </a:xfrm>
        </p:spPr>
        <p:txBody>
          <a:bodyPr/>
          <a:lstStyle/>
          <a:p>
            <a:r>
              <a:rPr lang="zh-CN" altLang="zh-CN" b="1" dirty="0" smtClean="0">
                <a:solidFill>
                  <a:srgbClr val="000099"/>
                </a:solidFill>
              </a:rPr>
              <a:t>调查报告是对某一事件或问题进行调查研究，将所获得的成果反映出来的书面报告。它通常反映重大事件，新生事物，突出的典型，重要的</a:t>
            </a:r>
            <a:r>
              <a:rPr lang="zh-CN" altLang="en-US" b="1" dirty="0" smtClean="0">
                <a:solidFill>
                  <a:srgbClr val="000099"/>
                </a:solidFill>
              </a:rPr>
              <a:t>、</a:t>
            </a:r>
            <a:r>
              <a:rPr lang="zh-CN" altLang="zh-CN" b="1" dirty="0" smtClean="0">
                <a:solidFill>
                  <a:srgbClr val="000099"/>
                </a:solidFill>
              </a:rPr>
              <a:t>严重的问题。</a:t>
            </a:r>
            <a:endParaRPr lang="zh-CN" altLang="zh-CN" b="1" dirty="0" smtClean="0">
              <a:solidFill>
                <a:srgbClr val="000099"/>
              </a:solidFill>
            </a:endParaRPr>
          </a:p>
          <a:p>
            <a:endParaRPr lang="zh-CN" altLang="en-US" dirty="0"/>
          </a:p>
        </p:txBody>
      </p:sp>
      <p:sp>
        <p:nvSpPr>
          <p:cNvPr id="4" name="内容占位符 2"/>
          <p:cNvSpPr txBox="1"/>
          <p:nvPr/>
        </p:nvSpPr>
        <p:spPr>
          <a:xfrm>
            <a:off x="457200" y="4000504"/>
            <a:ext cx="8686800" cy="2089152"/>
          </a:xfrm>
          <a:prstGeom prst="rect">
            <a:avLst/>
          </a:prstGeom>
        </p:spPr>
        <p:txBody>
          <a:bodyPr vert="horz">
            <a:normAutofit/>
          </a:bodyPr>
          <a:lstStyle/>
          <a:p>
            <a:r>
              <a:rPr lang="zh-CN" altLang="zh-CN" sz="3200" b="1" dirty="0" smtClean="0">
                <a:solidFill>
                  <a:srgbClr val="000099"/>
                </a:solidFill>
              </a:rPr>
              <a:t>调查研究是报告的前提，报告是调查研究的结晶，没有调查的研究，也就不会产生调查报告。</a:t>
            </a:r>
            <a:endParaRPr lang="zh-CN" altLang="zh-CN" sz="3200" b="1" dirty="0" smtClean="0">
              <a:solidFill>
                <a:srgbClr val="000099"/>
              </a:solidFill>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med">
    <p:wheel spokes="2"/>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六、方法</a:t>
            </a:r>
            <a:endParaRPr lang="zh-CN" altLang="en-US" sz="4400" dirty="0"/>
          </a:p>
        </p:txBody>
      </p:sp>
      <p:sp>
        <p:nvSpPr>
          <p:cNvPr id="5" name="标题 1"/>
          <p:cNvSpPr txBox="1"/>
          <p:nvPr/>
        </p:nvSpPr>
        <p:spPr>
          <a:xfrm>
            <a:off x="285720" y="1142984"/>
            <a:ext cx="8501122" cy="5715016"/>
          </a:xfrm>
          <a:prstGeom prst="rect">
            <a:avLst/>
          </a:prstGeom>
        </p:spPr>
        <p:txBody>
          <a:bodyPr vert="horz" anchor="ctr">
            <a:normAutofit fontScale="85000" lnSpcReduction="10000"/>
          </a:bodyPr>
          <a:lstStyle/>
          <a:p>
            <a:pPr lvl="0"/>
            <a:r>
              <a:rPr lang="en-US" altLang="zh-CN" sz="3600" b="1" dirty="0" smtClean="0">
                <a:solidFill>
                  <a:srgbClr val="FF0000"/>
                </a:solidFill>
              </a:rPr>
              <a:t>4</a:t>
            </a:r>
            <a:r>
              <a:rPr lang="zh-CN" altLang="en-US" sz="3600" b="1" dirty="0" smtClean="0">
                <a:solidFill>
                  <a:srgbClr val="FF0000"/>
                </a:solidFill>
              </a:rPr>
              <a:t>、</a:t>
            </a:r>
            <a:r>
              <a:rPr lang="zh-CN" altLang="zh-CN" sz="3600" b="1" dirty="0" smtClean="0">
                <a:solidFill>
                  <a:srgbClr val="FF0000"/>
                </a:solidFill>
              </a:rPr>
              <a:t>抽样调查</a:t>
            </a:r>
            <a:r>
              <a:rPr lang="zh-CN" altLang="en-US" sz="3600" b="1" dirty="0" smtClean="0">
                <a:solidFill>
                  <a:srgbClr val="FF0000"/>
                </a:solidFill>
              </a:rPr>
              <a:t>。</a:t>
            </a:r>
            <a:r>
              <a:rPr lang="zh-CN" altLang="zh-CN" sz="3600" b="1" dirty="0" smtClean="0">
                <a:solidFill>
                  <a:srgbClr val="000099"/>
                </a:solidFill>
              </a:rPr>
              <a:t>在总体数量庞大时，按科学的原理及方法从所要研究的现象的全部个体单位中，随机抽取部分个体单位进行调查，推算出全体数量特征的一种方法。</a:t>
            </a:r>
            <a:endParaRPr lang="zh-CN" altLang="zh-CN" sz="3600" b="1" dirty="0" smtClean="0">
              <a:solidFill>
                <a:srgbClr val="000099"/>
              </a:solidFill>
            </a:endParaRPr>
          </a:p>
          <a:p>
            <a:pPr lvl="0"/>
            <a:r>
              <a:rPr lang="en-US" altLang="zh-CN" sz="3600" b="1" dirty="0" smtClean="0">
                <a:solidFill>
                  <a:srgbClr val="FF0000"/>
                </a:solidFill>
              </a:rPr>
              <a:t>5</a:t>
            </a:r>
            <a:r>
              <a:rPr lang="zh-CN" altLang="en-US" sz="3600" b="1" dirty="0" smtClean="0">
                <a:solidFill>
                  <a:srgbClr val="FF0000"/>
                </a:solidFill>
              </a:rPr>
              <a:t>、</a:t>
            </a:r>
            <a:r>
              <a:rPr lang="zh-CN" altLang="zh-CN" sz="3600" b="1" dirty="0" smtClean="0">
                <a:solidFill>
                  <a:srgbClr val="FF0000"/>
                </a:solidFill>
              </a:rPr>
              <a:t>重点调查。</a:t>
            </a:r>
            <a:r>
              <a:rPr lang="zh-CN" altLang="zh-CN" sz="3600" b="1" dirty="0" smtClean="0">
                <a:solidFill>
                  <a:srgbClr val="000099"/>
                </a:solidFill>
              </a:rPr>
              <a:t>在被调查对象的全部单位中选择一部分重点单位进行调查，以求对总体有大致地了解。如《</a:t>
            </a:r>
            <a:r>
              <a:rPr lang="en-US" altLang="zh-CN" sz="3600" b="1" dirty="0" smtClean="0">
                <a:solidFill>
                  <a:srgbClr val="000099"/>
                </a:solidFill>
              </a:rPr>
              <a:t>10</a:t>
            </a:r>
            <a:r>
              <a:rPr lang="zh-CN" altLang="zh-CN" sz="3600" b="1" dirty="0" smtClean="0">
                <a:solidFill>
                  <a:srgbClr val="000099"/>
                </a:solidFill>
              </a:rPr>
              <a:t>户由亏转盈企业的调查》，本调查是对黑龙江省近百户亏损企业进行的专项调查基础上，选择其中</a:t>
            </a:r>
            <a:r>
              <a:rPr lang="en-US" altLang="zh-CN" sz="3600" b="1" dirty="0" smtClean="0">
                <a:solidFill>
                  <a:srgbClr val="000099"/>
                </a:solidFill>
              </a:rPr>
              <a:t>10</a:t>
            </a:r>
            <a:r>
              <a:rPr lang="zh-CN" altLang="zh-CN" sz="3600" b="1" dirty="0" smtClean="0">
                <a:solidFill>
                  <a:srgbClr val="000099"/>
                </a:solidFill>
              </a:rPr>
              <a:t>户所进行的。</a:t>
            </a:r>
            <a:endParaRPr lang="zh-CN" altLang="zh-CN" sz="3600" b="1" dirty="0" smtClean="0">
              <a:solidFill>
                <a:srgbClr val="000099"/>
              </a:solidFill>
            </a:endParaRPr>
          </a:p>
          <a:p>
            <a:pPr lvl="0"/>
            <a:r>
              <a:rPr lang="en-US" altLang="zh-CN" sz="3600" b="1" dirty="0" smtClean="0">
                <a:solidFill>
                  <a:srgbClr val="FF0000"/>
                </a:solidFill>
              </a:rPr>
              <a:t>6</a:t>
            </a:r>
            <a:r>
              <a:rPr lang="zh-CN" altLang="en-US" sz="3600" b="1" dirty="0" smtClean="0">
                <a:solidFill>
                  <a:srgbClr val="FF0000"/>
                </a:solidFill>
              </a:rPr>
              <a:t>、</a:t>
            </a:r>
            <a:r>
              <a:rPr lang="zh-CN" altLang="zh-CN" sz="3600" b="1" dirty="0" smtClean="0">
                <a:solidFill>
                  <a:srgbClr val="FF0000"/>
                </a:solidFill>
              </a:rPr>
              <a:t>个案调查。</a:t>
            </a:r>
            <a:r>
              <a:rPr lang="zh-CN" altLang="zh-CN" sz="3600" b="1" dirty="0" smtClean="0">
                <a:solidFill>
                  <a:srgbClr val="000099"/>
                </a:solidFill>
              </a:rPr>
              <a:t>是一种定性研究方法，缺点是主观随意性较大，优点是耗费的人力、财力相对较少。如《贫困山区发展旅游业的思考》。</a:t>
            </a:r>
            <a:endParaRPr lang="zh-CN" altLang="zh-CN" sz="3600" b="1" dirty="0">
              <a:solidFill>
                <a:srgbClr val="000099"/>
              </a:solidFill>
            </a:endParaRPr>
          </a:p>
        </p:txBody>
      </p:sp>
    </p:spTree>
  </p:cSld>
  <p:clrMapOvr>
    <a:masterClrMapping/>
  </p:clrMapOvr>
  <p:transition spd="med">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七、注意事项</a:t>
            </a:r>
            <a:endParaRPr lang="zh-CN" altLang="en-US" sz="4400" dirty="0"/>
          </a:p>
        </p:txBody>
      </p:sp>
      <p:sp>
        <p:nvSpPr>
          <p:cNvPr id="5" name="标题 1"/>
          <p:cNvSpPr txBox="1"/>
          <p:nvPr/>
        </p:nvSpPr>
        <p:spPr>
          <a:xfrm>
            <a:off x="1214414" y="1785926"/>
            <a:ext cx="3000396" cy="2857520"/>
          </a:xfrm>
          <a:prstGeom prst="rect">
            <a:avLst/>
          </a:prstGeom>
        </p:spPr>
        <p:txBody>
          <a:bodyPr vert="horz" anchor="ctr">
            <a:normAutofit/>
          </a:bodyPr>
          <a:lstStyle/>
          <a:p>
            <a:pPr lvl="0">
              <a:buFont typeface="Arial" panose="020B0604020202020204" pitchFamily="34" charset="0"/>
              <a:buChar char="•"/>
            </a:pPr>
            <a:r>
              <a:rPr lang="zh-CN" altLang="zh-CN" sz="3600" b="1" dirty="0" smtClean="0">
                <a:solidFill>
                  <a:srgbClr val="006600"/>
                </a:solidFill>
              </a:rPr>
              <a:t>忌按图索骥</a:t>
            </a:r>
            <a:endParaRPr lang="zh-CN" altLang="zh-CN" sz="3600" b="1" dirty="0" smtClean="0">
              <a:solidFill>
                <a:srgbClr val="006600"/>
              </a:solidFill>
            </a:endParaRPr>
          </a:p>
          <a:p>
            <a:pPr lvl="0">
              <a:buFont typeface="Arial" panose="020B0604020202020204" pitchFamily="34" charset="0"/>
              <a:buChar char="•"/>
            </a:pPr>
            <a:r>
              <a:rPr lang="zh-CN" altLang="zh-CN" sz="3600" b="1" dirty="0" smtClean="0">
                <a:solidFill>
                  <a:srgbClr val="006600"/>
                </a:solidFill>
              </a:rPr>
              <a:t>忌主观臆造</a:t>
            </a:r>
            <a:endParaRPr lang="zh-CN" altLang="zh-CN" sz="3600" b="1" dirty="0" smtClean="0">
              <a:solidFill>
                <a:srgbClr val="006600"/>
              </a:solidFill>
            </a:endParaRPr>
          </a:p>
          <a:p>
            <a:pPr lvl="0">
              <a:buFont typeface="Arial" panose="020B0604020202020204" pitchFamily="34" charset="0"/>
              <a:buChar char="•"/>
            </a:pPr>
            <a:r>
              <a:rPr lang="zh-CN" altLang="zh-CN" sz="3600" b="1" dirty="0" smtClean="0">
                <a:solidFill>
                  <a:srgbClr val="006600"/>
                </a:solidFill>
              </a:rPr>
              <a:t>忌名实不副</a:t>
            </a:r>
            <a:endParaRPr lang="zh-CN" altLang="zh-CN" sz="3600" b="1" dirty="0" smtClean="0">
              <a:solidFill>
                <a:srgbClr val="006600"/>
              </a:solidFill>
            </a:endParaRPr>
          </a:p>
          <a:p>
            <a:pPr lvl="0">
              <a:buFont typeface="Arial" panose="020B0604020202020204" pitchFamily="34" charset="0"/>
              <a:buChar char="•"/>
            </a:pPr>
            <a:r>
              <a:rPr lang="zh-CN" altLang="zh-CN" sz="3600" b="1" dirty="0" smtClean="0">
                <a:solidFill>
                  <a:srgbClr val="006600"/>
                </a:solidFill>
              </a:rPr>
              <a:t>忌套话空话</a:t>
            </a:r>
            <a:endParaRPr lang="zh-CN" altLang="zh-CN" sz="36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285728"/>
            <a:ext cx="7929586" cy="838200"/>
          </a:xfrm>
        </p:spPr>
        <p:txBody>
          <a:bodyPr>
            <a:normAutofit/>
          </a:bodyPr>
          <a:lstStyle/>
          <a:p>
            <a:r>
              <a:rPr lang="zh-CN" altLang="en-US" sz="4400" dirty="0" smtClean="0"/>
              <a:t>八、拓展延伸</a:t>
            </a:r>
            <a:endParaRPr lang="zh-CN" altLang="en-US" sz="4400" dirty="0"/>
          </a:p>
        </p:txBody>
      </p:sp>
      <p:sp>
        <p:nvSpPr>
          <p:cNvPr id="5" name="标题 1"/>
          <p:cNvSpPr txBox="1"/>
          <p:nvPr/>
        </p:nvSpPr>
        <p:spPr>
          <a:xfrm>
            <a:off x="285720" y="928670"/>
            <a:ext cx="8501122" cy="6143668"/>
          </a:xfrm>
          <a:prstGeom prst="rect">
            <a:avLst/>
          </a:prstGeom>
        </p:spPr>
        <p:txBody>
          <a:bodyPr vert="horz" anchor="ctr">
            <a:normAutofit fontScale="70000" lnSpcReduction="20000"/>
          </a:bodyPr>
          <a:lstStyle/>
          <a:p>
            <a:pPr algn="ctr"/>
            <a:r>
              <a:rPr lang="en-US" altLang="zh-CN" sz="3700" b="1" dirty="0" smtClean="0">
                <a:latin typeface="宋体" panose="02010600030101010101" pitchFamily="2" charset="-122"/>
                <a:ea typeface="宋体" panose="02010600030101010101" pitchFamily="2" charset="-122"/>
              </a:rPr>
              <a:t>1</a:t>
            </a:r>
            <a:r>
              <a:rPr lang="zh-CN" altLang="en-US" sz="3700" b="1" dirty="0" smtClean="0">
                <a:latin typeface="宋体" panose="02010600030101010101" pitchFamily="2" charset="-122"/>
                <a:ea typeface="宋体" panose="02010600030101010101" pitchFamily="2" charset="-122"/>
              </a:rPr>
              <a:t>、</a:t>
            </a:r>
            <a:r>
              <a:rPr lang="zh-CN" altLang="zh-CN" sz="3700" b="1" dirty="0" smtClean="0">
                <a:latin typeface="宋体" panose="02010600030101010101" pitchFamily="2" charset="-122"/>
                <a:ea typeface="宋体" panose="02010600030101010101" pitchFamily="2" charset="-122"/>
              </a:rPr>
              <a:t>范例：啤酒行业的市场调查问卷</a:t>
            </a:r>
            <a:endParaRPr lang="zh-CN" altLang="zh-CN" sz="3700" b="1" dirty="0" smtClean="0">
              <a:latin typeface="宋体" panose="02010600030101010101" pitchFamily="2" charset="-122"/>
              <a:ea typeface="宋体" panose="02010600030101010101" pitchFamily="2" charset="-122"/>
            </a:endParaRPr>
          </a:p>
          <a:p>
            <a:r>
              <a:rPr lang="en-US" altLang="zh-CN" sz="3700" b="1" dirty="0" smtClean="0">
                <a:latin typeface="宋体" panose="02010600030101010101" pitchFamily="2" charset="-122"/>
                <a:ea typeface="宋体" panose="02010600030101010101" pitchFamily="2" charset="-122"/>
              </a:rPr>
              <a:t>    </a:t>
            </a:r>
            <a:r>
              <a:rPr lang="zh-CN" altLang="zh-CN" sz="3700" b="1" dirty="0" smtClean="0">
                <a:latin typeface="宋体" panose="02010600030101010101" pitchFamily="2" charset="-122"/>
                <a:ea typeface="宋体" panose="02010600030101010101" pitchFamily="2" charset="-122"/>
              </a:rPr>
              <a:t>尊敬的客户：您好！</a:t>
            </a:r>
            <a:endParaRPr lang="zh-CN" altLang="zh-CN" sz="3700" b="1" dirty="0" smtClean="0">
              <a:latin typeface="宋体" panose="02010600030101010101" pitchFamily="2" charset="-122"/>
              <a:ea typeface="宋体" panose="02010600030101010101" pitchFamily="2" charset="-122"/>
            </a:endParaRPr>
          </a:p>
          <a:p>
            <a:r>
              <a:rPr lang="en-US" altLang="zh-CN" sz="3700" b="1" dirty="0" smtClean="0">
                <a:latin typeface="宋体" panose="02010600030101010101" pitchFamily="2" charset="-122"/>
                <a:ea typeface="宋体" panose="02010600030101010101" pitchFamily="2" charset="-122"/>
              </a:rPr>
              <a:t>    </a:t>
            </a:r>
            <a:r>
              <a:rPr lang="zh-CN" altLang="zh-CN" sz="3700" b="1" dirty="0" smtClean="0">
                <a:latin typeface="宋体" panose="02010600030101010101" pitchFamily="2" charset="-122"/>
                <a:ea typeface="宋体" panose="02010600030101010101" pitchFamily="2" charset="-122"/>
              </a:rPr>
              <a:t>我想了解一下您对啤酒市场的有关问题和看法，您的回答十分重要，将有助于我们改良产品，为您提供更优质的产品。本调查只作为研究参考之用，不会对外公开，请您安心回答。</a:t>
            </a:r>
            <a:r>
              <a:rPr lang="en-US" altLang="zh-CN" sz="3700" b="1" dirty="0" smtClean="0">
                <a:latin typeface="宋体" panose="02010600030101010101" pitchFamily="2" charset="-122"/>
                <a:ea typeface="宋体" panose="02010600030101010101" pitchFamily="2" charset="-122"/>
              </a:rPr>
              <a:t> </a:t>
            </a:r>
            <a:r>
              <a:rPr lang="zh-CN" altLang="zh-CN" sz="3700" b="1" dirty="0" smtClean="0">
                <a:latin typeface="宋体" panose="02010600030101010101" pitchFamily="2" charset="-122"/>
                <a:ea typeface="宋体" panose="02010600030101010101" pitchFamily="2" charset="-122"/>
              </a:rPr>
              <a:t>谢谢您的合作</a:t>
            </a:r>
            <a:r>
              <a:rPr lang="en-US" altLang="zh-CN" sz="3700" b="1" dirty="0" smtClean="0">
                <a:latin typeface="宋体" panose="02010600030101010101" pitchFamily="2" charset="-122"/>
                <a:ea typeface="宋体" panose="02010600030101010101" pitchFamily="2" charset="-122"/>
              </a:rPr>
              <a:t>!</a:t>
            </a:r>
            <a:endParaRPr lang="zh-CN" altLang="zh-CN" sz="37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1</a:t>
            </a:r>
            <a:r>
              <a:rPr lang="zh-CN" altLang="zh-CN" sz="3600" b="1" dirty="0" smtClean="0">
                <a:latin typeface="宋体" panose="02010600030101010101" pitchFamily="2" charset="-122"/>
                <a:ea typeface="宋体" panose="02010600030101010101" pitchFamily="2" charset="-122"/>
              </a:rPr>
              <a:t>．被调查者的性别。</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A</a:t>
            </a:r>
            <a:r>
              <a:rPr lang="zh-CN" altLang="zh-CN" sz="3600" b="1" dirty="0" smtClean="0">
                <a:latin typeface="宋体" panose="02010600030101010101" pitchFamily="2" charset="-122"/>
                <a:ea typeface="宋体" panose="02010600030101010101" pitchFamily="2" charset="-122"/>
              </a:rPr>
              <a:t>．男</a:t>
            </a:r>
            <a:r>
              <a:rPr lang="en-US" altLang="zh-CN" sz="3600" b="1" dirty="0" smtClean="0">
                <a:latin typeface="宋体" panose="02010600030101010101" pitchFamily="2" charset="-122"/>
                <a:ea typeface="宋体" panose="02010600030101010101" pitchFamily="2" charset="-122"/>
              </a:rPr>
              <a:t>    B</a:t>
            </a:r>
            <a:r>
              <a:rPr lang="zh-CN" altLang="zh-CN" sz="3600" b="1" dirty="0" smtClean="0">
                <a:latin typeface="宋体" panose="02010600030101010101" pitchFamily="2" charset="-122"/>
                <a:ea typeface="宋体" panose="02010600030101010101" pitchFamily="2" charset="-122"/>
              </a:rPr>
              <a:t>．女</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2</a:t>
            </a:r>
            <a:r>
              <a:rPr lang="zh-CN" altLang="zh-CN" sz="3600" b="1" dirty="0" smtClean="0">
                <a:latin typeface="宋体" panose="02010600030101010101" pitchFamily="2" charset="-122"/>
                <a:ea typeface="宋体" panose="02010600030101010101" pitchFamily="2" charset="-122"/>
              </a:rPr>
              <a:t>．您的年龄？</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A</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18</a:t>
            </a:r>
            <a:r>
              <a:rPr lang="zh-CN" altLang="zh-CN" sz="3600" b="1" dirty="0" smtClean="0">
                <a:latin typeface="宋体" panose="02010600030101010101" pitchFamily="2" charset="-122"/>
                <a:ea typeface="宋体" panose="02010600030101010101" pitchFamily="2" charset="-122"/>
              </a:rPr>
              <a:t>岁以下</a:t>
            </a:r>
            <a:r>
              <a:rPr lang="en-US" altLang="zh-CN" sz="3600" b="1" dirty="0" smtClean="0">
                <a:latin typeface="宋体" panose="02010600030101010101" pitchFamily="2" charset="-122"/>
                <a:ea typeface="宋体" panose="02010600030101010101" pitchFamily="2" charset="-122"/>
              </a:rPr>
              <a:t>    B</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18</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24</a:t>
            </a:r>
            <a:r>
              <a:rPr lang="zh-CN" altLang="zh-CN" sz="3600" b="1" dirty="0" smtClean="0">
                <a:latin typeface="宋体" panose="02010600030101010101" pitchFamily="2" charset="-122"/>
                <a:ea typeface="宋体" panose="02010600030101010101" pitchFamily="2" charset="-122"/>
              </a:rPr>
              <a:t>岁</a:t>
            </a:r>
            <a:r>
              <a:rPr lang="en-US" altLang="zh-CN" sz="3600" b="1" dirty="0" smtClean="0">
                <a:latin typeface="宋体" panose="02010600030101010101" pitchFamily="2" charset="-122"/>
                <a:ea typeface="宋体" panose="02010600030101010101" pitchFamily="2" charset="-122"/>
              </a:rPr>
              <a:t>    C</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25</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30</a:t>
            </a:r>
            <a:r>
              <a:rPr lang="zh-CN" altLang="zh-CN" sz="3600" b="1" dirty="0" smtClean="0">
                <a:latin typeface="宋体" panose="02010600030101010101" pitchFamily="2" charset="-122"/>
                <a:ea typeface="宋体" panose="02010600030101010101" pitchFamily="2" charset="-122"/>
              </a:rPr>
              <a:t>岁</a:t>
            </a:r>
            <a:r>
              <a:rPr lang="en-US" altLang="zh-CN" sz="3600" b="1" dirty="0" smtClean="0">
                <a:latin typeface="宋体" panose="02010600030101010101" pitchFamily="2" charset="-122"/>
                <a:ea typeface="宋体" panose="02010600030101010101" pitchFamily="2" charset="-122"/>
              </a:rPr>
              <a:t>    D</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31</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   40</a:t>
            </a:r>
            <a:r>
              <a:rPr lang="zh-CN" altLang="zh-CN" sz="3600" b="1" dirty="0" smtClean="0">
                <a:latin typeface="宋体" panose="02010600030101010101" pitchFamily="2" charset="-122"/>
                <a:ea typeface="宋体" panose="02010600030101010101" pitchFamily="2" charset="-122"/>
              </a:rPr>
              <a:t>岁</a:t>
            </a:r>
            <a:r>
              <a:rPr lang="en-US" altLang="zh-CN" sz="3600" b="1" dirty="0" smtClean="0">
                <a:latin typeface="宋体" panose="02010600030101010101" pitchFamily="2" charset="-122"/>
                <a:ea typeface="宋体" panose="02010600030101010101" pitchFamily="2" charset="-122"/>
              </a:rPr>
              <a:t>    E</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41~ 50</a:t>
            </a:r>
            <a:r>
              <a:rPr lang="zh-CN" altLang="zh-CN" sz="3600" b="1" dirty="0" smtClean="0">
                <a:latin typeface="宋体" panose="02010600030101010101" pitchFamily="2" charset="-122"/>
                <a:ea typeface="宋体" panose="02010600030101010101" pitchFamily="2" charset="-122"/>
              </a:rPr>
              <a:t>岁</a:t>
            </a:r>
            <a:r>
              <a:rPr lang="en-US" altLang="zh-CN" sz="3600" b="1" dirty="0" smtClean="0">
                <a:latin typeface="宋体" panose="02010600030101010101" pitchFamily="2" charset="-122"/>
                <a:ea typeface="宋体" panose="02010600030101010101" pitchFamily="2" charset="-122"/>
              </a:rPr>
              <a:t>    F</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50</a:t>
            </a:r>
            <a:r>
              <a:rPr lang="zh-CN" altLang="zh-CN" sz="3600" b="1" dirty="0" smtClean="0">
                <a:latin typeface="宋体" panose="02010600030101010101" pitchFamily="2" charset="-122"/>
                <a:ea typeface="宋体" panose="02010600030101010101" pitchFamily="2" charset="-122"/>
              </a:rPr>
              <a:t>岁以上</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3</a:t>
            </a:r>
            <a:r>
              <a:rPr lang="zh-CN" altLang="zh-CN" sz="3600" b="1" dirty="0" smtClean="0">
                <a:latin typeface="宋体" panose="02010600030101010101" pitchFamily="2" charset="-122"/>
                <a:ea typeface="宋体" panose="02010600030101010101" pitchFamily="2" charset="-122"/>
              </a:rPr>
              <a:t>．您对啤酒的依赖程度？</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A</a:t>
            </a:r>
            <a:r>
              <a:rPr lang="zh-CN" altLang="zh-CN" sz="3600" b="1" dirty="0" smtClean="0">
                <a:latin typeface="宋体" panose="02010600030101010101" pitchFamily="2" charset="-122"/>
                <a:ea typeface="宋体" panose="02010600030101010101" pitchFamily="2" charset="-122"/>
              </a:rPr>
              <a:t>．偶尔才喝</a:t>
            </a:r>
            <a:r>
              <a:rPr lang="en-US" altLang="zh-CN" sz="3600" b="1" dirty="0" smtClean="0">
                <a:latin typeface="宋体" panose="02010600030101010101" pitchFamily="2" charset="-122"/>
                <a:ea typeface="宋体" panose="02010600030101010101" pitchFamily="2" charset="-122"/>
              </a:rPr>
              <a:t>    B</a:t>
            </a:r>
            <a:r>
              <a:rPr lang="zh-CN" altLang="zh-CN" sz="3600" b="1" dirty="0" smtClean="0">
                <a:latin typeface="宋体" panose="02010600030101010101" pitchFamily="2" charset="-122"/>
                <a:ea typeface="宋体" panose="02010600030101010101" pitchFamily="2" charset="-122"/>
              </a:rPr>
              <a:t>．想喝就喝</a:t>
            </a:r>
            <a:r>
              <a:rPr lang="en-US" altLang="zh-CN" sz="3600" b="1" dirty="0" smtClean="0">
                <a:latin typeface="宋体" panose="02010600030101010101" pitchFamily="2" charset="-122"/>
                <a:ea typeface="宋体" panose="02010600030101010101" pitchFamily="2" charset="-122"/>
              </a:rPr>
              <a:t>    C</a:t>
            </a:r>
            <a:r>
              <a:rPr lang="zh-CN" altLang="zh-CN" sz="3600" b="1" dirty="0" smtClean="0">
                <a:latin typeface="宋体" panose="02010600030101010101" pitchFamily="2" charset="-122"/>
                <a:ea typeface="宋体" panose="02010600030101010101" pitchFamily="2" charset="-122"/>
              </a:rPr>
              <a:t>．每日必喝</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4</a:t>
            </a:r>
            <a:r>
              <a:rPr lang="zh-CN" altLang="zh-CN" sz="3600" b="1" dirty="0" smtClean="0">
                <a:latin typeface="宋体" panose="02010600030101010101" pitchFamily="2" charset="-122"/>
                <a:ea typeface="宋体" panose="02010600030101010101" pitchFamily="2" charset="-122"/>
              </a:rPr>
              <a:t>．您的啤酒史？</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A</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a:t>
            </a:r>
            <a:r>
              <a:rPr lang="zh-CN" altLang="zh-CN" sz="3600" b="1" dirty="0" smtClean="0">
                <a:latin typeface="宋体" panose="02010600030101010101" pitchFamily="2" charset="-122"/>
                <a:ea typeface="宋体" panose="02010600030101010101" pitchFamily="2" charset="-122"/>
              </a:rPr>
              <a:t>年以内</a:t>
            </a:r>
            <a:r>
              <a:rPr lang="en-US" altLang="zh-CN" sz="3600" b="1" dirty="0" smtClean="0">
                <a:latin typeface="宋体" panose="02010600030101010101" pitchFamily="2" charset="-122"/>
                <a:ea typeface="宋体" panose="02010600030101010101" pitchFamily="2" charset="-122"/>
              </a:rPr>
              <a:t>    B</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2</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5</a:t>
            </a:r>
            <a:r>
              <a:rPr lang="zh-CN" altLang="zh-CN" sz="3600" b="1" dirty="0" smtClean="0">
                <a:latin typeface="宋体" panose="02010600030101010101" pitchFamily="2" charset="-122"/>
                <a:ea typeface="宋体" panose="02010600030101010101" pitchFamily="2" charset="-122"/>
              </a:rPr>
              <a:t>年</a:t>
            </a:r>
            <a:r>
              <a:rPr lang="en-US" altLang="zh-CN" sz="3600" b="1" dirty="0" smtClean="0">
                <a:latin typeface="宋体" panose="02010600030101010101" pitchFamily="2" charset="-122"/>
                <a:ea typeface="宋体" panose="02010600030101010101" pitchFamily="2" charset="-122"/>
              </a:rPr>
              <a:t>    C</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6</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10</a:t>
            </a:r>
            <a:r>
              <a:rPr lang="zh-CN" altLang="zh-CN" sz="3600" b="1" dirty="0" smtClean="0">
                <a:latin typeface="宋体" panose="02010600030101010101" pitchFamily="2" charset="-122"/>
                <a:ea typeface="宋体" panose="02010600030101010101" pitchFamily="2" charset="-122"/>
              </a:rPr>
              <a:t>年</a:t>
            </a:r>
            <a:r>
              <a:rPr lang="en-US" altLang="zh-CN" sz="3600" b="1" dirty="0" smtClean="0">
                <a:latin typeface="宋体" panose="02010600030101010101" pitchFamily="2" charset="-122"/>
                <a:ea typeface="宋体" panose="02010600030101010101" pitchFamily="2" charset="-122"/>
              </a:rPr>
              <a:t>    D</a:t>
            </a:r>
            <a:r>
              <a:rPr lang="zh-CN" altLang="zh-CN" sz="3600" b="1" dirty="0" smtClean="0">
                <a:latin typeface="宋体" panose="02010600030101010101" pitchFamily="2" charset="-122"/>
                <a:ea typeface="宋体" panose="02010600030101010101" pitchFamily="2" charset="-122"/>
              </a:rPr>
              <a:t>．</a:t>
            </a:r>
            <a:r>
              <a:rPr lang="en-US" altLang="zh-CN" sz="3600" b="1" dirty="0" smtClean="0">
                <a:latin typeface="宋体" panose="02010600030101010101" pitchFamily="2" charset="-122"/>
                <a:ea typeface="宋体" panose="02010600030101010101" pitchFamily="2" charset="-122"/>
              </a:rPr>
              <a:t>10</a:t>
            </a:r>
            <a:r>
              <a:rPr lang="zh-CN" altLang="zh-CN" sz="3600" b="1" dirty="0" smtClean="0">
                <a:latin typeface="宋体" panose="02010600030101010101" pitchFamily="2" charset="-122"/>
                <a:ea typeface="宋体" panose="02010600030101010101" pitchFamily="2" charset="-122"/>
              </a:rPr>
              <a:t>年以上</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5</a:t>
            </a:r>
            <a:r>
              <a:rPr lang="zh-CN" altLang="zh-CN" sz="3600" b="1" dirty="0" smtClean="0">
                <a:latin typeface="宋体" panose="02010600030101010101" pitchFamily="2" charset="-122"/>
                <a:ea typeface="宋体" panose="02010600030101010101" pitchFamily="2" charset="-122"/>
              </a:rPr>
              <a:t>．您是否有特别偏爱的啤酒品牌？</a:t>
            </a:r>
            <a:endParaRPr lang="zh-CN" altLang="zh-CN" sz="3600" b="1" dirty="0" smtClean="0">
              <a:latin typeface="宋体" panose="02010600030101010101" pitchFamily="2" charset="-122"/>
              <a:ea typeface="宋体" panose="02010600030101010101" pitchFamily="2" charset="-122"/>
            </a:endParaRPr>
          </a:p>
          <a:p>
            <a:r>
              <a:rPr lang="en-US" altLang="zh-CN" sz="3600" b="1" dirty="0" smtClean="0">
                <a:latin typeface="宋体" panose="02010600030101010101" pitchFamily="2" charset="-122"/>
                <a:ea typeface="宋体" panose="02010600030101010101" pitchFamily="2" charset="-122"/>
              </a:rPr>
              <a:t>    A</a:t>
            </a:r>
            <a:r>
              <a:rPr lang="zh-CN" altLang="zh-CN" sz="3600" b="1" dirty="0" smtClean="0">
                <a:latin typeface="宋体" panose="02010600030101010101" pitchFamily="2" charset="-122"/>
                <a:ea typeface="宋体" panose="02010600030101010101" pitchFamily="2" charset="-122"/>
              </a:rPr>
              <a:t>．有</a:t>
            </a:r>
            <a:r>
              <a:rPr lang="en-US" altLang="zh-CN" sz="3600" b="1" dirty="0" smtClean="0">
                <a:latin typeface="宋体" panose="02010600030101010101" pitchFamily="2" charset="-122"/>
                <a:ea typeface="宋体" panose="02010600030101010101" pitchFamily="2" charset="-122"/>
              </a:rPr>
              <a:t>    B</a:t>
            </a:r>
            <a:r>
              <a:rPr lang="zh-CN" altLang="zh-CN" sz="3600" b="1" dirty="0" smtClean="0">
                <a:latin typeface="宋体" panose="02010600030101010101" pitchFamily="2" charset="-122"/>
                <a:ea typeface="宋体" panose="02010600030101010101" pitchFamily="2" charset="-122"/>
              </a:rPr>
              <a:t>．没有</a:t>
            </a:r>
            <a:endParaRPr lang="zh-CN" altLang="zh-CN" sz="3600" b="1" dirty="0">
              <a:latin typeface="宋体" panose="02010600030101010101" pitchFamily="2" charset="-122"/>
              <a:ea typeface="宋体" panose="02010600030101010101" pitchFamily="2" charset="-122"/>
            </a:endParaRPr>
          </a:p>
        </p:txBody>
      </p:sp>
    </p:spTree>
  </p:cSld>
  <p:clrMapOvr>
    <a:masterClrMapping/>
  </p:clrMapOvr>
  <p:transition spd="med">
    <p:wheel spokes="2"/>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八、拓展延伸</a:t>
            </a:r>
            <a:endParaRPr lang="zh-CN" altLang="en-US" sz="4400" dirty="0"/>
          </a:p>
        </p:txBody>
      </p:sp>
      <p:sp>
        <p:nvSpPr>
          <p:cNvPr id="5" name="标题 1"/>
          <p:cNvSpPr txBox="1"/>
          <p:nvPr/>
        </p:nvSpPr>
        <p:spPr>
          <a:xfrm>
            <a:off x="285720" y="928670"/>
            <a:ext cx="8501122" cy="6143668"/>
          </a:xfrm>
          <a:prstGeom prst="rect">
            <a:avLst/>
          </a:prstGeom>
        </p:spPr>
        <p:txBody>
          <a:bodyPr vert="horz" anchor="ctr">
            <a:normAutofit/>
          </a:bodyPr>
          <a:lstStyle/>
          <a:p>
            <a:r>
              <a:rPr lang="en-US" altLang="zh-CN" sz="2400" b="1" dirty="0" smtClean="0">
                <a:latin typeface="宋体" panose="02010600030101010101" pitchFamily="2" charset="-122"/>
                <a:ea typeface="宋体" panose="02010600030101010101" pitchFamily="2" charset="-122"/>
              </a:rPr>
              <a:t> 6</a:t>
            </a:r>
            <a:r>
              <a:rPr lang="zh-CN" altLang="zh-CN" sz="2400" b="1" dirty="0" smtClean="0">
                <a:latin typeface="宋体" panose="02010600030101010101" pitchFamily="2" charset="-122"/>
                <a:ea typeface="宋体" panose="02010600030101010101" pitchFamily="2" charset="-122"/>
              </a:rPr>
              <a:t>．您在购买啤酒时，是否指定品牌？</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．一定要指定品牌</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．指定品牌，但不坚持非要这种品牌不可</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．不指定品牌</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．只有一定不会购买的品牌</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7</a:t>
            </a:r>
            <a:r>
              <a:rPr lang="zh-CN" altLang="zh-CN" sz="2400" b="1" dirty="0" smtClean="0">
                <a:latin typeface="宋体" panose="02010600030101010101" pitchFamily="2" charset="-122"/>
                <a:ea typeface="宋体" panose="02010600030101010101" pitchFamily="2" charset="-122"/>
              </a:rPr>
              <a:t>．您喜欢购买哪种规格的啤酒？</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．瓶装</a:t>
            </a:r>
            <a:r>
              <a:rPr lang="en-US" altLang="zh-CN" sz="2400" b="1" dirty="0" smtClean="0">
                <a:latin typeface="宋体" panose="02010600030101010101" pitchFamily="2" charset="-122"/>
                <a:ea typeface="宋体" panose="02010600030101010101" pitchFamily="2" charset="-122"/>
              </a:rPr>
              <a:t>( 700ml)    B</a:t>
            </a:r>
            <a:r>
              <a:rPr lang="zh-CN" altLang="zh-CN" sz="2400" b="1" dirty="0" smtClean="0">
                <a:latin typeface="宋体" panose="02010600030101010101" pitchFamily="2" charset="-122"/>
                <a:ea typeface="宋体" panose="02010600030101010101" pitchFamily="2" charset="-122"/>
              </a:rPr>
              <a:t>．小瓶装</a:t>
            </a:r>
            <a:r>
              <a:rPr lang="en-US" altLang="zh-CN" sz="2400" b="1" dirty="0" smtClean="0">
                <a:latin typeface="宋体" panose="02010600030101010101" pitchFamily="2" charset="-122"/>
                <a:ea typeface="宋体" panose="02010600030101010101" pitchFamily="2" charset="-122"/>
              </a:rPr>
              <a:t>(350ml)</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．易拉罐</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．整箱购买</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8</a:t>
            </a:r>
            <a:r>
              <a:rPr lang="zh-CN" altLang="zh-CN" sz="2400" b="1" dirty="0" smtClean="0">
                <a:latin typeface="宋体" panose="02010600030101010101" pitchFamily="2" charset="-122"/>
                <a:ea typeface="宋体" panose="02010600030101010101" pitchFamily="2" charset="-122"/>
              </a:rPr>
              <a:t>．您月收入是多少呢？</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A.1000</a:t>
            </a:r>
            <a:r>
              <a:rPr lang="zh-CN" altLang="zh-CN" sz="2400" b="1" dirty="0" smtClean="0">
                <a:latin typeface="宋体" panose="02010600030101010101" pitchFamily="2" charset="-122"/>
                <a:ea typeface="宋体" panose="02010600030101010101" pitchFamily="2" charset="-122"/>
              </a:rPr>
              <a:t>元以下</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1000~ 3000</a:t>
            </a:r>
            <a:r>
              <a:rPr lang="zh-CN" altLang="zh-CN" sz="2400" b="1" dirty="0" smtClean="0">
                <a:latin typeface="宋体" panose="02010600030101010101" pitchFamily="2" charset="-122"/>
                <a:ea typeface="宋体" panose="02010600030101010101" pitchFamily="2" charset="-122"/>
              </a:rPr>
              <a:t>元</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3000</a:t>
            </a:r>
            <a:r>
              <a:rPr lang="zh-CN" altLang="zh-CN" sz="2400" b="1" dirty="0" smtClean="0">
                <a:latin typeface="宋体" panose="02010600030101010101" pitchFamily="2" charset="-122"/>
                <a:ea typeface="宋体" panose="02010600030101010101" pitchFamily="2" charset="-122"/>
              </a:rPr>
              <a:t>一</a:t>
            </a:r>
            <a:r>
              <a:rPr lang="en-US" altLang="zh-CN" sz="2400" b="1" dirty="0" smtClean="0">
                <a:latin typeface="宋体" panose="02010600030101010101" pitchFamily="2" charset="-122"/>
                <a:ea typeface="宋体" panose="02010600030101010101" pitchFamily="2" charset="-122"/>
              </a:rPr>
              <a:t>5000</a:t>
            </a:r>
            <a:r>
              <a:rPr lang="zh-CN" altLang="zh-CN" sz="2400" b="1" dirty="0" smtClean="0">
                <a:latin typeface="宋体" panose="02010600030101010101" pitchFamily="2" charset="-122"/>
                <a:ea typeface="宋体" panose="02010600030101010101" pitchFamily="2" charset="-122"/>
              </a:rPr>
              <a:t>元</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5000</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10000</a:t>
            </a:r>
            <a:r>
              <a:rPr lang="zh-CN" altLang="zh-CN" sz="2400" b="1" dirty="0" smtClean="0">
                <a:latin typeface="宋体" panose="02010600030101010101" pitchFamily="2" charset="-122"/>
                <a:ea typeface="宋体" panose="02010600030101010101" pitchFamily="2" charset="-122"/>
              </a:rPr>
              <a:t>元</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E.10000</a:t>
            </a:r>
            <a:r>
              <a:rPr lang="zh-CN" altLang="zh-CN" sz="2400" b="1" dirty="0" smtClean="0">
                <a:latin typeface="宋体" panose="02010600030101010101" pitchFamily="2" charset="-122"/>
                <a:ea typeface="宋体" panose="02010600030101010101" pitchFamily="2" charset="-122"/>
              </a:rPr>
              <a:t>元以上</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9</a:t>
            </a:r>
            <a:r>
              <a:rPr lang="zh-CN" altLang="zh-CN" sz="2400" b="1" dirty="0" smtClean="0">
                <a:latin typeface="宋体" panose="02010600030101010101" pitchFamily="2" charset="-122"/>
                <a:ea typeface="宋体" panose="02010600030101010101" pitchFamily="2" charset="-122"/>
              </a:rPr>
              <a:t>．您一个月在喝啤酒上的消费？</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50</a:t>
            </a:r>
            <a:r>
              <a:rPr lang="zh-CN" altLang="zh-CN" sz="2400" b="1" dirty="0" smtClean="0">
                <a:latin typeface="宋体" panose="02010600030101010101" pitchFamily="2" charset="-122"/>
                <a:ea typeface="宋体" panose="02010600030101010101" pitchFamily="2" charset="-122"/>
              </a:rPr>
              <a:t>元以下</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50</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100</a:t>
            </a:r>
            <a:r>
              <a:rPr lang="zh-CN" altLang="zh-CN" sz="2400" b="1" dirty="0" smtClean="0">
                <a:latin typeface="宋体" panose="02010600030101010101" pitchFamily="2" charset="-122"/>
                <a:ea typeface="宋体" panose="02010600030101010101" pitchFamily="2" charset="-122"/>
              </a:rPr>
              <a:t>元</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100</a:t>
            </a:r>
            <a:r>
              <a:rPr lang="zh-CN" altLang="zh-CN" sz="2400" b="1" dirty="0" smtClean="0">
                <a:latin typeface="宋体" panose="02010600030101010101" pitchFamily="2" charset="-122"/>
                <a:ea typeface="宋体" panose="02010600030101010101" pitchFamily="2" charset="-122"/>
              </a:rPr>
              <a:t>一</a:t>
            </a:r>
            <a:r>
              <a:rPr lang="en-US" altLang="zh-CN" sz="2400" b="1" dirty="0" smtClean="0">
                <a:latin typeface="宋体" panose="02010600030101010101" pitchFamily="2" charset="-122"/>
                <a:ea typeface="宋体" panose="02010600030101010101" pitchFamily="2" charset="-122"/>
              </a:rPr>
              <a:t>300</a:t>
            </a:r>
            <a:r>
              <a:rPr lang="zh-CN" altLang="zh-CN" sz="2400" b="1" dirty="0" smtClean="0">
                <a:latin typeface="宋体" panose="02010600030101010101" pitchFamily="2" charset="-122"/>
                <a:ea typeface="宋体" panose="02010600030101010101" pitchFamily="2" charset="-122"/>
              </a:rPr>
              <a:t>元</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300~ 500</a:t>
            </a:r>
            <a:r>
              <a:rPr lang="zh-CN" altLang="zh-CN" sz="2400" b="1" dirty="0" smtClean="0">
                <a:latin typeface="宋体" panose="02010600030101010101" pitchFamily="2" charset="-122"/>
                <a:ea typeface="宋体" panose="02010600030101010101" pitchFamily="2" charset="-122"/>
              </a:rPr>
              <a:t>元</a:t>
            </a:r>
            <a:r>
              <a:rPr lang="en-US" altLang="zh-CN" sz="2400" b="1" dirty="0" smtClean="0">
                <a:latin typeface="宋体" panose="02010600030101010101" pitchFamily="2" charset="-122"/>
                <a:ea typeface="宋体" panose="02010600030101010101" pitchFamily="2" charset="-122"/>
              </a:rPr>
              <a:t>    E</a:t>
            </a:r>
            <a:r>
              <a:rPr lang="zh-CN" altLang="zh-CN" sz="2400" b="1" dirty="0" smtClean="0">
                <a:latin typeface="宋体" panose="02010600030101010101" pitchFamily="2" charset="-122"/>
                <a:ea typeface="宋体" panose="02010600030101010101" pitchFamily="2" charset="-122"/>
              </a:rPr>
              <a:t>．</a:t>
            </a:r>
            <a:r>
              <a:rPr lang="en-US" altLang="zh-CN" sz="2400" b="1" dirty="0" smtClean="0">
                <a:latin typeface="宋体" panose="02010600030101010101" pitchFamily="2" charset="-122"/>
                <a:ea typeface="宋体" panose="02010600030101010101" pitchFamily="2" charset="-122"/>
              </a:rPr>
              <a:t>500</a:t>
            </a:r>
            <a:r>
              <a:rPr lang="zh-CN" altLang="zh-CN" sz="2400" b="1" dirty="0" smtClean="0">
                <a:latin typeface="宋体" panose="02010600030101010101" pitchFamily="2" charset="-122"/>
                <a:ea typeface="宋体" panose="02010600030101010101" pitchFamily="2" charset="-122"/>
              </a:rPr>
              <a:t>元以上</a:t>
            </a:r>
            <a:endParaRPr lang="zh-CN" altLang="zh-CN" sz="3600" b="1" dirty="0">
              <a:latin typeface="宋体" panose="02010600030101010101" pitchFamily="2" charset="-122"/>
              <a:ea typeface="宋体" panose="02010600030101010101" pitchFamily="2" charset="-122"/>
            </a:endParaRPr>
          </a:p>
        </p:txBody>
      </p:sp>
    </p:spTree>
  </p:cSld>
  <p:clrMapOvr>
    <a:masterClrMapping/>
  </p:clrMapOvr>
  <p:transition spd="med">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八、拓展延伸</a:t>
            </a:r>
            <a:endParaRPr lang="zh-CN" altLang="en-US" sz="4400" dirty="0"/>
          </a:p>
        </p:txBody>
      </p:sp>
      <p:sp>
        <p:nvSpPr>
          <p:cNvPr id="5" name="标题 1"/>
          <p:cNvSpPr txBox="1"/>
          <p:nvPr/>
        </p:nvSpPr>
        <p:spPr>
          <a:xfrm>
            <a:off x="285720" y="714356"/>
            <a:ext cx="8501122" cy="6357982"/>
          </a:xfrm>
          <a:prstGeom prst="rect">
            <a:avLst/>
          </a:prstGeom>
        </p:spPr>
        <p:txBody>
          <a:bodyPr vert="horz" anchor="ctr">
            <a:normAutofit/>
          </a:bodyPr>
          <a:lstStyle/>
          <a:p>
            <a:r>
              <a:rPr lang="en-US" altLang="zh-CN" sz="2400" b="1" dirty="0" smtClean="0">
                <a:latin typeface="宋体" panose="02010600030101010101" pitchFamily="2" charset="-122"/>
                <a:ea typeface="宋体" panose="02010600030101010101" pitchFamily="2" charset="-122"/>
              </a:rPr>
              <a:t> 10.</a:t>
            </a:r>
            <a:r>
              <a:rPr lang="zh-CN" altLang="zh-CN" sz="2400" b="1" dirty="0" smtClean="0">
                <a:latin typeface="宋体" panose="02010600030101010101" pitchFamily="2" charset="-122"/>
                <a:ea typeface="宋体" panose="02010600030101010101" pitchFamily="2" charset="-122"/>
              </a:rPr>
              <a:t>下列哪种牌子的啤酒是您经常喝的呢？</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．华润</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．青岛</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．北京</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．嘉仕伯</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E</a:t>
            </a:r>
            <a:r>
              <a:rPr lang="zh-CN" altLang="zh-CN" sz="2400" b="1" dirty="0" smtClean="0">
                <a:latin typeface="宋体" panose="02010600030101010101" pitchFamily="2" charset="-122"/>
                <a:ea typeface="宋体" panose="02010600030101010101" pitchFamily="2" charset="-122"/>
              </a:rPr>
              <a:t>．喜力</a:t>
            </a:r>
            <a:r>
              <a:rPr lang="en-US" altLang="zh-CN" sz="2400" b="1" dirty="0" smtClean="0">
                <a:latin typeface="宋体" panose="02010600030101010101" pitchFamily="2" charset="-122"/>
                <a:ea typeface="宋体" panose="02010600030101010101" pitchFamily="2" charset="-122"/>
              </a:rPr>
              <a:t>    F</a:t>
            </a:r>
            <a:r>
              <a:rPr lang="zh-CN" altLang="zh-CN" sz="2400" b="1" dirty="0" smtClean="0">
                <a:latin typeface="宋体" panose="02010600030101010101" pitchFamily="2" charset="-122"/>
                <a:ea typeface="宋体" panose="02010600030101010101" pitchFamily="2" charset="-122"/>
              </a:rPr>
              <a:t>．百威．</a:t>
            </a:r>
            <a:r>
              <a:rPr lang="en-US" altLang="zh-CN" sz="2400" b="1" dirty="0" smtClean="0">
                <a:latin typeface="宋体" panose="02010600030101010101" pitchFamily="2" charset="-122"/>
                <a:ea typeface="宋体" panose="02010600030101010101" pitchFamily="2" charset="-122"/>
              </a:rPr>
              <a:t>    G</a:t>
            </a:r>
            <a:r>
              <a:rPr lang="zh-CN" altLang="zh-CN" sz="2400" b="1" dirty="0" smtClean="0">
                <a:latin typeface="宋体" panose="02010600030101010101" pitchFamily="2" charset="-122"/>
                <a:ea typeface="宋体" panose="02010600030101010101" pitchFamily="2" charset="-122"/>
              </a:rPr>
              <a:t>．蓝带</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11.</a:t>
            </a:r>
            <a:r>
              <a:rPr lang="zh-CN" altLang="zh-CN" sz="2400" b="1" dirty="0" smtClean="0">
                <a:latin typeface="宋体" panose="02010600030101010101" pitchFamily="2" charset="-122"/>
                <a:ea typeface="宋体" panose="02010600030101010101" pitchFamily="2" charset="-122"/>
              </a:rPr>
              <a:t>为什么选择这种或这些品牌？</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．口感好</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．著名品牌，品质保证</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．个人偏好，没有原因</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．包装精美，比较有档次</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E</a:t>
            </a:r>
            <a:r>
              <a:rPr lang="zh-CN" altLang="zh-CN" sz="2400" b="1" dirty="0" smtClean="0">
                <a:latin typeface="宋体" panose="02010600030101010101" pitchFamily="2" charset="-122"/>
                <a:ea typeface="宋体" panose="02010600030101010101" pitchFamily="2" charset="-122"/>
              </a:rPr>
              <a:t>．周围的人都喜欢这个品牌</a:t>
            </a:r>
            <a:r>
              <a:rPr lang="en-US" altLang="zh-CN" sz="2400" b="1" dirty="0" smtClean="0">
                <a:latin typeface="宋体" panose="02010600030101010101" pitchFamily="2" charset="-122"/>
                <a:ea typeface="宋体" panose="02010600030101010101" pitchFamily="2" charset="-122"/>
              </a:rPr>
              <a:t>    F</a:t>
            </a:r>
            <a:r>
              <a:rPr lang="zh-CN" altLang="zh-CN" sz="2400" b="1" dirty="0" smtClean="0">
                <a:latin typeface="宋体" panose="02010600030101010101" pitchFamily="2" charset="-122"/>
                <a:ea typeface="宋体" panose="02010600030101010101" pitchFamily="2" charset="-122"/>
              </a:rPr>
              <a:t>．市场上常见，购买方便</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G</a:t>
            </a:r>
            <a:r>
              <a:rPr lang="zh-CN" altLang="zh-CN" sz="2400" b="1" dirty="0" smtClean="0">
                <a:latin typeface="宋体" panose="02010600030101010101" pitchFamily="2" charset="-122"/>
                <a:ea typeface="宋体" panose="02010600030101010101" pitchFamily="2" charset="-122"/>
              </a:rPr>
              <a:t>．其他原因</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12</a:t>
            </a:r>
            <a:r>
              <a:rPr lang="zh-CN" altLang="zh-CN" sz="2400" b="1" dirty="0" smtClean="0">
                <a:latin typeface="宋体" panose="02010600030101010101" pitchFamily="2" charset="-122"/>
                <a:ea typeface="宋体" panose="02010600030101010101" pitchFamily="2" charset="-122"/>
              </a:rPr>
              <a:t>、您会对什么样的品牌印象深刻？</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．口感极佳</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．价格适中</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．有抽奖活动</a:t>
            </a:r>
            <a:r>
              <a:rPr lang="en-US" altLang="zh-CN" sz="2400" b="1" dirty="0" smtClean="0">
                <a:latin typeface="宋体" panose="02010600030101010101" pitchFamily="2" charset="-122"/>
                <a:ea typeface="宋体" panose="02010600030101010101" pitchFamily="2" charset="-122"/>
              </a:rPr>
              <a:t>   </a:t>
            </a:r>
            <a:endParaRPr lang="en-US"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．广告宣传到位</a:t>
            </a:r>
            <a:r>
              <a:rPr lang="en-US" altLang="zh-CN" sz="2400" b="1" dirty="0" smtClean="0">
                <a:latin typeface="宋体" panose="02010600030101010101" pitchFamily="2" charset="-122"/>
                <a:ea typeface="宋体" panose="02010600030101010101" pitchFamily="2" charset="-122"/>
              </a:rPr>
              <a:t>    E</a:t>
            </a:r>
            <a:r>
              <a:rPr lang="zh-CN" altLang="zh-CN" sz="2400" b="1" dirty="0" smtClean="0">
                <a:latin typeface="宋体" panose="02010600030101010101" pitchFamily="2" charset="-122"/>
                <a:ea typeface="宋体" panose="02010600030101010101" pitchFamily="2" charset="-122"/>
              </a:rPr>
              <a:t>．品牌保证</a:t>
            </a:r>
            <a:r>
              <a:rPr lang="en-US" altLang="zh-CN" sz="2400" b="1" dirty="0" smtClean="0">
                <a:latin typeface="宋体" panose="02010600030101010101" pitchFamily="2" charset="-122"/>
                <a:ea typeface="宋体" panose="02010600030101010101" pitchFamily="2" charset="-122"/>
              </a:rPr>
              <a:t>    F</a:t>
            </a:r>
            <a:r>
              <a:rPr lang="zh-CN" altLang="zh-CN" sz="2400" b="1" dirty="0" smtClean="0">
                <a:latin typeface="宋体" panose="02010600030101010101" pitchFamily="2" charset="-122"/>
                <a:ea typeface="宋体" panose="02010600030101010101" pitchFamily="2" charset="-122"/>
              </a:rPr>
              <a:t>．经常搞促销活动</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G</a:t>
            </a:r>
            <a:r>
              <a:rPr lang="zh-CN" altLang="zh-CN" sz="2400" b="1" dirty="0" smtClean="0">
                <a:latin typeface="宋体" panose="02010600030101010101" pitchFamily="2" charset="-122"/>
                <a:ea typeface="宋体" panose="02010600030101010101" pitchFamily="2" charset="-122"/>
              </a:rPr>
              <a:t>．活动赞助商</a:t>
            </a:r>
            <a:r>
              <a:rPr lang="en-US" altLang="zh-CN" sz="2400" b="1" dirty="0" smtClean="0">
                <a:latin typeface="宋体" panose="02010600030101010101" pitchFamily="2" charset="-122"/>
                <a:ea typeface="宋体" panose="02010600030101010101" pitchFamily="2" charset="-122"/>
              </a:rPr>
              <a:t>    H-</a:t>
            </a:r>
            <a:r>
              <a:rPr lang="zh-CN" altLang="zh-CN" sz="2400" b="1" dirty="0" smtClean="0">
                <a:latin typeface="宋体" panose="02010600030101010101" pitchFamily="2" charset="-122"/>
                <a:ea typeface="宋体" panose="02010600030101010101" pitchFamily="2" charset="-122"/>
              </a:rPr>
              <a:t>其他原因</a:t>
            </a:r>
            <a:endParaRPr lang="zh-CN" altLang="zh-CN" sz="2400" b="1" dirty="0" smtClean="0">
              <a:latin typeface="宋体" panose="02010600030101010101" pitchFamily="2" charset="-122"/>
              <a:ea typeface="宋体" panose="02010600030101010101" pitchFamily="2" charset="-122"/>
            </a:endParaRPr>
          </a:p>
        </p:txBody>
      </p:sp>
    </p:spTree>
  </p:cSld>
  <p:clrMapOvr>
    <a:masterClrMapping/>
  </p:clrMapOvr>
  <p:transition spd="med">
    <p:wheel spokes="2"/>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八、拓展延伸</a:t>
            </a:r>
            <a:endParaRPr lang="zh-CN" altLang="en-US" sz="4400" dirty="0"/>
          </a:p>
        </p:txBody>
      </p:sp>
      <p:sp>
        <p:nvSpPr>
          <p:cNvPr id="5" name="标题 1"/>
          <p:cNvSpPr txBox="1"/>
          <p:nvPr/>
        </p:nvSpPr>
        <p:spPr>
          <a:xfrm>
            <a:off x="214282" y="1071546"/>
            <a:ext cx="8501122" cy="3571900"/>
          </a:xfrm>
          <a:prstGeom prst="rect">
            <a:avLst/>
          </a:prstGeom>
        </p:spPr>
        <p:txBody>
          <a:bodyPr vert="horz" anchor="ctr">
            <a:normAutofit/>
          </a:bodyPr>
          <a:lstStyle/>
          <a:p>
            <a:r>
              <a:rPr lang="en-US" altLang="zh-CN" sz="2400" b="1" dirty="0" smtClean="0">
                <a:latin typeface="宋体" panose="02010600030101010101" pitchFamily="2" charset="-122"/>
                <a:ea typeface="宋体" panose="02010600030101010101" pitchFamily="2" charset="-122"/>
              </a:rPr>
              <a:t>13.</a:t>
            </a:r>
            <a:r>
              <a:rPr lang="zh-CN" altLang="zh-CN" sz="2400" b="1" dirty="0" smtClean="0">
                <a:latin typeface="宋体" panose="02010600030101010101" pitchFamily="2" charset="-122"/>
                <a:ea typeface="宋体" panose="02010600030101010101" pitchFamily="2" charset="-122"/>
              </a:rPr>
              <a:t>下列哪种口味的啤酒是您经常喝的？</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．清爽</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．醇和</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．纯生</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．小麦</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E</a:t>
            </a:r>
            <a:r>
              <a:rPr lang="zh-CN" altLang="zh-CN" sz="2400" b="1" dirty="0" smtClean="0">
                <a:latin typeface="宋体" panose="02010600030101010101" pitchFamily="2" charset="-122"/>
                <a:ea typeface="宋体" panose="02010600030101010101" pitchFamily="2" charset="-122"/>
              </a:rPr>
              <a:t>．全麦</a:t>
            </a:r>
            <a:r>
              <a:rPr lang="en-US" altLang="zh-CN" sz="2400" b="1" dirty="0" smtClean="0">
                <a:latin typeface="宋体" panose="02010600030101010101" pitchFamily="2" charset="-122"/>
                <a:ea typeface="宋体" panose="02010600030101010101" pitchFamily="2" charset="-122"/>
              </a:rPr>
              <a:t>    F</a:t>
            </a:r>
            <a:r>
              <a:rPr lang="zh-CN" altLang="zh-CN" sz="2400" b="1" dirty="0" smtClean="0">
                <a:latin typeface="宋体" panose="02010600030101010101" pitchFamily="2" charset="-122"/>
                <a:ea typeface="宋体" panose="02010600030101010101" pitchFamily="2" charset="-122"/>
              </a:rPr>
              <a:t>．果啤</a:t>
            </a:r>
            <a:r>
              <a:rPr lang="en-US" altLang="zh-CN" sz="2400" b="1" dirty="0" smtClean="0">
                <a:latin typeface="宋体" panose="02010600030101010101" pitchFamily="2" charset="-122"/>
                <a:ea typeface="宋体" panose="02010600030101010101" pitchFamily="2" charset="-122"/>
              </a:rPr>
              <a:t>    G</a:t>
            </a:r>
            <a:r>
              <a:rPr lang="zh-CN" altLang="zh-CN" sz="2400" b="1" dirty="0" smtClean="0">
                <a:latin typeface="宋体" panose="02010600030101010101" pitchFamily="2" charset="-122"/>
                <a:ea typeface="宋体" panose="02010600030101010101" pitchFamily="2" charset="-122"/>
              </a:rPr>
              <a:t>．特啤</a:t>
            </a:r>
            <a:r>
              <a:rPr lang="en-US" altLang="zh-CN" sz="2400" b="1" dirty="0" smtClean="0">
                <a:latin typeface="宋体" panose="02010600030101010101" pitchFamily="2" charset="-122"/>
                <a:ea typeface="宋体" panose="02010600030101010101" pitchFamily="2" charset="-122"/>
              </a:rPr>
              <a:t>    H</a:t>
            </a:r>
            <a:r>
              <a:rPr lang="zh-CN" altLang="zh-CN" sz="2400" b="1" dirty="0" smtClean="0">
                <a:latin typeface="宋体" panose="02010600030101010101" pitchFamily="2" charset="-122"/>
                <a:ea typeface="宋体" panose="02010600030101010101" pitchFamily="2" charset="-122"/>
              </a:rPr>
              <a:t>．其他</a:t>
            </a:r>
            <a:r>
              <a:rPr lang="en-US" altLang="zh-CN" sz="2400" b="1" dirty="0" smtClean="0">
                <a:latin typeface="宋体" panose="02010600030101010101" pitchFamily="2" charset="-122"/>
                <a:ea typeface="宋体" panose="02010600030101010101" pitchFamily="2" charset="-122"/>
              </a:rPr>
              <a:t> 14.</a:t>
            </a:r>
            <a:r>
              <a:rPr lang="zh-CN" altLang="zh-CN" sz="2400" b="1" dirty="0" smtClean="0">
                <a:latin typeface="宋体" panose="02010600030101010101" pitchFamily="2" charset="-122"/>
                <a:ea typeface="宋体" panose="02010600030101010101" pitchFamily="2" charset="-122"/>
              </a:rPr>
              <a:t>您一般会在何处购买啤酒？</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．大型超市</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．商场</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．附近小商店</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．酒吧</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E</a:t>
            </a:r>
            <a:r>
              <a:rPr lang="zh-CN" altLang="zh-CN" sz="2400" b="1" dirty="0" smtClean="0">
                <a:latin typeface="宋体" panose="02010600030101010101" pitchFamily="2" charset="-122"/>
                <a:ea typeface="宋体" panose="02010600030101010101" pitchFamily="2" charset="-122"/>
              </a:rPr>
              <a:t>．便利店</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15.</a:t>
            </a:r>
            <a:r>
              <a:rPr lang="zh-CN" altLang="zh-CN" sz="2400" b="1" dirty="0" smtClean="0">
                <a:latin typeface="宋体" panose="02010600030101010101" pitchFamily="2" charset="-122"/>
                <a:ea typeface="宋体" panose="02010600030101010101" pitchFamily="2" charset="-122"/>
              </a:rPr>
              <a:t>您一般会在什么心情下喝啤酒？</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    A</a:t>
            </a:r>
            <a:r>
              <a:rPr lang="zh-CN" altLang="zh-CN" sz="2400" b="1" dirty="0" smtClean="0">
                <a:latin typeface="宋体" panose="02010600030101010101" pitchFamily="2" charset="-122"/>
                <a:ea typeface="宋体" panose="02010600030101010101" pitchFamily="2" charset="-122"/>
              </a:rPr>
              <a:t>．高兴时</a:t>
            </a:r>
            <a:r>
              <a:rPr lang="en-US" altLang="zh-CN" sz="2400" b="1" dirty="0" smtClean="0">
                <a:latin typeface="宋体" panose="02010600030101010101" pitchFamily="2" charset="-122"/>
                <a:ea typeface="宋体" panose="02010600030101010101" pitchFamily="2" charset="-122"/>
              </a:rPr>
              <a:t>    B</a:t>
            </a:r>
            <a:r>
              <a:rPr lang="zh-CN" altLang="zh-CN" sz="2400" b="1" dirty="0" smtClean="0">
                <a:latin typeface="宋体" panose="02010600030101010101" pitchFamily="2" charset="-122"/>
                <a:ea typeface="宋体" panose="02010600030101010101" pitchFamily="2" charset="-122"/>
              </a:rPr>
              <a:t>．烦心时</a:t>
            </a:r>
            <a:r>
              <a:rPr lang="en-US" altLang="zh-CN" sz="2400" b="1" dirty="0" smtClean="0">
                <a:latin typeface="宋体" panose="02010600030101010101" pitchFamily="2" charset="-122"/>
                <a:ea typeface="宋体" panose="02010600030101010101" pitchFamily="2" charset="-122"/>
              </a:rPr>
              <a:t>    C</a:t>
            </a:r>
            <a:r>
              <a:rPr lang="zh-CN" altLang="zh-CN" sz="2400" b="1" dirty="0" smtClean="0">
                <a:latin typeface="宋体" panose="02010600030101010101" pitchFamily="2" charset="-122"/>
                <a:ea typeface="宋体" panose="02010600030101010101" pitchFamily="2" charset="-122"/>
              </a:rPr>
              <a:t>．无聊时</a:t>
            </a:r>
            <a:r>
              <a:rPr lang="en-US" altLang="zh-CN" sz="2400" b="1" dirty="0" smtClean="0">
                <a:latin typeface="宋体" panose="02010600030101010101" pitchFamily="2" charset="-122"/>
                <a:ea typeface="宋体" panose="02010600030101010101" pitchFamily="2" charset="-122"/>
              </a:rPr>
              <a:t>    D</a:t>
            </a:r>
            <a:r>
              <a:rPr lang="zh-CN" altLang="zh-CN" sz="2400" b="1" dirty="0" smtClean="0">
                <a:latin typeface="宋体" panose="02010600030101010101" pitchFamily="2" charset="-122"/>
                <a:ea typeface="宋体" panose="02010600030101010101" pitchFamily="2" charset="-122"/>
              </a:rPr>
              <a:t>．伤心时</a:t>
            </a:r>
            <a:endParaRPr lang="zh-CN" altLang="zh-CN" sz="2400" b="1" dirty="0" smtClean="0">
              <a:latin typeface="宋体" panose="02010600030101010101" pitchFamily="2" charset="-122"/>
              <a:ea typeface="宋体" panose="02010600030101010101" pitchFamily="2" charset="-122"/>
            </a:endParaRPr>
          </a:p>
          <a:p>
            <a:r>
              <a:rPr lang="en-US" altLang="zh-CN" sz="2400" b="1" dirty="0" smtClean="0">
                <a:latin typeface="宋体" panose="02010600030101010101" pitchFamily="2" charset="-122"/>
                <a:ea typeface="宋体" panose="02010600030101010101" pitchFamily="2" charset="-122"/>
              </a:rPr>
              <a:t>E</a:t>
            </a:r>
            <a:r>
              <a:rPr lang="zh-CN" altLang="zh-CN" sz="2400" b="1" dirty="0" smtClean="0">
                <a:latin typeface="宋体" panose="02010600030101010101" pitchFamily="2" charset="-122"/>
                <a:ea typeface="宋体" panose="02010600030101010101" pitchFamily="2" charset="-122"/>
              </a:rPr>
              <a:t>．郁闷时</a:t>
            </a:r>
            <a:r>
              <a:rPr lang="en-US" altLang="zh-CN" sz="2400" b="1" dirty="0" smtClean="0">
                <a:latin typeface="宋体" panose="02010600030101010101" pitchFamily="2" charset="-122"/>
                <a:ea typeface="宋体" panose="02010600030101010101" pitchFamily="2" charset="-122"/>
              </a:rPr>
              <a:t>    F</a:t>
            </a:r>
            <a:r>
              <a:rPr lang="zh-CN" altLang="zh-CN" sz="2400" b="1" dirty="0" smtClean="0">
                <a:latin typeface="宋体" panose="02010600030101010101" pitchFamily="2" charset="-122"/>
                <a:ea typeface="宋体" panose="02010600030101010101" pitchFamily="2" charset="-122"/>
              </a:rPr>
              <a:t>．其他</a:t>
            </a:r>
            <a:endParaRPr lang="zh-CN" altLang="zh-CN" sz="2400" b="1" dirty="0">
              <a:latin typeface="宋体" panose="02010600030101010101" pitchFamily="2" charset="-122"/>
              <a:ea typeface="宋体" panose="02010600030101010101" pitchFamily="2" charset="-122"/>
            </a:endParaRPr>
          </a:p>
        </p:txBody>
      </p:sp>
      <p:sp>
        <p:nvSpPr>
          <p:cNvPr id="4" name="TextBox 3"/>
          <p:cNvSpPr txBox="1"/>
          <p:nvPr/>
        </p:nvSpPr>
        <p:spPr>
          <a:xfrm>
            <a:off x="571472" y="4643446"/>
            <a:ext cx="8215370" cy="1383665"/>
          </a:xfrm>
          <a:prstGeom prst="rect">
            <a:avLst/>
          </a:prstGeom>
          <a:noFill/>
        </p:spPr>
        <p:txBody>
          <a:bodyPr wrap="square" rtlCol="0">
            <a:spAutoFit/>
          </a:bodyPr>
          <a:lstStyle/>
          <a:p>
            <a:r>
              <a:rPr lang="zh-CN" altLang="en-US" sz="2800" b="1" dirty="0" smtClean="0">
                <a:solidFill>
                  <a:srgbClr val="FF0000"/>
                </a:solidFill>
              </a:rPr>
              <a:t>以上是青岛啤酒公司在</a:t>
            </a:r>
            <a:r>
              <a:rPr lang="en-US" altLang="zh-CN" sz="2800" b="1" dirty="0" smtClean="0">
                <a:solidFill>
                  <a:srgbClr val="FF0000"/>
                </a:solidFill>
              </a:rPr>
              <a:t>2014</a:t>
            </a:r>
            <a:r>
              <a:rPr lang="zh-CN" altLang="en-US" sz="2800" b="1" dirty="0" smtClean="0">
                <a:solidFill>
                  <a:srgbClr val="FF0000"/>
                </a:solidFill>
              </a:rPr>
              <a:t>年向青岛市民作的一份调查报告，主要目的是了解消费群体对啤酒的消费观念，以此调整公司生产经营管理策略。</a:t>
            </a:r>
            <a:endParaRPr lang="zh-CN" altLang="en-US" sz="2800" b="1" dirty="0">
              <a:solidFill>
                <a:srgbClr val="FF0000"/>
              </a:solidFill>
            </a:endParaRPr>
          </a:p>
        </p:txBody>
      </p:sp>
      <p:sp>
        <p:nvSpPr>
          <p:cNvPr id="6" name="动作按钮: 文档 5">
            <a:hlinkClick r:id="rId1" action="ppaction://hlinkfile" highlightClick="1"/>
          </p:cNvPr>
          <p:cNvSpPr/>
          <p:nvPr/>
        </p:nvSpPr>
        <p:spPr>
          <a:xfrm>
            <a:off x="8143900" y="6215082"/>
            <a:ext cx="714380" cy="64291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调查报告</a:t>
            </a:r>
            <a:endParaRPr lang="zh-CN" altLang="en-US" dirty="0"/>
          </a:p>
        </p:txBody>
      </p:sp>
    </p:spTree>
  </p:cSld>
  <p:clrMapOvr>
    <a:masterClrMapping/>
  </p:clrMapOvr>
  <p:transition spd="med">
    <p:wheel spokes="2"/>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九、作业</a:t>
            </a:r>
            <a:endParaRPr lang="zh-CN" altLang="en-US" sz="4400" dirty="0"/>
          </a:p>
        </p:txBody>
      </p:sp>
      <p:sp>
        <p:nvSpPr>
          <p:cNvPr id="5" name="标题 1"/>
          <p:cNvSpPr txBox="1"/>
          <p:nvPr/>
        </p:nvSpPr>
        <p:spPr>
          <a:xfrm>
            <a:off x="285720" y="1285860"/>
            <a:ext cx="8501122" cy="3929090"/>
          </a:xfrm>
          <a:prstGeom prst="rect">
            <a:avLst/>
          </a:prstGeom>
        </p:spPr>
        <p:txBody>
          <a:bodyPr vert="horz" anchor="ctr">
            <a:normAutofit/>
          </a:bodyPr>
          <a:lstStyle/>
          <a:p>
            <a:r>
              <a:rPr lang="zh-CN" altLang="zh-CN" sz="3200" b="1" dirty="0" smtClean="0">
                <a:solidFill>
                  <a:srgbClr val="006600"/>
                </a:solidFill>
              </a:rPr>
              <a:t>请选择以下课题其中一项开展调查，</a:t>
            </a:r>
            <a:r>
              <a:rPr lang="zh-CN" altLang="en-US" sz="3200" b="1" dirty="0" smtClean="0">
                <a:solidFill>
                  <a:srgbClr val="006600"/>
                </a:solidFill>
              </a:rPr>
              <a:t>自行设计调查内容，</a:t>
            </a:r>
            <a:r>
              <a:rPr lang="zh-CN" altLang="zh-CN" sz="3200" b="1" dirty="0" smtClean="0">
                <a:solidFill>
                  <a:srgbClr val="006600"/>
                </a:solidFill>
              </a:rPr>
              <a:t>下次课总结评比调查活动。</a:t>
            </a:r>
            <a:endParaRPr lang="zh-CN" altLang="zh-CN" sz="3200" b="1" dirty="0" smtClean="0">
              <a:solidFill>
                <a:srgbClr val="006600"/>
              </a:solidFill>
            </a:endParaRPr>
          </a:p>
          <a:p>
            <a:pPr>
              <a:buFont typeface="Arial" panose="020B0604020202020204" pitchFamily="34" charset="0"/>
              <a:buChar char="•"/>
            </a:pPr>
            <a:r>
              <a:rPr lang="zh-CN" altLang="zh-CN" sz="3200" b="1" dirty="0" smtClean="0">
                <a:solidFill>
                  <a:srgbClr val="006600"/>
                </a:solidFill>
              </a:rPr>
              <a:t>我校学生上网情况调查</a:t>
            </a:r>
            <a:endParaRPr lang="zh-CN" altLang="zh-CN" sz="3200" b="1" dirty="0" smtClean="0">
              <a:solidFill>
                <a:srgbClr val="006600"/>
              </a:solidFill>
            </a:endParaRPr>
          </a:p>
          <a:p>
            <a:pPr>
              <a:buFont typeface="Arial" panose="020B0604020202020204" pitchFamily="34" charset="0"/>
              <a:buChar char="•"/>
            </a:pPr>
            <a:r>
              <a:rPr lang="zh-CN" altLang="zh-CN" sz="3200" b="1" dirty="0" smtClean="0">
                <a:solidFill>
                  <a:srgbClr val="006600"/>
                </a:solidFill>
              </a:rPr>
              <a:t>我校学生体育锻炼情况调查</a:t>
            </a:r>
            <a:endParaRPr lang="zh-CN" altLang="zh-CN" sz="3200" b="1" dirty="0" smtClean="0">
              <a:solidFill>
                <a:srgbClr val="006600"/>
              </a:solidFill>
            </a:endParaRPr>
          </a:p>
          <a:p>
            <a:pPr>
              <a:buFont typeface="Arial" panose="020B0604020202020204" pitchFamily="34" charset="0"/>
              <a:buChar char="•"/>
            </a:pPr>
            <a:r>
              <a:rPr lang="zh-CN" altLang="zh-CN" sz="3200" b="1" dirty="0" smtClean="0">
                <a:solidFill>
                  <a:srgbClr val="006600"/>
                </a:solidFill>
              </a:rPr>
              <a:t>我校学生对食堂满意度调查</a:t>
            </a:r>
            <a:endParaRPr lang="zh-CN" altLang="zh-CN" sz="3200" b="1" dirty="0" smtClean="0">
              <a:solidFill>
                <a:srgbClr val="006600"/>
              </a:solidFill>
            </a:endParaRPr>
          </a:p>
          <a:p>
            <a:pPr>
              <a:buFont typeface="Arial" panose="020B0604020202020204" pitchFamily="34" charset="0"/>
              <a:buChar char="•"/>
            </a:pPr>
            <a:r>
              <a:rPr lang="zh-CN" altLang="zh-CN" sz="3200" b="1" dirty="0" smtClean="0">
                <a:solidFill>
                  <a:srgbClr val="006600"/>
                </a:solidFill>
              </a:rPr>
              <a:t>我校学生课外阅读情况调查</a:t>
            </a:r>
            <a:endParaRPr lang="zh-CN" altLang="zh-CN" sz="3200" b="1" dirty="0" smtClean="0">
              <a:solidFill>
                <a:srgbClr val="006600"/>
              </a:solidFill>
            </a:endParaRPr>
          </a:p>
          <a:p>
            <a:pPr>
              <a:buFont typeface="Arial" panose="020B0604020202020204" pitchFamily="34" charset="0"/>
              <a:buChar char="•"/>
            </a:pPr>
            <a:r>
              <a:rPr lang="zh-CN" altLang="zh-CN" sz="3200" b="1" dirty="0" smtClean="0">
                <a:solidFill>
                  <a:srgbClr val="006600"/>
                </a:solidFill>
              </a:rPr>
              <a:t>我校学生消费水平调查</a:t>
            </a:r>
            <a:endParaRPr lang="zh-CN" altLang="zh-CN" sz="3200" b="1" dirty="0">
              <a:solidFill>
                <a:srgbClr val="006600"/>
              </a:solidFill>
            </a:endParaRPr>
          </a:p>
        </p:txBody>
      </p:sp>
      <p:sp>
        <p:nvSpPr>
          <p:cNvPr id="4" name="动作按钮: 文档 3">
            <a:hlinkClick r:id="rId1" action="ppaction://hlinkfile" highlightClick="1"/>
          </p:cNvPr>
          <p:cNvSpPr/>
          <p:nvPr/>
        </p:nvSpPr>
        <p:spPr>
          <a:xfrm>
            <a:off x="7929586" y="6143644"/>
            <a:ext cx="928694" cy="71435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调查</a:t>
            </a:r>
            <a:endParaRPr lang="en-US" altLang="zh-CN" dirty="0" smtClean="0"/>
          </a:p>
          <a:p>
            <a:pPr algn="ctr"/>
            <a:r>
              <a:rPr lang="zh-CN" altLang="en-US" dirty="0" smtClean="0"/>
              <a:t>问卷</a:t>
            </a:r>
            <a:endParaRPr lang="zh-CN" altLang="en-US" dirty="0"/>
          </a:p>
        </p:txBody>
      </p:sp>
    </p:spTree>
  </p:cSld>
  <p:clrMapOvr>
    <a:masterClrMapping/>
  </p:clrMapOvr>
  <p:transition spd="med">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571480"/>
            <a:ext cx="7929586" cy="838200"/>
          </a:xfrm>
        </p:spPr>
        <p:txBody>
          <a:bodyPr>
            <a:normAutofit/>
          </a:bodyPr>
          <a:lstStyle/>
          <a:p>
            <a:r>
              <a:rPr lang="zh-CN" altLang="en-US" sz="4400" dirty="0" smtClean="0"/>
              <a:t> 二、分类</a:t>
            </a:r>
            <a:endParaRPr lang="zh-CN" altLang="en-US" sz="4400" dirty="0"/>
          </a:p>
        </p:txBody>
      </p:sp>
      <p:sp>
        <p:nvSpPr>
          <p:cNvPr id="3" name="内容占位符 2"/>
          <p:cNvSpPr>
            <a:spLocks noGrp="1"/>
          </p:cNvSpPr>
          <p:nvPr>
            <p:ph idx="1"/>
          </p:nvPr>
        </p:nvSpPr>
        <p:spPr>
          <a:xfrm>
            <a:off x="714348" y="2285992"/>
            <a:ext cx="2767002" cy="660391"/>
          </a:xfrm>
        </p:spPr>
        <p:txBody>
          <a:bodyPr>
            <a:noAutofit/>
          </a:bodyPr>
          <a:lstStyle/>
          <a:p>
            <a:r>
              <a:rPr lang="zh-CN" altLang="en-US" sz="4000" b="1" dirty="0" smtClean="0">
                <a:solidFill>
                  <a:srgbClr val="000099"/>
                </a:solidFill>
              </a:rPr>
              <a:t>内容</a:t>
            </a:r>
            <a:endParaRPr lang="zh-CN" altLang="en-US" sz="4000" b="1" dirty="0">
              <a:solidFill>
                <a:srgbClr val="000099"/>
              </a:solidFill>
            </a:endParaRPr>
          </a:p>
        </p:txBody>
      </p:sp>
      <p:sp>
        <p:nvSpPr>
          <p:cNvPr id="4" name="内容占位符 2"/>
          <p:cNvSpPr txBox="1"/>
          <p:nvPr/>
        </p:nvSpPr>
        <p:spPr>
          <a:xfrm>
            <a:off x="857224" y="5000636"/>
            <a:ext cx="2400288" cy="642942"/>
          </a:xfrm>
          <a:prstGeom prst="rect">
            <a:avLst/>
          </a:prstGeom>
        </p:spPr>
        <p:txBody>
          <a:bodyPr vert="horz">
            <a:noAutofit/>
          </a:bodyPr>
          <a:lstStyle/>
          <a:p>
            <a:pPr marL="342900" marR="0" lvl="0" indent="-342900" defTabSz="914400" fontAlgn="auto">
              <a:lnSpc>
                <a:spcPct val="100000"/>
              </a:lnSpc>
              <a:spcBef>
                <a:spcPct val="20000"/>
              </a:spcBef>
              <a:spcAft>
                <a:spcPts val="0"/>
              </a:spcAft>
              <a:buClr>
                <a:schemeClr val="accent1"/>
              </a:buClr>
              <a:buSzPct val="70000"/>
              <a:buFont typeface="Wingdings 2"/>
              <a:buChar char=""/>
              <a:defRPr/>
            </a:pPr>
            <a:r>
              <a:rPr lang="zh-CN" altLang="en-US" sz="4000" b="1" dirty="0" smtClean="0">
                <a:solidFill>
                  <a:srgbClr val="000099"/>
                </a:solidFill>
              </a:rPr>
              <a:t>形式</a:t>
            </a:r>
            <a:endParaRPr lang="zh-CN" altLang="en-US" sz="4000" b="1" dirty="0">
              <a:solidFill>
                <a:srgbClr val="000099"/>
              </a:solidFill>
            </a:endParaRPr>
          </a:p>
        </p:txBody>
      </p:sp>
      <p:sp>
        <p:nvSpPr>
          <p:cNvPr id="5" name="内容占位符 2"/>
          <p:cNvSpPr txBox="1"/>
          <p:nvPr/>
        </p:nvSpPr>
        <p:spPr>
          <a:xfrm>
            <a:off x="3714744" y="1428736"/>
            <a:ext cx="2767002" cy="660391"/>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200" b="1" i="0" u="none" strike="noStrike" kern="1200" cap="none" spc="0" normalizeH="0" baseline="0" noProof="0" dirty="0" smtClean="0">
                <a:ln>
                  <a:noFill/>
                </a:ln>
                <a:solidFill>
                  <a:srgbClr val="006600"/>
                </a:solidFill>
                <a:effectLst/>
                <a:uLnTx/>
                <a:uFillTx/>
                <a:latin typeface="+mn-lt"/>
                <a:ea typeface="+mn-ea"/>
                <a:cs typeface="+mn-cs"/>
              </a:rPr>
              <a:t>反映情况</a:t>
            </a:r>
            <a:endParaRPr kumimoji="0" lang="zh-CN" altLang="en-US" sz="3200" b="1" i="0" u="none" strike="noStrike" kern="1200" cap="none" spc="0" normalizeH="0" baseline="0" noProof="0" dirty="0">
              <a:ln>
                <a:noFill/>
              </a:ln>
              <a:solidFill>
                <a:srgbClr val="006600"/>
              </a:solidFill>
              <a:effectLst/>
              <a:uLnTx/>
              <a:uFillTx/>
              <a:latin typeface="+mn-lt"/>
              <a:ea typeface="+mn-ea"/>
              <a:cs typeface="+mn-cs"/>
            </a:endParaRPr>
          </a:p>
        </p:txBody>
      </p:sp>
      <p:sp>
        <p:nvSpPr>
          <p:cNvPr id="6" name="内容占位符 2"/>
          <p:cNvSpPr txBox="1"/>
          <p:nvPr/>
        </p:nvSpPr>
        <p:spPr>
          <a:xfrm>
            <a:off x="3643306" y="2285992"/>
            <a:ext cx="2767002" cy="660391"/>
          </a:xfrm>
          <a:prstGeom prst="rect">
            <a:avLst/>
          </a:prstGeom>
        </p:spPr>
        <p:txBody>
          <a:bodyPr vert="horz">
            <a:normAutofit/>
          </a:bodyPr>
          <a:lstStyle/>
          <a:p>
            <a:pPr marL="342900" indent="-342900">
              <a:spcBef>
                <a:spcPct val="20000"/>
              </a:spcBef>
              <a:buClr>
                <a:schemeClr val="accent1"/>
              </a:buClr>
              <a:buSzPct val="70000"/>
              <a:buFont typeface="Wingdings 2"/>
              <a:buChar char=""/>
            </a:pPr>
            <a:r>
              <a:rPr lang="zh-CN" altLang="en-US" sz="3200" b="1" dirty="0" smtClean="0">
                <a:solidFill>
                  <a:srgbClr val="006600"/>
                </a:solidFill>
              </a:rPr>
              <a:t>总结经验</a:t>
            </a:r>
            <a:endParaRPr lang="zh-CN" altLang="en-US" sz="3200" b="1" dirty="0">
              <a:solidFill>
                <a:srgbClr val="006600"/>
              </a:solidFill>
            </a:endParaRPr>
          </a:p>
        </p:txBody>
      </p:sp>
      <p:sp>
        <p:nvSpPr>
          <p:cNvPr id="7" name="内容占位符 2"/>
          <p:cNvSpPr txBox="1"/>
          <p:nvPr/>
        </p:nvSpPr>
        <p:spPr>
          <a:xfrm>
            <a:off x="3643306" y="3286124"/>
            <a:ext cx="2767002" cy="660391"/>
          </a:xfrm>
          <a:prstGeom prst="rect">
            <a:avLst/>
          </a:prstGeom>
        </p:spPr>
        <p:txBody>
          <a:bodyPr vert="horz">
            <a:normAutofit/>
          </a:bodyPr>
          <a:lstStyle/>
          <a:p>
            <a:pPr marL="342900" indent="-342900">
              <a:spcBef>
                <a:spcPct val="20000"/>
              </a:spcBef>
              <a:buClr>
                <a:schemeClr val="accent1"/>
              </a:buClr>
              <a:buSzPct val="70000"/>
              <a:buFont typeface="Wingdings 2"/>
              <a:buChar char=""/>
            </a:pPr>
            <a:r>
              <a:rPr lang="zh-CN" altLang="en-US" sz="3200" b="1" dirty="0" smtClean="0">
                <a:solidFill>
                  <a:srgbClr val="006600"/>
                </a:solidFill>
              </a:rPr>
              <a:t>研究问题</a:t>
            </a:r>
            <a:endParaRPr lang="zh-CN" altLang="en-US" sz="3200" b="1" dirty="0">
              <a:solidFill>
                <a:srgbClr val="006600"/>
              </a:solidFill>
            </a:endParaRPr>
          </a:p>
        </p:txBody>
      </p:sp>
      <p:sp>
        <p:nvSpPr>
          <p:cNvPr id="8" name="内容占位符 2"/>
          <p:cNvSpPr txBox="1"/>
          <p:nvPr/>
        </p:nvSpPr>
        <p:spPr>
          <a:xfrm>
            <a:off x="3643306" y="4357694"/>
            <a:ext cx="2767002" cy="660391"/>
          </a:xfrm>
          <a:prstGeom prst="rect">
            <a:avLst/>
          </a:prstGeom>
        </p:spPr>
        <p:txBody>
          <a:bodyPr vert="horz">
            <a:normAutofit/>
          </a:bodyPr>
          <a:lstStyle/>
          <a:p>
            <a:pPr marL="342900" indent="-342900">
              <a:spcBef>
                <a:spcPct val="20000"/>
              </a:spcBef>
              <a:buClr>
                <a:schemeClr val="accent1"/>
              </a:buClr>
              <a:buSzPct val="70000"/>
              <a:buFont typeface="Wingdings 2"/>
              <a:buChar char=""/>
            </a:pPr>
            <a:r>
              <a:rPr lang="zh-CN" altLang="en-US" sz="3200" b="1" dirty="0" smtClean="0">
                <a:solidFill>
                  <a:srgbClr val="006600"/>
                </a:solidFill>
              </a:rPr>
              <a:t>综合型</a:t>
            </a:r>
            <a:endParaRPr lang="zh-CN" altLang="en-US" sz="3200" b="1" dirty="0">
              <a:solidFill>
                <a:srgbClr val="006600"/>
              </a:solidFill>
            </a:endParaRPr>
          </a:p>
        </p:txBody>
      </p:sp>
      <p:sp>
        <p:nvSpPr>
          <p:cNvPr id="9" name="内容占位符 2"/>
          <p:cNvSpPr txBox="1"/>
          <p:nvPr/>
        </p:nvSpPr>
        <p:spPr>
          <a:xfrm>
            <a:off x="3571868" y="5715016"/>
            <a:ext cx="2767002" cy="660391"/>
          </a:xfrm>
          <a:prstGeom prst="rect">
            <a:avLst/>
          </a:prstGeom>
        </p:spPr>
        <p:txBody>
          <a:bodyPr vert="horz">
            <a:normAutofit/>
          </a:bodyPr>
          <a:lstStyle/>
          <a:p>
            <a:pPr marL="342900" indent="-342900">
              <a:spcBef>
                <a:spcPct val="20000"/>
              </a:spcBef>
              <a:buClr>
                <a:schemeClr val="accent1"/>
              </a:buClr>
              <a:buSzPct val="70000"/>
              <a:buFont typeface="Wingdings 2"/>
              <a:buChar char=""/>
            </a:pPr>
            <a:r>
              <a:rPr lang="zh-CN" altLang="en-US" sz="3200" b="1" dirty="0" smtClean="0">
                <a:solidFill>
                  <a:srgbClr val="006600"/>
                </a:solidFill>
              </a:rPr>
              <a:t>专题型</a:t>
            </a:r>
            <a:endParaRPr lang="zh-CN" altLang="en-US" sz="3200" b="1" dirty="0">
              <a:solidFill>
                <a:srgbClr val="006600"/>
              </a:solidFill>
            </a:endParaRPr>
          </a:p>
        </p:txBody>
      </p:sp>
      <p:sp>
        <p:nvSpPr>
          <p:cNvPr id="10" name="左大括号 9"/>
          <p:cNvSpPr/>
          <p:nvPr/>
        </p:nvSpPr>
        <p:spPr>
          <a:xfrm>
            <a:off x="3000364" y="4500570"/>
            <a:ext cx="785818" cy="1714512"/>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11" name="左大括号 10"/>
          <p:cNvSpPr/>
          <p:nvPr/>
        </p:nvSpPr>
        <p:spPr>
          <a:xfrm>
            <a:off x="2857488" y="1714488"/>
            <a:ext cx="785818" cy="1928826"/>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Tree>
  </p:cSld>
  <p:clrMapOvr>
    <a:masterClrMapping/>
  </p:clrMapOvr>
  <p:transition spd="med">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 三、特点</a:t>
            </a:r>
            <a:endParaRPr lang="zh-CN" altLang="en-US" sz="4400" dirty="0"/>
          </a:p>
        </p:txBody>
      </p:sp>
      <p:sp>
        <p:nvSpPr>
          <p:cNvPr id="4" name="内容占位符 2"/>
          <p:cNvSpPr txBox="1"/>
          <p:nvPr/>
        </p:nvSpPr>
        <p:spPr>
          <a:xfrm>
            <a:off x="1357290" y="1714488"/>
            <a:ext cx="4214842" cy="4500594"/>
          </a:xfrm>
          <a:prstGeom prst="rect">
            <a:avLst/>
          </a:prstGeom>
        </p:spPr>
        <p:txBody>
          <a:bodyPr vert="horz">
            <a:normAutofit/>
          </a:bodyPr>
          <a:lstStyle/>
          <a:p>
            <a:pPr>
              <a:buFont typeface="Arial" panose="020B0604020202020204" pitchFamily="34" charset="0"/>
              <a:buChar char="•"/>
            </a:pPr>
            <a:r>
              <a:rPr lang="zh-CN" altLang="en-US" sz="4400" b="1" dirty="0" smtClean="0">
                <a:solidFill>
                  <a:srgbClr val="000099"/>
                </a:solidFill>
                <a:effectLst>
                  <a:outerShdw blurRad="38100" dist="38100" dir="2700000" algn="tl">
                    <a:srgbClr val="000000">
                      <a:alpha val="43137"/>
                    </a:srgbClr>
                  </a:outerShdw>
                </a:effectLst>
              </a:rPr>
              <a:t>写实性</a:t>
            </a:r>
            <a:endParaRPr lang="en-US" altLang="zh-CN" sz="4400" b="1" dirty="0" smtClean="0">
              <a:solidFill>
                <a:srgbClr val="000099"/>
              </a:solidFill>
              <a:effectLst>
                <a:outerShdw blurRad="38100" dist="38100" dir="2700000" algn="tl">
                  <a:srgbClr val="000000">
                    <a:alpha val="43137"/>
                  </a:srgbClr>
                </a:outerShdw>
              </a:effectLst>
            </a:endParaRPr>
          </a:p>
          <a:p>
            <a:pPr>
              <a:buFont typeface="Arial" panose="020B0604020202020204" pitchFamily="34" charset="0"/>
              <a:buChar char="•"/>
            </a:pPr>
            <a:r>
              <a:rPr lang="zh-CN" altLang="en-US" sz="4400" b="1" dirty="0" smtClean="0">
                <a:solidFill>
                  <a:srgbClr val="000099"/>
                </a:solidFill>
                <a:effectLst>
                  <a:outerShdw blurRad="38100" dist="38100" dir="2700000" algn="tl">
                    <a:srgbClr val="000000">
                      <a:alpha val="43137"/>
                    </a:srgbClr>
                  </a:outerShdw>
                </a:effectLst>
              </a:rPr>
              <a:t>针对性</a:t>
            </a:r>
            <a:endParaRPr lang="en-US" altLang="zh-CN" sz="4400" b="1" dirty="0" smtClean="0">
              <a:solidFill>
                <a:srgbClr val="000099"/>
              </a:solidFill>
              <a:effectLst>
                <a:outerShdw blurRad="38100" dist="38100" dir="2700000" algn="tl">
                  <a:srgbClr val="000000">
                    <a:alpha val="43137"/>
                  </a:srgbClr>
                </a:outerShdw>
              </a:effectLst>
            </a:endParaRPr>
          </a:p>
          <a:p>
            <a:pPr>
              <a:buFont typeface="Arial" panose="020B0604020202020204" pitchFamily="34" charset="0"/>
              <a:buChar char="•"/>
            </a:pPr>
            <a:r>
              <a:rPr lang="zh-CN" altLang="en-US" sz="4400" b="1" dirty="0" smtClean="0">
                <a:solidFill>
                  <a:srgbClr val="000099"/>
                </a:solidFill>
                <a:effectLst>
                  <a:outerShdw blurRad="38100" dist="38100" dir="2700000" algn="tl">
                    <a:srgbClr val="000000">
                      <a:alpha val="43137"/>
                    </a:srgbClr>
                  </a:outerShdw>
                </a:effectLst>
              </a:rPr>
              <a:t>逻辑性</a:t>
            </a:r>
            <a:endParaRPr lang="en-US" altLang="zh-CN" sz="4400" b="1" dirty="0" smtClean="0">
              <a:solidFill>
                <a:srgbClr val="000099"/>
              </a:solidFill>
              <a:effectLst>
                <a:outerShdw blurRad="38100" dist="38100" dir="2700000" algn="tl">
                  <a:srgbClr val="000000">
                    <a:alpha val="43137"/>
                  </a:srgbClr>
                </a:outerShdw>
              </a:effectLst>
            </a:endParaRPr>
          </a:p>
          <a:p>
            <a:pPr>
              <a:buFont typeface="Arial" panose="020B0604020202020204" pitchFamily="34" charset="0"/>
              <a:buChar char="•"/>
            </a:pPr>
            <a:r>
              <a:rPr lang="zh-CN" altLang="en-US" sz="4400" b="1" dirty="0" smtClean="0">
                <a:solidFill>
                  <a:srgbClr val="000099"/>
                </a:solidFill>
                <a:effectLst>
                  <a:outerShdw blurRad="38100" dist="38100" dir="2700000" algn="tl">
                    <a:srgbClr val="000000">
                      <a:alpha val="43137"/>
                    </a:srgbClr>
                  </a:outerShdw>
                </a:effectLst>
              </a:rPr>
              <a:t>社会性</a:t>
            </a:r>
            <a:endParaRPr lang="en-US" altLang="zh-CN" sz="4400" b="1" dirty="0" smtClean="0">
              <a:solidFill>
                <a:srgbClr val="000099"/>
              </a:solidFill>
              <a:effectLst>
                <a:outerShdw blurRad="38100" dist="38100" dir="2700000" algn="tl">
                  <a:srgbClr val="000000">
                    <a:alpha val="43137"/>
                  </a:srgbClr>
                </a:outerShdw>
              </a:effectLst>
            </a:endParaRPr>
          </a:p>
          <a:p>
            <a:pPr>
              <a:buFont typeface="Arial" panose="020B0604020202020204" pitchFamily="34" charset="0"/>
              <a:buChar char="•"/>
            </a:pPr>
            <a:r>
              <a:rPr lang="zh-CN" altLang="en-US" sz="4400" b="1" dirty="0" smtClean="0">
                <a:solidFill>
                  <a:srgbClr val="000099"/>
                </a:solidFill>
                <a:effectLst>
                  <a:outerShdw blurRad="38100" dist="38100" dir="2700000" algn="tl">
                    <a:srgbClr val="000000">
                      <a:alpha val="43137"/>
                    </a:srgbClr>
                  </a:outerShdw>
                </a:effectLst>
              </a:rPr>
              <a:t>典型性</a:t>
            </a:r>
            <a:endParaRPr lang="zh-CN" altLang="zh-CN" sz="4400" b="1" dirty="0" smtClean="0">
              <a:solidFill>
                <a:srgbClr val="000099"/>
              </a:solidFill>
              <a:effectLst>
                <a:outerShdw blurRad="38100" dist="38100" dir="2700000" algn="tl">
                  <a:srgbClr val="000000">
                    <a:alpha val="43137"/>
                  </a:srgbClr>
                </a:outerShdw>
              </a:effectLst>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med">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 三、特点</a:t>
            </a:r>
            <a:endParaRPr lang="zh-CN" altLang="en-US" sz="4400" dirty="0"/>
          </a:p>
        </p:txBody>
      </p:sp>
      <p:sp>
        <p:nvSpPr>
          <p:cNvPr id="4" name="内容占位符 2"/>
          <p:cNvSpPr txBox="1"/>
          <p:nvPr/>
        </p:nvSpPr>
        <p:spPr>
          <a:xfrm>
            <a:off x="1357290" y="1714488"/>
            <a:ext cx="4214842" cy="857256"/>
          </a:xfrm>
          <a:prstGeom prst="rect">
            <a:avLst/>
          </a:prstGeom>
        </p:spPr>
        <p:txBody>
          <a:bodyPr vert="horz">
            <a:normAutofit/>
          </a:bodyPr>
          <a:lstStyle/>
          <a:p>
            <a:r>
              <a:rPr lang="en-US" altLang="zh-CN" sz="4400" b="1" dirty="0" smtClean="0">
                <a:solidFill>
                  <a:srgbClr val="000099"/>
                </a:solidFill>
                <a:effectLst>
                  <a:outerShdw blurRad="38100" dist="38100" dir="2700000" algn="tl">
                    <a:srgbClr val="000000">
                      <a:alpha val="43137"/>
                    </a:srgbClr>
                  </a:outerShdw>
                </a:effectLst>
              </a:rPr>
              <a:t>1</a:t>
            </a:r>
            <a:r>
              <a:rPr lang="zh-CN" altLang="en-US" sz="4400" b="1" dirty="0" smtClean="0">
                <a:solidFill>
                  <a:srgbClr val="000099"/>
                </a:solidFill>
                <a:effectLst>
                  <a:outerShdw blurRad="38100" dist="38100" dir="2700000" algn="tl">
                    <a:srgbClr val="000000">
                      <a:alpha val="43137"/>
                    </a:srgbClr>
                  </a:outerShdw>
                </a:effectLst>
              </a:rPr>
              <a:t>、写实性</a:t>
            </a:r>
            <a:endParaRPr lang="en-US" altLang="zh-CN" sz="4400" b="1" dirty="0" smtClean="0">
              <a:solidFill>
                <a:srgbClr val="000099"/>
              </a:solidFill>
              <a:effectLst>
                <a:outerShdw blurRad="38100" dist="38100" dir="2700000" algn="tl">
                  <a:srgbClr val="000000">
                    <a:alpha val="43137"/>
                  </a:srgbClr>
                </a:outerShdw>
              </a:effectLst>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标题 1"/>
          <p:cNvSpPr txBox="1"/>
          <p:nvPr/>
        </p:nvSpPr>
        <p:spPr>
          <a:xfrm>
            <a:off x="571472" y="2714620"/>
            <a:ext cx="8286808" cy="3214710"/>
          </a:xfrm>
          <a:prstGeom prst="rect">
            <a:avLst/>
          </a:prstGeom>
        </p:spPr>
        <p:txBody>
          <a:bodyPr vert="horz" anchor="ctr">
            <a:normAutofit fontScale="62500" lnSpcReduction="20000"/>
          </a:bodyPr>
          <a:lstStyle/>
          <a:p>
            <a:r>
              <a:rPr lang="zh-CN" altLang="zh-CN" sz="6500" b="1" dirty="0" smtClean="0">
                <a:solidFill>
                  <a:srgbClr val="006600"/>
                </a:solidFill>
              </a:rPr>
              <a:t>调查报告是在占有大量现实和历史资料的基础上，用叙述性的语言实事求是地反映某一客观事物。充分了解实情和全面掌握真实可靠的素材是写好调查报告的基础</a:t>
            </a:r>
            <a:r>
              <a:rPr lang="zh-CN" altLang="zh-CN" sz="3600" b="1" dirty="0" smtClean="0">
                <a:solidFill>
                  <a:srgbClr val="006600"/>
                </a:solidFill>
              </a:rPr>
              <a:t>。</a:t>
            </a:r>
            <a:endParaRPr lang="zh-CN" altLang="zh-CN" sz="36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 三、特点</a:t>
            </a:r>
            <a:endParaRPr lang="zh-CN" altLang="en-US" sz="4400" dirty="0"/>
          </a:p>
        </p:txBody>
      </p:sp>
      <p:sp>
        <p:nvSpPr>
          <p:cNvPr id="4" name="内容占位符 2"/>
          <p:cNvSpPr txBox="1"/>
          <p:nvPr/>
        </p:nvSpPr>
        <p:spPr>
          <a:xfrm>
            <a:off x="1357290" y="1714488"/>
            <a:ext cx="4214842" cy="857256"/>
          </a:xfrm>
          <a:prstGeom prst="rect">
            <a:avLst/>
          </a:prstGeom>
        </p:spPr>
        <p:txBody>
          <a:bodyPr vert="horz">
            <a:normAutofit/>
          </a:bodyPr>
          <a:lstStyle/>
          <a:p>
            <a:r>
              <a:rPr lang="en-US" altLang="zh-CN" sz="4400" b="1" dirty="0" smtClean="0">
                <a:solidFill>
                  <a:srgbClr val="000099"/>
                </a:solidFill>
                <a:effectLst>
                  <a:outerShdw blurRad="38100" dist="38100" dir="2700000" algn="tl">
                    <a:srgbClr val="000000">
                      <a:alpha val="43137"/>
                    </a:srgbClr>
                  </a:outerShdw>
                </a:effectLst>
              </a:rPr>
              <a:t>2</a:t>
            </a:r>
            <a:r>
              <a:rPr lang="zh-CN" altLang="en-US" sz="4400" b="1" dirty="0" smtClean="0">
                <a:solidFill>
                  <a:srgbClr val="000099"/>
                </a:solidFill>
                <a:effectLst>
                  <a:outerShdw blurRad="38100" dist="38100" dir="2700000" algn="tl">
                    <a:srgbClr val="000000">
                      <a:alpha val="43137"/>
                    </a:srgbClr>
                  </a:outerShdw>
                </a:effectLst>
              </a:rPr>
              <a:t>、针对性</a:t>
            </a:r>
            <a:endParaRPr lang="en-US" altLang="zh-CN" sz="4400" b="1" dirty="0" smtClean="0">
              <a:solidFill>
                <a:srgbClr val="000099"/>
              </a:solidFill>
              <a:effectLst>
                <a:outerShdw blurRad="38100" dist="38100" dir="2700000" algn="tl">
                  <a:srgbClr val="000000">
                    <a:alpha val="43137"/>
                  </a:srgbClr>
                </a:outerShdw>
              </a:effectLst>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标题 1"/>
          <p:cNvSpPr txBox="1"/>
          <p:nvPr/>
        </p:nvSpPr>
        <p:spPr>
          <a:xfrm>
            <a:off x="571472" y="2714620"/>
            <a:ext cx="8286808" cy="3214710"/>
          </a:xfrm>
          <a:prstGeom prst="rect">
            <a:avLst/>
          </a:prstGeom>
        </p:spPr>
        <p:txBody>
          <a:bodyPr vert="horz" anchor="ctr">
            <a:normAutofit/>
          </a:bodyPr>
          <a:lstStyle/>
          <a:p>
            <a:r>
              <a:rPr lang="zh-CN" altLang="zh-CN" sz="4400" b="1" dirty="0" smtClean="0">
                <a:solidFill>
                  <a:srgbClr val="006600"/>
                </a:solidFill>
              </a:rPr>
              <a:t>调查报告一般有比较明确的意向，相关的调查取证都是针对和围绕某一综合性或是专题性问题展开的。</a:t>
            </a:r>
            <a:endParaRPr lang="zh-CN" altLang="zh-CN" sz="44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 三、特点</a:t>
            </a:r>
            <a:endParaRPr lang="zh-CN" altLang="en-US" sz="4400" dirty="0"/>
          </a:p>
        </p:txBody>
      </p:sp>
      <p:sp>
        <p:nvSpPr>
          <p:cNvPr id="4" name="内容占位符 2"/>
          <p:cNvSpPr txBox="1"/>
          <p:nvPr/>
        </p:nvSpPr>
        <p:spPr>
          <a:xfrm>
            <a:off x="1357290" y="1714488"/>
            <a:ext cx="4214842" cy="857256"/>
          </a:xfrm>
          <a:prstGeom prst="rect">
            <a:avLst/>
          </a:prstGeom>
        </p:spPr>
        <p:txBody>
          <a:bodyPr vert="horz">
            <a:normAutofit/>
          </a:bodyPr>
          <a:lstStyle/>
          <a:p>
            <a:r>
              <a:rPr lang="en-US" altLang="zh-CN" sz="4400" b="1" dirty="0" smtClean="0">
                <a:solidFill>
                  <a:srgbClr val="000099"/>
                </a:solidFill>
                <a:effectLst>
                  <a:outerShdw blurRad="38100" dist="38100" dir="2700000" algn="tl">
                    <a:srgbClr val="000000">
                      <a:alpha val="43137"/>
                    </a:srgbClr>
                  </a:outerShdw>
                </a:effectLst>
              </a:rPr>
              <a:t>3</a:t>
            </a:r>
            <a:r>
              <a:rPr lang="zh-CN" altLang="en-US" sz="4400" b="1" dirty="0" smtClean="0">
                <a:solidFill>
                  <a:srgbClr val="000099"/>
                </a:solidFill>
                <a:effectLst>
                  <a:outerShdw blurRad="38100" dist="38100" dir="2700000" algn="tl">
                    <a:srgbClr val="000000">
                      <a:alpha val="43137"/>
                    </a:srgbClr>
                  </a:outerShdw>
                </a:effectLst>
              </a:rPr>
              <a:t>、逻辑性</a:t>
            </a:r>
            <a:endParaRPr lang="en-US" altLang="zh-CN" sz="4400" b="1" dirty="0" smtClean="0">
              <a:solidFill>
                <a:srgbClr val="000099"/>
              </a:solidFill>
              <a:effectLst>
                <a:outerShdw blurRad="38100" dist="38100" dir="2700000" algn="tl">
                  <a:srgbClr val="000000">
                    <a:alpha val="43137"/>
                  </a:srgbClr>
                </a:outerShdw>
              </a:effectLst>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标题 1"/>
          <p:cNvSpPr txBox="1"/>
          <p:nvPr/>
        </p:nvSpPr>
        <p:spPr>
          <a:xfrm>
            <a:off x="571472" y="2714620"/>
            <a:ext cx="8286808" cy="3214710"/>
          </a:xfrm>
          <a:prstGeom prst="rect">
            <a:avLst/>
          </a:prstGeom>
        </p:spPr>
        <p:txBody>
          <a:bodyPr vert="horz" anchor="ctr">
            <a:normAutofit fontScale="92500" lnSpcReduction="20000"/>
          </a:bodyPr>
          <a:lstStyle/>
          <a:p>
            <a:r>
              <a:rPr lang="zh-CN" altLang="zh-CN" sz="4400" b="1" dirty="0" smtClean="0">
                <a:solidFill>
                  <a:srgbClr val="006600"/>
                </a:solidFill>
              </a:rPr>
              <a:t>离不开确凿的事实，但又不是材料的机械堆砌，而是对核实无误的数据和事实进行严密的逻辑论证，探明事物发展变化的原因，预测事物发展变化的趋势，提示本质性和规律性的东西，得出科学的结论。</a:t>
            </a:r>
            <a:endParaRPr lang="zh-CN" altLang="zh-CN" sz="44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 三、特点</a:t>
            </a:r>
            <a:endParaRPr lang="zh-CN" altLang="en-US" sz="4400" dirty="0"/>
          </a:p>
        </p:txBody>
      </p:sp>
      <p:sp>
        <p:nvSpPr>
          <p:cNvPr id="4" name="内容占位符 2"/>
          <p:cNvSpPr txBox="1"/>
          <p:nvPr/>
        </p:nvSpPr>
        <p:spPr>
          <a:xfrm>
            <a:off x="1357290" y="1714488"/>
            <a:ext cx="4214842" cy="857256"/>
          </a:xfrm>
          <a:prstGeom prst="rect">
            <a:avLst/>
          </a:prstGeom>
        </p:spPr>
        <p:txBody>
          <a:bodyPr vert="horz">
            <a:normAutofit/>
          </a:bodyPr>
          <a:lstStyle/>
          <a:p>
            <a:r>
              <a:rPr lang="en-US" altLang="zh-CN" sz="4400" b="1" dirty="0" smtClean="0">
                <a:solidFill>
                  <a:srgbClr val="000099"/>
                </a:solidFill>
                <a:effectLst>
                  <a:outerShdw blurRad="38100" dist="38100" dir="2700000" algn="tl">
                    <a:srgbClr val="000000">
                      <a:alpha val="43137"/>
                    </a:srgbClr>
                  </a:outerShdw>
                </a:effectLst>
              </a:rPr>
              <a:t>4</a:t>
            </a:r>
            <a:r>
              <a:rPr lang="zh-CN" altLang="en-US" sz="4400" b="1" dirty="0" smtClean="0">
                <a:solidFill>
                  <a:srgbClr val="000099"/>
                </a:solidFill>
                <a:effectLst>
                  <a:outerShdw blurRad="38100" dist="38100" dir="2700000" algn="tl">
                    <a:srgbClr val="000000">
                      <a:alpha val="43137"/>
                    </a:srgbClr>
                  </a:outerShdw>
                </a:effectLst>
              </a:rPr>
              <a:t>、社会性</a:t>
            </a:r>
            <a:endParaRPr lang="en-US" altLang="zh-CN" sz="4400" b="1" dirty="0" smtClean="0">
              <a:solidFill>
                <a:srgbClr val="000099"/>
              </a:solidFill>
              <a:effectLst>
                <a:outerShdw blurRad="38100" dist="38100" dir="2700000" algn="tl">
                  <a:srgbClr val="000000">
                    <a:alpha val="43137"/>
                  </a:srgbClr>
                </a:outerShdw>
              </a:effectLst>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标题 1"/>
          <p:cNvSpPr txBox="1"/>
          <p:nvPr/>
        </p:nvSpPr>
        <p:spPr>
          <a:xfrm>
            <a:off x="571472" y="2714620"/>
            <a:ext cx="8286808" cy="3214710"/>
          </a:xfrm>
          <a:prstGeom prst="rect">
            <a:avLst/>
          </a:prstGeom>
        </p:spPr>
        <p:txBody>
          <a:bodyPr vert="horz" anchor="ctr">
            <a:normAutofit/>
          </a:bodyPr>
          <a:lstStyle/>
          <a:p>
            <a:r>
              <a:rPr lang="zh-CN" altLang="zh-CN" sz="4400" b="1" dirty="0" smtClean="0">
                <a:solidFill>
                  <a:srgbClr val="006600"/>
                </a:solidFill>
              </a:rPr>
              <a:t>从各个不同的侧面客观地反映社会情况和问题，具有明显的社会功能。</a:t>
            </a:r>
            <a:endParaRPr lang="zh-CN" altLang="zh-CN" sz="4400" b="1" dirty="0" smtClean="0">
              <a:solidFill>
                <a:srgbClr val="006600"/>
              </a:solidFill>
            </a:endParaRPr>
          </a:p>
          <a:p>
            <a:endParaRPr lang="zh-CN" altLang="zh-CN" sz="44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4414" y="428604"/>
            <a:ext cx="7929586" cy="838200"/>
          </a:xfrm>
        </p:spPr>
        <p:txBody>
          <a:bodyPr>
            <a:normAutofit/>
          </a:bodyPr>
          <a:lstStyle/>
          <a:p>
            <a:r>
              <a:rPr lang="zh-CN" altLang="en-US" sz="4400" dirty="0" smtClean="0"/>
              <a:t> 三、特点</a:t>
            </a:r>
            <a:endParaRPr lang="zh-CN" altLang="en-US" sz="4400" dirty="0"/>
          </a:p>
        </p:txBody>
      </p:sp>
      <p:sp>
        <p:nvSpPr>
          <p:cNvPr id="4" name="内容占位符 2"/>
          <p:cNvSpPr txBox="1"/>
          <p:nvPr/>
        </p:nvSpPr>
        <p:spPr>
          <a:xfrm>
            <a:off x="1357290" y="1714488"/>
            <a:ext cx="4214842" cy="857256"/>
          </a:xfrm>
          <a:prstGeom prst="rect">
            <a:avLst/>
          </a:prstGeom>
        </p:spPr>
        <p:txBody>
          <a:bodyPr vert="horz">
            <a:normAutofit/>
          </a:bodyPr>
          <a:lstStyle/>
          <a:p>
            <a:r>
              <a:rPr lang="en-US" altLang="zh-CN" sz="4400" b="1" dirty="0" smtClean="0">
                <a:solidFill>
                  <a:srgbClr val="000099"/>
                </a:solidFill>
                <a:effectLst>
                  <a:outerShdw blurRad="38100" dist="38100" dir="2700000" algn="tl">
                    <a:srgbClr val="000000">
                      <a:alpha val="43137"/>
                    </a:srgbClr>
                  </a:outerShdw>
                </a:effectLst>
              </a:rPr>
              <a:t>5</a:t>
            </a:r>
            <a:r>
              <a:rPr lang="zh-CN" altLang="en-US" sz="4400" b="1" dirty="0" smtClean="0">
                <a:solidFill>
                  <a:srgbClr val="000099"/>
                </a:solidFill>
                <a:effectLst>
                  <a:outerShdw blurRad="38100" dist="38100" dir="2700000" algn="tl">
                    <a:srgbClr val="000000">
                      <a:alpha val="43137"/>
                    </a:srgbClr>
                  </a:outerShdw>
                </a:effectLst>
              </a:rPr>
              <a:t>、典型性</a:t>
            </a:r>
            <a:endParaRPr lang="en-US" altLang="zh-CN" sz="4400" b="1" dirty="0" smtClean="0">
              <a:solidFill>
                <a:srgbClr val="000099"/>
              </a:solidFill>
              <a:effectLst>
                <a:outerShdw blurRad="38100" dist="38100" dir="2700000" algn="tl">
                  <a:srgbClr val="000000">
                    <a:alpha val="43137"/>
                  </a:srgbClr>
                </a:outerShdw>
              </a:effectLst>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标题 1"/>
          <p:cNvSpPr txBox="1"/>
          <p:nvPr/>
        </p:nvSpPr>
        <p:spPr>
          <a:xfrm>
            <a:off x="571472" y="2714620"/>
            <a:ext cx="8286808" cy="3571900"/>
          </a:xfrm>
          <a:prstGeom prst="rect">
            <a:avLst/>
          </a:prstGeom>
        </p:spPr>
        <p:txBody>
          <a:bodyPr vert="horz" anchor="ctr">
            <a:normAutofit fontScale="92500" lnSpcReduction="10000"/>
          </a:bodyPr>
          <a:lstStyle/>
          <a:p>
            <a:r>
              <a:rPr lang="zh-CN" altLang="zh-CN" sz="4400" b="1" dirty="0" smtClean="0">
                <a:solidFill>
                  <a:srgbClr val="006600"/>
                </a:solidFill>
              </a:rPr>
              <a:t>最能反映一般事物的本质和规律，是为了解决某个问题，总结某项经验，研究事物的发展趋势而写作的。因此需要恰当的选择典型，解剖、探索事物的发展规律，寻求解决矛盾的办法。</a:t>
            </a:r>
            <a:endParaRPr lang="zh-CN" altLang="zh-CN" sz="4400" b="1" dirty="0">
              <a:solidFill>
                <a:srgbClr val="006600"/>
              </a:solidFill>
            </a:endParaRPr>
          </a:p>
        </p:txBody>
      </p:sp>
    </p:spTree>
  </p:cSld>
  <p:clrMapOvr>
    <a:masterClrMapping/>
  </p:clrMapOvr>
  <p:transition spd="med">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3960</Words>
  <Application>WPS 演示</Application>
  <PresentationFormat>全屏显示(4:3)</PresentationFormat>
  <Paragraphs>239</Paragraphs>
  <Slides>26</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26</vt:i4>
      </vt:variant>
    </vt:vector>
  </HeadingPairs>
  <TitlesOfParts>
    <vt:vector size="39" baseType="lpstr">
      <vt:lpstr>Arial</vt:lpstr>
      <vt:lpstr>宋体</vt:lpstr>
      <vt:lpstr>Wingdings</vt:lpstr>
      <vt:lpstr>Wingdings 2</vt:lpstr>
      <vt:lpstr>Franklin Gothic Book</vt:lpstr>
      <vt:lpstr>华文楷体</vt:lpstr>
      <vt:lpstr>微软雅黑</vt:lpstr>
      <vt:lpstr>Arial Unicode MS</vt:lpstr>
      <vt:lpstr>隶书</vt:lpstr>
      <vt:lpstr>Franklin Gothic Medium</vt:lpstr>
      <vt:lpstr>Calibri</vt:lpstr>
      <vt:lpstr>Wingdings</vt:lpstr>
      <vt:lpstr>跋涉</vt:lpstr>
      <vt:lpstr>PowerPoint 演示文稿</vt:lpstr>
      <vt:lpstr> 一、概念</vt:lpstr>
      <vt:lpstr> 二、分类</vt:lpstr>
      <vt:lpstr> 三、特点</vt:lpstr>
      <vt:lpstr> 三、特点</vt:lpstr>
      <vt:lpstr> 三、特点</vt:lpstr>
      <vt:lpstr> 三、特点</vt:lpstr>
      <vt:lpstr> 三、特点</vt:lpstr>
      <vt:lpstr> 三、特点</vt:lpstr>
      <vt:lpstr>例文：</vt:lpstr>
      <vt:lpstr>例文：</vt:lpstr>
      <vt:lpstr>四、结构</vt:lpstr>
      <vt:lpstr>四、结构</vt:lpstr>
      <vt:lpstr>四、结构</vt:lpstr>
      <vt:lpstr>四、结构</vt:lpstr>
      <vt:lpstr>四、结构</vt:lpstr>
      <vt:lpstr>四、结构</vt:lpstr>
      <vt:lpstr>五、基本要求</vt:lpstr>
      <vt:lpstr>六、方法</vt:lpstr>
      <vt:lpstr>六、方法</vt:lpstr>
      <vt:lpstr>七、注意事项</vt:lpstr>
      <vt:lpstr>八、拓展延伸</vt:lpstr>
      <vt:lpstr>八、拓展延伸</vt:lpstr>
      <vt:lpstr>八、拓展延伸</vt:lpstr>
      <vt:lpstr>八、拓展延伸</vt:lpstr>
      <vt:lpstr>九、作业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Administrator</cp:lastModifiedBy>
  <cp:revision>28</cp:revision>
  <dcterms:created xsi:type="dcterms:W3CDTF">2018-04-17T02:44:00Z</dcterms:created>
  <dcterms:modified xsi:type="dcterms:W3CDTF">2018-05-06T14:03:41Z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