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3"/>
    <p:sldId id="265" r:id="rId4"/>
    <p:sldId id="264" r:id="rId5"/>
    <p:sldId id="262" r:id="rId6"/>
    <p:sldId id="263" r:id="rId7"/>
    <p:sldId id="268" r:id="rId8"/>
    <p:sldId id="269" r:id="rId9"/>
    <p:sldId id="266" r:id="rId10"/>
    <p:sldId id="271" r:id="rId11"/>
    <p:sldId id="272" r:id="rId12"/>
    <p:sldId id="273" r:id="rId13"/>
    <p:sldId id="257" r:id="rId14"/>
    <p:sldId id="267" r:id="rId15"/>
    <p:sldId id="261" r:id="rId16"/>
  </p:sldIdLst>
  <p:sldSz cx="9144000" cy="6858000" type="screen4x3"/>
  <p:notesSz cx="6858000" cy="9144000"/>
  <p:custDataLst>
    <p:tags r:id="rId21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B22"/>
    <a:srgbClr val="A50021"/>
    <a:srgbClr val="5944F2"/>
    <a:srgbClr val="3CD0E4"/>
    <a:srgbClr val="800000"/>
    <a:srgbClr val="16057F"/>
    <a:srgbClr val="003618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C9730C-4FEA-4F9D-89C7-763AEBF0C764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33F8D18-178F-411E-B8F0-F4F4F1DCC6C2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33F8D18-178F-411E-B8F0-F4F4F1DCC6C2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33F8D18-178F-411E-B8F0-F4F4F1DCC6C2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标题，文本与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1625" y="609600"/>
            <a:ext cx="854075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301625" y="1905000"/>
            <a:ext cx="4194175" cy="41941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194175" cy="41941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2"/>
          </p:nvPr>
        </p:nvSpPr>
        <p:spPr>
          <a:xfrm>
            <a:off x="301625" y="6245225"/>
            <a:ext cx="2289175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pPr algn="r">
              <a:buNone/>
            </a:pPr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33F8D18-178F-411E-B8F0-F4F4F1DCC6C2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33F8D18-178F-411E-B8F0-F4F4F1DCC6C2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33F8D18-178F-411E-B8F0-F4F4F1DCC6C2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33F8D18-178F-411E-B8F0-F4F4F1DCC6C2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33F8D18-178F-411E-B8F0-F4F4F1DCC6C2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33F8D18-178F-411E-B8F0-F4F4F1DCC6C2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33F8D18-178F-411E-B8F0-F4F4F1DCC6C2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33F8D18-178F-411E-B8F0-F4F4F1DCC6C2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33F8D18-178F-411E-B8F0-F4F4F1DCC6C2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16.GIF"/><Relationship Id="rId1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jpeg"/><Relationship Id="rId8" Type="http://schemas.openxmlformats.org/officeDocument/2006/relationships/image" Target="../media/image9.jpeg"/><Relationship Id="rId7" Type="http://schemas.openxmlformats.org/officeDocument/2006/relationships/image" Target="../media/image8.jpeg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11.jpe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4" name="Picture 4" descr="p_large_3hMr_0f730003d5192d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5" name="标题 1"/>
          <p:cNvSpPr>
            <a:spLocks noGrp="1"/>
          </p:cNvSpPr>
          <p:nvPr>
            <p:ph type="ctrTitle"/>
          </p:nvPr>
        </p:nvSpPr>
        <p:spPr>
          <a:xfrm>
            <a:off x="611188" y="1484313"/>
            <a:ext cx="7885112" cy="957262"/>
          </a:xfrm>
          <a:ln/>
        </p:spPr>
        <p:txBody>
          <a:bodyPr vert="horz" wrap="square" lIns="91440" tIns="45720" rIns="91440" bIns="45720" anchor="t" anchorCtr="0"/>
          <a:p>
            <a:pPr algn="l" eaLnBrk="1" hangingPunct="1">
              <a:buClrTx/>
              <a:buSzTx/>
              <a:buFontTx/>
            </a:pPr>
            <a:r>
              <a:rPr lang="en-US" altLang="zh-CN" sz="5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6 It Changed My Life</a:t>
            </a:r>
            <a:endParaRPr lang="zh-CN" altLang="en-US" sz="5400" b="1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6" name="副标题 2"/>
          <p:cNvSpPr>
            <a:spLocks noGrp="1"/>
          </p:cNvSpPr>
          <p:nvPr>
            <p:ph type="subTitle" idx="1"/>
          </p:nvPr>
        </p:nvSpPr>
        <p:spPr>
          <a:xfrm>
            <a:off x="5148263" y="4292600"/>
            <a:ext cx="3744912" cy="1296988"/>
          </a:xfrm>
          <a:ln/>
        </p:spPr>
        <p:txBody>
          <a:bodyPr vert="horz" wrap="square" lIns="91440" tIns="45720" rIns="91440" bIns="45720" anchor="t" anchorCtr="0"/>
          <a:p>
            <a:pPr algn="l" eaLnBrk="1" hangingPunct="1">
              <a:buClrTx/>
              <a:buSzTx/>
            </a:pPr>
            <a:endParaRPr lang="zh-CN" altLang="en-US" sz="2800" b="1" kern="1200" dirty="0">
              <a:solidFill>
                <a:srgbClr val="002060"/>
              </a:solidFill>
              <a:latin typeface="Adobe Gothic Std B" pitchFamily="34" charset="-128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290" name="图片 1" descr="7e01e0f2f81d72ed7931aacf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1" name="TextBox 9"/>
          <p:cNvSpPr txBox="1"/>
          <p:nvPr/>
        </p:nvSpPr>
        <p:spPr>
          <a:xfrm>
            <a:off x="250825" y="188913"/>
            <a:ext cx="2808288" cy="831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800" b="1" dirty="0">
                <a:latin typeface="Arial" panose="020B0604020202020204" pitchFamily="34" charset="0"/>
              </a:rPr>
              <a:t>知识拓展</a:t>
            </a:r>
            <a:endParaRPr lang="zh-CN" altLang="en-US" sz="4800" b="1" dirty="0">
              <a:latin typeface="Arial" panose="020B0604020202020204" pitchFamily="34" charset="0"/>
            </a:endParaRPr>
          </a:p>
        </p:txBody>
      </p:sp>
      <p:sp>
        <p:nvSpPr>
          <p:cNvPr id="12292" name="矩形 6"/>
          <p:cNvSpPr/>
          <p:nvPr/>
        </p:nvSpPr>
        <p:spPr>
          <a:xfrm>
            <a:off x="179388" y="1125538"/>
            <a:ext cx="8785225" cy="4522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It's your birthday today. Happy birthday to you!</a:t>
            </a:r>
            <a:endParaRPr lang="en-US" altLang="zh-CN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_________.</a:t>
            </a:r>
            <a:endParaRPr lang="en-US" altLang="zh-CN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A. Thank you                     B. Excuse me</a:t>
            </a:r>
            <a:endParaRPr lang="en-US" altLang="zh-CN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C. The same to you.            D.OK</a:t>
            </a:r>
            <a:endParaRPr lang="en-US" altLang="zh-CN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have passed the exam.</a:t>
            </a:r>
            <a:b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____________. </a:t>
            </a:r>
            <a:b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A. That’s all right      B. Congratulations </a:t>
            </a:r>
            <a:b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C. You are lucky       D. Gook luck to you</a:t>
            </a:r>
            <a:endParaRPr lang="en-US" altLang="zh-CN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4"/>
          <p:cNvSpPr txBox="1"/>
          <p:nvPr/>
        </p:nvSpPr>
        <p:spPr>
          <a:xfrm>
            <a:off x="1619250" y="1484313"/>
            <a:ext cx="576263" cy="706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4"/>
          <p:cNvSpPr txBox="1"/>
          <p:nvPr/>
        </p:nvSpPr>
        <p:spPr>
          <a:xfrm>
            <a:off x="2051050" y="3946525"/>
            <a:ext cx="576263" cy="706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314" name="图片 1" descr="7e01e0f2f81d72ed7931aacf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5" name="TextBox 9"/>
          <p:cNvSpPr txBox="1"/>
          <p:nvPr/>
        </p:nvSpPr>
        <p:spPr>
          <a:xfrm>
            <a:off x="250825" y="188913"/>
            <a:ext cx="2808288" cy="831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800" b="1" dirty="0">
                <a:latin typeface="Arial" panose="020B0604020202020204" pitchFamily="34" charset="0"/>
              </a:rPr>
              <a:t>知识拓展</a:t>
            </a:r>
            <a:endParaRPr lang="zh-CN" altLang="en-US" sz="4800" b="1" dirty="0">
              <a:latin typeface="Arial" panose="020B0604020202020204" pitchFamily="34" charset="0"/>
            </a:endParaRPr>
          </a:p>
        </p:txBody>
      </p:sp>
      <p:sp>
        <p:nvSpPr>
          <p:cNvPr id="13316" name="矩形 6"/>
          <p:cNvSpPr/>
          <p:nvPr/>
        </p:nvSpPr>
        <p:spPr>
          <a:xfrm>
            <a:off x="250825" y="1052513"/>
            <a:ext cx="8569325" cy="50165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John and I will celebrate our fortieth wedding </a:t>
            </a:r>
            <a:b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anniversary(</a:t>
            </a:r>
            <a:r>
              <a:rPr lang="zh-CN" altLang="en-US" sz="3200" dirty="0">
                <a:latin typeface="Arial" panose="020B0604020202020204" pitchFamily="34" charset="0"/>
              </a:rPr>
              <a:t>周年纪念日</a:t>
            </a: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next month.</a:t>
            </a:r>
            <a:b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</a:t>
            </a: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oh, ____.</a:t>
            </a:r>
            <a:b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A. cheer up         B. well done </a:t>
            </a:r>
            <a:b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C. go ahead        D. congratulations</a:t>
            </a:r>
            <a:endParaRPr lang="en-US" altLang="zh-CN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zh-CN" altLang="en-US" sz="3200" b="1" dirty="0">
                <a:solidFill>
                  <a:srgbClr val="000000"/>
                </a:solidFill>
                <a:latin typeface="Arial" panose="020B0604020202020204" pitchFamily="34" charset="0"/>
              </a:rPr>
              <a:t>如果你去参加英美人的婚礼，对新娘表示祝贺，你应该说： </a:t>
            </a:r>
            <a:br>
              <a:rPr lang="zh-CN" altLang="en-US" sz="3200" b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zh-CN" altLang="en-US" sz="3200" b="1" dirty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Congratulations!         B. Best wishes. </a:t>
            </a:r>
            <a:b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C. You are lucky.             D. That's OK.</a:t>
            </a:r>
            <a:endParaRPr lang="zh-CN" alt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 Box 6"/>
          <p:cNvSpPr txBox="1"/>
          <p:nvPr/>
        </p:nvSpPr>
        <p:spPr>
          <a:xfrm>
            <a:off x="1619250" y="2060575"/>
            <a:ext cx="720725" cy="585788"/>
          </a:xfrm>
          <a:prstGeom prst="rect">
            <a:avLst/>
          </a:prstGeom>
          <a:noFill/>
          <a:ln w="76200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Picture 7" descr="heart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556065" flipV="1">
            <a:off x="558800" y="5035550"/>
            <a:ext cx="650875" cy="581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圆角矩形标注 9"/>
          <p:cNvSpPr/>
          <p:nvPr/>
        </p:nvSpPr>
        <p:spPr>
          <a:xfrm>
            <a:off x="2484438" y="2276475"/>
            <a:ext cx="1150938" cy="43180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振奋起来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圆角矩形标注 10"/>
          <p:cNvSpPr/>
          <p:nvPr/>
        </p:nvSpPr>
        <p:spPr>
          <a:xfrm>
            <a:off x="2268538" y="3500438"/>
            <a:ext cx="863600" cy="433388"/>
          </a:xfrm>
          <a:prstGeom prst="wedgeRoundRectCallout">
            <a:avLst>
              <a:gd name="adj1" fmla="val -23759"/>
              <a:gd name="adj2" fmla="val -8087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请便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338" name="图片 1" descr="7e01e0f2f81d72ed7931aacf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39" name="TextBox 2"/>
          <p:cNvSpPr txBox="1"/>
          <p:nvPr/>
        </p:nvSpPr>
        <p:spPr>
          <a:xfrm>
            <a:off x="468313" y="188913"/>
            <a:ext cx="7956550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Put the sentences into the right order.</a:t>
            </a:r>
            <a:endParaRPr lang="zh-CN" altLang="en-US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850" y="1947863"/>
            <a:ext cx="8675688" cy="37846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Mom</a:t>
            </a:r>
            <a:r>
              <a:rPr kumimoji="0" lang="zh-CN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________________________.</a:t>
            </a:r>
            <a:b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Dad</a:t>
            </a:r>
            <a:r>
              <a:rPr kumimoji="0" lang="zh-CN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May and Danny have already grown up.  </a:t>
            </a:r>
            <a:b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Mom</a:t>
            </a:r>
            <a:r>
              <a:rPr kumimoji="0" lang="zh-CN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 can still remember our first date.  </a:t>
            </a:r>
            <a:b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Dad</a:t>
            </a:r>
            <a:r>
              <a:rPr kumimoji="0" lang="zh-CN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________________________. </a:t>
            </a:r>
            <a:b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Mom</a:t>
            </a:r>
            <a:r>
              <a:rPr kumimoji="0" lang="zh-CN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Yeah, oh my god! It's still there. We have our first date right on there.  </a:t>
            </a:r>
            <a:b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Dad</a:t>
            </a:r>
            <a:r>
              <a:rPr kumimoji="0" lang="zh-CN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Do you know that I fell in love with you at the first sight.  </a:t>
            </a:r>
            <a:b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Mom</a:t>
            </a:r>
            <a:r>
              <a:rPr kumimoji="0" lang="zh-CN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You were dull at that time.  </a:t>
            </a:r>
            <a:b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Dad</a:t>
            </a:r>
            <a:r>
              <a:rPr kumimoji="0" lang="zh-CN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________________________. </a:t>
            </a:r>
            <a:b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Mom</a:t>
            </a:r>
            <a:r>
              <a:rPr kumimoji="0" lang="zh-CN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 can't believe this for it's been 20 years since we got married.  </a:t>
            </a:r>
            <a:b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Dad</a:t>
            </a:r>
            <a:r>
              <a:rPr kumimoji="0" lang="zh-CN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________________________. </a:t>
            </a:r>
            <a:b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Mom</a:t>
            </a:r>
            <a:r>
              <a:rPr kumimoji="0" lang="zh-CN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 couldn't have been any happier!  </a:t>
            </a:r>
            <a:b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</a:b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Dad</a:t>
            </a:r>
            <a:r>
              <a:rPr kumimoji="0" lang="zh-CN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sz="2000" b="1" kern="1200" cap="none" spc="0" normalizeH="0" baseline="0" noProof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Of course, ________________________.</a:t>
            </a:r>
            <a:endParaRPr kumimoji="0" lang="zh-CN" altLang="zh-CN" sz="2000" b="1" kern="1200" cap="none" spc="0" normalizeH="0" baseline="0" noProof="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3213" y="1196975"/>
            <a:ext cx="4897437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④ we are the happiest family in the world. </a:t>
            </a:r>
            <a:endParaRPr lang="en-US" altLang="zh-CN" sz="20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95288" y="765175"/>
            <a:ext cx="3924300" cy="4000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①Look at that big tree over there.</a:t>
            </a:r>
            <a:endParaRPr lang="en-US" altLang="zh-CN" sz="20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95288" y="1196975"/>
            <a:ext cx="2219325" cy="4000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③ How time flies! </a:t>
            </a:r>
            <a:endParaRPr lang="en-US" altLang="zh-CN" sz="20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95288" y="1589088"/>
            <a:ext cx="4979987" cy="4000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⑤ But you agreed to go out with me at last. </a:t>
            </a:r>
            <a:endParaRPr lang="zh-CN" altLang="en-US" sz="2000" dirty="0">
              <a:latin typeface="Arial" panose="020B0604020202020204" pitchFamily="3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254500" y="796925"/>
            <a:ext cx="3486150" cy="4000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② So do you feel happy now? </a:t>
            </a:r>
            <a:endParaRPr lang="en-US" altLang="zh-CN" sz="20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46" name="TextBox 9"/>
          <p:cNvSpPr txBox="1"/>
          <p:nvPr/>
        </p:nvSpPr>
        <p:spPr>
          <a:xfrm>
            <a:off x="6300788" y="5549900"/>
            <a:ext cx="2808287" cy="831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800" b="1" dirty="0">
                <a:latin typeface="Arial" panose="020B0604020202020204" pitchFamily="34" charset="0"/>
              </a:rPr>
              <a:t>知识拓展</a:t>
            </a:r>
            <a:endParaRPr lang="zh-CN" altLang="en-US" sz="48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64 -3.7037E-6 C -0.0375 0.01899 -0.06718 0.0382 -0.05764 0.04306 C -0.04809 0.04792 0.02483 0.01991 0.04966 0.02871 C 0.07448 0.0375 0.08438 0.08542 0.09132 0.09676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0" y="4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87 -7.40741E-7 C -0.06718 0.03704 -0.11215 0.075 -0.10729 0.09977 C -0.10208 0.12454 -0.03107 0.13889 0.00903 0.14815 C 0.04913 0.15718 0.12066 0.13032 0.13403 0.15532 C 0.14775 0.17986 0.09757 0.27245 0.09028 0.2963 " pathEditMode="relative" rAng="0" ptsTypes="aaa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" y="14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476 3.7037E-7 C 0.21788 0.0456 0.27118 0.09167 0.24479 0.12778 C 0.21858 0.16412 0.03802 0.1794 0.00886 0.21713 C -0.02014 0.25463 0.05868 0.33102 0.06858 0.35463 " pathEditMode="relative" rAng="0" ptsTypes="aa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00" y="17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1042 C -0.08663 0.03194 -0.17257 0.05347 -0.16441 0.09722 C -0.15642 0.14097 0.0816 0.19329 0.04809 0.27153 C 0.01459 0.34977 -0.29739 0.51944 -0.36493 0.56806 C -0.43159 0.61713 -0.39427 0.59028 -0.35625 0.56366 " pathEditMode="relative" rAng="0" ptsTypes="aaa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00" y="30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21 0.05486 C -0.24688 0.0926 -0.40938 0.13033 -0.35677 0.16899 C -0.30417 0.20764 0.18923 0.21088 0.23194 0.28727 C 0.27465 0.36366 -0.05174 0.57593 -0.10018 0.62686 C -0.14862 0.67778 -0.10348 0.63519 -0.05834 0.5926 " pathEditMode="relative" rAng="0" ptsTypes="aaaaA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0" y="31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5362" name="Picture 2" descr="E:\课件模板\2009488222979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9151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63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043363" cy="922337"/>
          </a:xfrm>
          <a:ln/>
        </p:spPr>
        <p:txBody>
          <a:bodyPr vert="horz" wrap="square" lIns="91440" tIns="45720" rIns="91440" bIns="45720" anchor="ctr" anchorCtr="0"/>
          <a:p>
            <a:pPr algn="l"/>
            <a:r>
              <a:rPr lang="en-US" altLang="zh-CN" sz="6000" b="1" i="1" dirty="0">
                <a:solidFill>
                  <a:srgbClr val="800000"/>
                </a:solidFill>
              </a:rPr>
              <a:t>Homework:</a:t>
            </a:r>
            <a:endParaRPr lang="zh-CN" altLang="en-US" sz="6000" b="1" i="1" dirty="0">
              <a:solidFill>
                <a:srgbClr val="800000"/>
              </a:solidFill>
            </a:endParaRPr>
          </a:p>
        </p:txBody>
      </p:sp>
      <p:sp>
        <p:nvSpPr>
          <p:cNvPr id="15364" name="内容占位符 2"/>
          <p:cNvSpPr>
            <a:spLocks noGrp="1"/>
          </p:cNvSpPr>
          <p:nvPr>
            <p:ph idx="1"/>
          </p:nvPr>
        </p:nvSpPr>
        <p:spPr>
          <a:xfrm>
            <a:off x="250825" y="1268413"/>
            <a:ext cx="7572375" cy="1800225"/>
          </a:xfrm>
          <a:ln/>
        </p:spPr>
        <p:txBody>
          <a:bodyPr vert="horz" wrap="square" lIns="91440" tIns="45720" rIns="91440" bIns="45720" anchor="t" anchorCtr="0"/>
          <a:p>
            <a:r>
              <a:rPr lang="en-US" altLang="zh-CN" b="1" dirty="0"/>
              <a:t>1. Remember the knowledge of this unit. </a:t>
            </a:r>
            <a:endParaRPr lang="en-US" altLang="zh-CN" b="1" dirty="0"/>
          </a:p>
          <a:p>
            <a:r>
              <a:rPr lang="en-US" altLang="zh-CN" b="1" dirty="0"/>
              <a:t>2. Finish the paper of unit 1-6 Book V</a:t>
            </a:r>
            <a:endParaRPr lang="en-US" altLang="zh-CN" b="1" dirty="0"/>
          </a:p>
          <a:p>
            <a:r>
              <a:rPr lang="en-US" altLang="zh-CN" b="1" dirty="0"/>
              <a:t>3. Review unit 1-2 Book IV</a:t>
            </a:r>
            <a:endParaRPr lang="zh-CN" altLang="en-US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6386" name="Picture 2" descr="C:\Users\Administrator\Desktop\b17eca8065380cd70dfc5cdba344ad3459828122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矩形 2"/>
          <p:cNvSpPr/>
          <p:nvPr/>
        </p:nvSpPr>
        <p:spPr>
          <a:xfrm>
            <a:off x="1043608" y="1412776"/>
            <a:ext cx="6979555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8800" b="1" i="1" u="none" strike="noStrike" kern="1200" cap="none" spc="0" normalizeH="0" baseline="0" noProof="0" dirty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Thank you</a:t>
            </a:r>
            <a:r>
              <a:rPr kumimoji="0" lang="en-US" altLang="zh-CN" sz="8800" b="1" i="1" u="none" strike="noStrike" kern="1200" cap="none" spc="0" normalizeH="0" baseline="0" noProof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!</a:t>
            </a:r>
            <a:endParaRPr kumimoji="0" lang="zh-CN" altLang="en-US" sz="8800" b="1" i="1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A5002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8" name="Picture 20" descr="E:\课件模板\2012030708134843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7" name="Picture 11" descr="C:\Users\Administrator\Desktop\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300" y="765175"/>
            <a:ext cx="2019300" cy="1714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8" name="Picture 12" descr="C:\Users\Administrator\Desktop\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1250" y="4221163"/>
            <a:ext cx="1905000" cy="17049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9" name="Picture 13" descr="C:\Users\Administrator\Desktop\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2963" y="4221163"/>
            <a:ext cx="2295525" cy="1733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30" name="Picture 14" descr="C:\Users\Administrator\Desktop\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2975" y="4221163"/>
            <a:ext cx="2295525" cy="1790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31" name="Picture 15" descr="C:\Users\Administrator\Desktop\6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688" y="2492375"/>
            <a:ext cx="1838325" cy="1724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32" name="Picture 16" descr="C:\Users\Administrator\Desktop\5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98863" y="2565400"/>
            <a:ext cx="1895475" cy="1714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33" name="Picture 17" descr="C:\Users\Administrator\Desktop\4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22363" y="2492375"/>
            <a:ext cx="1828800" cy="16859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34" name="Picture 18" descr="C:\Users\Administrator\Desktop\3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91250" y="765175"/>
            <a:ext cx="1847850" cy="16859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35" name="Picture 19" descr="C:\Users\Administrator\Desktop\2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82963" y="836613"/>
            <a:ext cx="2390775" cy="1704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Rectangle 19"/>
          <p:cNvSpPr>
            <a:spLocks noGrp="1" noChangeArrowheads="1"/>
          </p:cNvSpPr>
          <p:nvPr>
            <p:ph type="title"/>
          </p:nvPr>
        </p:nvSpPr>
        <p:spPr>
          <a:xfrm>
            <a:off x="684213" y="2636838"/>
            <a:ext cx="7993063" cy="1176338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B22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Among these life events, if you can only choose one thing, what will you do first? </a:t>
            </a:r>
            <a:endParaRPr kumimoji="0" lang="en-US" altLang="zh-CN" sz="3600" b="1" i="1" u="none" strike="noStrike" kern="1200" cap="none" spc="0" normalizeH="0" baseline="0" noProof="0" dirty="0" smtClean="0">
              <a:ln>
                <a:noFill/>
              </a:ln>
              <a:solidFill>
                <a:srgbClr val="000B22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085" name="TextBox 21"/>
          <p:cNvSpPr txBox="1"/>
          <p:nvPr/>
        </p:nvSpPr>
        <p:spPr>
          <a:xfrm>
            <a:off x="1258888" y="2060575"/>
            <a:ext cx="1800225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latin typeface="Arial" panose="020B0604020202020204" pitchFamily="34" charset="0"/>
              </a:rPr>
              <a:t>买新房</a:t>
            </a:r>
            <a:endParaRPr lang="zh-CN" altLang="en-US" sz="4000" b="1" dirty="0">
              <a:latin typeface="Arial" panose="020B0604020202020204" pitchFamily="34" charset="0"/>
            </a:endParaRPr>
          </a:p>
        </p:txBody>
      </p:sp>
      <p:sp>
        <p:nvSpPr>
          <p:cNvPr id="3086" name="TextBox 22"/>
          <p:cNvSpPr txBox="1"/>
          <p:nvPr/>
        </p:nvSpPr>
        <p:spPr>
          <a:xfrm>
            <a:off x="3203575" y="2708275"/>
            <a:ext cx="1871663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latin typeface="Arial" panose="020B0604020202020204" pitchFamily="34" charset="0"/>
              </a:rPr>
              <a:t>搬新家</a:t>
            </a:r>
            <a:endParaRPr lang="zh-CN" altLang="en-US" sz="4000" b="1" dirty="0">
              <a:latin typeface="Arial" panose="020B0604020202020204" pitchFamily="34" charset="0"/>
            </a:endParaRPr>
          </a:p>
        </p:txBody>
      </p:sp>
      <p:sp>
        <p:nvSpPr>
          <p:cNvPr id="3087" name="TextBox 23"/>
          <p:cNvSpPr txBox="1"/>
          <p:nvPr/>
        </p:nvSpPr>
        <p:spPr>
          <a:xfrm>
            <a:off x="5795963" y="4437063"/>
            <a:ext cx="1296987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latin typeface="Arial" panose="020B0604020202020204" pitchFamily="34" charset="0"/>
              </a:rPr>
              <a:t>毕业</a:t>
            </a:r>
            <a:endParaRPr lang="zh-CN" altLang="en-US" sz="4000" b="1" dirty="0">
              <a:latin typeface="Arial" panose="020B0604020202020204" pitchFamily="34" charset="0"/>
            </a:endParaRPr>
          </a:p>
        </p:txBody>
      </p:sp>
      <p:sp>
        <p:nvSpPr>
          <p:cNvPr id="3088" name="TextBox 24"/>
          <p:cNvSpPr txBox="1"/>
          <p:nvPr/>
        </p:nvSpPr>
        <p:spPr>
          <a:xfrm>
            <a:off x="1331913" y="3716338"/>
            <a:ext cx="1800225" cy="706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latin typeface="Arial" panose="020B0604020202020204" pitchFamily="34" charset="0"/>
              </a:rPr>
              <a:t>生孩子</a:t>
            </a:r>
            <a:endParaRPr lang="zh-CN" altLang="en-US" sz="4000" b="1" dirty="0">
              <a:latin typeface="Arial" panose="020B0604020202020204" pitchFamily="34" charset="0"/>
            </a:endParaRPr>
          </a:p>
        </p:txBody>
      </p:sp>
      <p:sp>
        <p:nvSpPr>
          <p:cNvPr id="3089" name="TextBox 25"/>
          <p:cNvSpPr txBox="1"/>
          <p:nvPr/>
        </p:nvSpPr>
        <p:spPr>
          <a:xfrm>
            <a:off x="6011863" y="3068638"/>
            <a:ext cx="1223962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latin typeface="Arial" panose="020B0604020202020204" pitchFamily="34" charset="0"/>
              </a:rPr>
              <a:t>结婚</a:t>
            </a:r>
            <a:endParaRPr lang="zh-CN" altLang="en-US" sz="4000" b="1" dirty="0">
              <a:latin typeface="Arial" panose="020B0604020202020204" pitchFamily="34" charset="0"/>
            </a:endParaRPr>
          </a:p>
        </p:txBody>
      </p:sp>
      <p:sp>
        <p:nvSpPr>
          <p:cNvPr id="3090" name="TextBox 26"/>
          <p:cNvSpPr txBox="1"/>
          <p:nvPr/>
        </p:nvSpPr>
        <p:spPr>
          <a:xfrm>
            <a:off x="4140200" y="4005263"/>
            <a:ext cx="1223963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latin typeface="Arial" panose="020B0604020202020204" pitchFamily="34" charset="0"/>
              </a:rPr>
              <a:t>退休</a:t>
            </a:r>
            <a:endParaRPr lang="zh-CN" altLang="en-US" sz="4000" b="1" dirty="0">
              <a:latin typeface="Arial" panose="020B0604020202020204" pitchFamily="34" charset="0"/>
            </a:endParaRPr>
          </a:p>
        </p:txBody>
      </p:sp>
      <p:sp>
        <p:nvSpPr>
          <p:cNvPr id="3091" name="TextBox 27"/>
          <p:cNvSpPr txBox="1"/>
          <p:nvPr/>
        </p:nvSpPr>
        <p:spPr>
          <a:xfrm>
            <a:off x="3419475" y="1125538"/>
            <a:ext cx="2808288" cy="704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latin typeface="Arial" panose="020B0604020202020204" pitchFamily="34" charset="0"/>
              </a:rPr>
              <a:t>找新的工作</a:t>
            </a:r>
            <a:endParaRPr lang="zh-CN" altLang="en-US" sz="4000" b="1" dirty="0">
              <a:latin typeface="Arial" panose="020B0604020202020204" pitchFamily="34" charset="0"/>
            </a:endParaRPr>
          </a:p>
        </p:txBody>
      </p:sp>
      <p:sp>
        <p:nvSpPr>
          <p:cNvPr id="3092" name="TextBox 28"/>
          <p:cNvSpPr txBox="1"/>
          <p:nvPr/>
        </p:nvSpPr>
        <p:spPr>
          <a:xfrm>
            <a:off x="2843213" y="5300663"/>
            <a:ext cx="1295400" cy="706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latin typeface="Arial" panose="020B0604020202020204" pitchFamily="34" charset="0"/>
              </a:rPr>
              <a:t>升职</a:t>
            </a:r>
            <a:endParaRPr lang="zh-CN" altLang="en-US" sz="4000" b="1" dirty="0">
              <a:latin typeface="Arial" panose="020B0604020202020204" pitchFamily="34" charset="0"/>
            </a:endParaRPr>
          </a:p>
        </p:txBody>
      </p:sp>
      <p:sp>
        <p:nvSpPr>
          <p:cNvPr id="3093" name="TextBox 29"/>
          <p:cNvSpPr txBox="1"/>
          <p:nvPr/>
        </p:nvSpPr>
        <p:spPr>
          <a:xfrm>
            <a:off x="6732588" y="1557338"/>
            <a:ext cx="1296987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4000" b="1" dirty="0">
                <a:latin typeface="Arial" panose="020B0604020202020204" pitchFamily="34" charset="0"/>
              </a:rPr>
              <a:t>创业</a:t>
            </a:r>
            <a:endParaRPr lang="zh-CN" altLang="en-US" sz="40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085" grpId="0"/>
      <p:bldP spid="3085" grpId="1"/>
      <p:bldP spid="3086" grpId="0"/>
      <p:bldP spid="3086" grpId="1"/>
      <p:bldP spid="3087" grpId="0"/>
      <p:bldP spid="3087" grpId="1"/>
      <p:bldP spid="3088" grpId="0"/>
      <p:bldP spid="3088" grpId="1"/>
      <p:bldP spid="3089" grpId="0"/>
      <p:bldP spid="3089" grpId="1"/>
      <p:bldP spid="3090" grpId="0"/>
      <p:bldP spid="3090" grpId="1"/>
      <p:bldP spid="3091" grpId="0"/>
      <p:bldP spid="3091" grpId="1"/>
      <p:bldP spid="3092" grpId="0"/>
      <p:bldP spid="3092" grpId="1"/>
      <p:bldP spid="3093" grpId="0"/>
      <p:bldP spid="309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2" name="Picture 4" descr="图片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5587" y="-455612"/>
            <a:ext cx="9752012" cy="73136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1" name="Rectangle 9"/>
          <p:cNvSpPr>
            <a:spLocks noGrp="1" noChangeArrowheads="1"/>
          </p:cNvSpPr>
          <p:nvPr>
            <p:ph idx="1"/>
          </p:nvPr>
        </p:nvSpPr>
        <p:spPr>
          <a:xfrm>
            <a:off x="468313" y="981075"/>
            <a:ext cx="2374900" cy="48545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strike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disappointed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easy-going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tough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local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gradually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124" name="Rectangle 19"/>
          <p:cNvSpPr>
            <a:spLocks noGrp="1"/>
          </p:cNvSpPr>
          <p:nvPr>
            <p:ph type="title"/>
          </p:nvPr>
        </p:nvSpPr>
        <p:spPr>
          <a:xfrm>
            <a:off x="179388" y="-100012"/>
            <a:ext cx="6624637" cy="1176337"/>
          </a:xfrm>
          <a:ln/>
        </p:spPr>
        <p:txBody>
          <a:bodyPr vert="horz" wrap="square" lIns="91440" tIns="45720" rIns="91440" bIns="45720" anchor="ctr" anchorCtr="0"/>
          <a:p>
            <a:pPr algn="l" eaLnBrk="1" hangingPunct="1"/>
            <a:r>
              <a:rPr lang="en-US" altLang="zh-CN" sz="4000" b="1" i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 the following words: </a:t>
            </a:r>
            <a:endParaRPr lang="en-US" altLang="zh-CN" sz="4000" b="1" i="1" dirty="0">
              <a:solidFill>
                <a:srgbClr val="8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9"/>
          <p:cNvSpPr txBox="1">
            <a:spLocks noChangeArrowheads="1"/>
          </p:cNvSpPr>
          <p:nvPr/>
        </p:nvSpPr>
        <p:spPr bwMode="auto">
          <a:xfrm>
            <a:off x="4859338" y="909638"/>
            <a:ext cx="2017713" cy="4968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marR="0" indent="-342900" defTabSz="914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Tx/>
              <a:buNone/>
              <a:defRPr/>
            </a:pPr>
            <a:r>
              <a:rPr kumimoji="0" lang="en-US" altLang="zh-CN" sz="3200" kern="0" cap="none" spc="0" normalizeH="0" baseline="0" noProof="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suddenly</a:t>
            </a:r>
            <a:endParaRPr kumimoji="0" lang="en-US" altLang="zh-CN" sz="3200" kern="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marR="0" indent="-342900" defTabSz="914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Tx/>
              <a:buNone/>
              <a:defRPr/>
            </a:pPr>
            <a:r>
              <a:rPr kumimoji="0" lang="en-US" altLang="zh-CN" sz="3200" kern="0" cap="none" spc="0" normalizeH="0" baseline="0" noProof="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ring</a:t>
            </a:r>
            <a:endParaRPr kumimoji="0" lang="en-US" altLang="zh-CN" sz="3200" kern="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marR="0" indent="-342900" defTabSz="914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Tx/>
              <a:buNone/>
              <a:defRPr/>
            </a:pPr>
            <a:r>
              <a:rPr kumimoji="0" lang="en-US" altLang="zh-CN" sz="3200" kern="1200" cap="none" spc="0" normalizeH="0" baseline="0" noProof="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kiss</a:t>
            </a:r>
            <a:endParaRPr kumimoji="0" lang="en-US" altLang="zh-CN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marR="0" indent="-342900" defTabSz="914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Tx/>
              <a:buNone/>
              <a:defRPr/>
            </a:pPr>
            <a:r>
              <a:rPr kumimoji="0" lang="en-US" altLang="zh-CN" sz="3200" kern="1200" cap="none" spc="0" normalizeH="0" baseline="0" noProof="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reception</a:t>
            </a:r>
            <a:endParaRPr kumimoji="0" lang="en-US" altLang="zh-CN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marR="0" indent="-342900" defTabSz="914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Tx/>
              <a:buNone/>
              <a:defRPr/>
            </a:pPr>
            <a:r>
              <a:rPr kumimoji="0" lang="en-US" altLang="zh-CN" sz="3200" kern="1200" cap="none" spc="0" normalizeH="0" baseline="0" noProof="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speech</a:t>
            </a:r>
            <a:endParaRPr kumimoji="0" lang="en-US" altLang="zh-CN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marR="0" indent="-342900" defTabSz="914400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Tx/>
              <a:buNone/>
              <a:defRPr/>
            </a:pPr>
            <a:r>
              <a:rPr kumimoji="0" lang="en-US" altLang="zh-CN" sz="3200" kern="1200" cap="none" spc="0" normalizeH="0" baseline="0" noProof="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romantic</a:t>
            </a:r>
            <a:endParaRPr kumimoji="0" lang="en-US" altLang="zh-CN" sz="3200" kern="1200" cap="none" spc="0" normalizeH="0" baseline="0" noProof="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342900" marR="0" indent="-342900" defTabSz="914400">
              <a:spcBef>
                <a:spcPct val="20000"/>
              </a:spcBef>
              <a:buClr>
                <a:schemeClr val="accent2"/>
              </a:buClr>
              <a:buSzPct val="85000"/>
              <a:buFontTx/>
              <a:buNone/>
              <a:defRPr/>
            </a:pPr>
            <a:endParaRPr kumimoji="0" lang="en-US" altLang="zh-CN" sz="2400" kern="0" cap="none" spc="0" normalizeH="0" baseline="0" noProof="0" dirty="0"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174" name="TextBox 5"/>
          <p:cNvSpPr txBox="1"/>
          <p:nvPr/>
        </p:nvSpPr>
        <p:spPr>
          <a:xfrm>
            <a:off x="2843213" y="909638"/>
            <a:ext cx="1512887" cy="5094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ts val="6500"/>
              </a:lnSpc>
            </a:pPr>
            <a:r>
              <a:rPr lang="zh-CN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罢工</a:t>
            </a:r>
            <a:endParaRPr lang="en-US" altLang="zh-CN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6500"/>
              </a:lnSpc>
            </a:pPr>
            <a:r>
              <a:rPr lang="zh-CN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失望的</a:t>
            </a:r>
            <a:endParaRPr lang="en-US" altLang="zh-CN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6500"/>
              </a:lnSpc>
            </a:pPr>
            <a:r>
              <a:rPr lang="zh-CN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随和的</a:t>
            </a:r>
            <a:endParaRPr lang="en-US" altLang="zh-CN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6500"/>
              </a:lnSpc>
            </a:pPr>
            <a:r>
              <a:rPr lang="zh-CN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坚强的</a:t>
            </a:r>
            <a:endParaRPr lang="en-US" altLang="zh-CN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6500"/>
              </a:lnSpc>
            </a:pPr>
            <a:r>
              <a:rPr lang="zh-CN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当地的</a:t>
            </a:r>
            <a:endParaRPr lang="en-US" altLang="zh-CN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6500"/>
              </a:lnSpc>
            </a:pPr>
            <a:r>
              <a:rPr lang="zh-CN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逐渐地</a:t>
            </a:r>
            <a:endParaRPr lang="en-US" altLang="zh-CN" sz="26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175" name="TextBox 6"/>
          <p:cNvSpPr txBox="1">
            <a:spLocks noChangeArrowheads="1"/>
          </p:cNvSpPr>
          <p:nvPr/>
        </p:nvSpPr>
        <p:spPr bwMode="auto">
          <a:xfrm>
            <a:off x="7164388" y="765175"/>
            <a:ext cx="1511300" cy="5262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R="0" defTabSz="914400">
              <a:lnSpc>
                <a:spcPct val="200000"/>
              </a:lnSpc>
              <a:buClrTx/>
              <a:buSzTx/>
              <a:buFontTx/>
              <a:buNone/>
              <a:defRPr/>
            </a:pPr>
            <a:r>
              <a:rPr kumimoji="0" lang="zh-CN" altLang="en-US" sz="2800" kern="1200" cap="none" spc="0" normalizeH="0" baseline="0" noProof="0" dirty="0">
                <a:latin typeface="+mj-lt"/>
                <a:ea typeface="宋体" panose="02010600030101010101" pitchFamily="2" charset="-122"/>
                <a:cs typeface="+mn-cs"/>
              </a:rPr>
              <a:t>突然</a:t>
            </a:r>
            <a:endParaRPr kumimoji="0" lang="en-US" altLang="zh-CN" sz="2800" kern="1200" cap="none" spc="0" normalizeH="0" baseline="0" noProof="0" dirty="0">
              <a:latin typeface="+mj-lt"/>
              <a:ea typeface="宋体" panose="02010600030101010101" pitchFamily="2" charset="-122"/>
              <a:cs typeface="+mn-cs"/>
            </a:endParaRPr>
          </a:p>
          <a:p>
            <a:pPr marR="0" defTabSz="914400">
              <a:lnSpc>
                <a:spcPct val="200000"/>
              </a:lnSpc>
              <a:buClrTx/>
              <a:buSzTx/>
              <a:buFontTx/>
              <a:buNone/>
              <a:defRPr/>
            </a:pPr>
            <a:r>
              <a:rPr kumimoji="0" lang="zh-CN" altLang="en-US" sz="2800" kern="1200" cap="none" spc="0" normalizeH="0" baseline="0" noProof="0" dirty="0">
                <a:latin typeface="+mj-lt"/>
                <a:ea typeface="宋体" panose="02010600030101010101" pitchFamily="2" charset="-122"/>
                <a:cs typeface="+mn-cs"/>
              </a:rPr>
              <a:t>戒指</a:t>
            </a:r>
            <a:endParaRPr kumimoji="0" lang="en-US" altLang="zh-CN" sz="2800" kern="1200" cap="none" spc="0" normalizeH="0" baseline="0" noProof="0" dirty="0">
              <a:latin typeface="+mj-lt"/>
              <a:ea typeface="宋体" panose="02010600030101010101" pitchFamily="2" charset="-122"/>
              <a:cs typeface="+mn-cs"/>
            </a:endParaRPr>
          </a:p>
          <a:p>
            <a:pPr marR="0" defTabSz="914400">
              <a:lnSpc>
                <a:spcPct val="200000"/>
              </a:lnSpc>
              <a:buClrTx/>
              <a:buSzTx/>
              <a:buFontTx/>
              <a:buNone/>
              <a:defRPr/>
            </a:pPr>
            <a:r>
              <a:rPr kumimoji="0" lang="zh-CN" altLang="en-US" sz="2800" kern="1200" cap="none" spc="0" normalizeH="0" baseline="0" noProof="0" dirty="0">
                <a:latin typeface="+mj-lt"/>
                <a:ea typeface="宋体" panose="02010600030101010101" pitchFamily="2" charset="-122"/>
                <a:cs typeface="+mn-cs"/>
              </a:rPr>
              <a:t>吻</a:t>
            </a:r>
            <a:endParaRPr kumimoji="0" lang="en-US" altLang="zh-CN" sz="2800" kern="1200" cap="none" spc="0" normalizeH="0" baseline="0" noProof="0" dirty="0">
              <a:latin typeface="+mj-lt"/>
              <a:ea typeface="宋体" panose="02010600030101010101" pitchFamily="2" charset="-122"/>
              <a:cs typeface="+mn-cs"/>
            </a:endParaRPr>
          </a:p>
          <a:p>
            <a:pPr marR="0" defTabSz="914400">
              <a:lnSpc>
                <a:spcPct val="200000"/>
              </a:lnSpc>
              <a:buClrTx/>
              <a:buSzTx/>
              <a:buFontTx/>
              <a:buNone/>
              <a:defRPr/>
            </a:pPr>
            <a:r>
              <a:rPr kumimoji="0" lang="zh-CN" altLang="en-US" sz="2800" kern="1200" cap="none" spc="0" normalizeH="0" baseline="0" noProof="0" dirty="0">
                <a:latin typeface="+mj-lt"/>
                <a:ea typeface="宋体" panose="02010600030101010101" pitchFamily="2" charset="-122"/>
                <a:cs typeface="+mn-cs"/>
              </a:rPr>
              <a:t>招待会</a:t>
            </a:r>
            <a:endParaRPr kumimoji="0" lang="en-US" altLang="zh-CN" sz="2800" kern="1200" cap="none" spc="0" normalizeH="0" baseline="0" noProof="0" dirty="0">
              <a:latin typeface="+mj-lt"/>
              <a:ea typeface="宋体" panose="02010600030101010101" pitchFamily="2" charset="-122"/>
              <a:cs typeface="+mn-cs"/>
            </a:endParaRPr>
          </a:p>
          <a:p>
            <a:pPr marR="0" defTabSz="914400">
              <a:lnSpc>
                <a:spcPct val="200000"/>
              </a:lnSpc>
              <a:buClrTx/>
              <a:buSzTx/>
              <a:buFontTx/>
              <a:buNone/>
              <a:defRPr/>
            </a:pPr>
            <a:r>
              <a:rPr kumimoji="0" lang="zh-CN" altLang="en-US" sz="2800" kern="1200" cap="none" spc="0" normalizeH="0" baseline="0" noProof="0" dirty="0">
                <a:latin typeface="+mj-lt"/>
                <a:ea typeface="宋体" panose="02010600030101010101" pitchFamily="2" charset="-122"/>
                <a:cs typeface="+mn-cs"/>
              </a:rPr>
              <a:t>发言</a:t>
            </a:r>
            <a:endParaRPr kumimoji="0" lang="en-US" altLang="zh-CN" sz="2800" kern="1200" cap="none" spc="0" normalizeH="0" baseline="0" noProof="0" dirty="0">
              <a:latin typeface="+mj-lt"/>
              <a:ea typeface="宋体" panose="02010600030101010101" pitchFamily="2" charset="-122"/>
              <a:cs typeface="+mn-cs"/>
            </a:endParaRPr>
          </a:p>
          <a:p>
            <a:pPr marR="0" defTabSz="914400">
              <a:lnSpc>
                <a:spcPct val="200000"/>
              </a:lnSpc>
              <a:buClrTx/>
              <a:buSzTx/>
              <a:buFontTx/>
              <a:buNone/>
              <a:defRPr/>
            </a:pPr>
            <a:r>
              <a:rPr kumimoji="0" lang="zh-CN" altLang="en-US" sz="2800" kern="1200" cap="none" spc="0" normalizeH="0" baseline="0" noProof="0" dirty="0">
                <a:latin typeface="+mj-lt"/>
                <a:ea typeface="宋体" panose="02010600030101010101" pitchFamily="2" charset="-122"/>
                <a:cs typeface="+mn-cs"/>
              </a:rPr>
              <a:t>浪漫的</a:t>
            </a:r>
            <a:endParaRPr kumimoji="0" lang="en-US" altLang="zh-CN" sz="2800" kern="1200" cap="none" spc="0" normalizeH="0" baseline="0" noProof="0" dirty="0">
              <a:latin typeface="+mj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charRg st="0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charRg st="7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171">
                                            <p:txEl>
                                              <p:charRg st="7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charRg st="20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171">
                                            <p:txEl>
                                              <p:charRg st="20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charRg st="31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charRg st="31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charRg st="37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171">
                                            <p:txEl>
                                              <p:charRg st="37" end="4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charRg st="43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charRg st="43" end="5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9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charRg st="9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14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charRg st="14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1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charRg st="1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29" end="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charRg st="29" end="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36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charRg st="36" end="4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charRg st="3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charRg st="7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charRg st="11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charRg st="15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charRg st="19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charRg st="3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charRg st="6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charRg st="8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charRg st="12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charRg st="15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717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charRg st="3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7174">
                                            <p:txEl>
                                              <p:charRg st="3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charRg st="7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7174">
                                            <p:txEl>
                                              <p:charRg st="7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charRg st="11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174">
                                            <p:txEl>
                                              <p:charRg st="11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charRg st="15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7174">
                                            <p:txEl>
                                              <p:charRg st="15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charRg st="19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7174">
                                            <p:txEl>
                                              <p:charRg st="19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7175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charRg st="3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7175">
                                            <p:txEl>
                                              <p:charRg st="3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charRg st="6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7175">
                                            <p:txEl>
                                              <p:charRg st="6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charRg st="8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7175">
                                            <p:txEl>
                                              <p:charRg st="8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charRg st="12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7175">
                                            <p:txEl>
                                              <p:charRg st="12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charRg st="15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7175">
                                            <p:txEl>
                                              <p:charRg st="15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717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6" name="Picture 4" descr="p_large_Dsl5_37c1000608102d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Text Box 3"/>
          <p:cNvSpPr txBox="1"/>
          <p:nvPr/>
        </p:nvSpPr>
        <p:spPr>
          <a:xfrm>
            <a:off x="457200" y="228600"/>
            <a:ext cx="3048000" cy="6340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0B22"/>
                </a:solidFill>
                <a:latin typeface="Times New Roman" panose="02020603050405020304" pitchFamily="18" charset="0"/>
                <a:ea typeface="楷体_GB2312" pitchFamily="49" charset="-122"/>
              </a:rPr>
              <a:t>keep an eye on sb.</a:t>
            </a:r>
            <a:endParaRPr lang="en-US" altLang="zh-CN" sz="2800" b="1" dirty="0">
              <a:solidFill>
                <a:srgbClr val="000B2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0B22"/>
                </a:solidFill>
                <a:latin typeface="Times New Roman" panose="02020603050405020304" pitchFamily="18" charset="0"/>
                <a:ea typeface="楷体_GB2312" pitchFamily="49" charset="-122"/>
              </a:rPr>
              <a:t>sooner or later</a:t>
            </a:r>
            <a:endParaRPr lang="en-US" altLang="zh-CN" sz="2800" b="1" dirty="0">
              <a:solidFill>
                <a:srgbClr val="000B2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0B22"/>
                </a:solidFill>
                <a:latin typeface="Times New Roman" panose="02020603050405020304" pitchFamily="18" charset="0"/>
                <a:ea typeface="楷体_GB2312" pitchFamily="49" charset="-122"/>
              </a:rPr>
              <a:t>drink to sb./sth.</a:t>
            </a:r>
            <a:endParaRPr lang="en-US" altLang="zh-CN" sz="2800" b="1" dirty="0">
              <a:solidFill>
                <a:srgbClr val="000B2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0B22"/>
                </a:solidFill>
                <a:latin typeface="Times New Roman" panose="02020603050405020304" pitchFamily="18" charset="0"/>
                <a:ea typeface="楷体_GB2312" pitchFamily="49" charset="-122"/>
              </a:rPr>
              <a:t>ups and downs</a:t>
            </a:r>
            <a:endParaRPr lang="en-US" altLang="zh-CN" sz="2800" b="1" dirty="0">
              <a:solidFill>
                <a:srgbClr val="000B2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0B22"/>
                </a:solidFill>
                <a:latin typeface="Times New Roman" panose="02020603050405020304" pitchFamily="18" charset="0"/>
                <a:ea typeface="楷体_GB2312" pitchFamily="49" charset="-122"/>
              </a:rPr>
              <a:t>blow out</a:t>
            </a:r>
            <a:endParaRPr lang="en-US" altLang="zh-CN" sz="2800" b="1" dirty="0">
              <a:solidFill>
                <a:srgbClr val="000B2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0B22"/>
                </a:solidFill>
                <a:latin typeface="Times New Roman" panose="02020603050405020304" pitchFamily="18" charset="0"/>
                <a:ea typeface="楷体_GB2312" pitchFamily="49" charset="-122"/>
              </a:rPr>
              <a:t>make a wish</a:t>
            </a:r>
            <a:endParaRPr lang="en-US" altLang="zh-CN" sz="2800" b="1" dirty="0">
              <a:solidFill>
                <a:srgbClr val="000B2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0B22"/>
                </a:solidFill>
                <a:latin typeface="Times New Roman" panose="02020603050405020304" pitchFamily="18" charset="0"/>
                <a:ea typeface="楷体_GB2312" pitchFamily="49" charset="-122"/>
              </a:rPr>
              <a:t>come by</a:t>
            </a:r>
            <a:endParaRPr lang="en-US" altLang="zh-CN" sz="2800" b="1" dirty="0">
              <a:solidFill>
                <a:srgbClr val="000B2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0B22"/>
                </a:solidFill>
                <a:latin typeface="Times New Roman" panose="02020603050405020304" pitchFamily="18" charset="0"/>
                <a:ea typeface="楷体_GB2312" pitchFamily="49" charset="-122"/>
              </a:rPr>
              <a:t>in honour of</a:t>
            </a:r>
            <a:endParaRPr lang="en-US" altLang="zh-CN" sz="2800" b="1" dirty="0">
              <a:solidFill>
                <a:srgbClr val="000B2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0B22"/>
                </a:solidFill>
                <a:latin typeface="Times New Roman" panose="02020603050405020304" pitchFamily="18" charset="0"/>
                <a:ea typeface="楷体_GB2312" pitchFamily="49" charset="-122"/>
              </a:rPr>
              <a:t>go well with </a:t>
            </a:r>
            <a:endParaRPr lang="en-US" altLang="zh-CN" sz="2800" b="1" dirty="0">
              <a:solidFill>
                <a:srgbClr val="000B22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0B22"/>
                </a:solidFill>
                <a:latin typeface="Times New Roman" panose="02020603050405020304" pitchFamily="18" charset="0"/>
                <a:ea typeface="楷体_GB2312" pitchFamily="49" charset="-122"/>
              </a:rPr>
              <a:t>be supposed to</a:t>
            </a:r>
            <a:endParaRPr lang="en-US" altLang="zh-CN" sz="2800" b="1" dirty="0">
              <a:solidFill>
                <a:srgbClr val="000B22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6" name="Text Box 7"/>
          <p:cNvSpPr txBox="1"/>
          <p:nvPr/>
        </p:nvSpPr>
        <p:spPr>
          <a:xfrm>
            <a:off x="4572000" y="357188"/>
            <a:ext cx="4267200" cy="6111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与</a:t>
            </a:r>
            <a:r>
              <a:rPr lang="en-US" altLang="zh-CN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…</a:t>
            </a: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相配；相处的好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吹灭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应当</a:t>
            </a:r>
            <a:endParaRPr lang="zh-CN" altLang="en-US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为</a:t>
            </a:r>
            <a:r>
              <a:rPr lang="en-US" altLang="zh-CN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…</a:t>
            </a: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纪念；庆祝；向</a:t>
            </a:r>
            <a:r>
              <a:rPr lang="en-US" altLang="zh-CN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…</a:t>
            </a: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表敬意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为</a:t>
            </a:r>
            <a:r>
              <a:rPr lang="en-US" altLang="zh-CN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…</a:t>
            </a: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而干杯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起伏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迟早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许愿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获得；经过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照看；留意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3200400" y="533400"/>
            <a:ext cx="1447800" cy="56388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>
            <a:off x="2667000" y="1219200"/>
            <a:ext cx="1981200" cy="30480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2819400" y="1828800"/>
            <a:ext cx="1981200" cy="12954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2667000" y="2514600"/>
            <a:ext cx="2133600" cy="12192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V="1">
            <a:off x="1905000" y="1219200"/>
            <a:ext cx="2819400" cy="1905000"/>
          </a:xfrm>
          <a:prstGeom prst="straightConnector1">
            <a:avLst/>
          </a:prstGeom>
          <a:ln w="34925">
            <a:solidFill>
              <a:srgbClr val="00361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2438400" y="3810000"/>
            <a:ext cx="2286000" cy="12192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>
            <a:off x="1828800" y="4267200"/>
            <a:ext cx="2819400" cy="12954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 flipV="1">
            <a:off x="2438400" y="2514600"/>
            <a:ext cx="2286000" cy="2438400"/>
          </a:xfrm>
          <a:prstGeom prst="straightConnector1">
            <a:avLst/>
          </a:prstGeom>
          <a:ln w="34925">
            <a:solidFill>
              <a:srgbClr val="00361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 flipV="1">
            <a:off x="2362200" y="609600"/>
            <a:ext cx="2286000" cy="5029200"/>
          </a:xfrm>
          <a:prstGeom prst="straightConnector1">
            <a:avLst/>
          </a:prstGeom>
          <a:ln w="34925">
            <a:solidFill>
              <a:srgbClr val="00361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V="1">
            <a:off x="2667000" y="1828800"/>
            <a:ext cx="1981200" cy="4419600"/>
          </a:xfrm>
          <a:prstGeom prst="straightConnector1">
            <a:avLst/>
          </a:prstGeom>
          <a:ln w="34925">
            <a:solidFill>
              <a:srgbClr val="00361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7"/>
          <p:cNvSpPr txBox="1"/>
          <p:nvPr/>
        </p:nvSpPr>
        <p:spPr>
          <a:xfrm>
            <a:off x="4572000" y="333375"/>
            <a:ext cx="4267200" cy="6111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照看；留意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迟早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为</a:t>
            </a:r>
            <a:r>
              <a:rPr lang="en-US" altLang="zh-CN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…</a:t>
            </a: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而干杯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起伏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吹灭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许愿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获得；经过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为</a:t>
            </a:r>
            <a:r>
              <a:rPr lang="en-US" altLang="zh-CN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…</a:t>
            </a: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纪念；庆祝；向</a:t>
            </a:r>
            <a:r>
              <a:rPr lang="en-US" altLang="zh-CN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…</a:t>
            </a: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表敬意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与</a:t>
            </a:r>
            <a:r>
              <a:rPr lang="en-US" altLang="zh-CN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…</a:t>
            </a: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相配；相处的好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应当</a:t>
            </a:r>
            <a:endParaRPr lang="zh-CN" altLang="en-US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6160" name="Text Box 6"/>
          <p:cNvSpPr txBox="1"/>
          <p:nvPr/>
        </p:nvSpPr>
        <p:spPr>
          <a:xfrm>
            <a:off x="1908175" y="-26987"/>
            <a:ext cx="403225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 b="1" dirty="0">
                <a:solidFill>
                  <a:srgbClr val="CC0099"/>
                </a:solidFill>
                <a:latin typeface="Verdana" panose="020B0604030504040204" pitchFamily="34" charset="0"/>
              </a:rPr>
              <a:t>Match the expressions</a:t>
            </a:r>
            <a:endParaRPr lang="en-US" altLang="zh-CN" sz="2400" b="1" dirty="0">
              <a:solidFill>
                <a:srgbClr val="CC0099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311150"/>
            <a:ext cx="8229600" cy="1143000"/>
          </a:xfrm>
          <a:ln/>
        </p:spPr>
        <p:txBody>
          <a:bodyPr vert="horz" wrap="square" lIns="91440" tIns="45720" rIns="91440" bIns="45720" anchor="ctr" anchorCtr="0"/>
          <a:p>
            <a:pPr eaLnBrk="1" hangingPunct="1"/>
            <a:endParaRPr lang="zh-CN" altLang="zh-CN" dirty="0"/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636713"/>
            <a:ext cx="8229600" cy="4525962"/>
          </a:xfrm>
          <a:ln/>
        </p:spPr>
        <p:txBody>
          <a:bodyPr vert="horz" wrap="square" lIns="91440" tIns="45720" rIns="91440" bIns="45720" anchor="t" anchorCtr="0"/>
          <a:p>
            <a:pPr eaLnBrk="1" hangingPunct="1"/>
            <a:endParaRPr lang="zh-CN" altLang="zh-CN" dirty="0"/>
          </a:p>
        </p:txBody>
      </p:sp>
      <p:pic>
        <p:nvPicPr>
          <p:cNvPr id="7172" name="Picture 4" descr="p_large_Dsl5_37c1000608102d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6512" y="-26987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1" name="Text Box 3"/>
          <p:cNvSpPr txBox="1"/>
          <p:nvPr/>
        </p:nvSpPr>
        <p:spPr>
          <a:xfrm>
            <a:off x="4876800" y="401638"/>
            <a:ext cx="3505200" cy="6340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see…as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begin with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set up a family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apply for a new job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be sure to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turn out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no longer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a letter of invitation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show up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on one’s own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6" name="Text Box 7"/>
          <p:cNvSpPr txBox="1"/>
          <p:nvPr/>
        </p:nvSpPr>
        <p:spPr>
          <a:xfrm>
            <a:off x="1143000" y="569913"/>
            <a:ext cx="2514600" cy="6111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不再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建立家庭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出现；到场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一定要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把</a:t>
            </a:r>
            <a:r>
              <a:rPr lang="en-US" altLang="zh-CN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…</a:t>
            </a: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看作是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独自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结果是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以</a:t>
            </a:r>
            <a:r>
              <a:rPr lang="en-US" altLang="zh-CN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…</a:t>
            </a: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开始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邀请信</a:t>
            </a:r>
            <a:endParaRPr lang="en-US" altLang="zh-CN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70000"/>
              </a:spcBef>
            </a:pPr>
            <a:r>
              <a:rPr lang="zh-CN" altLang="en-US" sz="2400" b="1" dirty="0">
                <a:solidFill>
                  <a:srgbClr val="800000"/>
                </a:solidFill>
                <a:latin typeface="楷体_GB2312" pitchFamily="49" charset="-122"/>
                <a:ea typeface="楷体_GB2312" pitchFamily="49" charset="-122"/>
              </a:rPr>
              <a:t>申请一份新工作</a:t>
            </a:r>
            <a:endParaRPr lang="zh-CN" altLang="en-US" sz="2400" b="1" dirty="0">
              <a:solidFill>
                <a:srgbClr val="80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cxnSp>
        <p:nvCxnSpPr>
          <p:cNvPr id="9" name="直接箭头连接符 8"/>
          <p:cNvCxnSpPr/>
          <p:nvPr/>
        </p:nvCxnSpPr>
        <p:spPr>
          <a:xfrm>
            <a:off x="1981200" y="874713"/>
            <a:ext cx="2971800" cy="3657600"/>
          </a:xfrm>
          <a:prstGeom prst="straightConnector1">
            <a:avLst/>
          </a:prstGeom>
          <a:ln w="381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2590800" y="1484313"/>
            <a:ext cx="2362200" cy="457200"/>
          </a:xfrm>
          <a:prstGeom prst="straightConnector1">
            <a:avLst/>
          </a:prstGeom>
          <a:ln w="381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2743200" y="2170113"/>
            <a:ext cx="2133600" cy="3581400"/>
          </a:xfrm>
          <a:prstGeom prst="straightConnector1">
            <a:avLst/>
          </a:prstGeom>
          <a:ln w="381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2209800" y="2703513"/>
            <a:ext cx="2743200" cy="609600"/>
          </a:xfrm>
          <a:prstGeom prst="straightConnector1">
            <a:avLst/>
          </a:prstGeom>
          <a:ln w="381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/>
          <p:nvPr/>
        </p:nvCxnSpPr>
        <p:spPr>
          <a:xfrm flipV="1">
            <a:off x="2819400" y="722313"/>
            <a:ext cx="2133600" cy="2667000"/>
          </a:xfrm>
          <a:prstGeom prst="straightConnector1">
            <a:avLst/>
          </a:prstGeom>
          <a:ln w="38100" cmpd="sng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1905000" y="3998913"/>
            <a:ext cx="3048000" cy="2438400"/>
          </a:xfrm>
          <a:prstGeom prst="straightConnector1">
            <a:avLst/>
          </a:prstGeom>
          <a:ln w="381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 flipV="1">
            <a:off x="2133600" y="3922713"/>
            <a:ext cx="2819400" cy="609600"/>
          </a:xfrm>
          <a:prstGeom prst="straightConnector1">
            <a:avLst/>
          </a:prstGeom>
          <a:ln w="381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 flipV="1">
            <a:off x="2514600" y="1408113"/>
            <a:ext cx="2438400" cy="3810000"/>
          </a:xfrm>
          <a:prstGeom prst="straightConnector1">
            <a:avLst/>
          </a:prstGeom>
          <a:ln w="38100" cmpd="sng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V="1">
            <a:off x="2209800" y="5218113"/>
            <a:ext cx="2743200" cy="609600"/>
          </a:xfrm>
          <a:prstGeom prst="straightConnector1">
            <a:avLst/>
          </a:prstGeom>
          <a:ln w="381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 flipV="1">
            <a:off x="3429000" y="2703513"/>
            <a:ext cx="1447800" cy="3733800"/>
          </a:xfrm>
          <a:prstGeom prst="straightConnector1">
            <a:avLst/>
          </a:prstGeom>
          <a:ln w="38100" cmpd="sng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Box 3"/>
          <p:cNvSpPr txBox="1"/>
          <p:nvPr/>
        </p:nvSpPr>
        <p:spPr>
          <a:xfrm>
            <a:off x="4876800" y="401638"/>
            <a:ext cx="3505200" cy="6340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no longer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set up a family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show up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be sure to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see…as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on one’s own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turn out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begin with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a letter of invitation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003366"/>
                </a:solidFill>
                <a:latin typeface="Times New Roman" panose="02020603050405020304" pitchFamily="18" charset="0"/>
                <a:ea typeface="楷体_GB2312" pitchFamily="49" charset="-122"/>
              </a:rPr>
              <a:t>apply for a new job</a:t>
            </a:r>
            <a:endParaRPr lang="en-US" altLang="zh-CN" sz="2800" b="1" dirty="0">
              <a:solidFill>
                <a:srgbClr val="003366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7186" name="Text Box 6"/>
          <p:cNvSpPr txBox="1"/>
          <p:nvPr/>
        </p:nvSpPr>
        <p:spPr>
          <a:xfrm>
            <a:off x="1476375" y="44450"/>
            <a:ext cx="403225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400" b="1" dirty="0">
                <a:solidFill>
                  <a:srgbClr val="CC0099"/>
                </a:solidFill>
                <a:latin typeface="Verdana" panose="020B0604030504040204" pitchFamily="34" charset="0"/>
              </a:rPr>
              <a:t>Match the expressions</a:t>
            </a:r>
            <a:endParaRPr lang="en-US" altLang="zh-CN" sz="2400" b="1" dirty="0">
              <a:solidFill>
                <a:srgbClr val="CC0099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9221" grpId="0"/>
      <p:bldP spid="6" grpId="0"/>
      <p:bldP spid="6" grpId="1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194" name="图片 11" descr="QQ图片20131116162106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5" name="标题 1"/>
          <p:cNvSpPr>
            <a:spLocks noGrp="1"/>
          </p:cNvSpPr>
          <p:nvPr>
            <p:ph type="title"/>
          </p:nvPr>
        </p:nvSpPr>
        <p:spPr>
          <a:xfrm>
            <a:off x="323850" y="53975"/>
            <a:ext cx="3033713" cy="1143000"/>
          </a:xfrm>
          <a:ln/>
        </p:spPr>
        <p:txBody>
          <a:bodyPr vert="horz" wrap="square" lIns="91440" tIns="45720" rIns="91440" bIns="45720" anchor="ctr" anchorCtr="0"/>
          <a:p>
            <a:pPr algn="l"/>
            <a:r>
              <a:rPr lang="zh-CN" altLang="en-US" b="1" dirty="0"/>
              <a:t>知识拓展：</a:t>
            </a:r>
            <a:endParaRPr lang="zh-CN" altLang="en-US" b="1" dirty="0"/>
          </a:p>
        </p:txBody>
      </p:sp>
      <p:sp>
        <p:nvSpPr>
          <p:cNvPr id="7" name="圆角矩形 6"/>
          <p:cNvSpPr/>
          <p:nvPr/>
        </p:nvSpPr>
        <p:spPr>
          <a:xfrm>
            <a:off x="6443663" y="5589588"/>
            <a:ext cx="2016125" cy="3603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052513"/>
            <a:ext cx="8640763" cy="54006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People are ______ to ______ when they meet 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for the first time. 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     A. suppose; shake hands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     B. supposed; shake hands 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     C. supposed; shake hand 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anose="02020603050405020304" pitchFamily="18" charset="0"/>
              </a:rPr>
              <a:t>     D. suppose; shake hand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I have no doubt _____ Tom is the tallest man in our team.                        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（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2008</a:t>
            </a: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年单招高考）</a:t>
            </a:r>
            <a:endParaRPr kumimoji="0" lang="en-US" altLang="zh-CN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A. if     B. whether   C. that    D. what 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196" name="TextBox 3"/>
          <p:cNvSpPr txBox="1"/>
          <p:nvPr/>
        </p:nvSpPr>
        <p:spPr>
          <a:xfrm>
            <a:off x="3348038" y="908050"/>
            <a:ext cx="576262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197" name="TextBox 4"/>
          <p:cNvSpPr txBox="1"/>
          <p:nvPr/>
        </p:nvSpPr>
        <p:spPr>
          <a:xfrm>
            <a:off x="3708400" y="4437063"/>
            <a:ext cx="576263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圆角矩形标注 8"/>
          <p:cNvSpPr/>
          <p:nvPr/>
        </p:nvSpPr>
        <p:spPr>
          <a:xfrm>
            <a:off x="3492500" y="1628775"/>
            <a:ext cx="3240088" cy="576263"/>
          </a:xfrm>
          <a:prstGeom prst="wedgeRoundRectCallout">
            <a:avLst>
              <a:gd name="adj1" fmla="val -41176"/>
              <a:gd name="adj2" fmla="val -7063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 supposed to do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圆角矩形标注 9"/>
          <p:cNvSpPr/>
          <p:nvPr/>
        </p:nvSpPr>
        <p:spPr>
          <a:xfrm>
            <a:off x="971550" y="4581525"/>
            <a:ext cx="1295400" cy="576263"/>
          </a:xfrm>
          <a:prstGeom prst="wedgeRoundRectCallout">
            <a:avLst>
              <a:gd name="adj1" fmla="val -33894"/>
              <a:gd name="adj2" fmla="val -4502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TextBox 4"/>
          <p:cNvSpPr txBox="1"/>
          <p:nvPr/>
        </p:nvSpPr>
        <p:spPr>
          <a:xfrm>
            <a:off x="3492500" y="4365625"/>
            <a:ext cx="10795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A/B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/>
      <p:bldP spid="8197" grpId="1"/>
      <p:bldP spid="9" grpId="0" animBg="1"/>
      <p:bldP spid="10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18" name="图片 11" descr="QQ图片20131116162106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圆角矩形 5"/>
          <p:cNvSpPr/>
          <p:nvPr/>
        </p:nvSpPr>
        <p:spPr>
          <a:xfrm>
            <a:off x="6443663" y="5589588"/>
            <a:ext cx="2016125" cy="3603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220" name="内容占位符 2"/>
          <p:cNvSpPr>
            <a:spLocks noGrp="1"/>
          </p:cNvSpPr>
          <p:nvPr>
            <p:ph idx="1"/>
          </p:nvPr>
        </p:nvSpPr>
        <p:spPr>
          <a:xfrm>
            <a:off x="457200" y="476250"/>
            <a:ext cx="8362950" cy="5649913"/>
          </a:xfrm>
          <a:ln/>
        </p:spPr>
        <p:txBody>
          <a:bodyPr vert="horz" wrap="square" lIns="91440" tIns="45720" rIns="91440" bIns="45720" anchor="t" anchorCtr="0"/>
          <a:p>
            <a:pPr>
              <a:buNone/>
            </a:pPr>
            <a:r>
              <a:rPr lang="en-US" altLang="zh-CN" dirty="0"/>
              <a:t>3. It is ten years since they ____.</a:t>
            </a:r>
            <a:endParaRPr lang="en-US" altLang="zh-CN" dirty="0"/>
          </a:p>
          <a:p>
            <a:pPr>
              <a:buNone/>
            </a:pPr>
            <a:r>
              <a:rPr lang="en-US" altLang="zh-CN" dirty="0"/>
              <a:t>                                                  (2006</a:t>
            </a:r>
            <a:r>
              <a:rPr lang="zh-CN" altLang="en-US" dirty="0"/>
              <a:t>年单招高考</a:t>
            </a:r>
            <a:r>
              <a:rPr lang="en-US" altLang="zh-CN" dirty="0"/>
              <a:t>)</a:t>
            </a:r>
            <a:endParaRPr lang="en-US" altLang="zh-CN" dirty="0"/>
          </a:p>
          <a:p>
            <a:pPr>
              <a:buNone/>
            </a:pPr>
            <a:r>
              <a:rPr lang="en-US" altLang="zh-CN" dirty="0"/>
              <a:t>A. have married    B. have been married</a:t>
            </a:r>
            <a:endParaRPr lang="en-US" altLang="zh-CN" dirty="0"/>
          </a:p>
          <a:p>
            <a:pPr>
              <a:buNone/>
            </a:pPr>
            <a:r>
              <a:rPr lang="en-US" altLang="zh-CN" dirty="0"/>
              <a:t>C. got married       D. have got married. </a:t>
            </a:r>
            <a:endParaRPr lang="en-US" altLang="zh-CN" dirty="0"/>
          </a:p>
          <a:p>
            <a:endParaRPr lang="en-US" altLang="zh-CN" dirty="0"/>
          </a:p>
          <a:p>
            <a:pPr>
              <a:buNone/>
            </a:pPr>
            <a:r>
              <a:rPr lang="en-US" altLang="zh-CN" dirty="0"/>
              <a:t>4. I was _____ when I heard the bad news.</a:t>
            </a:r>
            <a:endParaRPr lang="en-US" altLang="zh-CN" dirty="0"/>
          </a:p>
          <a:p>
            <a:pPr>
              <a:buNone/>
            </a:pPr>
            <a:r>
              <a:rPr lang="en-US" altLang="zh-CN" dirty="0"/>
              <a:t>A. disappointed       B. disappointing</a:t>
            </a:r>
            <a:endParaRPr lang="en-US" altLang="zh-CN" dirty="0"/>
          </a:p>
          <a:p>
            <a:pPr>
              <a:buNone/>
            </a:pPr>
            <a:r>
              <a:rPr lang="en-US" altLang="zh-CN" dirty="0"/>
              <a:t>C. disappointment  D. disappoint</a:t>
            </a:r>
            <a:endParaRPr lang="zh-CN" altLang="en-US" dirty="0"/>
          </a:p>
        </p:txBody>
      </p:sp>
      <p:sp>
        <p:nvSpPr>
          <p:cNvPr id="9219" name="TextBox 3"/>
          <p:cNvSpPr txBox="1"/>
          <p:nvPr/>
        </p:nvSpPr>
        <p:spPr>
          <a:xfrm>
            <a:off x="5148263" y="344488"/>
            <a:ext cx="576262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4"/>
          <p:cNvSpPr txBox="1"/>
          <p:nvPr/>
        </p:nvSpPr>
        <p:spPr>
          <a:xfrm>
            <a:off x="2411413" y="3227388"/>
            <a:ext cx="576262" cy="706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971550" y="476250"/>
            <a:ext cx="6121400" cy="50323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rgbClr val="000B22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They ____ for over fifty years.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B22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TextBox 4"/>
          <p:cNvSpPr txBox="1"/>
          <p:nvPr/>
        </p:nvSpPr>
        <p:spPr>
          <a:xfrm>
            <a:off x="2124075" y="419100"/>
            <a:ext cx="576263" cy="706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00113" y="2997200"/>
            <a:ext cx="7993063" cy="10763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She said she couldn't attend my birthday party, which was very ________.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TextBox 4"/>
          <p:cNvSpPr txBox="1"/>
          <p:nvPr/>
        </p:nvSpPr>
        <p:spPr>
          <a:xfrm>
            <a:off x="4140200" y="3357563"/>
            <a:ext cx="576263" cy="706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00113" y="2997200"/>
            <a:ext cx="7920038" cy="10763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Not getting the job was really a _______.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TextBox 4"/>
          <p:cNvSpPr txBox="1"/>
          <p:nvPr/>
        </p:nvSpPr>
        <p:spPr>
          <a:xfrm>
            <a:off x="6443663" y="2938463"/>
            <a:ext cx="576262" cy="706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2" grpId="0"/>
      <p:bldP spid="7" grpId="0" animBg="1"/>
      <p:bldP spid="8" grpId="0"/>
      <p:bldP spid="9" grpId="0" animBg="1"/>
      <p:bldP spid="10" grpId="0"/>
      <p:bldP spid="11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2" name="图片 11" descr="QQ图片20131116162106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567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圆角矩形 5"/>
          <p:cNvSpPr/>
          <p:nvPr/>
        </p:nvSpPr>
        <p:spPr>
          <a:xfrm>
            <a:off x="6443663" y="5589588"/>
            <a:ext cx="2016125" cy="3603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4" name="标题 1"/>
          <p:cNvSpPr>
            <a:spLocks noGrp="1"/>
          </p:cNvSpPr>
          <p:nvPr>
            <p:ph type="title"/>
          </p:nvPr>
        </p:nvSpPr>
        <p:spPr>
          <a:xfrm>
            <a:off x="323850" y="53975"/>
            <a:ext cx="3033713" cy="1143000"/>
          </a:xfrm>
          <a:ln/>
        </p:spPr>
        <p:txBody>
          <a:bodyPr vert="horz" wrap="square" lIns="91440" tIns="45720" rIns="91440" bIns="45720" anchor="ctr" anchorCtr="0"/>
          <a:p>
            <a:pPr algn="l"/>
            <a:r>
              <a:rPr lang="zh-CN" altLang="en-US" b="1" dirty="0"/>
              <a:t>知识拓展：</a:t>
            </a:r>
            <a:endParaRPr lang="zh-CN" altLang="en-US" b="1" dirty="0"/>
          </a:p>
        </p:txBody>
      </p:sp>
      <p:sp>
        <p:nvSpPr>
          <p:cNvPr id="8" name="标题 1"/>
          <p:cNvSpPr txBox="1"/>
          <p:nvPr/>
        </p:nvSpPr>
        <p:spPr bwMode="auto">
          <a:xfrm>
            <a:off x="323850" y="981075"/>
            <a:ext cx="8569325" cy="5400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R="0" defTabSz="914400" eaLnBrk="0" hangingPunct="0">
              <a:buClrTx/>
              <a:buSzTx/>
              <a:buFontTx/>
              <a:buNone/>
              <a:defRPr/>
            </a:pPr>
            <a:r>
              <a:rPr kumimoji="0" lang="en-US" altLang="zh-CN" sz="3200" kern="1200" cap="none" spc="0" normalizeH="0" baseline="0" noProof="0" dirty="0">
                <a:latin typeface="+mj-lt"/>
                <a:ea typeface="+mj-ea"/>
                <a:cs typeface="+mj-cs"/>
              </a:rPr>
              <a:t>5. She promise to _____ at the meeting but she didn’t _____.  </a:t>
            </a:r>
            <a:endParaRPr kumimoji="0" lang="en-US" altLang="zh-CN" sz="3200" kern="1200" cap="none" spc="0" normalizeH="0" baseline="0" noProof="0" dirty="0">
              <a:latin typeface="+mj-lt"/>
              <a:ea typeface="+mj-ea"/>
              <a:cs typeface="+mj-cs"/>
            </a:endParaRPr>
          </a:p>
          <a:p>
            <a:pPr marL="514350" marR="0" indent="-514350" defTabSz="914400" eaLnBrk="0" hangingPunct="0">
              <a:buClrTx/>
              <a:buSzTx/>
              <a:buFontTx/>
              <a:buNone/>
              <a:defRPr/>
            </a:pPr>
            <a:r>
              <a:rPr kumimoji="0" lang="en-US" altLang="zh-CN" sz="3200" kern="1200" cap="none" spc="0" normalizeH="0" baseline="0" noProof="0" dirty="0">
                <a:latin typeface="+mj-lt"/>
                <a:ea typeface="+mj-ea"/>
                <a:cs typeface="+mj-cs"/>
              </a:rPr>
              <a:t>    A. turn up; keep her word </a:t>
            </a:r>
            <a:endParaRPr kumimoji="0" lang="en-US" altLang="zh-CN" sz="3200" kern="1200" cap="none" spc="0" normalizeH="0" baseline="0" noProof="0" dirty="0">
              <a:latin typeface="+mj-lt"/>
              <a:ea typeface="+mj-ea"/>
              <a:cs typeface="+mj-cs"/>
            </a:endParaRPr>
          </a:p>
          <a:p>
            <a:pPr marL="514350" marR="0" indent="-514350" defTabSz="914400" eaLnBrk="0" hangingPunct="0">
              <a:buClrTx/>
              <a:buSzTx/>
              <a:buFontTx/>
              <a:buNone/>
              <a:defRPr/>
            </a:pPr>
            <a:r>
              <a:rPr kumimoji="0" lang="en-US" altLang="zh-CN" sz="3200" kern="1200" cap="none" spc="0" normalizeH="0" baseline="0" noProof="0" dirty="0">
                <a:latin typeface="+mj-lt"/>
                <a:ea typeface="+mj-ea"/>
                <a:cs typeface="+mj-cs"/>
              </a:rPr>
              <a:t>    B. present; keep her promise</a:t>
            </a:r>
            <a:endParaRPr kumimoji="0" lang="en-US" altLang="zh-CN" sz="3200" kern="1200" cap="none" spc="0" normalizeH="0" baseline="0" noProof="0" dirty="0">
              <a:latin typeface="+mj-lt"/>
              <a:ea typeface="+mj-ea"/>
              <a:cs typeface="+mj-cs"/>
            </a:endParaRPr>
          </a:p>
          <a:p>
            <a:pPr marL="514350" marR="0" indent="-514350" defTabSz="914400" eaLnBrk="0" hangingPunct="0">
              <a:buClrTx/>
              <a:buSzTx/>
              <a:buFontTx/>
              <a:buNone/>
              <a:defRPr/>
            </a:pPr>
            <a:r>
              <a:rPr kumimoji="0" lang="en-US" altLang="zh-CN" sz="3200" kern="1200" cap="none" spc="0" normalizeH="0" baseline="0" noProof="0" dirty="0">
                <a:latin typeface="+mj-lt"/>
                <a:ea typeface="+mj-ea"/>
                <a:cs typeface="+mj-cs"/>
              </a:rPr>
              <a:t>    C. attend; turn up     </a:t>
            </a:r>
            <a:endParaRPr kumimoji="0" lang="en-US" altLang="zh-CN" sz="3200" kern="1200" cap="none" spc="0" normalizeH="0" baseline="0" noProof="0" dirty="0">
              <a:latin typeface="+mj-lt"/>
              <a:ea typeface="+mj-ea"/>
              <a:cs typeface="+mj-cs"/>
            </a:endParaRPr>
          </a:p>
          <a:p>
            <a:pPr marL="514350" marR="0" indent="-514350" defTabSz="914400" eaLnBrk="0" hangingPunct="0">
              <a:buClrTx/>
              <a:buSzTx/>
              <a:buFontTx/>
              <a:buNone/>
              <a:defRPr/>
            </a:pPr>
            <a:r>
              <a:rPr kumimoji="0" lang="en-US" altLang="zh-CN" sz="3200" kern="1200" cap="none" spc="0" normalizeH="0" baseline="0" noProof="0" dirty="0">
                <a:latin typeface="+mj-lt"/>
                <a:ea typeface="+mj-ea"/>
                <a:cs typeface="+mj-cs"/>
              </a:rPr>
              <a:t>    D. appear; keep her words</a:t>
            </a:r>
            <a:endParaRPr kumimoji="0" lang="en-US" altLang="zh-CN" sz="3200" kern="1200" cap="none" spc="0" normalizeH="0" baseline="0" noProof="0" dirty="0">
              <a:latin typeface="+mj-lt"/>
              <a:ea typeface="+mj-ea"/>
              <a:cs typeface="+mj-cs"/>
            </a:endParaRPr>
          </a:p>
          <a:p>
            <a:pPr marR="0" defTabSz="914400" eaLnBrk="0" hangingPunct="0">
              <a:buClrTx/>
              <a:buSzTx/>
              <a:buFontTx/>
              <a:buNone/>
              <a:defRPr/>
            </a:pPr>
            <a:r>
              <a:rPr kumimoji="0" lang="en-US" altLang="zh-CN" sz="3200" kern="1200" cap="none" spc="0" normalizeH="0" baseline="0" noProof="0" dirty="0">
                <a:latin typeface="+mj-lt"/>
                <a:ea typeface="+mj-ea"/>
                <a:cs typeface="+mj-cs"/>
              </a:rPr>
              <a:t>6. We should not ____ our children all the time in real life.</a:t>
            </a:r>
            <a:endParaRPr kumimoji="0" lang="en-US" altLang="zh-CN" sz="3200" kern="1200" cap="none" spc="0" normalizeH="0" baseline="0" noProof="0" dirty="0">
              <a:latin typeface="+mj-lt"/>
              <a:ea typeface="+mj-ea"/>
              <a:cs typeface="+mj-cs"/>
            </a:endParaRPr>
          </a:p>
          <a:p>
            <a:pPr marR="0" defTabSz="914400" eaLnBrk="0" hangingPunct="0">
              <a:buClrTx/>
              <a:buSzTx/>
              <a:buFontTx/>
              <a:buNone/>
              <a:defRPr/>
            </a:pPr>
            <a:r>
              <a:rPr kumimoji="0" lang="en-US" altLang="zh-CN" sz="3200" kern="1200" cap="none" spc="0" normalizeH="0" baseline="0" noProof="0" dirty="0">
                <a:latin typeface="+mj-lt"/>
                <a:ea typeface="+mj-ea"/>
                <a:cs typeface="+mj-cs"/>
              </a:rPr>
              <a:t>     A. keep on               B. keep an eye on</a:t>
            </a:r>
            <a:endParaRPr kumimoji="0" lang="en-US" altLang="zh-CN" sz="3200" kern="1200" cap="none" spc="0" normalizeH="0" baseline="0" noProof="0" dirty="0">
              <a:latin typeface="+mj-lt"/>
              <a:ea typeface="+mj-ea"/>
              <a:cs typeface="+mj-cs"/>
            </a:endParaRPr>
          </a:p>
          <a:p>
            <a:pPr marR="0" defTabSz="914400" eaLnBrk="0" hangingPunct="0">
              <a:buClrTx/>
              <a:buSzTx/>
              <a:buFontTx/>
              <a:buNone/>
              <a:defRPr/>
            </a:pPr>
            <a:r>
              <a:rPr kumimoji="0" lang="en-US" altLang="zh-CN" sz="3200" kern="1200" cap="none" spc="0" normalizeH="0" baseline="0" noProof="0" dirty="0">
                <a:latin typeface="+mj-lt"/>
                <a:ea typeface="+mj-ea"/>
                <a:cs typeface="+mj-cs"/>
              </a:rPr>
              <a:t>     C. keep an ear on   D. get an eye on</a:t>
            </a:r>
            <a:endParaRPr kumimoji="0" lang="en-US" altLang="zh-CN" sz="3200" kern="1200" cap="none" spc="0" normalizeH="0" baseline="0" noProof="0" dirty="0">
              <a:latin typeface="+mj-lt"/>
              <a:ea typeface="+mj-ea"/>
              <a:cs typeface="+mj-cs"/>
            </a:endParaRPr>
          </a:p>
          <a:p>
            <a:pPr marR="0" defTabSz="914400" eaLnBrk="0" hangingPunct="0">
              <a:buClrTx/>
              <a:buSzTx/>
              <a:buFontTx/>
              <a:buNone/>
              <a:defRPr/>
            </a:pPr>
            <a:endParaRPr kumimoji="0" lang="zh-CN" altLang="en-US" sz="4400" b="1" kern="1200" cap="none" spc="0" normalizeH="0" baseline="0" noProof="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492500" y="836613"/>
            <a:ext cx="576263" cy="706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4"/>
          <p:cNvSpPr txBox="1"/>
          <p:nvPr/>
        </p:nvSpPr>
        <p:spPr>
          <a:xfrm>
            <a:off x="3419475" y="3789363"/>
            <a:ext cx="576263" cy="706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圆角矩形标注 8"/>
          <p:cNvSpPr/>
          <p:nvPr/>
        </p:nvSpPr>
        <p:spPr>
          <a:xfrm>
            <a:off x="2268538" y="2420938"/>
            <a:ext cx="2447925" cy="215900"/>
          </a:xfrm>
          <a:prstGeom prst="wedgeRoundRectCallout">
            <a:avLst>
              <a:gd name="adj1" fmla="val -47339"/>
              <a:gd name="adj2" fmla="val 6705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be present at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266" name="图片 1" descr="7e01e0f2f81d72ed7931aacf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95272" name="Group 40"/>
          <p:cNvGraphicFramePr>
            <a:graphicFrameLocks noGrp="1"/>
          </p:cNvGraphicFramePr>
          <p:nvPr>
            <p:ph sz="half" idx="1"/>
          </p:nvPr>
        </p:nvGraphicFramePr>
        <p:xfrm>
          <a:off x="395288" y="2276475"/>
          <a:ext cx="8569325" cy="1646238"/>
        </p:xfrm>
        <a:graphic>
          <a:graphicData uri="http://schemas.openxmlformats.org/drawingml/2006/table">
            <a:tbl>
              <a:tblPr/>
              <a:tblGrid>
                <a:gridCol w="1364415"/>
                <a:gridCol w="7204537"/>
              </a:tblGrid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祝愿</a:t>
                      </a:r>
                      <a:endParaRPr kumimoji="0" lang="zh-CN" alt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en-GB" altLang="zh-CN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Good luck!   Enjoy yourself!   Have fun!    Congratulations.</a:t>
                      </a:r>
                      <a:r>
                        <a:rPr lang="en-GB" altLang="zh-CN" sz="320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Well done!</a:t>
                      </a:r>
                      <a:endParaRPr kumimoji="0" lang="en-US" altLang="zh-CN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zh-CN" alt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应答</a:t>
                      </a:r>
                      <a:endParaRPr kumimoji="0" lang="zh-CN" alt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r>
                        <a:rPr kumimoji="0" lang="en-GB" altLang="zh-CN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Thank you. The same to you. You, too.</a:t>
                      </a:r>
                      <a:endParaRPr kumimoji="0" lang="en-US" altLang="zh-CN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5265" name="Text Box 33"/>
          <p:cNvSpPr txBox="1"/>
          <p:nvPr/>
        </p:nvSpPr>
        <p:spPr>
          <a:xfrm>
            <a:off x="323850" y="4246563"/>
            <a:ext cx="8820150" cy="20621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3200" dirty="0">
                <a:solidFill>
                  <a:srgbClr val="000000"/>
                </a:solidFill>
                <a:latin typeface="Arial" panose="020B0604020202020204" pitchFamily="34" charset="0"/>
              </a:rPr>
              <a:t>真题  </a:t>
            </a:r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--I’m  taking my driving test tomorrow.</a:t>
            </a:r>
            <a:endParaRPr lang="en-US" altLang="zh-CN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-- _____! </a:t>
            </a:r>
            <a:endParaRPr lang="en-US" altLang="zh-CN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A. Cheers          B. Good luck</a:t>
            </a:r>
            <a:endParaRPr lang="en-US" altLang="zh-CN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C. Come on       D. Congratulations</a:t>
            </a:r>
            <a:endParaRPr lang="en-US" altLang="zh-CN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5267" name="Text Box 35"/>
          <p:cNvSpPr txBox="1"/>
          <p:nvPr/>
        </p:nvSpPr>
        <p:spPr>
          <a:xfrm>
            <a:off x="2051050" y="4797425"/>
            <a:ext cx="458788" cy="584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GB" altLang="zh-CN" sz="3200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altLang="zh-CN" sz="3200" b="1" dirty="0">
              <a:solidFill>
                <a:srgbClr val="A5002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80" name="Text Box 39"/>
          <p:cNvSpPr txBox="1"/>
          <p:nvPr/>
        </p:nvSpPr>
        <p:spPr>
          <a:xfrm>
            <a:off x="2843213" y="5661025"/>
            <a:ext cx="1841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zh-CN" altLang="zh-CN" dirty="0">
              <a:latin typeface="Arial" panose="020B0604020202020204" pitchFamily="34" charset="0"/>
            </a:endParaRPr>
          </a:p>
        </p:txBody>
      </p:sp>
      <p:sp>
        <p:nvSpPr>
          <p:cNvPr id="11281" name="矩形 7"/>
          <p:cNvSpPr/>
          <p:nvPr/>
        </p:nvSpPr>
        <p:spPr>
          <a:xfrm>
            <a:off x="395288" y="260350"/>
            <a:ext cx="6103937" cy="7080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4000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Situational communication</a:t>
            </a:r>
            <a:endParaRPr lang="zh-CN" altLang="en-US" sz="4000" dirty="0">
              <a:latin typeface="Arial" panose="020B0604020202020204" pitchFamily="34" charset="0"/>
            </a:endParaRPr>
          </a:p>
        </p:txBody>
      </p:sp>
      <p:sp>
        <p:nvSpPr>
          <p:cNvPr id="11282" name="矩形 9"/>
          <p:cNvSpPr/>
          <p:nvPr/>
        </p:nvSpPr>
        <p:spPr>
          <a:xfrm>
            <a:off x="684213" y="1052513"/>
            <a:ext cx="6191250" cy="1077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Expressing Goodwill: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zh-CN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congratulations and goodwill.</a:t>
            </a:r>
            <a:endParaRPr lang="en-US" altLang="zh-CN" sz="32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5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5">
                                            <p:txEl>
                                              <p:charRg st="0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95265">
                                            <p:txEl>
                                              <p:charRg st="0" end="4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5">
                                            <p:txEl>
                                              <p:charRg st="44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5265">
                                            <p:txEl>
                                              <p:charRg st="44" end="6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5">
                                            <p:txEl>
                                              <p:charRg st="65" end="10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5265">
                                            <p:txEl>
                                              <p:charRg st="65" end="10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5">
                                            <p:txEl>
                                              <p:charRg st="104" end="1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5265">
                                            <p:txEl>
                                              <p:charRg st="104" end="14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67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5267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5267">
                                            <p:txEl>
                                              <p:charRg st="0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commondata" val="eyJoZGlkIjoiNmZlOWE1YWFiZDZkZmZiNWFkZWU2NmFkYjgwMmY4NW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3787</Words>
  <Application>WPS 演示</Application>
  <PresentationFormat>全屏显示(4:3)</PresentationFormat>
  <Paragraphs>255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8" baseType="lpstr">
      <vt:lpstr>Arial</vt:lpstr>
      <vt:lpstr>宋体</vt:lpstr>
      <vt:lpstr>Wingdings</vt:lpstr>
      <vt:lpstr>Calibri</vt:lpstr>
      <vt:lpstr>Times New Roman</vt:lpstr>
      <vt:lpstr>Adobe Gothic Std B</vt:lpstr>
      <vt:lpstr>Yu Gothic</vt:lpstr>
      <vt:lpstr>Wingdings 2</vt:lpstr>
      <vt:lpstr>楷体_GB2312</vt:lpstr>
      <vt:lpstr>新宋体</vt:lpstr>
      <vt:lpstr>Verdana</vt:lpstr>
      <vt:lpstr>微软雅黑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It Changed My Life</dc:title>
  <dc:creator>默默宝贝</dc:creator>
  <cp:lastModifiedBy>lenovo</cp:lastModifiedBy>
  <cp:revision>192</cp:revision>
  <dcterms:created xsi:type="dcterms:W3CDTF">2013-11-11T08:13:09Z</dcterms:created>
  <dcterms:modified xsi:type="dcterms:W3CDTF">2023-10-07T08:18:45Z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839F1C652B4647399DB1503D524C5A6C_13</vt:lpwstr>
  </property>
  <property fmtid="{D5CDD505-2E9C-101B-9397-08002B2CF9AE}" pid="3" name="KSOProductBuildVer">
    <vt:lpwstr>2052-12.1.0.15374</vt:lpwstr>
  </property>
</Properties>
</file>