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jpeg" ContentType="image/jpeg"/>
  <Default Extension="JPG" ContentType="image/.jp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01" r:id="rId3"/>
    <p:sldId id="402" r:id="rId4"/>
    <p:sldId id="379" r:id="rId5"/>
    <p:sldId id="380" r:id="rId6"/>
    <p:sldId id="381" r:id="rId7"/>
    <p:sldId id="382" r:id="rId8"/>
    <p:sldId id="383" r:id="rId9"/>
    <p:sldId id="384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95" r:id="rId20"/>
    <p:sldId id="396" r:id="rId21"/>
    <p:sldId id="397" r:id="rId22"/>
    <p:sldId id="398" r:id="rId23"/>
    <p:sldId id="399" r:id="rId24"/>
    <p:sldId id="400" r:id="rId25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r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Tx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r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Tx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r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Tx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r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Tx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r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ClrTx/>
      <a:buSzPct val="100000"/>
      <a:buFontTx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r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ClrTx/>
      <a:buSzPct val="100000"/>
      <a:buFontTx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r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ClrTx/>
      <a:buSzPct val="100000"/>
      <a:buFontTx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r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ClrTx/>
      <a:buSzPct val="100000"/>
      <a:buFontTx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6"/>
    <p:restoredTop sz="88700"/>
  </p:normalViewPr>
  <p:slideViewPr>
    <p:cSldViewPr showGuides="1">
      <p:cViewPr varScale="1">
        <p:scale>
          <a:sx n="65" d="100"/>
          <a:sy n="65" d="100"/>
        </p:scale>
        <p:origin x="-102" y="-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gs" Target="tags/tag1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handoutMaster" Target="handoutMasters/handoutMaster1.xml"/><Relationship Id="rId26" Type="http://schemas.openxmlformats.org/officeDocument/2006/relationships/notesMaster" Target="notesMasters/notesMaster1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914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0" lvl="0" indent="0" algn="l" eaLnBrk="1" hangingPunct="1"/>
            <a:r>
              <a:rPr lang="zh-CN" altLang="en-US" sz="1200">
                <a:latin typeface="Times New Roman" panose="02020603050405020304" pitchFamily="18" charset="0"/>
              </a:rPr>
              <a:t>-刘志广-</a:t>
            </a:r>
            <a:endParaRPr lang="zh-CN" altLang="en-US" sz="1200">
              <a:latin typeface="Times New Roman" panose="02020603050405020304" pitchFamily="18" charset="0"/>
            </a:endParaRPr>
          </a:p>
        </p:txBody>
      </p:sp>
      <p:sp>
        <p:nvSpPr>
          <p:cNvPr id="38915" name="Rectangle 3"/>
          <p:cNvSpPr>
            <a:spLocks noGrp="1"/>
          </p:cNvSpPr>
          <p:nvPr>
            <p:ph type="dt" sz="quarter" idx="2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0" lvl="0" indent="0" eaLnBrk="1" hangingPunct="1"/>
            <a:endParaRPr lang="zh-CN" altLang="en-US" sz="1200">
              <a:latin typeface="Times New Roman" panose="02020603050405020304" pitchFamily="18" charset="0"/>
            </a:endParaRPr>
          </a:p>
        </p:txBody>
      </p:sp>
      <p:sp>
        <p:nvSpPr>
          <p:cNvPr id="38916" name="Rectangle 4"/>
          <p:cNvSpPr>
            <a:spLocks noGrp="1"/>
          </p:cNvSpPr>
          <p:nvPr>
            <p:ph type="ftr" sz="quarter" idx="3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marL="0" lvl="0" indent="0" algn="l" eaLnBrk="1" hangingPunct="1"/>
            <a:r>
              <a:rPr lang="zh-CN" altLang="en-US" sz="1200">
                <a:latin typeface="Times New Roman" panose="02020603050405020304" pitchFamily="18" charset="0"/>
              </a:rPr>
              <a:t>第三章 滴定分析法</a:t>
            </a:r>
            <a:endParaRPr lang="zh-CN" altLang="en-US" sz="1200">
              <a:latin typeface="Times New Roman" panose="02020603050405020304" pitchFamily="18" charset="0"/>
            </a:endParaRPr>
          </a:p>
        </p:txBody>
      </p:sp>
      <p:sp>
        <p:nvSpPr>
          <p:cNvPr id="38917" name="Rectangle 5"/>
          <p:cNvSpPr>
            <a:spLocks noGrp="1"/>
          </p:cNvSpPr>
          <p:nvPr>
            <p:ph type="sldNum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marL="0" lvl="0" indent="0" eaLnBrk="1" hangingPunct="1"/>
            <a:fld id="{9A0DB2DC-4C9A-4742-B13C-FB6460FD3503}" type="slidenum">
              <a:rPr lang="zh-CN" altLang="en-US" sz="1200">
                <a:latin typeface="Times New Roman" panose="02020603050405020304" pitchFamily="18" charset="0"/>
              </a:rPr>
            </a:fld>
            <a:endParaRPr lang="zh-CN" altLang="en-US" sz="12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7890" name="Rectangle 4"/>
          <p:cNvSpPr/>
          <p:nvPr>
            <p:ph type="sldImg" idx="5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7891" name="Rectangle 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7892" name="Rectangle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0" lvl="0" indent="0" algn="l" eaLnBrk="1" hangingPunct="1"/>
            <a:endParaRPr lang="zh-CN" altLang="en-US" sz="1200">
              <a:latin typeface="Times New Roman" panose="02020603050405020304" pitchFamily="18" charset="0"/>
            </a:endParaRPr>
          </a:p>
        </p:txBody>
      </p:sp>
      <p:sp>
        <p:nvSpPr>
          <p:cNvPr id="37893" name="Rectangle 9"/>
          <p:cNvSpPr>
            <a:spLocks noGrp="1"/>
          </p:cNvSpPr>
          <p:nvPr>
            <p:ph type="dt" idx="2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0" lvl="0" indent="0" eaLnBrk="1" hangingPunct="1"/>
            <a:endParaRPr lang="zh-CN" altLang="en-US" sz="1200">
              <a:latin typeface="Times New Roman" panose="02020603050405020304" pitchFamily="18" charset="0"/>
            </a:endParaRPr>
          </a:p>
        </p:txBody>
      </p:sp>
      <p:sp>
        <p:nvSpPr>
          <p:cNvPr id="37894" name="Rectangle 10"/>
          <p:cNvSpPr>
            <a:spLocks noGrp="1"/>
          </p:cNvSpPr>
          <p:nvPr>
            <p:ph type="ftr" sz="quarter" idx="3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marL="0" lvl="0" indent="0" algn="l" eaLnBrk="1" hangingPunct="1"/>
            <a:endParaRPr lang="zh-CN" altLang="en-US" sz="1200">
              <a:latin typeface="Times New Roman" panose="02020603050405020304" pitchFamily="18" charset="0"/>
            </a:endParaRPr>
          </a:p>
        </p:txBody>
      </p:sp>
      <p:sp>
        <p:nvSpPr>
          <p:cNvPr id="37895" name="Rectangle 11"/>
          <p:cNvSpPr>
            <a:spLocks noGrp="1"/>
          </p:cNvSpPr>
          <p:nvPr>
            <p:ph type="sldNum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marL="0" lvl="0" indent="0" eaLnBrk="1" hangingPunct="1"/>
            <a:fld id="{9A0DB2DC-4C9A-4742-B13C-FB6460FD3503}" type="slidenum">
              <a:rPr lang="zh-CN" altLang="en-US" sz="1200">
                <a:latin typeface="Times New Roman" panose="02020603050405020304" pitchFamily="18" charset="0"/>
              </a:rPr>
            </a:fld>
            <a:endParaRPr lang="zh-CN" altLang="en-US" sz="12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/>
      </a:defRPr>
    </a:lvl1pPr>
    <a:lvl2pPr marL="457200" lvl="1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/>
      </a:defRPr>
    </a:lvl2pPr>
    <a:lvl3pPr marL="914400" lvl="2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/>
      </a:defRPr>
    </a:lvl3pPr>
    <a:lvl4pPr marL="1371600" lvl="3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/>
      </a:defRPr>
    </a:lvl4pPr>
    <a:lvl5pPr marL="1828800" lvl="4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/>
      </a:defRPr>
    </a:lvl5pPr>
    <a:lvl6pPr marL="2286000" lvl="5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/>
      </a:defRPr>
    </a:lvl6pPr>
    <a:lvl7pPr marL="2743200" lvl="6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/>
      </a:defRPr>
    </a:lvl7pPr>
    <a:lvl8pPr marL="3200400" lvl="7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/>
      </a:defRPr>
    </a:lvl8pPr>
    <a:lvl9pPr marL="3657600" lvl="8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7136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7136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2050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07695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fld id="{9A0DB2DC-4C9A-4742-B13C-FB6460FD3503}" type="slidenum">
              <a:rPr lang="zh-CN" altLang="en-US"/>
            </a:fld>
            <a:endParaRPr lang="zh-CN" altLang="en-US"/>
          </a:p>
        </p:txBody>
      </p:sp>
      <p:sp>
        <p:nvSpPr>
          <p:cNvPr id="2053" name="Rectangle 4"/>
          <p:cNvSpPr>
            <a:spLocks noGrp="1"/>
          </p:cNvSpPr>
          <p:nvPr>
            <p:ph type="dt" sz="half" idx="2"/>
          </p:nvPr>
        </p:nvSpPr>
        <p:spPr>
          <a:xfrm>
            <a:off x="301625" y="607695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fld id="{BB962C8B-B14F-4D97-AF65-F5344CB8AC3E}" type="datetime1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1981200"/>
            <a:ext cx="8540750" cy="3886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242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fld id="{9A0DB2DC-4C9A-4742-B13C-FB6460FD3503}" type="slidenum">
              <a:rPr lang="zh-CN" altLang="en-US"/>
            </a:fld>
            <a:endParaRPr lang="zh-CN" altLang="en-US"/>
          </a:p>
        </p:txBody>
      </p:sp>
      <p:sp>
        <p:nvSpPr>
          <p:cNvPr id="10245" name="Rectangle 4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fld id="{BB962C8B-B14F-4D97-AF65-F5344CB8AC3E}" type="datetime1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0363" y="685800"/>
            <a:ext cx="2135187" cy="51816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85800"/>
            <a:ext cx="6256338" cy="51816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1266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fld id="{9A0DB2DC-4C9A-4742-B13C-FB6460FD3503}" type="slidenum">
              <a:rPr lang="zh-CN" altLang="en-US"/>
            </a:fld>
            <a:endParaRPr lang="zh-CN" altLang="en-US"/>
          </a:p>
        </p:txBody>
      </p:sp>
      <p:sp>
        <p:nvSpPr>
          <p:cNvPr id="11269" name="Rectangle 4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fld id="{BB962C8B-B14F-4D97-AF65-F5344CB8AC3E}" type="datetime1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981200"/>
            <a:ext cx="8540750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098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fld id="{9A0DB2DC-4C9A-4742-B13C-FB6460FD3503}" type="slidenum">
              <a:rPr lang="zh-CN" altLang="en-US"/>
            </a:fld>
            <a:endParaRPr lang="zh-CN" altLang="en-US"/>
          </a:p>
        </p:txBody>
      </p:sp>
      <p:sp>
        <p:nvSpPr>
          <p:cNvPr id="4101" name="Rectangle 4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fld id="{BB962C8B-B14F-4D97-AF65-F5344CB8AC3E}" type="datetime1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122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fld id="{9A0DB2DC-4C9A-4742-B13C-FB6460FD3503}" type="slidenum">
              <a:rPr lang="zh-CN" altLang="en-US"/>
            </a:fld>
            <a:endParaRPr lang="zh-CN" altLang="en-US"/>
          </a:p>
        </p:txBody>
      </p:sp>
      <p:sp>
        <p:nvSpPr>
          <p:cNvPr id="5125" name="Rectangle 4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fld id="{BB962C8B-B14F-4D97-AF65-F5344CB8AC3E}" type="datetime1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6146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fld id="{9A0DB2DC-4C9A-4742-B13C-FB6460FD3503}" type="slidenum">
              <a:rPr lang="zh-CN" altLang="en-US"/>
            </a:fld>
            <a:endParaRPr lang="zh-CN" altLang="en-US"/>
          </a:p>
        </p:txBody>
      </p:sp>
      <p:sp>
        <p:nvSpPr>
          <p:cNvPr id="6149" name="Rectangle 4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fld id="{BB962C8B-B14F-4D97-AF65-F5344CB8AC3E}" type="datetime1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fld id="{9A0DB2DC-4C9A-4742-B13C-FB6460FD3503}" type="slidenum">
              <a:rPr lang="zh-CN" altLang="en-US"/>
            </a:fld>
            <a:endParaRPr lang="zh-CN" altLang="en-US"/>
          </a:p>
        </p:txBody>
      </p:sp>
      <p:sp>
        <p:nvSpPr>
          <p:cNvPr id="7173" name="Rectangle 4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fld id="{BB962C8B-B14F-4D97-AF65-F5344CB8AC3E}" type="datetime1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8194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fld id="{9A0DB2DC-4C9A-4742-B13C-FB6460FD3503}" type="slidenum">
              <a:rPr lang="zh-CN" altLang="en-US"/>
            </a:fld>
            <a:endParaRPr lang="zh-CN" altLang="en-US"/>
          </a:p>
        </p:txBody>
      </p:sp>
      <p:sp>
        <p:nvSpPr>
          <p:cNvPr id="8197" name="Rectangle 4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fld id="{BB962C8B-B14F-4D97-AF65-F5344CB8AC3E}" type="datetime1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9218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fld id="{9A0DB2DC-4C9A-4742-B13C-FB6460FD3503}" type="slidenum">
              <a:rPr lang="zh-CN" altLang="en-US"/>
            </a:fld>
            <a:endParaRPr lang="zh-CN" altLang="en-US"/>
          </a:p>
        </p:txBody>
      </p:sp>
      <p:sp>
        <p:nvSpPr>
          <p:cNvPr id="9221" name="Rectangle 4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fld id="{BB962C8B-B14F-4D97-AF65-F5344CB8AC3E}" type="datetime1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 noRot="1"/>
          </p:cNvSpPr>
          <p:nvPr>
            <p:ph type="title"/>
          </p:nvPr>
        </p:nvSpPr>
        <p:spPr>
          <a:xfrm>
            <a:off x="301625" y="6858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Rectangle 3"/>
          <p:cNvSpPr>
            <a:spLocks noGrp="1" noRot="1"/>
          </p:cNvSpPr>
          <p:nvPr>
            <p:ph type="body" idx="1"/>
          </p:nvPr>
        </p:nvSpPr>
        <p:spPr>
          <a:xfrm>
            <a:off x="304800" y="1981200"/>
            <a:ext cx="8540750" cy="3886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l">
              <a:defRPr sz="1400"/>
            </a:lvl1pPr>
          </a:lstStyle>
          <a:p>
            <a:pPr lvl="0" eaLnBrk="1" hangingPunct="1"/>
            <a:fld id="{BB962C8B-B14F-4D97-AF65-F5344CB8AC3E}" type="datetime1">
              <a:rPr lang="zh-CN" altLang="en-US"/>
            </a:fld>
            <a:endParaRPr lang="zh-CN" altLang="en-US"/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SzPct val="100000"/>
        <a:buNone/>
        <a:defRPr sz="4400" b="0" i="0" u="none" kern="1200" baseline="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1pPr>
      <a:lvl2pPr marL="0" lvl="1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SzPct val="100000"/>
        <a:buNone/>
        <a:defRPr sz="4400" b="0" i="0" u="none" kern="1200" baseline="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marL="0" lvl="2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SzPct val="100000"/>
        <a:buNone/>
        <a:defRPr sz="4400" b="0" i="0" u="none" kern="1200" baseline="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marL="0" lvl="3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SzPct val="100000"/>
        <a:buNone/>
        <a:defRPr sz="4400" b="0" i="0" u="none" kern="1200" baseline="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marL="0" lvl="4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SzPct val="100000"/>
        <a:buNone/>
        <a:defRPr sz="4400" b="0" i="0" u="none" kern="1200" baseline="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</p:titleStyle>
    <p:bodyStyle>
      <a:lvl1pPr marL="342900" lvl="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1pPr>
      <a:lvl2pPr marL="742950" lvl="1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marL="1143000" lvl="2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marL="1600200" lvl="3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marL="2057400" lvl="4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2514600" lvl="5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2971800" lvl="6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3429000" lvl="7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3886200" lvl="8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bodyStyle>
    <p:otherStyle>
      <a:lvl1pPr marL="0" lvl="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SzPct val="100000"/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1pPr>
      <a:lvl2pPr marL="457200" lvl="1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Tx/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marL="914400" lvl="2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Tx/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marL="1371600" lvl="3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Tx/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marL="1828800" lvl="4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Tx/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2286000" lvl="5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Pct val="100000"/>
        <a:buFontTx/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2743200" lvl="6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Pct val="100000"/>
        <a:buFontTx/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3200400" lvl="7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Pct val="100000"/>
        <a:buFontTx/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3657600" lvl="8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Pct val="100000"/>
        <a:buFontTx/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日期占位符 3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l" eaLnBrk="1" hangingPunct="1"/>
            <a:fld id="{BB962C8B-B14F-4D97-AF65-F5344CB8AC3E}" type="datetime1">
              <a:rPr lang="zh-CN" altLang="en-US" sz="1400"/>
            </a:fld>
            <a:endParaRPr lang="zh-CN" altLang="en-US" sz="1400"/>
          </a:p>
        </p:txBody>
      </p:sp>
      <p:sp>
        <p:nvSpPr>
          <p:cNvPr id="1433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019800"/>
            <a:ext cx="2895600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ctr" eaLnBrk="1" hangingPunct="1"/>
            <a:r>
              <a:rPr lang="zh-CN" altLang="en-US" sz="1400"/>
              <a:t>东海中专</a:t>
            </a:r>
            <a:r>
              <a:rPr lang="en-US" altLang="zh-CN" sz="1400"/>
              <a:t>   </a:t>
            </a:r>
            <a:r>
              <a:rPr lang="zh-CN" altLang="en-US" sz="1400"/>
              <a:t>朱胜斌</a:t>
            </a:r>
            <a:r>
              <a:rPr lang="en-US" altLang="zh-CN" sz="1400"/>
              <a:t> </a:t>
            </a:r>
            <a:endParaRPr lang="en-US" altLang="zh-CN" sz="1400"/>
          </a:p>
        </p:txBody>
      </p:sp>
      <p:sp>
        <p:nvSpPr>
          <p:cNvPr id="14341" name="Rectangle 4"/>
          <p:cNvSpPr>
            <a:spLocks noGrp="1" noRot="1"/>
          </p:cNvSpPr>
          <p:nvPr>
            <p:ph idx="1"/>
          </p:nvPr>
        </p:nvSpPr>
        <p:spPr>
          <a:xfrm>
            <a:off x="35560" y="1052195"/>
            <a:ext cx="8540750" cy="1295400"/>
          </a:xfrm>
          <a:ln/>
        </p:spPr>
        <p:txBody>
          <a:bodyPr wrap="square" lIns="91440" tIns="45720" rIns="91440" bIns="45720" anchor="t" anchorCtr="0"/>
          <a:p>
            <a:pPr algn="ctr" eaLnBrk="1" hangingPunct="1">
              <a:lnSpc>
                <a:spcPct val="120000"/>
              </a:lnSpc>
              <a:spcBef>
                <a:spcPct val="35000"/>
              </a:spcBef>
              <a:buClr>
                <a:schemeClr val="hlink"/>
              </a:buClr>
              <a:buNone/>
            </a:pPr>
            <a:r>
              <a:rPr lang="zh-CN" altLang="en-US" sz="5400" b="1">
                <a:solidFill>
                  <a:srgbClr val="663300"/>
                </a:solidFill>
                <a:latin typeface="华文行楷" pitchFamily="2" charset="-122"/>
                <a:ea typeface="华文行楷" pitchFamily="2" charset="-122"/>
              </a:rPr>
              <a:t>  氧化还原滴定法</a:t>
            </a:r>
            <a:endParaRPr lang="zh-CN" altLang="en-US" sz="5400" b="1">
              <a:solidFill>
                <a:srgbClr val="663300"/>
              </a:solidFill>
              <a:latin typeface="华文行楷" pitchFamily="2" charset="-122"/>
              <a:ea typeface="华文行楷" pitchFamily="2" charset="-122"/>
            </a:endParaRPr>
          </a:p>
          <a:p>
            <a:pPr algn="ctr" eaLnBrk="1" hangingPunct="1">
              <a:lnSpc>
                <a:spcPct val="120000"/>
              </a:lnSpc>
              <a:spcBef>
                <a:spcPct val="35000"/>
              </a:spcBef>
              <a:buClr>
                <a:schemeClr val="hlink"/>
              </a:buClr>
              <a:buNone/>
            </a:pPr>
            <a:r>
              <a:rPr lang="en-US" altLang="zh-CN" sz="5400" b="1">
                <a:solidFill>
                  <a:srgbClr val="000066"/>
                </a:solidFill>
                <a:latin typeface="华文行楷" pitchFamily="2" charset="-122"/>
                <a:ea typeface="华文行楷" pitchFamily="2" charset="-122"/>
              </a:rPr>
              <a:t>Oxidation-reduction titration</a:t>
            </a:r>
            <a:endParaRPr lang="en-US" altLang="zh-CN" sz="5400" b="1">
              <a:solidFill>
                <a:srgbClr val="000066"/>
              </a:solidFill>
              <a:latin typeface="华文行楷" pitchFamily="2" charset="-122"/>
              <a:ea typeface="华文行楷" pitchFamily="2" charset="-122"/>
            </a:endParaRPr>
          </a:p>
        </p:txBody>
      </p:sp>
      <p:pic>
        <p:nvPicPr>
          <p:cNvPr id="2" name="图片 1" descr="朱胜斌印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68260" y="5516880"/>
            <a:ext cx="857250" cy="8572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14341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charRg st="1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14341">
                                            <p:txEl>
                                              <p:charRg st="10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日期占位符 3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l" eaLnBrk="1" hangingPunct="1"/>
            <a:fld id="{BB962C8B-B14F-4D97-AF65-F5344CB8AC3E}" type="datetime1">
              <a:rPr lang="zh-CN" altLang="en-US" sz="1400"/>
            </a:fld>
            <a:endParaRPr lang="zh-CN" altLang="en-US" sz="1400"/>
          </a:p>
        </p:txBody>
      </p:sp>
      <p:sp>
        <p:nvSpPr>
          <p:cNvPr id="2355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23557" name="Rectangle 2"/>
          <p:cNvSpPr>
            <a:spLocks noGrp="1" noRot="1"/>
          </p:cNvSpPr>
          <p:nvPr>
            <p:ph type="title"/>
          </p:nvPr>
        </p:nvSpPr>
        <p:spPr>
          <a:xfrm>
            <a:off x="538163" y="685800"/>
            <a:ext cx="8304212" cy="1143000"/>
          </a:xfrm>
          <a:ln/>
        </p:spPr>
        <p:txBody>
          <a:bodyPr wrap="square" lIns="91440" tIns="45720" rIns="91440" bIns="45720" anchor="ctr" anchorCtr="0"/>
          <a:p>
            <a:pPr algn="l" eaLnBrk="1" hangingPunct="1"/>
            <a:r>
              <a:rPr lang="zh-CN" altLang="en-US" sz="3600" b="1">
                <a:solidFill>
                  <a:srgbClr val="CC0099"/>
                </a:solidFill>
                <a:ea typeface="华文新魏" pitchFamily="2" charset="-122"/>
              </a:rPr>
              <a:t>三、</a:t>
            </a:r>
            <a:r>
              <a:rPr lang="zh-CN" altLang="en-US" sz="3600" b="1">
                <a:solidFill>
                  <a:srgbClr val="CC0099"/>
                </a:solidFill>
                <a:latin typeface="宋体" panose="02010600030101010101" pitchFamily="2" charset="-122"/>
                <a:ea typeface="华文新魏" pitchFamily="2" charset="-122"/>
              </a:rPr>
              <a:t>重铬酸钾</a:t>
            </a:r>
            <a:endParaRPr lang="zh-CN" altLang="en-US" sz="3600" b="1">
              <a:solidFill>
                <a:srgbClr val="CC0099"/>
              </a:solidFill>
              <a:latin typeface="宋体" panose="02010600030101010101" pitchFamily="2" charset="-122"/>
              <a:ea typeface="华文新魏" pitchFamily="2" charset="-122"/>
            </a:endParaRPr>
          </a:p>
        </p:txBody>
      </p:sp>
      <p:sp>
        <p:nvSpPr>
          <p:cNvPr id="23558" name="Rectangle 3"/>
          <p:cNvSpPr>
            <a:spLocks noGrp="1" noRot="1"/>
          </p:cNvSpPr>
          <p:nvPr>
            <p:ph idx="1"/>
          </p:nvPr>
        </p:nvSpPr>
        <p:spPr>
          <a:xfrm>
            <a:off x="614363" y="1981200"/>
            <a:ext cx="8231187" cy="3886200"/>
          </a:xfrm>
          <a:ln/>
        </p:spPr>
        <p:txBody>
          <a:bodyPr wrap="square" lIns="91440" tIns="45720" rIns="91440" bIns="45720" anchor="t" anchorCtr="0"/>
          <a:p>
            <a:pPr eaLnBrk="1" hangingPunct="1">
              <a:lnSpc>
                <a:spcPct val="90000"/>
              </a:lnSpc>
              <a:buClr>
                <a:srgbClr val="FF0000"/>
              </a:buClr>
              <a:buNone/>
            </a:pPr>
            <a:r>
              <a:rPr lang="zh-CN" altLang="en-US" sz="2800" b="1">
                <a:solidFill>
                  <a:schemeClr val="accent2"/>
                </a:solidFill>
                <a:ea typeface="隶书" pitchFamily="49" charset="-122"/>
              </a:rPr>
              <a:t>1、方法简介</a:t>
            </a:r>
            <a:endParaRPr lang="zh-CN" altLang="en-US" sz="2800" b="1">
              <a:solidFill>
                <a:schemeClr val="accent2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66"/>
              </a:buClr>
            </a:pP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在酸性溶液中，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φ°＝1.36V，</a:t>
            </a: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产物为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Cr</a:t>
            </a:r>
            <a:r>
              <a:rPr lang="en-US" altLang="zh-CN" sz="2800" b="1" baseline="30000">
                <a:solidFill>
                  <a:srgbClr val="000066"/>
                </a:solidFill>
                <a:ea typeface="隶书" pitchFamily="49" charset="-122"/>
              </a:rPr>
              <a:t>3＋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；</a:t>
            </a:r>
            <a:endParaRPr lang="en-US" altLang="zh-CN" sz="2800" b="1">
              <a:solidFill>
                <a:srgbClr val="000066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66"/>
              </a:buClr>
              <a:buNone/>
            </a:pP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     </a:t>
            </a:r>
            <a:r>
              <a:rPr lang="en-US" altLang="zh-CN" sz="2800" b="1">
                <a:solidFill>
                  <a:srgbClr val="FF0000"/>
                </a:solidFill>
                <a:ea typeface="隶书" pitchFamily="49" charset="-122"/>
              </a:rPr>
              <a:t>Cr</a:t>
            </a:r>
            <a:r>
              <a:rPr lang="en-US" altLang="zh-CN" sz="2800" b="1" baseline="-25000">
                <a:solidFill>
                  <a:srgbClr val="FF0000"/>
                </a:solidFill>
                <a:ea typeface="隶书" pitchFamily="49" charset="-122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ea typeface="隶书" pitchFamily="49" charset="-122"/>
              </a:rPr>
              <a:t>O</a:t>
            </a:r>
            <a:r>
              <a:rPr lang="zh-CN" altLang="en-US" sz="2800" b="1" baseline="-25000">
                <a:solidFill>
                  <a:srgbClr val="FF0000"/>
                </a:solidFill>
                <a:ea typeface="隶书" pitchFamily="49" charset="-122"/>
              </a:rPr>
              <a:t>7</a:t>
            </a:r>
            <a:r>
              <a:rPr lang="zh-CN" altLang="en-US" sz="2800" b="1" baseline="30000">
                <a:solidFill>
                  <a:srgbClr val="FF0000"/>
                </a:solidFill>
                <a:ea typeface="隶书" pitchFamily="49" charset="-122"/>
              </a:rPr>
              <a:t>-</a:t>
            </a:r>
            <a:r>
              <a:rPr lang="en-US" altLang="zh-CN" sz="2800" b="1">
                <a:solidFill>
                  <a:srgbClr val="FF0000"/>
                </a:solidFill>
                <a:ea typeface="隶书" pitchFamily="49" charset="-122"/>
              </a:rPr>
              <a:t>＋14H</a:t>
            </a:r>
            <a:r>
              <a:rPr lang="zh-CN" altLang="zh-CN" sz="2800" b="1" baseline="30000">
                <a:solidFill>
                  <a:srgbClr val="FF0000"/>
                </a:solidFill>
                <a:ea typeface="隶书" pitchFamily="49" charset="-122"/>
              </a:rPr>
              <a:t>＋ </a:t>
            </a:r>
            <a:r>
              <a:rPr lang="zh-CN" altLang="en-US" sz="2800" b="1">
                <a:solidFill>
                  <a:srgbClr val="FF0000"/>
                </a:solidFill>
                <a:ea typeface="隶书" pitchFamily="49" charset="-122"/>
              </a:rPr>
              <a:t>＋6</a:t>
            </a:r>
            <a:r>
              <a:rPr lang="en-US" altLang="zh-CN" sz="2800" b="1">
                <a:solidFill>
                  <a:srgbClr val="FF0000"/>
                </a:solidFill>
                <a:ea typeface="隶书" pitchFamily="49" charset="-122"/>
              </a:rPr>
              <a:t>e</a:t>
            </a:r>
            <a:r>
              <a:rPr lang="zh-CN" altLang="zh-CN" sz="2800" b="1" baseline="30000">
                <a:solidFill>
                  <a:srgbClr val="FF0000"/>
                </a:solidFill>
                <a:ea typeface="隶书" pitchFamily="49" charset="-122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ea typeface="隶书" pitchFamily="49" charset="-122"/>
              </a:rPr>
              <a:t>= 2Cr</a:t>
            </a:r>
            <a:r>
              <a:rPr lang="en-US" altLang="zh-CN" sz="2800" b="1" baseline="30000">
                <a:solidFill>
                  <a:srgbClr val="FF0000"/>
                </a:solidFill>
                <a:ea typeface="隶书" pitchFamily="49" charset="-122"/>
              </a:rPr>
              <a:t>3＋</a:t>
            </a:r>
            <a:r>
              <a:rPr lang="en-US" altLang="zh-CN" sz="2800" b="1">
                <a:solidFill>
                  <a:srgbClr val="FF0000"/>
                </a:solidFill>
                <a:ea typeface="隶书" pitchFamily="49" charset="-122"/>
              </a:rPr>
              <a:t>＋7H</a:t>
            </a:r>
            <a:r>
              <a:rPr lang="en-US" altLang="zh-CN" sz="2800" b="1" baseline="-25000">
                <a:solidFill>
                  <a:srgbClr val="FF0000"/>
                </a:solidFill>
                <a:ea typeface="隶书" pitchFamily="49" charset="-122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ea typeface="隶书" pitchFamily="49" charset="-122"/>
              </a:rPr>
              <a:t>O</a:t>
            </a:r>
            <a:endParaRPr lang="en-US" altLang="zh-CN" sz="2800" b="1">
              <a:solidFill>
                <a:srgbClr val="FF0000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zh-CN" altLang="en-US" sz="2800" b="1">
                <a:solidFill>
                  <a:schemeClr val="accent2"/>
                </a:solidFill>
                <a:ea typeface="隶书" pitchFamily="49" charset="-122"/>
              </a:rPr>
              <a:t>氧化性稍弱于</a:t>
            </a:r>
            <a:r>
              <a:rPr lang="en-US" altLang="zh-CN" sz="2800" b="1">
                <a:solidFill>
                  <a:schemeClr val="accent2"/>
                </a:solidFill>
                <a:ea typeface="隶书" pitchFamily="49" charset="-122"/>
              </a:rPr>
              <a:t>KMnO</a:t>
            </a:r>
            <a:r>
              <a:rPr lang="en-US" altLang="zh-CN" sz="2800" b="1" baseline="-25000">
                <a:solidFill>
                  <a:schemeClr val="accent2"/>
                </a:solidFill>
                <a:ea typeface="隶书" pitchFamily="49" charset="-122"/>
              </a:rPr>
              <a:t>4</a:t>
            </a:r>
            <a:r>
              <a:rPr lang="en-US" altLang="zh-CN" sz="2800" b="1">
                <a:solidFill>
                  <a:schemeClr val="accent2"/>
                </a:solidFill>
                <a:ea typeface="隶书" pitchFamily="49" charset="-122"/>
              </a:rPr>
              <a:t>，</a:t>
            </a:r>
            <a:r>
              <a:rPr lang="zh-CN" altLang="en-US" sz="2800" b="1">
                <a:solidFill>
                  <a:schemeClr val="accent2"/>
                </a:solidFill>
                <a:ea typeface="隶书" pitchFamily="49" charset="-122"/>
              </a:rPr>
              <a:t>但具有以下优点：</a:t>
            </a:r>
            <a:endParaRPr lang="zh-CN" altLang="en-US" sz="2800" b="1">
              <a:solidFill>
                <a:schemeClr val="accent2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zh-CN" altLang="en-US" sz="2600" b="1">
                <a:solidFill>
                  <a:srgbClr val="660066"/>
                </a:solidFill>
                <a:ea typeface="隶书" pitchFamily="49" charset="-122"/>
              </a:rPr>
              <a:t>溶液稳定，置于密闭容器中可长期保存，浓度不变；</a:t>
            </a:r>
            <a:endParaRPr lang="zh-CN" altLang="en-US" sz="2600" b="1">
              <a:solidFill>
                <a:srgbClr val="660066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zh-CN" altLang="en-US" sz="2600" b="1">
                <a:solidFill>
                  <a:srgbClr val="660066"/>
                </a:solidFill>
                <a:ea typeface="隶书" pitchFamily="49" charset="-122"/>
              </a:rPr>
              <a:t>可在</a:t>
            </a:r>
            <a:r>
              <a:rPr lang="en-US" altLang="zh-CN" sz="2600" b="1">
                <a:solidFill>
                  <a:srgbClr val="660066"/>
                </a:solidFill>
                <a:ea typeface="隶书" pitchFamily="49" charset="-122"/>
              </a:rPr>
              <a:t>HCl</a:t>
            </a:r>
            <a:r>
              <a:rPr lang="zh-CN" altLang="en-US" sz="2600" b="1">
                <a:solidFill>
                  <a:srgbClr val="660066"/>
                </a:solidFill>
                <a:ea typeface="隶书" pitchFamily="49" charset="-122"/>
              </a:rPr>
              <a:t>介质中测定；</a:t>
            </a:r>
            <a:endParaRPr lang="zh-CN" altLang="en-US" sz="2600" b="1">
              <a:solidFill>
                <a:srgbClr val="660066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zh-CN" altLang="en-US" sz="2600" b="1">
                <a:solidFill>
                  <a:srgbClr val="660066"/>
                </a:solidFill>
                <a:ea typeface="隶书" pitchFamily="49" charset="-122"/>
              </a:rPr>
              <a:t>可作基准物，直接配制标准溶液；</a:t>
            </a:r>
            <a:endParaRPr lang="zh-CN" altLang="en-US" sz="2600" b="1">
              <a:solidFill>
                <a:srgbClr val="660066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zh-CN" altLang="en-US" sz="2600" b="1">
                <a:solidFill>
                  <a:srgbClr val="660066"/>
                </a:solidFill>
                <a:ea typeface="隶书" pitchFamily="49" charset="-122"/>
              </a:rPr>
              <a:t>需要指示剂。</a:t>
            </a:r>
            <a:endParaRPr lang="zh-CN" altLang="en-US" sz="2600" b="1">
              <a:solidFill>
                <a:srgbClr val="660066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endParaRPr lang="zh-CN" altLang="en-US" sz="2600" b="1">
              <a:solidFill>
                <a:srgbClr val="660066"/>
              </a:solidFill>
              <a:ea typeface="隶书" pitchFamily="49" charset="-122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日期占位符 3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l" eaLnBrk="1" hangingPunct="1"/>
            <a:fld id="{BB962C8B-B14F-4D97-AF65-F5344CB8AC3E}" type="datetime1">
              <a:rPr lang="zh-CN" altLang="en-US" sz="1400"/>
            </a:fld>
            <a:endParaRPr lang="zh-CN" altLang="en-US" sz="1400"/>
          </a:p>
        </p:txBody>
      </p:sp>
      <p:sp>
        <p:nvSpPr>
          <p:cNvPr id="24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019800"/>
            <a:ext cx="2895600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ctr" eaLnBrk="1" hangingPunct="1"/>
            <a:r>
              <a:rPr lang="zh-CN" altLang="en-US" sz="1400"/>
              <a:t>Analytical chemistry</a:t>
            </a:r>
            <a:endParaRPr lang="zh-CN" altLang="en-US" sz="1400"/>
          </a:p>
        </p:txBody>
      </p:sp>
      <p:sp>
        <p:nvSpPr>
          <p:cNvPr id="24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24581" name="Rectangle 2"/>
          <p:cNvSpPr>
            <a:spLocks noGrp="1" noRot="1"/>
          </p:cNvSpPr>
          <p:nvPr>
            <p:ph type="title"/>
          </p:nvPr>
        </p:nvSpPr>
        <p:spPr>
          <a:xfrm>
            <a:off x="381000" y="1206500"/>
            <a:ext cx="8639175" cy="1155700"/>
          </a:xfrm>
          <a:ln/>
        </p:spPr>
        <p:txBody>
          <a:bodyPr wrap="square" lIns="91440" tIns="45720" rIns="91440" bIns="45720" anchor="ctr" anchorCtr="0"/>
          <a:p>
            <a:pPr algn="l" eaLnBrk="1" hangingPunct="1">
              <a:lnSpc>
                <a:spcPct val="115000"/>
              </a:lnSpc>
            </a:pPr>
            <a:r>
              <a:rPr lang="zh-CN" altLang="en-US" sz="3600" b="1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2、标准溶液的配制和标定</a:t>
            </a:r>
            <a:br>
              <a:rPr lang="zh-CN" altLang="en-US" sz="3600" b="1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</a:br>
            <a:r>
              <a:rPr lang="zh-CN" altLang="en-US" sz="3600" b="1">
                <a:solidFill>
                  <a:srgbClr val="006600"/>
                </a:solidFill>
                <a:latin typeface="华文新魏" pitchFamily="2" charset="-122"/>
                <a:ea typeface="华文新魏" pitchFamily="2" charset="-122"/>
              </a:rPr>
              <a:t>3、应用示例</a:t>
            </a:r>
            <a:endParaRPr lang="zh-CN" altLang="en-US" sz="3600" b="1">
              <a:solidFill>
                <a:srgbClr val="0066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4582" name="Rectangle 3"/>
          <p:cNvSpPr>
            <a:spLocks noGrp="1" noRot="1"/>
          </p:cNvSpPr>
          <p:nvPr>
            <p:ph idx="1"/>
          </p:nvPr>
        </p:nvSpPr>
        <p:spPr>
          <a:xfrm>
            <a:off x="152400" y="2057400"/>
            <a:ext cx="8650288" cy="4135438"/>
          </a:xfrm>
          <a:ln/>
        </p:spPr>
        <p:txBody>
          <a:bodyPr wrap="square" lIns="91440" tIns="45720" rIns="91440" bIns="45720" anchor="t" anchorCtr="0"/>
          <a:p>
            <a:pPr eaLnBrk="1" hangingPunct="1">
              <a:lnSpc>
                <a:spcPct val="110000"/>
              </a:lnSpc>
              <a:spcBef>
                <a:spcPct val="15000"/>
              </a:spcBef>
              <a:buClr>
                <a:schemeClr val="hlink"/>
              </a:buClr>
            </a:pPr>
            <a:endParaRPr lang="zh-CN" altLang="en-US" sz="2800" b="1">
              <a:solidFill>
                <a:srgbClr val="000066"/>
              </a:solidFill>
              <a:ea typeface="隶书" pitchFamily="49" charset="-122"/>
            </a:endParaRPr>
          </a:p>
          <a:p>
            <a:pPr algn="just">
              <a:lnSpc>
                <a:spcPct val="110000"/>
              </a:lnSpc>
              <a:spcBef>
                <a:spcPct val="15000"/>
              </a:spcBef>
              <a:buClr>
                <a:schemeClr val="bg1"/>
              </a:buClr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ea typeface="隶书" pitchFamily="49" charset="-122"/>
              </a:rPr>
              <a:t>   (1)重铬酸钾法测铁</a:t>
            </a:r>
            <a:endParaRPr lang="zh-CN" altLang="en-US" sz="2800" i="1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ea typeface="隶书" pitchFamily="49" charset="-122"/>
            </a:endParaRPr>
          </a:p>
          <a:p>
            <a:pPr algn="just">
              <a:lnSpc>
                <a:spcPct val="110000"/>
              </a:lnSpc>
              <a:spcBef>
                <a:spcPct val="15000"/>
              </a:spcBef>
              <a:buClr>
                <a:schemeClr val="bg1"/>
              </a:buClr>
              <a:buFontTx/>
              <a:buNone/>
            </a:pP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    试样</a:t>
            </a:r>
            <a:r>
              <a:rPr lang="zh-CN" altLang="zh-CN" sz="2800" b="1">
                <a:solidFill>
                  <a:srgbClr val="FF0000"/>
                </a:solidFill>
                <a:ea typeface="隶书" pitchFamily="49" charset="-122"/>
              </a:rPr>
              <a:t>→</a:t>
            </a:r>
            <a:r>
              <a:rPr lang="zh-CN" altLang="zh-CN" sz="2800" b="1">
                <a:solidFill>
                  <a:srgbClr val="000066"/>
                </a:solidFill>
                <a:ea typeface="隶书" pitchFamily="49" charset="-122"/>
              </a:rPr>
              <a:t>浓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HCl</a:t>
            </a: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加热溶解</a:t>
            </a:r>
            <a:r>
              <a:rPr lang="zh-CN" altLang="zh-CN" sz="2800" b="1">
                <a:solidFill>
                  <a:srgbClr val="FF0000"/>
                </a:solidFill>
                <a:ea typeface="隶书" pitchFamily="49" charset="-122"/>
              </a:rPr>
              <a:t>→</a:t>
            </a:r>
            <a:r>
              <a:rPr lang="zh-CN" altLang="zh-CN" sz="2800" b="1">
                <a:solidFill>
                  <a:srgbClr val="000066"/>
                </a:solidFill>
                <a:ea typeface="隶书" pitchFamily="49" charset="-122"/>
              </a:rPr>
              <a:t>用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SnCl</a:t>
            </a:r>
            <a:r>
              <a:rPr lang="en-US" altLang="zh-CN" sz="28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还原</a:t>
            </a:r>
            <a:r>
              <a:rPr lang="zh-CN" altLang="zh-CN" sz="2800" b="1">
                <a:solidFill>
                  <a:srgbClr val="FF0000"/>
                </a:solidFill>
                <a:ea typeface="隶书" pitchFamily="49" charset="-122"/>
              </a:rPr>
              <a:t>→</a:t>
            </a:r>
            <a:r>
              <a:rPr lang="zh-CN" altLang="zh-CN" sz="2800" b="1">
                <a:solidFill>
                  <a:srgbClr val="000066"/>
                </a:solidFill>
                <a:ea typeface="隶书" pitchFamily="49" charset="-122"/>
              </a:rPr>
              <a:t>用</a:t>
            </a: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H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gCl</a:t>
            </a:r>
            <a:r>
              <a:rPr lang="en-US" altLang="zh-CN" sz="28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zh-CN" altLang="zh-CN" sz="2800" b="1">
                <a:solidFill>
                  <a:srgbClr val="000066"/>
                </a:solidFill>
                <a:ea typeface="隶书" pitchFamily="49" charset="-122"/>
              </a:rPr>
              <a:t>氧化酸过量的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SnCl</a:t>
            </a:r>
            <a:r>
              <a:rPr lang="en-US" altLang="zh-CN" sz="28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zh-CN" altLang="zh-CN" sz="2800" b="1">
                <a:solidFill>
                  <a:srgbClr val="FF0000"/>
                </a:solidFill>
                <a:ea typeface="隶书" pitchFamily="49" charset="-122"/>
              </a:rPr>
              <a:t>→</a:t>
            </a: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加水稀释</a:t>
            </a:r>
            <a:r>
              <a:rPr lang="zh-CN" altLang="zh-CN" sz="2800" b="1">
                <a:solidFill>
                  <a:srgbClr val="FF0000"/>
                </a:solidFill>
                <a:ea typeface="隶书" pitchFamily="49" charset="-122"/>
              </a:rPr>
              <a:t>→</a:t>
            </a: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加入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H</a:t>
            </a:r>
            <a:r>
              <a:rPr lang="en-US" altLang="zh-CN" sz="28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SO</a:t>
            </a:r>
            <a:r>
              <a:rPr lang="en-US" altLang="zh-CN" sz="2800" b="1" baseline="-25000">
                <a:solidFill>
                  <a:srgbClr val="000066"/>
                </a:solidFill>
                <a:ea typeface="隶书" pitchFamily="49" charset="-122"/>
              </a:rPr>
              <a:t>4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＋H</a:t>
            </a:r>
            <a:r>
              <a:rPr lang="en-US" altLang="zh-CN" sz="2800" b="1" baseline="-25000">
                <a:solidFill>
                  <a:srgbClr val="000066"/>
                </a:solidFill>
                <a:ea typeface="隶书" pitchFamily="49" charset="-122"/>
              </a:rPr>
              <a:t>3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PO</a:t>
            </a:r>
            <a:r>
              <a:rPr lang="en-US" altLang="zh-CN" sz="2800" b="1" baseline="-25000">
                <a:solidFill>
                  <a:srgbClr val="000066"/>
                </a:solidFill>
                <a:ea typeface="隶书" pitchFamily="49" charset="-122"/>
              </a:rPr>
              <a:t>4</a:t>
            </a: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混酸</a:t>
            </a:r>
            <a:r>
              <a:rPr lang="zh-CN" altLang="zh-CN" sz="2800" b="1">
                <a:solidFill>
                  <a:srgbClr val="FF0000"/>
                </a:solidFill>
                <a:ea typeface="隶书" pitchFamily="49" charset="-122"/>
              </a:rPr>
              <a:t>→</a:t>
            </a: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加</a:t>
            </a:r>
            <a:r>
              <a:rPr lang="zh-CN" altLang="en-US" sz="2800" b="1">
                <a:solidFill>
                  <a:srgbClr val="660066"/>
                </a:solidFill>
                <a:ea typeface="隶书" pitchFamily="49" charset="-122"/>
              </a:rPr>
              <a:t>二苯胺磺酸钠（滴定指示剂）</a:t>
            </a:r>
            <a:r>
              <a:rPr lang="zh-CN" altLang="zh-CN" sz="2800" b="1">
                <a:solidFill>
                  <a:srgbClr val="FF0000"/>
                </a:solidFill>
                <a:ea typeface="隶书" pitchFamily="49" charset="-122"/>
              </a:rPr>
              <a:t>→</a:t>
            </a: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用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K</a:t>
            </a:r>
            <a:r>
              <a:rPr lang="en-US" altLang="zh-CN" sz="28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Cr</a:t>
            </a:r>
            <a:r>
              <a:rPr lang="en-US" altLang="zh-CN" sz="28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O</a:t>
            </a:r>
            <a:r>
              <a:rPr lang="en-US" altLang="zh-CN" sz="2800" b="1" baseline="-25000">
                <a:solidFill>
                  <a:srgbClr val="000066"/>
                </a:solidFill>
                <a:ea typeface="隶书" pitchFamily="49" charset="-122"/>
              </a:rPr>
              <a:t>7</a:t>
            </a: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标准溶液滴定</a:t>
            </a:r>
            <a:r>
              <a:rPr lang="zh-CN" altLang="zh-CN" sz="2800" b="1">
                <a:solidFill>
                  <a:srgbClr val="FF0000"/>
                </a:solidFill>
                <a:ea typeface="隶书" pitchFamily="49" charset="-122"/>
              </a:rPr>
              <a:t>→</a:t>
            </a: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终点</a:t>
            </a:r>
            <a:r>
              <a:rPr lang="zh-CN" altLang="en-US" sz="2800" b="1">
                <a:solidFill>
                  <a:srgbClr val="660066"/>
                </a:solidFill>
                <a:ea typeface="隶书" pitchFamily="49" charset="-122"/>
              </a:rPr>
              <a:t>（浅绿色</a:t>
            </a:r>
            <a:r>
              <a:rPr lang="zh-CN" altLang="zh-CN" sz="2800" b="1">
                <a:solidFill>
                  <a:srgbClr val="660066"/>
                </a:solidFill>
                <a:ea typeface="隶书" pitchFamily="49" charset="-122"/>
              </a:rPr>
              <a:t>→</a:t>
            </a:r>
            <a:r>
              <a:rPr lang="zh-CN" altLang="en-US" sz="2800" b="1">
                <a:solidFill>
                  <a:srgbClr val="660066"/>
                </a:solidFill>
                <a:ea typeface="隶书" pitchFamily="49" charset="-122"/>
              </a:rPr>
              <a:t>紫红色）</a:t>
            </a:r>
            <a:endParaRPr lang="zh-CN" altLang="en-US" sz="2800" b="1">
              <a:solidFill>
                <a:srgbClr val="660066"/>
              </a:solidFill>
              <a:ea typeface="隶书" pitchFamily="49" charset="-122"/>
            </a:endParaRPr>
          </a:p>
          <a:p>
            <a:pPr algn="just">
              <a:lnSpc>
                <a:spcPct val="110000"/>
              </a:lnSpc>
              <a:spcBef>
                <a:spcPct val="15000"/>
              </a:spcBef>
              <a:buClr>
                <a:schemeClr val="bg1"/>
              </a:buClr>
              <a:buFontTx/>
              <a:buNone/>
            </a:pP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   </a:t>
            </a:r>
            <a:endParaRPr lang="zh-CN" altLang="en-US" sz="2800" i="1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ea typeface="隶书" pitchFamily="49" charset="-122"/>
            </a:endParaRPr>
          </a:p>
          <a:p>
            <a:pPr eaLnBrk="1" hangingPunct="1">
              <a:lnSpc>
                <a:spcPct val="110000"/>
              </a:lnSpc>
              <a:spcBef>
                <a:spcPct val="15000"/>
              </a:spcBef>
              <a:buClr>
                <a:schemeClr val="hlink"/>
              </a:buClr>
            </a:pPr>
            <a:endParaRPr lang="zh-CN" altLang="en-US" sz="2800" b="1">
              <a:solidFill>
                <a:srgbClr val="000066"/>
              </a:solidFill>
              <a:ea typeface="隶书" pitchFamily="49" charset="-122"/>
            </a:endParaRPr>
          </a:p>
          <a:p>
            <a:pPr eaLnBrk="1" hangingPunct="1">
              <a:lnSpc>
                <a:spcPct val="110000"/>
              </a:lnSpc>
              <a:spcBef>
                <a:spcPct val="15000"/>
              </a:spcBef>
              <a:buClr>
                <a:schemeClr val="hlink"/>
              </a:buClr>
            </a:pPr>
            <a:endParaRPr lang="zh-CN" altLang="en-US" sz="2800" b="1">
              <a:solidFill>
                <a:srgbClr val="000066"/>
              </a:solidFill>
              <a:ea typeface="隶书" pitchFamily="49" charset="-122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日期占位符 3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l" eaLnBrk="1" hangingPunct="1"/>
            <a:fld id="{BB962C8B-B14F-4D97-AF65-F5344CB8AC3E}" type="datetime1">
              <a:rPr lang="zh-CN" altLang="en-US" sz="1400"/>
            </a:fld>
            <a:endParaRPr lang="zh-CN" altLang="en-US" sz="1400"/>
          </a:p>
        </p:txBody>
      </p:sp>
      <p:sp>
        <p:nvSpPr>
          <p:cNvPr id="2560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25605" name="Rectangle 2"/>
          <p:cNvSpPr>
            <a:spLocks noGrp="1" noRot="1"/>
          </p:cNvSpPr>
          <p:nvPr>
            <p:ph type="title"/>
          </p:nvPr>
        </p:nvSpPr>
        <p:spPr>
          <a:xfrm>
            <a:off x="465138" y="685800"/>
            <a:ext cx="8304212" cy="1143000"/>
          </a:xfrm>
          <a:ln/>
        </p:spPr>
        <p:txBody>
          <a:bodyPr wrap="square" lIns="91440" tIns="45720" rIns="91440" bIns="45720" anchor="ctr" anchorCtr="0"/>
          <a:p>
            <a:pPr algn="l" eaLnBrk="1" hangingPunct="1"/>
            <a:r>
              <a:rPr lang="zh-CN" altLang="en-US" sz="3200" b="1">
                <a:solidFill>
                  <a:srgbClr val="CC0099"/>
                </a:solidFill>
                <a:ea typeface="华文新魏" pitchFamily="2" charset="-122"/>
              </a:rPr>
              <a:t>(2)废水中有机物的测定（化学需氧量</a:t>
            </a:r>
            <a:r>
              <a:rPr lang="en-US" altLang="zh-CN" sz="3200" b="1">
                <a:solidFill>
                  <a:srgbClr val="CC0099"/>
                </a:solidFill>
                <a:ea typeface="华文新魏" pitchFamily="2" charset="-122"/>
              </a:rPr>
              <a:t>COD</a:t>
            </a:r>
            <a:r>
              <a:rPr lang="zh-CN" altLang="en-US" sz="3200" b="1">
                <a:solidFill>
                  <a:srgbClr val="CC0099"/>
                </a:solidFill>
                <a:ea typeface="华文新魏" pitchFamily="2" charset="-122"/>
              </a:rPr>
              <a:t>）</a:t>
            </a:r>
            <a:endParaRPr lang="zh-CN" altLang="en-US" sz="3200" b="1">
              <a:solidFill>
                <a:srgbClr val="CC0099"/>
              </a:solidFill>
              <a:ea typeface="华文新魏" pitchFamily="2" charset="-122"/>
            </a:endParaRPr>
          </a:p>
        </p:txBody>
      </p:sp>
      <p:sp>
        <p:nvSpPr>
          <p:cNvPr id="25606" name="Rectangle 3"/>
          <p:cNvSpPr>
            <a:spLocks noGrp="1" noRot="1"/>
          </p:cNvSpPr>
          <p:nvPr>
            <p:ph idx="1"/>
          </p:nvPr>
        </p:nvSpPr>
        <p:spPr>
          <a:xfrm>
            <a:off x="304800" y="1905000"/>
            <a:ext cx="8650288" cy="4135438"/>
          </a:xfrm>
          <a:ln/>
        </p:spPr>
        <p:txBody>
          <a:bodyPr wrap="square" lIns="91440" tIns="45720" rIns="91440" bIns="45720" anchor="t" anchorCtr="0"/>
          <a:p>
            <a:pPr eaLnBrk="1" hangingPunct="1">
              <a:lnSpc>
                <a:spcPct val="90000"/>
              </a:lnSpc>
              <a:buClr>
                <a:srgbClr val="CC0099"/>
              </a:buClr>
            </a:pPr>
            <a:r>
              <a:rPr lang="zh-CN" altLang="en-US" sz="2600" b="1">
                <a:solidFill>
                  <a:schemeClr val="accent2"/>
                </a:solidFill>
                <a:ea typeface="隶书" pitchFamily="49" charset="-122"/>
              </a:rPr>
              <a:t>化学需氧量(</a:t>
            </a:r>
            <a:r>
              <a:rPr lang="en-US" altLang="zh-CN" sz="2600" b="1">
                <a:solidFill>
                  <a:schemeClr val="accent2"/>
                </a:solidFill>
                <a:ea typeface="隶书" pitchFamily="49" charset="-122"/>
              </a:rPr>
              <a:t>COD)：</a:t>
            </a:r>
            <a:r>
              <a:rPr lang="zh-CN" altLang="en-US" sz="2600" b="1">
                <a:solidFill>
                  <a:srgbClr val="006600"/>
                </a:solidFill>
                <a:ea typeface="隶书" pitchFamily="49" charset="-122"/>
              </a:rPr>
              <a:t>在一定条件下，用强氧化剂氧化废水试样（有机物）所消耗氧化剂氧的质量。</a:t>
            </a:r>
            <a:endParaRPr lang="zh-CN" altLang="en-US" sz="2600" b="1">
              <a:solidFill>
                <a:srgbClr val="006600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CC0099"/>
              </a:buClr>
            </a:pPr>
            <a:r>
              <a:rPr lang="zh-CN" altLang="en-US" sz="2600" b="1">
                <a:solidFill>
                  <a:srgbClr val="660066"/>
                </a:solidFill>
                <a:ea typeface="隶书" pitchFamily="49" charset="-122"/>
              </a:rPr>
              <a:t>化学需氧量(</a:t>
            </a:r>
            <a:r>
              <a:rPr lang="en-US" altLang="zh-CN" sz="2600" b="1">
                <a:solidFill>
                  <a:srgbClr val="660066"/>
                </a:solidFill>
                <a:ea typeface="隶书" pitchFamily="49" charset="-122"/>
              </a:rPr>
              <a:t>COD)</a:t>
            </a:r>
            <a:r>
              <a:rPr lang="zh-CN" altLang="en-US" sz="2600" b="1">
                <a:solidFill>
                  <a:srgbClr val="660066"/>
                </a:solidFill>
                <a:ea typeface="隶书" pitchFamily="49" charset="-122"/>
              </a:rPr>
              <a:t>是衡量水体被还原性物质污染的主要指标之一，常用</a:t>
            </a:r>
            <a:r>
              <a:rPr lang="en-US" altLang="zh-CN" sz="2600" b="1">
                <a:solidFill>
                  <a:srgbClr val="660066"/>
                </a:solidFill>
                <a:ea typeface="隶书" pitchFamily="49" charset="-122"/>
              </a:rPr>
              <a:t>K</a:t>
            </a:r>
            <a:r>
              <a:rPr lang="en-US" altLang="zh-CN" sz="2600" b="1" baseline="-25000">
                <a:solidFill>
                  <a:srgbClr val="660066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660066"/>
                </a:solidFill>
                <a:ea typeface="隶书" pitchFamily="49" charset="-122"/>
              </a:rPr>
              <a:t>Cr</a:t>
            </a:r>
            <a:r>
              <a:rPr lang="en-US" altLang="zh-CN" sz="2600" b="1" baseline="-25000">
                <a:solidFill>
                  <a:srgbClr val="660066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660066"/>
                </a:solidFill>
                <a:ea typeface="隶书" pitchFamily="49" charset="-122"/>
              </a:rPr>
              <a:t>O</a:t>
            </a:r>
            <a:r>
              <a:rPr lang="en-US" altLang="zh-CN" sz="2600" b="1" baseline="-25000">
                <a:solidFill>
                  <a:srgbClr val="660066"/>
                </a:solidFill>
                <a:ea typeface="隶书" pitchFamily="49" charset="-122"/>
              </a:rPr>
              <a:t>7</a:t>
            </a:r>
            <a:r>
              <a:rPr lang="zh-CN" altLang="en-US" sz="2600" b="1">
                <a:solidFill>
                  <a:srgbClr val="660066"/>
                </a:solidFill>
                <a:ea typeface="隶书" pitchFamily="49" charset="-122"/>
              </a:rPr>
              <a:t>法测定。</a:t>
            </a:r>
            <a:endParaRPr lang="zh-CN" altLang="en-US" sz="2600" b="1">
              <a:solidFill>
                <a:srgbClr val="660066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CC0099"/>
              </a:buClr>
            </a:pPr>
            <a:r>
              <a:rPr lang="zh-CN" altLang="en-US" sz="2600" b="1">
                <a:solidFill>
                  <a:schemeClr val="accent2"/>
                </a:solidFill>
                <a:ea typeface="隶书" pitchFamily="49" charset="-122"/>
              </a:rPr>
              <a:t>测定方法：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在酸性溶液中以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Ag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SO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4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为催化剂，加入过量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K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Cr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O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7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标准溶液，加热回流使有机物和其他还原物完全氧化成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CO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，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过量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K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Cr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O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7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用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FeSO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4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标准溶液返滴定，用邻二氮杂菲-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Fe(Ⅱ)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为指示剂。</a:t>
            </a:r>
            <a:endParaRPr lang="zh-CN" altLang="en-US" sz="2600" b="1">
              <a:solidFill>
                <a:srgbClr val="000066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CC0099"/>
              </a:buClr>
            </a:pPr>
            <a:r>
              <a:rPr lang="zh-CN" altLang="en-US" sz="2600" b="1">
                <a:solidFill>
                  <a:srgbClr val="663300"/>
                </a:solidFill>
                <a:ea typeface="隶书" pitchFamily="49" charset="-122"/>
              </a:rPr>
              <a:t>本方法直链烃有85-95%被氧化，芳烃不起作用。</a:t>
            </a:r>
            <a:endParaRPr lang="zh-CN" altLang="en-US" sz="2600" b="1">
              <a:solidFill>
                <a:srgbClr val="663300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CC0099"/>
              </a:buClr>
            </a:pPr>
            <a:r>
              <a:rPr lang="zh-CN" altLang="en-US" sz="2600" b="1">
                <a:solidFill>
                  <a:srgbClr val="663300"/>
                </a:solidFill>
                <a:ea typeface="隶书" pitchFamily="49" charset="-122"/>
              </a:rPr>
              <a:t>化学需氧量以</a:t>
            </a:r>
            <a:r>
              <a:rPr lang="en-US" altLang="zh-CN" sz="2600" b="1">
                <a:solidFill>
                  <a:srgbClr val="663300"/>
                </a:solidFill>
                <a:ea typeface="隶书" pitchFamily="49" charset="-122"/>
              </a:rPr>
              <a:t>O2</a:t>
            </a:r>
            <a:r>
              <a:rPr lang="zh-CN" altLang="en-US" sz="2600" b="1">
                <a:solidFill>
                  <a:srgbClr val="663300"/>
                </a:solidFill>
                <a:ea typeface="隶书" pitchFamily="49" charset="-122"/>
              </a:rPr>
              <a:t>的量表示，单位为</a:t>
            </a:r>
            <a:r>
              <a:rPr lang="en-US" altLang="zh-CN" sz="2600" b="1">
                <a:solidFill>
                  <a:srgbClr val="663300"/>
                </a:solidFill>
                <a:ea typeface="隶书" pitchFamily="49" charset="-122"/>
              </a:rPr>
              <a:t>mg/L。</a:t>
            </a:r>
            <a:endParaRPr lang="en-US" altLang="zh-CN" sz="2600" b="1">
              <a:solidFill>
                <a:srgbClr val="663300"/>
              </a:solidFill>
              <a:ea typeface="隶书" pitchFamily="49" charset="-122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日期占位符 3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l" eaLnBrk="1" hangingPunct="1"/>
            <a:fld id="{BB962C8B-B14F-4D97-AF65-F5344CB8AC3E}" type="datetime1">
              <a:rPr lang="zh-CN" altLang="en-US" sz="1400"/>
            </a:fld>
            <a:endParaRPr lang="zh-CN" altLang="en-US" sz="1400"/>
          </a:p>
        </p:txBody>
      </p:sp>
      <p:sp>
        <p:nvSpPr>
          <p:cNvPr id="26627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019800"/>
            <a:ext cx="2895600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ctr" eaLnBrk="1" hangingPunct="1"/>
            <a:r>
              <a:rPr lang="zh-CN" altLang="en-US" sz="1400"/>
              <a:t>Analytical chemistry</a:t>
            </a:r>
            <a:endParaRPr lang="zh-CN" altLang="en-US" sz="1400"/>
          </a:p>
        </p:txBody>
      </p:sp>
      <p:sp>
        <p:nvSpPr>
          <p:cNvPr id="26628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26629" name="Rectangle 2"/>
          <p:cNvSpPr>
            <a:spLocks noGrp="1" noRot="1"/>
          </p:cNvSpPr>
          <p:nvPr>
            <p:ph type="title"/>
          </p:nvPr>
        </p:nvSpPr>
        <p:spPr>
          <a:xfrm>
            <a:off x="341313" y="825500"/>
            <a:ext cx="8562975" cy="1155700"/>
          </a:xfrm>
          <a:ln/>
        </p:spPr>
        <p:txBody>
          <a:bodyPr wrap="square" lIns="91440" tIns="45720" rIns="91440" bIns="45720" anchor="ctr" anchorCtr="0"/>
          <a:p>
            <a:pPr algn="l" eaLnBrk="1" hangingPunct="1"/>
            <a:r>
              <a:rPr lang="zh-CN" altLang="en-US" sz="3600" b="1">
                <a:solidFill>
                  <a:srgbClr val="CC0099"/>
                </a:solidFill>
                <a:ea typeface="华文新魏" pitchFamily="2" charset="-122"/>
              </a:rPr>
              <a:t>四、碘量法</a:t>
            </a:r>
            <a:endParaRPr lang="zh-CN" altLang="en-US" sz="3600" b="1">
              <a:solidFill>
                <a:srgbClr val="CC0099"/>
              </a:solidFill>
              <a:ea typeface="华文新魏" pitchFamily="2" charset="-122"/>
            </a:endParaRPr>
          </a:p>
        </p:txBody>
      </p:sp>
      <p:sp>
        <p:nvSpPr>
          <p:cNvPr id="26630" name="Rectangle 3"/>
          <p:cNvSpPr>
            <a:spLocks noGrp="1" noRot="1"/>
          </p:cNvSpPr>
          <p:nvPr>
            <p:ph idx="1"/>
          </p:nvPr>
        </p:nvSpPr>
        <p:spPr>
          <a:xfrm>
            <a:off x="341313" y="1700213"/>
            <a:ext cx="8574087" cy="4135437"/>
          </a:xfrm>
          <a:ln/>
        </p:spPr>
        <p:txBody>
          <a:bodyPr wrap="square" lIns="91440" tIns="45720" rIns="91440" bIns="45720" anchor="t" anchorCtr="0"/>
          <a:p>
            <a:pPr eaLnBrk="1" hangingPunct="1">
              <a:lnSpc>
                <a:spcPct val="105000"/>
              </a:lnSpc>
              <a:spcBef>
                <a:spcPct val="10000"/>
              </a:spcBef>
              <a:buClr>
                <a:srgbClr val="FF0000"/>
              </a:buClr>
              <a:buSzPct val="80000"/>
              <a:buNone/>
            </a:pPr>
            <a:r>
              <a:rPr lang="zh-CN" altLang="en-US" sz="2800" b="1">
                <a:solidFill>
                  <a:schemeClr val="accent2"/>
                </a:solidFill>
                <a:ea typeface="隶书" pitchFamily="49" charset="-122"/>
              </a:rPr>
              <a:t>（一）方法简介</a:t>
            </a:r>
            <a:endParaRPr lang="zh-CN" altLang="en-US" sz="2800" b="1">
              <a:solidFill>
                <a:schemeClr val="accent2"/>
              </a:solidFill>
              <a:ea typeface="隶书" pitchFamily="49" charset="-122"/>
            </a:endParaRPr>
          </a:p>
          <a:p>
            <a:pPr eaLnBrk="1" hangingPunct="1">
              <a:lnSpc>
                <a:spcPct val="105000"/>
              </a:lnSpc>
              <a:spcBef>
                <a:spcPct val="10000"/>
              </a:spcBef>
              <a:buClr>
                <a:srgbClr val="FF0000"/>
              </a:buClr>
              <a:buSzPct val="80000"/>
            </a:pP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碘量法是基于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I</a:t>
            </a:r>
            <a:r>
              <a:rPr lang="en-US" altLang="zh-CN" sz="28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的氧化性及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I</a:t>
            </a:r>
            <a:r>
              <a:rPr lang="en-US" altLang="zh-CN" sz="2800" b="1" baseline="30000">
                <a:solidFill>
                  <a:srgbClr val="000066"/>
                </a:solidFill>
                <a:ea typeface="隶书" pitchFamily="49" charset="-122"/>
              </a:rPr>
              <a:t>-</a:t>
            </a: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的还原性进行物质含量的测定方法。</a:t>
            </a:r>
            <a:endParaRPr lang="zh-CN" altLang="en-US" sz="2800" b="1">
              <a:solidFill>
                <a:srgbClr val="000066"/>
              </a:solidFill>
              <a:ea typeface="隶书" pitchFamily="49" charset="-122"/>
            </a:endParaRPr>
          </a:p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20000"/>
              </a:spcAft>
              <a:buClr>
                <a:srgbClr val="FF0000"/>
              </a:buClr>
              <a:buSzPct val="80000"/>
            </a:pPr>
            <a:r>
              <a:rPr lang="zh-CN" altLang="zh-CN" sz="2800">
                <a:solidFill>
                  <a:srgbClr val="000066"/>
                </a:solidFill>
                <a:ea typeface="隶书" pitchFamily="49" charset="-122"/>
              </a:rPr>
              <a:t>       </a:t>
            </a:r>
            <a:r>
              <a:rPr lang="en-US" altLang="zh-CN" sz="2800" b="1">
                <a:solidFill>
                  <a:srgbClr val="FF0000"/>
                </a:solidFill>
                <a:ea typeface="隶书" pitchFamily="49" charset="-122"/>
              </a:rPr>
              <a:t>I</a:t>
            </a:r>
            <a:r>
              <a:rPr lang="en-US" altLang="zh-CN" sz="2800" b="1" baseline="-25000">
                <a:solidFill>
                  <a:srgbClr val="FF0000"/>
                </a:solidFill>
                <a:ea typeface="隶书" pitchFamily="49" charset="-122"/>
              </a:rPr>
              <a:t>3</a:t>
            </a:r>
            <a:r>
              <a:rPr lang="en-US" altLang="zh-CN" sz="2800" b="1" baseline="30000">
                <a:solidFill>
                  <a:srgbClr val="FF0000"/>
                </a:solidFill>
                <a:ea typeface="隶书" pitchFamily="49" charset="-122"/>
              </a:rPr>
              <a:t>-</a:t>
            </a:r>
            <a:r>
              <a:rPr lang="en-US" altLang="zh-CN" sz="2800" b="1">
                <a:solidFill>
                  <a:srgbClr val="FF0000"/>
                </a:solidFill>
                <a:ea typeface="隶书" pitchFamily="49" charset="-122"/>
              </a:rPr>
              <a:t>+ 2e =  3I</a:t>
            </a:r>
            <a:r>
              <a:rPr lang="en-US" altLang="zh-CN" sz="2800" b="1" baseline="30000">
                <a:solidFill>
                  <a:srgbClr val="FF0000"/>
                </a:solidFill>
                <a:ea typeface="隶书" pitchFamily="49" charset="-122"/>
              </a:rPr>
              <a:t>-</a:t>
            </a:r>
            <a:r>
              <a:rPr lang="zh-CN" altLang="en-US" sz="2800" b="1">
                <a:solidFill>
                  <a:srgbClr val="FF0000"/>
                </a:solidFill>
                <a:ea typeface="隶书" pitchFamily="49" charset="-122"/>
              </a:rPr>
              <a:t>   </a:t>
            </a:r>
            <a:r>
              <a:rPr lang="en-US" altLang="zh-CN" sz="2800" b="1">
                <a:solidFill>
                  <a:srgbClr val="FF0000"/>
                </a:solidFill>
                <a:ea typeface="隶书" pitchFamily="49" charset="-122"/>
              </a:rPr>
              <a:t>φ° </a:t>
            </a:r>
            <a:r>
              <a:rPr lang="zh-CN" altLang="en-US" sz="2800" b="1">
                <a:solidFill>
                  <a:srgbClr val="FF0000"/>
                </a:solidFill>
                <a:ea typeface="隶书" pitchFamily="49" charset="-122"/>
              </a:rPr>
              <a:t>＝ 0.54</a:t>
            </a:r>
            <a:r>
              <a:rPr lang="en-US" altLang="zh-CN" sz="2800" b="1">
                <a:solidFill>
                  <a:srgbClr val="FF0000"/>
                </a:solidFill>
                <a:ea typeface="隶书" pitchFamily="49" charset="-122"/>
              </a:rPr>
              <a:t>V</a:t>
            </a:r>
            <a:endParaRPr lang="en-US" altLang="zh-CN" sz="2800" b="1">
              <a:solidFill>
                <a:srgbClr val="FF0000"/>
              </a:solidFill>
              <a:ea typeface="隶书" pitchFamily="49" charset="-122"/>
            </a:endParaRPr>
          </a:p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20000"/>
              </a:spcAft>
              <a:buClr>
                <a:srgbClr val="FF0000"/>
              </a:buClr>
              <a:buSzPct val="80000"/>
            </a:pPr>
            <a:r>
              <a:rPr lang="en-US" altLang="zh-CN" sz="2800" b="1">
                <a:solidFill>
                  <a:srgbClr val="660066"/>
                </a:solidFill>
                <a:ea typeface="隶书" pitchFamily="49" charset="-122"/>
              </a:rPr>
              <a:t>I</a:t>
            </a:r>
            <a:r>
              <a:rPr lang="en-US" altLang="zh-CN" sz="2800" b="1" baseline="-25000">
                <a:solidFill>
                  <a:srgbClr val="660066"/>
                </a:solidFill>
                <a:ea typeface="隶书" pitchFamily="49" charset="-122"/>
              </a:rPr>
              <a:t>2</a:t>
            </a:r>
            <a:r>
              <a:rPr lang="zh-CN" altLang="en-US" sz="2800" b="1">
                <a:solidFill>
                  <a:srgbClr val="660066"/>
                </a:solidFill>
                <a:ea typeface="隶书" pitchFamily="49" charset="-122"/>
              </a:rPr>
              <a:t>是较弱的氧化剂，</a:t>
            </a:r>
            <a:r>
              <a:rPr lang="en-US" altLang="zh-CN" sz="2800" b="1">
                <a:solidFill>
                  <a:srgbClr val="660066"/>
                </a:solidFill>
                <a:ea typeface="隶书" pitchFamily="49" charset="-122"/>
              </a:rPr>
              <a:t>I</a:t>
            </a:r>
            <a:r>
              <a:rPr lang="en-US" altLang="zh-CN" sz="2800" b="1" baseline="30000">
                <a:solidFill>
                  <a:srgbClr val="660066"/>
                </a:solidFill>
                <a:ea typeface="隶书" pitchFamily="49" charset="-122"/>
              </a:rPr>
              <a:t>-</a:t>
            </a:r>
            <a:r>
              <a:rPr lang="zh-CN" altLang="en-US" sz="2800" b="1">
                <a:solidFill>
                  <a:srgbClr val="660066"/>
                </a:solidFill>
                <a:ea typeface="隶书" pitchFamily="49" charset="-122"/>
              </a:rPr>
              <a:t>是中等强度的还原剂。</a:t>
            </a:r>
            <a:endParaRPr lang="zh-CN" altLang="en-US" sz="2800" b="1">
              <a:solidFill>
                <a:srgbClr val="660066"/>
              </a:solidFill>
              <a:ea typeface="隶书" pitchFamily="49" charset="-122"/>
            </a:endParaRPr>
          </a:p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20000"/>
              </a:spcAft>
              <a:buClr>
                <a:srgbClr val="FF0000"/>
              </a:buClr>
              <a:buSzPct val="80000"/>
            </a:pPr>
            <a:r>
              <a:rPr lang="zh-CN" altLang="en-US" sz="2800" b="1">
                <a:solidFill>
                  <a:schemeClr val="accent2"/>
                </a:solidFill>
                <a:ea typeface="隶书" pitchFamily="49" charset="-122"/>
              </a:rPr>
              <a:t>碘量法分类：</a:t>
            </a:r>
            <a:endParaRPr lang="zh-CN" altLang="en-US" sz="2800" b="1">
              <a:solidFill>
                <a:schemeClr val="accent2"/>
              </a:solidFill>
              <a:ea typeface="隶书" pitchFamily="49" charset="-122"/>
            </a:endParaRPr>
          </a:p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20000"/>
              </a:spcAft>
              <a:buClr>
                <a:srgbClr val="FF0000"/>
              </a:buClr>
              <a:buSzPct val="80000"/>
            </a:pPr>
            <a:r>
              <a:rPr lang="zh-CN" altLang="en-US" sz="2800" b="1">
                <a:solidFill>
                  <a:srgbClr val="006600"/>
                </a:solidFill>
                <a:ea typeface="隶书" pitchFamily="49" charset="-122"/>
              </a:rPr>
              <a:t>直接碘量法</a:t>
            </a:r>
            <a:endParaRPr lang="zh-CN" altLang="en-US" sz="2800" b="1">
              <a:solidFill>
                <a:srgbClr val="006600"/>
              </a:solidFill>
              <a:ea typeface="隶书" pitchFamily="49" charset="-122"/>
            </a:endParaRPr>
          </a:p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20000"/>
              </a:spcAft>
              <a:buClr>
                <a:srgbClr val="FF0000"/>
              </a:buClr>
              <a:buSzPct val="80000"/>
            </a:pPr>
            <a:r>
              <a:rPr lang="zh-CN" altLang="en-US" sz="2800" b="1">
                <a:solidFill>
                  <a:srgbClr val="006600"/>
                </a:solidFill>
                <a:ea typeface="隶书" pitchFamily="49" charset="-122"/>
              </a:rPr>
              <a:t>间接碘量法</a:t>
            </a:r>
            <a:endParaRPr lang="zh-CN" altLang="en-US" sz="2800" b="1">
              <a:solidFill>
                <a:srgbClr val="006600"/>
              </a:solidFill>
              <a:ea typeface="隶书" pitchFamily="49" charset="-122"/>
            </a:endParaRPr>
          </a:p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20000"/>
              </a:spcAft>
              <a:buClr>
                <a:srgbClr val="FF0000"/>
              </a:buClr>
              <a:buSzPct val="80000"/>
            </a:pPr>
            <a:endParaRPr lang="zh-CN" altLang="en-US" sz="2800" b="1">
              <a:solidFill>
                <a:srgbClr val="006600"/>
              </a:solidFill>
              <a:ea typeface="隶书" pitchFamily="49" charset="-122"/>
            </a:endParaRPr>
          </a:p>
          <a:p>
            <a:pPr eaLnBrk="1" hangingPunct="1">
              <a:lnSpc>
                <a:spcPct val="105000"/>
              </a:lnSpc>
              <a:spcBef>
                <a:spcPct val="10000"/>
              </a:spcBef>
              <a:buClr>
                <a:srgbClr val="FF0000"/>
              </a:buClr>
              <a:buSzPct val="80000"/>
            </a:pPr>
            <a:endParaRPr lang="zh-CN" altLang="en-US" sz="2800" b="1">
              <a:solidFill>
                <a:srgbClr val="006600"/>
              </a:solidFill>
              <a:ea typeface="隶书" pitchFamily="49" charset="-122"/>
            </a:endParaRPr>
          </a:p>
          <a:p>
            <a:pPr eaLnBrk="1" hangingPunct="1">
              <a:lnSpc>
                <a:spcPct val="105000"/>
              </a:lnSpc>
              <a:spcBef>
                <a:spcPct val="10000"/>
              </a:spcBef>
              <a:buClr>
                <a:srgbClr val="FF0000"/>
              </a:buClr>
              <a:buSzPct val="80000"/>
            </a:pPr>
            <a:endParaRPr lang="zh-CN" altLang="en-US" sz="2800" b="1">
              <a:solidFill>
                <a:srgbClr val="000066"/>
              </a:solidFill>
              <a:ea typeface="隶书" pitchFamily="49" charset="-122"/>
            </a:endParaRPr>
          </a:p>
        </p:txBody>
      </p:sp>
      <p:sp>
        <p:nvSpPr>
          <p:cNvPr id="26631" name="Text Box 4"/>
          <p:cNvSpPr/>
          <p:nvPr/>
        </p:nvSpPr>
        <p:spPr>
          <a:xfrm>
            <a:off x="3505200" y="3276600"/>
            <a:ext cx="685800" cy="336550"/>
          </a:xfrm>
          <a:prstGeom prst="rect">
            <a:avLst/>
          </a:prstGeom>
          <a:noFill/>
          <a:ln w="12700">
            <a:noFill/>
          </a:ln>
        </p:spPr>
        <p:txBody>
          <a:bodyPr/>
          <a:p>
            <a:pPr>
              <a:spcBef>
                <a:spcPct val="50000"/>
              </a:spcBef>
            </a:pPr>
            <a:r>
              <a:rPr lang="en-US" altLang="zh-CN" sz="1600" b="1">
                <a:solidFill>
                  <a:srgbClr val="FF0000"/>
                </a:solidFill>
                <a:latin typeface="Times New Roman" panose="02020603050405020304" pitchFamily="18" charset="0"/>
                <a:ea typeface="隶书" pitchFamily="49" charset="-122"/>
              </a:rPr>
              <a:t>I</a:t>
            </a:r>
            <a:r>
              <a:rPr lang="en-US" altLang="zh-CN" sz="16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隶书" pitchFamily="49" charset="-122"/>
              </a:rPr>
              <a:t>2</a:t>
            </a:r>
            <a:r>
              <a:rPr lang="en-US" altLang="zh-CN" sz="1600" b="1">
                <a:solidFill>
                  <a:srgbClr val="FF0000"/>
                </a:solidFill>
                <a:latin typeface="Times New Roman" panose="02020603050405020304" pitchFamily="18" charset="0"/>
                <a:ea typeface="隶书" pitchFamily="49" charset="-122"/>
              </a:rPr>
              <a:t>/2I</a:t>
            </a:r>
            <a:r>
              <a:rPr lang="en-US" altLang="zh-CN" sz="1600" b="1" baseline="30000">
                <a:solidFill>
                  <a:srgbClr val="FF0000"/>
                </a:solidFill>
                <a:latin typeface="Times New Roman" panose="02020603050405020304" pitchFamily="18" charset="0"/>
                <a:ea typeface="隶书" pitchFamily="49" charset="-122"/>
              </a:rPr>
              <a:t>-</a:t>
            </a:r>
            <a:endParaRPr lang="zh-CN" altLang="en-US" sz="1600" b="1" baseline="30000">
              <a:solidFill>
                <a:srgbClr val="FF0000"/>
              </a:solidFill>
              <a:latin typeface="Times New Roman" panose="02020603050405020304" pitchFamily="18" charset="0"/>
              <a:ea typeface="隶书" pitchFamily="49" charset="-122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日期占位符 3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l" eaLnBrk="1" hangingPunct="1"/>
            <a:fld id="{BB962C8B-B14F-4D97-AF65-F5344CB8AC3E}" type="datetime1">
              <a:rPr lang="zh-CN" altLang="en-US" sz="1400"/>
            </a:fld>
            <a:endParaRPr lang="zh-CN" altLang="en-US" sz="1400"/>
          </a:p>
        </p:txBody>
      </p:sp>
      <p:sp>
        <p:nvSpPr>
          <p:cNvPr id="27652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27653" name="Rectangle 2"/>
          <p:cNvSpPr>
            <a:spLocks noGrp="1" noRot="1"/>
          </p:cNvSpPr>
          <p:nvPr>
            <p:ph type="title"/>
          </p:nvPr>
        </p:nvSpPr>
        <p:spPr>
          <a:xfrm>
            <a:off x="427038" y="838200"/>
            <a:ext cx="8304212" cy="1143000"/>
          </a:xfrm>
          <a:ln/>
        </p:spPr>
        <p:txBody>
          <a:bodyPr wrap="square" lIns="91440" tIns="45720" rIns="91440" bIns="45720" anchor="ctr" anchorCtr="0"/>
          <a:p>
            <a:pPr algn="l" eaLnBrk="1" hangingPunct="1"/>
            <a:r>
              <a:rPr lang="zh-CN" altLang="en-US" sz="3200" b="1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1、直接碘量法</a:t>
            </a:r>
            <a:endParaRPr lang="zh-CN" altLang="en-US" sz="3200" b="1">
              <a:solidFill>
                <a:srgbClr val="CC0099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7654" name="Rectangle 3"/>
          <p:cNvSpPr>
            <a:spLocks noGrp="1" noRot="1"/>
          </p:cNvSpPr>
          <p:nvPr>
            <p:ph idx="1"/>
          </p:nvPr>
        </p:nvSpPr>
        <p:spPr>
          <a:xfrm>
            <a:off x="430213" y="1981200"/>
            <a:ext cx="8304212" cy="3886200"/>
          </a:xfrm>
          <a:ln/>
        </p:spPr>
        <p:txBody>
          <a:bodyPr wrap="square" lIns="91440" tIns="45720" rIns="91440" bIns="45720" anchor="t" anchorCtr="0"/>
          <a:p>
            <a:pPr eaLnBrk="1" hangingPunct="1">
              <a:buClr>
                <a:srgbClr val="FF0000"/>
              </a:buClr>
            </a:pPr>
            <a:r>
              <a:rPr lang="zh-CN" altLang="en-US" sz="28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直接碘量法（碘滴定法）：</a:t>
            </a:r>
            <a:r>
              <a:rPr lang="zh-CN" altLang="en-US" sz="2800" b="1">
                <a:solidFill>
                  <a:srgbClr val="000066"/>
                </a:solidFill>
                <a:latin typeface="隶书" pitchFamily="49" charset="-122"/>
                <a:ea typeface="隶书" pitchFamily="49" charset="-122"/>
              </a:rPr>
              <a:t>用</a:t>
            </a:r>
            <a:r>
              <a:rPr lang="en-US" altLang="zh-CN" sz="2800" b="1">
                <a:solidFill>
                  <a:srgbClr val="000066"/>
                </a:solidFill>
                <a:latin typeface="隶书" pitchFamily="49" charset="-122"/>
                <a:ea typeface="隶书" pitchFamily="49" charset="-122"/>
              </a:rPr>
              <a:t>I</a:t>
            </a:r>
            <a:r>
              <a:rPr lang="en-US" altLang="zh-CN" sz="2800" b="1" baseline="-25000">
                <a:solidFill>
                  <a:srgbClr val="000066"/>
                </a:solidFill>
                <a:latin typeface="隶书" pitchFamily="49" charset="-122"/>
                <a:ea typeface="隶书" pitchFamily="49" charset="-122"/>
              </a:rPr>
              <a:t>2</a:t>
            </a:r>
            <a:r>
              <a:rPr lang="zh-CN" altLang="en-US" sz="2800" b="1">
                <a:solidFill>
                  <a:srgbClr val="000066"/>
                </a:solidFill>
                <a:latin typeface="隶书" pitchFamily="49" charset="-122"/>
                <a:ea typeface="隶书" pitchFamily="49" charset="-122"/>
              </a:rPr>
              <a:t>标准溶液直接滴定还原性物质的方法。</a:t>
            </a:r>
            <a:endParaRPr lang="zh-CN" altLang="en-US" sz="2800" b="1">
              <a:solidFill>
                <a:srgbClr val="000066"/>
              </a:solidFill>
              <a:latin typeface="隶书" pitchFamily="49" charset="-122"/>
              <a:ea typeface="隶书" pitchFamily="49" charset="-122"/>
            </a:endParaRPr>
          </a:p>
          <a:p>
            <a:pPr eaLnBrk="1" hangingPunct="1">
              <a:buClr>
                <a:srgbClr val="FF0000"/>
              </a:buClr>
            </a:pPr>
            <a:r>
              <a:rPr lang="zh-CN" altLang="en-US" sz="2800" b="1">
                <a:solidFill>
                  <a:srgbClr val="660066"/>
                </a:solidFill>
                <a:latin typeface="隶书" pitchFamily="49" charset="-122"/>
                <a:ea typeface="隶书" pitchFamily="49" charset="-122"/>
              </a:rPr>
              <a:t>只能在微酸性或近中性溶液中进行。</a:t>
            </a:r>
            <a:endParaRPr lang="zh-CN" altLang="en-US" sz="2800" b="1">
              <a:solidFill>
                <a:srgbClr val="660066"/>
              </a:solidFill>
              <a:latin typeface="隶书" pitchFamily="49" charset="-122"/>
              <a:ea typeface="隶书" pitchFamily="49" charset="-122"/>
            </a:endParaRPr>
          </a:p>
          <a:p>
            <a:pPr eaLnBrk="1" hangingPunct="1">
              <a:buClr>
                <a:srgbClr val="FF0000"/>
              </a:buClr>
            </a:pPr>
            <a:r>
              <a:rPr lang="zh-CN" altLang="en-US" sz="2800" b="1">
                <a:solidFill>
                  <a:srgbClr val="006600"/>
                </a:solidFill>
                <a:latin typeface="隶书" pitchFamily="49" charset="-122"/>
                <a:ea typeface="隶书" pitchFamily="49" charset="-122"/>
              </a:rPr>
              <a:t>因测量条件限制，应用不太广泛。</a:t>
            </a:r>
            <a:endParaRPr lang="zh-CN" altLang="en-US" sz="2800" b="1">
              <a:solidFill>
                <a:srgbClr val="006600"/>
              </a:solidFill>
              <a:latin typeface="隶书" pitchFamily="49" charset="-122"/>
              <a:ea typeface="隶书" pitchFamily="49" charset="-122"/>
            </a:endParaRPr>
          </a:p>
          <a:p>
            <a:pPr eaLnBrk="1" hangingPunct="1">
              <a:buClr>
                <a:srgbClr val="FF0000"/>
              </a:buClr>
            </a:pPr>
            <a:r>
              <a:rPr lang="zh-CN" altLang="en-US" sz="2600" b="1">
                <a:solidFill>
                  <a:srgbClr val="663300"/>
                </a:solidFill>
                <a:latin typeface="隶书" pitchFamily="49" charset="-122"/>
                <a:ea typeface="隶书" pitchFamily="49" charset="-122"/>
              </a:rPr>
              <a:t>淀粉为指示剂，终点由无色变蓝色。</a:t>
            </a:r>
            <a:endParaRPr lang="zh-CN" altLang="en-US" sz="2600" b="1">
              <a:solidFill>
                <a:srgbClr val="663300"/>
              </a:solidFill>
              <a:latin typeface="隶书" pitchFamily="49" charset="-122"/>
              <a:ea typeface="隶书" pitchFamily="49" charset="-122"/>
            </a:endParaRPr>
          </a:p>
          <a:p>
            <a:pPr eaLnBrk="1" hangingPunct="1">
              <a:buClr>
                <a:srgbClr val="FF0000"/>
              </a:buClr>
            </a:pPr>
            <a:endParaRPr lang="zh-CN" altLang="en-US" sz="2600" b="1">
              <a:solidFill>
                <a:srgbClr val="663300"/>
              </a:solidFill>
              <a:latin typeface="隶书" pitchFamily="49" charset="-122"/>
              <a:ea typeface="隶书" pitchFamily="49" charset="-122"/>
            </a:endParaRPr>
          </a:p>
          <a:p>
            <a:pPr eaLnBrk="1" hangingPunct="1">
              <a:buClr>
                <a:srgbClr val="FF0000"/>
              </a:buClr>
            </a:pPr>
            <a:endParaRPr lang="en-US" altLang="zh-CN" sz="2600">
              <a:solidFill>
                <a:srgbClr val="663300"/>
              </a:solidFill>
              <a:latin typeface="隶书" pitchFamily="49" charset="-122"/>
              <a:ea typeface="隶书" pitchFamily="49" charset="-122"/>
            </a:endParaRPr>
          </a:p>
          <a:p>
            <a:pPr eaLnBrk="1" hangingPunct="1">
              <a:buClr>
                <a:srgbClr val="FF0000"/>
              </a:buClr>
            </a:pPr>
            <a:endParaRPr lang="zh-CN" altLang="en-US" sz="2800" b="1">
              <a:solidFill>
                <a:srgbClr val="663300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日期占位符 3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l" eaLnBrk="1" hangingPunct="1"/>
            <a:fld id="{BB962C8B-B14F-4D97-AF65-F5344CB8AC3E}" type="datetime1">
              <a:rPr lang="zh-CN" altLang="en-US" sz="1400"/>
            </a:fld>
            <a:endParaRPr lang="zh-CN" altLang="en-US" sz="1400"/>
          </a:p>
        </p:txBody>
      </p:sp>
      <p:sp>
        <p:nvSpPr>
          <p:cNvPr id="2867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28677" name="Rectangle 2"/>
          <p:cNvSpPr>
            <a:spLocks noGrp="1" noRot="1"/>
          </p:cNvSpPr>
          <p:nvPr>
            <p:ph type="title"/>
          </p:nvPr>
        </p:nvSpPr>
        <p:spPr>
          <a:xfrm>
            <a:off x="427038" y="838200"/>
            <a:ext cx="8304212" cy="1143000"/>
          </a:xfrm>
          <a:ln/>
        </p:spPr>
        <p:txBody>
          <a:bodyPr wrap="square" lIns="91440" tIns="45720" rIns="91440" bIns="45720" anchor="ctr" anchorCtr="0"/>
          <a:p>
            <a:pPr algn="l" eaLnBrk="1" hangingPunct="1"/>
            <a:r>
              <a:rPr lang="zh-CN" altLang="en-US" sz="3200" b="1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2、间接碘量法</a:t>
            </a:r>
            <a:endParaRPr lang="zh-CN" altLang="en-US" sz="3200" b="1">
              <a:solidFill>
                <a:srgbClr val="CC0099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8678" name="Rectangle 3"/>
          <p:cNvSpPr>
            <a:spLocks noGrp="1" noRot="1"/>
          </p:cNvSpPr>
          <p:nvPr>
            <p:ph idx="1"/>
          </p:nvPr>
        </p:nvSpPr>
        <p:spPr>
          <a:xfrm>
            <a:off x="430213" y="1981200"/>
            <a:ext cx="8304212" cy="3886200"/>
          </a:xfrm>
          <a:ln/>
        </p:spPr>
        <p:txBody>
          <a:bodyPr wrap="square" lIns="91440" tIns="45720" rIns="91440" bIns="45720" anchor="t" anchorCtr="0"/>
          <a:p>
            <a:pPr eaLnBrk="1" hangingPunct="1">
              <a:lnSpc>
                <a:spcPct val="115000"/>
              </a:lnSpc>
              <a:buClr>
                <a:srgbClr val="FF0000"/>
              </a:buClr>
            </a:pPr>
            <a:r>
              <a:rPr lang="zh-CN" altLang="en-US" sz="3000" b="1">
                <a:solidFill>
                  <a:srgbClr val="000066"/>
                </a:solidFill>
                <a:ea typeface="隶书" pitchFamily="49" charset="-122"/>
              </a:rPr>
              <a:t>间接碘量法(又称滴定碘法)：利用</a:t>
            </a:r>
            <a:r>
              <a:rPr lang="en-US" altLang="zh-CN" sz="3000" b="1">
                <a:solidFill>
                  <a:srgbClr val="000066"/>
                </a:solidFill>
                <a:ea typeface="隶书" pitchFamily="49" charset="-122"/>
              </a:rPr>
              <a:t>I</a:t>
            </a:r>
            <a:r>
              <a:rPr lang="en-US" altLang="zh-CN" sz="3000" b="1" baseline="30000">
                <a:solidFill>
                  <a:srgbClr val="000066"/>
                </a:solidFill>
                <a:ea typeface="隶书" pitchFamily="49" charset="-122"/>
              </a:rPr>
              <a:t>-</a:t>
            </a:r>
            <a:r>
              <a:rPr lang="zh-CN" altLang="en-US" sz="3000" b="1">
                <a:solidFill>
                  <a:srgbClr val="000066"/>
                </a:solidFill>
                <a:ea typeface="隶书" pitchFamily="49" charset="-122"/>
              </a:rPr>
              <a:t>的还原作用与氧化性物质反应生成游离的</a:t>
            </a:r>
            <a:r>
              <a:rPr lang="en-US" altLang="zh-CN" sz="3000" b="1">
                <a:solidFill>
                  <a:srgbClr val="000066"/>
                </a:solidFill>
                <a:ea typeface="隶书" pitchFamily="49" charset="-122"/>
              </a:rPr>
              <a:t>I</a:t>
            </a:r>
            <a:r>
              <a:rPr lang="en-US" altLang="zh-CN" sz="30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3000" b="1">
                <a:solidFill>
                  <a:srgbClr val="000066"/>
                </a:solidFill>
                <a:ea typeface="隶书" pitchFamily="49" charset="-122"/>
              </a:rPr>
              <a:t>，</a:t>
            </a:r>
            <a:r>
              <a:rPr lang="zh-CN" altLang="en-US" sz="3000" b="1">
                <a:solidFill>
                  <a:srgbClr val="000066"/>
                </a:solidFill>
                <a:ea typeface="隶书" pitchFamily="49" charset="-122"/>
              </a:rPr>
              <a:t>再用还原剂的标准溶液与</a:t>
            </a:r>
            <a:r>
              <a:rPr lang="en-US" altLang="zh-CN" sz="3000" b="1">
                <a:solidFill>
                  <a:srgbClr val="000066"/>
                </a:solidFill>
                <a:ea typeface="隶书" pitchFamily="49" charset="-122"/>
              </a:rPr>
              <a:t>I</a:t>
            </a:r>
            <a:r>
              <a:rPr lang="en-US" altLang="zh-CN" sz="30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zh-CN" altLang="en-US" sz="3000" b="1">
                <a:solidFill>
                  <a:srgbClr val="000066"/>
                </a:solidFill>
                <a:ea typeface="隶书" pitchFamily="49" charset="-122"/>
              </a:rPr>
              <a:t>反应，从而测出氧化性物质含量的方法。</a:t>
            </a:r>
            <a:endParaRPr lang="zh-CN" altLang="en-US" sz="3000" b="1">
              <a:solidFill>
                <a:srgbClr val="000066"/>
              </a:solidFill>
              <a:ea typeface="隶书" pitchFamily="49" charset="-122"/>
            </a:endParaRPr>
          </a:p>
          <a:p>
            <a:pPr eaLnBrk="1" hangingPunct="1">
              <a:lnSpc>
                <a:spcPct val="115000"/>
              </a:lnSpc>
              <a:buClr>
                <a:srgbClr val="FF0000"/>
              </a:buClr>
            </a:pPr>
            <a:endParaRPr lang="zh-CN" altLang="en-US" sz="3000" b="1">
              <a:solidFill>
                <a:srgbClr val="000066"/>
              </a:solidFill>
              <a:ea typeface="隶书" pitchFamily="49" charset="-122"/>
            </a:endParaRPr>
          </a:p>
          <a:p>
            <a:pPr eaLnBrk="1" hangingPunct="1">
              <a:lnSpc>
                <a:spcPct val="115000"/>
              </a:lnSpc>
              <a:buClr>
                <a:srgbClr val="FF0000"/>
              </a:buClr>
            </a:pPr>
            <a:endParaRPr lang="zh-CN" alt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日期占位符 3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l" eaLnBrk="1" hangingPunct="1"/>
            <a:fld id="{BB962C8B-B14F-4D97-AF65-F5344CB8AC3E}" type="datetime1">
              <a:rPr lang="zh-CN" altLang="en-US" sz="1400"/>
            </a:fld>
            <a:endParaRPr lang="zh-CN" altLang="en-US" sz="1400"/>
          </a:p>
        </p:txBody>
      </p:sp>
      <p:sp>
        <p:nvSpPr>
          <p:cNvPr id="2969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019800"/>
            <a:ext cx="2895600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ctr" eaLnBrk="1" hangingPunct="1"/>
            <a:r>
              <a:rPr lang="zh-CN" altLang="en-US" sz="1400"/>
              <a:t>Analytical chemistry</a:t>
            </a:r>
            <a:endParaRPr lang="zh-CN" altLang="en-US" sz="1400"/>
          </a:p>
        </p:txBody>
      </p:sp>
      <p:sp>
        <p:nvSpPr>
          <p:cNvPr id="2970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29701" name="Rectangle 3"/>
          <p:cNvSpPr>
            <a:spLocks noGrp="1" noRot="1"/>
          </p:cNvSpPr>
          <p:nvPr>
            <p:ph idx="1"/>
          </p:nvPr>
        </p:nvSpPr>
        <p:spPr>
          <a:xfrm>
            <a:off x="569913" y="1046163"/>
            <a:ext cx="8726487" cy="4135437"/>
          </a:xfrm>
          <a:ln/>
        </p:spPr>
        <p:txBody>
          <a:bodyPr wrap="square" lIns="91440" tIns="45720" rIns="91440" bIns="45720" anchor="t" anchorCtr="0"/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zh-CN" altLang="en-US" b="1">
                <a:solidFill>
                  <a:schemeClr val="accent2"/>
                </a:solidFill>
                <a:ea typeface="隶书" pitchFamily="49" charset="-122"/>
              </a:rPr>
              <a:t>基本反应：</a:t>
            </a: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   </a:t>
            </a:r>
            <a:endParaRPr lang="zh-CN" altLang="en-US" sz="2800" b="1">
              <a:solidFill>
                <a:srgbClr val="000066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  </a:t>
            </a:r>
            <a:r>
              <a:rPr lang="en-US" altLang="zh-CN" sz="2800" b="1">
                <a:solidFill>
                  <a:srgbClr val="FF0000"/>
                </a:solidFill>
                <a:ea typeface="隶书" pitchFamily="49" charset="-122"/>
              </a:rPr>
              <a:t>2I</a:t>
            </a:r>
            <a:r>
              <a:rPr lang="zh-CN" altLang="en-US" sz="2800" b="1" baseline="30000">
                <a:solidFill>
                  <a:srgbClr val="FF0000"/>
                </a:solidFill>
                <a:ea typeface="隶书" pitchFamily="49" charset="-122"/>
              </a:rPr>
              <a:t>-</a:t>
            </a:r>
            <a:r>
              <a:rPr lang="zh-CN" altLang="zh-CN" sz="2800" b="1">
                <a:solidFill>
                  <a:srgbClr val="FF0000"/>
                </a:solidFill>
                <a:ea typeface="隶书" pitchFamily="49" charset="-122"/>
              </a:rPr>
              <a:t> </a:t>
            </a:r>
            <a:r>
              <a:rPr lang="zh-CN" altLang="en-US" sz="2800" b="1">
                <a:solidFill>
                  <a:srgbClr val="FF0000"/>
                </a:solidFill>
                <a:ea typeface="隶书" pitchFamily="49" charset="-122"/>
              </a:rPr>
              <a:t>         </a:t>
            </a:r>
            <a:r>
              <a:rPr lang="en-US" altLang="zh-CN" sz="2800" b="1">
                <a:solidFill>
                  <a:srgbClr val="FF0000"/>
                </a:solidFill>
                <a:ea typeface="隶书" pitchFamily="49" charset="-122"/>
              </a:rPr>
              <a:t>I</a:t>
            </a:r>
            <a:r>
              <a:rPr lang="en-US" altLang="zh-CN" sz="2800" b="1" baseline="-25000">
                <a:solidFill>
                  <a:srgbClr val="FF0000"/>
                </a:solidFill>
                <a:ea typeface="隶书" pitchFamily="49" charset="-122"/>
              </a:rPr>
              <a:t>2</a:t>
            </a:r>
            <a:endParaRPr lang="en-US" altLang="zh-CN" sz="2800" b="1">
              <a:solidFill>
                <a:srgbClr val="FF0000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en-US" altLang="zh-CN" sz="2800" b="1">
                <a:solidFill>
                  <a:srgbClr val="FF0000"/>
                </a:solidFill>
                <a:ea typeface="隶书" pitchFamily="49" charset="-122"/>
              </a:rPr>
              <a:t>  I</a:t>
            </a:r>
            <a:r>
              <a:rPr lang="en-US" altLang="zh-CN" sz="2800" b="1" baseline="-25000">
                <a:solidFill>
                  <a:srgbClr val="FF0000"/>
                </a:solidFill>
                <a:ea typeface="隶书" pitchFamily="49" charset="-122"/>
              </a:rPr>
              <a:t>2 </a:t>
            </a:r>
            <a:r>
              <a:rPr lang="en-US" altLang="zh-CN" sz="2800" b="1">
                <a:solidFill>
                  <a:srgbClr val="FF0000"/>
                </a:solidFill>
                <a:ea typeface="隶书" pitchFamily="49" charset="-122"/>
              </a:rPr>
              <a:t>＋ </a:t>
            </a:r>
            <a:r>
              <a:rPr lang="zh-CN" altLang="en-US" sz="2800" b="1">
                <a:solidFill>
                  <a:srgbClr val="FF0000"/>
                </a:solidFill>
                <a:ea typeface="隶书" pitchFamily="49" charset="-122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ea typeface="隶书" pitchFamily="49" charset="-122"/>
              </a:rPr>
              <a:t>S</a:t>
            </a:r>
            <a:r>
              <a:rPr lang="en-US" altLang="zh-CN" sz="2800" b="1" baseline="-25000">
                <a:solidFill>
                  <a:srgbClr val="FF0000"/>
                </a:solidFill>
                <a:ea typeface="隶书" pitchFamily="49" charset="-122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ea typeface="隶书" pitchFamily="49" charset="-122"/>
              </a:rPr>
              <a:t>O</a:t>
            </a:r>
            <a:r>
              <a:rPr lang="en-US" altLang="zh-CN" sz="2800" b="1" baseline="-25000">
                <a:solidFill>
                  <a:srgbClr val="FF0000"/>
                </a:solidFill>
                <a:ea typeface="隶书" pitchFamily="49" charset="-122"/>
              </a:rPr>
              <a:t>3</a:t>
            </a:r>
            <a:r>
              <a:rPr lang="en-US" altLang="zh-CN" sz="2800" b="1" baseline="30000">
                <a:solidFill>
                  <a:srgbClr val="FF0000"/>
                </a:solidFill>
                <a:ea typeface="隶书" pitchFamily="49" charset="-122"/>
              </a:rPr>
              <a:t>2-</a:t>
            </a:r>
            <a:r>
              <a:rPr lang="en-US" altLang="zh-CN" sz="2800" b="1">
                <a:solidFill>
                  <a:srgbClr val="FF0000"/>
                </a:solidFill>
                <a:ea typeface="隶书" pitchFamily="49" charset="-122"/>
              </a:rPr>
              <a:t>           S</a:t>
            </a:r>
            <a:r>
              <a:rPr lang="en-US" altLang="zh-CN" sz="2800" baseline="-25000">
                <a:solidFill>
                  <a:srgbClr val="FF0000"/>
                </a:solidFill>
                <a:ea typeface="隶书" pitchFamily="49" charset="-122"/>
              </a:rPr>
              <a:t>4</a:t>
            </a:r>
            <a:r>
              <a:rPr lang="en-US" altLang="zh-CN" sz="2800" b="1">
                <a:solidFill>
                  <a:srgbClr val="FF0000"/>
                </a:solidFill>
                <a:ea typeface="隶书" pitchFamily="49" charset="-122"/>
              </a:rPr>
              <a:t>O</a:t>
            </a:r>
            <a:r>
              <a:rPr lang="en-US" altLang="zh-CN" sz="2800" baseline="-25000">
                <a:solidFill>
                  <a:srgbClr val="FF0000"/>
                </a:solidFill>
                <a:ea typeface="隶书" pitchFamily="49" charset="-122"/>
              </a:rPr>
              <a:t>6</a:t>
            </a:r>
            <a:r>
              <a:rPr lang="en-US" altLang="zh-CN" sz="2800" b="1" baseline="30000">
                <a:solidFill>
                  <a:srgbClr val="FF0000"/>
                </a:solidFill>
                <a:ea typeface="隶书" pitchFamily="49" charset="-122"/>
              </a:rPr>
              <a:t>2-</a:t>
            </a:r>
            <a:r>
              <a:rPr lang="en-US" altLang="zh-CN" sz="2800" b="1">
                <a:solidFill>
                  <a:srgbClr val="FF0000"/>
                </a:solidFill>
                <a:ea typeface="隶书" pitchFamily="49" charset="-122"/>
              </a:rPr>
              <a:t>＋2I</a:t>
            </a:r>
            <a:r>
              <a:rPr lang="zh-CN" altLang="en-US" sz="2800" b="1" baseline="30000">
                <a:solidFill>
                  <a:srgbClr val="FF0000"/>
                </a:solidFill>
                <a:ea typeface="隶书" pitchFamily="49" charset="-122"/>
              </a:rPr>
              <a:t>-</a:t>
            </a:r>
            <a:endParaRPr lang="zh-CN" altLang="en-US" sz="2800" b="1" baseline="30000">
              <a:solidFill>
                <a:srgbClr val="FF0000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淀粉为指示剂，终点由蓝色变无色。</a:t>
            </a:r>
            <a:endParaRPr lang="zh-CN" altLang="en-US" sz="2800" b="1">
              <a:solidFill>
                <a:srgbClr val="000066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在滴定近终点时加入淀粉。</a:t>
            </a:r>
            <a:endParaRPr lang="zh-CN" altLang="en-US" sz="2800" b="1">
              <a:solidFill>
                <a:srgbClr val="000066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zh-CN" altLang="en-US" sz="2800" b="1">
                <a:solidFill>
                  <a:schemeClr val="accent2"/>
                </a:solidFill>
                <a:ea typeface="隶书" pitchFamily="49" charset="-122"/>
              </a:rPr>
              <a:t>反应在中性或弱酸性溶液中进行：</a:t>
            </a:r>
            <a:endParaRPr lang="zh-CN" altLang="en-US" sz="2800" b="1">
              <a:solidFill>
                <a:schemeClr val="accent2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en-US" altLang="zh-CN" sz="2800" b="1">
                <a:solidFill>
                  <a:srgbClr val="006600"/>
                </a:solidFill>
                <a:ea typeface="隶书" pitchFamily="49" charset="-122"/>
              </a:rPr>
              <a:t>pH</a:t>
            </a:r>
            <a:r>
              <a:rPr lang="zh-CN" altLang="en-US" sz="2800" b="1">
                <a:solidFill>
                  <a:srgbClr val="006600"/>
                </a:solidFill>
                <a:ea typeface="隶书" pitchFamily="49" charset="-122"/>
              </a:rPr>
              <a:t>过高，</a:t>
            </a:r>
            <a:r>
              <a:rPr lang="en-US" altLang="zh-CN" sz="2800" b="1">
                <a:solidFill>
                  <a:srgbClr val="006600"/>
                </a:solidFill>
                <a:ea typeface="隶书" pitchFamily="49" charset="-122"/>
              </a:rPr>
              <a:t>I</a:t>
            </a:r>
            <a:r>
              <a:rPr lang="en-US" altLang="zh-CN" sz="2800" b="1" baseline="-25000">
                <a:solidFill>
                  <a:srgbClr val="006600"/>
                </a:solidFill>
                <a:ea typeface="隶书" pitchFamily="49" charset="-122"/>
              </a:rPr>
              <a:t>2</a:t>
            </a:r>
            <a:r>
              <a:rPr lang="zh-CN" altLang="en-US" sz="2800" b="1">
                <a:solidFill>
                  <a:srgbClr val="006600"/>
                </a:solidFill>
                <a:ea typeface="隶书" pitchFamily="49" charset="-122"/>
              </a:rPr>
              <a:t>会发生岐化反应：                                   3</a:t>
            </a:r>
            <a:r>
              <a:rPr lang="en-US" altLang="zh-CN" sz="2800" b="1">
                <a:solidFill>
                  <a:srgbClr val="006600"/>
                </a:solidFill>
                <a:ea typeface="隶书" pitchFamily="49" charset="-122"/>
              </a:rPr>
              <a:t>I</a:t>
            </a:r>
            <a:r>
              <a:rPr lang="zh-CN" altLang="en-US" sz="2800" b="1" baseline="-25000">
                <a:solidFill>
                  <a:srgbClr val="006600"/>
                </a:solidFill>
                <a:ea typeface="隶书" pitchFamily="49" charset="-122"/>
              </a:rPr>
              <a:t>2</a:t>
            </a:r>
            <a:r>
              <a:rPr lang="zh-CN" altLang="en-US" sz="2800" b="1">
                <a:solidFill>
                  <a:srgbClr val="006600"/>
                </a:solidFill>
                <a:ea typeface="隶书" pitchFamily="49" charset="-122"/>
              </a:rPr>
              <a:t>＋6</a:t>
            </a:r>
            <a:r>
              <a:rPr lang="en-US" altLang="zh-CN" sz="2800" b="1">
                <a:solidFill>
                  <a:srgbClr val="006600"/>
                </a:solidFill>
                <a:ea typeface="隶书" pitchFamily="49" charset="-122"/>
              </a:rPr>
              <a:t>OH</a:t>
            </a:r>
            <a:r>
              <a:rPr lang="en-US" altLang="zh-CN" sz="2800" b="1" baseline="30000">
                <a:solidFill>
                  <a:srgbClr val="006600"/>
                </a:solidFill>
                <a:ea typeface="隶书" pitchFamily="49" charset="-122"/>
              </a:rPr>
              <a:t>-</a:t>
            </a:r>
            <a:r>
              <a:rPr lang="en-US" altLang="zh-CN" sz="2800" b="1">
                <a:solidFill>
                  <a:srgbClr val="006600"/>
                </a:solidFill>
                <a:ea typeface="隶书" pitchFamily="49" charset="-122"/>
              </a:rPr>
              <a:t> = IO</a:t>
            </a:r>
            <a:r>
              <a:rPr lang="en-US" altLang="zh-CN" sz="2800" b="1" baseline="-25000">
                <a:solidFill>
                  <a:srgbClr val="006600"/>
                </a:solidFill>
                <a:ea typeface="隶书" pitchFamily="49" charset="-122"/>
              </a:rPr>
              <a:t>3</a:t>
            </a:r>
            <a:r>
              <a:rPr lang="en-US" altLang="zh-CN" sz="2800" b="1" baseline="30000">
                <a:solidFill>
                  <a:srgbClr val="006600"/>
                </a:solidFill>
                <a:ea typeface="隶书" pitchFamily="49" charset="-122"/>
              </a:rPr>
              <a:t>-</a:t>
            </a:r>
            <a:r>
              <a:rPr lang="en-US" altLang="zh-CN" sz="2800" b="1">
                <a:solidFill>
                  <a:srgbClr val="006600"/>
                </a:solidFill>
                <a:ea typeface="隶书" pitchFamily="49" charset="-122"/>
              </a:rPr>
              <a:t>＋5I</a:t>
            </a:r>
            <a:r>
              <a:rPr lang="en-US" altLang="zh-CN" sz="2800" b="1" baseline="30000">
                <a:solidFill>
                  <a:srgbClr val="006600"/>
                </a:solidFill>
                <a:ea typeface="隶书" pitchFamily="49" charset="-122"/>
              </a:rPr>
              <a:t>-</a:t>
            </a:r>
            <a:r>
              <a:rPr lang="en-US" altLang="zh-CN" sz="2800" b="1">
                <a:solidFill>
                  <a:srgbClr val="006600"/>
                </a:solidFill>
                <a:ea typeface="隶书" pitchFamily="49" charset="-122"/>
              </a:rPr>
              <a:t>＋3H</a:t>
            </a:r>
            <a:r>
              <a:rPr lang="en-US" altLang="zh-CN" sz="2800" b="1" baseline="-25000">
                <a:solidFill>
                  <a:srgbClr val="006600"/>
                </a:solidFill>
                <a:ea typeface="隶书" pitchFamily="49" charset="-122"/>
              </a:rPr>
              <a:t>2</a:t>
            </a:r>
            <a:r>
              <a:rPr lang="en-US" altLang="zh-CN" sz="2800" b="1">
                <a:solidFill>
                  <a:srgbClr val="006600"/>
                </a:solidFill>
                <a:ea typeface="隶书" pitchFamily="49" charset="-122"/>
              </a:rPr>
              <a:t>O</a:t>
            </a:r>
            <a:endParaRPr lang="en-US" altLang="zh-CN" sz="2800" b="1">
              <a:solidFill>
                <a:srgbClr val="006600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en-US" altLang="zh-CN" sz="2800" b="1">
                <a:solidFill>
                  <a:srgbClr val="660066"/>
                </a:solidFill>
                <a:ea typeface="隶书" pitchFamily="49" charset="-122"/>
              </a:rPr>
              <a:t>pH</a:t>
            </a:r>
            <a:r>
              <a:rPr lang="zh-CN" altLang="en-US" sz="2800" b="1">
                <a:solidFill>
                  <a:srgbClr val="660066"/>
                </a:solidFill>
                <a:ea typeface="隶书" pitchFamily="49" charset="-122"/>
              </a:rPr>
              <a:t>过低，</a:t>
            </a:r>
            <a:r>
              <a:rPr lang="en-US" altLang="zh-CN" sz="2800" b="1">
                <a:solidFill>
                  <a:srgbClr val="660066"/>
                </a:solidFill>
                <a:ea typeface="隶书" pitchFamily="49" charset="-122"/>
              </a:rPr>
              <a:t>Na</a:t>
            </a:r>
            <a:r>
              <a:rPr lang="en-US" altLang="zh-CN" sz="2800" b="1" baseline="-25000">
                <a:solidFill>
                  <a:srgbClr val="660066"/>
                </a:solidFill>
                <a:ea typeface="隶书" pitchFamily="49" charset="-122"/>
              </a:rPr>
              <a:t>2</a:t>
            </a:r>
            <a:r>
              <a:rPr lang="en-US" altLang="zh-CN" sz="2800" b="1">
                <a:solidFill>
                  <a:srgbClr val="660066"/>
                </a:solidFill>
                <a:ea typeface="隶书" pitchFamily="49" charset="-122"/>
              </a:rPr>
              <a:t>S</a:t>
            </a:r>
            <a:r>
              <a:rPr lang="en-US" altLang="zh-CN" sz="2800" b="1" baseline="-25000">
                <a:solidFill>
                  <a:srgbClr val="660066"/>
                </a:solidFill>
                <a:ea typeface="隶书" pitchFamily="49" charset="-122"/>
              </a:rPr>
              <a:t>2</a:t>
            </a:r>
            <a:r>
              <a:rPr lang="en-US" altLang="zh-CN" sz="2800" b="1">
                <a:solidFill>
                  <a:srgbClr val="660066"/>
                </a:solidFill>
                <a:ea typeface="隶书" pitchFamily="49" charset="-122"/>
              </a:rPr>
              <a:t>O</a:t>
            </a:r>
            <a:r>
              <a:rPr lang="en-US" altLang="zh-CN" sz="2800" b="1" baseline="-25000">
                <a:solidFill>
                  <a:srgbClr val="660066"/>
                </a:solidFill>
                <a:ea typeface="隶书" pitchFamily="49" charset="-122"/>
              </a:rPr>
              <a:t>3</a:t>
            </a:r>
            <a:r>
              <a:rPr lang="zh-CN" altLang="en-US" sz="2800" b="1">
                <a:solidFill>
                  <a:srgbClr val="660066"/>
                </a:solidFill>
                <a:ea typeface="隶书" pitchFamily="49" charset="-122"/>
              </a:rPr>
              <a:t>会发生分解， </a:t>
            </a:r>
            <a:r>
              <a:rPr lang="en-US" altLang="zh-CN" sz="2800" b="1">
                <a:solidFill>
                  <a:srgbClr val="660066"/>
                </a:solidFill>
                <a:ea typeface="隶书" pitchFamily="49" charset="-122"/>
              </a:rPr>
              <a:t>I</a:t>
            </a:r>
            <a:r>
              <a:rPr lang="zh-CN" altLang="en-US" sz="2800" b="1" baseline="30000">
                <a:solidFill>
                  <a:srgbClr val="660066"/>
                </a:solidFill>
                <a:ea typeface="隶书" pitchFamily="49" charset="-122"/>
              </a:rPr>
              <a:t>-</a:t>
            </a:r>
            <a:r>
              <a:rPr lang="zh-CN" altLang="en-US" sz="2800" b="1">
                <a:solidFill>
                  <a:srgbClr val="660066"/>
                </a:solidFill>
                <a:ea typeface="隶书" pitchFamily="49" charset="-122"/>
              </a:rPr>
              <a:t>容易被氧化;</a:t>
            </a:r>
            <a:endParaRPr lang="zh-CN" altLang="en-US" sz="2800" b="1">
              <a:solidFill>
                <a:srgbClr val="660066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zh-CN" altLang="en-US" sz="2800" b="1">
                <a:solidFill>
                  <a:srgbClr val="663300"/>
                </a:solidFill>
                <a:ea typeface="隶书" pitchFamily="49" charset="-122"/>
              </a:rPr>
              <a:t>通常要求</a:t>
            </a:r>
            <a:r>
              <a:rPr lang="en-US" altLang="zh-CN" sz="2800" b="1">
                <a:solidFill>
                  <a:srgbClr val="663300"/>
                </a:solidFill>
                <a:ea typeface="隶书" pitchFamily="49" charset="-122"/>
              </a:rPr>
              <a:t>pH&lt;9。</a:t>
            </a:r>
            <a:endParaRPr lang="en-US" altLang="zh-CN" sz="2800" b="1">
              <a:solidFill>
                <a:srgbClr val="663300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endParaRPr lang="zh-CN" altLang="en-US" sz="2800" b="1">
              <a:solidFill>
                <a:srgbClr val="000066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endParaRPr lang="zh-CN" altLang="en-US" sz="2800" b="1">
              <a:solidFill>
                <a:srgbClr val="000066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endParaRPr lang="zh-CN" altLang="en-US" sz="2800" b="1">
              <a:solidFill>
                <a:srgbClr val="000066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endParaRPr lang="en-US" altLang="zh-CN" sz="2800">
              <a:solidFill>
                <a:srgbClr val="000066"/>
              </a:solidFill>
              <a:ea typeface="隶书" pitchFamily="49" charset="-122"/>
            </a:endParaRPr>
          </a:p>
        </p:txBody>
      </p:sp>
      <p:cxnSp>
        <p:nvCxnSpPr>
          <p:cNvPr id="29702" name="Line 4"/>
          <p:cNvCxnSpPr/>
          <p:nvPr/>
        </p:nvCxnSpPr>
        <p:spPr>
          <a:xfrm>
            <a:off x="1797050" y="1784350"/>
            <a:ext cx="457200" cy="0"/>
          </a:xfrm>
          <a:prstGeom prst="line">
            <a:avLst/>
          </a:prstGeom>
          <a:ln w="28575" cap="flat" cmpd="sng">
            <a:solidFill>
              <a:schemeClr val="hlink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29703" name="Line 5"/>
          <p:cNvCxnSpPr/>
          <p:nvPr/>
        </p:nvCxnSpPr>
        <p:spPr>
          <a:xfrm>
            <a:off x="3352800" y="2286000"/>
            <a:ext cx="457200" cy="0"/>
          </a:xfrm>
          <a:prstGeom prst="line">
            <a:avLst/>
          </a:prstGeom>
          <a:ln w="28575" cap="flat" cmpd="sng">
            <a:solidFill>
              <a:schemeClr val="hlink"/>
            </a:solidFill>
            <a:prstDash val="solid"/>
            <a:headEnd type="none" w="med" len="med"/>
            <a:tailEnd type="triangle" w="med" len="med"/>
          </a:ln>
        </p:spPr>
      </p:cxn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日期占位符 3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l" eaLnBrk="1" hangingPunct="1"/>
            <a:fld id="{BB962C8B-B14F-4D97-AF65-F5344CB8AC3E}" type="datetime1">
              <a:rPr lang="zh-CN" altLang="en-US" sz="1400"/>
            </a:fld>
            <a:endParaRPr lang="zh-CN" altLang="en-US" sz="1400"/>
          </a:p>
        </p:txBody>
      </p:sp>
      <p:sp>
        <p:nvSpPr>
          <p:cNvPr id="3072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019800"/>
            <a:ext cx="2895600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ctr" eaLnBrk="1" hangingPunct="1"/>
            <a:r>
              <a:rPr lang="zh-CN" altLang="en-US" sz="1400"/>
              <a:t>Analytical chemistry</a:t>
            </a:r>
            <a:endParaRPr lang="zh-CN" altLang="en-US" sz="1400"/>
          </a:p>
        </p:txBody>
      </p:sp>
      <p:sp>
        <p:nvSpPr>
          <p:cNvPr id="3072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30725" name="Rectangle 2"/>
          <p:cNvSpPr>
            <a:spLocks noGrp="1" noRot="1"/>
          </p:cNvSpPr>
          <p:nvPr>
            <p:ph type="title"/>
          </p:nvPr>
        </p:nvSpPr>
        <p:spPr>
          <a:xfrm>
            <a:off x="392113" y="685800"/>
            <a:ext cx="8377237" cy="1143000"/>
          </a:xfrm>
          <a:ln/>
        </p:spPr>
        <p:txBody>
          <a:bodyPr wrap="square" lIns="91440" tIns="45720" rIns="91440" bIns="45720" anchor="ctr" anchorCtr="0"/>
          <a:p>
            <a:pPr algn="l" eaLnBrk="1" hangingPunct="1"/>
            <a:r>
              <a:rPr lang="zh-CN" altLang="en-US" sz="3600" b="1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3、碘量法误差来源</a:t>
            </a:r>
            <a:endParaRPr lang="zh-CN" altLang="en-US" sz="3600" b="1">
              <a:solidFill>
                <a:srgbClr val="CC0099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30726" name="Rectangle 3"/>
          <p:cNvSpPr>
            <a:spLocks noGrp="1" noRot="1"/>
          </p:cNvSpPr>
          <p:nvPr>
            <p:ph idx="1"/>
          </p:nvPr>
        </p:nvSpPr>
        <p:spPr>
          <a:xfrm>
            <a:off x="417513" y="1752600"/>
            <a:ext cx="8726487" cy="4135438"/>
          </a:xfrm>
          <a:ln/>
        </p:spPr>
        <p:txBody>
          <a:bodyPr wrap="square" lIns="91440" tIns="45720" rIns="91440" bIns="45720" anchor="t" anchorCtr="0"/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zh-CN" altLang="en-US" sz="2600" b="1" u="sng">
                <a:solidFill>
                  <a:schemeClr val="accent2"/>
                </a:solidFill>
                <a:ea typeface="隶书" pitchFamily="49" charset="-122"/>
              </a:rPr>
              <a:t>误差来源：</a:t>
            </a:r>
            <a:endParaRPr lang="zh-CN" altLang="en-US" sz="2600" b="1" u="sng">
              <a:solidFill>
                <a:schemeClr val="accent2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I</a:t>
            </a:r>
            <a:r>
              <a:rPr lang="en-US" altLang="zh-CN" sz="2600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易挥发；</a:t>
            </a:r>
            <a:endParaRPr lang="zh-CN" altLang="en-US" sz="2600" b="1">
              <a:solidFill>
                <a:srgbClr val="000066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I</a:t>
            </a:r>
            <a:r>
              <a:rPr lang="en-US" altLang="zh-CN" sz="2600" b="1" baseline="30000">
                <a:solidFill>
                  <a:srgbClr val="000066"/>
                </a:solidFill>
                <a:ea typeface="隶书" pitchFamily="49" charset="-122"/>
              </a:rPr>
              <a:t>-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在酸性溶液中易被来源于空气中的氧氧化而析出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I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 。</a:t>
            </a:r>
            <a:endParaRPr lang="zh-CN" altLang="en-US" sz="2600" b="1">
              <a:solidFill>
                <a:srgbClr val="000066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zh-CN" altLang="en-US" sz="2600" b="1" u="sng">
                <a:solidFill>
                  <a:schemeClr val="accent2"/>
                </a:solidFill>
                <a:ea typeface="隶书" pitchFamily="49" charset="-122"/>
              </a:rPr>
              <a:t>预防措施</a:t>
            </a:r>
            <a:r>
              <a:rPr lang="zh-CN" altLang="en-US" sz="2600" b="1">
                <a:solidFill>
                  <a:schemeClr val="accent2"/>
                </a:solidFill>
                <a:ea typeface="隶书" pitchFamily="49" charset="-122"/>
              </a:rPr>
              <a:t>：</a:t>
            </a:r>
            <a:endParaRPr lang="zh-CN" altLang="en-US" sz="2600" b="1">
              <a:solidFill>
                <a:schemeClr val="accent2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zh-CN" altLang="en-US" sz="2600" b="1">
                <a:solidFill>
                  <a:srgbClr val="660066"/>
                </a:solidFill>
                <a:ea typeface="隶书" pitchFamily="49" charset="-122"/>
              </a:rPr>
              <a:t>加入过量</a:t>
            </a:r>
            <a:r>
              <a:rPr lang="en-US" altLang="zh-CN" sz="2600" b="1">
                <a:solidFill>
                  <a:srgbClr val="660066"/>
                </a:solidFill>
                <a:ea typeface="隶书" pitchFamily="49" charset="-122"/>
              </a:rPr>
              <a:t>KI，</a:t>
            </a:r>
            <a:r>
              <a:rPr lang="zh-CN" altLang="en-US" sz="2600" b="1">
                <a:solidFill>
                  <a:srgbClr val="660066"/>
                </a:solidFill>
                <a:ea typeface="隶书" pitchFamily="49" charset="-122"/>
              </a:rPr>
              <a:t>生成</a:t>
            </a:r>
            <a:r>
              <a:rPr lang="en-US" altLang="zh-CN" sz="2600" b="1">
                <a:solidFill>
                  <a:srgbClr val="660066"/>
                </a:solidFill>
                <a:ea typeface="隶书" pitchFamily="49" charset="-122"/>
              </a:rPr>
              <a:t>I</a:t>
            </a:r>
            <a:r>
              <a:rPr lang="en-US" altLang="zh-CN" sz="2600" b="1" baseline="-25000">
                <a:solidFill>
                  <a:srgbClr val="660066"/>
                </a:solidFill>
                <a:ea typeface="隶书" pitchFamily="49" charset="-122"/>
              </a:rPr>
              <a:t>3</a:t>
            </a:r>
            <a:r>
              <a:rPr lang="en-US" altLang="zh-CN" sz="2600" b="1" baseline="30000">
                <a:solidFill>
                  <a:srgbClr val="660066"/>
                </a:solidFill>
                <a:ea typeface="隶书" pitchFamily="49" charset="-122"/>
              </a:rPr>
              <a:t>-</a:t>
            </a:r>
            <a:r>
              <a:rPr lang="zh-CN" altLang="en-US" sz="2600" b="1">
                <a:solidFill>
                  <a:srgbClr val="660066"/>
                </a:solidFill>
                <a:ea typeface="隶书" pitchFamily="49" charset="-122"/>
              </a:rPr>
              <a:t>络离子；</a:t>
            </a:r>
            <a:endParaRPr lang="zh-CN" altLang="en-US" sz="2600" b="1">
              <a:solidFill>
                <a:srgbClr val="660066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zh-CN" altLang="en-US" sz="2600" b="1">
                <a:solidFill>
                  <a:srgbClr val="660066"/>
                </a:solidFill>
                <a:ea typeface="隶书" pitchFamily="49" charset="-122"/>
              </a:rPr>
              <a:t>氧化析出的</a:t>
            </a:r>
            <a:r>
              <a:rPr lang="en-US" altLang="zh-CN" sz="2600" b="1">
                <a:solidFill>
                  <a:srgbClr val="660066"/>
                </a:solidFill>
                <a:ea typeface="隶书" pitchFamily="49" charset="-122"/>
              </a:rPr>
              <a:t>I</a:t>
            </a:r>
            <a:r>
              <a:rPr lang="en-US" altLang="zh-CN" sz="2600" b="1" baseline="-25000">
                <a:solidFill>
                  <a:srgbClr val="660066"/>
                </a:solidFill>
                <a:ea typeface="隶书" pitchFamily="49" charset="-122"/>
              </a:rPr>
              <a:t>2</a:t>
            </a:r>
            <a:r>
              <a:rPr lang="zh-CN" altLang="en-US" sz="2600" b="1">
                <a:solidFill>
                  <a:srgbClr val="660066"/>
                </a:solidFill>
                <a:ea typeface="隶书" pitchFamily="49" charset="-122"/>
              </a:rPr>
              <a:t>立即滴定；</a:t>
            </a:r>
            <a:endParaRPr lang="zh-CN" altLang="en-US" sz="2600" b="1">
              <a:solidFill>
                <a:srgbClr val="660066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zh-CN" altLang="en-US" sz="2600" b="1">
                <a:solidFill>
                  <a:srgbClr val="006600"/>
                </a:solidFill>
                <a:ea typeface="隶书" pitchFamily="49" charset="-122"/>
              </a:rPr>
              <a:t>避免光照；</a:t>
            </a:r>
            <a:endParaRPr lang="zh-CN" altLang="en-US" sz="2600" b="1">
              <a:solidFill>
                <a:srgbClr val="006600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zh-CN" altLang="en-US" sz="2600" b="1">
                <a:solidFill>
                  <a:srgbClr val="006600"/>
                </a:solidFill>
                <a:ea typeface="隶书" pitchFamily="49" charset="-122"/>
              </a:rPr>
              <a:t>控制溶液的酸度；</a:t>
            </a:r>
            <a:endParaRPr lang="zh-CN" altLang="en-US" sz="2600" b="1">
              <a:solidFill>
                <a:srgbClr val="006600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zh-CN" altLang="en-US" sz="2600" b="1">
                <a:solidFill>
                  <a:srgbClr val="663300"/>
                </a:solidFill>
                <a:ea typeface="隶书" pitchFamily="49" charset="-122"/>
              </a:rPr>
              <a:t>使用碘量瓶；</a:t>
            </a:r>
            <a:endParaRPr lang="zh-CN" altLang="en-US" sz="2600" b="1">
              <a:solidFill>
                <a:srgbClr val="663300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zh-CN" altLang="en-US" sz="2600" b="1">
                <a:solidFill>
                  <a:srgbClr val="663300"/>
                </a:solidFill>
                <a:ea typeface="隶书" pitchFamily="49" charset="-122"/>
              </a:rPr>
              <a:t>滴定时不能过度摇动。</a:t>
            </a:r>
            <a:endParaRPr lang="zh-CN" altLang="en-US" sz="2600" b="1">
              <a:solidFill>
                <a:srgbClr val="663300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endParaRPr lang="zh-CN" altLang="en-US" sz="2600" b="1">
              <a:solidFill>
                <a:srgbClr val="663300"/>
              </a:solidFill>
              <a:ea typeface="隶书" pitchFamily="49" charset="-122"/>
            </a:endParaRPr>
          </a:p>
        </p:txBody>
      </p:sp>
      <p:grpSp>
        <p:nvGrpSpPr>
          <p:cNvPr id="30727" name="Group 6"/>
          <p:cNvGrpSpPr/>
          <p:nvPr/>
        </p:nvGrpSpPr>
        <p:grpSpPr>
          <a:xfrm>
            <a:off x="4114800" y="2209800"/>
            <a:ext cx="4572000" cy="457200"/>
            <a:chOff x="2592" y="1392"/>
            <a:chExt cx="2880" cy="288"/>
          </a:xfrm>
        </p:grpSpPr>
        <p:sp>
          <p:nvSpPr>
            <p:cNvPr id="30728" name="Text Box 4"/>
            <p:cNvSpPr/>
            <p:nvPr/>
          </p:nvSpPr>
          <p:spPr>
            <a:xfrm>
              <a:off x="2592" y="1392"/>
              <a:ext cx="2880" cy="288"/>
            </a:xfrm>
            <a:prstGeom prst="rect">
              <a:avLst/>
            </a:prstGeom>
            <a:noFill/>
            <a:ln w="12700">
              <a:noFill/>
            </a:ln>
          </p:spPr>
          <p:txBody>
            <a:bodyPr/>
            <a:p>
              <a:pPr>
                <a:spcBef>
                  <a:spcPct val="20000"/>
                </a:spcBef>
                <a:buClr>
                  <a:srgbClr val="FF0000"/>
                </a:buClr>
                <a:buSzPct val="75000"/>
                <a:buFont typeface="Wingdings" panose="05000000000000000000" pitchFamily="2" charset="2"/>
              </a:pP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itchFamily="49" charset="-122"/>
                </a:rPr>
                <a:t>4I</a:t>
              </a:r>
              <a:r>
                <a:rPr lang="en-US" altLang="zh-CN"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隶书" pitchFamily="49" charset="-122"/>
                </a:rPr>
                <a:t>-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itchFamily="49" charset="-122"/>
                </a:rPr>
                <a:t>＋ 4H</a:t>
              </a:r>
              <a:r>
                <a:rPr lang="en-US" altLang="zh-CN"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隶书" pitchFamily="49" charset="-122"/>
                </a:rPr>
                <a:t>+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itchFamily="49" charset="-122"/>
                </a:rPr>
                <a:t> +O</a:t>
              </a:r>
              <a:r>
                <a:rPr lang="en-US" altLang="zh-CN" sz="2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隶书" pitchFamily="49" charset="-122"/>
                </a:rPr>
                <a:t>2             </a:t>
              </a: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itchFamily="49" charset="-122"/>
                </a:rPr>
                <a:t>2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itchFamily="49" charset="-122"/>
                </a:rPr>
                <a:t>I</a:t>
              </a:r>
              <a:r>
                <a:rPr lang="zh-CN" altLang="en-US" sz="2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隶书" pitchFamily="49" charset="-122"/>
                </a:rPr>
                <a:t>2</a:t>
              </a: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itchFamily="49" charset="-122"/>
                </a:rPr>
                <a:t>＋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itchFamily="49" charset="-122"/>
                </a:rPr>
                <a:t> H</a:t>
              </a:r>
              <a:r>
                <a:rPr lang="en-US" altLang="zh-CN" sz="2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隶书" pitchFamily="49" charset="-122"/>
                </a:rPr>
                <a:t>2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itchFamily="49" charset="-122"/>
                </a:rPr>
                <a:t>O</a:t>
              </a:r>
              <a:endPara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cxnSp>
          <p:nvCxnSpPr>
            <p:cNvPr id="30729" name="Line 5"/>
            <p:cNvCxnSpPr/>
            <p:nvPr/>
          </p:nvCxnSpPr>
          <p:spPr>
            <a:xfrm>
              <a:off x="3840" y="1536"/>
              <a:ext cx="288" cy="0"/>
            </a:xfrm>
            <a:prstGeom prst="line">
              <a:avLst/>
            </a:prstGeom>
            <a:ln w="28575" cap="flat" cmpd="sng">
              <a:solidFill>
                <a:schemeClr val="hlink"/>
              </a:solidFill>
              <a:prstDash val="solid"/>
              <a:headEnd type="none" w="med" len="med"/>
              <a:tailEnd type="triangle" w="med" len="med"/>
            </a:ln>
          </p:spPr>
        </p:cxnSp>
      </p:grp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日期占位符 3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l" eaLnBrk="1" hangingPunct="1"/>
            <a:fld id="{BB962C8B-B14F-4D97-AF65-F5344CB8AC3E}" type="datetime1">
              <a:rPr lang="zh-CN" altLang="en-US" sz="1400"/>
            </a:fld>
            <a:endParaRPr lang="zh-CN" altLang="en-US" sz="1400"/>
          </a:p>
        </p:txBody>
      </p:sp>
      <p:sp>
        <p:nvSpPr>
          <p:cNvPr id="31748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31749" name="Rectangle 2"/>
          <p:cNvSpPr>
            <a:spLocks noGrp="1" noRot="1"/>
          </p:cNvSpPr>
          <p:nvPr>
            <p:ph type="title"/>
          </p:nvPr>
        </p:nvSpPr>
        <p:spPr>
          <a:xfrm>
            <a:off x="265113" y="685800"/>
            <a:ext cx="8639175" cy="1155700"/>
          </a:xfrm>
          <a:ln/>
        </p:spPr>
        <p:txBody>
          <a:bodyPr wrap="square" lIns="91440" tIns="45720" rIns="91440" bIns="45720" anchor="ctr" anchorCtr="0"/>
          <a:p>
            <a:pPr algn="l" eaLnBrk="1" hangingPunct="1"/>
            <a:r>
              <a:rPr lang="zh-CN" altLang="en-US" sz="3600" b="1">
                <a:solidFill>
                  <a:srgbClr val="CC0099"/>
                </a:solidFill>
                <a:ea typeface="华文新魏" pitchFamily="2" charset="-122"/>
              </a:rPr>
              <a:t>（二）标准溶液的配制和标定</a:t>
            </a:r>
            <a:endParaRPr lang="zh-CN" altLang="en-US" sz="3600" b="1">
              <a:solidFill>
                <a:srgbClr val="CC0099"/>
              </a:solidFill>
              <a:ea typeface="华文新魏" pitchFamily="2" charset="-122"/>
            </a:endParaRPr>
          </a:p>
        </p:txBody>
      </p:sp>
      <p:sp>
        <p:nvSpPr>
          <p:cNvPr id="31750" name="Rectangle 3"/>
          <p:cNvSpPr>
            <a:spLocks noGrp="1" noRot="1"/>
          </p:cNvSpPr>
          <p:nvPr>
            <p:ph idx="1"/>
          </p:nvPr>
        </p:nvSpPr>
        <p:spPr>
          <a:xfrm>
            <a:off x="265113" y="1828800"/>
            <a:ext cx="8650287" cy="4135438"/>
          </a:xfrm>
          <a:ln/>
        </p:spPr>
        <p:txBody>
          <a:bodyPr wrap="square" lIns="91440" tIns="45720" rIns="91440" bIns="45720" anchor="t" anchorCtr="0"/>
          <a:p>
            <a:pPr eaLnBrk="1" hangingPunct="1">
              <a:lnSpc>
                <a:spcPct val="90000"/>
              </a:lnSpc>
              <a:buClr>
                <a:srgbClr val="FF0000"/>
              </a:buClr>
              <a:buNone/>
            </a:pPr>
            <a:r>
              <a:rPr lang="en-US" altLang="zh-CN" sz="2800">
                <a:solidFill>
                  <a:srgbClr val="FF0000"/>
                </a:solidFill>
                <a:ea typeface="隶书" pitchFamily="49" charset="-122"/>
              </a:rPr>
              <a:t>1、I</a:t>
            </a:r>
            <a:r>
              <a:rPr lang="en-US" altLang="zh-CN" sz="2800" baseline="-25000">
                <a:solidFill>
                  <a:srgbClr val="FF0000"/>
                </a:solidFill>
                <a:ea typeface="隶书" pitchFamily="49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ea typeface="隶书" pitchFamily="49" charset="-122"/>
              </a:rPr>
              <a:t>标准溶液的配制与标定</a:t>
            </a:r>
            <a:endParaRPr lang="zh-CN" altLang="en-US" sz="2800" b="1">
              <a:solidFill>
                <a:srgbClr val="FF0000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市售的碘常含有杂质，不能作为基准物，只能用间接法配制，再用基准物标定，例如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As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O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3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，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或用硫代硫酸钠标定（比较法）。</a:t>
            </a:r>
            <a:endParaRPr lang="zh-CN" altLang="en-US" sz="2600" b="1">
              <a:solidFill>
                <a:srgbClr val="000066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zh-CN" altLang="en-US" sz="2600" b="1">
                <a:solidFill>
                  <a:srgbClr val="660066"/>
                </a:solidFill>
                <a:ea typeface="隶书" pitchFamily="49" charset="-122"/>
              </a:rPr>
              <a:t>用升华法制得的纯碘，可作为基准物。</a:t>
            </a:r>
            <a:endParaRPr lang="zh-CN" altLang="en-US" sz="2600" b="1">
              <a:solidFill>
                <a:srgbClr val="660066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zh-CN" altLang="en-US" sz="2600" b="1" u="sng">
                <a:solidFill>
                  <a:schemeClr val="accent2"/>
                </a:solidFill>
                <a:ea typeface="隶书" pitchFamily="49" charset="-122"/>
              </a:rPr>
              <a:t>碘易挥发、难溶于水，配制时应注意：</a:t>
            </a:r>
            <a:endParaRPr lang="zh-CN" altLang="en-US" sz="2600" b="1" u="sng">
              <a:solidFill>
                <a:schemeClr val="accent2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zh-CN" altLang="en-US" sz="2600" b="1">
                <a:solidFill>
                  <a:srgbClr val="006600"/>
                </a:solidFill>
                <a:ea typeface="隶书" pitchFamily="49" charset="-122"/>
              </a:rPr>
              <a:t>先将</a:t>
            </a:r>
            <a:r>
              <a:rPr lang="en-US" altLang="zh-CN" sz="2600" b="1">
                <a:solidFill>
                  <a:srgbClr val="006600"/>
                </a:solidFill>
                <a:ea typeface="隶书" pitchFamily="49" charset="-122"/>
              </a:rPr>
              <a:t>I</a:t>
            </a:r>
            <a:r>
              <a:rPr lang="en-US" altLang="zh-CN" sz="2600" b="1" baseline="-25000">
                <a:solidFill>
                  <a:srgbClr val="006600"/>
                </a:solidFill>
                <a:ea typeface="隶书" pitchFamily="49" charset="-122"/>
              </a:rPr>
              <a:t>2</a:t>
            </a:r>
            <a:r>
              <a:rPr lang="zh-CN" altLang="en-US" sz="2600" b="1">
                <a:solidFill>
                  <a:srgbClr val="006600"/>
                </a:solidFill>
                <a:ea typeface="隶书" pitchFamily="49" charset="-122"/>
              </a:rPr>
              <a:t>溶于40%</a:t>
            </a:r>
            <a:r>
              <a:rPr lang="en-US" altLang="zh-CN" sz="2600" b="1">
                <a:solidFill>
                  <a:srgbClr val="006600"/>
                </a:solidFill>
                <a:ea typeface="隶书" pitchFamily="49" charset="-122"/>
              </a:rPr>
              <a:t>KI</a:t>
            </a:r>
            <a:r>
              <a:rPr lang="zh-CN" altLang="en-US" sz="2600" b="1">
                <a:solidFill>
                  <a:srgbClr val="006600"/>
                </a:solidFill>
                <a:ea typeface="隶书" pitchFamily="49" charset="-122"/>
              </a:rPr>
              <a:t>溶液中，再加水稀释至一定体积，稀释后</a:t>
            </a:r>
            <a:r>
              <a:rPr lang="en-US" altLang="zh-CN" sz="2600" b="1">
                <a:solidFill>
                  <a:srgbClr val="006600"/>
                </a:solidFill>
                <a:ea typeface="隶书" pitchFamily="49" charset="-122"/>
              </a:rPr>
              <a:t>KI</a:t>
            </a:r>
            <a:r>
              <a:rPr lang="zh-CN" altLang="en-US" sz="2600" b="1">
                <a:solidFill>
                  <a:srgbClr val="006600"/>
                </a:solidFill>
                <a:ea typeface="隶书" pitchFamily="49" charset="-122"/>
              </a:rPr>
              <a:t> 浓度应保持在4%左右；</a:t>
            </a:r>
            <a:endParaRPr lang="zh-CN" altLang="en-US" sz="2600" b="1">
              <a:solidFill>
                <a:srgbClr val="006600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I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溶液应保存在带严密塞子的棕色瓶中，并放置在暗处；</a:t>
            </a:r>
            <a:endParaRPr lang="zh-CN" altLang="en-US" sz="2600" b="1">
              <a:solidFill>
                <a:srgbClr val="000066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en-US" altLang="zh-CN" sz="2600" b="1">
                <a:solidFill>
                  <a:srgbClr val="663300"/>
                </a:solidFill>
                <a:ea typeface="隶书" pitchFamily="49" charset="-122"/>
              </a:rPr>
              <a:t>I</a:t>
            </a:r>
            <a:r>
              <a:rPr lang="en-US" altLang="zh-CN" sz="2600" b="1" baseline="-25000">
                <a:solidFill>
                  <a:srgbClr val="663300"/>
                </a:solidFill>
                <a:ea typeface="隶书" pitchFamily="49" charset="-122"/>
              </a:rPr>
              <a:t>2</a:t>
            </a:r>
            <a:r>
              <a:rPr lang="zh-CN" altLang="en-US" sz="2600" b="1">
                <a:solidFill>
                  <a:srgbClr val="663300"/>
                </a:solidFill>
                <a:ea typeface="隶书" pitchFamily="49" charset="-122"/>
              </a:rPr>
              <a:t>溶液腐蚀金属和橡皮，滴定时碘液应装在棕色酸式滴定管中；</a:t>
            </a:r>
            <a:endParaRPr lang="zh-CN" altLang="en-US" sz="2600" b="1">
              <a:solidFill>
                <a:srgbClr val="663300"/>
              </a:solidFill>
              <a:ea typeface="隶书" pitchFamily="49" charset="-122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日期占位符 3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l" eaLnBrk="1" hangingPunct="1"/>
            <a:fld id="{BB962C8B-B14F-4D97-AF65-F5344CB8AC3E}" type="datetime1">
              <a:rPr lang="zh-CN" altLang="en-US" sz="1400"/>
            </a:fld>
            <a:endParaRPr lang="zh-CN" altLang="en-US" sz="1400"/>
          </a:p>
        </p:txBody>
      </p:sp>
      <p:sp>
        <p:nvSpPr>
          <p:cNvPr id="32772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32773" name="Rectangle 4"/>
          <p:cNvSpPr>
            <a:spLocks noGrp="1"/>
          </p:cNvSpPr>
          <p:nvPr>
            <p:ph type="title"/>
          </p:nvPr>
        </p:nvSpPr>
        <p:spPr>
          <a:xfrm>
            <a:off x="265113" y="825500"/>
            <a:ext cx="8639175" cy="1155700"/>
          </a:xfrm>
          <a:ln/>
        </p:spPr>
        <p:txBody>
          <a:bodyPr wrap="square" lIns="92075" tIns="46038" rIns="92075" bIns="46038" anchor="ctr" anchorCtr="0"/>
          <a:p>
            <a:pPr algn="l" eaLnBrk="1" hangingPunct="1"/>
            <a:r>
              <a:rPr lang="en-US" altLang="zh-CN" sz="3600" b="1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2、</a:t>
            </a:r>
            <a:r>
              <a:rPr lang="en-US" altLang="zh-CN" sz="3200" b="1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Na</a:t>
            </a:r>
            <a:r>
              <a:rPr lang="en-US" altLang="zh-CN" sz="3200" b="1" baseline="-25000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2</a:t>
            </a:r>
            <a:r>
              <a:rPr lang="en-US" altLang="zh-CN" sz="3200" b="1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S</a:t>
            </a:r>
            <a:r>
              <a:rPr lang="en-US" altLang="zh-CN" sz="3200" b="1" baseline="-25000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2</a:t>
            </a:r>
            <a:r>
              <a:rPr lang="en-US" altLang="zh-CN" sz="3200" b="1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O</a:t>
            </a:r>
            <a:r>
              <a:rPr lang="en-US" altLang="zh-CN" sz="3200" b="1" baseline="-25000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3</a:t>
            </a:r>
            <a:r>
              <a:rPr lang="zh-CN" altLang="en-US" sz="3200" b="1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标准溶液的配制与标定</a:t>
            </a:r>
            <a:endParaRPr lang="zh-CN" altLang="en-US" sz="3600" b="1">
              <a:solidFill>
                <a:srgbClr val="CC0099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32774" name="Rectangle 5"/>
          <p:cNvSpPr>
            <a:spLocks noGrp="1"/>
          </p:cNvSpPr>
          <p:nvPr>
            <p:ph idx="1"/>
          </p:nvPr>
        </p:nvSpPr>
        <p:spPr>
          <a:xfrm>
            <a:off x="265113" y="2189163"/>
            <a:ext cx="8650287" cy="4135437"/>
          </a:xfrm>
          <a:ln/>
        </p:spPr>
        <p:txBody>
          <a:bodyPr wrap="square" lIns="92075" tIns="46038" rIns="92075" bIns="46038" anchor="t" anchorCtr="0"/>
          <a:p>
            <a:pPr eaLnBrk="1" hangingPunct="1">
              <a:lnSpc>
                <a:spcPct val="115000"/>
              </a:lnSpc>
              <a:buClr>
                <a:srgbClr val="FF0000"/>
              </a:buClr>
            </a:pPr>
            <a:r>
              <a:rPr lang="en-US" altLang="zh-CN" sz="2800" b="1">
                <a:solidFill>
                  <a:srgbClr val="FF0000"/>
                </a:solidFill>
                <a:ea typeface="隶书" pitchFamily="49" charset="-122"/>
              </a:rPr>
              <a:t>Na</a:t>
            </a:r>
            <a:r>
              <a:rPr lang="en-US" altLang="zh-CN" sz="2800" b="1" baseline="-25000">
                <a:solidFill>
                  <a:srgbClr val="FF0000"/>
                </a:solidFill>
                <a:ea typeface="隶书" pitchFamily="49" charset="-122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ea typeface="隶书" pitchFamily="49" charset="-122"/>
              </a:rPr>
              <a:t>S</a:t>
            </a:r>
            <a:r>
              <a:rPr lang="en-US" altLang="zh-CN" sz="2800" b="1" baseline="-25000">
                <a:solidFill>
                  <a:srgbClr val="FF0000"/>
                </a:solidFill>
                <a:ea typeface="隶书" pitchFamily="49" charset="-122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ea typeface="隶书" pitchFamily="49" charset="-122"/>
              </a:rPr>
              <a:t>O</a:t>
            </a:r>
            <a:r>
              <a:rPr lang="en-US" altLang="zh-CN" sz="2800" b="1" baseline="-25000">
                <a:solidFill>
                  <a:srgbClr val="FF0000"/>
                </a:solidFill>
                <a:ea typeface="隶书" pitchFamily="49" charset="-122"/>
              </a:rPr>
              <a:t>3</a:t>
            </a:r>
            <a:r>
              <a:rPr lang="zh-CN" altLang="en-US" sz="2800" b="1">
                <a:solidFill>
                  <a:srgbClr val="FF0000"/>
                </a:solidFill>
                <a:ea typeface="隶书" pitchFamily="49" charset="-122"/>
              </a:rPr>
              <a:t>性质：</a:t>
            </a:r>
            <a:endParaRPr lang="zh-CN" altLang="en-US" sz="2800" b="1">
              <a:solidFill>
                <a:srgbClr val="FF0000"/>
              </a:solidFill>
              <a:ea typeface="隶书" pitchFamily="49" charset="-122"/>
            </a:endParaRPr>
          </a:p>
          <a:p>
            <a:pPr eaLnBrk="1" hangingPunct="1">
              <a:lnSpc>
                <a:spcPct val="115000"/>
              </a:lnSpc>
              <a:buClr>
                <a:srgbClr val="FF0000"/>
              </a:buClr>
            </a:pP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Na</a:t>
            </a:r>
            <a:r>
              <a:rPr lang="en-US" altLang="zh-CN" sz="28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S</a:t>
            </a:r>
            <a:r>
              <a:rPr lang="en-US" altLang="zh-CN" sz="28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O</a:t>
            </a:r>
            <a:r>
              <a:rPr lang="en-US" altLang="zh-CN" sz="2800" b="1" baseline="-25000">
                <a:solidFill>
                  <a:srgbClr val="000066"/>
                </a:solidFill>
                <a:ea typeface="隶书" pitchFamily="49" charset="-122"/>
              </a:rPr>
              <a:t>3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·5H</a:t>
            </a:r>
            <a:r>
              <a:rPr lang="en-US" altLang="zh-CN" sz="28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O</a:t>
            </a: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容易风化，常含少量杂质，且配制的溶液不稳定易分解，不能直接配制标准溶液。</a:t>
            </a:r>
            <a:endParaRPr lang="zh-CN" altLang="en-US" sz="2800" b="1">
              <a:solidFill>
                <a:srgbClr val="000066"/>
              </a:solidFill>
              <a:ea typeface="隶书" pitchFamily="49" charset="-122"/>
            </a:endParaRPr>
          </a:p>
          <a:p>
            <a:pPr eaLnBrk="1" hangingPunct="1">
              <a:lnSpc>
                <a:spcPct val="115000"/>
              </a:lnSpc>
              <a:buClr>
                <a:srgbClr val="FF0000"/>
              </a:buClr>
            </a:pPr>
            <a:r>
              <a:rPr lang="en-US" altLang="zh-CN" sz="2800" b="1">
                <a:solidFill>
                  <a:srgbClr val="006600"/>
                </a:solidFill>
                <a:ea typeface="隶书" pitchFamily="49" charset="-122"/>
              </a:rPr>
              <a:t>Na</a:t>
            </a:r>
            <a:r>
              <a:rPr lang="en-US" altLang="zh-CN" sz="2800" b="1" baseline="-25000">
                <a:solidFill>
                  <a:srgbClr val="006600"/>
                </a:solidFill>
                <a:ea typeface="隶书" pitchFamily="49" charset="-122"/>
              </a:rPr>
              <a:t>2</a:t>
            </a:r>
            <a:r>
              <a:rPr lang="en-US" altLang="zh-CN" sz="2800" b="1">
                <a:solidFill>
                  <a:srgbClr val="006600"/>
                </a:solidFill>
                <a:ea typeface="隶书" pitchFamily="49" charset="-122"/>
              </a:rPr>
              <a:t>S</a:t>
            </a:r>
            <a:r>
              <a:rPr lang="en-US" altLang="zh-CN" sz="2800" b="1" baseline="-25000">
                <a:solidFill>
                  <a:srgbClr val="006600"/>
                </a:solidFill>
                <a:ea typeface="隶书" pitchFamily="49" charset="-122"/>
              </a:rPr>
              <a:t>2</a:t>
            </a:r>
            <a:r>
              <a:rPr lang="en-US" altLang="zh-CN" sz="2800" b="1">
                <a:solidFill>
                  <a:srgbClr val="006600"/>
                </a:solidFill>
                <a:ea typeface="隶书" pitchFamily="49" charset="-122"/>
              </a:rPr>
              <a:t>O</a:t>
            </a:r>
            <a:r>
              <a:rPr lang="en-US" altLang="zh-CN" sz="2800" b="1" baseline="-25000">
                <a:solidFill>
                  <a:srgbClr val="006600"/>
                </a:solidFill>
                <a:ea typeface="隶书" pitchFamily="49" charset="-122"/>
              </a:rPr>
              <a:t>3</a:t>
            </a:r>
            <a:r>
              <a:rPr lang="zh-CN" altLang="en-US" sz="2800" b="1">
                <a:solidFill>
                  <a:srgbClr val="006600"/>
                </a:solidFill>
                <a:ea typeface="隶书" pitchFamily="49" charset="-122"/>
              </a:rPr>
              <a:t>化学稳定性差，能被溶解</a:t>
            </a:r>
            <a:r>
              <a:rPr lang="en-US" altLang="zh-CN" sz="2800" b="1">
                <a:solidFill>
                  <a:srgbClr val="006600"/>
                </a:solidFill>
                <a:ea typeface="隶书" pitchFamily="49" charset="-122"/>
              </a:rPr>
              <a:t>O</a:t>
            </a:r>
            <a:r>
              <a:rPr lang="en-US" altLang="zh-CN" sz="2800" b="1" baseline="-25000">
                <a:solidFill>
                  <a:srgbClr val="006600"/>
                </a:solidFill>
                <a:ea typeface="隶书" pitchFamily="49" charset="-122"/>
              </a:rPr>
              <a:t>2</a:t>
            </a:r>
            <a:r>
              <a:rPr lang="en-US" altLang="zh-CN" sz="2800" b="1">
                <a:solidFill>
                  <a:srgbClr val="006600"/>
                </a:solidFill>
                <a:ea typeface="隶书" pitchFamily="49" charset="-122"/>
              </a:rPr>
              <a:t>、CO</a:t>
            </a:r>
            <a:r>
              <a:rPr lang="en-US" altLang="zh-CN" sz="2800" b="1" baseline="-25000">
                <a:solidFill>
                  <a:srgbClr val="006600"/>
                </a:solidFill>
                <a:ea typeface="隶书" pitchFamily="49" charset="-122"/>
              </a:rPr>
              <a:t>2</a:t>
            </a:r>
            <a:r>
              <a:rPr lang="zh-CN" altLang="en-US" sz="2800" b="1">
                <a:solidFill>
                  <a:srgbClr val="006600"/>
                </a:solidFill>
                <a:ea typeface="隶书" pitchFamily="49" charset="-122"/>
              </a:rPr>
              <a:t>和微生物所分解析出硫。</a:t>
            </a:r>
            <a:endParaRPr lang="zh-CN" altLang="en-US" sz="2800" b="1">
              <a:solidFill>
                <a:srgbClr val="006600"/>
              </a:solidFill>
              <a:ea typeface="隶书" pitchFamily="49" charset="-122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日期占位符 3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l" eaLnBrk="1" hangingPunct="1"/>
            <a:fld id="{BB962C8B-B14F-4D97-AF65-F5344CB8AC3E}" type="datetime1">
              <a:rPr lang="zh-CN" altLang="en-US" sz="1400"/>
            </a:fld>
            <a:endParaRPr lang="zh-CN" altLang="en-US" sz="1400"/>
          </a:p>
        </p:txBody>
      </p:sp>
      <p:sp>
        <p:nvSpPr>
          <p:cNvPr id="1536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15365" name="Rectangle 2"/>
          <p:cNvSpPr>
            <a:spLocks noGrp="1" noRot="1"/>
          </p:cNvSpPr>
          <p:nvPr>
            <p:ph type="title"/>
          </p:nvPr>
        </p:nvSpPr>
        <p:spPr>
          <a:ln/>
        </p:spPr>
        <p:txBody>
          <a:bodyPr wrap="square" lIns="91440" tIns="45720" rIns="91440" bIns="45720" anchor="ctr" anchorCtr="0"/>
          <a:p>
            <a:pPr algn="l" eaLnBrk="1" hangingPunct="1"/>
            <a:r>
              <a:rPr lang="zh-CN" altLang="en-US">
                <a:solidFill>
                  <a:srgbClr val="CC0066"/>
                </a:solidFill>
                <a:ea typeface="华文新魏" pitchFamily="2" charset="-122"/>
              </a:rPr>
              <a:t>  教学指导：</a:t>
            </a:r>
            <a:endParaRPr lang="zh-CN" altLang="en-US">
              <a:solidFill>
                <a:srgbClr val="CC0066"/>
              </a:solidFill>
              <a:ea typeface="华文新魏" pitchFamily="2" charset="-122"/>
            </a:endParaRPr>
          </a:p>
        </p:txBody>
      </p:sp>
      <p:sp>
        <p:nvSpPr>
          <p:cNvPr id="15366" name="Rectangle 3"/>
          <p:cNvSpPr>
            <a:spLocks noGrp="1" noRot="1"/>
          </p:cNvSpPr>
          <p:nvPr>
            <p:ph idx="1"/>
          </p:nvPr>
        </p:nvSpPr>
        <p:spPr>
          <a:xfrm>
            <a:off x="603250" y="1981200"/>
            <a:ext cx="8540750" cy="3886200"/>
          </a:xfrm>
          <a:ln/>
        </p:spPr>
        <p:txBody>
          <a:bodyPr wrap="square" lIns="91440" tIns="45720" rIns="91440" bIns="45720" anchor="t" anchorCtr="0"/>
          <a:p>
            <a:pPr eaLnBrk="1" hangingPunct="1">
              <a:lnSpc>
                <a:spcPct val="120000"/>
              </a:lnSpc>
              <a:spcBef>
                <a:spcPct val="30000"/>
              </a:spcBef>
              <a:buClr>
                <a:schemeClr val="hlink"/>
              </a:buClr>
            </a:pPr>
            <a:r>
              <a:rPr lang="zh-CN" altLang="en-US" sz="2800" b="1">
                <a:solidFill>
                  <a:srgbClr val="000066"/>
                </a:solidFill>
                <a:latin typeface="华文新魏" pitchFamily="2" charset="-122"/>
                <a:ea typeface="华文新魏" pitchFamily="2" charset="-122"/>
              </a:rPr>
              <a:t>氧化还原滴定法的分类及其指示剂的特点。</a:t>
            </a:r>
            <a:endParaRPr lang="zh-CN" altLang="en-US" sz="2800" b="1">
              <a:solidFill>
                <a:srgbClr val="000066"/>
              </a:solidFill>
              <a:latin typeface="华文新魏" pitchFamily="2" charset="-122"/>
              <a:ea typeface="华文新魏" pitchFamily="2" charset="-122"/>
            </a:endParaRPr>
          </a:p>
          <a:p>
            <a:pPr algn="just" eaLnBrk="1" hangingPunct="1">
              <a:lnSpc>
                <a:spcPct val="120000"/>
              </a:lnSpc>
              <a:spcBef>
                <a:spcPct val="30000"/>
              </a:spcBef>
              <a:buClr>
                <a:schemeClr val="hlink"/>
              </a:buClr>
            </a:pPr>
            <a:r>
              <a:rPr lang="zh-CN" altLang="en-US" sz="2800" b="1">
                <a:solidFill>
                  <a:srgbClr val="000066"/>
                </a:solidFill>
                <a:latin typeface="华文新魏" pitchFamily="2" charset="-122"/>
                <a:ea typeface="华文新魏" pitchFamily="2" charset="-122"/>
              </a:rPr>
              <a:t>高锰酸钾法的特点及应用。</a:t>
            </a:r>
            <a:endParaRPr lang="zh-CN" altLang="en-US" sz="2800" b="1">
              <a:solidFill>
                <a:srgbClr val="000066"/>
              </a:solidFill>
              <a:latin typeface="华文新魏" pitchFamily="2" charset="-122"/>
              <a:ea typeface="华文新魏" pitchFamily="2" charset="-122"/>
            </a:endParaRPr>
          </a:p>
          <a:p>
            <a:pPr algn="just" eaLnBrk="1" hangingPunct="1">
              <a:lnSpc>
                <a:spcPct val="120000"/>
              </a:lnSpc>
              <a:spcBef>
                <a:spcPct val="30000"/>
              </a:spcBef>
              <a:buClr>
                <a:schemeClr val="hlink"/>
              </a:buClr>
            </a:pPr>
            <a:r>
              <a:rPr lang="zh-CN" altLang="en-US" sz="2800" b="1">
                <a:solidFill>
                  <a:srgbClr val="000066"/>
                </a:solidFill>
                <a:latin typeface="华文新魏" pitchFamily="2" charset="-122"/>
                <a:ea typeface="华文新魏" pitchFamily="2" charset="-122"/>
              </a:rPr>
              <a:t>重铬酸钾法的特点及应用。</a:t>
            </a:r>
            <a:endParaRPr lang="zh-CN" altLang="en-US" sz="2800" b="1">
              <a:solidFill>
                <a:srgbClr val="000066"/>
              </a:solidFill>
              <a:latin typeface="华文新魏" pitchFamily="2" charset="-122"/>
              <a:ea typeface="华文新魏" pitchFamily="2" charset="-122"/>
            </a:endParaRPr>
          </a:p>
          <a:p>
            <a:pPr algn="just" eaLnBrk="1" hangingPunct="1">
              <a:lnSpc>
                <a:spcPct val="120000"/>
              </a:lnSpc>
              <a:spcBef>
                <a:spcPct val="30000"/>
              </a:spcBef>
              <a:buClr>
                <a:schemeClr val="hlink"/>
              </a:buClr>
            </a:pPr>
            <a:r>
              <a:rPr lang="zh-CN" altLang="en-US" sz="2800" b="1">
                <a:solidFill>
                  <a:srgbClr val="000066"/>
                </a:solidFill>
                <a:latin typeface="华文新魏" pitchFamily="2" charset="-122"/>
                <a:ea typeface="华文新魏" pitchFamily="2" charset="-122"/>
              </a:rPr>
              <a:t>碘量法的特点（直接碘量法和间接碘量法）。</a:t>
            </a:r>
            <a:endParaRPr lang="zh-CN" altLang="en-US" sz="2800" b="1">
              <a:solidFill>
                <a:srgbClr val="000066"/>
              </a:solidFill>
              <a:latin typeface="华文新魏" pitchFamily="2" charset="-122"/>
              <a:ea typeface="华文新魏" pitchFamily="2" charset="-122"/>
            </a:endParaRPr>
          </a:p>
          <a:p>
            <a:pPr algn="just" eaLnBrk="1" hangingPunct="1">
              <a:lnSpc>
                <a:spcPct val="120000"/>
              </a:lnSpc>
              <a:spcBef>
                <a:spcPct val="30000"/>
              </a:spcBef>
              <a:buClr>
                <a:schemeClr val="hlink"/>
              </a:buClr>
            </a:pPr>
            <a:r>
              <a:rPr lang="zh-CN" altLang="en-US" sz="2800" b="1">
                <a:solidFill>
                  <a:srgbClr val="000066"/>
                </a:solidFill>
                <a:latin typeface="华文新魏" pitchFamily="2" charset="-122"/>
                <a:ea typeface="华文新魏" pitchFamily="2" charset="-122"/>
              </a:rPr>
              <a:t>碘量法误差来源及其应用。 </a:t>
            </a:r>
            <a:endParaRPr lang="zh-CN" altLang="en-US" sz="2800" b="1">
              <a:solidFill>
                <a:srgbClr val="000066"/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日期占位符 3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l" eaLnBrk="1" hangingPunct="1"/>
            <a:fld id="{BB962C8B-B14F-4D97-AF65-F5344CB8AC3E}" type="datetime1">
              <a:rPr lang="zh-CN" altLang="en-US" sz="1400"/>
            </a:fld>
            <a:endParaRPr lang="zh-CN" altLang="en-US" sz="1400"/>
          </a:p>
        </p:txBody>
      </p:sp>
      <p:sp>
        <p:nvSpPr>
          <p:cNvPr id="3379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33797" name="Rectangle 2"/>
          <p:cNvSpPr>
            <a:spLocks noGrp="1" noRot="1"/>
          </p:cNvSpPr>
          <p:nvPr>
            <p:ph type="title"/>
          </p:nvPr>
        </p:nvSpPr>
        <p:spPr>
          <a:xfrm>
            <a:off x="392113" y="685800"/>
            <a:ext cx="8304212" cy="1143000"/>
          </a:xfrm>
          <a:ln/>
        </p:spPr>
        <p:txBody>
          <a:bodyPr wrap="square" lIns="91440" tIns="45720" rIns="91440" bIns="45720" anchor="ctr" anchorCtr="0"/>
          <a:p>
            <a:pPr algn="l" eaLnBrk="1" hangingPunct="1"/>
            <a:r>
              <a:rPr lang="en-US" altLang="zh-CN" sz="3600" b="1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Na</a:t>
            </a:r>
            <a:r>
              <a:rPr lang="en-US" altLang="zh-CN" sz="3600" b="1" baseline="-25000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2</a:t>
            </a:r>
            <a:r>
              <a:rPr lang="en-US" altLang="zh-CN" sz="3600" b="1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S</a:t>
            </a:r>
            <a:r>
              <a:rPr lang="en-US" altLang="zh-CN" sz="3600" b="1" baseline="-25000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2</a:t>
            </a:r>
            <a:r>
              <a:rPr lang="en-US" altLang="zh-CN" sz="3600" b="1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O</a:t>
            </a:r>
            <a:r>
              <a:rPr lang="en-US" altLang="zh-CN" sz="3600" b="1" baseline="-25000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3</a:t>
            </a:r>
            <a:r>
              <a:rPr lang="zh-CN" altLang="en-US" sz="3600" b="1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溶液配制：</a:t>
            </a:r>
            <a:endParaRPr lang="zh-CN" altLang="en-US" sz="3600" b="1">
              <a:solidFill>
                <a:srgbClr val="CC0099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33798" name="Rectangle 3"/>
          <p:cNvSpPr>
            <a:spLocks noGrp="1" noRot="1"/>
          </p:cNvSpPr>
          <p:nvPr>
            <p:ph idx="1"/>
          </p:nvPr>
        </p:nvSpPr>
        <p:spPr>
          <a:xfrm>
            <a:off x="395288" y="1981200"/>
            <a:ext cx="8304212" cy="3886200"/>
          </a:xfrm>
          <a:ln/>
        </p:spPr>
        <p:txBody>
          <a:bodyPr wrap="square" lIns="91440" tIns="45720" rIns="91440" bIns="45720" anchor="t" anchorCtr="0"/>
          <a:p>
            <a:pPr eaLnBrk="1" hangingPunct="1">
              <a:buClr>
                <a:srgbClr val="FF0000"/>
              </a:buClr>
            </a:pP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用新煮沸（除氧、 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CO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、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杀菌)并冷却的蒸馏水；</a:t>
            </a:r>
            <a:endParaRPr lang="zh-CN" altLang="en-US" sz="2600" b="1">
              <a:solidFill>
                <a:srgbClr val="000066"/>
              </a:solidFill>
              <a:ea typeface="隶书" pitchFamily="49" charset="-122"/>
            </a:endParaRPr>
          </a:p>
          <a:p>
            <a:pPr eaLnBrk="1" hangingPunct="1">
              <a:buClr>
                <a:srgbClr val="FF0000"/>
              </a:buClr>
            </a:pPr>
            <a:r>
              <a:rPr lang="zh-CN" altLang="en-US" sz="2600" b="1">
                <a:solidFill>
                  <a:srgbClr val="660066"/>
                </a:solidFill>
                <a:ea typeface="隶书" pitchFamily="49" charset="-122"/>
              </a:rPr>
              <a:t>加入少量</a:t>
            </a:r>
            <a:r>
              <a:rPr lang="en-US" altLang="zh-CN" sz="2600" b="1">
                <a:solidFill>
                  <a:srgbClr val="660066"/>
                </a:solidFill>
                <a:ea typeface="隶书" pitchFamily="49" charset="-122"/>
              </a:rPr>
              <a:t>Na</a:t>
            </a:r>
            <a:r>
              <a:rPr lang="en-US" altLang="zh-CN" sz="2600" b="1" baseline="-25000">
                <a:solidFill>
                  <a:srgbClr val="660066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660066"/>
                </a:solidFill>
                <a:ea typeface="隶书" pitchFamily="49" charset="-122"/>
              </a:rPr>
              <a:t>CO</a:t>
            </a:r>
            <a:r>
              <a:rPr lang="en-US" altLang="zh-CN" sz="2600" b="1" baseline="-25000">
                <a:solidFill>
                  <a:srgbClr val="660066"/>
                </a:solidFill>
                <a:ea typeface="隶书" pitchFamily="49" charset="-122"/>
              </a:rPr>
              <a:t>3</a:t>
            </a:r>
            <a:r>
              <a:rPr lang="zh-CN" altLang="en-US" sz="2600" b="1">
                <a:solidFill>
                  <a:srgbClr val="660066"/>
                </a:solidFill>
                <a:ea typeface="隶书" pitchFamily="49" charset="-122"/>
              </a:rPr>
              <a:t>，使溶液呈弱碱性（抑制细菌生长）；</a:t>
            </a:r>
            <a:endParaRPr lang="zh-CN" altLang="en-US" sz="2600" b="1">
              <a:solidFill>
                <a:srgbClr val="660066"/>
              </a:solidFill>
              <a:ea typeface="隶书" pitchFamily="49" charset="-122"/>
            </a:endParaRPr>
          </a:p>
          <a:p>
            <a:pPr eaLnBrk="1" hangingPunct="1">
              <a:buClr>
                <a:srgbClr val="FF0000"/>
              </a:buClr>
            </a:pPr>
            <a:r>
              <a:rPr lang="zh-CN" altLang="en-US" sz="2600" b="1">
                <a:solidFill>
                  <a:srgbClr val="663300"/>
                </a:solidFill>
                <a:ea typeface="隶书" pitchFamily="49" charset="-122"/>
              </a:rPr>
              <a:t>配制溶液保存在棕色瓶中，置于暗处放置2周，再标定；</a:t>
            </a:r>
            <a:endParaRPr lang="zh-CN" altLang="en-US" sz="2600" b="1">
              <a:solidFill>
                <a:srgbClr val="663300"/>
              </a:solidFill>
              <a:ea typeface="隶书" pitchFamily="49" charset="-122"/>
            </a:endParaRPr>
          </a:p>
          <a:p>
            <a:pPr eaLnBrk="1" hangingPunct="1">
              <a:buClr>
                <a:srgbClr val="FF0000"/>
              </a:buClr>
            </a:pPr>
            <a:r>
              <a:rPr lang="zh-CN" altLang="en-US" sz="2600" b="1">
                <a:solidFill>
                  <a:srgbClr val="006600"/>
                </a:solidFill>
                <a:ea typeface="隶书" pitchFamily="49" charset="-122"/>
              </a:rPr>
              <a:t>若发现溶液浑浊，需重新配制。</a:t>
            </a:r>
            <a:endParaRPr lang="zh-CN" altLang="en-US" sz="2600" b="1">
              <a:solidFill>
                <a:srgbClr val="006600"/>
              </a:solidFill>
              <a:ea typeface="隶书" pitchFamily="49" charset="-122"/>
            </a:endParaRPr>
          </a:p>
          <a:p>
            <a:pPr eaLnBrk="1" hangingPunct="1">
              <a:buClr>
                <a:srgbClr val="FF0000"/>
              </a:buClr>
            </a:pPr>
            <a:endParaRPr lang="zh-CN" altLang="en-US" sz="2600" b="1">
              <a:solidFill>
                <a:srgbClr val="006600"/>
              </a:solidFill>
              <a:ea typeface="隶书" pitchFamily="49" charset="-122"/>
            </a:endParaRPr>
          </a:p>
          <a:p>
            <a:pPr eaLnBrk="1" hangingPunct="1">
              <a:buClr>
                <a:srgbClr val="FF0000"/>
              </a:buClr>
            </a:pPr>
            <a:r>
              <a:rPr lang="zh-CN" altLang="en-US" sz="2600" b="1">
                <a:solidFill>
                  <a:schemeClr val="accent2"/>
                </a:solidFill>
                <a:ea typeface="隶书" pitchFamily="49" charset="-122"/>
              </a:rPr>
              <a:t>称取</a:t>
            </a:r>
            <a:r>
              <a:rPr lang="en-US" altLang="zh-CN" sz="2800" b="1">
                <a:solidFill>
                  <a:schemeClr val="accent2"/>
                </a:solidFill>
                <a:ea typeface="隶书" pitchFamily="49" charset="-122"/>
              </a:rPr>
              <a:t>Na</a:t>
            </a:r>
            <a:r>
              <a:rPr lang="en-US" altLang="zh-CN" sz="2800" b="1" baseline="-25000">
                <a:solidFill>
                  <a:schemeClr val="accent2"/>
                </a:solidFill>
                <a:ea typeface="隶书" pitchFamily="49" charset="-122"/>
              </a:rPr>
              <a:t>2</a:t>
            </a:r>
            <a:r>
              <a:rPr lang="en-US" altLang="zh-CN" sz="2800" b="1">
                <a:solidFill>
                  <a:schemeClr val="accent2"/>
                </a:solidFill>
                <a:ea typeface="隶书" pitchFamily="49" charset="-122"/>
              </a:rPr>
              <a:t>S</a:t>
            </a:r>
            <a:r>
              <a:rPr lang="en-US" altLang="zh-CN" sz="2800" b="1" baseline="-25000">
                <a:solidFill>
                  <a:schemeClr val="accent2"/>
                </a:solidFill>
                <a:ea typeface="隶书" pitchFamily="49" charset="-122"/>
              </a:rPr>
              <a:t>2</a:t>
            </a:r>
            <a:r>
              <a:rPr lang="en-US" altLang="zh-CN" sz="2800" b="1">
                <a:solidFill>
                  <a:schemeClr val="accent2"/>
                </a:solidFill>
                <a:ea typeface="隶书" pitchFamily="49" charset="-122"/>
              </a:rPr>
              <a:t>O</a:t>
            </a:r>
            <a:r>
              <a:rPr lang="en-US" altLang="zh-CN" sz="2800" b="1" baseline="-25000">
                <a:solidFill>
                  <a:schemeClr val="accent2"/>
                </a:solidFill>
                <a:ea typeface="隶书" pitchFamily="49" charset="-122"/>
              </a:rPr>
              <a:t>3</a:t>
            </a:r>
            <a:r>
              <a:rPr lang="en-US" altLang="zh-CN" sz="2800" b="1">
                <a:solidFill>
                  <a:schemeClr val="accent2"/>
                </a:solidFill>
                <a:ea typeface="隶书" pitchFamily="49" charset="-122"/>
              </a:rPr>
              <a:t>·5H</a:t>
            </a:r>
            <a:r>
              <a:rPr lang="en-US" altLang="zh-CN" sz="2800" b="1" baseline="-25000">
                <a:solidFill>
                  <a:schemeClr val="accent2"/>
                </a:solidFill>
                <a:ea typeface="隶书" pitchFamily="49" charset="-122"/>
              </a:rPr>
              <a:t>2</a:t>
            </a:r>
            <a:r>
              <a:rPr lang="en-US" altLang="zh-CN" sz="2800" b="1">
                <a:solidFill>
                  <a:schemeClr val="accent2"/>
                </a:solidFill>
                <a:ea typeface="隶书" pitchFamily="49" charset="-122"/>
              </a:rPr>
              <a:t>O</a:t>
            </a:r>
            <a:r>
              <a:rPr lang="zh-CN" altLang="en-US" sz="2600" b="1">
                <a:solidFill>
                  <a:schemeClr val="accent2"/>
                </a:solidFill>
                <a:ea typeface="隶书" pitchFamily="49" charset="-122"/>
              </a:rPr>
              <a:t>→溶于水中→缓慢煮沸10</a:t>
            </a:r>
            <a:r>
              <a:rPr lang="en-US" altLang="zh-CN" sz="2600" b="1">
                <a:solidFill>
                  <a:schemeClr val="accent2"/>
                </a:solidFill>
                <a:ea typeface="隶书" pitchFamily="49" charset="-122"/>
              </a:rPr>
              <a:t>min→</a:t>
            </a:r>
            <a:r>
              <a:rPr lang="zh-CN" altLang="en-US" sz="2600" b="1">
                <a:solidFill>
                  <a:schemeClr val="accent2"/>
                </a:solidFill>
                <a:ea typeface="隶书" pitchFamily="49" charset="-122"/>
              </a:rPr>
              <a:t>冷却→放置2周后过滤→备用</a:t>
            </a:r>
            <a:endParaRPr lang="zh-CN" altLang="en-US" sz="3000" b="1">
              <a:solidFill>
                <a:schemeClr val="accent2"/>
              </a:solidFill>
              <a:ea typeface="隶书" pitchFamily="49" charset="-122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en-US" altLang="zh-CN" sz="3600" b="1">
              <a:solidFill>
                <a:schemeClr val="accent2"/>
              </a:solidFill>
              <a:ea typeface="隶书" pitchFamily="49" charset="-122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日期占位符 3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l" eaLnBrk="1" hangingPunct="1"/>
            <a:fld id="{BB962C8B-B14F-4D97-AF65-F5344CB8AC3E}" type="datetime1">
              <a:rPr lang="zh-CN" altLang="en-US" sz="1400"/>
            </a:fld>
            <a:endParaRPr lang="zh-CN" altLang="en-US" sz="1400"/>
          </a:p>
        </p:txBody>
      </p:sp>
      <p:sp>
        <p:nvSpPr>
          <p:cNvPr id="3481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019800"/>
            <a:ext cx="2895600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ctr" eaLnBrk="1" hangingPunct="1"/>
            <a:r>
              <a:rPr lang="zh-CN" altLang="en-US" sz="1400"/>
              <a:t>Analytical chemistry</a:t>
            </a:r>
            <a:endParaRPr lang="zh-CN" altLang="en-US" sz="1400"/>
          </a:p>
        </p:txBody>
      </p:sp>
      <p:sp>
        <p:nvSpPr>
          <p:cNvPr id="3482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34821" name="Rectangle 2"/>
          <p:cNvSpPr>
            <a:spLocks noGrp="1" noRot="1"/>
          </p:cNvSpPr>
          <p:nvPr>
            <p:ph type="title"/>
          </p:nvPr>
        </p:nvSpPr>
        <p:spPr>
          <a:xfrm>
            <a:off x="392113" y="685800"/>
            <a:ext cx="8377237" cy="1143000"/>
          </a:xfrm>
          <a:ln/>
        </p:spPr>
        <p:txBody>
          <a:bodyPr wrap="square" lIns="91440" tIns="45720" rIns="91440" bIns="45720" anchor="ctr" anchorCtr="0"/>
          <a:p>
            <a:pPr algn="l" eaLnBrk="1" hangingPunct="1"/>
            <a:r>
              <a:rPr lang="en-US" altLang="zh-CN" sz="3600" b="1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Na</a:t>
            </a:r>
            <a:r>
              <a:rPr lang="en-US" altLang="zh-CN" sz="3600" b="1" baseline="-25000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2</a:t>
            </a:r>
            <a:r>
              <a:rPr lang="en-US" altLang="zh-CN" sz="3600" b="1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S</a:t>
            </a:r>
            <a:r>
              <a:rPr lang="en-US" altLang="zh-CN" sz="3600" b="1" baseline="-25000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2</a:t>
            </a:r>
            <a:r>
              <a:rPr lang="en-US" altLang="zh-CN" sz="3600" b="1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O</a:t>
            </a:r>
            <a:r>
              <a:rPr lang="en-US" altLang="zh-CN" sz="3600" b="1" baseline="-25000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3</a:t>
            </a:r>
            <a:r>
              <a:rPr lang="zh-CN" altLang="en-US" sz="3600" b="1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溶液标定</a:t>
            </a:r>
            <a:r>
              <a:rPr lang="en-US" altLang="zh-CN" sz="3600" b="1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：</a:t>
            </a:r>
            <a:endParaRPr lang="en-US" altLang="zh-CN" sz="3600" b="1">
              <a:solidFill>
                <a:srgbClr val="CC0099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34822" name="Rectangle 3"/>
          <p:cNvSpPr>
            <a:spLocks noGrp="1" noRot="1"/>
          </p:cNvSpPr>
          <p:nvPr>
            <p:ph idx="1"/>
          </p:nvPr>
        </p:nvSpPr>
        <p:spPr>
          <a:xfrm>
            <a:off x="395288" y="1981200"/>
            <a:ext cx="8377237" cy="3886200"/>
          </a:xfrm>
          <a:ln/>
        </p:spPr>
        <p:txBody>
          <a:bodyPr wrap="square" lIns="91440" tIns="45720" rIns="91440" bIns="45720" anchor="t" anchorCtr="0"/>
          <a:p>
            <a:pPr eaLnBrk="1" hangingPunct="1">
              <a:lnSpc>
                <a:spcPct val="110000"/>
              </a:lnSpc>
              <a:spcBef>
                <a:spcPct val="15000"/>
              </a:spcBef>
              <a:buClr>
                <a:srgbClr val="FF0000"/>
              </a:buClr>
            </a:pP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标定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Na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S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O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3 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溶液的基准物有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K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Cr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O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7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、KIO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3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、 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KBrO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3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等。</a:t>
            </a:r>
            <a:endParaRPr lang="zh-CN" altLang="en-US" sz="2600" b="1">
              <a:solidFill>
                <a:srgbClr val="000066"/>
              </a:solidFill>
              <a:ea typeface="隶书" pitchFamily="49" charset="-122"/>
            </a:endParaRPr>
          </a:p>
          <a:p>
            <a:pPr eaLnBrk="1" hangingPunct="1">
              <a:lnSpc>
                <a:spcPct val="110000"/>
              </a:lnSpc>
              <a:spcBef>
                <a:spcPct val="15000"/>
              </a:spcBef>
              <a:buClr>
                <a:srgbClr val="FF0000"/>
              </a:buClr>
            </a:pPr>
            <a:r>
              <a:rPr lang="zh-CN" altLang="en-US" sz="2600" b="1">
                <a:solidFill>
                  <a:srgbClr val="006600"/>
                </a:solidFill>
                <a:ea typeface="隶书" pitchFamily="49" charset="-122"/>
              </a:rPr>
              <a:t>在酸性溶液中使</a:t>
            </a:r>
            <a:r>
              <a:rPr lang="en-US" altLang="zh-CN" sz="2600" b="1">
                <a:solidFill>
                  <a:srgbClr val="006600"/>
                </a:solidFill>
                <a:ea typeface="隶书" pitchFamily="49" charset="-122"/>
              </a:rPr>
              <a:t>K</a:t>
            </a:r>
            <a:r>
              <a:rPr lang="en-US" altLang="zh-CN" sz="2600" b="1" baseline="-25000">
                <a:solidFill>
                  <a:srgbClr val="006600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006600"/>
                </a:solidFill>
                <a:ea typeface="隶书" pitchFamily="49" charset="-122"/>
              </a:rPr>
              <a:t>Cr</a:t>
            </a:r>
            <a:r>
              <a:rPr lang="en-US" altLang="zh-CN" sz="2600" b="1" baseline="-25000">
                <a:solidFill>
                  <a:srgbClr val="006600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006600"/>
                </a:solidFill>
                <a:ea typeface="隶书" pitchFamily="49" charset="-122"/>
              </a:rPr>
              <a:t>O</a:t>
            </a:r>
            <a:r>
              <a:rPr lang="en-US" altLang="zh-CN" sz="2600" b="1" baseline="-25000">
                <a:solidFill>
                  <a:srgbClr val="006600"/>
                </a:solidFill>
                <a:ea typeface="隶书" pitchFamily="49" charset="-122"/>
              </a:rPr>
              <a:t>7</a:t>
            </a:r>
            <a:r>
              <a:rPr lang="zh-CN" altLang="en-US" sz="2600" b="1">
                <a:solidFill>
                  <a:srgbClr val="006600"/>
                </a:solidFill>
                <a:ea typeface="隶书" pitchFamily="49" charset="-122"/>
              </a:rPr>
              <a:t>与</a:t>
            </a:r>
            <a:r>
              <a:rPr lang="en-US" altLang="zh-CN" sz="2600" b="1">
                <a:solidFill>
                  <a:srgbClr val="006600"/>
                </a:solidFill>
                <a:ea typeface="隶书" pitchFamily="49" charset="-122"/>
              </a:rPr>
              <a:t>KI</a:t>
            </a:r>
            <a:r>
              <a:rPr lang="zh-CN" altLang="en-US" sz="2600" b="1">
                <a:solidFill>
                  <a:srgbClr val="006600"/>
                </a:solidFill>
                <a:ea typeface="隶书" pitchFamily="49" charset="-122"/>
              </a:rPr>
              <a:t>反应，以淀粉为指示剂，用</a:t>
            </a:r>
            <a:r>
              <a:rPr lang="en-US" altLang="zh-CN" sz="2600" b="1">
                <a:solidFill>
                  <a:srgbClr val="006600"/>
                </a:solidFill>
                <a:ea typeface="隶书" pitchFamily="49" charset="-122"/>
              </a:rPr>
              <a:t>Na</a:t>
            </a:r>
            <a:r>
              <a:rPr lang="en-US" altLang="zh-CN" sz="2600" b="1" baseline="-25000">
                <a:solidFill>
                  <a:srgbClr val="006600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006600"/>
                </a:solidFill>
                <a:ea typeface="隶书" pitchFamily="49" charset="-122"/>
              </a:rPr>
              <a:t>S</a:t>
            </a:r>
            <a:r>
              <a:rPr lang="en-US" altLang="zh-CN" sz="2600" b="1" baseline="-25000">
                <a:solidFill>
                  <a:srgbClr val="006600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006600"/>
                </a:solidFill>
                <a:ea typeface="隶书" pitchFamily="49" charset="-122"/>
              </a:rPr>
              <a:t>O</a:t>
            </a:r>
            <a:r>
              <a:rPr lang="en-US" altLang="zh-CN" sz="2600" b="1" baseline="-25000">
                <a:solidFill>
                  <a:srgbClr val="006600"/>
                </a:solidFill>
                <a:ea typeface="隶书" pitchFamily="49" charset="-122"/>
              </a:rPr>
              <a:t>3 </a:t>
            </a:r>
            <a:r>
              <a:rPr lang="zh-CN" altLang="en-US" sz="2600" b="1">
                <a:solidFill>
                  <a:srgbClr val="006600"/>
                </a:solidFill>
                <a:ea typeface="隶书" pitchFamily="49" charset="-122"/>
              </a:rPr>
              <a:t>溶液滴定。</a:t>
            </a:r>
            <a:endParaRPr lang="zh-CN" altLang="en-US" sz="2600" b="1">
              <a:solidFill>
                <a:srgbClr val="006600"/>
              </a:solidFill>
              <a:ea typeface="隶书" pitchFamily="49" charset="-122"/>
            </a:endParaRPr>
          </a:p>
          <a:p>
            <a:pPr eaLnBrk="1" hangingPunct="1">
              <a:lnSpc>
                <a:spcPct val="110000"/>
              </a:lnSpc>
              <a:spcBef>
                <a:spcPct val="15000"/>
              </a:spcBef>
              <a:buClr>
                <a:srgbClr val="FF0000"/>
              </a:buClr>
            </a:pPr>
            <a:r>
              <a:rPr lang="zh-CN" altLang="en-US" sz="2600" b="1">
                <a:solidFill>
                  <a:srgbClr val="663300"/>
                </a:solidFill>
                <a:ea typeface="隶书" pitchFamily="49" charset="-122"/>
              </a:rPr>
              <a:t>淀粉指示剂应在近终点时加入，否则吸留</a:t>
            </a:r>
            <a:r>
              <a:rPr lang="en-US" altLang="zh-CN" sz="2600" b="1">
                <a:solidFill>
                  <a:srgbClr val="663300"/>
                </a:solidFill>
                <a:ea typeface="隶书" pitchFamily="49" charset="-122"/>
              </a:rPr>
              <a:t>I</a:t>
            </a:r>
            <a:r>
              <a:rPr lang="en-US" altLang="zh-CN" sz="2600" b="1" baseline="-25000">
                <a:solidFill>
                  <a:srgbClr val="663300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663300"/>
                </a:solidFill>
                <a:ea typeface="隶书" pitchFamily="49" charset="-122"/>
              </a:rPr>
              <a:t>，</a:t>
            </a:r>
            <a:r>
              <a:rPr lang="zh-CN" altLang="en-US" sz="2600" b="1">
                <a:solidFill>
                  <a:srgbClr val="663300"/>
                </a:solidFill>
                <a:ea typeface="隶书" pitchFamily="49" charset="-122"/>
              </a:rPr>
              <a:t>使终点拖后。</a:t>
            </a:r>
            <a:endParaRPr lang="zh-CN" altLang="en-US" sz="2600" b="1">
              <a:solidFill>
                <a:srgbClr val="663300"/>
              </a:solidFill>
              <a:ea typeface="隶书" pitchFamily="49" charset="-122"/>
            </a:endParaRPr>
          </a:p>
          <a:p>
            <a:pPr eaLnBrk="1" hangingPunct="1">
              <a:lnSpc>
                <a:spcPct val="110000"/>
              </a:lnSpc>
              <a:spcBef>
                <a:spcPct val="15000"/>
              </a:spcBef>
              <a:buClr>
                <a:srgbClr val="FF0000"/>
              </a:buClr>
            </a:pPr>
            <a:r>
              <a:rPr lang="zh-CN" altLang="en-US" sz="2600" b="1">
                <a:solidFill>
                  <a:srgbClr val="660066"/>
                </a:solidFill>
                <a:ea typeface="隶书" pitchFamily="49" charset="-122"/>
              </a:rPr>
              <a:t>滴定终点之后，如经过五分钟以上溶液变兰，属于正常，如溶液迅速变兰，说明反应不完全，遇到这种情况应重新标定。</a:t>
            </a:r>
            <a:endParaRPr lang="zh-CN" altLang="en-US" sz="2600" b="1">
              <a:solidFill>
                <a:srgbClr val="660066"/>
              </a:solidFill>
              <a:ea typeface="隶书" pitchFamily="49" charset="-122"/>
            </a:endParaRPr>
          </a:p>
          <a:p>
            <a:pPr algn="just">
              <a:lnSpc>
                <a:spcPct val="110000"/>
              </a:lnSpc>
              <a:spcBef>
                <a:spcPct val="15000"/>
              </a:spcBef>
              <a:buClr>
                <a:schemeClr val="bg1"/>
              </a:buClr>
              <a:buFontTx/>
              <a:buNone/>
            </a:pPr>
            <a:endParaRPr lang="zh-CN" altLang="en-US" sz="2600" b="1">
              <a:solidFill>
                <a:srgbClr val="660066"/>
              </a:solidFill>
              <a:ea typeface="隶书" pitchFamily="49" charset="-122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日期占位符 3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l" eaLnBrk="1" hangingPunct="1"/>
            <a:fld id="{BB962C8B-B14F-4D97-AF65-F5344CB8AC3E}" type="datetime1">
              <a:rPr lang="zh-CN" altLang="en-US" sz="1400"/>
            </a:fld>
            <a:endParaRPr lang="zh-CN" altLang="en-US" sz="1400"/>
          </a:p>
        </p:txBody>
      </p:sp>
      <p:sp>
        <p:nvSpPr>
          <p:cNvPr id="3584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019800"/>
            <a:ext cx="2895600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ctr" eaLnBrk="1" hangingPunct="1"/>
            <a:r>
              <a:rPr lang="zh-CN" altLang="en-US" sz="1400"/>
              <a:t>Analytical chemistry</a:t>
            </a:r>
            <a:endParaRPr lang="zh-CN" altLang="en-US" sz="1400"/>
          </a:p>
        </p:txBody>
      </p:sp>
      <p:sp>
        <p:nvSpPr>
          <p:cNvPr id="3584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35845" name="Rectangle 2"/>
          <p:cNvSpPr>
            <a:spLocks noGrp="1" noRot="1"/>
          </p:cNvSpPr>
          <p:nvPr>
            <p:ph type="title"/>
          </p:nvPr>
        </p:nvSpPr>
        <p:spPr>
          <a:xfrm>
            <a:off x="392113" y="685800"/>
            <a:ext cx="8377237" cy="1143000"/>
          </a:xfrm>
          <a:ln/>
        </p:spPr>
        <p:txBody>
          <a:bodyPr wrap="square" lIns="91440" tIns="45720" rIns="91440" bIns="45720" anchor="ctr" anchorCtr="0"/>
          <a:p>
            <a:pPr algn="l" eaLnBrk="1" hangingPunct="1"/>
            <a:r>
              <a:rPr lang="en-US" altLang="zh-CN" sz="3600" b="1">
                <a:solidFill>
                  <a:srgbClr val="CC0099"/>
                </a:solidFill>
                <a:ea typeface="华文新魏" pitchFamily="2" charset="-122"/>
              </a:rPr>
              <a:t>（</a:t>
            </a:r>
            <a:r>
              <a:rPr lang="zh-CN" altLang="en-US" sz="3600" b="1">
                <a:solidFill>
                  <a:srgbClr val="CC0099"/>
                </a:solidFill>
                <a:ea typeface="华文新魏" pitchFamily="2" charset="-122"/>
              </a:rPr>
              <a:t>三）应用示例</a:t>
            </a:r>
            <a:endParaRPr lang="zh-CN" altLang="en-US" sz="3600" b="1">
              <a:solidFill>
                <a:srgbClr val="CC0099"/>
              </a:solidFill>
              <a:ea typeface="华文新魏" pitchFamily="2" charset="-122"/>
            </a:endParaRPr>
          </a:p>
        </p:txBody>
      </p:sp>
      <p:sp>
        <p:nvSpPr>
          <p:cNvPr id="35846" name="Rectangle 3"/>
          <p:cNvSpPr>
            <a:spLocks noGrp="1" noRot="1"/>
          </p:cNvSpPr>
          <p:nvPr>
            <p:ph idx="1"/>
          </p:nvPr>
        </p:nvSpPr>
        <p:spPr>
          <a:xfrm>
            <a:off x="468313" y="1828800"/>
            <a:ext cx="8377237" cy="3886200"/>
          </a:xfrm>
          <a:ln/>
        </p:spPr>
        <p:txBody>
          <a:bodyPr wrap="square" lIns="91440" tIns="45720" rIns="91440" bIns="45720" anchor="t" anchorCtr="0"/>
          <a:p>
            <a:pPr eaLnBrk="1" hangingPunct="1">
              <a:lnSpc>
                <a:spcPct val="90000"/>
              </a:lnSpc>
              <a:buClr>
                <a:srgbClr val="FF0000"/>
              </a:buClr>
              <a:buSzPct val="80000"/>
              <a:buNone/>
            </a:pPr>
            <a:r>
              <a:rPr lang="zh-CN" altLang="en-US" sz="2600" b="1">
                <a:solidFill>
                  <a:schemeClr val="accent2"/>
                </a:solidFill>
                <a:ea typeface="隶书" pitchFamily="49" charset="-122"/>
              </a:rPr>
              <a:t>1、间接碘法测铜</a:t>
            </a:r>
            <a:endParaRPr lang="zh-CN" altLang="en-US" sz="2600" b="1">
              <a:solidFill>
                <a:schemeClr val="accent2"/>
              </a:solidFill>
              <a:ea typeface="隶书" pitchFamily="49" charset="-122"/>
            </a:endParaRPr>
          </a:p>
          <a:p>
            <a:pPr algn="just">
              <a:lnSpc>
                <a:spcPct val="120000"/>
              </a:lnSpc>
              <a:spcAft>
                <a:spcPct val="20000"/>
              </a:spcAft>
              <a:buClr>
                <a:srgbClr val="FF0000"/>
              </a:buClr>
              <a:buSzPct val="80000"/>
            </a:pP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      </a:t>
            </a:r>
            <a:r>
              <a:rPr lang="zh-CN" altLang="en-US" sz="2600" b="1">
                <a:solidFill>
                  <a:srgbClr val="CC0099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CC0099"/>
                </a:solidFill>
                <a:ea typeface="隶书" pitchFamily="49" charset="-122"/>
              </a:rPr>
              <a:t>Cu</a:t>
            </a:r>
            <a:r>
              <a:rPr lang="en-US" altLang="zh-CN" sz="2600" b="1" baseline="40000">
                <a:solidFill>
                  <a:srgbClr val="CC0099"/>
                </a:solidFill>
                <a:ea typeface="隶书" pitchFamily="49" charset="-122"/>
              </a:rPr>
              <a:t>2</a:t>
            </a:r>
            <a:r>
              <a:rPr lang="en-US" altLang="zh-CN" sz="2600" b="1" baseline="30000">
                <a:solidFill>
                  <a:srgbClr val="CC0099"/>
                </a:solidFill>
                <a:ea typeface="隶书" pitchFamily="49" charset="-122"/>
              </a:rPr>
              <a:t>＋</a:t>
            </a:r>
            <a:r>
              <a:rPr lang="en-US" altLang="zh-CN" sz="2600" b="1">
                <a:solidFill>
                  <a:srgbClr val="CC0099"/>
                </a:solidFill>
                <a:ea typeface="隶书" pitchFamily="49" charset="-122"/>
              </a:rPr>
              <a:t> + 4I</a:t>
            </a:r>
            <a:r>
              <a:rPr lang="zh-CN" altLang="en-US" sz="2600" b="1" baseline="30000">
                <a:solidFill>
                  <a:srgbClr val="CC0099"/>
                </a:solidFill>
                <a:ea typeface="隶书" pitchFamily="49" charset="-122"/>
              </a:rPr>
              <a:t>-</a:t>
            </a:r>
            <a:r>
              <a:rPr lang="en-US" altLang="zh-CN" sz="2600" b="1">
                <a:solidFill>
                  <a:srgbClr val="CC0099"/>
                </a:solidFill>
                <a:ea typeface="隶书" pitchFamily="49" charset="-122"/>
              </a:rPr>
              <a:t> = 2CuI + I</a:t>
            </a:r>
            <a:r>
              <a:rPr lang="en-US" altLang="zh-CN" sz="2600" b="1" baseline="-25000">
                <a:solidFill>
                  <a:srgbClr val="CC0099"/>
                </a:solidFill>
                <a:ea typeface="隶书" pitchFamily="49" charset="-122"/>
              </a:rPr>
              <a:t>2</a:t>
            </a:r>
            <a:endParaRPr lang="en-US" altLang="zh-CN" sz="2600" b="1">
              <a:solidFill>
                <a:srgbClr val="CC0099"/>
              </a:solidFill>
              <a:ea typeface="隶书" pitchFamily="49" charset="-122"/>
            </a:endParaRPr>
          </a:p>
          <a:p>
            <a:pPr>
              <a:lnSpc>
                <a:spcPct val="120000"/>
              </a:lnSpc>
              <a:spcAft>
                <a:spcPct val="20000"/>
              </a:spcAft>
              <a:buClr>
                <a:srgbClr val="FF0000"/>
              </a:buClr>
              <a:buSzPct val="80000"/>
            </a:pPr>
            <a:r>
              <a:rPr lang="en-US" altLang="zh-CN" sz="2600" b="1">
                <a:solidFill>
                  <a:srgbClr val="CC0099"/>
                </a:solidFill>
                <a:ea typeface="隶书" pitchFamily="49" charset="-122"/>
              </a:rPr>
              <a:t>      I</a:t>
            </a:r>
            <a:r>
              <a:rPr lang="en-US" altLang="zh-CN" sz="2600" b="1" baseline="-25000">
                <a:solidFill>
                  <a:srgbClr val="CC0099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CC0099"/>
                </a:solidFill>
                <a:ea typeface="隶书" pitchFamily="49" charset="-122"/>
              </a:rPr>
              <a:t>＋ </a:t>
            </a:r>
            <a:r>
              <a:rPr lang="zh-CN" altLang="en-US" sz="2600" b="1">
                <a:solidFill>
                  <a:srgbClr val="CC0099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CC0099"/>
                </a:solidFill>
                <a:ea typeface="隶书" pitchFamily="49" charset="-122"/>
              </a:rPr>
              <a:t>S</a:t>
            </a:r>
            <a:r>
              <a:rPr lang="en-US" altLang="zh-CN" sz="2600" b="1" baseline="-25000">
                <a:solidFill>
                  <a:srgbClr val="CC0099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CC0099"/>
                </a:solidFill>
                <a:ea typeface="隶书" pitchFamily="49" charset="-122"/>
              </a:rPr>
              <a:t>O</a:t>
            </a:r>
            <a:r>
              <a:rPr lang="en-US" altLang="zh-CN" sz="2600" b="1" baseline="-25000">
                <a:solidFill>
                  <a:srgbClr val="CC0099"/>
                </a:solidFill>
                <a:ea typeface="隶书" pitchFamily="49" charset="-122"/>
              </a:rPr>
              <a:t>3</a:t>
            </a:r>
            <a:r>
              <a:rPr lang="en-US" altLang="zh-CN" sz="2600" b="1" baseline="30000">
                <a:solidFill>
                  <a:srgbClr val="CC0099"/>
                </a:solidFill>
                <a:ea typeface="隶书" pitchFamily="49" charset="-122"/>
              </a:rPr>
              <a:t>2-</a:t>
            </a:r>
            <a:r>
              <a:rPr lang="en-US" altLang="zh-CN" sz="2600" b="1">
                <a:solidFill>
                  <a:srgbClr val="CC0099"/>
                </a:solidFill>
                <a:ea typeface="隶书" pitchFamily="49" charset="-122"/>
              </a:rPr>
              <a:t>= S</a:t>
            </a:r>
            <a:r>
              <a:rPr lang="en-US" altLang="zh-CN" sz="2600" b="1" baseline="-25000">
                <a:solidFill>
                  <a:srgbClr val="CC0099"/>
                </a:solidFill>
                <a:ea typeface="隶书" pitchFamily="49" charset="-122"/>
              </a:rPr>
              <a:t>4</a:t>
            </a:r>
            <a:r>
              <a:rPr lang="en-US" altLang="zh-CN" sz="2600" b="1">
                <a:solidFill>
                  <a:srgbClr val="CC0099"/>
                </a:solidFill>
                <a:ea typeface="隶书" pitchFamily="49" charset="-122"/>
              </a:rPr>
              <a:t>O</a:t>
            </a:r>
            <a:r>
              <a:rPr lang="en-US" altLang="zh-CN" sz="2600" b="1" baseline="-25000">
                <a:solidFill>
                  <a:srgbClr val="CC0099"/>
                </a:solidFill>
                <a:ea typeface="隶书" pitchFamily="49" charset="-122"/>
              </a:rPr>
              <a:t>6</a:t>
            </a:r>
            <a:r>
              <a:rPr lang="en-US" altLang="zh-CN" sz="2600" b="1" baseline="30000">
                <a:solidFill>
                  <a:srgbClr val="CC0099"/>
                </a:solidFill>
                <a:ea typeface="隶书" pitchFamily="49" charset="-122"/>
              </a:rPr>
              <a:t>2-</a:t>
            </a:r>
            <a:r>
              <a:rPr lang="en-US" altLang="zh-CN" sz="2600" b="1">
                <a:solidFill>
                  <a:srgbClr val="CC0099"/>
                </a:solidFill>
                <a:ea typeface="隶书" pitchFamily="49" charset="-122"/>
              </a:rPr>
              <a:t>＋ 2I</a:t>
            </a:r>
            <a:r>
              <a:rPr lang="zh-CN" altLang="en-US" sz="2600" b="1" baseline="30000">
                <a:solidFill>
                  <a:srgbClr val="CC0099"/>
                </a:solidFill>
                <a:ea typeface="隶书" pitchFamily="49" charset="-122"/>
              </a:rPr>
              <a:t>-</a:t>
            </a:r>
            <a:endParaRPr lang="zh-CN" altLang="en-US" sz="2600" b="1" baseline="30000">
              <a:solidFill>
                <a:srgbClr val="CC0099"/>
              </a:solidFill>
              <a:ea typeface="隶书" pitchFamily="49" charset="-122"/>
            </a:endParaRPr>
          </a:p>
          <a:p>
            <a:pPr>
              <a:lnSpc>
                <a:spcPct val="120000"/>
              </a:lnSpc>
              <a:spcAft>
                <a:spcPct val="20000"/>
              </a:spcAft>
              <a:buClr>
                <a:srgbClr val="FF0000"/>
              </a:buClr>
              <a:buSzPct val="80000"/>
            </a:pPr>
            <a:r>
              <a:rPr lang="zh-CN" altLang="en-US" sz="2600" b="1">
                <a:solidFill>
                  <a:srgbClr val="006600"/>
                </a:solidFill>
                <a:ea typeface="隶书" pitchFamily="49" charset="-122"/>
              </a:rPr>
              <a:t>可逆反应，应加入过量</a:t>
            </a:r>
            <a:r>
              <a:rPr lang="en-US" altLang="zh-CN" sz="2600" b="1">
                <a:solidFill>
                  <a:srgbClr val="006600"/>
                </a:solidFill>
                <a:ea typeface="隶书" pitchFamily="49" charset="-122"/>
              </a:rPr>
              <a:t>KI；</a:t>
            </a:r>
            <a:endParaRPr lang="en-US" altLang="zh-CN" sz="2600" b="1">
              <a:solidFill>
                <a:srgbClr val="006600"/>
              </a:solidFill>
              <a:ea typeface="隶书" pitchFamily="49" charset="-122"/>
            </a:endParaRPr>
          </a:p>
          <a:p>
            <a:pPr>
              <a:lnSpc>
                <a:spcPct val="120000"/>
              </a:lnSpc>
              <a:spcAft>
                <a:spcPct val="20000"/>
              </a:spcAft>
              <a:buClr>
                <a:srgbClr val="FF0000"/>
              </a:buClr>
              <a:buSzPct val="80000"/>
            </a:pP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CuI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沉淀表面吸附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I</a:t>
            </a:r>
            <a:r>
              <a:rPr lang="zh-CN" altLang="en-US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导致结果偏低，加入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KSCN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使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CuI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转化成溶解度更小的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CuSCN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可减小对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I</a:t>
            </a:r>
            <a:r>
              <a:rPr lang="zh-CN" altLang="en-US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的吸附，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KSCN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应在近终点时加入，否则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SCN</a:t>
            </a:r>
            <a:r>
              <a:rPr lang="en-US" altLang="zh-CN" sz="2600" b="1" baseline="30000">
                <a:solidFill>
                  <a:srgbClr val="000066"/>
                </a:solidFill>
                <a:ea typeface="隶书" pitchFamily="49" charset="-122"/>
              </a:rPr>
              <a:t>－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也会还原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I</a:t>
            </a:r>
            <a:r>
              <a:rPr lang="zh-CN" altLang="en-US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，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使结果偏低。</a:t>
            </a:r>
            <a:endParaRPr lang="zh-CN" altLang="en-US" sz="2600" b="1">
              <a:solidFill>
                <a:srgbClr val="000066"/>
              </a:solidFill>
              <a:ea typeface="隶书" pitchFamily="49" charset="-122"/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  <a:buClr>
                <a:srgbClr val="FF0000"/>
              </a:buClr>
              <a:buSzPct val="80000"/>
            </a:pPr>
            <a:endParaRPr lang="zh-CN" altLang="en-US" sz="2600" b="1">
              <a:solidFill>
                <a:srgbClr val="000066"/>
              </a:solidFill>
              <a:ea typeface="隶书" pitchFamily="49" charset="-122"/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  <a:buClr>
                <a:srgbClr val="FF0000"/>
              </a:buClr>
              <a:buSzPct val="80000"/>
            </a:pPr>
            <a:endParaRPr lang="zh-CN" altLang="en-US" sz="2600" b="1">
              <a:solidFill>
                <a:srgbClr val="000066"/>
              </a:solidFill>
              <a:ea typeface="隶书" pitchFamily="49" charset="-122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日期占位符 3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l" eaLnBrk="1" hangingPunct="1"/>
            <a:fld id="{BB962C8B-B14F-4D97-AF65-F5344CB8AC3E}" type="datetime1">
              <a:rPr lang="zh-CN" altLang="en-US" sz="1400"/>
            </a:fld>
            <a:endParaRPr lang="zh-CN" altLang="en-US" sz="1400"/>
          </a:p>
        </p:txBody>
      </p:sp>
      <p:sp>
        <p:nvSpPr>
          <p:cNvPr id="36867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019800"/>
            <a:ext cx="2895600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ctr" eaLnBrk="1" hangingPunct="1"/>
            <a:r>
              <a:rPr lang="zh-CN" altLang="en-US" sz="1400"/>
              <a:t>Analytical chemistry</a:t>
            </a:r>
            <a:endParaRPr lang="zh-CN" altLang="en-US" sz="1400"/>
          </a:p>
        </p:txBody>
      </p:sp>
      <p:sp>
        <p:nvSpPr>
          <p:cNvPr id="36868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36869" name="Rectangle 2"/>
          <p:cNvSpPr>
            <a:spLocks noGrp="1" noRot="1"/>
          </p:cNvSpPr>
          <p:nvPr>
            <p:ph type="title"/>
          </p:nvPr>
        </p:nvSpPr>
        <p:spPr>
          <a:xfrm>
            <a:off x="304800" y="749300"/>
            <a:ext cx="8562975" cy="1155700"/>
          </a:xfrm>
          <a:ln/>
        </p:spPr>
        <p:txBody>
          <a:bodyPr wrap="square" lIns="91440" tIns="45720" rIns="91440" bIns="45720" anchor="ctr" anchorCtr="0"/>
          <a:p>
            <a:pPr algn="l" eaLnBrk="1" hangingPunct="1"/>
            <a:r>
              <a:rPr lang="zh-CN" altLang="en-US" sz="3600" b="1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卡尔</a:t>
            </a:r>
            <a:r>
              <a:rPr lang="zh-CN" altLang="en-US" sz="3600" b="1">
                <a:solidFill>
                  <a:srgbClr val="CC0099"/>
                </a:solidFill>
                <a:latin typeface="Courier New" panose="02070309020205020404" pitchFamily="49" charset="0"/>
                <a:ea typeface="华文新魏" pitchFamily="2" charset="-122"/>
              </a:rPr>
              <a:t>·</a:t>
            </a:r>
            <a:r>
              <a:rPr lang="zh-CN" altLang="en-US" sz="3600" b="1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费休(</a:t>
            </a:r>
            <a:r>
              <a:rPr lang="en-US" altLang="zh-CN" sz="3600" b="1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Karl Fisher)</a:t>
            </a:r>
            <a:r>
              <a:rPr lang="zh-CN" altLang="en-US" sz="3600" b="1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法测微量水</a:t>
            </a:r>
            <a:endParaRPr lang="zh-CN" altLang="en-US" sz="3600" b="1">
              <a:solidFill>
                <a:srgbClr val="CC0099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36870" name="Rectangle 3"/>
          <p:cNvSpPr>
            <a:spLocks noGrp="1" noRot="1"/>
          </p:cNvSpPr>
          <p:nvPr>
            <p:ph idx="1"/>
          </p:nvPr>
        </p:nvSpPr>
        <p:spPr>
          <a:xfrm>
            <a:off x="304800" y="1676400"/>
            <a:ext cx="8574088" cy="4135438"/>
          </a:xfrm>
          <a:ln/>
        </p:spPr>
        <p:txBody>
          <a:bodyPr wrap="square" lIns="91440" tIns="45720" rIns="91440" bIns="45720" anchor="t" anchorCtr="0"/>
          <a:p>
            <a:pPr eaLnBrk="1" hangingPunct="1">
              <a:lnSpc>
                <a:spcPct val="105000"/>
              </a:lnSpc>
              <a:spcBef>
                <a:spcPct val="10000"/>
              </a:spcBef>
              <a:buClr>
                <a:srgbClr val="FF0000"/>
              </a:buClr>
            </a:pP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基本原理：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I</a:t>
            </a:r>
            <a:r>
              <a:rPr lang="zh-CN" altLang="en-US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氧化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SO</a:t>
            </a:r>
            <a:r>
              <a:rPr lang="zh-CN" altLang="en-US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时需定量水参加    </a:t>
            </a:r>
            <a:endParaRPr lang="zh-CN" altLang="en-US" sz="2600" b="1">
              <a:solidFill>
                <a:srgbClr val="000066"/>
              </a:solidFill>
              <a:ea typeface="隶书" pitchFamily="49" charset="-122"/>
            </a:endParaRPr>
          </a:p>
          <a:p>
            <a:pPr eaLnBrk="1" hangingPunct="1">
              <a:lnSpc>
                <a:spcPct val="105000"/>
              </a:lnSpc>
              <a:spcBef>
                <a:spcPct val="10000"/>
              </a:spcBef>
              <a:buClr>
                <a:srgbClr val="FF0000"/>
              </a:buClr>
            </a:pPr>
            <a:r>
              <a:rPr lang="en-US" altLang="zh-CN" sz="2600" b="1">
                <a:solidFill>
                  <a:srgbClr val="FF0000"/>
                </a:solidFill>
                <a:ea typeface="隶书" pitchFamily="49" charset="-122"/>
              </a:rPr>
              <a:t>SO</a:t>
            </a:r>
            <a:r>
              <a:rPr lang="zh-CN" altLang="en-US" sz="2600" b="1" baseline="-25000">
                <a:solidFill>
                  <a:srgbClr val="FF0000"/>
                </a:solidFill>
                <a:ea typeface="隶书" pitchFamily="49" charset="-122"/>
              </a:rPr>
              <a:t>2</a:t>
            </a:r>
            <a:r>
              <a:rPr lang="zh-CN" altLang="en-US" sz="2600" b="1">
                <a:solidFill>
                  <a:srgbClr val="FF0000"/>
                </a:solidFill>
                <a:ea typeface="隶书" pitchFamily="49" charset="-122"/>
              </a:rPr>
              <a:t> ＋</a:t>
            </a:r>
            <a:r>
              <a:rPr lang="en-US" altLang="zh-CN" sz="2600" b="1">
                <a:solidFill>
                  <a:srgbClr val="FF0000"/>
                </a:solidFill>
                <a:ea typeface="隶书" pitchFamily="49" charset="-122"/>
              </a:rPr>
              <a:t>I</a:t>
            </a:r>
            <a:r>
              <a:rPr lang="zh-CN" altLang="en-US" sz="2600" b="1" baseline="-25000">
                <a:solidFill>
                  <a:srgbClr val="FF0000"/>
                </a:solidFill>
                <a:ea typeface="隶书" pitchFamily="49" charset="-122"/>
              </a:rPr>
              <a:t>2</a:t>
            </a:r>
            <a:r>
              <a:rPr lang="zh-CN" altLang="en-US" sz="2600" b="1">
                <a:solidFill>
                  <a:srgbClr val="FF0000"/>
                </a:solidFill>
                <a:ea typeface="隶书" pitchFamily="49" charset="-122"/>
              </a:rPr>
              <a:t> ＋2</a:t>
            </a:r>
            <a:r>
              <a:rPr lang="en-US" altLang="zh-CN" sz="2600" b="1">
                <a:solidFill>
                  <a:srgbClr val="FF0000"/>
                </a:solidFill>
                <a:ea typeface="隶书" pitchFamily="49" charset="-122"/>
              </a:rPr>
              <a:t>H</a:t>
            </a:r>
            <a:r>
              <a:rPr lang="zh-CN" altLang="en-US" sz="2600" b="1" baseline="-25000">
                <a:solidFill>
                  <a:srgbClr val="FF0000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FF0000"/>
                </a:solidFill>
                <a:ea typeface="隶书" pitchFamily="49" charset="-122"/>
              </a:rPr>
              <a:t>O = H</a:t>
            </a:r>
            <a:r>
              <a:rPr lang="zh-CN" altLang="en-US" sz="2600" b="1" baseline="-25000">
                <a:solidFill>
                  <a:srgbClr val="FF0000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FF0000"/>
                </a:solidFill>
                <a:ea typeface="隶书" pitchFamily="49" charset="-122"/>
              </a:rPr>
              <a:t>SO</a:t>
            </a:r>
            <a:r>
              <a:rPr lang="zh-CN" altLang="en-US" sz="2600" b="1" baseline="-25000">
                <a:solidFill>
                  <a:srgbClr val="FF0000"/>
                </a:solidFill>
                <a:ea typeface="隶书" pitchFamily="49" charset="-122"/>
              </a:rPr>
              <a:t>4</a:t>
            </a:r>
            <a:r>
              <a:rPr lang="zh-CN" altLang="en-US" sz="2600" b="1">
                <a:solidFill>
                  <a:srgbClr val="FF0000"/>
                </a:solidFill>
                <a:ea typeface="隶书" pitchFamily="49" charset="-122"/>
              </a:rPr>
              <a:t>＋2</a:t>
            </a:r>
            <a:r>
              <a:rPr lang="en-US" altLang="zh-CN" sz="2600" b="1">
                <a:solidFill>
                  <a:srgbClr val="FF0000"/>
                </a:solidFill>
                <a:ea typeface="隶书" pitchFamily="49" charset="-122"/>
              </a:rPr>
              <a:t>HI</a:t>
            </a:r>
            <a:endParaRPr lang="en-US" altLang="zh-CN" sz="2600" b="1">
              <a:solidFill>
                <a:srgbClr val="FF0000"/>
              </a:solidFill>
              <a:ea typeface="隶书" pitchFamily="49" charset="-122"/>
            </a:endParaRPr>
          </a:p>
          <a:p>
            <a:pPr eaLnBrk="1" hangingPunct="1">
              <a:lnSpc>
                <a:spcPct val="105000"/>
              </a:lnSpc>
              <a:spcBef>
                <a:spcPct val="10000"/>
              </a:spcBef>
              <a:buClr>
                <a:srgbClr val="FF0000"/>
              </a:buClr>
            </a:pPr>
            <a:r>
              <a:rPr lang="zh-CN" altLang="en-US" sz="2600" b="1">
                <a:solidFill>
                  <a:srgbClr val="006600"/>
                </a:solidFill>
                <a:ea typeface="隶书" pitchFamily="49" charset="-122"/>
              </a:rPr>
              <a:t>反应是可逆的，有吡啶存在时，能与反应生成的</a:t>
            </a:r>
            <a:r>
              <a:rPr lang="en-US" altLang="zh-CN" sz="2600" b="1">
                <a:solidFill>
                  <a:srgbClr val="006600"/>
                </a:solidFill>
                <a:ea typeface="隶书" pitchFamily="49" charset="-122"/>
              </a:rPr>
              <a:t>HI</a:t>
            </a:r>
            <a:r>
              <a:rPr lang="zh-CN" altLang="en-US" sz="2600" b="1">
                <a:solidFill>
                  <a:srgbClr val="006600"/>
                </a:solidFill>
                <a:ea typeface="隶书" pitchFamily="49" charset="-122"/>
              </a:rPr>
              <a:t>化合，使上述反应定量完成，加入甲醇可以防止副反应的发生。测定过程的总的反应式为：</a:t>
            </a:r>
            <a:endParaRPr lang="zh-CN" altLang="en-US" sz="2600" b="1">
              <a:solidFill>
                <a:srgbClr val="006600"/>
              </a:solidFill>
              <a:ea typeface="隶书" pitchFamily="49" charset="-122"/>
            </a:endParaRPr>
          </a:p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chemeClr val="bg1"/>
              </a:buClr>
              <a:buFontTx/>
              <a:buNone/>
            </a:pPr>
            <a:r>
              <a:rPr lang="zh-CN" altLang="zh-CN" sz="2600" b="1">
                <a:solidFill>
                  <a:srgbClr val="000066"/>
                </a:solidFill>
                <a:ea typeface="隶书" pitchFamily="49" charset="-122"/>
              </a:rPr>
              <a:t>  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    </a:t>
            </a:r>
            <a:r>
              <a:rPr lang="zh-CN" altLang="en-US" sz="2600" b="1">
                <a:solidFill>
                  <a:schemeClr val="accent2"/>
                </a:solidFill>
                <a:ea typeface="隶书" pitchFamily="49" charset="-122"/>
              </a:rPr>
              <a:t>C</a:t>
            </a:r>
            <a:r>
              <a:rPr lang="en-US" altLang="zh-CN" sz="2600" b="1" baseline="-25000">
                <a:solidFill>
                  <a:schemeClr val="accent2"/>
                </a:solidFill>
                <a:ea typeface="隶书" pitchFamily="49" charset="-122"/>
              </a:rPr>
              <a:t>5</a:t>
            </a:r>
            <a:r>
              <a:rPr lang="en-US" altLang="zh-CN" sz="2600" b="1">
                <a:solidFill>
                  <a:schemeClr val="accent2"/>
                </a:solidFill>
                <a:ea typeface="隶书" pitchFamily="49" charset="-122"/>
              </a:rPr>
              <a:t>H</a:t>
            </a:r>
            <a:r>
              <a:rPr lang="en-US" altLang="zh-CN" sz="2600" b="1" baseline="-25000">
                <a:solidFill>
                  <a:schemeClr val="accent2"/>
                </a:solidFill>
                <a:ea typeface="隶书" pitchFamily="49" charset="-122"/>
              </a:rPr>
              <a:t>5</a:t>
            </a:r>
            <a:r>
              <a:rPr lang="en-US" altLang="zh-CN" sz="2600" b="1">
                <a:solidFill>
                  <a:schemeClr val="accent2"/>
                </a:solidFill>
                <a:ea typeface="隶书" pitchFamily="49" charset="-122"/>
              </a:rPr>
              <a:t>N·I</a:t>
            </a:r>
            <a:r>
              <a:rPr lang="en-US" altLang="zh-CN" sz="2600" b="1" baseline="-25000">
                <a:solidFill>
                  <a:schemeClr val="accent2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chemeClr val="accent2"/>
                </a:solidFill>
                <a:ea typeface="隶书" pitchFamily="49" charset="-122"/>
              </a:rPr>
              <a:t> ＋ </a:t>
            </a:r>
            <a:r>
              <a:rPr lang="zh-CN" altLang="en-US" sz="2600" b="1">
                <a:solidFill>
                  <a:schemeClr val="accent2"/>
                </a:solidFill>
                <a:ea typeface="隶书" pitchFamily="49" charset="-122"/>
              </a:rPr>
              <a:t>C</a:t>
            </a:r>
            <a:r>
              <a:rPr lang="en-US" altLang="zh-CN" sz="2600" b="1" baseline="-25000">
                <a:solidFill>
                  <a:schemeClr val="accent2"/>
                </a:solidFill>
                <a:ea typeface="隶书" pitchFamily="49" charset="-122"/>
              </a:rPr>
              <a:t>5</a:t>
            </a:r>
            <a:r>
              <a:rPr lang="en-US" altLang="zh-CN" sz="2600" b="1">
                <a:solidFill>
                  <a:schemeClr val="accent2"/>
                </a:solidFill>
                <a:ea typeface="隶书" pitchFamily="49" charset="-122"/>
              </a:rPr>
              <a:t>H</a:t>
            </a:r>
            <a:r>
              <a:rPr lang="en-US" altLang="zh-CN" sz="2600" b="1" baseline="-25000">
                <a:solidFill>
                  <a:schemeClr val="accent2"/>
                </a:solidFill>
                <a:ea typeface="隶书" pitchFamily="49" charset="-122"/>
              </a:rPr>
              <a:t>5</a:t>
            </a:r>
            <a:r>
              <a:rPr lang="en-US" altLang="zh-CN" sz="2600" b="1">
                <a:solidFill>
                  <a:schemeClr val="accent2"/>
                </a:solidFill>
                <a:ea typeface="隶书" pitchFamily="49" charset="-122"/>
              </a:rPr>
              <a:t>N ·SO</a:t>
            </a:r>
            <a:r>
              <a:rPr lang="en-US" altLang="zh-CN" sz="2600" b="1" baseline="-25000">
                <a:solidFill>
                  <a:schemeClr val="accent2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chemeClr val="accent2"/>
                </a:solidFill>
                <a:ea typeface="隶书" pitchFamily="49" charset="-122"/>
              </a:rPr>
              <a:t> ＋ </a:t>
            </a:r>
            <a:r>
              <a:rPr lang="zh-CN" altLang="en-US" sz="2600" b="1">
                <a:solidFill>
                  <a:schemeClr val="accent2"/>
                </a:solidFill>
                <a:ea typeface="隶书" pitchFamily="49" charset="-122"/>
              </a:rPr>
              <a:t>C</a:t>
            </a:r>
            <a:r>
              <a:rPr lang="en-US" altLang="zh-CN" sz="2600" b="1" baseline="-25000">
                <a:solidFill>
                  <a:schemeClr val="accent2"/>
                </a:solidFill>
                <a:ea typeface="隶书" pitchFamily="49" charset="-122"/>
              </a:rPr>
              <a:t>5</a:t>
            </a:r>
            <a:r>
              <a:rPr lang="en-US" altLang="zh-CN" sz="2600" b="1">
                <a:solidFill>
                  <a:schemeClr val="accent2"/>
                </a:solidFill>
                <a:ea typeface="隶书" pitchFamily="49" charset="-122"/>
              </a:rPr>
              <a:t>H</a:t>
            </a:r>
            <a:r>
              <a:rPr lang="en-US" altLang="zh-CN" sz="2600" b="1" baseline="-25000">
                <a:solidFill>
                  <a:schemeClr val="accent2"/>
                </a:solidFill>
                <a:ea typeface="隶书" pitchFamily="49" charset="-122"/>
              </a:rPr>
              <a:t>5</a:t>
            </a:r>
            <a:r>
              <a:rPr lang="en-US" altLang="zh-CN" sz="2600" b="1">
                <a:solidFill>
                  <a:schemeClr val="accent2"/>
                </a:solidFill>
                <a:ea typeface="隶书" pitchFamily="49" charset="-122"/>
              </a:rPr>
              <a:t>N ＋H</a:t>
            </a:r>
            <a:r>
              <a:rPr lang="en-US" altLang="zh-CN" sz="2600" b="1" baseline="-25000">
                <a:solidFill>
                  <a:schemeClr val="accent2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chemeClr val="accent2"/>
                </a:solidFill>
                <a:ea typeface="隶书" pitchFamily="49" charset="-122"/>
              </a:rPr>
              <a:t>O ＋CH</a:t>
            </a:r>
            <a:r>
              <a:rPr lang="en-US" altLang="zh-CN" sz="2600" b="1" baseline="-25000">
                <a:solidFill>
                  <a:schemeClr val="accent2"/>
                </a:solidFill>
                <a:ea typeface="隶书" pitchFamily="49" charset="-122"/>
              </a:rPr>
              <a:t>3</a:t>
            </a:r>
            <a:r>
              <a:rPr lang="en-US" altLang="zh-CN" sz="2600" b="1">
                <a:solidFill>
                  <a:schemeClr val="accent2"/>
                </a:solidFill>
                <a:ea typeface="隶书" pitchFamily="49" charset="-122"/>
              </a:rPr>
              <a:t>OH</a:t>
            </a:r>
            <a:r>
              <a:rPr lang="zh-CN" altLang="en-US" sz="2600" b="1">
                <a:solidFill>
                  <a:schemeClr val="accent2"/>
                </a:solidFill>
                <a:ea typeface="隶书" pitchFamily="49" charset="-122"/>
              </a:rPr>
              <a:t> </a:t>
            </a:r>
            <a:endParaRPr lang="zh-CN" altLang="en-US" sz="2600" b="1">
              <a:solidFill>
                <a:schemeClr val="accent2"/>
              </a:solidFill>
              <a:ea typeface="隶书" pitchFamily="49" charset="-122"/>
            </a:endParaRPr>
          </a:p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chemeClr val="bg1"/>
              </a:buClr>
              <a:buFontTx/>
              <a:buNone/>
            </a:pPr>
            <a:r>
              <a:rPr lang="zh-CN" altLang="en-US" sz="2600" b="1">
                <a:solidFill>
                  <a:schemeClr val="accent2"/>
                </a:solidFill>
                <a:ea typeface="隶书" pitchFamily="49" charset="-122"/>
              </a:rPr>
              <a:t>                  =2C</a:t>
            </a:r>
            <a:r>
              <a:rPr lang="en-US" altLang="zh-CN" sz="2600" b="1" baseline="-25000">
                <a:solidFill>
                  <a:schemeClr val="accent2"/>
                </a:solidFill>
                <a:ea typeface="隶书" pitchFamily="49" charset="-122"/>
              </a:rPr>
              <a:t>5</a:t>
            </a:r>
            <a:r>
              <a:rPr lang="en-US" altLang="zh-CN" sz="2600" b="1">
                <a:solidFill>
                  <a:schemeClr val="accent2"/>
                </a:solidFill>
                <a:ea typeface="隶书" pitchFamily="49" charset="-122"/>
              </a:rPr>
              <a:t>H</a:t>
            </a:r>
            <a:r>
              <a:rPr lang="en-US" altLang="zh-CN" sz="2600" b="1" baseline="-25000">
                <a:solidFill>
                  <a:schemeClr val="accent2"/>
                </a:solidFill>
                <a:ea typeface="隶书" pitchFamily="49" charset="-122"/>
              </a:rPr>
              <a:t>5</a:t>
            </a:r>
            <a:r>
              <a:rPr lang="en-US" altLang="zh-CN" sz="2600" b="1">
                <a:solidFill>
                  <a:schemeClr val="accent2"/>
                </a:solidFill>
                <a:ea typeface="隶书" pitchFamily="49" charset="-122"/>
              </a:rPr>
              <a:t>N ·HI＋ </a:t>
            </a:r>
            <a:r>
              <a:rPr lang="zh-CN" altLang="en-US" sz="2600" b="1">
                <a:solidFill>
                  <a:schemeClr val="accent2"/>
                </a:solidFill>
                <a:ea typeface="隶书" pitchFamily="49" charset="-122"/>
              </a:rPr>
              <a:t>C</a:t>
            </a:r>
            <a:r>
              <a:rPr lang="en-US" altLang="zh-CN" sz="2600" b="1" baseline="-25000">
                <a:solidFill>
                  <a:schemeClr val="accent2"/>
                </a:solidFill>
                <a:ea typeface="隶书" pitchFamily="49" charset="-122"/>
              </a:rPr>
              <a:t>5</a:t>
            </a:r>
            <a:r>
              <a:rPr lang="en-US" altLang="zh-CN" sz="2600" b="1">
                <a:solidFill>
                  <a:schemeClr val="accent2"/>
                </a:solidFill>
                <a:ea typeface="隶书" pitchFamily="49" charset="-122"/>
              </a:rPr>
              <a:t>H</a:t>
            </a:r>
            <a:r>
              <a:rPr lang="en-US" altLang="zh-CN" sz="2600" b="1" baseline="-25000">
                <a:solidFill>
                  <a:schemeClr val="accent2"/>
                </a:solidFill>
                <a:ea typeface="隶书" pitchFamily="49" charset="-122"/>
              </a:rPr>
              <a:t>5</a:t>
            </a:r>
            <a:r>
              <a:rPr lang="en-US" altLang="zh-CN" sz="2600" b="1">
                <a:solidFill>
                  <a:schemeClr val="accent2"/>
                </a:solidFill>
                <a:ea typeface="隶书" pitchFamily="49" charset="-122"/>
              </a:rPr>
              <a:t>N HOSO</a:t>
            </a:r>
            <a:r>
              <a:rPr lang="en-US" altLang="zh-CN" sz="2600" b="1" baseline="-25000">
                <a:solidFill>
                  <a:schemeClr val="accent2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chemeClr val="accent2"/>
                </a:solidFill>
                <a:ea typeface="隶书" pitchFamily="49" charset="-122"/>
              </a:rPr>
              <a:t> ·OCH</a:t>
            </a:r>
            <a:r>
              <a:rPr lang="en-US" altLang="zh-CN" sz="2600" b="1" baseline="-25000">
                <a:solidFill>
                  <a:schemeClr val="accent2"/>
                </a:solidFill>
                <a:ea typeface="隶书" pitchFamily="49" charset="-122"/>
              </a:rPr>
              <a:t>3</a:t>
            </a:r>
            <a:r>
              <a:rPr lang="en-US" altLang="zh-CN" sz="2600" b="1">
                <a:solidFill>
                  <a:schemeClr val="accent2"/>
                </a:solidFill>
                <a:ea typeface="隶书" pitchFamily="49" charset="-122"/>
              </a:rPr>
              <a:t> </a:t>
            </a:r>
            <a:endParaRPr lang="en-US" altLang="zh-CN" sz="2600" b="1">
              <a:solidFill>
                <a:schemeClr val="accent2"/>
              </a:solidFill>
              <a:ea typeface="隶书" pitchFamily="49" charset="-122"/>
            </a:endParaRPr>
          </a:p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rgbClr val="FF0000"/>
              </a:buClr>
            </a:pPr>
            <a:r>
              <a:rPr lang="zh-CN" altLang="en-US" sz="2600" b="1">
                <a:solidFill>
                  <a:srgbClr val="660066"/>
                </a:solidFill>
                <a:ea typeface="隶书" pitchFamily="49" charset="-122"/>
              </a:rPr>
              <a:t>费休试剂：</a:t>
            </a:r>
            <a:r>
              <a:rPr lang="en-US" altLang="zh-CN" sz="2600" b="1">
                <a:solidFill>
                  <a:srgbClr val="660066"/>
                </a:solidFill>
                <a:ea typeface="隶书" pitchFamily="49" charset="-122"/>
              </a:rPr>
              <a:t>I</a:t>
            </a:r>
            <a:r>
              <a:rPr lang="en-US" altLang="zh-CN" sz="2600" b="1" baseline="-25000">
                <a:solidFill>
                  <a:srgbClr val="660066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660066"/>
                </a:solidFill>
                <a:ea typeface="隶书" pitchFamily="49" charset="-122"/>
              </a:rPr>
              <a:t>、SO</a:t>
            </a:r>
            <a:r>
              <a:rPr lang="en-US" altLang="zh-CN" sz="2600" b="1" baseline="-25000">
                <a:solidFill>
                  <a:srgbClr val="660066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660066"/>
                </a:solidFill>
                <a:ea typeface="隶书" pitchFamily="49" charset="-122"/>
              </a:rPr>
              <a:t>、 </a:t>
            </a:r>
            <a:r>
              <a:rPr lang="zh-CN" altLang="en-US" sz="2600" b="1">
                <a:solidFill>
                  <a:srgbClr val="660066"/>
                </a:solidFill>
                <a:ea typeface="隶书" pitchFamily="49" charset="-122"/>
              </a:rPr>
              <a:t>C</a:t>
            </a:r>
            <a:r>
              <a:rPr lang="en-US" altLang="zh-CN" sz="2600" b="1" baseline="-25000">
                <a:solidFill>
                  <a:srgbClr val="660066"/>
                </a:solidFill>
                <a:ea typeface="隶书" pitchFamily="49" charset="-122"/>
              </a:rPr>
              <a:t>5</a:t>
            </a:r>
            <a:r>
              <a:rPr lang="en-US" altLang="zh-CN" sz="2600" b="1">
                <a:solidFill>
                  <a:srgbClr val="660066"/>
                </a:solidFill>
                <a:ea typeface="隶书" pitchFamily="49" charset="-122"/>
              </a:rPr>
              <a:t>H</a:t>
            </a:r>
            <a:r>
              <a:rPr lang="en-US" altLang="zh-CN" sz="2600" b="1" baseline="-25000">
                <a:solidFill>
                  <a:srgbClr val="660066"/>
                </a:solidFill>
                <a:ea typeface="隶书" pitchFamily="49" charset="-122"/>
              </a:rPr>
              <a:t>5</a:t>
            </a:r>
            <a:r>
              <a:rPr lang="en-US" altLang="zh-CN" sz="2600" b="1">
                <a:solidFill>
                  <a:srgbClr val="660066"/>
                </a:solidFill>
                <a:ea typeface="隶书" pitchFamily="49" charset="-122"/>
              </a:rPr>
              <a:t>N </a:t>
            </a:r>
            <a:r>
              <a:rPr lang="zh-CN" altLang="en-US" sz="2600" b="1">
                <a:solidFill>
                  <a:srgbClr val="660066"/>
                </a:solidFill>
                <a:ea typeface="隶书" pitchFamily="49" charset="-122"/>
              </a:rPr>
              <a:t>和</a:t>
            </a:r>
            <a:r>
              <a:rPr lang="en-US" altLang="zh-CN" sz="2600" b="1">
                <a:solidFill>
                  <a:srgbClr val="660066"/>
                </a:solidFill>
                <a:ea typeface="隶书" pitchFamily="49" charset="-122"/>
              </a:rPr>
              <a:t>CH</a:t>
            </a:r>
            <a:r>
              <a:rPr lang="en-US" altLang="zh-CN" sz="2600" b="1" baseline="-25000">
                <a:solidFill>
                  <a:srgbClr val="660066"/>
                </a:solidFill>
                <a:ea typeface="隶书" pitchFamily="49" charset="-122"/>
              </a:rPr>
              <a:t>3</a:t>
            </a:r>
            <a:r>
              <a:rPr lang="en-US" altLang="zh-CN" sz="2600" b="1">
                <a:solidFill>
                  <a:srgbClr val="660066"/>
                </a:solidFill>
                <a:ea typeface="隶书" pitchFamily="49" charset="-122"/>
              </a:rPr>
              <a:t>OH</a:t>
            </a:r>
            <a:r>
              <a:rPr lang="zh-CN" altLang="en-US" sz="2600" b="1">
                <a:solidFill>
                  <a:srgbClr val="660066"/>
                </a:solidFill>
                <a:ea typeface="隶书" pitchFamily="49" charset="-122"/>
              </a:rPr>
              <a:t>混合溶液。</a:t>
            </a:r>
            <a:endParaRPr lang="zh-CN" altLang="en-US" sz="2600" b="1">
              <a:solidFill>
                <a:srgbClr val="660066"/>
              </a:solidFill>
              <a:ea typeface="隶书" pitchFamily="49" charset="-122"/>
            </a:endParaRPr>
          </a:p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rgbClr val="FF0000"/>
              </a:buClr>
            </a:pPr>
            <a:r>
              <a:rPr lang="zh-CN" altLang="en-US" sz="2600" b="1">
                <a:solidFill>
                  <a:srgbClr val="663300"/>
                </a:solidFill>
                <a:ea typeface="隶书" pitchFamily="49" charset="-122"/>
              </a:rPr>
              <a:t>微库仑滴定法：电解产生</a:t>
            </a:r>
            <a:r>
              <a:rPr lang="en-US" altLang="zh-CN" sz="2600" b="1">
                <a:solidFill>
                  <a:srgbClr val="663300"/>
                </a:solidFill>
                <a:ea typeface="隶书" pitchFamily="49" charset="-122"/>
              </a:rPr>
              <a:t>I</a:t>
            </a:r>
            <a:r>
              <a:rPr lang="en-US" altLang="zh-CN" sz="2600" b="1" baseline="-25000">
                <a:solidFill>
                  <a:srgbClr val="663300"/>
                </a:solidFill>
                <a:ea typeface="隶书" pitchFamily="49" charset="-122"/>
              </a:rPr>
              <a:t>2</a:t>
            </a:r>
            <a:r>
              <a:rPr lang="zh-CN" altLang="en-US" sz="2600" b="1">
                <a:solidFill>
                  <a:srgbClr val="663300"/>
                </a:solidFill>
                <a:ea typeface="隶书" pitchFamily="49" charset="-122"/>
              </a:rPr>
              <a:t>与</a:t>
            </a:r>
            <a:r>
              <a:rPr lang="en-US" altLang="zh-CN" sz="2600" b="1">
                <a:solidFill>
                  <a:srgbClr val="663300"/>
                </a:solidFill>
                <a:ea typeface="隶书" pitchFamily="49" charset="-122"/>
              </a:rPr>
              <a:t>H</a:t>
            </a:r>
            <a:r>
              <a:rPr lang="en-US" altLang="zh-CN" sz="2600" b="1" baseline="-25000">
                <a:solidFill>
                  <a:srgbClr val="663300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663300"/>
                </a:solidFill>
                <a:ea typeface="隶书" pitchFamily="49" charset="-122"/>
              </a:rPr>
              <a:t>O</a:t>
            </a:r>
            <a:r>
              <a:rPr lang="zh-CN" altLang="en-US" sz="2600" b="1">
                <a:solidFill>
                  <a:srgbClr val="663300"/>
                </a:solidFill>
                <a:ea typeface="隶书" pitchFamily="49" charset="-122"/>
              </a:rPr>
              <a:t>反应，由消耗的电量计算水的含量。</a:t>
            </a:r>
            <a:endParaRPr lang="zh-CN" altLang="en-US" sz="2600" b="1">
              <a:solidFill>
                <a:srgbClr val="663300"/>
              </a:solidFill>
              <a:ea typeface="隶书" pitchFamily="49" charset="-122"/>
            </a:endParaRPr>
          </a:p>
          <a:p>
            <a:pPr algn="just"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chemeClr val="bg1"/>
              </a:buClr>
              <a:buFontTx/>
              <a:buNone/>
            </a:pPr>
            <a:endParaRPr lang="zh-CN" altLang="en-US" sz="2600">
              <a:solidFill>
                <a:srgbClr val="663300"/>
              </a:solidFill>
              <a:ea typeface="隶书" pitchFamily="49" charset="-122"/>
            </a:endParaRPr>
          </a:p>
        </p:txBody>
      </p:sp>
      <p:graphicFrame>
        <p:nvGraphicFramePr>
          <p:cNvPr id="36871" name="Object 4"/>
          <p:cNvGraphicFramePr>
            <a:graphicFrameLocks noChangeAspect="1"/>
          </p:cNvGraphicFramePr>
          <p:nvPr/>
        </p:nvGraphicFramePr>
        <p:xfrm>
          <a:off x="7391400" y="1246188"/>
          <a:ext cx="1447800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2990850" imgH="2305050" progId="Paint.Picture">
                  <p:embed/>
                </p:oleObj>
              </mc:Choice>
              <mc:Fallback>
                <p:oleObj name="" r:id="rId1" imgW="2990850" imgH="2305050" progId="Paint.Picture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391400" y="1246188"/>
                        <a:ext cx="1447800" cy="11160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872" name="New picture" hidden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34800" y="11633200"/>
            <a:ext cx="406400" cy="3937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日期占位符 3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l" eaLnBrk="1" hangingPunct="1"/>
            <a:fld id="{BB962C8B-B14F-4D97-AF65-F5344CB8AC3E}" type="datetime1">
              <a:rPr lang="zh-CN" altLang="en-US" sz="1400"/>
            </a:fld>
            <a:endParaRPr lang="zh-CN" altLang="en-US" sz="140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16389" name="Rectangle 2050"/>
          <p:cNvSpPr>
            <a:spLocks noGrp="1" noRot="1"/>
          </p:cNvSpPr>
          <p:nvPr>
            <p:ph type="title"/>
          </p:nvPr>
        </p:nvSpPr>
        <p:spPr>
          <a:xfrm>
            <a:off x="334963" y="889000"/>
            <a:ext cx="8885237" cy="1155700"/>
          </a:xfrm>
          <a:ln/>
        </p:spPr>
        <p:txBody>
          <a:bodyPr wrap="square" lIns="91440" tIns="45720" rIns="91440" bIns="45720" anchor="ctr" anchorCtr="0"/>
          <a:p>
            <a:pPr algn="l" eaLnBrk="1" hangingPunct="1"/>
            <a:r>
              <a:rPr lang="zh-CN" altLang="en-US" sz="3600" b="1">
                <a:solidFill>
                  <a:srgbClr val="CC0066"/>
                </a:solidFill>
                <a:ea typeface="华文新魏" pitchFamily="2" charset="-122"/>
              </a:rPr>
              <a:t>一、方法简介</a:t>
            </a:r>
            <a:endParaRPr lang="zh-CN" altLang="en-US" sz="3600" b="1">
              <a:solidFill>
                <a:srgbClr val="CC0066"/>
              </a:solidFill>
              <a:ea typeface="华文新魏" pitchFamily="2" charset="-122"/>
            </a:endParaRPr>
          </a:p>
        </p:txBody>
      </p:sp>
      <p:sp>
        <p:nvSpPr>
          <p:cNvPr id="16390" name="Rectangle 2051"/>
          <p:cNvSpPr>
            <a:spLocks noGrp="1" noRot="1"/>
          </p:cNvSpPr>
          <p:nvPr>
            <p:ph idx="1"/>
          </p:nvPr>
        </p:nvSpPr>
        <p:spPr>
          <a:xfrm>
            <a:off x="450850" y="1981200"/>
            <a:ext cx="8356600" cy="3886200"/>
          </a:xfrm>
          <a:ln/>
        </p:spPr>
        <p:txBody>
          <a:bodyPr wrap="square" lIns="91440" tIns="45720" rIns="91440" bIns="45720" anchor="t" anchorCtr="0"/>
          <a:p>
            <a:pPr eaLnBrk="1" hangingPunct="1">
              <a:lnSpc>
                <a:spcPct val="90000"/>
              </a:lnSpc>
              <a:buClr>
                <a:srgbClr val="FF0000"/>
              </a:buClr>
              <a:buNone/>
            </a:pPr>
            <a:r>
              <a:rPr lang="zh-CN" altLang="en-US" sz="2800" b="1">
                <a:solidFill>
                  <a:srgbClr val="0066FF"/>
                </a:solidFill>
                <a:ea typeface="隶书" pitchFamily="49" charset="-122"/>
              </a:rPr>
              <a:t>1、氧化还原滴定法的分类</a:t>
            </a:r>
            <a:endParaRPr lang="zh-CN" altLang="en-US" sz="2800" b="1">
              <a:solidFill>
                <a:srgbClr val="0066FF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zh-CN" altLang="en-US" sz="2800" b="1">
                <a:solidFill>
                  <a:srgbClr val="339933"/>
                </a:solidFill>
                <a:ea typeface="隶书" pitchFamily="49" charset="-122"/>
              </a:rPr>
              <a:t>氧化还原滴定法：以氧化还原反应为基础的滴定分析方法。</a:t>
            </a:r>
            <a:endParaRPr lang="zh-CN" altLang="en-US" sz="2800" b="1">
              <a:solidFill>
                <a:srgbClr val="339933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zh-CN" altLang="en-US" sz="2800" b="1">
                <a:solidFill>
                  <a:schemeClr val="accent2"/>
                </a:solidFill>
                <a:ea typeface="隶书" pitchFamily="49" charset="-122"/>
              </a:rPr>
              <a:t>分类（根据所用标准溶液划分）</a:t>
            </a:r>
            <a:endParaRPr lang="zh-CN" altLang="en-US" sz="2800" b="1">
              <a:solidFill>
                <a:schemeClr val="accent2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高锰酸钾法（标准溶液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KMnO</a:t>
            </a:r>
            <a:r>
              <a:rPr lang="en-US" altLang="zh-CN" sz="2800" b="1" baseline="-25000">
                <a:solidFill>
                  <a:srgbClr val="000066"/>
                </a:solidFill>
                <a:ea typeface="隶书" pitchFamily="49" charset="-122"/>
              </a:rPr>
              <a:t>4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）</a:t>
            </a:r>
            <a:endParaRPr lang="en-US" altLang="zh-CN" sz="2800" b="1">
              <a:solidFill>
                <a:srgbClr val="000066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重铬酸钾法（标准溶液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K</a:t>
            </a:r>
            <a:r>
              <a:rPr lang="en-US" altLang="zh-CN" sz="28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Cr</a:t>
            </a:r>
            <a:r>
              <a:rPr lang="en-US" altLang="zh-CN" sz="28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O</a:t>
            </a:r>
            <a:r>
              <a:rPr lang="en-US" altLang="zh-CN" sz="2800" b="1" baseline="-25000">
                <a:solidFill>
                  <a:srgbClr val="000066"/>
                </a:solidFill>
                <a:ea typeface="隶书" pitchFamily="49" charset="-122"/>
              </a:rPr>
              <a:t>7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）</a:t>
            </a:r>
            <a:endParaRPr lang="zh-CN" altLang="en-US" sz="2800" b="1">
              <a:solidFill>
                <a:srgbClr val="000066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碘量法（标准溶液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I</a:t>
            </a:r>
            <a:r>
              <a:rPr lang="en-US" altLang="zh-CN" sz="28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和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Na</a:t>
            </a:r>
            <a:r>
              <a:rPr lang="en-US" altLang="zh-CN" sz="28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S</a:t>
            </a:r>
            <a:r>
              <a:rPr lang="en-US" altLang="zh-CN" sz="28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O</a:t>
            </a:r>
            <a:r>
              <a:rPr lang="en-US" altLang="zh-CN" sz="2800" b="1" baseline="-25000">
                <a:solidFill>
                  <a:srgbClr val="000066"/>
                </a:solidFill>
                <a:ea typeface="隶书" pitchFamily="49" charset="-122"/>
              </a:rPr>
              <a:t>3 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）</a:t>
            </a:r>
            <a:endParaRPr lang="zh-CN" altLang="en-US" sz="2800" b="1">
              <a:solidFill>
                <a:srgbClr val="000066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</a:pP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溴酸钾法（标准溶液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KBrO</a:t>
            </a:r>
            <a:r>
              <a:rPr lang="en-US" altLang="zh-CN" sz="2800" b="1" baseline="-25000">
                <a:solidFill>
                  <a:srgbClr val="000066"/>
                </a:solidFill>
                <a:ea typeface="隶书" pitchFamily="49" charset="-122"/>
              </a:rPr>
              <a:t>3</a:t>
            </a: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和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KBr</a:t>
            </a:r>
            <a:r>
              <a:rPr lang="en-US" altLang="zh-CN" sz="2800" b="1" baseline="-25000">
                <a:solidFill>
                  <a:srgbClr val="000066"/>
                </a:solidFill>
                <a:ea typeface="隶书" pitchFamily="49" charset="-122"/>
              </a:rPr>
              <a:t> 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）</a:t>
            </a:r>
            <a:endParaRPr lang="zh-CN" altLang="en-US" sz="2800" b="1">
              <a:solidFill>
                <a:srgbClr val="000066"/>
              </a:solidFill>
              <a:ea typeface="隶书" pitchFamily="49" charset="-122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Tx/>
              <a:buNone/>
            </a:pPr>
            <a:endParaRPr lang="zh-CN" altLang="en-US" sz="2800" b="1">
              <a:solidFill>
                <a:schemeClr val="hlink"/>
              </a:solidFill>
              <a:ea typeface="隶书" pitchFamily="49" charset="-122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日期占位符 3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l" eaLnBrk="1" hangingPunct="1"/>
            <a:fld id="{BB962C8B-B14F-4D97-AF65-F5344CB8AC3E}" type="datetime1">
              <a:rPr lang="zh-CN" altLang="en-US" sz="1400"/>
            </a:fld>
            <a:endParaRPr lang="zh-CN" altLang="en-US" sz="1400"/>
          </a:p>
        </p:txBody>
      </p:sp>
      <p:sp>
        <p:nvSpPr>
          <p:cNvPr id="17412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17413" name="Rectangle 2"/>
          <p:cNvSpPr>
            <a:spLocks noGrp="1" noRot="1"/>
          </p:cNvSpPr>
          <p:nvPr>
            <p:ph type="title"/>
          </p:nvPr>
        </p:nvSpPr>
        <p:spPr>
          <a:xfrm>
            <a:off x="538163" y="685800"/>
            <a:ext cx="8304212" cy="1143000"/>
          </a:xfrm>
          <a:ln/>
        </p:spPr>
        <p:txBody>
          <a:bodyPr wrap="square" lIns="91440" tIns="45720" rIns="91440" bIns="45720" anchor="ctr" anchorCtr="0"/>
          <a:p>
            <a:pPr algn="l" eaLnBrk="1" hangingPunct="1"/>
            <a:r>
              <a:rPr lang="zh-CN" altLang="en-US" sz="3200" b="1">
                <a:solidFill>
                  <a:srgbClr val="FF0066"/>
                </a:solidFill>
                <a:latin typeface="华文新魏" pitchFamily="2" charset="-122"/>
                <a:ea typeface="华文新魏" pitchFamily="2" charset="-122"/>
              </a:rPr>
              <a:t>2、滴定终点的确定</a:t>
            </a:r>
            <a:endParaRPr lang="zh-CN" altLang="en-US" sz="3200" b="1">
              <a:solidFill>
                <a:srgbClr val="FF0066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7414" name="Rectangle 3"/>
          <p:cNvSpPr>
            <a:spLocks noGrp="1" noRot="1"/>
          </p:cNvSpPr>
          <p:nvPr>
            <p:ph idx="1"/>
          </p:nvPr>
        </p:nvSpPr>
        <p:spPr>
          <a:xfrm>
            <a:off x="468313" y="1981200"/>
            <a:ext cx="8231187" cy="3886200"/>
          </a:xfrm>
          <a:ln/>
        </p:spPr>
        <p:txBody>
          <a:bodyPr wrap="square" lIns="91440" tIns="45720" rIns="91440" bIns="45720" anchor="t" anchorCtr="0"/>
          <a:p>
            <a:pPr eaLnBrk="1" hangingPunct="1">
              <a:lnSpc>
                <a:spcPct val="120000"/>
              </a:lnSpc>
              <a:buClr>
                <a:srgbClr val="FF0000"/>
              </a:buClr>
            </a:pPr>
            <a:r>
              <a:rPr lang="zh-CN" altLang="en-US" sz="2800" b="1">
                <a:solidFill>
                  <a:srgbClr val="000066"/>
                </a:solidFill>
                <a:latin typeface="隶书" pitchFamily="49" charset="-122"/>
                <a:ea typeface="隶书" pitchFamily="49" charset="-122"/>
              </a:rPr>
              <a:t>自身作指示剂（高锰酸钾标准溶液）</a:t>
            </a:r>
            <a:endParaRPr lang="zh-CN" altLang="en-US" sz="2800" b="1">
              <a:solidFill>
                <a:srgbClr val="000066"/>
              </a:solidFill>
              <a:latin typeface="隶书" pitchFamily="49" charset="-122"/>
              <a:ea typeface="隶书" pitchFamily="49" charset="-122"/>
            </a:endParaRPr>
          </a:p>
          <a:p>
            <a:pPr eaLnBrk="1" hangingPunct="1">
              <a:lnSpc>
                <a:spcPct val="120000"/>
              </a:lnSpc>
              <a:buClr>
                <a:srgbClr val="FF0000"/>
              </a:buClr>
            </a:pPr>
            <a:r>
              <a:rPr lang="zh-CN" altLang="en-US" sz="2800" b="1">
                <a:solidFill>
                  <a:srgbClr val="CC3300"/>
                </a:solidFill>
                <a:latin typeface="隶书" pitchFamily="49" charset="-122"/>
                <a:ea typeface="隶书" pitchFamily="49" charset="-122"/>
              </a:rPr>
              <a:t>专属指示剂（淀粉）</a:t>
            </a:r>
            <a:endParaRPr lang="zh-CN" altLang="en-US" sz="2800" b="1">
              <a:solidFill>
                <a:srgbClr val="CC3300"/>
              </a:solidFill>
              <a:latin typeface="隶书" pitchFamily="49" charset="-122"/>
              <a:ea typeface="隶书" pitchFamily="49" charset="-122"/>
            </a:endParaRPr>
          </a:p>
          <a:p>
            <a:pPr eaLnBrk="1" hangingPunct="1">
              <a:lnSpc>
                <a:spcPct val="120000"/>
              </a:lnSpc>
              <a:buClr>
                <a:srgbClr val="FF0000"/>
              </a:buClr>
            </a:pPr>
            <a:r>
              <a:rPr lang="zh-CN" altLang="en-US" sz="2800" b="1">
                <a:solidFill>
                  <a:srgbClr val="660066"/>
                </a:solidFill>
                <a:latin typeface="隶书" pitchFamily="49" charset="-122"/>
                <a:ea typeface="隶书" pitchFamily="49" charset="-122"/>
              </a:rPr>
              <a:t>氧化还原指示剂（亚甲基蓝、二苯胺磺酸钠）</a:t>
            </a:r>
            <a:endParaRPr lang="zh-CN" altLang="en-US" sz="2800" b="1">
              <a:solidFill>
                <a:srgbClr val="660066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日期占位符 3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l" eaLnBrk="1" hangingPunct="1"/>
            <a:fld id="{BB962C8B-B14F-4D97-AF65-F5344CB8AC3E}" type="datetime1">
              <a:rPr lang="zh-CN" altLang="en-US" sz="1400"/>
            </a:fld>
            <a:endParaRPr lang="zh-CN" altLang="en-US" sz="1400"/>
          </a:p>
        </p:txBody>
      </p:sp>
      <p:sp>
        <p:nvSpPr>
          <p:cNvPr id="1843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18437" name="Rectangle 2"/>
          <p:cNvSpPr>
            <a:spLocks noGrp="1" noRot="1"/>
          </p:cNvSpPr>
          <p:nvPr>
            <p:ph type="title"/>
          </p:nvPr>
        </p:nvSpPr>
        <p:spPr>
          <a:xfrm>
            <a:off x="352425" y="889000"/>
            <a:ext cx="8715375" cy="1155700"/>
          </a:xfrm>
          <a:ln/>
        </p:spPr>
        <p:txBody>
          <a:bodyPr wrap="square" lIns="91440" tIns="45720" rIns="91440" bIns="45720" anchor="ctr" anchorCtr="0"/>
          <a:p>
            <a:pPr algn="l" eaLnBrk="1" hangingPunct="1"/>
            <a:r>
              <a:rPr lang="zh-CN" altLang="en-US" sz="3600" b="1">
                <a:solidFill>
                  <a:srgbClr val="CC3300"/>
                </a:solidFill>
                <a:ea typeface="华文新魏" pitchFamily="2" charset="-122"/>
              </a:rPr>
              <a:t>二、高锰酸钾法</a:t>
            </a:r>
            <a:endParaRPr lang="zh-CN" altLang="en-US" sz="3600" b="1">
              <a:solidFill>
                <a:srgbClr val="CC3300"/>
              </a:solidFill>
              <a:ea typeface="华文新魏" pitchFamily="2" charset="-122"/>
            </a:endParaRPr>
          </a:p>
        </p:txBody>
      </p:sp>
      <p:sp>
        <p:nvSpPr>
          <p:cNvPr id="18438" name="Rectangle 3"/>
          <p:cNvSpPr>
            <a:spLocks noGrp="1" noRot="1"/>
          </p:cNvSpPr>
          <p:nvPr>
            <p:ph idx="1"/>
          </p:nvPr>
        </p:nvSpPr>
        <p:spPr>
          <a:xfrm>
            <a:off x="228600" y="1981200"/>
            <a:ext cx="8802688" cy="4135438"/>
          </a:xfrm>
          <a:ln/>
        </p:spPr>
        <p:txBody>
          <a:bodyPr wrap="square" lIns="91440" tIns="45720" rIns="91440" bIns="45720" anchor="t" anchorCtr="0"/>
          <a:p>
            <a:pPr eaLnBrk="1" hangingPunct="1">
              <a:lnSpc>
                <a:spcPct val="90000"/>
              </a:lnSpc>
              <a:buClr>
                <a:srgbClr val="FF0066"/>
              </a:buClr>
              <a:buNone/>
            </a:pPr>
            <a:r>
              <a:rPr lang="zh-CN" altLang="en-US" sz="2600" b="1">
                <a:solidFill>
                  <a:srgbClr val="339933"/>
                </a:solidFill>
                <a:ea typeface="隶书" pitchFamily="49" charset="-122"/>
              </a:rPr>
              <a:t>1、方法简介</a:t>
            </a:r>
            <a:endParaRPr lang="zh-CN" altLang="en-US" sz="2600" b="1">
              <a:solidFill>
                <a:srgbClr val="339933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66"/>
              </a:buClr>
            </a:pP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在强酸性溶液中，氧化性最强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φ°＝1.51V，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产物为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Mn</a:t>
            </a:r>
            <a:r>
              <a:rPr lang="en-US" altLang="zh-CN" sz="2600" b="1" baseline="30000">
                <a:solidFill>
                  <a:srgbClr val="000066"/>
                </a:solidFill>
                <a:ea typeface="隶书" pitchFamily="49" charset="-122"/>
              </a:rPr>
              <a:t>2＋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；</a:t>
            </a:r>
            <a:endParaRPr lang="en-US" altLang="zh-CN" sz="2600" b="1">
              <a:solidFill>
                <a:srgbClr val="000066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66"/>
              </a:buClr>
              <a:buNone/>
            </a:pP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     </a:t>
            </a:r>
            <a:r>
              <a:rPr lang="en-US" altLang="zh-CN" sz="2600" b="1">
                <a:solidFill>
                  <a:srgbClr val="FF0000"/>
                </a:solidFill>
                <a:ea typeface="隶书" pitchFamily="49" charset="-122"/>
              </a:rPr>
              <a:t>Mn</a:t>
            </a:r>
            <a:r>
              <a:rPr lang="zh-CN" altLang="en-US" sz="2600" b="1">
                <a:solidFill>
                  <a:srgbClr val="FF0000"/>
                </a:solidFill>
                <a:ea typeface="隶书" pitchFamily="49" charset="-122"/>
              </a:rPr>
              <a:t>Ｏ</a:t>
            </a:r>
            <a:r>
              <a:rPr lang="zh-CN" altLang="en-US" sz="2600" b="1" baseline="-25000">
                <a:solidFill>
                  <a:srgbClr val="FF0000"/>
                </a:solidFill>
                <a:ea typeface="隶书" pitchFamily="49" charset="-122"/>
              </a:rPr>
              <a:t>４</a:t>
            </a:r>
            <a:r>
              <a:rPr lang="zh-CN" altLang="en-US" sz="2600" b="1" baseline="30000">
                <a:solidFill>
                  <a:srgbClr val="FF0000"/>
                </a:solidFill>
                <a:ea typeface="隶书" pitchFamily="49" charset="-122"/>
              </a:rPr>
              <a:t>-</a:t>
            </a:r>
            <a:r>
              <a:rPr lang="en-US" altLang="zh-CN" sz="2600" b="1">
                <a:solidFill>
                  <a:srgbClr val="FF0000"/>
                </a:solidFill>
                <a:ea typeface="隶书" pitchFamily="49" charset="-122"/>
              </a:rPr>
              <a:t>＋8H</a:t>
            </a:r>
            <a:r>
              <a:rPr lang="zh-CN" altLang="zh-CN" sz="2600" b="1" baseline="30000">
                <a:solidFill>
                  <a:srgbClr val="FF0000"/>
                </a:solidFill>
                <a:ea typeface="隶书" pitchFamily="49" charset="-122"/>
              </a:rPr>
              <a:t>＋ </a:t>
            </a:r>
            <a:r>
              <a:rPr lang="zh-CN" altLang="en-US" sz="2600" b="1">
                <a:solidFill>
                  <a:srgbClr val="FF0000"/>
                </a:solidFill>
                <a:ea typeface="隶书" pitchFamily="49" charset="-122"/>
              </a:rPr>
              <a:t>＋5</a:t>
            </a:r>
            <a:r>
              <a:rPr lang="en-US" altLang="zh-CN" sz="2600" b="1">
                <a:solidFill>
                  <a:srgbClr val="FF0000"/>
                </a:solidFill>
                <a:ea typeface="隶书" pitchFamily="49" charset="-122"/>
              </a:rPr>
              <a:t>e</a:t>
            </a:r>
            <a:r>
              <a:rPr lang="zh-CN" altLang="zh-CN" sz="2600" b="1" baseline="30000">
                <a:solidFill>
                  <a:srgbClr val="FF0000"/>
                </a:solidFill>
                <a:ea typeface="隶书" pitchFamily="49" charset="-122"/>
              </a:rPr>
              <a:t> </a:t>
            </a:r>
            <a:r>
              <a:rPr lang="en-US" altLang="zh-CN" sz="2600" b="1">
                <a:solidFill>
                  <a:srgbClr val="FF0000"/>
                </a:solidFill>
                <a:ea typeface="隶书" pitchFamily="49" charset="-122"/>
              </a:rPr>
              <a:t>= Mn</a:t>
            </a:r>
            <a:r>
              <a:rPr lang="en-US" altLang="zh-CN" sz="2600" b="1" baseline="30000">
                <a:solidFill>
                  <a:srgbClr val="FF0000"/>
                </a:solidFill>
                <a:ea typeface="隶书" pitchFamily="49" charset="-122"/>
              </a:rPr>
              <a:t>2＋</a:t>
            </a:r>
            <a:r>
              <a:rPr lang="en-US" altLang="zh-CN" sz="2600" b="1">
                <a:solidFill>
                  <a:srgbClr val="FF0000"/>
                </a:solidFill>
                <a:ea typeface="隶书" pitchFamily="49" charset="-122"/>
              </a:rPr>
              <a:t>＋4H</a:t>
            </a:r>
            <a:r>
              <a:rPr lang="en-US" altLang="zh-CN" sz="2600" b="1" baseline="-25000">
                <a:solidFill>
                  <a:srgbClr val="FF0000"/>
                </a:solidFill>
                <a:ea typeface="隶书" pitchFamily="49" charset="-122"/>
              </a:rPr>
              <a:t>２</a:t>
            </a:r>
            <a:r>
              <a:rPr lang="en-US" altLang="zh-CN" sz="2600" b="1">
                <a:solidFill>
                  <a:srgbClr val="FF0000"/>
                </a:solidFill>
                <a:ea typeface="隶书" pitchFamily="49" charset="-122"/>
              </a:rPr>
              <a:t>O</a:t>
            </a:r>
            <a:endParaRPr lang="en-US" altLang="zh-CN" sz="2600" b="1">
              <a:solidFill>
                <a:srgbClr val="FF0000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66"/>
              </a:buClr>
            </a:pPr>
            <a:r>
              <a:rPr lang="zh-CN" altLang="en-US" sz="2600" b="1">
                <a:solidFill>
                  <a:srgbClr val="663300"/>
                </a:solidFill>
                <a:ea typeface="隶书" pitchFamily="49" charset="-122"/>
              </a:rPr>
              <a:t>在弱酸性或弱碱性中， </a:t>
            </a:r>
            <a:r>
              <a:rPr lang="en-US" altLang="zh-CN" sz="2600" b="1">
                <a:solidFill>
                  <a:srgbClr val="663300"/>
                </a:solidFill>
                <a:ea typeface="隶书" pitchFamily="49" charset="-122"/>
              </a:rPr>
              <a:t>φ°</a:t>
            </a:r>
            <a:r>
              <a:rPr lang="zh-CN" altLang="en-US" sz="2600" b="1">
                <a:solidFill>
                  <a:srgbClr val="663300"/>
                </a:solidFill>
                <a:ea typeface="隶书" pitchFamily="49" charset="-122"/>
              </a:rPr>
              <a:t> </a:t>
            </a:r>
            <a:r>
              <a:rPr lang="en-US" altLang="zh-CN" sz="2600" b="1">
                <a:solidFill>
                  <a:srgbClr val="663300"/>
                </a:solidFill>
                <a:ea typeface="隶书" pitchFamily="49" charset="-122"/>
              </a:rPr>
              <a:t>＝0.588V，</a:t>
            </a:r>
            <a:r>
              <a:rPr lang="zh-CN" altLang="en-US" sz="2600" b="1">
                <a:solidFill>
                  <a:srgbClr val="663300"/>
                </a:solidFill>
                <a:ea typeface="隶书" pitchFamily="49" charset="-122"/>
              </a:rPr>
              <a:t>产物为</a:t>
            </a:r>
            <a:r>
              <a:rPr lang="en-US" altLang="zh-CN" sz="2600" b="1">
                <a:solidFill>
                  <a:srgbClr val="663300"/>
                </a:solidFill>
                <a:ea typeface="隶书" pitchFamily="49" charset="-122"/>
              </a:rPr>
              <a:t>MnO</a:t>
            </a:r>
            <a:r>
              <a:rPr lang="en-US" altLang="zh-CN" sz="2600" b="1" baseline="-25000">
                <a:solidFill>
                  <a:srgbClr val="663300"/>
                </a:solidFill>
                <a:ea typeface="隶书" pitchFamily="49" charset="-122"/>
              </a:rPr>
              <a:t>２</a:t>
            </a:r>
            <a:r>
              <a:rPr lang="en-US" altLang="zh-CN" sz="2600" b="1">
                <a:solidFill>
                  <a:srgbClr val="663300"/>
                </a:solidFill>
                <a:ea typeface="隶书" pitchFamily="49" charset="-122"/>
              </a:rPr>
              <a:t>；</a:t>
            </a:r>
            <a:endParaRPr lang="en-US" altLang="zh-CN" sz="2600" b="1">
              <a:solidFill>
                <a:srgbClr val="663300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66"/>
              </a:buClr>
            </a:pPr>
            <a:r>
              <a:rPr lang="zh-CN" altLang="en-US" sz="2600" b="1">
                <a:solidFill>
                  <a:srgbClr val="660033"/>
                </a:solidFill>
                <a:ea typeface="隶书" pitchFamily="49" charset="-122"/>
              </a:rPr>
              <a:t>在强碱性中</a:t>
            </a:r>
            <a:r>
              <a:rPr lang="en-US" altLang="zh-CN" sz="2600" b="1">
                <a:solidFill>
                  <a:srgbClr val="660033"/>
                </a:solidFill>
                <a:ea typeface="隶书" pitchFamily="49" charset="-122"/>
              </a:rPr>
              <a:t>E＝0.56V，</a:t>
            </a:r>
            <a:r>
              <a:rPr lang="zh-CN" altLang="en-US" sz="2600" b="1">
                <a:solidFill>
                  <a:srgbClr val="660033"/>
                </a:solidFill>
                <a:ea typeface="隶书" pitchFamily="49" charset="-122"/>
              </a:rPr>
              <a:t>产物为</a:t>
            </a:r>
            <a:r>
              <a:rPr lang="en-US" altLang="zh-CN" sz="2600" b="1">
                <a:solidFill>
                  <a:srgbClr val="660033"/>
                </a:solidFill>
                <a:ea typeface="隶书" pitchFamily="49" charset="-122"/>
              </a:rPr>
              <a:t>MnO</a:t>
            </a:r>
            <a:r>
              <a:rPr lang="en-US" altLang="zh-CN" sz="2600" b="1" baseline="-25000">
                <a:solidFill>
                  <a:srgbClr val="660033"/>
                </a:solidFill>
                <a:ea typeface="隶书" pitchFamily="49" charset="-122"/>
              </a:rPr>
              <a:t>４</a:t>
            </a:r>
            <a:r>
              <a:rPr lang="en-US" altLang="zh-CN" sz="2600" b="1" baseline="30000">
                <a:solidFill>
                  <a:srgbClr val="660033"/>
                </a:solidFill>
                <a:ea typeface="隶书" pitchFamily="49" charset="-122"/>
              </a:rPr>
              <a:t>2-</a:t>
            </a:r>
            <a:r>
              <a:rPr lang="en-US" altLang="zh-CN" sz="2600" b="1">
                <a:solidFill>
                  <a:srgbClr val="660033"/>
                </a:solidFill>
                <a:ea typeface="隶书" pitchFamily="49" charset="-122"/>
              </a:rPr>
              <a:t>。</a:t>
            </a:r>
            <a:endParaRPr lang="en-US" altLang="zh-CN" sz="2600" b="1">
              <a:solidFill>
                <a:srgbClr val="660033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66"/>
              </a:buClr>
            </a:pPr>
            <a:r>
              <a:rPr lang="zh-CN" altLang="en-US" sz="2600" b="1">
                <a:solidFill>
                  <a:srgbClr val="006600"/>
                </a:solidFill>
                <a:ea typeface="隶书" pitchFamily="49" charset="-122"/>
              </a:rPr>
              <a:t>可直接或间接测定许多无机物和有机物。</a:t>
            </a:r>
            <a:endParaRPr lang="zh-CN" altLang="en-US" sz="2600" b="1">
              <a:solidFill>
                <a:srgbClr val="006600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66"/>
              </a:buClr>
            </a:pPr>
            <a:r>
              <a:rPr lang="zh-CN" altLang="en-US" sz="2600" b="1">
                <a:solidFill>
                  <a:srgbClr val="FF0000"/>
                </a:solidFill>
                <a:ea typeface="隶书" pitchFamily="49" charset="-122"/>
              </a:rPr>
              <a:t>注意：</a:t>
            </a:r>
            <a:r>
              <a:rPr lang="zh-CN" altLang="en-US" sz="2600" b="1">
                <a:solidFill>
                  <a:srgbClr val="660066"/>
                </a:solidFill>
                <a:ea typeface="隶书" pitchFamily="49" charset="-122"/>
              </a:rPr>
              <a:t>在酸性溶液中的反应常用硫酸而非硝酸（氧化性）和盐酸（</a:t>
            </a:r>
            <a:r>
              <a:rPr lang="en-US" altLang="zh-CN" sz="2600" b="1">
                <a:solidFill>
                  <a:srgbClr val="660066"/>
                </a:solidFill>
                <a:ea typeface="隶书" pitchFamily="49" charset="-122"/>
              </a:rPr>
              <a:t>Cl</a:t>
            </a:r>
            <a:r>
              <a:rPr lang="en-US" altLang="zh-CN" sz="2600" b="1" baseline="30000">
                <a:solidFill>
                  <a:srgbClr val="660066"/>
                </a:solidFill>
                <a:ea typeface="隶书" pitchFamily="49" charset="-122"/>
              </a:rPr>
              <a:t>-</a:t>
            </a:r>
            <a:r>
              <a:rPr lang="zh-CN" altLang="en-US" sz="2600" b="1">
                <a:solidFill>
                  <a:srgbClr val="660066"/>
                </a:solidFill>
                <a:ea typeface="隶书" pitchFamily="49" charset="-122"/>
              </a:rPr>
              <a:t>有还原性）</a:t>
            </a:r>
            <a:endParaRPr lang="zh-CN" altLang="en-US" sz="2600" b="1">
              <a:solidFill>
                <a:srgbClr val="660066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FF0066"/>
              </a:buClr>
            </a:pPr>
            <a:endParaRPr lang="zh-CN" altLang="en-US" sz="2600" b="1">
              <a:solidFill>
                <a:srgbClr val="660066"/>
              </a:solidFill>
              <a:ea typeface="隶书" pitchFamily="49" charset="-122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日期占位符 3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l" eaLnBrk="1" hangingPunct="1"/>
            <a:fld id="{BB962C8B-B14F-4D97-AF65-F5344CB8AC3E}" type="datetime1">
              <a:rPr lang="zh-CN" altLang="en-US" sz="1400"/>
            </a:fld>
            <a:endParaRPr lang="zh-CN" altLang="en-US" sz="1400"/>
          </a:p>
        </p:txBody>
      </p:sp>
      <p:sp>
        <p:nvSpPr>
          <p:cNvPr id="1945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019800"/>
            <a:ext cx="2895600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ctr" eaLnBrk="1" hangingPunct="1"/>
            <a:r>
              <a:rPr lang="zh-CN" altLang="en-US" sz="1400"/>
              <a:t>Analytical chemistry</a:t>
            </a:r>
            <a:endParaRPr lang="zh-CN" altLang="en-US" sz="1400"/>
          </a:p>
        </p:txBody>
      </p:sp>
      <p:sp>
        <p:nvSpPr>
          <p:cNvPr id="1946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19461" name="Rectangle 2"/>
          <p:cNvSpPr>
            <a:spLocks noGrp="1" noRot="1"/>
          </p:cNvSpPr>
          <p:nvPr>
            <p:ph type="title"/>
          </p:nvPr>
        </p:nvSpPr>
        <p:spPr>
          <a:xfrm>
            <a:off x="465138" y="685800"/>
            <a:ext cx="8377237" cy="1143000"/>
          </a:xfrm>
          <a:ln/>
        </p:spPr>
        <p:txBody>
          <a:bodyPr wrap="square" lIns="91440" tIns="45720" rIns="91440" bIns="45720" anchor="ctr" anchorCtr="0"/>
          <a:p>
            <a:pPr algn="l" eaLnBrk="1" hangingPunct="1"/>
            <a:r>
              <a:rPr lang="zh-CN" altLang="en-US" sz="3600" b="1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2、标准溶液的配制</a:t>
            </a:r>
            <a:endParaRPr lang="zh-CN" altLang="en-US" sz="3600" b="1">
              <a:solidFill>
                <a:srgbClr val="CC0099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9462" name="Rectangle 3"/>
          <p:cNvSpPr>
            <a:spLocks noGrp="1" noRot="1"/>
          </p:cNvSpPr>
          <p:nvPr>
            <p:ph idx="1"/>
          </p:nvPr>
        </p:nvSpPr>
        <p:spPr>
          <a:xfrm>
            <a:off x="541655" y="1981200"/>
            <a:ext cx="8303895" cy="3954145"/>
          </a:xfrm>
          <a:ln/>
        </p:spPr>
        <p:txBody>
          <a:bodyPr wrap="square" lIns="91440" tIns="45720" rIns="91440" bIns="45720" anchor="t" anchorCtr="0"/>
          <a:p>
            <a:pPr eaLnBrk="1" hangingPunct="1">
              <a:lnSpc>
                <a:spcPct val="90000"/>
              </a:lnSpc>
              <a:buClr>
                <a:srgbClr val="CC0099"/>
              </a:buClr>
            </a:pPr>
            <a:r>
              <a:rPr lang="zh-CN" altLang="en-US" sz="2800" b="1">
                <a:solidFill>
                  <a:srgbClr val="339933"/>
                </a:solidFill>
                <a:ea typeface="隶书" pitchFamily="49" charset="-122"/>
              </a:rPr>
              <a:t>不能直接配制原因：</a:t>
            </a:r>
            <a:endParaRPr lang="zh-CN" altLang="en-US" sz="2800" b="1">
              <a:solidFill>
                <a:srgbClr val="339933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CC0099"/>
              </a:buClr>
            </a:pPr>
            <a:r>
              <a:rPr lang="zh-CN" altLang="en-US" sz="2800" b="1">
                <a:solidFill>
                  <a:srgbClr val="660066"/>
                </a:solidFill>
                <a:ea typeface="隶书" pitchFamily="49" charset="-122"/>
              </a:rPr>
              <a:t>纯度仅为99%，含有杂质；</a:t>
            </a:r>
            <a:endParaRPr lang="zh-CN" altLang="en-US" sz="2800" b="1">
              <a:solidFill>
                <a:srgbClr val="660066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CC0099"/>
              </a:buClr>
            </a:pPr>
            <a:r>
              <a:rPr lang="zh-CN" altLang="en-US" sz="2800" b="1">
                <a:solidFill>
                  <a:srgbClr val="996633"/>
                </a:solidFill>
                <a:ea typeface="隶书" pitchFamily="49" charset="-122"/>
              </a:rPr>
              <a:t>蒸馏水中常含有还原性物质；</a:t>
            </a:r>
            <a:endParaRPr lang="zh-CN" altLang="en-US" sz="2800" b="1">
              <a:solidFill>
                <a:srgbClr val="996633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CC0099"/>
              </a:buClr>
            </a:pPr>
            <a:r>
              <a:rPr lang="zh-CN" altLang="en-US" sz="2800" b="1">
                <a:solidFill>
                  <a:srgbClr val="FF0000"/>
                </a:solidFill>
                <a:ea typeface="隶书" pitchFamily="49" charset="-122"/>
              </a:rPr>
              <a:t>配制方法：</a:t>
            </a:r>
            <a:endParaRPr lang="zh-CN" altLang="en-US" sz="2800" b="1">
              <a:solidFill>
                <a:srgbClr val="FF0000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CC0099"/>
              </a:buClr>
            </a:pP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称取稍多于计算用量 的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KMnO</a:t>
            </a:r>
            <a:r>
              <a:rPr lang="en-US" altLang="zh-CN" sz="2800" b="1" baseline="-25000">
                <a:solidFill>
                  <a:srgbClr val="000066"/>
                </a:solidFill>
                <a:ea typeface="隶书" pitchFamily="49" charset="-122"/>
              </a:rPr>
              <a:t>4</a:t>
            </a: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 </a:t>
            </a:r>
            <a:r>
              <a:rPr lang="zh-CN" altLang="zh-CN" sz="2800" b="1">
                <a:solidFill>
                  <a:srgbClr val="000066"/>
                </a:solidFill>
                <a:ea typeface="隶书" pitchFamily="49" charset="-122"/>
              </a:rPr>
              <a:t>→ 溶解→</a:t>
            </a: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加热煮沸(15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min)</a:t>
            </a:r>
            <a:r>
              <a:rPr lang="zh-CN" altLang="zh-CN" sz="2800" b="1">
                <a:solidFill>
                  <a:srgbClr val="000066"/>
                </a:solidFill>
                <a:ea typeface="隶书" pitchFamily="49" charset="-122"/>
              </a:rPr>
              <a:t>→ 放置</a:t>
            </a: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2周</a:t>
            </a:r>
            <a:r>
              <a:rPr lang="zh-CN" altLang="zh-CN" sz="2800" b="1">
                <a:solidFill>
                  <a:srgbClr val="000066"/>
                </a:solidFill>
                <a:ea typeface="隶书" pitchFamily="49" charset="-122"/>
              </a:rPr>
              <a:t>→微孔玻璃漏斗</a:t>
            </a: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过滤除去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MnO</a:t>
            </a:r>
            <a:r>
              <a:rPr lang="en-US" altLang="zh-CN" sz="2800" b="1" baseline="-25000">
                <a:solidFill>
                  <a:srgbClr val="000066"/>
                </a:solidFill>
                <a:ea typeface="隶书" pitchFamily="49" charset="-122"/>
              </a:rPr>
              <a:t>2 </a:t>
            </a:r>
            <a:r>
              <a:rPr lang="en-US" altLang="zh-CN" sz="2800" b="1">
                <a:solidFill>
                  <a:srgbClr val="000066"/>
                </a:solidFill>
                <a:ea typeface="隶书" pitchFamily="49" charset="-122"/>
              </a:rPr>
              <a:t>→</a:t>
            </a: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暗处保存</a:t>
            </a:r>
            <a:r>
              <a:rPr lang="zh-CN" altLang="zh-CN" sz="2800" b="1">
                <a:solidFill>
                  <a:srgbClr val="000066"/>
                </a:solidFill>
                <a:ea typeface="隶书" pitchFamily="49" charset="-122"/>
              </a:rPr>
              <a:t>（</a:t>
            </a:r>
            <a:r>
              <a:rPr lang="zh-CN" altLang="en-US" sz="2800" b="1">
                <a:solidFill>
                  <a:srgbClr val="000066"/>
                </a:solidFill>
                <a:ea typeface="隶书" pitchFamily="49" charset="-122"/>
              </a:rPr>
              <a:t>棕色瓶）</a:t>
            </a:r>
            <a:endParaRPr lang="zh-CN" altLang="en-US" sz="2800" b="1">
              <a:solidFill>
                <a:srgbClr val="000066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CC0099"/>
              </a:buClr>
            </a:pPr>
            <a:r>
              <a:rPr lang="zh-CN" altLang="en-US" sz="2800" b="1">
                <a:solidFill>
                  <a:srgbClr val="660066"/>
                </a:solidFill>
                <a:ea typeface="隶书" pitchFamily="49" charset="-122"/>
              </a:rPr>
              <a:t>半年内浓度改变较小</a:t>
            </a:r>
            <a:endParaRPr lang="zh-CN" altLang="en-US" sz="2800" b="1">
              <a:solidFill>
                <a:srgbClr val="660066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CC0099"/>
              </a:buClr>
            </a:pPr>
            <a:endParaRPr lang="zh-CN" altLang="en-US" sz="2800" b="1">
              <a:solidFill>
                <a:srgbClr val="660066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CC0099"/>
              </a:buClr>
            </a:pPr>
            <a:endParaRPr lang="zh-CN" altLang="en-US" sz="2800" b="1">
              <a:solidFill>
                <a:srgbClr val="660066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CC0099"/>
              </a:buClr>
              <a:buNone/>
            </a:pPr>
            <a:endParaRPr lang="zh-CN" altLang="en-US" sz="2800" b="1">
              <a:solidFill>
                <a:srgbClr val="000066"/>
              </a:solidFill>
              <a:ea typeface="隶书" pitchFamily="49" charset="-122"/>
            </a:endParaRPr>
          </a:p>
          <a:p>
            <a:pPr eaLnBrk="1" hangingPunct="1">
              <a:lnSpc>
                <a:spcPct val="90000"/>
              </a:lnSpc>
              <a:buClr>
                <a:srgbClr val="CC0099"/>
              </a:buClr>
            </a:pPr>
            <a:endParaRPr lang="zh-CN" altLang="en-US" sz="2800" b="1">
              <a:solidFill>
                <a:srgbClr val="000066"/>
              </a:solidFill>
              <a:ea typeface="隶书" pitchFamily="49" charset="-122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日期占位符 3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l" eaLnBrk="1" hangingPunct="1"/>
            <a:fld id="{BB962C8B-B14F-4D97-AF65-F5344CB8AC3E}" type="datetime1">
              <a:rPr lang="zh-CN" altLang="en-US" sz="1400"/>
            </a:fld>
            <a:endParaRPr lang="zh-CN" altLang="en-US" sz="1400"/>
          </a:p>
        </p:txBody>
      </p:sp>
      <p:sp>
        <p:nvSpPr>
          <p:cNvPr id="2048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019800"/>
            <a:ext cx="2895600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ctr" eaLnBrk="1" hangingPunct="1"/>
            <a:r>
              <a:rPr lang="zh-CN" altLang="en-US" sz="1400"/>
              <a:t>Analytical chemistry</a:t>
            </a:r>
            <a:endParaRPr lang="zh-CN" altLang="en-US" sz="1400"/>
          </a:p>
        </p:txBody>
      </p:sp>
      <p:sp>
        <p:nvSpPr>
          <p:cNvPr id="2048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20485" name="Rectangle 2"/>
          <p:cNvSpPr>
            <a:spLocks noGrp="1" noRot="1"/>
          </p:cNvSpPr>
          <p:nvPr>
            <p:ph type="title"/>
          </p:nvPr>
        </p:nvSpPr>
        <p:spPr>
          <a:xfrm>
            <a:off x="465138" y="685800"/>
            <a:ext cx="8377237" cy="1143000"/>
          </a:xfrm>
          <a:ln/>
        </p:spPr>
        <p:txBody>
          <a:bodyPr wrap="square" lIns="91440" tIns="45720" rIns="91440" bIns="45720" anchor="ctr" anchorCtr="0"/>
          <a:p>
            <a:pPr algn="l" eaLnBrk="1" hangingPunct="1"/>
            <a:r>
              <a:rPr lang="zh-CN" altLang="en-US" sz="3600" b="1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3、标准溶液的标定</a:t>
            </a:r>
            <a:endParaRPr lang="zh-CN" altLang="en-US" sz="3600" b="1">
              <a:solidFill>
                <a:srgbClr val="CC0099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0486" name="Rectangle 3"/>
          <p:cNvSpPr>
            <a:spLocks noGrp="1" noRot="1"/>
          </p:cNvSpPr>
          <p:nvPr>
            <p:ph idx="1"/>
          </p:nvPr>
        </p:nvSpPr>
        <p:spPr>
          <a:xfrm>
            <a:off x="468313" y="1981200"/>
            <a:ext cx="8377237" cy="3886200"/>
          </a:xfrm>
          <a:ln/>
        </p:spPr>
        <p:txBody>
          <a:bodyPr wrap="square" lIns="91440" tIns="45720" rIns="91440" bIns="45720" anchor="t" anchorCtr="0"/>
          <a:p>
            <a:pPr eaLnBrk="1" hangingPunct="1"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</a:pPr>
            <a:r>
              <a:rPr lang="zh-CN" altLang="en-US" sz="2600">
                <a:solidFill>
                  <a:schemeClr val="accent2"/>
                </a:solidFill>
                <a:ea typeface="隶书" pitchFamily="49" charset="-122"/>
              </a:rPr>
              <a:t>标定</a:t>
            </a:r>
            <a:r>
              <a:rPr lang="zh-CN" altLang="en-US" sz="2600" b="1">
                <a:solidFill>
                  <a:schemeClr val="accent2"/>
                </a:solidFill>
                <a:ea typeface="隶书" pitchFamily="49" charset="-122"/>
              </a:rPr>
              <a:t>基准物：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Na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C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O</a:t>
            </a:r>
            <a:r>
              <a:rPr lang="zh-CN" altLang="en-US" sz="2600" b="1" baseline="-25000">
                <a:solidFill>
                  <a:srgbClr val="000066"/>
                </a:solidFill>
                <a:ea typeface="隶书" pitchFamily="49" charset="-122"/>
              </a:rPr>
              <a:t>４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、H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C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O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4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·2H</a:t>
            </a:r>
            <a:r>
              <a:rPr lang="zh-CN" altLang="zh-CN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O、 (NH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4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)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Fe(SO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4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)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·6Ｈ</a:t>
            </a:r>
            <a:r>
              <a:rPr lang="zh-CN" altLang="zh-CN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O和纯铁丝等。</a:t>
            </a:r>
            <a:endParaRPr lang="zh-CN" altLang="en-US" sz="2600" b="1">
              <a:solidFill>
                <a:srgbClr val="000066"/>
              </a:solidFill>
              <a:ea typeface="隶书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</a:pPr>
            <a:r>
              <a:rPr lang="zh-CN" altLang="en-US" sz="2600" b="1">
                <a:solidFill>
                  <a:schemeClr val="accent2"/>
                </a:solidFill>
                <a:ea typeface="隶书" pitchFamily="49" charset="-122"/>
              </a:rPr>
              <a:t>标定反应：</a:t>
            </a:r>
            <a:endParaRPr lang="zh-CN" altLang="en-US" sz="2600" b="1">
              <a:solidFill>
                <a:schemeClr val="accent2"/>
              </a:solidFill>
              <a:ea typeface="隶书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</a:pP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 2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MnO</a:t>
            </a:r>
            <a:r>
              <a:rPr lang="zh-CN" altLang="en-US" sz="2600" b="1" baseline="-25000">
                <a:solidFill>
                  <a:srgbClr val="000066"/>
                </a:solidFill>
                <a:ea typeface="隶书" pitchFamily="49" charset="-122"/>
              </a:rPr>
              <a:t>4</a:t>
            </a:r>
            <a:r>
              <a:rPr lang="zh-CN" altLang="en-US" sz="2600" b="1" baseline="30000">
                <a:solidFill>
                  <a:srgbClr val="000066"/>
                </a:solidFill>
                <a:ea typeface="隶书" pitchFamily="49" charset="-122"/>
              </a:rPr>
              <a:t>-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＋5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C</a:t>
            </a:r>
            <a:r>
              <a:rPr lang="zh-CN" altLang="zh-CN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O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４</a:t>
            </a:r>
            <a:r>
              <a:rPr lang="zh-CN" altLang="zh-CN" sz="2600" b="1" baseline="30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zh-CN" altLang="en-US" sz="2600" b="1" baseline="30000">
                <a:solidFill>
                  <a:srgbClr val="000066"/>
                </a:solidFill>
                <a:ea typeface="隶书" pitchFamily="49" charset="-122"/>
              </a:rPr>
              <a:t>-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＋16H</a:t>
            </a:r>
            <a:r>
              <a:rPr lang="zh-CN" altLang="zh-CN" sz="2600" b="1" baseline="30000">
                <a:solidFill>
                  <a:srgbClr val="000066"/>
                </a:solidFill>
                <a:ea typeface="隶书" pitchFamily="49" charset="-122"/>
              </a:rPr>
              <a:t>＋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=2Mn</a:t>
            </a:r>
            <a:r>
              <a:rPr lang="en-US" altLang="zh-CN" sz="2600" b="1" baseline="30000">
                <a:solidFill>
                  <a:srgbClr val="000066"/>
                </a:solidFill>
                <a:ea typeface="隶书" pitchFamily="49" charset="-122"/>
              </a:rPr>
              <a:t>2＋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+10CO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↑＋8H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２</a:t>
            </a:r>
            <a:endParaRPr lang="en-US" altLang="zh-CN" sz="2600" b="1">
              <a:solidFill>
                <a:srgbClr val="000066"/>
              </a:solidFill>
              <a:ea typeface="隶书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</a:pPr>
            <a:r>
              <a:rPr lang="zh-CN" altLang="en-US" sz="2600" b="1">
                <a:solidFill>
                  <a:schemeClr val="accent2"/>
                </a:solidFill>
                <a:ea typeface="隶书" pitchFamily="49" charset="-122"/>
              </a:rPr>
              <a:t>标定过程：</a:t>
            </a:r>
            <a:endParaRPr lang="zh-CN" altLang="en-US" sz="2600" b="1">
              <a:solidFill>
                <a:schemeClr val="accent2"/>
              </a:solidFill>
              <a:ea typeface="隶书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</a:pPr>
            <a:r>
              <a:rPr lang="zh-CN" altLang="en-US" sz="2600" b="1">
                <a:solidFill>
                  <a:schemeClr val="accent2"/>
                </a:solidFill>
                <a:ea typeface="隶书" pitchFamily="49" charset="-122"/>
              </a:rPr>
              <a:t>结果计算：</a:t>
            </a:r>
            <a:endParaRPr lang="zh-CN" altLang="en-US" sz="2600" b="1">
              <a:solidFill>
                <a:schemeClr val="accent2"/>
              </a:solidFill>
              <a:ea typeface="隶书" pitchFamily="49" charset="-122"/>
            </a:endParaRPr>
          </a:p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15000"/>
              </a:spcAft>
              <a:buClr>
                <a:schemeClr val="bg1"/>
              </a:buClr>
              <a:buFontTx/>
              <a:buNone/>
            </a:pPr>
            <a:endParaRPr lang="zh-CN" altLang="en-US" sz="2600" b="1" i="1">
              <a:solidFill>
                <a:schemeClr val="accent2"/>
              </a:solidFill>
              <a:effectLst>
                <a:outerShdw blurRad="38100" dist="38100" dir="2700000">
                  <a:srgbClr val="000000"/>
                </a:outerShdw>
              </a:effectLst>
              <a:ea typeface="隶书" pitchFamily="49" charset="-122"/>
            </a:endParaRPr>
          </a:p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15000"/>
              </a:spcAft>
              <a:buClr>
                <a:schemeClr val="bg1"/>
              </a:buClr>
              <a:buFontTx/>
              <a:buNone/>
            </a:pPr>
            <a:endParaRPr lang="zh-CN" altLang="en-US" sz="2600">
              <a:solidFill>
                <a:schemeClr val="accent2"/>
              </a:solidFill>
              <a:ea typeface="隶书" pitchFamily="49" charset="-122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日期占位符 3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l" eaLnBrk="1" hangingPunct="1"/>
            <a:fld id="{BB962C8B-B14F-4D97-AF65-F5344CB8AC3E}" type="datetime1">
              <a:rPr lang="zh-CN" altLang="en-US" sz="1400"/>
            </a:fld>
            <a:endParaRPr lang="zh-CN" altLang="en-US" sz="1400"/>
          </a:p>
        </p:txBody>
      </p:sp>
      <p:sp>
        <p:nvSpPr>
          <p:cNvPr id="21507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019800"/>
            <a:ext cx="2895600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ctr" eaLnBrk="1" hangingPunct="1"/>
            <a:r>
              <a:rPr lang="zh-CN" altLang="en-US" sz="1400"/>
              <a:t>Analytical chemistry</a:t>
            </a:r>
            <a:endParaRPr lang="zh-CN" altLang="en-US" sz="1400"/>
          </a:p>
        </p:txBody>
      </p:sp>
      <p:sp>
        <p:nvSpPr>
          <p:cNvPr id="21508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21509" name="Rectangle 2"/>
          <p:cNvSpPr>
            <a:spLocks noGrp="1" noRot="1"/>
          </p:cNvSpPr>
          <p:nvPr>
            <p:ph type="title"/>
          </p:nvPr>
        </p:nvSpPr>
        <p:spPr>
          <a:xfrm>
            <a:off x="465138" y="685800"/>
            <a:ext cx="8377237" cy="1143000"/>
          </a:xfrm>
          <a:ln/>
        </p:spPr>
        <p:txBody>
          <a:bodyPr wrap="square" lIns="91440" tIns="45720" rIns="91440" bIns="45720" anchor="ctr" anchorCtr="0"/>
          <a:p>
            <a:pPr algn="l" eaLnBrk="1" hangingPunct="1"/>
            <a:r>
              <a:rPr lang="zh-CN" altLang="en-US" sz="3600" b="1">
                <a:solidFill>
                  <a:srgbClr val="CC0099"/>
                </a:solidFill>
                <a:ea typeface="华文新魏" pitchFamily="2" charset="-122"/>
              </a:rPr>
              <a:t>标定时注意事项（三度一点）：</a:t>
            </a:r>
            <a:endParaRPr lang="zh-CN" altLang="en-US" sz="3600" b="1">
              <a:solidFill>
                <a:srgbClr val="CC0099"/>
              </a:solidFill>
              <a:ea typeface="华文新魏" pitchFamily="2" charset="-122"/>
            </a:endParaRPr>
          </a:p>
        </p:txBody>
      </p:sp>
      <p:sp>
        <p:nvSpPr>
          <p:cNvPr id="21510" name="Rectangle 3"/>
          <p:cNvSpPr>
            <a:spLocks noGrp="1" noRot="1"/>
          </p:cNvSpPr>
          <p:nvPr>
            <p:ph idx="1"/>
          </p:nvPr>
        </p:nvSpPr>
        <p:spPr>
          <a:xfrm>
            <a:off x="381000" y="1828800"/>
            <a:ext cx="8650288" cy="4135438"/>
          </a:xfrm>
          <a:ln/>
        </p:spPr>
        <p:txBody>
          <a:bodyPr wrap="square" lIns="91440" tIns="45720" rIns="91440" bIns="45720" anchor="t" anchorCtr="0"/>
          <a:p>
            <a:pPr eaLnBrk="1" hangingPunct="1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</a:pPr>
            <a:r>
              <a:rPr lang="zh-CN" altLang="en-US" sz="2600" b="1">
                <a:solidFill>
                  <a:schemeClr val="accent2"/>
                </a:solidFill>
                <a:ea typeface="隶书" pitchFamily="49" charset="-122"/>
              </a:rPr>
              <a:t>速度：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开始时反应速度慢，滴定速度要慢；开始后反应本身所产生的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Mn</a:t>
            </a:r>
            <a:r>
              <a:rPr lang="en-US" altLang="zh-CN" sz="2600" b="1" baseline="30000">
                <a:solidFill>
                  <a:srgbClr val="000066"/>
                </a:solidFill>
                <a:ea typeface="隶书" pitchFamily="49" charset="-122"/>
              </a:rPr>
              <a:t>2＋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起催化作用，加快反应进行，滴定速度可加快；</a:t>
            </a:r>
            <a:endParaRPr lang="zh-CN" altLang="en-US" sz="2600" b="1">
              <a:solidFill>
                <a:srgbClr val="000066"/>
              </a:solidFill>
              <a:ea typeface="隶书" pitchFamily="49" charset="-122"/>
            </a:endParaRPr>
          </a:p>
          <a:p>
            <a:pPr eaLnBrk="1" hangingPunct="1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</a:pPr>
            <a:r>
              <a:rPr lang="zh-CN" altLang="en-US" sz="2600" b="1">
                <a:solidFill>
                  <a:schemeClr val="accent2"/>
                </a:solidFill>
                <a:ea typeface="隶书" pitchFamily="49" charset="-122"/>
              </a:rPr>
              <a:t>温度：</a:t>
            </a:r>
            <a:r>
              <a:rPr lang="zh-CN" altLang="en-US" sz="2600" b="1">
                <a:solidFill>
                  <a:srgbClr val="006600"/>
                </a:solidFill>
                <a:ea typeface="隶书" pitchFamily="49" charset="-122"/>
              </a:rPr>
              <a:t>近终点时加热65℃，促使反应完全（温度过高会使</a:t>
            </a:r>
            <a:r>
              <a:rPr lang="en-US" altLang="zh-CN" sz="2600" b="1">
                <a:solidFill>
                  <a:srgbClr val="006600"/>
                </a:solidFill>
                <a:ea typeface="隶书" pitchFamily="49" charset="-122"/>
              </a:rPr>
              <a:t>C</a:t>
            </a:r>
            <a:r>
              <a:rPr lang="en-US" altLang="zh-CN" sz="2600" b="1" baseline="-25000">
                <a:solidFill>
                  <a:srgbClr val="006600"/>
                </a:solidFill>
                <a:ea typeface="隶书" pitchFamily="49" charset="-122"/>
              </a:rPr>
              <a:t>2</a:t>
            </a:r>
            <a:r>
              <a:rPr lang="zh-CN" altLang="zh-CN" sz="2600" b="1">
                <a:solidFill>
                  <a:srgbClr val="006600"/>
                </a:solidFill>
                <a:ea typeface="隶书" pitchFamily="49" charset="-122"/>
              </a:rPr>
              <a:t>O</a:t>
            </a:r>
            <a:r>
              <a:rPr lang="en-US" altLang="zh-CN" sz="2600" b="1" baseline="-25000">
                <a:solidFill>
                  <a:srgbClr val="006600"/>
                </a:solidFill>
                <a:ea typeface="隶书" pitchFamily="49" charset="-122"/>
              </a:rPr>
              <a:t>4</a:t>
            </a:r>
            <a:r>
              <a:rPr lang="en-US" altLang="zh-CN" sz="2600" b="1" baseline="30000">
                <a:solidFill>
                  <a:srgbClr val="006600"/>
                </a:solidFill>
                <a:ea typeface="隶书" pitchFamily="49" charset="-122"/>
              </a:rPr>
              <a:t>2－</a:t>
            </a:r>
            <a:r>
              <a:rPr lang="zh-CN" altLang="en-US" sz="2600" b="1">
                <a:solidFill>
                  <a:srgbClr val="006600"/>
                </a:solidFill>
                <a:ea typeface="隶书" pitchFamily="49" charset="-122"/>
              </a:rPr>
              <a:t>部份分解，低于60℃反应速度太慢）；</a:t>
            </a:r>
            <a:endParaRPr lang="zh-CN" altLang="en-US" sz="2600" b="1">
              <a:solidFill>
                <a:srgbClr val="006600"/>
              </a:solidFill>
              <a:ea typeface="隶书" pitchFamily="49" charset="-122"/>
            </a:endParaRPr>
          </a:p>
          <a:p>
            <a:pPr eaLnBrk="1" hangingPunct="1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</a:pPr>
            <a:r>
              <a:rPr lang="zh-CN" altLang="en-US" sz="2600" b="1">
                <a:solidFill>
                  <a:schemeClr val="accent2"/>
                </a:solidFill>
                <a:ea typeface="隶书" pitchFamily="49" charset="-122"/>
              </a:rPr>
              <a:t>酸度：</a:t>
            </a:r>
            <a:r>
              <a:rPr lang="zh-CN" altLang="en-US" sz="2600" b="1">
                <a:solidFill>
                  <a:srgbClr val="663300"/>
                </a:solidFill>
                <a:ea typeface="隶书" pitchFamily="49" charset="-122"/>
              </a:rPr>
              <a:t>保持一定的酸度(0.5-1.0</a:t>
            </a:r>
            <a:r>
              <a:rPr lang="en-US" altLang="zh-CN" sz="2600" b="1">
                <a:solidFill>
                  <a:srgbClr val="663300"/>
                </a:solidFill>
                <a:ea typeface="隶书" pitchFamily="49" charset="-122"/>
              </a:rPr>
              <a:t>mol/L </a:t>
            </a:r>
            <a:r>
              <a:rPr lang="zh-CN" altLang="en-US" sz="2600" b="1">
                <a:solidFill>
                  <a:srgbClr val="663300"/>
                </a:solidFill>
                <a:ea typeface="隶书" pitchFamily="49" charset="-122"/>
              </a:rPr>
              <a:t>Ｈ</a:t>
            </a:r>
            <a:r>
              <a:rPr lang="zh-CN" altLang="en-US" sz="2600" b="1" baseline="-25000">
                <a:solidFill>
                  <a:srgbClr val="663300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663300"/>
                </a:solidFill>
                <a:ea typeface="隶书" pitchFamily="49" charset="-122"/>
              </a:rPr>
              <a:t>SO</a:t>
            </a:r>
            <a:r>
              <a:rPr lang="zh-CN" altLang="en-US" sz="2600" b="1" baseline="-25000">
                <a:solidFill>
                  <a:srgbClr val="663300"/>
                </a:solidFill>
                <a:ea typeface="隶书" pitchFamily="49" charset="-122"/>
              </a:rPr>
              <a:t>4</a:t>
            </a:r>
            <a:r>
              <a:rPr lang="zh-CN" altLang="en-US" sz="2600" b="1">
                <a:solidFill>
                  <a:srgbClr val="663300"/>
                </a:solidFill>
                <a:ea typeface="隶书" pitchFamily="49" charset="-122"/>
              </a:rPr>
              <a:t>)，为避免</a:t>
            </a:r>
            <a:r>
              <a:rPr lang="en-US" altLang="zh-CN" sz="2600" b="1">
                <a:solidFill>
                  <a:srgbClr val="663300"/>
                </a:solidFill>
                <a:ea typeface="隶书" pitchFamily="49" charset="-122"/>
              </a:rPr>
              <a:t>Fe</a:t>
            </a:r>
            <a:r>
              <a:rPr lang="en-US" altLang="zh-CN" sz="2600" b="1" baseline="30000">
                <a:solidFill>
                  <a:srgbClr val="663300"/>
                </a:solidFill>
                <a:ea typeface="隶书" pitchFamily="49" charset="-122"/>
              </a:rPr>
              <a:t>3＋</a:t>
            </a:r>
            <a:r>
              <a:rPr lang="zh-CN" altLang="en-US" sz="2600" b="1">
                <a:solidFill>
                  <a:srgbClr val="663300"/>
                </a:solidFill>
                <a:ea typeface="隶书" pitchFamily="49" charset="-122"/>
              </a:rPr>
              <a:t>诱导</a:t>
            </a:r>
            <a:r>
              <a:rPr lang="en-US" altLang="zh-CN" sz="2600" b="1">
                <a:solidFill>
                  <a:srgbClr val="663300"/>
                </a:solidFill>
                <a:ea typeface="隶书" pitchFamily="49" charset="-122"/>
              </a:rPr>
              <a:t>KMnO</a:t>
            </a:r>
            <a:r>
              <a:rPr lang="en-US" altLang="zh-CN" sz="2600" b="1" baseline="-25000">
                <a:solidFill>
                  <a:srgbClr val="663300"/>
                </a:solidFill>
                <a:ea typeface="隶书" pitchFamily="49" charset="-122"/>
              </a:rPr>
              <a:t>4</a:t>
            </a:r>
            <a:r>
              <a:rPr lang="zh-CN" altLang="en-US" sz="2600" b="1">
                <a:solidFill>
                  <a:srgbClr val="663300"/>
                </a:solidFill>
                <a:ea typeface="隶书" pitchFamily="49" charset="-122"/>
              </a:rPr>
              <a:t>氧化</a:t>
            </a:r>
            <a:r>
              <a:rPr lang="en-US" altLang="zh-CN" sz="2600" b="1">
                <a:solidFill>
                  <a:srgbClr val="663300"/>
                </a:solidFill>
                <a:ea typeface="隶书" pitchFamily="49" charset="-122"/>
              </a:rPr>
              <a:t>Cl</a:t>
            </a:r>
            <a:r>
              <a:rPr lang="en-US" altLang="zh-CN" sz="2600" b="1" baseline="30000">
                <a:solidFill>
                  <a:srgbClr val="663300"/>
                </a:solidFill>
                <a:ea typeface="隶书" pitchFamily="49" charset="-122"/>
              </a:rPr>
              <a:t>－</a:t>
            </a:r>
            <a:r>
              <a:rPr lang="zh-CN" altLang="en-US" sz="2600" b="1">
                <a:solidFill>
                  <a:srgbClr val="663300"/>
                </a:solidFill>
                <a:ea typeface="隶书" pitchFamily="49" charset="-122"/>
              </a:rPr>
              <a:t>的反应发生，不使用</a:t>
            </a:r>
            <a:r>
              <a:rPr lang="en-US" altLang="zh-CN" sz="2600" b="1">
                <a:solidFill>
                  <a:srgbClr val="663300"/>
                </a:solidFill>
                <a:ea typeface="隶书" pitchFamily="49" charset="-122"/>
              </a:rPr>
              <a:t>HCl</a:t>
            </a:r>
            <a:r>
              <a:rPr lang="zh-CN" altLang="en-US" sz="2600" b="1">
                <a:solidFill>
                  <a:srgbClr val="663300"/>
                </a:solidFill>
                <a:ea typeface="隶书" pitchFamily="49" charset="-122"/>
              </a:rPr>
              <a:t>提供酸性介质；</a:t>
            </a:r>
            <a:endParaRPr lang="zh-CN" altLang="en-US" sz="2600" b="1">
              <a:solidFill>
                <a:srgbClr val="663300"/>
              </a:solidFill>
              <a:ea typeface="隶书" pitchFamily="49" charset="-122"/>
            </a:endParaRPr>
          </a:p>
          <a:p>
            <a:pPr eaLnBrk="1" hangingPunct="1">
              <a:lnSpc>
                <a:spcPct val="105000"/>
              </a:lnSpc>
              <a:spcBef>
                <a:spcPct val="15000"/>
              </a:spcBef>
              <a:buClr>
                <a:srgbClr val="FF0000"/>
              </a:buClr>
            </a:pPr>
            <a:r>
              <a:rPr lang="zh-CN" altLang="en-US" sz="2600" b="1">
                <a:solidFill>
                  <a:schemeClr val="accent2"/>
                </a:solidFill>
                <a:ea typeface="隶书" pitchFamily="49" charset="-122"/>
              </a:rPr>
              <a:t>滴定终点：</a:t>
            </a:r>
            <a:r>
              <a:rPr lang="zh-CN" altLang="en-US" sz="2600" b="1">
                <a:solidFill>
                  <a:srgbClr val="660066"/>
                </a:solidFill>
                <a:ea typeface="隶书" pitchFamily="49" charset="-122"/>
              </a:rPr>
              <a:t>微过量高锰酸钾自身的粉红色指示终点（30秒不退）。</a:t>
            </a:r>
            <a:endParaRPr lang="zh-CN" altLang="en-US" sz="2600" b="1">
              <a:solidFill>
                <a:srgbClr val="660066"/>
              </a:solidFill>
              <a:ea typeface="隶书" pitchFamily="49" charset="-122"/>
            </a:endParaRPr>
          </a:p>
          <a:p>
            <a:pPr algn="just">
              <a:lnSpc>
                <a:spcPct val="105000"/>
              </a:lnSpc>
              <a:spcBef>
                <a:spcPct val="15000"/>
              </a:spcBef>
              <a:spcAft>
                <a:spcPct val="10000"/>
              </a:spcAft>
              <a:buClr>
                <a:srgbClr val="FF0000"/>
              </a:buClr>
              <a:buFontTx/>
              <a:buNone/>
            </a:pPr>
            <a:endParaRPr lang="zh-CN" altLang="en-US" sz="2600">
              <a:solidFill>
                <a:srgbClr val="660066"/>
              </a:solidFill>
              <a:ea typeface="隶书" pitchFamily="49" charset="-122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日期占位符 3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l" eaLnBrk="1" hangingPunct="1"/>
            <a:fld id="{BB962C8B-B14F-4D97-AF65-F5344CB8AC3E}" type="datetime1">
              <a:rPr lang="zh-CN" altLang="en-US" sz="1400"/>
            </a:fld>
            <a:endParaRPr lang="zh-CN" altLang="en-US" sz="1400"/>
          </a:p>
        </p:txBody>
      </p:sp>
      <p:sp>
        <p:nvSpPr>
          <p:cNvPr id="22531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019800"/>
            <a:ext cx="2895600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algn="ctr" eaLnBrk="1" hangingPunct="1"/>
            <a:r>
              <a:rPr lang="zh-CN" altLang="en-US" sz="1400"/>
              <a:t>Analytical chemistry</a:t>
            </a:r>
            <a:endParaRPr lang="zh-CN" altLang="en-US" sz="1400"/>
          </a:p>
        </p:txBody>
      </p:sp>
      <p:sp>
        <p:nvSpPr>
          <p:cNvPr id="22532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ln/>
        </p:spPr>
        <p:txBody>
          <a:bodyPr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22533" name="Rectangle 2"/>
          <p:cNvSpPr>
            <a:spLocks noGrp="1" noRot="1"/>
          </p:cNvSpPr>
          <p:nvPr>
            <p:ph type="title"/>
          </p:nvPr>
        </p:nvSpPr>
        <p:spPr>
          <a:xfrm>
            <a:off x="411163" y="914400"/>
            <a:ext cx="8885237" cy="1155700"/>
          </a:xfrm>
          <a:ln/>
        </p:spPr>
        <p:txBody>
          <a:bodyPr wrap="square" lIns="91440" tIns="45720" rIns="91440" bIns="45720" anchor="ctr" anchorCtr="0"/>
          <a:p>
            <a:pPr algn="l" eaLnBrk="1" hangingPunct="1"/>
            <a:r>
              <a:rPr lang="zh-CN" altLang="en-US" sz="3600" b="1">
                <a:solidFill>
                  <a:srgbClr val="CC0099"/>
                </a:solidFill>
                <a:latin typeface="华文新魏" pitchFamily="2" charset="-122"/>
                <a:ea typeface="华文新魏" pitchFamily="2" charset="-122"/>
              </a:rPr>
              <a:t>4、应用示例</a:t>
            </a:r>
            <a:endParaRPr lang="zh-CN" altLang="en-US" sz="3600" b="1">
              <a:solidFill>
                <a:srgbClr val="CC0099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2534" name="Rectangle 3"/>
          <p:cNvSpPr>
            <a:spLocks noGrp="1" noRot="1"/>
          </p:cNvSpPr>
          <p:nvPr>
            <p:ph idx="1"/>
          </p:nvPr>
        </p:nvSpPr>
        <p:spPr>
          <a:xfrm>
            <a:off x="541338" y="1981200"/>
            <a:ext cx="8304212" cy="3886200"/>
          </a:xfrm>
          <a:ln/>
        </p:spPr>
        <p:txBody>
          <a:bodyPr wrap="square" lIns="91440" tIns="45720" rIns="91440" bIns="45720" anchor="t" anchorCtr="0"/>
          <a:p>
            <a:pPr eaLnBrk="1" hangingPunct="1">
              <a:lnSpc>
                <a:spcPct val="125000"/>
              </a:lnSpc>
              <a:spcBef>
                <a:spcPct val="30000"/>
              </a:spcBef>
              <a:buClr>
                <a:srgbClr val="FF0000"/>
              </a:buClr>
            </a:pPr>
            <a:r>
              <a:rPr lang="zh-CN" altLang="en-US" sz="2600" b="1">
                <a:solidFill>
                  <a:schemeClr val="accent2"/>
                </a:solidFill>
                <a:ea typeface="隶书" pitchFamily="49" charset="-122"/>
              </a:rPr>
              <a:t>高锰酸钾法测钙</a:t>
            </a:r>
            <a:endParaRPr lang="zh-CN" altLang="en-US" sz="2600" b="1">
              <a:solidFill>
                <a:schemeClr val="accent2"/>
              </a:solidFill>
              <a:ea typeface="隶书" pitchFamily="49" charset="-122"/>
            </a:endParaRPr>
          </a:p>
          <a:p>
            <a:pPr eaLnBrk="1" hangingPunct="1">
              <a:lnSpc>
                <a:spcPct val="125000"/>
              </a:lnSpc>
              <a:spcBef>
                <a:spcPct val="30000"/>
              </a:spcBef>
              <a:buClr>
                <a:srgbClr val="FF0000"/>
              </a:buClr>
            </a:pP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Ca</a:t>
            </a:r>
            <a:r>
              <a:rPr lang="en-US" altLang="zh-CN" sz="2600" b="1" baseline="30000">
                <a:solidFill>
                  <a:srgbClr val="000066"/>
                </a:solidFill>
                <a:ea typeface="隶书" pitchFamily="49" charset="-122"/>
              </a:rPr>
              <a:t>2＋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+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C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O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4</a:t>
            </a:r>
            <a:r>
              <a:rPr lang="en-US" altLang="zh-CN" sz="2600" b="1" baseline="30000">
                <a:solidFill>
                  <a:srgbClr val="000066"/>
                </a:solidFill>
                <a:ea typeface="隶书" pitchFamily="49" charset="-122"/>
              </a:rPr>
              <a:t>２－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→CaC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O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4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↓→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陈化处理</a:t>
            </a:r>
            <a:r>
              <a:rPr lang="zh-CN" altLang="zh-CN" sz="2600" b="1">
                <a:solidFill>
                  <a:srgbClr val="000066"/>
                </a:solidFill>
                <a:ea typeface="隶书" pitchFamily="49" charset="-122"/>
              </a:rPr>
              <a:t>→过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滤、洗涤</a:t>
            </a:r>
            <a:r>
              <a:rPr lang="zh-CN" altLang="zh-CN" sz="2600" b="1">
                <a:solidFill>
                  <a:srgbClr val="000066"/>
                </a:solidFill>
                <a:ea typeface="隶书" pitchFamily="49" charset="-122"/>
              </a:rPr>
              <a:t>→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酸解（热的稀硫酸）</a:t>
            </a:r>
            <a:r>
              <a:rPr lang="zh-CN" altLang="zh-CN" sz="2600" b="1">
                <a:solidFill>
                  <a:srgbClr val="000066"/>
                </a:solidFill>
                <a:ea typeface="隶书" pitchFamily="49" charset="-122"/>
              </a:rPr>
              <a:t>→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 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H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C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2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O</a:t>
            </a:r>
            <a:r>
              <a:rPr lang="en-US" altLang="zh-CN" sz="2600" b="1" baseline="-25000">
                <a:solidFill>
                  <a:srgbClr val="000066"/>
                </a:solidFill>
                <a:ea typeface="隶书" pitchFamily="49" charset="-122"/>
              </a:rPr>
              <a:t>4</a:t>
            </a:r>
            <a:r>
              <a:rPr lang="zh-CN" altLang="zh-CN" sz="2600" b="1">
                <a:solidFill>
                  <a:srgbClr val="000066"/>
                </a:solidFill>
                <a:ea typeface="隶书" pitchFamily="49" charset="-122"/>
              </a:rPr>
              <a:t>→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滴定</a:t>
            </a:r>
            <a:r>
              <a:rPr lang="en-US" altLang="zh-CN" sz="2600" b="1">
                <a:solidFill>
                  <a:srgbClr val="000066"/>
                </a:solidFill>
                <a:ea typeface="隶书" pitchFamily="49" charset="-122"/>
              </a:rPr>
              <a:t>KMnO</a:t>
            </a:r>
            <a:r>
              <a:rPr lang="zh-CN" altLang="en-US" sz="2600" b="1" baseline="-25000">
                <a:solidFill>
                  <a:srgbClr val="000066"/>
                </a:solidFill>
                <a:ea typeface="隶书" pitchFamily="49" charset="-122"/>
              </a:rPr>
              <a:t>4</a:t>
            </a:r>
            <a:r>
              <a:rPr lang="zh-CN" altLang="en-US" sz="2600" b="1">
                <a:solidFill>
                  <a:srgbClr val="000066"/>
                </a:solidFill>
                <a:ea typeface="隶书" pitchFamily="49" charset="-122"/>
              </a:rPr>
              <a:t>标液</a:t>
            </a:r>
            <a:endParaRPr lang="zh-CN" altLang="en-US" sz="2600" b="1">
              <a:solidFill>
                <a:srgbClr val="000066"/>
              </a:solidFill>
              <a:ea typeface="隶书" pitchFamily="49" charset="-122"/>
            </a:endParaRPr>
          </a:p>
          <a:p>
            <a:pPr eaLnBrk="1" hangingPunct="1">
              <a:lnSpc>
                <a:spcPct val="125000"/>
              </a:lnSpc>
              <a:spcBef>
                <a:spcPct val="30000"/>
              </a:spcBef>
              <a:buClr>
                <a:srgbClr val="FF0000"/>
              </a:buClr>
            </a:pPr>
            <a:r>
              <a:rPr lang="zh-CN" altLang="en-US" sz="2600" b="1">
                <a:solidFill>
                  <a:schemeClr val="accent2"/>
                </a:solidFill>
                <a:ea typeface="隶书" pitchFamily="49" charset="-122"/>
              </a:rPr>
              <a:t>水中有机物的测定（</a:t>
            </a:r>
            <a:r>
              <a:rPr lang="en-US" altLang="zh-CN" sz="2600" b="1">
                <a:solidFill>
                  <a:schemeClr val="accent2"/>
                </a:solidFill>
                <a:ea typeface="隶书" pitchFamily="49" charset="-122"/>
              </a:rPr>
              <a:t>COD</a:t>
            </a:r>
            <a:r>
              <a:rPr lang="en-US" altLang="zh-CN" sz="2600" b="1" baseline="-25000">
                <a:solidFill>
                  <a:schemeClr val="accent2"/>
                </a:solidFill>
                <a:ea typeface="隶书" pitchFamily="49" charset="-122"/>
              </a:rPr>
              <a:t>Mn</a:t>
            </a:r>
            <a:r>
              <a:rPr lang="en-US" altLang="zh-CN" sz="2600" b="1">
                <a:solidFill>
                  <a:schemeClr val="accent2"/>
                </a:solidFill>
                <a:ea typeface="隶书" pitchFamily="49" charset="-122"/>
              </a:rPr>
              <a:t>）        </a:t>
            </a:r>
            <a:r>
              <a:rPr lang="en-US" altLang="zh-CN" sz="2600" b="1">
                <a:solidFill>
                  <a:schemeClr val="accent2"/>
                </a:solidFill>
                <a:effectLst>
                  <a:outerShdw blurRad="38100" dist="38100" dir="2700000">
                    <a:srgbClr val="000000"/>
                  </a:outerShdw>
                </a:effectLst>
                <a:ea typeface="隶书" pitchFamily="49" charset="-122"/>
              </a:rPr>
              <a:t>  </a:t>
            </a:r>
            <a:endParaRPr lang="en-US" altLang="zh-CN" sz="2600" b="1">
              <a:solidFill>
                <a:schemeClr val="accent2"/>
              </a:solidFill>
              <a:ea typeface="隶书" pitchFamily="49" charset="-122"/>
            </a:endParaRPr>
          </a:p>
          <a:p>
            <a:pPr algn="just">
              <a:lnSpc>
                <a:spcPct val="125000"/>
              </a:lnSpc>
              <a:spcBef>
                <a:spcPct val="30000"/>
              </a:spcBef>
              <a:buClr>
                <a:schemeClr val="bg1"/>
              </a:buClr>
              <a:buFontTx/>
              <a:buNone/>
            </a:pPr>
            <a:endParaRPr lang="zh-CN" altLang="en-US" sz="2600">
              <a:solidFill>
                <a:schemeClr val="accent2"/>
              </a:solidFill>
              <a:ea typeface="隶书" pitchFamily="49" charset="-122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p="http://schemas.openxmlformats.org/presentationml/2006/main">
  <p:tag name="KSO_WPP_MARK_KEY" val="d37456d8-f9d5-4156-be77-ed48240f8b3e"/>
  <p:tag name="COMMONDATA" val="eyJoZGlkIjoiMDljMTI1MzFlMjdlZGM3OWVmZGFhOGUwODc0OTNmY2MifQ=="/>
</p:tagLst>
</file>

<file path=ppt/theme/theme1.xml><?xml version="1.0" encoding="utf-8"?>
<a:theme xmlns:a="http://schemas.openxmlformats.org/drawingml/2006/main" name="0222">
  <a:themeElements>
    <a:clrScheme name="0222 1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E"/>
      </a:accent4>
      <a:accent5>
        <a:srgbClr val="E2F4FF"/>
      </a:accent5>
      <a:accent6>
        <a:srgbClr val="2D8AE7"/>
      </a:accent6>
      <a:hlink>
        <a:srgbClr val="CC0066"/>
      </a:hlink>
      <a:folHlink>
        <a:srgbClr val="7D7DA9"/>
      </a:folHlink>
    </a:clrScheme>
    <a:fontScheme name="0222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</a:spPr>
      <a:bodyPr vert="horz" wrap="non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</a:spPr>
      <a:bodyPr vert="horz" wrap="non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0222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22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22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22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22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22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22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22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D:\教学文件-05-06\模板\0222.ppt</Template>
  <TotalTime>0</TotalTime>
  <Words>3607</Words>
  <Application>WPS 演示</Application>
  <PresentationFormat>全屏显示(4:3)</PresentationFormat>
  <Paragraphs>335</Paragraphs>
  <Slides>23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9" baseType="lpstr">
      <vt:lpstr>Arial</vt:lpstr>
      <vt:lpstr>宋体</vt:lpstr>
      <vt:lpstr>Wingdings</vt:lpstr>
      <vt:lpstr>华文中宋</vt:lpstr>
      <vt:lpstr>楷体</vt:lpstr>
      <vt:lpstr>华文琥珀</vt:lpstr>
      <vt:lpstr>华文行楷</vt:lpstr>
      <vt:lpstr>微软雅黑</vt:lpstr>
      <vt:lpstr>华文新魏</vt:lpstr>
      <vt:lpstr>隶书</vt:lpstr>
      <vt:lpstr>Times New Roman</vt:lpstr>
      <vt:lpstr>Courier New</vt:lpstr>
      <vt:lpstr>Calibri</vt:lpstr>
      <vt:lpstr>Arial Unicode MS</vt:lpstr>
      <vt:lpstr>0222</vt:lpstr>
      <vt:lpstr>Paint.Picture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-family-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第三章 滴定分析法</dc:title>
  <dc:creator>-刘志广-</dc:creator>
  <cp:lastModifiedBy>西湖渔者</cp:lastModifiedBy>
  <cp:revision>425</cp:revision>
  <cp:lastPrinted>1998-08-23T15:12:06Z</cp:lastPrinted>
  <dcterms:created xsi:type="dcterms:W3CDTF">1998-08-23T01:13:29Z</dcterms:created>
  <dcterms:modified xsi:type="dcterms:W3CDTF">2023-10-07T07:50:03Z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B94AF8C5D060491F9EFC4BF20B0A9A7C_13</vt:lpwstr>
  </property>
  <property fmtid="{D5CDD505-2E9C-101B-9397-08002B2CF9AE}" pid="3" name="KSOProductBuildVer">
    <vt:lpwstr>2052-11.1.0.14309</vt:lpwstr>
  </property>
</Properties>
</file>