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24" r:id="rId4"/>
    <p:sldId id="325" r:id="rId5"/>
    <p:sldId id="296" r:id="rId6"/>
    <p:sldId id="297" r:id="rId7"/>
    <p:sldId id="298" r:id="rId8"/>
    <p:sldId id="299" r:id="rId9"/>
    <p:sldId id="300" r:id="rId10"/>
    <p:sldId id="301" r:id="rId11"/>
    <p:sldId id="306" r:id="rId12"/>
    <p:sldId id="307" r:id="rId13"/>
    <p:sldId id="308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09" r:id="rId22"/>
    <p:sldId id="326" r:id="rId23"/>
    <p:sldId id="311" r:id="rId24"/>
    <p:sldId id="312" r:id="rId25"/>
    <p:sldId id="327" r:id="rId26"/>
    <p:sldId id="329" r:id="rId27"/>
    <p:sldId id="344" r:id="rId28"/>
    <p:sldId id="317" r:id="rId29"/>
    <p:sldId id="319" r:id="rId30"/>
    <p:sldId id="322" r:id="rId31"/>
    <p:sldId id="287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900CC"/>
    <a:srgbClr val="FF0000"/>
    <a:srgbClr val="0000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3" d="100"/>
          <a:sy n="53" d="100"/>
        </p:scale>
        <p:origin x="-96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4690" name="标题 11468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4691" name="文本占位符 11469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4692" name="日期占位符 11469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4693" name="页脚占位符 1146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4694" name="灯片编号占位符 1146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.jpeg"/><Relationship Id="rId1" Type="http://schemas.openxmlformats.org/officeDocument/2006/relationships/hyperlink" Target="&#20013;&#22269;&#35805;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20837;&#22768;.ppt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矩形 115713"/>
          <p:cNvSpPr/>
          <p:nvPr/>
        </p:nvSpPr>
        <p:spPr>
          <a:xfrm rot="5400000">
            <a:off x="5075238" y="2347913"/>
            <a:ext cx="5329237" cy="15843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语言的演变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5715" name="文本框 115714"/>
          <p:cNvSpPr txBox="1"/>
          <p:nvPr/>
        </p:nvSpPr>
        <p:spPr>
          <a:xfrm>
            <a:off x="5508625" y="3716338"/>
            <a:ext cx="1098550" cy="31416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hlinkClick r:id="rId1" action="ppaction://hlinkfile"/>
              </a:rPr>
              <a:t>吕叔湘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115716" name="图片 115715" descr="20069101252307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88913"/>
            <a:ext cx="5041900" cy="6408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5" name="文本框 95234"/>
          <p:cNvSpPr txBox="1"/>
          <p:nvPr/>
        </p:nvSpPr>
        <p:spPr>
          <a:xfrm>
            <a:off x="303213" y="836613"/>
            <a:ext cx="885825" cy="48958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lnSpc>
                <a:spcPct val="115000"/>
              </a:lnSpc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  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语汇的消长</a:t>
            </a:r>
            <a:endParaRPr lang="zh-CN" altLang="en-US" sz="4000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5238" name="左大括号 95237"/>
          <p:cNvSpPr/>
          <p:nvPr/>
        </p:nvSpPr>
        <p:spPr>
          <a:xfrm>
            <a:off x="1331913" y="1484313"/>
            <a:ext cx="358775" cy="3600450"/>
          </a:xfrm>
          <a:prstGeom prst="leftBrace">
            <a:avLst>
              <a:gd name="adj1" fmla="val 83628"/>
              <a:gd name="adj2" fmla="val 50000"/>
            </a:avLst>
          </a:prstGeom>
          <a:noFill/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5246" name="文本框 95245"/>
          <p:cNvSpPr txBox="1"/>
          <p:nvPr/>
        </p:nvSpPr>
        <p:spPr>
          <a:xfrm>
            <a:off x="1835150" y="3068638"/>
            <a:ext cx="6985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⑵</a:t>
            </a:r>
            <a:r>
              <a:rPr lang="zh-CN" altLang="en-US" sz="32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新词出现：新概念、新事物的出现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引起新词的出现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5247" name="矩形 95246"/>
          <p:cNvSpPr/>
          <p:nvPr/>
        </p:nvSpPr>
        <p:spPr>
          <a:xfrm>
            <a:off x="1692275" y="4941888"/>
            <a:ext cx="69119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⑶</a:t>
            </a:r>
            <a:r>
              <a:rPr lang="zh-CN" altLang="en-US" sz="32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外来词渗透：外来的事物带来了  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外来语的出现</a:t>
            </a:r>
            <a:endParaRPr lang="zh-CN" altLang="en-US" sz="3200" b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5248" name="文本框 95247"/>
          <p:cNvSpPr txBox="1"/>
          <p:nvPr/>
        </p:nvSpPr>
        <p:spPr>
          <a:xfrm>
            <a:off x="1692275" y="1125538"/>
            <a:ext cx="73088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⑴</a:t>
            </a:r>
            <a:r>
              <a:rPr lang="zh-CN" altLang="en-US" sz="32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旧词消失：旧事物、旧概念的消失   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引起旧词消亡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6" grpId="0"/>
      <p:bldP spid="95247" grpId="0"/>
      <p:bldP spid="952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矩形 96257"/>
          <p:cNvSpPr/>
          <p:nvPr/>
        </p:nvSpPr>
        <p:spPr>
          <a:xfrm>
            <a:off x="2771775" y="765175"/>
            <a:ext cx="5903913" cy="5654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919480">
              <a:lnSpc>
                <a:spcPct val="95000"/>
              </a:lnSpc>
            </a:pPr>
            <a:r>
              <a:rPr lang="en-US" altLang="zh-CN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⑴</a:t>
            </a:r>
            <a:r>
              <a:rPr lang="zh-CN" altLang="en-US" sz="40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词义的扩大</a:t>
            </a:r>
            <a:endParaRPr lang="zh-CN" altLang="en-US" sz="4000" b="1" u="sng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algn="just">
              <a:lnSpc>
                <a:spcPct val="95000"/>
              </a:lnSpc>
            </a:pPr>
            <a:r>
              <a:rPr lang="zh-CN" altLang="en-US" sz="2800" b="1" dirty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“江”“河”</a:t>
            </a: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algn="just">
              <a:lnSpc>
                <a:spcPct val="95000"/>
              </a:lnSpc>
            </a:pPr>
            <a:endParaRPr lang="zh-CN" altLang="en-US" sz="3200" dirty="0">
              <a:solidFill>
                <a:srgbClr val="FF33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algn="just" eaLnBrk="0" hangingPunct="0">
              <a:lnSpc>
                <a:spcPct val="95000"/>
              </a:lnSpc>
            </a:pPr>
            <a:r>
              <a:rPr lang="en-US" altLang="zh-CN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⑵</a:t>
            </a:r>
            <a:r>
              <a:rPr lang="zh-CN" altLang="en-US" sz="40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词义的缩小</a:t>
            </a:r>
            <a:endParaRPr lang="zh-CN" altLang="en-US" sz="4000" b="1" u="sng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algn="just" eaLnBrk="0" hangingPunct="0">
              <a:lnSpc>
                <a:spcPct val="95000"/>
              </a:lnSpc>
            </a:pPr>
            <a:r>
              <a:rPr lang="zh-CN" altLang="en-US" sz="2800" b="1" dirty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“几”“床”</a:t>
            </a: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algn="just" eaLnBrk="0" hangingPunct="0">
              <a:lnSpc>
                <a:spcPct val="95000"/>
              </a:lnSpc>
            </a:pP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algn="just" eaLnBrk="0" hangingPunct="0">
              <a:lnSpc>
                <a:spcPct val="95000"/>
              </a:lnSpc>
            </a:pPr>
            <a:r>
              <a:rPr lang="en-US" altLang="zh-CN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⑶</a:t>
            </a:r>
            <a:r>
              <a:rPr lang="zh-CN" altLang="en-US" sz="40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词义的转移</a:t>
            </a:r>
            <a:endParaRPr lang="zh-CN" altLang="en-US" sz="4000" b="1" u="sng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algn="just" eaLnBrk="0" hangingPunct="0">
              <a:lnSpc>
                <a:spcPct val="95000"/>
              </a:lnSpc>
            </a:pPr>
            <a:r>
              <a:rPr lang="zh-CN" altLang="en-US" sz="2800" b="1" dirty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“涕”“信”</a:t>
            </a: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algn="just" eaLnBrk="0" hangingPunct="0">
              <a:lnSpc>
                <a:spcPct val="95000"/>
              </a:lnSpc>
            </a:pP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eaLnBrk="0" hangingPunct="0">
              <a:lnSpc>
                <a:spcPct val="95000"/>
              </a:lnSpc>
            </a:pPr>
            <a:r>
              <a:rPr lang="en-US" altLang="zh-CN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⑷</a:t>
            </a:r>
            <a:r>
              <a:rPr lang="zh-CN" altLang="en-US" sz="40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词义的弱化</a:t>
            </a:r>
            <a:endParaRPr lang="zh-CN" altLang="en-US" sz="4000" b="1" u="sng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919480" eaLnBrk="0" hangingPunct="0">
              <a:lnSpc>
                <a:spcPct val="95000"/>
              </a:lnSpc>
            </a:pPr>
            <a:r>
              <a:rPr lang="zh-CN" altLang="en-US" sz="2800" b="1" dirty="0">
                <a:solidFill>
                  <a:schemeClr val="bg2"/>
                </a:solidFill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“很”“普遍” </a:t>
            </a: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259" name="文本框 96258"/>
          <p:cNvSpPr txBox="1"/>
          <p:nvPr/>
        </p:nvSpPr>
        <p:spPr>
          <a:xfrm>
            <a:off x="827088" y="908050"/>
            <a:ext cx="793750" cy="49688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 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古今词义的变化</a:t>
            </a:r>
            <a:endParaRPr lang="zh-CN" altLang="en-US" sz="4000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260" name="左大括号 96259"/>
          <p:cNvSpPr/>
          <p:nvPr/>
        </p:nvSpPr>
        <p:spPr>
          <a:xfrm>
            <a:off x="2268538" y="1125538"/>
            <a:ext cx="287337" cy="4535487"/>
          </a:xfrm>
          <a:prstGeom prst="leftBrace">
            <a:avLst>
              <a:gd name="adj1" fmla="val 131537"/>
              <a:gd name="adj2" fmla="val 50000"/>
            </a:avLst>
          </a:prstGeom>
          <a:noFill/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6258">
                                            <p:txEl>
                                              <p:charRg st="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charRg st="18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6258">
                                            <p:txEl>
                                              <p:charRg st="18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6258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6258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charRg st="44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6258">
                                            <p:txEl>
                                              <p:charRg st="44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charRg st="56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6258">
                                            <p:txEl>
                                              <p:charRg st="56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charRg st="63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6258">
                                            <p:txEl>
                                              <p:charRg st="63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6" name="文本占位符 129025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110000"/>
              </a:lnSpc>
              <a:buNone/>
            </a:pP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）</a:t>
            </a:r>
            <a:r>
              <a:rPr lang="zh-CN" altLang="en-US" sz="4000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词义扩大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。</a:t>
            </a:r>
            <a:endParaRPr lang="zh-CN" altLang="en-US" sz="4000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dirty="0"/>
              <a:t>     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例如： “水由地中行，</a:t>
            </a:r>
            <a:r>
              <a:rPr lang="zh-CN" altLang="en-US" b="1" u="sng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江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b="1" u="sng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淮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b="1" u="sng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河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b="1" u="sng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汉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是也”（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）中的“</a:t>
            </a:r>
            <a:r>
              <a:rPr lang="zh-CN" altLang="en-US" b="1" u="sng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江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b="1" u="sng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河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”与“淮”“汉”并列，指“</a:t>
            </a:r>
            <a:r>
              <a:rPr lang="zh-CN" altLang="en-US" b="1" u="sng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长江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”和“</a:t>
            </a:r>
            <a:r>
              <a:rPr lang="zh-CN" altLang="en-US" b="1" u="sng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黄河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”。“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江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”和“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河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”在古代是</a:t>
            </a:r>
            <a:r>
              <a:rPr lang="zh-CN" altLang="en-US" b="1" i="1" u="sng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专有名词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，现在扩大为用于</a:t>
            </a:r>
            <a:r>
              <a:rPr lang="zh-CN" altLang="en-US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泛指的通名了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  又如：“是女子不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......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得更求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女”（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西门豹治邺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）的“</a:t>
            </a:r>
            <a:r>
              <a:rPr lang="zh-CN" altLang="en-US" b="1" u="sng" dirty="0"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”，</a:t>
            </a:r>
            <a:r>
              <a:rPr lang="zh-CN" altLang="en-US" b="1" i="1" u="sng" dirty="0">
                <a:solidFill>
                  <a:srgbClr val="00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专指女子相貌好看，不涉及品德</a:t>
            </a:r>
            <a:r>
              <a:rPr lang="zh-CN" altLang="en-US" b="1" i="1" u="sng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而现在的“好”可</a:t>
            </a:r>
            <a:r>
              <a:rPr lang="zh-CN" altLang="en-US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泛指一切美好的性质，对人、事、物都可以修饰限制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再如：若能以</a:t>
            </a:r>
            <a:r>
              <a:rPr lang="zh-CN" altLang="en-US" b="1" u="sng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吴越之众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抗衡</a:t>
            </a:r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“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”古指</a:t>
            </a:r>
            <a:r>
              <a:rPr lang="zh-CN" altLang="en-US" b="1" u="sng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中原地区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，也指</a:t>
            </a:r>
            <a:r>
              <a:rPr lang="zh-CN" altLang="en-US" b="1" u="sng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京师、首都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charRg st="9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6">
                                            <p:txEl>
                                              <p:charRg st="9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charRg st="107" end="1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026">
                                            <p:txEl>
                                              <p:charRg st="107" end="1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charRg st="197" end="2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9026">
                                            <p:txEl>
                                              <p:charRg st="197" end="2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>
                                            <p:txEl>
                                              <p:charRg st="220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9026">
                                            <p:txEl>
                                              <p:charRg st="220" end="2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0" name="文本占位符 130049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115000"/>
              </a:lnSpc>
              <a:buNone/>
            </a:pP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）</a:t>
            </a:r>
            <a:r>
              <a:rPr lang="zh-CN" altLang="en-US" sz="4000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词义缩小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①“</a:t>
            </a:r>
            <a:r>
              <a:rPr lang="zh-CN" altLang="en-US" sz="3600" b="1" u="sng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臭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”，文言中表示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气味好坏均可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，现在只表示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坏气味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。“同心之言，其臭如兰”（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系辞上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），“臭”应翻译为“气味”，不能按现代汉语翻。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②“</a:t>
            </a:r>
            <a:r>
              <a:rPr lang="zh-CN" altLang="en-US" sz="3600" b="1" u="sng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让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”，文言中既可表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辞让、谦让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之意，又可表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责备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之意，</a:t>
            </a:r>
            <a:r>
              <a:rPr lang="zh-CN" altLang="en-US" sz="3600" b="1" u="sng" dirty="0">
                <a:solidFill>
                  <a:srgbClr val="00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现在只用前一意义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None/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③“</a:t>
            </a:r>
            <a:r>
              <a:rPr lang="zh-CN" altLang="en-US" sz="3600" b="1" u="sng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金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就砺则利”（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荀子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劝学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）中的“金”原</a:t>
            </a:r>
            <a:r>
              <a:rPr lang="zh-CN" altLang="en-US" sz="3600" b="1" u="sng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泛指一切金属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，现在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专指黄金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charRg st="1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0">
                                            <p:txEl>
                                              <p:charRg st="1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charRg st="79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050">
                                            <p:txEl>
                                              <p:charRg st="79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charRg st="117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0050">
                                            <p:txEl>
                                              <p:charRg st="117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4" name="文本占位符 13107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3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）</a:t>
            </a:r>
            <a:r>
              <a:rPr lang="zh-CN" altLang="en-US" sz="4000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词义转移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。 </a:t>
            </a:r>
            <a:endParaRPr lang="zh-CN" altLang="en-US" sz="40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①“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烈士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暮年，壮心不已”（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龟虽寿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）中的“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烈士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”，</a:t>
            </a:r>
            <a:r>
              <a:rPr lang="zh-CN" altLang="en-US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本指有操守有抱负的男子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，现在则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专指为革命事业献身的人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；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②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牺牲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古义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作为祭品的牲畜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。 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今义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】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为正义而死。</a:t>
            </a:r>
            <a:endParaRPr lang="zh-CN" altLang="en-US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③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学者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古义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求学的读书人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。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今义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】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指在学术上有一定成就的人。</a:t>
            </a:r>
            <a:endParaRPr lang="zh-CN" altLang="en-US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④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偷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古义是</a:t>
            </a:r>
            <a:r>
              <a:rPr lang="zh-CN" altLang="en-US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苟且、马虎，刻薄、不厚道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，后来转移为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偷窃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；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去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的古义是</a:t>
            </a:r>
            <a:r>
              <a:rPr lang="zh-CN" altLang="en-US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离开“某地”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距离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，后来转移为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到某地去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（正好相反）。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丈人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古义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老人、长辈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。如：子路从而后，遇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丈人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今义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指岳父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charRg st="1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4">
                                            <p:txEl>
                                              <p:charRg st="1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charRg st="64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074">
                                            <p:txEl>
                                              <p:charRg st="64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charRg st="93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1074">
                                            <p:txEl>
                                              <p:charRg st="93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charRg st="127" end="1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1074">
                                            <p:txEl>
                                              <p:charRg st="127" end="1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>
                                            <p:txEl>
                                              <p:charRg st="189" end="2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1074">
                                            <p:txEl>
                                              <p:charRg st="189" end="2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8" name="文本占位符 132097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110000"/>
              </a:lnSpc>
              <a:buNone/>
            </a:pP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4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）</a:t>
            </a:r>
            <a:r>
              <a:rPr lang="zh-CN" altLang="en-US" sz="4000" b="1" u="sng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感情色彩变化</a:t>
            </a:r>
            <a:r>
              <a:rPr lang="zh-CN" altLang="en-US" sz="40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①“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先帝不以臣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卑鄙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”中的“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卑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”是</a:t>
            </a:r>
            <a:r>
              <a:rPr lang="zh-CN" altLang="en-US" sz="3600" b="1" u="sng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指地位地下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，“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鄙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”是</a:t>
            </a:r>
            <a:r>
              <a:rPr lang="zh-CN" altLang="en-US" sz="3600" b="1" u="sng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指知识浅陋，并没有贬义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，现在的“卑鄙”则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指品质恶劣，已变为贬义词</a:t>
            </a:r>
            <a:endParaRPr lang="zh-CN" altLang="en-US" sz="3600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②“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明哲保身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”这个成语，源自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诗经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大雅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烝民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：“既明且哲，以保其身。”</a:t>
            </a:r>
            <a:r>
              <a:rPr lang="zh-CN" altLang="en-US" sz="3600" b="1" u="sng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赞扬一个人聪明有智慧，善于适应环境，是褒义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，现在通常用来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批评那种不坚持原则、只顾保住自己的处世态度，变成贬义了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>
                                            <p:txEl>
                                              <p:charRg st="1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2098">
                                            <p:txEl>
                                              <p:charRg st="12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>
                                            <p:txEl>
                                              <p:charRg st="71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098">
                                            <p:txEl>
                                              <p:charRg st="71" end="1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2" name="文本占位符 133121"/>
          <p:cNvSpPr>
            <a:spLocks noGrp="1"/>
          </p:cNvSpPr>
          <p:nvPr>
            <p:ph type="body" idx="1"/>
          </p:nvPr>
        </p:nvSpPr>
        <p:spPr>
          <a:xfrm>
            <a:off x="0" y="0"/>
            <a:ext cx="8964613" cy="6669088"/>
          </a:xfrm>
          <a:ln/>
        </p:spPr>
        <p:txBody>
          <a:bodyPr/>
          <a:p>
            <a:pPr>
              <a:lnSpc>
                <a:spcPct val="110000"/>
              </a:lnSpc>
              <a:buNone/>
            </a:pPr>
            <a:r>
              <a:rPr lang="zh-CN" altLang="en-US" sz="4000" b="1" dirty="0">
                <a:solidFill>
                  <a:srgbClr val="006600"/>
                </a:solidFill>
                <a:ea typeface="黑体" panose="02010609060101010101" pitchFamily="49" charset="-122"/>
              </a:rPr>
              <a:t>附：</a:t>
            </a:r>
            <a:endParaRPr lang="zh-CN" altLang="en-US" sz="4000" b="1" dirty="0">
              <a:solidFill>
                <a:srgbClr val="006600"/>
              </a:solidFill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4800" b="1" u="sng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a.</a:t>
            </a:r>
            <a:r>
              <a:rPr lang="zh-CN" altLang="en-US" sz="4800" b="1" u="sng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古褒今贬</a:t>
            </a:r>
            <a:b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</a:b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爪牙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”古时</a:t>
            </a:r>
            <a:r>
              <a:rPr lang="zh-CN" altLang="en-US" sz="3600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指武臣或得力助手，属于褒义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，而现代汉语中的“爪牙”则是“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比喻坏人的党羽和帮凶”，为贬义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浑浑噩噩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”古时</a:t>
            </a:r>
            <a:r>
              <a:rPr lang="zh-CN" altLang="en-US" sz="3600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用来形容人浑厚严正，为褒义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浑浑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”是“浑厚”的意思，“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噩噩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”是“严肃”的意思。现代汉语中则用来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形容人浑浊无知，愚昧糊涂，为贬义。</a:t>
            </a:r>
            <a:b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>
                                            <p:txEl>
                                              <p:charRg st="3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2">
                                            <p:txEl>
                                              <p:charRg st="3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>
                                            <p:txEl>
                                              <p:charRg st="62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2">
                                            <p:txEl>
                                              <p:charRg st="62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6" name="文本占位符 134145"/>
          <p:cNvSpPr>
            <a:spLocks noGrp="1"/>
          </p:cNvSpPr>
          <p:nvPr>
            <p:ph type="body" idx="1"/>
          </p:nvPr>
        </p:nvSpPr>
        <p:spPr>
          <a:xfrm>
            <a:off x="0" y="0"/>
            <a:ext cx="8964613" cy="6669088"/>
          </a:xfrm>
          <a:ln/>
        </p:spPr>
        <p:txBody>
          <a:bodyPr/>
          <a:p>
            <a:pPr>
              <a:buNone/>
            </a:pPr>
            <a:r>
              <a:rPr lang="en-US" altLang="zh-CN" sz="4800" b="1" u="sng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b.</a:t>
            </a:r>
            <a:r>
              <a:rPr lang="zh-CN" altLang="en-US" sz="4800" b="1" u="sng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古贬今褒 </a:t>
            </a:r>
            <a:endParaRPr lang="zh-CN" altLang="en-US" sz="4800" b="1" u="sng" dirty="0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dirty="0"/>
              <a:t> 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乖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”古时指</a:t>
            </a:r>
            <a:r>
              <a:rPr lang="zh-CN" altLang="en-US" sz="3600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偏执，不驯顺，为贬义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，如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林黛玉进贾府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：“行为偏僻性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乖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张。”而现代汉语中则用来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形容人听话，安顺</a:t>
            </a:r>
            <a:endParaRPr lang="zh-CN" altLang="en-US" sz="3600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锻炼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”其本义为“</a:t>
            </a:r>
            <a:r>
              <a:rPr lang="zh-CN" altLang="en-US" sz="36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冶炼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”，</a:t>
            </a:r>
            <a:r>
              <a:rPr lang="zh-CN" altLang="en-US" sz="3600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古时多用来指玩弄法律，罗织罪名，对人进行诬陷，属于贬义。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而现代汉语中则指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通过体育运动是身体强壮，培养勇敢机智的品德，或通过生产劳动和工作实践来提高素质和能力，变成褒义词了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charRg st="8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4146">
                                            <p:txEl>
                                              <p:charRg st="8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charRg st="65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146">
                                            <p:txEl>
                                              <p:charRg st="65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文本占位符 135169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（</a:t>
            </a:r>
            <a:r>
              <a:rPr lang="en-US" altLang="zh-CN" sz="4800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5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）</a:t>
            </a:r>
            <a:r>
              <a:rPr lang="zh-CN" altLang="en-US" sz="48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词义的强弱转化</a:t>
            </a:r>
            <a:endParaRPr lang="zh-CN" altLang="en-US" sz="4800" b="1" u="sng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4800" b="1" u="sng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a.</a:t>
            </a: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词义弱化</a:t>
            </a:r>
            <a:endParaRPr lang="zh-CN" altLang="en-US" sz="40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dirty="0"/>
              <a:t>　　</a:t>
            </a:r>
            <a:endParaRPr lang="zh-CN" altLang="en-US" dirty="0"/>
          </a:p>
          <a:p>
            <a:pPr>
              <a:buNone/>
            </a:pPr>
            <a:endParaRPr lang="zh-CN" altLang="en-US" sz="4800" b="1" u="sng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sz="4800" b="1" u="sng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b.</a:t>
            </a: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词义强化</a:t>
            </a:r>
            <a:endParaRPr lang="zh-CN" altLang="en-US" sz="40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dirty="0"/>
              <a:t>　　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如，“</a:t>
            </a:r>
            <a:r>
              <a:rPr lang="zh-CN" altLang="en-US" sz="3600" b="1" u="sng" dirty="0">
                <a:solidFill>
                  <a:srgbClr val="00CC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恨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”，古代表示</a:t>
            </a:r>
            <a:r>
              <a:rPr lang="zh-CN" altLang="en-US" sz="3600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遗憾、不满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的意思比较多，今天常常表示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仇恨、怀恨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             “</a:t>
            </a:r>
            <a:r>
              <a:rPr lang="zh-CN" altLang="en-US" sz="3600" b="1" u="sng" dirty="0">
                <a:solidFill>
                  <a:srgbClr val="00CC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诛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”，最初只是</a:t>
            </a:r>
            <a:r>
              <a:rPr lang="zh-CN" altLang="en-US" sz="3600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责备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之意，后来强化为“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杀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戮”的意思。</a:t>
            </a:r>
            <a:endParaRPr lang="zh-CN" altLang="en-US" dirty="0"/>
          </a:p>
        </p:txBody>
      </p:sp>
      <p:sp>
        <p:nvSpPr>
          <p:cNvPr id="135171" name="矩形 135170"/>
          <p:cNvSpPr/>
          <p:nvPr/>
        </p:nvSpPr>
        <p:spPr>
          <a:xfrm>
            <a:off x="250825" y="1700213"/>
            <a:ext cx="87137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如，“</a:t>
            </a:r>
            <a:r>
              <a:rPr lang="zh-CN" altLang="en-US" sz="3600" b="1" u="sng" dirty="0">
                <a:solidFill>
                  <a:srgbClr val="00CC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怨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”，古义表示</a:t>
            </a:r>
            <a:r>
              <a:rPr lang="zh-CN" altLang="en-US" sz="3600" b="1" dirty="0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仇恨、怀恨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，现在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表示埋怨、责备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charRg st="11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0">
                                            <p:txEl>
                                              <p:charRg st="11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170">
                                            <p:txEl>
                                              <p:charRg st="22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charRg st="29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5170">
                                            <p:txEl>
                                              <p:charRg st="29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charRg st="66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5170">
                                            <p:txEl>
                                              <p:charRg st="66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矩形 97281"/>
          <p:cNvSpPr/>
          <p:nvPr/>
        </p:nvSpPr>
        <p:spPr>
          <a:xfrm>
            <a:off x="1692275" y="1196975"/>
            <a:ext cx="7848600" cy="261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20000"/>
              </a:spcBef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⑴ 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词语替换</a:t>
            </a:r>
            <a:endParaRPr lang="zh-CN" altLang="en-US" sz="3600" b="1" u="sng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spcBef>
                <a:spcPct val="2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600" b="1" u="sng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单音词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r>
              <a:rPr lang="zh-CN" altLang="en-US" sz="3600" b="1" u="sng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多音词</a:t>
            </a:r>
            <a:endParaRPr lang="zh-CN" altLang="en-US" sz="3600" b="1" u="sng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spcBef>
                <a:spcPct val="20000"/>
              </a:spcBef>
            </a:pPr>
            <a:endParaRPr lang="zh-CN" altLang="en-US" sz="3600" b="1" u="sng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spcBef>
                <a:spcPct val="2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600" b="1" u="sng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一个单音词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换了</a:t>
            </a:r>
            <a:r>
              <a:rPr lang="zh-CN" altLang="en-US" sz="3600" b="1" u="sng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另一个单音词</a:t>
            </a:r>
            <a:endParaRPr lang="zh-CN" altLang="en-US" sz="3600" b="1" u="sng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283" name="文本框 97282"/>
          <p:cNvSpPr txBox="1"/>
          <p:nvPr/>
        </p:nvSpPr>
        <p:spPr>
          <a:xfrm>
            <a:off x="250825" y="549275"/>
            <a:ext cx="793750" cy="54006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三 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事物名称的改变</a:t>
            </a:r>
            <a:endParaRPr lang="zh-CN" altLang="en-US" sz="4000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284" name="左大括号 97283"/>
          <p:cNvSpPr/>
          <p:nvPr/>
        </p:nvSpPr>
        <p:spPr>
          <a:xfrm>
            <a:off x="1187450" y="1412875"/>
            <a:ext cx="361950" cy="3600450"/>
          </a:xfrm>
          <a:prstGeom prst="leftBrace">
            <a:avLst>
              <a:gd name="adj1" fmla="val 82894"/>
              <a:gd name="adj2" fmla="val 50000"/>
            </a:avLst>
          </a:prstGeom>
          <a:noFill/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7285" name="文本框 97284"/>
          <p:cNvSpPr txBox="1"/>
          <p:nvPr/>
        </p:nvSpPr>
        <p:spPr>
          <a:xfrm>
            <a:off x="1763713" y="4508500"/>
            <a:ext cx="68405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0" hangingPunct="0">
              <a:spcBef>
                <a:spcPct val="20000"/>
              </a:spcBef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⑵ 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忌讳引起词语的变化</a:t>
            </a:r>
            <a:endParaRPr lang="zh-CN" altLang="en-US" sz="3600" b="1" u="sng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28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7282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7282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圆角矩形 116737"/>
          <p:cNvSpPr/>
          <p:nvPr/>
        </p:nvSpPr>
        <p:spPr>
          <a:xfrm>
            <a:off x="250825" y="0"/>
            <a:ext cx="8893175" cy="6858000"/>
          </a:xfrm>
          <a:prstGeom prst="roundRect">
            <a:avLst>
              <a:gd name="adj" fmla="val 5801"/>
            </a:avLst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16739" name="图片 116738" descr="%C2%C0%CA%E5%CF%E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28600"/>
            <a:ext cx="41148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40" name="矩形 116739"/>
          <p:cNvSpPr/>
          <p:nvPr/>
        </p:nvSpPr>
        <p:spPr>
          <a:xfrm>
            <a:off x="4284663" y="188913"/>
            <a:ext cx="4859337" cy="6337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en-US" altLang="zh-CN" sz="4000" b="1" dirty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</a:rPr>
              <a:t>    </a:t>
            </a:r>
            <a:r>
              <a:rPr lang="zh-CN" altLang="en-US" sz="32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吕叔湘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，江苏省丹阳县人，我国当代著名的</a:t>
            </a:r>
            <a:r>
              <a:rPr lang="zh-CN" altLang="en-US" sz="3200" b="1" u="sng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语言学家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，是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我国近代汉语研究的拓荒者和奠基人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曾留学英国牛津大学和伦敦大学，回国后曾任清华大学教授，后担任</a:t>
            </a:r>
            <a:r>
              <a:rPr lang="zh-CN" altLang="en-US" sz="32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中科院语言研究所所长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。数十年来一直从事语文研究和语文教学工作。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代表作：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中国文法要略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汉语语法分析问题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等，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现代汉语词典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 u="sng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前期主编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40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charRg st="4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740">
                                            <p:txEl>
                                              <p:charRg st="47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>
                                            <p:txEl>
                                              <p:charRg st="113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6740">
                                            <p:txEl>
                                              <p:charRg st="113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文本占位符 11776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：“语言的变化涉及语音、语法、语汇三方面”，</a:t>
            </a:r>
            <a:r>
              <a:rPr lang="zh-CN" altLang="en-US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为什么课文先从语汇说起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b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en-US" altLang="zh-CN" sz="100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这是因为，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比较起来，语汇的变化比语音、语法更快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。这说明文章选择重点也体现着语言演变的特点。</a:t>
            </a:r>
            <a:b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12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 说明语汇的消失，课文为什么以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诗经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鲁颂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中“马”为例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作用何在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b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1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1000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原因：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在农业社会中，马占有重要的地位，是耕作和交通的重要工具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，人们为了便于交流信息，给各种各样的马起了专名。</a:t>
            </a:r>
            <a:b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1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1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作用：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证明了“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有些字眼儿随着旧事物、旧概念的消失而消失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”的语言现象。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charRg st="4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2">
                                            <p:txEl>
                                              <p:charRg st="40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charRg st="136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762">
                                            <p:txEl>
                                              <p:charRg st="136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charRg st="199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762">
                                            <p:txEl>
                                              <p:charRg st="199" end="2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标题 99329"/>
          <p:cNvSpPr>
            <a:spLocks noGrp="1"/>
          </p:cNvSpPr>
          <p:nvPr>
            <p:ph type="title"/>
          </p:nvPr>
        </p:nvSpPr>
        <p:spPr>
          <a:xfrm>
            <a:off x="539750" y="350838"/>
            <a:ext cx="8280400" cy="5957887"/>
          </a:xfrm>
          <a:ln/>
        </p:spPr>
        <p:txBody>
          <a:bodyPr anchor="ctr" anchorCtr="0"/>
          <a:p>
            <a:pPr algn="l">
              <a:lnSpc>
                <a:spcPct val="125000"/>
              </a:lnSpc>
            </a:pPr>
            <a:r>
              <a:rPr lang="en-US" altLang="zh-CN" sz="2800" dirty="0">
                <a:solidFill>
                  <a:schemeClr val="accent1"/>
                </a:solidFill>
              </a:rPr>
              <a:t>         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第二部分中，作者</a:t>
            </a:r>
            <a:r>
              <a:rPr lang="zh-CN" altLang="en-US" sz="4000" b="1" u="sng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由概括到具体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、</a:t>
            </a:r>
            <a:r>
              <a:rPr lang="zh-CN" altLang="en-US" sz="4000" b="1" u="sng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由大类到小类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进行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分类阐释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，不仅</a:t>
            </a:r>
            <a:r>
              <a:rPr lang="zh-CN" altLang="en-US" sz="40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揭示了语言变化的社会原因、内部原因，以及语汇所发生的演变情况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，而且</a:t>
            </a:r>
            <a:r>
              <a:rPr lang="zh-CN" altLang="en-US" sz="40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有区别地阐释了语汇变化的具体特征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，这样就使论述观点明确，结构清楚。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标题 100353"/>
          <p:cNvSpPr>
            <a:spLocks noGrp="1"/>
          </p:cNvSpPr>
          <p:nvPr>
            <p:ph type="title"/>
          </p:nvPr>
        </p:nvSpPr>
        <p:spPr>
          <a:xfrm>
            <a:off x="0" y="260350"/>
            <a:ext cx="9467850" cy="1143000"/>
          </a:xfrm>
          <a:ln/>
        </p:spPr>
        <p:txBody>
          <a:bodyPr anchor="ctr" anchorCtr="0"/>
          <a:p>
            <a:r>
              <a:rPr lang="zh-CN" altLang="en-US" sz="43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第三部分，阐释</a:t>
            </a:r>
            <a:r>
              <a:rPr lang="zh-CN" altLang="en-US" sz="43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语法</a:t>
            </a:r>
            <a:r>
              <a:rPr lang="zh-CN" altLang="en-US" sz="43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和</a:t>
            </a:r>
            <a:r>
              <a:rPr lang="zh-CN" altLang="en-US" sz="43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语音</a:t>
            </a:r>
            <a:r>
              <a:rPr lang="zh-CN" altLang="en-US" sz="43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的变化</a:t>
            </a:r>
            <a:endParaRPr lang="zh-CN" altLang="en-US" sz="43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00355" name="文本占位符 100354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280400" cy="4679950"/>
          </a:xfrm>
          <a:ln/>
        </p:spPr>
        <p:txBody>
          <a:bodyPr/>
          <a:p>
            <a:pPr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000000"/>
                </a:solidFill>
              </a:rPr>
              <a:t>          </a:t>
            </a:r>
            <a:r>
              <a:rPr lang="zh-CN" altLang="en-US" sz="43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因为“</a:t>
            </a:r>
            <a:r>
              <a:rPr lang="zh-CN" altLang="en-US" sz="43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古今语法的变化不如词汇的变化那么大</a:t>
            </a:r>
            <a:r>
              <a:rPr lang="zh-CN" altLang="en-US" sz="43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”，所以，在</a:t>
            </a:r>
            <a:r>
              <a:rPr lang="zh-CN" altLang="en-US" sz="4300" b="1" u="sng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语法</a:t>
            </a:r>
            <a:r>
              <a:rPr lang="zh-CN" altLang="en-US" sz="43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方面，作者只是简要地举例介绍了</a:t>
            </a:r>
            <a:r>
              <a:rPr lang="zh-CN" altLang="en-US" sz="43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古代和现代特有的语序</a:t>
            </a:r>
            <a:r>
              <a:rPr lang="zh-CN" altLang="en-US" sz="43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，以证明观点。</a:t>
            </a:r>
            <a:endParaRPr lang="zh-CN" altLang="en-US" sz="4300" b="1" dirty="0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文本占位符 118785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古代特有语序</a:t>
            </a:r>
            <a:r>
              <a:rPr lang="en-US" altLang="zh-CN" b="1" u="sng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如几大特殊句式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u="sng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现代不用了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举例：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臣诚恐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见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欺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王而负赵  </a:t>
            </a:r>
            <a:r>
              <a:rPr lang="zh-CN" altLang="en-US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被动句</a:t>
            </a:r>
            <a:endParaRPr lang="zh-CN" altLang="en-US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颁白者不负戴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于道路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矣  </a:t>
            </a:r>
            <a:r>
              <a:rPr lang="zh-CN" altLang="en-US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介词状语结构后置</a:t>
            </a:r>
            <a:endParaRPr lang="zh-CN" altLang="en-US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然而不王者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未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之有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也 </a:t>
            </a:r>
            <a:r>
              <a:rPr lang="zh-CN" altLang="en-US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否定句代词作宾语前置</a:t>
            </a:r>
            <a:endParaRPr lang="zh-CN" altLang="en-US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而今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哉          </a:t>
            </a:r>
            <a:r>
              <a:rPr lang="zh-CN" altLang="en-US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疑问代词作宾语前置</a:t>
            </a:r>
            <a:endParaRPr lang="zh-CN" altLang="en-US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惟利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图          </a:t>
            </a:r>
            <a:r>
              <a:rPr lang="zh-CN" altLang="en-US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有提宾语标志“是”宾语前置</a:t>
            </a:r>
            <a:endParaRPr lang="zh-CN" altLang="en-US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⑥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宜乎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百姓之谓我爱也       </a:t>
            </a:r>
            <a:r>
              <a:rPr lang="zh-CN" altLang="en-US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主谓倒置</a:t>
            </a:r>
            <a:endParaRPr lang="zh-CN" altLang="en-US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⑦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求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可使报秦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者，未得     </a:t>
            </a:r>
            <a:r>
              <a:rPr lang="zh-CN" altLang="en-US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定语后置</a:t>
            </a:r>
            <a:endParaRPr lang="zh-CN" altLang="en-US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现代有些常用格式</a:t>
            </a:r>
            <a:r>
              <a:rPr lang="zh-CN" altLang="en-US" b="1" u="sng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，古代是没有的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举例：</a:t>
            </a: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书看完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仔细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3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6">
                                            <p:txEl>
                                              <p:charRg st="31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48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86">
                                            <p:txEl>
                                              <p:charRg st="48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7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786">
                                            <p:txEl>
                                              <p:charRg st="7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93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8786">
                                            <p:txEl>
                                              <p:charRg st="93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119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8786">
                                            <p:txEl>
                                              <p:charRg st="119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148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8786">
                                            <p:txEl>
                                              <p:charRg st="148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170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8786">
                                            <p:txEl>
                                              <p:charRg st="170" end="1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211" end="2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8786">
                                            <p:txEl>
                                              <p:charRg st="211" end="2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charRg st="222" end="2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8786">
                                            <p:txEl>
                                              <p:charRg st="222" end="2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5" name="左大括号 120834"/>
          <p:cNvSpPr/>
          <p:nvPr/>
        </p:nvSpPr>
        <p:spPr>
          <a:xfrm>
            <a:off x="1042988" y="836613"/>
            <a:ext cx="287337" cy="4751387"/>
          </a:xfrm>
          <a:prstGeom prst="leftBrace">
            <a:avLst>
              <a:gd name="adj1" fmla="val 30239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0836" name="文本框 120835"/>
          <p:cNvSpPr txBox="1"/>
          <p:nvPr/>
        </p:nvSpPr>
        <p:spPr>
          <a:xfrm>
            <a:off x="250825" y="1628775"/>
            <a:ext cx="793750" cy="4032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语音的变化</a:t>
            </a:r>
            <a:endParaRPr lang="zh-CN" altLang="en-US" sz="4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0838" name="矩形 120837"/>
          <p:cNvSpPr/>
          <p:nvPr/>
        </p:nvSpPr>
        <p:spPr>
          <a:xfrm>
            <a:off x="1258888" y="549275"/>
            <a:ext cx="3529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古诗不押韵了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0839" name="矩形 120838"/>
          <p:cNvSpPr/>
          <p:nvPr/>
        </p:nvSpPr>
        <p:spPr>
          <a:xfrm>
            <a:off x="2555875" y="1341438"/>
            <a:ext cx="6588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从古至今</a:t>
            </a:r>
            <a:r>
              <a:rPr lang="zh-CN" altLang="en-US" sz="36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韵母</a:t>
            </a:r>
            <a:r>
              <a:rPr lang="zh-CN" altLang="en-US" sz="3600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有了变化</a:t>
            </a:r>
            <a:endParaRPr lang="zh-CN" altLang="en-US" sz="3600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0840" name="矩形 120839"/>
          <p:cNvSpPr/>
          <p:nvPr/>
        </p:nvSpPr>
        <p:spPr>
          <a:xfrm>
            <a:off x="1331913" y="2578100"/>
            <a:ext cx="3671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古诗“平仄不调”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0841" name="矩形 120840"/>
          <p:cNvSpPr/>
          <p:nvPr/>
        </p:nvSpPr>
        <p:spPr>
          <a:xfrm>
            <a:off x="2411413" y="3284538"/>
            <a:ext cx="6265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从古至今</a:t>
            </a:r>
            <a:r>
              <a:rPr lang="zh-CN" altLang="en-US" sz="36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声调</a:t>
            </a:r>
            <a:r>
              <a:rPr lang="zh-CN" altLang="en-US" sz="3600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有了变化</a:t>
            </a:r>
            <a:endParaRPr lang="zh-CN" altLang="en-US" sz="3600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0842" name="矩形 120841"/>
          <p:cNvSpPr/>
          <p:nvPr/>
        </p:nvSpPr>
        <p:spPr>
          <a:xfrm>
            <a:off x="1258888" y="4365625"/>
            <a:ext cx="4464050" cy="1066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形声字的读音跟 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它的声旁并不相同 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0843" name="矩形 120842"/>
          <p:cNvSpPr/>
          <p:nvPr/>
        </p:nvSpPr>
        <p:spPr>
          <a:xfrm>
            <a:off x="2339975" y="5516563"/>
            <a:ext cx="6048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从古至今</a:t>
            </a:r>
            <a:r>
              <a:rPr lang="zh-CN" altLang="en-US" sz="36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声母</a:t>
            </a:r>
            <a:r>
              <a:rPr lang="zh-CN" altLang="en-US" sz="3600" b="1" dirty="0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有了变化</a:t>
            </a:r>
            <a:endParaRPr lang="zh-CN" altLang="en-US" sz="3600" b="1" dirty="0">
              <a:solidFill>
                <a:srgbClr val="99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0844" name="右箭头 120843"/>
          <p:cNvSpPr/>
          <p:nvPr/>
        </p:nvSpPr>
        <p:spPr>
          <a:xfrm>
            <a:off x="5219700" y="765175"/>
            <a:ext cx="431800" cy="21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20845" name="右箭头 120844"/>
          <p:cNvSpPr/>
          <p:nvPr/>
        </p:nvSpPr>
        <p:spPr>
          <a:xfrm>
            <a:off x="5292725" y="2794000"/>
            <a:ext cx="431800" cy="21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20846" name="右箭头 120845"/>
          <p:cNvSpPr/>
          <p:nvPr/>
        </p:nvSpPr>
        <p:spPr>
          <a:xfrm>
            <a:off x="5435600" y="4652963"/>
            <a:ext cx="431800" cy="21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8" grpId="0"/>
      <p:bldP spid="120839" grpId="0"/>
      <p:bldP spid="120840" grpId="0"/>
      <p:bldP spid="120841" grpId="0"/>
      <p:bldP spid="120842" grpId="0"/>
      <p:bldP spid="120843" grpId="0"/>
      <p:bldP spid="120844" grpId="0" animBg="1"/>
      <p:bldP spid="120845" grpId="0" animBg="1"/>
      <p:bldP spid="12084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文本占位符 145409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古代汉语的声调</a:t>
            </a: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平声</a:t>
            </a:r>
            <a:endParaRPr lang="zh-CN" altLang="en-US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上声</a:t>
            </a:r>
            <a:endParaRPr lang="zh-CN" altLang="en-US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去声</a:t>
            </a:r>
            <a:endParaRPr lang="zh-CN" altLang="en-US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入声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现代汉语普通话的声调：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阴平</a:t>
            </a:r>
            <a:endParaRPr lang="zh-CN" altLang="en-US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阳平</a:t>
            </a:r>
            <a:endParaRPr lang="zh-CN" altLang="en-US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上声</a:t>
            </a:r>
            <a:endParaRPr lang="zh-CN" altLang="en-US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去声</a:t>
            </a:r>
            <a:endParaRPr lang="zh-CN" altLang="en-US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5411" name="直接连接符 145410"/>
          <p:cNvSpPr/>
          <p:nvPr/>
        </p:nvSpPr>
        <p:spPr>
          <a:xfrm>
            <a:off x="3779838" y="908050"/>
            <a:ext cx="12969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5412" name="右大括号 145411"/>
          <p:cNvSpPr/>
          <p:nvPr/>
        </p:nvSpPr>
        <p:spPr>
          <a:xfrm>
            <a:off x="4572000" y="1484313"/>
            <a:ext cx="358775" cy="1439862"/>
          </a:xfrm>
          <a:prstGeom prst="rightBrace">
            <a:avLst>
              <a:gd name="adj1" fmla="val 3344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5413" name="矩形 145412"/>
          <p:cNvSpPr/>
          <p:nvPr/>
        </p:nvSpPr>
        <p:spPr>
          <a:xfrm>
            <a:off x="5148263" y="549275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平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5414" name="矩形 145413"/>
          <p:cNvSpPr/>
          <p:nvPr/>
        </p:nvSpPr>
        <p:spPr>
          <a:xfrm>
            <a:off x="5148263" y="1773238"/>
            <a:ext cx="10810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仄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5415" name="右大括号 145414"/>
          <p:cNvSpPr/>
          <p:nvPr/>
        </p:nvSpPr>
        <p:spPr>
          <a:xfrm>
            <a:off x="1547813" y="4292600"/>
            <a:ext cx="287337" cy="936625"/>
          </a:xfrm>
          <a:prstGeom prst="rightBrace">
            <a:avLst>
              <a:gd name="adj1" fmla="val 2716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5416" name="右大括号 145415"/>
          <p:cNvSpPr/>
          <p:nvPr/>
        </p:nvSpPr>
        <p:spPr>
          <a:xfrm>
            <a:off x="1547813" y="5373688"/>
            <a:ext cx="287337" cy="981075"/>
          </a:xfrm>
          <a:prstGeom prst="rightBrace">
            <a:avLst>
              <a:gd name="adj1" fmla="val 2845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5417" name="矩形 145416"/>
          <p:cNvSpPr/>
          <p:nvPr/>
        </p:nvSpPr>
        <p:spPr>
          <a:xfrm>
            <a:off x="2195513" y="4437063"/>
            <a:ext cx="1439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平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5418" name="矩形 145417"/>
          <p:cNvSpPr/>
          <p:nvPr/>
        </p:nvSpPr>
        <p:spPr>
          <a:xfrm>
            <a:off x="2268538" y="5445125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仄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45419" name="矩形 145418"/>
          <p:cNvSpPr/>
          <p:nvPr/>
        </p:nvSpPr>
        <p:spPr>
          <a:xfrm>
            <a:off x="1476375" y="2349500"/>
            <a:ext cx="3095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hlinkClick r:id="rId1" action="ppaction://hlinkpres?slideindex=1&amp;slidetitle="/>
              </a:rPr>
              <a:t>现在消失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9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0">
                                            <p:txEl>
                                              <p:charRg st="9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410">
                                            <p:txEl>
                                              <p:charRg st="14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5410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2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5410">
                                            <p:txEl>
                                              <p:charRg st="24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5410">
                                            <p:txEl>
                                              <p:charRg st="3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4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5410">
                                            <p:txEl>
                                              <p:charRg st="42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4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5410">
                                            <p:txEl>
                                              <p:charRg st="47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52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5410">
                                            <p:txEl>
                                              <p:charRg st="52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>
                                            <p:txEl>
                                              <p:charRg st="5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5410">
                                            <p:txEl>
                                              <p:charRg st="57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4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4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/>
      <p:bldP spid="145414" grpId="0"/>
      <p:bldP spid="145417" grpId="0"/>
      <p:bldP spid="145418" grpId="0"/>
      <p:bldP spid="1454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文本占位符 105473"/>
          <p:cNvSpPr>
            <a:spLocks noGrp="1"/>
          </p:cNvSpPr>
          <p:nvPr>
            <p:ph type="body" idx="1"/>
          </p:nvPr>
        </p:nvSpPr>
        <p:spPr>
          <a:xfrm>
            <a:off x="395288" y="188913"/>
            <a:ext cx="8569325" cy="5903912"/>
          </a:xfrm>
          <a:ln/>
        </p:spPr>
        <p:txBody>
          <a:bodyPr/>
          <a:p>
            <a:pPr>
              <a:lnSpc>
                <a:spcPct val="125000"/>
              </a:lnSpc>
              <a:buNone/>
            </a:pPr>
            <a:r>
              <a:rPr lang="en-US" altLang="zh-CN" dirty="0">
                <a:solidFill>
                  <a:srgbClr val="000000"/>
                </a:solidFill>
              </a:rPr>
              <a:t>           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在论述类文本中，本文属于学术普及类的文章，在表达方式上，侧重于通过分析事实来阐释观点、说明道理。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这一点和说明文的表达很类似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因语言的演变是一个相当复杂的历史现象，所以，作者综合运用了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分类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举例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比较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引用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等多种方法，力求把这个复杂的问题阐释清楚。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>
                                            <p:txEl>
                                              <p:charRg st="74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474">
                                            <p:txEl>
                                              <p:charRg st="74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>
          <a:xfrm>
            <a:off x="0" y="-315912"/>
            <a:ext cx="7772400" cy="1143000"/>
          </a:xfrm>
          <a:ln/>
        </p:spPr>
        <p:txBody>
          <a:bodyPr anchor="ctr" anchorCtr="0"/>
          <a:p>
            <a:pPr algn="l"/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举例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07523" name="文本框 107522"/>
          <p:cNvSpPr txBox="1"/>
          <p:nvPr/>
        </p:nvSpPr>
        <p:spPr>
          <a:xfrm>
            <a:off x="1547813" y="0"/>
            <a:ext cx="71294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作者运用了三种类型：</a:t>
            </a:r>
            <a:endParaRPr lang="zh-CN" altLang="en-US" sz="32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524" name="文本框 107523"/>
          <p:cNvSpPr txBox="1"/>
          <p:nvPr/>
        </p:nvSpPr>
        <p:spPr>
          <a:xfrm>
            <a:off x="0" y="836613"/>
            <a:ext cx="8820150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假设举例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如：假设孔子讲学，朱熹就完全听不懂，证明语言的演变具有时代特征。</a:t>
            </a:r>
            <a:endParaRPr lang="zh-CN" altLang="en-US" sz="32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7525" name="文本框 107524"/>
          <p:cNvSpPr txBox="1"/>
          <p:nvPr/>
        </p:nvSpPr>
        <p:spPr>
          <a:xfrm>
            <a:off x="0" y="2781300"/>
            <a:ext cx="8893175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          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典型举例。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如：举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邹忌讽齐王纳谏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为例，综合证明古今汉语差别大。</a:t>
            </a:r>
            <a:endParaRPr lang="zh-CN" altLang="en-US" sz="32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7526" name="文本框 107525"/>
          <p:cNvSpPr txBox="1"/>
          <p:nvPr/>
        </p:nvSpPr>
        <p:spPr>
          <a:xfrm>
            <a:off x="0" y="4868863"/>
            <a:ext cx="8748713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例举举例。</a:t>
            </a:r>
            <a:b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</a:rPr>
            </a:b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如：例举一系列的声旁已经异读的形声法证明语音的古今差异。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charRg st="1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524">
                                            <p:txEl>
                                              <p:charRg st="14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752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charRg st="1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7525">
                                            <p:txEl>
                                              <p:charRg st="18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7526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5" name="文本占位符 110594"/>
          <p:cNvSpPr>
            <a:spLocks noGrp="1"/>
          </p:cNvSpPr>
          <p:nvPr>
            <p:ph type="body" idx="1"/>
          </p:nvPr>
        </p:nvSpPr>
        <p:spPr>
          <a:xfrm>
            <a:off x="323850" y="2276475"/>
            <a:ext cx="8351838" cy="1331913"/>
          </a:xfrm>
          <a:ln/>
        </p:spPr>
        <p:txBody>
          <a:bodyPr/>
          <a:p>
            <a:pPr algn="ctr">
              <a:buNone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49" charset="-122"/>
              </a:rPr>
              <a:t>只要你愿意去深入研究，仔细体味，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ea typeface="楷体" panose="02010609060101010101" pitchFamily="49" charset="-122"/>
            </a:endParaRPr>
          </a:p>
          <a:p>
            <a:pPr algn="ctr">
              <a:buNone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49" charset="-122"/>
              </a:rPr>
              <a:t>你会发觉，汉语的趣味简直</a:t>
            </a:r>
            <a:r>
              <a:rPr lang="zh-CN" altLang="en-US" sz="36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49" charset="-122"/>
              </a:rPr>
              <a:t>妙不可言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pitchFamily="49" charset="-122"/>
              </a:rPr>
              <a:t>！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ea typeface="楷体" panose="02010609060101010101" pitchFamily="49" charset="-122"/>
            </a:endParaRPr>
          </a:p>
        </p:txBody>
      </p:sp>
      <p:sp>
        <p:nvSpPr>
          <p:cNvPr id="110596" name="文本框 110595"/>
          <p:cNvSpPr txBox="1"/>
          <p:nvPr/>
        </p:nvSpPr>
        <p:spPr>
          <a:xfrm>
            <a:off x="0" y="4005263"/>
            <a:ext cx="9144000" cy="1646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如果你愿意用你玩游戏的时间去玩味汉语，</a:t>
            </a:r>
            <a:endParaRPr lang="zh-CN" altLang="en-US" sz="3600" b="1" dirty="0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我想，你一定会深深地爱上她的！</a:t>
            </a:r>
            <a:endParaRPr lang="zh-CN" altLang="en-US" sz="4400" b="1" dirty="0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10598" name="矩形 110597"/>
          <p:cNvSpPr/>
          <p:nvPr/>
        </p:nvSpPr>
        <p:spPr>
          <a:xfrm>
            <a:off x="971550" y="549275"/>
            <a:ext cx="6148388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汉语的魅力无穷。</a:t>
            </a:r>
            <a:b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汉语是世界上最深奥的语言。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占位符 7475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p>
            <a:pPr>
              <a:buNone/>
            </a:pPr>
            <a:endParaRPr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框 83969"/>
          <p:cNvSpPr txBox="1"/>
          <p:nvPr/>
        </p:nvSpPr>
        <p:spPr>
          <a:xfrm>
            <a:off x="2971800" y="304800"/>
            <a:ext cx="5257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思考问题</a:t>
            </a:r>
            <a:endParaRPr lang="zh-CN" altLang="en-US" sz="60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3971" name="矩形 83970"/>
          <p:cNvSpPr/>
          <p:nvPr/>
        </p:nvSpPr>
        <p:spPr>
          <a:xfrm>
            <a:off x="381000" y="1447800"/>
            <a:ext cx="8382000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90000"/>
              </a:lnSpc>
            </a:pPr>
            <a:r>
              <a:rPr lang="en-US" altLang="zh-CN" sz="3600" b="1" dirty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熟读课文，并概括全文三个部分的主要内容。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3972" name="文本框 83971"/>
          <p:cNvSpPr txBox="1"/>
          <p:nvPr/>
        </p:nvSpPr>
        <p:spPr>
          <a:xfrm>
            <a:off x="611188" y="3573463"/>
            <a:ext cx="82089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第二部分：阐释</a:t>
            </a:r>
            <a:r>
              <a:rPr lang="zh-CN" altLang="en-US" sz="40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语汇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的变化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3973" name="文本框 83972"/>
          <p:cNvSpPr txBox="1"/>
          <p:nvPr/>
        </p:nvSpPr>
        <p:spPr>
          <a:xfrm>
            <a:off x="611188" y="2781300"/>
            <a:ext cx="85328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第一部分：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阐释语言变化的概貌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3974" name="文本框 83973"/>
          <p:cNvSpPr txBox="1"/>
          <p:nvPr/>
        </p:nvSpPr>
        <p:spPr>
          <a:xfrm>
            <a:off x="611188" y="4508500"/>
            <a:ext cx="85328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第三部分：阐释</a:t>
            </a:r>
            <a:r>
              <a:rPr lang="zh-CN" altLang="en-US" sz="40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语法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和</a:t>
            </a:r>
            <a:r>
              <a:rPr lang="zh-CN" altLang="en-US" sz="40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语音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的变化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  <p:bldP spid="83973" grpId="0"/>
      <p:bldP spid="839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矩形 84993"/>
          <p:cNvSpPr/>
          <p:nvPr/>
        </p:nvSpPr>
        <p:spPr>
          <a:xfrm>
            <a:off x="323850" y="1052513"/>
            <a:ext cx="8382000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从文章的题目我们可以知道，本文主要论述的问题是什么？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995" name="文本框 84994"/>
          <p:cNvSpPr txBox="1"/>
          <p:nvPr/>
        </p:nvSpPr>
        <p:spPr>
          <a:xfrm>
            <a:off x="1908175" y="333375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分析第一部分</a:t>
            </a:r>
            <a:endParaRPr lang="zh-CN" altLang="en-US" sz="3600" b="1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4996" name="文本框 84995"/>
          <p:cNvSpPr txBox="1"/>
          <p:nvPr/>
        </p:nvSpPr>
        <p:spPr>
          <a:xfrm>
            <a:off x="1187450" y="2492375"/>
            <a:ext cx="7416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本文主要论述“语言的演变”。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4997" name="文本框 84996"/>
          <p:cNvSpPr txBox="1"/>
          <p:nvPr/>
        </p:nvSpPr>
        <p:spPr>
          <a:xfrm>
            <a:off x="971550" y="3284538"/>
            <a:ext cx="87137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第一节的哪一句话提出了文章的基本观点？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4998" name="文本框 84997"/>
          <p:cNvSpPr txBox="1"/>
          <p:nvPr/>
        </p:nvSpPr>
        <p:spPr>
          <a:xfrm>
            <a:off x="395288" y="4149725"/>
            <a:ext cx="83534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开头第一句话：“</a:t>
            </a:r>
            <a:r>
              <a:rPr lang="zh-CN" altLang="en-US" sz="32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世界上万事万物都永远在那儿运动、变化、发展，语言也是这样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。”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4999" name="文本框 84998"/>
          <p:cNvSpPr txBox="1"/>
          <p:nvPr/>
        </p:nvSpPr>
        <p:spPr>
          <a:xfrm>
            <a:off x="0" y="5589588"/>
            <a:ext cx="4932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换一种比较概括的说法：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5000" name="文本框 84999"/>
          <p:cNvSpPr txBox="1"/>
          <p:nvPr/>
        </p:nvSpPr>
        <p:spPr>
          <a:xfrm>
            <a:off x="4211638" y="5589588"/>
            <a:ext cx="5543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语言是变化、发展的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4998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7" grpId="0"/>
      <p:bldP spid="84999" grpId="0"/>
      <p:bldP spid="850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矩形 86017"/>
          <p:cNvSpPr/>
          <p:nvPr/>
        </p:nvSpPr>
        <p:spPr>
          <a:xfrm>
            <a:off x="395288" y="0"/>
            <a:ext cx="85979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比如宋朝的朱熹，他曾经给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做过注解，可是假如当孔子正在跟颜回、子路他们谈话的时候，朱熹闯了进去，管保他们在讲什么，他是一句也听不懂的。</a:t>
            </a:r>
            <a:r>
              <a:rPr lang="zh-CN" altLang="en-US" sz="3200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395288" y="4365625"/>
            <a:ext cx="84597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文章在开头写这段话，目的是什么？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6020" name="文本框 86019"/>
          <p:cNvSpPr txBox="1"/>
          <p:nvPr/>
        </p:nvSpPr>
        <p:spPr>
          <a:xfrm>
            <a:off x="790575" y="5373688"/>
            <a:ext cx="8353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写这一段话是为了</a:t>
            </a:r>
            <a:r>
              <a:rPr lang="zh-CN" altLang="en-US" sz="32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证明“语言的变化的”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6021" name="文本框 86020"/>
          <p:cNvSpPr txBox="1"/>
          <p:nvPr/>
        </p:nvSpPr>
        <p:spPr>
          <a:xfrm>
            <a:off x="468313" y="2276475"/>
            <a:ext cx="82089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朱熹听颜回讲话，是真实的事情吗？这里运用了什么手法？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6022" name="文本框 86021"/>
          <p:cNvSpPr txBox="1"/>
          <p:nvPr/>
        </p:nvSpPr>
        <p:spPr>
          <a:xfrm>
            <a:off x="900113" y="3500438"/>
            <a:ext cx="20875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假设举例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6023" name="文本框 86022"/>
          <p:cNvSpPr txBox="1"/>
          <p:nvPr/>
        </p:nvSpPr>
        <p:spPr>
          <a:xfrm>
            <a:off x="3563938" y="3500438"/>
            <a:ext cx="44640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既明确又有趣味</a:t>
            </a:r>
            <a:r>
              <a:rPr lang="zh-CN" altLang="en-US" sz="3200" dirty="0">
                <a:solidFill>
                  <a:schemeClr val="accent1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2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0" grpId="0"/>
      <p:bldP spid="86021" grpId="0"/>
      <p:bldP spid="860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矩形 87041"/>
          <p:cNvSpPr/>
          <p:nvPr/>
        </p:nvSpPr>
        <p:spPr>
          <a:xfrm>
            <a:off x="468313" y="1557338"/>
            <a:ext cx="8218487" cy="382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第一部分用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邹忌讽齐王纳谏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的例子具体说明古代和现代汉语的差别，其中“</a:t>
            </a:r>
            <a:r>
              <a:rPr lang="zh-CN" altLang="en-US" sz="36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意义有所不同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6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用法有些两样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”的就有三种情形。哪三种情形？请你</a:t>
            </a:r>
            <a:r>
              <a:rPr lang="zh-CN" altLang="en-US" sz="36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先用一两句话来概括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，再用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四个字来概括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4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043" name="文本框 87042"/>
          <p:cNvSpPr txBox="1"/>
          <p:nvPr/>
        </p:nvSpPr>
        <p:spPr>
          <a:xfrm>
            <a:off x="2987675" y="260350"/>
            <a:ext cx="5257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思考问题</a:t>
            </a:r>
            <a:endParaRPr lang="zh-CN" altLang="en-US" sz="60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矩形 88065"/>
          <p:cNvSpPr/>
          <p:nvPr/>
        </p:nvSpPr>
        <p:spPr>
          <a:xfrm>
            <a:off x="1258888" y="260350"/>
            <a:ext cx="2992437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一句话</a:t>
            </a:r>
            <a:endParaRPr lang="zh-CN" altLang="en-US" sz="6000" b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67" name="矩形 88066"/>
          <p:cNvSpPr/>
          <p:nvPr/>
        </p:nvSpPr>
        <p:spPr>
          <a:xfrm>
            <a:off x="6172200" y="188913"/>
            <a:ext cx="2971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000" b="1" dirty="0">
                <a:solidFill>
                  <a:srgbClr val="008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四个字</a:t>
            </a:r>
            <a:endParaRPr lang="zh-CN" altLang="en-US" sz="6000" b="1" dirty="0">
              <a:solidFill>
                <a:srgbClr val="008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68" name="矩形 88067"/>
          <p:cNvSpPr/>
          <p:nvPr/>
        </p:nvSpPr>
        <p:spPr>
          <a:xfrm>
            <a:off x="6227763" y="1557338"/>
            <a:ext cx="33845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不能单用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69" name="矩形 88068"/>
          <p:cNvSpPr/>
          <p:nvPr/>
        </p:nvSpPr>
        <p:spPr>
          <a:xfrm>
            <a:off x="6300788" y="3357563"/>
            <a:ext cx="31670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受到限制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70" name="矩形 88069"/>
          <p:cNvSpPr/>
          <p:nvPr/>
        </p:nvSpPr>
        <p:spPr>
          <a:xfrm>
            <a:off x="6300788" y="5013325"/>
            <a:ext cx="3132137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有所取舍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71" name="矩形 88070"/>
          <p:cNvSpPr/>
          <p:nvPr/>
        </p:nvSpPr>
        <p:spPr>
          <a:xfrm>
            <a:off x="468313" y="1341438"/>
            <a:ext cx="4572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意义没有改变，只能作为复音词或者成语的一个成分。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72" name="矩形 88071"/>
          <p:cNvSpPr/>
          <p:nvPr/>
        </p:nvSpPr>
        <p:spPr>
          <a:xfrm>
            <a:off x="539750" y="3500438"/>
            <a:ext cx="4495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意义没有改变，使用受到限制。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73" name="矩形 88072"/>
          <p:cNvSpPr/>
          <p:nvPr/>
        </p:nvSpPr>
        <p:spPr>
          <a:xfrm>
            <a:off x="539750" y="5013325"/>
            <a:ext cx="44640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古时的意义现在已经不用。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074" name="直接连接符 88073"/>
          <p:cNvSpPr/>
          <p:nvPr/>
        </p:nvSpPr>
        <p:spPr>
          <a:xfrm>
            <a:off x="4859338" y="2060575"/>
            <a:ext cx="122555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75" name="直接连接符 88074"/>
          <p:cNvSpPr/>
          <p:nvPr/>
        </p:nvSpPr>
        <p:spPr>
          <a:xfrm>
            <a:off x="4932363" y="3860800"/>
            <a:ext cx="1011237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8076" name="直接连接符 88075"/>
          <p:cNvSpPr/>
          <p:nvPr/>
        </p:nvSpPr>
        <p:spPr>
          <a:xfrm>
            <a:off x="5076825" y="5445125"/>
            <a:ext cx="9398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807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69" grpId="0"/>
      <p:bldP spid="88070" grpId="0"/>
      <p:bldP spid="88071" grpId="0"/>
      <p:bldP spid="880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矩形 89089"/>
          <p:cNvSpPr/>
          <p:nvPr/>
        </p:nvSpPr>
        <p:spPr>
          <a:xfrm>
            <a:off x="323850" y="2781300"/>
            <a:ext cx="83820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en-US" altLang="zh-CN" sz="3600" b="1" dirty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以人们熟悉的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邹忌讽齐王纳谏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为例，有事运用</a:t>
            </a:r>
            <a:r>
              <a:rPr lang="zh-CN" altLang="en-US" sz="4000" b="1" u="sng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典型举例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的论证方法加以证明，这样举例</a:t>
            </a:r>
            <a:r>
              <a:rPr lang="zh-CN" altLang="en-US" sz="40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不仅具有代表性，而且有较强的说服力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091" name="文本框 89090"/>
          <p:cNvSpPr txBox="1"/>
          <p:nvPr/>
        </p:nvSpPr>
        <p:spPr>
          <a:xfrm>
            <a:off x="323850" y="404813"/>
            <a:ext cx="8496300" cy="215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华文新魏" pitchFamily="2" charset="-122"/>
              </a:rPr>
              <a:t>      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第一部分在分析论证中运用了</a:t>
            </a:r>
            <a:r>
              <a:rPr lang="zh-CN" altLang="en-US" sz="36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分类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的分析方法，分析了古今语汇意义和用法演变的三种情况，明白透彻。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矩形 94209"/>
          <p:cNvSpPr/>
          <p:nvPr/>
        </p:nvSpPr>
        <p:spPr>
          <a:xfrm>
            <a:off x="395288" y="1484313"/>
            <a:ext cx="8382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语言的变化涉及到那几个方面？其中变化最快、最显著的是那个方面？</a:t>
            </a:r>
            <a:endParaRPr lang="zh-CN" altLang="en-US" sz="44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211" name="矩形 94210"/>
          <p:cNvSpPr/>
          <p:nvPr/>
        </p:nvSpPr>
        <p:spPr>
          <a:xfrm>
            <a:off x="0" y="188913"/>
            <a:ext cx="8820150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仔细阅读第二部分，了解</a:t>
            </a:r>
            <a:r>
              <a:rPr lang="zh-CN" altLang="en-US" sz="3200" b="1" u="sng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古今语汇的发展变化</a:t>
            </a: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2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212" name="文本框 94211"/>
          <p:cNvSpPr txBox="1"/>
          <p:nvPr/>
        </p:nvSpPr>
        <p:spPr>
          <a:xfrm>
            <a:off x="1187450" y="3068638"/>
            <a:ext cx="69850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语音、语法、语汇</a:t>
            </a:r>
            <a:endParaRPr lang="zh-CN" altLang="en-US" sz="48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4213" name="文本框 94212"/>
          <p:cNvSpPr txBox="1"/>
          <p:nvPr/>
        </p:nvSpPr>
        <p:spPr>
          <a:xfrm>
            <a:off x="2339975" y="4437063"/>
            <a:ext cx="223361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语汇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3470</Words>
  <Application>WPS 演示</Application>
  <PresentationFormat>在屏幕上显示</PresentationFormat>
  <Paragraphs>234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隶书</vt:lpstr>
      <vt:lpstr>微软雅黑</vt:lpstr>
      <vt:lpstr>华文新魏</vt:lpstr>
      <vt:lpstr>Times New Roman</vt:lpstr>
      <vt:lpstr>黑体</vt:lpstr>
      <vt:lpstr>楷体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Z.</cp:lastModifiedBy>
  <cp:revision>131</cp:revision>
  <dcterms:created xsi:type="dcterms:W3CDTF">2011-03-16T00:10:45Z</dcterms:created>
  <dcterms:modified xsi:type="dcterms:W3CDTF">2023-10-08T13:44:10Z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8D0C57240EC949B9B5F5AD3A46FBFBD5_13</vt:lpwstr>
  </property>
  <property fmtid="{D5CDD505-2E9C-101B-9397-08002B2CF9AE}" pid="3" name="KSOProductBuildVer">
    <vt:lpwstr>2052-12.1.0.15374</vt:lpwstr>
  </property>
</Properties>
</file>