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3"/>
    <p:sldId id="30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1B8DFF"/>
    <a:srgbClr val="FFEDFF"/>
    <a:srgbClr val="FF0066"/>
    <a:srgbClr val="D3E8F7"/>
    <a:srgbClr val="FFFFCC"/>
    <a:srgbClr val="FFCC00"/>
    <a:srgbClr val="EEE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4590"/>
  </p:normalViewPr>
  <p:slideViewPr>
    <p:cSldViewPr showGuides="1">
      <p:cViewPr varScale="1">
        <p:scale>
          <a:sx n="86" d="100"/>
          <a:sy n="86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99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>
              <a:spcBef>
                <a:spcPct val="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>
          <a:xfrm>
            <a:off x="539750" y="1125538"/>
            <a:ext cx="7918450" cy="4970462"/>
          </a:xfrm>
          <a:ln/>
        </p:spPr>
        <p:txBody>
          <a:bodyPr/>
          <a:p>
            <a:pPr>
              <a:buNone/>
            </a:pPr>
            <a:endParaRPr dirty="0"/>
          </a:p>
        </p:txBody>
      </p:sp>
      <p:pic>
        <p:nvPicPr>
          <p:cNvPr id="69637" name="图片 69636" descr="W0200901092783554629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" y="0"/>
            <a:ext cx="43481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8" name="文本框 69637"/>
          <p:cNvSpPr txBox="1"/>
          <p:nvPr/>
        </p:nvSpPr>
        <p:spPr>
          <a:xfrm>
            <a:off x="5364163" y="790575"/>
            <a:ext cx="3232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/>
            <a:r>
              <a:rPr lang="zh-CN" altLang="en-US" sz="4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语言的功能</a:t>
            </a:r>
            <a:endParaRPr lang="zh-CN" altLang="en-US" sz="48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6516688" y="2133600"/>
            <a:ext cx="172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zh-CN" altLang="en-US" sz="36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王蒙</a:t>
            </a:r>
            <a:endParaRPr lang="zh-CN" altLang="en-US" sz="36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  <p:bldP spid="696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77825"/>
          <p:cNvSpPr>
            <a:spLocks noGrp="1"/>
          </p:cNvSpPr>
          <p:nvPr>
            <p:ph type="title"/>
          </p:nvPr>
        </p:nvSpPr>
        <p:spPr>
          <a:xfrm>
            <a:off x="685800" y="115888"/>
            <a:ext cx="7772400" cy="1143000"/>
          </a:xfrm>
          <a:ln/>
        </p:spPr>
        <p:txBody>
          <a:bodyPr anchor="ctr" anchorCtr="0"/>
          <a:p>
            <a:pPr algn="l"/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第四层（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）：论述语言的心理功能。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>
          <a:xfrm>
            <a:off x="539750" y="1268413"/>
            <a:ext cx="8280400" cy="4968875"/>
          </a:xfrm>
          <a:ln/>
        </p:spPr>
        <p:txBody>
          <a:bodyPr/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契诃夫小说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苦恼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endParaRPr lang="en-US" altLang="zh-CN" sz="28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美国小说家约翰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契弗的女儿苏珊</a:t>
            </a: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契弗写的回忆 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精神分析治疗理论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论</a:t>
            </a:r>
            <a:r>
              <a:rPr lang="zh-CN" altLang="en-US" b="1" dirty="0">
                <a:ea typeface="黑体" panose="02010609060101010101" pitchFamily="2" charset="-122"/>
              </a:rPr>
              <a:t>述语言“本身就是一种释放，就是一种宣泄，就是一种追求心理平衡的手段”；这一功能在社会生活中所起到的一种使心理平衡、健康的作用。</a:t>
            </a:r>
            <a:endParaRPr lang="zh-CN" altLang="en-US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7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7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27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27">
                                            <p:txEl>
                                              <p:charRg st="3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43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27">
                                            <p:txEl>
                                              <p:charRg st="43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27">
                                            <p:txEl>
                                              <p:charRg st="43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>
          <a:xfrm>
            <a:off x="685800" y="-242887"/>
            <a:ext cx="7772400" cy="1143000"/>
          </a:xfrm>
          <a:ln/>
        </p:spPr>
        <p:txBody>
          <a:bodyPr anchor="ctr" anchorCtr="0"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第五层（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）：论述语言的审美功能。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>
          <a:xfrm>
            <a:off x="250825" y="836613"/>
            <a:ext cx="8713788" cy="6021387"/>
          </a:xfrm>
          <a:ln/>
        </p:spPr>
        <p:txBody>
          <a:bodyPr/>
          <a:p>
            <a:pPr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思考：作者在论述这一功能时说：“这个审美的过程，有时候我常常觉得这是一个无害处理的过程。”请结合实例，说说作者是怎样分析这一过程的？</a:t>
            </a:r>
            <a:endParaRPr lang="zh-CN" altLang="en-US" sz="2800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/>
              <a:t>   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先从“我觉得”的角度提出“无害化处理”这一见解，然后进行论述。先以李商隐的诗为例进行分析，指出李商隐的诗把悲哀、消极、颓废的情感以“珠箔”“红楼”“雨”“蝴蝶”“花”“玉”等意象，“忍剪凌云一寸心”“身无彩凤双飞翼”“一寸相思一寸灰”等感受来表现，用优雅的语言和美好的形象营造淒美又精致的意境，实现了对颓唐心情的无害化处理。 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67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>
                                            <p:txEl>
                                              <p:charRg st="67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1">
                                            <p:txEl>
                                              <p:charRg st="67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xfrm>
            <a:off x="179388" y="188913"/>
            <a:ext cx="8785225" cy="6480175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</a:t>
            </a:r>
            <a:endParaRPr lang="en-US" altLang="zh-CN" dirty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en-US" altLang="zh-CN" dirty="0"/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再以黛玉和宝玉讨论修改</a:t>
            </a:r>
            <a:r>
              <a:rPr lang="en-US" altLang="zh-CN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芙蓉女儿诔</a:t>
            </a:r>
            <a:r>
              <a:rPr lang="en-US" altLang="zh-CN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为例，阐释了研究语言文字的表达可以把宝玉“对晴雯的悲悼适当地间离”的道理。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/>
              <a:t>    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最后小结：我们的经验、遭遇、情感经过语言文字的审美化过程，“就使不能承受的东西变得比较能够承受。”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5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5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143000"/>
          </a:xfrm>
          <a:ln/>
        </p:spPr>
        <p:txBody>
          <a:bodyPr anchor="ctr" anchorCtr="0"/>
          <a:p>
            <a:r>
              <a:rPr lang="zh-CN" altLang="en-US" sz="3600" b="1" dirty="0">
                <a:ea typeface="黑体" panose="02010609060101010101" pitchFamily="2" charset="-122"/>
              </a:rPr>
              <a:t>第三部分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539750" y="1125538"/>
            <a:ext cx="8353425" cy="5472112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、“浪漫”是指什么？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所谓“浪漫”，就是具有离开现实，或者超出现实的功能 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、从哪些语句可以看出这些功能？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人们使某一些语言、某一。些概念、某一些词语凌驾于人的生活，使你对它有所崇拜、有所敬仰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语言文字可以神圣到变成一种信仰，可以变成神。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这些东西除了在语言中存在以外，你很难在现实中、实际生活中把它抓住。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>
                                            <p:txEl>
                                              <p:charRg st="1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charRg st="1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89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899">
                                            <p:txEl>
                                              <p:charRg st="44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6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899">
                                            <p:txEl>
                                              <p:charRg st="6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charRg st="6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1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899">
                                            <p:txEl>
                                              <p:charRg st="11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899">
                                            <p:txEl>
                                              <p:charRg st="11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139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899">
                                            <p:txEl>
                                              <p:charRg st="139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899">
                                            <p:txEl>
                                              <p:charRg st="139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标题 81921"/>
          <p:cNvSpPr>
            <a:spLocks noGrp="1"/>
          </p:cNvSpPr>
          <p:nvPr>
            <p:ph type="title"/>
          </p:nvPr>
        </p:nvSpPr>
        <p:spPr>
          <a:xfrm>
            <a:off x="685800" y="-100012"/>
            <a:ext cx="7772400" cy="1143000"/>
          </a:xfrm>
          <a:ln/>
        </p:spPr>
        <p:txBody>
          <a:bodyPr anchor="ctr" anchorCtr="0"/>
          <a:p>
            <a:r>
              <a:rPr lang="zh-CN" altLang="en-US" sz="3600" b="1" dirty="0">
                <a:ea typeface="黑体" panose="02010609060101010101" pitchFamily="2" charset="-122"/>
              </a:rPr>
              <a:t>第四部分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81923" name="文本占位符 81922"/>
          <p:cNvSpPr>
            <a:spLocks noGrp="1"/>
          </p:cNvSpPr>
          <p:nvPr>
            <p:ph type="body" idx="1"/>
          </p:nvPr>
        </p:nvSpPr>
        <p:spPr>
          <a:xfrm>
            <a:off x="395288" y="1052513"/>
            <a:ext cx="8424862" cy="5400675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  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还可以说很多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”是因为语言的功能远不止这些，作者所说的主要是自己对语言功能进行深入研究的见解和依据。明确这一点，体现了学术报告的严谨性。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 “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大致上我说了语言的三方面的功能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”领起对报告内容的概括整理，是为了使观点明确，层次清晰，结构严密，这也是学术报告为方便听众理解的常规做法。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charRg st="8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charRg st="8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>
                                            <p:txEl>
                                              <p:charRg st="8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标题 82945"/>
          <p:cNvSpPr>
            <a:spLocks noGrp="1"/>
          </p:cNvSpPr>
          <p:nvPr>
            <p:ph type="title"/>
          </p:nvPr>
        </p:nvSpPr>
        <p:spPr>
          <a:xfrm>
            <a:off x="685800" y="44450"/>
            <a:ext cx="7772400" cy="1143000"/>
          </a:xfrm>
          <a:ln/>
        </p:spPr>
        <p:txBody>
          <a:bodyPr anchor="ctr" anchorCtr="0"/>
          <a:p>
            <a:r>
              <a:rPr lang="zh-CN" altLang="en-US" dirty="0"/>
              <a:t>写作特点</a:t>
            </a:r>
            <a:endParaRPr lang="zh-CN" altLang="en-US" dirty="0"/>
          </a:p>
        </p:txBody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424862" cy="5256213"/>
          </a:xfrm>
          <a:ln/>
        </p:spPr>
        <p:txBody>
          <a:bodyPr/>
          <a:p>
            <a:pPr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、观点明确，论据切实，层次清晰，结构严密。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、介绍自己的见解时，从观点到依据，大量地通过主观感受，切身体会来阐释。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、作者的口语化的表达，体现了深入浅出，简洁严谨的语言风格。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7">
                                            <p:txEl>
                                              <p:charRg st="2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7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>
          <a:xfrm>
            <a:off x="685800" y="-100012"/>
            <a:ext cx="7772400" cy="1143000"/>
          </a:xfrm>
          <a:ln/>
        </p:spPr>
        <p:txBody>
          <a:bodyPr anchor="ctr" anchorCtr="0"/>
          <a:p>
            <a:r>
              <a:rPr lang="zh-CN" altLang="en-US" dirty="0"/>
              <a:t>主旨</a:t>
            </a:r>
            <a:endParaRPr lang="zh-CN" altLang="en-US" dirty="0"/>
          </a:p>
        </p:txBody>
      </p:sp>
      <p:sp>
        <p:nvSpPr>
          <p:cNvPr id="83971" name="文本占位符 83970"/>
          <p:cNvSpPr>
            <a:spLocks noGrp="1"/>
          </p:cNvSpPr>
          <p:nvPr>
            <p:ph type="body" idx="1"/>
          </p:nvPr>
        </p:nvSpPr>
        <p:spPr>
          <a:xfrm>
            <a:off x="539750" y="1268413"/>
            <a:ext cx="7918450" cy="4827587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</a:t>
            </a:r>
            <a:r>
              <a:rPr lang="zh-CN" altLang="en-US" sz="3600" b="1" dirty="0">
                <a:ea typeface="黑体" panose="02010609060101010101" pitchFamily="2" charset="-122"/>
              </a:rPr>
              <a:t>本文以明确的观点、翔实的论据和生动的语言论述了作者对语言的功能的见解。重点论述语言的生发和促进的功能以及语言的浪漫的功能，阐释它在推进思想、推进感情、推进文化、创造文化等方面的作用。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1116013" y="-747712"/>
            <a:ext cx="6553200" cy="1493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3200" dirty="0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66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作者介绍</a:t>
            </a:r>
            <a:endParaRPr lang="zh-CN" altLang="en-US" sz="4000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6323" name="十字星 56322"/>
          <p:cNvSpPr/>
          <p:nvPr/>
        </p:nvSpPr>
        <p:spPr>
          <a:xfrm>
            <a:off x="0" y="0"/>
            <a:ext cx="762000" cy="838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1B8DFF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324" name="矩形 56323"/>
          <p:cNvSpPr/>
          <p:nvPr/>
        </p:nvSpPr>
        <p:spPr>
          <a:xfrm>
            <a:off x="179388" y="765175"/>
            <a:ext cx="8856662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0"/>
              </a:spcBef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王蒙，河北沧州人，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1934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月出生于北京，中国现代作家。长篇小说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青春万岁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 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活动变人形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暗杀</a:t>
            </a:r>
            <a:r>
              <a:rPr lang="en-US" altLang="zh-CN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3322》《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季节三部曲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恋爱的季节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失态的季节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踌躇的季节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。短篇小说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组织部新来的年轻人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，中篇小说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布礼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蝴蝶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杂色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相见时难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名医梁有志传奇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在伊犁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系列小说，小说集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冬雨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坚硬的稀粥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加拿大的月亮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，诗集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旋转的秋千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，散文集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轻松与感伤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一笑集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，专著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红楼启示录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，以及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卷本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王蒙文集</a:t>
            </a:r>
            <a:r>
              <a:rPr lang="en-US" altLang="zh-CN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等。其中有多篇小说和报告文学获奖。作品被译成英、俄、日等多种文字在国外出版。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0"/>
              </a:spcBef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  王蒙在国内首开新意识流小说创作先河，倡导作家学者化，掀起人文精神大讨论，是中国当代文学走向现代写作技巧的开拓者。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title"/>
          </p:nvPr>
        </p:nvSpPr>
        <p:spPr>
          <a:xfrm>
            <a:off x="685800" y="188913"/>
            <a:ext cx="7772400" cy="1143000"/>
          </a:xfrm>
          <a:ln/>
        </p:spPr>
        <p:txBody>
          <a:bodyPr anchor="ctr" anchorCtr="0"/>
          <a:p>
            <a:r>
              <a:rPr lang="zh-CN" altLang="en-US" b="1" dirty="0">
                <a:solidFill>
                  <a:srgbClr val="FF0066"/>
                </a:solidFill>
                <a:ea typeface="黑体" panose="02010609060101010101" pitchFamily="2" charset="-122"/>
              </a:rPr>
              <a:t>文体介绍</a:t>
            </a:r>
            <a:endParaRPr lang="zh-CN" altLang="en-US" b="1" dirty="0">
              <a:solidFill>
                <a:srgbClr val="FF0066"/>
              </a:solidFill>
              <a:ea typeface="黑体" panose="02010609060101010101" pitchFamily="2" charset="-122"/>
            </a:endParaRPr>
          </a:p>
        </p:txBody>
      </p:sp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395288" y="1268413"/>
            <a:ext cx="8062912" cy="4827587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</a:t>
            </a:r>
            <a:r>
              <a:rPr lang="zh-CN" altLang="en-US" sz="3600" b="1" dirty="0">
                <a:ea typeface="黑体" panose="02010609060101010101" pitchFamily="2" charset="-122"/>
              </a:rPr>
              <a:t>本文是一篇学术报告。学术报告也称学术讲座，一般是由某一专业领域的学者将专业知识或研究成果在短时间内，通过演讲的形式传授给听众，是一种重要的传授知识、传播学术成果的、指导研究方法、培养学术研究能力的途径。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>
          <a:xfrm>
            <a:off x="685800" y="-26987"/>
            <a:ext cx="7772400" cy="1143000"/>
          </a:xfrm>
          <a:ln/>
        </p:spPr>
        <p:txBody>
          <a:bodyPr anchor="ctr" anchorCtr="0"/>
          <a:p>
            <a:r>
              <a:rPr lang="zh-CN" altLang="en-US" b="1" dirty="0">
                <a:solidFill>
                  <a:srgbClr val="FF0066"/>
                </a:solidFill>
                <a:ea typeface="黑体" panose="02010609060101010101" pitchFamily="2" charset="-122"/>
              </a:rPr>
              <a:t>结构</a:t>
            </a:r>
            <a:endParaRPr lang="zh-CN" altLang="en-US" b="1" dirty="0">
              <a:solidFill>
                <a:srgbClr val="FF0066"/>
              </a:solidFill>
              <a:ea typeface="黑体" panose="02010609060101010101" pitchFamily="2" charset="-122"/>
            </a:endParaRPr>
          </a:p>
        </p:txBody>
      </p:sp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351837" cy="5111750"/>
          </a:xfrm>
          <a:ln/>
        </p:spPr>
        <p:txBody>
          <a:bodyPr/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第一部分（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）：介绍了语言最基本的实用功能 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第二部分（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）论述语言的生发和促进的功能 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第三部分（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）：论述语言的浪漫的功能。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第四部分（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）：总结语言的功能。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charRg st="2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5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3">
                                            <p:txEl>
                                              <p:charRg st="5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3">
                                            <p:txEl>
                                              <p:charRg st="5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3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3">
                                            <p:txEl>
                                              <p:charRg st="7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>
            <a:off x="685800" y="-242887"/>
            <a:ext cx="7772400" cy="1143000"/>
          </a:xfrm>
          <a:ln/>
        </p:spPr>
        <p:txBody>
          <a:bodyPr anchor="ctr" anchorCtr="0"/>
          <a:p>
            <a:r>
              <a:rPr lang="zh-CN" altLang="en-US" dirty="0"/>
              <a:t>第一部分</a:t>
            </a:r>
            <a:endParaRPr lang="zh-CN" altLang="en-US" dirty="0"/>
          </a:p>
        </p:txBody>
      </p:sp>
      <p:sp>
        <p:nvSpPr>
          <p:cNvPr id="72707" name="文本占位符 72706"/>
          <p:cNvSpPr>
            <a:spLocks noGrp="1"/>
          </p:cNvSpPr>
          <p:nvPr>
            <p:ph type="body" idx="1"/>
          </p:nvPr>
        </p:nvSpPr>
        <p:spPr>
          <a:xfrm>
            <a:off x="250825" y="836613"/>
            <a:ext cx="8569325" cy="5761037"/>
          </a:xfrm>
          <a:ln/>
        </p:spPr>
        <p:txBody>
          <a:bodyPr/>
          <a:p>
            <a:pPr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、语言具有哪些最基本的实用功能？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400" b="1" dirty="0"/>
              <a:t>     </a:t>
            </a:r>
            <a:r>
              <a:rPr lang="zh-CN" altLang="en-US" sz="2400" b="1" dirty="0">
                <a:solidFill>
                  <a:srgbClr val="FF0066"/>
                </a:solidFill>
                <a:ea typeface="黑体" panose="02010609060101010101" pitchFamily="2" charset="-122"/>
              </a:rPr>
              <a:t>表意和交流的作用、记录与记忆的功能。</a:t>
            </a:r>
            <a:endParaRPr lang="zh-CN" altLang="en-US" sz="2400" b="1" dirty="0">
              <a:solidFill>
                <a:srgbClr val="FF0066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、作者在文中并没有对语言最基本的功能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表达交流及记录记忆功能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进行深入探讨，可是作者为什么还要在文章的开头用一句话进行简要介绍？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/>
              <a:t>         </a:t>
            </a:r>
            <a:r>
              <a:rPr lang="zh-CN" altLang="en-US" sz="2800" b="1" dirty="0">
                <a:solidFill>
                  <a:srgbClr val="FF0066"/>
                </a:solidFill>
                <a:ea typeface="黑体" panose="02010609060101010101" pitchFamily="2" charset="-122"/>
              </a:rPr>
              <a:t>作者关于“语言的功能”的学术演讲主要是阐述自己对语言功能的深入研究，重点论述自己的独特见解和依据，所以对于人所共知的语言的最基本的功能就简要介绍，一语带过了。但对语言最基本的功能又不能不做交待，否则观点不全面，不严谨。所以对于这一最基本的功能，作者在文章的开头和最后的总结中都作了必要的交代。</a:t>
            </a:r>
            <a:endParaRPr lang="zh-CN" altLang="en-US" sz="2800" b="1" dirty="0">
              <a:solidFill>
                <a:srgbClr val="FF0066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7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4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7">
                                            <p:txEl>
                                              <p:charRg st="4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7">
                                            <p:txEl>
                                              <p:charRg st="4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charRg st="110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7">
                                            <p:txEl>
                                              <p:charRg st="110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7">
                                            <p:txEl>
                                              <p:charRg st="110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685800" y="-242887"/>
            <a:ext cx="7772400" cy="1143000"/>
          </a:xfrm>
          <a:ln/>
        </p:spPr>
        <p:txBody>
          <a:bodyPr anchor="ctr" anchorCtr="0"/>
          <a:p>
            <a:r>
              <a:rPr lang="zh-CN" altLang="en-US" sz="3600" b="1" dirty="0">
                <a:ea typeface="黑体" panose="02010609060101010101" pitchFamily="2" charset="-122"/>
              </a:rPr>
              <a:t>第二部分</a:t>
            </a:r>
            <a:endParaRPr lang="zh-CN" altLang="en-US" sz="3600" b="1" dirty="0">
              <a:ea typeface="黑体" panose="02010609060101010101" pitchFamily="2" charset="-122"/>
            </a:endParaRPr>
          </a:p>
        </p:txBody>
      </p:sp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>
          <a:xfrm>
            <a:off x="323850" y="908050"/>
            <a:ext cx="8640763" cy="5761038"/>
          </a:xfrm>
          <a:ln/>
        </p:spPr>
        <p:txBody>
          <a:bodyPr/>
          <a:p>
            <a:pPr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、语言的生发和促进功能具体表现为哪些功能？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帮助思想、推动思想的功能 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煽情的功能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修辞的功能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心理的功能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审美的功能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2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1">
                                            <p:txEl>
                                              <p:charRg st="2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1">
                                            <p:txEl>
                                              <p:charRg st="23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1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1">
                                            <p:txEl>
                                              <p:charRg st="47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1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1">
                                            <p:txEl>
                                              <p:charRg st="63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1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31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3731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731">
                                            <p:txEl>
                                              <p:charRg st="95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74753"/>
          <p:cNvSpPr>
            <a:spLocks noGrp="1"/>
          </p:cNvSpPr>
          <p:nvPr>
            <p:ph type="title"/>
          </p:nvPr>
        </p:nvSpPr>
        <p:spPr>
          <a:xfrm>
            <a:off x="179388" y="-242887"/>
            <a:ext cx="8856662" cy="1143000"/>
          </a:xfrm>
          <a:ln/>
        </p:spPr>
        <p:txBody>
          <a:bodyPr anchor="ctr" anchorCtr="0"/>
          <a:p>
            <a:pPr algn="l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第一层（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）：论述语言帮助思想、推动思想的功能</a:t>
            </a:r>
            <a:r>
              <a:rPr lang="zh-CN" altLang="en-US" sz="2800" b="1" dirty="0"/>
              <a:t>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>
          <a:xfrm>
            <a:off x="323850" y="765175"/>
            <a:ext cx="8640763" cy="5976938"/>
          </a:xfrm>
          <a:ln/>
        </p:spPr>
        <p:txBody>
          <a:bodyPr/>
          <a:p>
            <a:pPr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、作者是从哪些角度进行论述的？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）文学创作的角度 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）“纯粹的文字上的掂量”的角度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）语法的角度分析语言</a:t>
            </a:r>
            <a:r>
              <a:rPr lang="zh-CN" altLang="en-US" sz="2800" dirty="0">
                <a:solidFill>
                  <a:srgbClr val="FF0066"/>
                </a:solidFill>
              </a:rPr>
              <a:t> </a:t>
            </a:r>
            <a:endParaRPr lang="zh-CN" altLang="en-US" sz="2800" dirty="0">
              <a:solidFill>
                <a:srgbClr val="FF0066"/>
              </a:solidFill>
            </a:endParaRPr>
          </a:p>
          <a:p>
            <a:pPr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、为什么说“语言还有一种帮助思想、推动思想的功能，不但变成思想的符号，变成思想的载体，而且变成思想的一个驱动力，成为激活思想的一个因素”？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）写作的过程中以语言梳理、生发、演绎思想，是思想成熟。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）文字的推敲使思想得以产生、推进、改进、升华。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）语言发展推动了逻辑和思辨的发展。</a:t>
            </a:r>
            <a:endParaRPr lang="zh-CN" altLang="en-US" sz="28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55">
                                            <p:txEl>
                                              <p:charRg st="2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55">
                                            <p:txEl>
                                              <p:charRg st="47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6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55">
                                            <p:txEl>
                                              <p:charRg st="6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755">
                                            <p:txEl>
                                              <p:charRg st="61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132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55">
                                            <p:txEl>
                                              <p:charRg st="132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4755">
                                            <p:txEl>
                                              <p:charRg st="132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162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4755">
                                            <p:txEl>
                                              <p:charRg st="162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4755">
                                            <p:txEl>
                                              <p:charRg st="162" end="1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188" end="2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4755">
                                            <p:txEl>
                                              <p:charRg st="188" end="2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4755">
                                            <p:txEl>
                                              <p:charRg st="188" end="2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>
          <a:xfrm>
            <a:off x="250825" y="333375"/>
            <a:ext cx="8207375" cy="5762625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、文章举茅盾先生写作的例子，是不是与要论证的观点矛盾？举这一个例子的作用是什么？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不矛盾，因为作家里头有各种例外，茅盾就属于例外的一个。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举这样的一个例子使文章的逻辑性更加严密，而且茅盾也不是按提纲一成不变的写，他只是“基本上按提纲写下来”。这说明即使是最有计划最仔细的人，在写作的过程中，也或多或少对原计划有一些修正，这修正，正是思想更明晰，形象更鲜明地表现。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75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9">
                                            <p:txEl>
                                              <p:charRg st="75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79">
                                            <p:txEl>
                                              <p:charRg st="75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标题 76801"/>
          <p:cNvSpPr>
            <a:spLocks noGrp="1"/>
          </p:cNvSpPr>
          <p:nvPr>
            <p:ph type="title"/>
          </p:nvPr>
        </p:nvSpPr>
        <p:spPr>
          <a:xfrm>
            <a:off x="685800" y="53975"/>
            <a:ext cx="7772400" cy="1143000"/>
          </a:xfrm>
          <a:ln/>
        </p:spPr>
        <p:txBody>
          <a:bodyPr anchor="ctr" anchorCtr="0"/>
          <a:p>
            <a:pPr algn="l"/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第二层（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）：论述语言有很强烈的煽情的作用。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76803" name="文本占位符 76802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424862" cy="5903912"/>
          </a:xfrm>
          <a:ln/>
        </p:spPr>
        <p:txBody>
          <a:bodyPr/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）自己对“神圣”情感的认识过程 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）自己读诗歌从中获得的对乡情的感觉</a:t>
            </a:r>
            <a:endParaRPr lang="zh-CN" altLang="en-US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b="1" dirty="0">
                <a:ea typeface="黑体" panose="02010609060101010101" pitchFamily="2" charset="-122"/>
              </a:rPr>
              <a:t>论证语言具有生发、形成、推动和发展人的感情的作用。</a:t>
            </a:r>
            <a:endParaRPr lang="zh-CN" altLang="en-US" b="1" dirty="0"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第三层（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）：论述语言文字的修辞作用。 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66"/>
                </a:solidFill>
                <a:ea typeface="黑体" panose="02010609060101010101" pitchFamily="2" charset="-122"/>
              </a:rPr>
              <a:t>对同一情感使用不同的修辞表达所产生的差异</a:t>
            </a:r>
            <a:endParaRPr lang="zh-CN" altLang="en-US" b="1" dirty="0">
              <a:solidFill>
                <a:srgbClr val="FF0066"/>
              </a:solidFill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b="1" dirty="0">
                <a:ea typeface="黑体" panose="02010609060101010101" pitchFamily="2" charset="-122"/>
              </a:rPr>
              <a:t>论证：修辞不仅仅影响了人的语言，而且影响人的生活的一切的一切</a:t>
            </a:r>
            <a:endParaRPr lang="zh-CN" altLang="en-US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3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3">
                                            <p:txEl>
                                              <p:charRg st="3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6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3">
                                            <p:txEl>
                                              <p:charRg st="6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3">
                                            <p:txEl>
                                              <p:charRg st="6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9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3">
                                            <p:txEl>
                                              <p:charRg st="9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3">
                                            <p:txEl>
                                              <p:charRg st="9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111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03">
                                            <p:txEl>
                                              <p:charRg st="111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03">
                                            <p:txEl>
                                              <p:charRg st="111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tags/tag1.xml><?xml version="1.0" encoding="utf-8"?>
<p:tagLst xmlns:p="http://schemas.openxmlformats.org/presentationml/2006/main">
  <p:tag name="commondata" val="eyJoZGlkIjoiM2M5Nzk5YjNhYmMwZDcwYmNmMWNlZDhhNjQ1ZTJhMmU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2526</Words>
  <Application>WPS 演示</Application>
  <PresentationFormat>在屏幕上显示</PresentationFormat>
  <Paragraphs>102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Billgates</dc:creator>
  <cp:lastModifiedBy>Z.</cp:lastModifiedBy>
  <cp:revision>36</cp:revision>
  <dcterms:created xsi:type="dcterms:W3CDTF">2004-08-17T15:53:18Z</dcterms:created>
  <dcterms:modified xsi:type="dcterms:W3CDTF">2023-10-08T13:53:18Z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370730C3B4E14F4CAB6380AD5CC510A0_13</vt:lpwstr>
  </property>
  <property fmtid="{D5CDD505-2E9C-101B-9397-08002B2CF9AE}" pid="3" name="KSOProductBuildVer">
    <vt:lpwstr>2052-12.1.0.15374</vt:lpwstr>
  </property>
</Properties>
</file>