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5" r:id="rId11"/>
    <p:sldId id="264" r:id="rId12"/>
    <p:sldId id="265" r:id="rId13"/>
    <p:sldId id="266" r:id="rId14"/>
    <p:sldId id="267" r:id="rId15"/>
    <p:sldId id="268" r:id="rId16"/>
    <p:sldId id="269" r:id="rId17"/>
    <p:sldId id="276" r:id="rId18"/>
    <p:sldId id="270" r:id="rId19"/>
    <p:sldId id="271" r:id="rId20"/>
    <p:sldId id="272" r:id="rId21"/>
    <p:sldId id="277" r:id="rId22"/>
    <p:sldId id="273" r:id="rId23"/>
    <p:sldId id="274" r:id="rId24"/>
    <p:sldId id="278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38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13"/>
            </p:custDataLst>
          </p:nvPr>
        </p:nvSpPr>
        <p:spPr>
          <a:xfrm>
            <a:off x="243840" y="289560"/>
            <a:ext cx="11734800" cy="64008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image" Target="../media/image2.png"/><Relationship Id="rId1" Type="http://schemas.openxmlformats.org/officeDocument/2006/relationships/tags" Target="../tags/tag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image" Target="../media/image2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tags" Target="../tags/tag7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image" Target="../media/image2.png"/><Relationship Id="rId1" Type="http://schemas.openxmlformats.org/officeDocument/2006/relationships/tags" Target="../tags/tag3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2.png"/><Relationship Id="rId1" Type="http://schemas.openxmlformats.org/officeDocument/2006/relationships/tags" Target="../tags/tag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tags" Target="../tags/tag21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tags" Target="../tags/tag2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tags" Target="../tags/tag23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image" Target="../media/image2.png"/><Relationship Id="rId1" Type="http://schemas.openxmlformats.org/officeDocument/2006/relationships/tags" Target="../tags/tag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795270" y="1587500"/>
            <a:ext cx="6383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ea typeface="楷体" panose="02010609060101010101" pitchFamily="49" charset="-122"/>
                <a:sym typeface="+mn-ea"/>
              </a:rPr>
              <a:t>中职语文高教板拓展模块第四单元 </a:t>
            </a:r>
            <a:endParaRPr lang="zh-CN" altLang="en-US" sz="240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charset="-122"/>
              <a:ea typeface="楷体" panose="02010609060101010101" pitchFamily="49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158875" y="2300605"/>
            <a:ext cx="1019873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800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运用之妙</a:t>
            </a:r>
            <a:r>
              <a:rPr lang="en-US" altLang="zh-CN" sz="800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800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存乎一心</a:t>
            </a:r>
            <a:endParaRPr lang="zh-CN" altLang="en-US" sz="800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928235" y="4115435"/>
            <a:ext cx="2096770" cy="516890"/>
            <a:chOff x="7558" y="6444"/>
            <a:chExt cx="3302" cy="814"/>
          </a:xfrm>
        </p:grpSpPr>
        <p:sp>
          <p:nvSpPr>
            <p:cNvPr id="7" name="î$ḻîḍê"/>
            <p:cNvSpPr/>
            <p:nvPr>
              <p:custDataLst>
                <p:tags r:id="rId3"/>
              </p:custDataLst>
            </p:nvPr>
          </p:nvSpPr>
          <p:spPr>
            <a:xfrm>
              <a:off x="7558" y="6444"/>
              <a:ext cx="3302" cy="815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144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8" name="îṡḷîḋè"/>
            <p:cNvSpPr txBox="1"/>
            <p:nvPr>
              <p:custDataLst>
                <p:tags r:id="rId4"/>
              </p:custDataLst>
            </p:nvPr>
          </p:nvSpPr>
          <p:spPr>
            <a:xfrm>
              <a:off x="7733" y="6604"/>
              <a:ext cx="2952" cy="53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6600" b="1" kern="1200" dirty="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800" spc="300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主讲人：</a:t>
              </a:r>
              <a:r>
                <a:rPr lang="en-US" altLang="zh-CN" sz="1800" spc="300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XXX</a:t>
              </a:r>
              <a:endParaRPr lang="en-US" altLang="zh-CN" sz="1800" spc="3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screen"/>
          <a:stretch>
            <a:fillRect/>
          </a:stretch>
        </p:blipFill>
        <p:spPr>
          <a:xfrm>
            <a:off x="10778490" y="-65405"/>
            <a:ext cx="1566545" cy="15665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4974" y="794612"/>
            <a:ext cx="2520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ea typeface="楷体" panose="02010609060101010101" pitchFamily="49" charset="-122"/>
              </a:rPr>
              <a:t>研读课文</a:t>
            </a:r>
            <a:endParaRPr lang="zh-CN" altLang="en-US" sz="3600"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4974" y="1440943"/>
            <a:ext cx="9984258" cy="1091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800">
                <a:ea typeface="楷体" panose="02010609060101010101" pitchFamily="49" charset="-122"/>
              </a:rPr>
              <a:t>作者以“一”字在中国古代诗歌中的妙用为例，分析语言文字的运用之妙，请找出所选诗句和对应的分析。</a:t>
            </a:r>
            <a:endParaRPr lang="en-US" altLang="zh-CN" sz="2800"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52931" y="2980978"/>
            <a:ext cx="1525544" cy="638675"/>
            <a:chOff x="1390651" y="2613313"/>
            <a:chExt cx="1525544" cy="638675"/>
          </a:xfrm>
        </p:grpSpPr>
        <p:sp>
          <p:nvSpPr>
            <p:cNvPr id="4" name="矩形 3"/>
            <p:cNvSpPr/>
            <p:nvPr/>
          </p:nvSpPr>
          <p:spPr>
            <a:xfrm>
              <a:off x="1390651" y="2613313"/>
              <a:ext cx="1525544" cy="6386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95591" y="2732615"/>
              <a:ext cx="1308544" cy="4463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所选诗句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485568" y="2980978"/>
            <a:ext cx="6644819" cy="638675"/>
            <a:chOff x="3023288" y="2613313"/>
            <a:chExt cx="6644819" cy="638675"/>
          </a:xfrm>
        </p:grpSpPr>
        <p:sp>
          <p:nvSpPr>
            <p:cNvPr id="8" name="矩形 7"/>
            <p:cNvSpPr/>
            <p:nvPr/>
          </p:nvSpPr>
          <p:spPr>
            <a:xfrm>
              <a:off x="3023288" y="2613313"/>
              <a:ext cx="6644819" cy="63867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192832" y="2739911"/>
              <a:ext cx="478028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前村深雪里，昨夜一枝开。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852931" y="3714167"/>
            <a:ext cx="1525544" cy="977075"/>
            <a:chOff x="1390651" y="2613313"/>
            <a:chExt cx="1525544" cy="977075"/>
          </a:xfrm>
        </p:grpSpPr>
        <p:sp>
          <p:nvSpPr>
            <p:cNvPr id="14" name="矩形 13"/>
            <p:cNvSpPr/>
            <p:nvPr/>
          </p:nvSpPr>
          <p:spPr>
            <a:xfrm>
              <a:off x="1390651" y="2613313"/>
              <a:ext cx="1525544" cy="9770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499151" y="2886406"/>
              <a:ext cx="13085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营造意境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85568" y="3714167"/>
            <a:ext cx="6644819" cy="977075"/>
            <a:chOff x="3023288" y="2613313"/>
            <a:chExt cx="6644819" cy="638675"/>
          </a:xfrm>
        </p:grpSpPr>
        <p:sp>
          <p:nvSpPr>
            <p:cNvPr id="18" name="矩形 17"/>
            <p:cNvSpPr/>
            <p:nvPr/>
          </p:nvSpPr>
          <p:spPr>
            <a:xfrm>
              <a:off x="3023288" y="2613313"/>
              <a:ext cx="6644819" cy="63867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192832" y="2707827"/>
              <a:ext cx="6254361" cy="502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表现的是一种凌霜傲雪，蓓蕾初放的意境，表现出早梅坚强峭拔的品格和生命力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709591" y="4804516"/>
            <a:ext cx="1713570" cy="977075"/>
            <a:chOff x="1247311" y="2613313"/>
            <a:chExt cx="1713570" cy="977075"/>
          </a:xfrm>
        </p:grpSpPr>
        <p:sp>
          <p:nvSpPr>
            <p:cNvPr id="21" name="矩形 20"/>
            <p:cNvSpPr/>
            <p:nvPr/>
          </p:nvSpPr>
          <p:spPr>
            <a:xfrm>
              <a:off x="1390651" y="2613313"/>
              <a:ext cx="1525544" cy="9770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247311" y="2895830"/>
              <a:ext cx="17135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ea typeface="楷体" panose="02010609060101010101" pitchFamily="49" charset="-122"/>
                </a:rPr>
                <a:t>“一”字作用</a:t>
              </a:r>
              <a:endParaRPr lang="zh-CN" altLang="en-US" sz="20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485568" y="4804515"/>
            <a:ext cx="6644819" cy="977075"/>
            <a:chOff x="3023288" y="2613312"/>
            <a:chExt cx="6644819" cy="977075"/>
          </a:xfrm>
        </p:grpSpPr>
        <p:sp>
          <p:nvSpPr>
            <p:cNvPr id="24" name="矩形 23"/>
            <p:cNvSpPr/>
            <p:nvPr/>
          </p:nvSpPr>
          <p:spPr>
            <a:xfrm>
              <a:off x="3023288" y="2613312"/>
              <a:ext cx="6644819" cy="97707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076835" y="2728826"/>
              <a:ext cx="637035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“一”字虽属数的概念，却能在表现诗歌的意境中起到巨大作用。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0525"/>
            <a:ext cx="1390650" cy="2657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4974" y="794612"/>
            <a:ext cx="2520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ea typeface="楷体" panose="02010609060101010101" pitchFamily="49" charset="-122"/>
              </a:rPr>
              <a:t>研读课文</a:t>
            </a:r>
            <a:endParaRPr lang="zh-CN" altLang="en-US" sz="3600"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4974" y="1440943"/>
            <a:ext cx="9984258" cy="1091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800">
                <a:ea typeface="楷体" panose="02010609060101010101" pitchFamily="49" charset="-122"/>
              </a:rPr>
              <a:t>作者以“一”字在中国古代诗歌中的妙用为例，分析语言文字的运用之妙，请找出所选诗句和对应的分析。</a:t>
            </a:r>
            <a:endParaRPr lang="en-US" altLang="zh-CN" sz="2800"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061846" y="2980978"/>
            <a:ext cx="1525544" cy="638675"/>
            <a:chOff x="1390651" y="2613313"/>
            <a:chExt cx="1525544" cy="638675"/>
          </a:xfrm>
        </p:grpSpPr>
        <p:sp>
          <p:nvSpPr>
            <p:cNvPr id="4" name="矩形 3"/>
            <p:cNvSpPr/>
            <p:nvPr/>
          </p:nvSpPr>
          <p:spPr>
            <a:xfrm>
              <a:off x="1390651" y="2613313"/>
              <a:ext cx="1525544" cy="6386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95591" y="2732615"/>
              <a:ext cx="1308544" cy="4463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所选诗句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94483" y="2980978"/>
            <a:ext cx="6644819" cy="638675"/>
            <a:chOff x="3023288" y="2613313"/>
            <a:chExt cx="6644819" cy="638675"/>
          </a:xfrm>
        </p:grpSpPr>
        <p:sp>
          <p:nvSpPr>
            <p:cNvPr id="8" name="矩形 7"/>
            <p:cNvSpPr/>
            <p:nvPr/>
          </p:nvSpPr>
          <p:spPr>
            <a:xfrm>
              <a:off x="3023288" y="2613313"/>
              <a:ext cx="6644819" cy="63867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192832" y="2739911"/>
              <a:ext cx="478028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浓绿万枝红一点，动人春色不须多。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61846" y="3714167"/>
            <a:ext cx="1525544" cy="977075"/>
            <a:chOff x="1390651" y="2613313"/>
            <a:chExt cx="1525544" cy="977075"/>
          </a:xfrm>
        </p:grpSpPr>
        <p:sp>
          <p:nvSpPr>
            <p:cNvPr id="14" name="矩形 13"/>
            <p:cNvSpPr/>
            <p:nvPr/>
          </p:nvSpPr>
          <p:spPr>
            <a:xfrm>
              <a:off x="1390651" y="2613313"/>
              <a:ext cx="1525544" cy="9770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504120" y="2886406"/>
              <a:ext cx="13085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营造意境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694483" y="3714167"/>
            <a:ext cx="6698366" cy="977075"/>
            <a:chOff x="3023288" y="2613313"/>
            <a:chExt cx="6698366" cy="638675"/>
          </a:xfrm>
        </p:grpSpPr>
        <p:sp>
          <p:nvSpPr>
            <p:cNvPr id="18" name="矩形 17"/>
            <p:cNvSpPr/>
            <p:nvPr/>
          </p:nvSpPr>
          <p:spPr>
            <a:xfrm>
              <a:off x="3023288" y="2613313"/>
              <a:ext cx="6644819" cy="63867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192832" y="2707827"/>
              <a:ext cx="6528822" cy="502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动人的春色集中在“红一点”上表现出来，构成非常鲜明出众的艺术形象，形成意在言外的艺术意境。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918506" y="4804516"/>
            <a:ext cx="1713570" cy="977075"/>
            <a:chOff x="1247311" y="2613313"/>
            <a:chExt cx="1713570" cy="977075"/>
          </a:xfrm>
        </p:grpSpPr>
        <p:sp>
          <p:nvSpPr>
            <p:cNvPr id="21" name="矩形 20"/>
            <p:cNvSpPr/>
            <p:nvPr/>
          </p:nvSpPr>
          <p:spPr>
            <a:xfrm>
              <a:off x="1390651" y="2613313"/>
              <a:ext cx="1525544" cy="9770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247311" y="2895830"/>
              <a:ext cx="17135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ea typeface="楷体" panose="02010609060101010101" pitchFamily="49" charset="-122"/>
                </a:rPr>
                <a:t>“一”字作用</a:t>
              </a:r>
              <a:endParaRPr lang="zh-CN" altLang="en-US" sz="20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694483" y="4804515"/>
            <a:ext cx="6644819" cy="977075"/>
            <a:chOff x="3023288" y="2613312"/>
            <a:chExt cx="6644819" cy="977075"/>
          </a:xfrm>
        </p:grpSpPr>
        <p:sp>
          <p:nvSpPr>
            <p:cNvPr id="24" name="矩形 23"/>
            <p:cNvSpPr/>
            <p:nvPr/>
          </p:nvSpPr>
          <p:spPr>
            <a:xfrm>
              <a:off x="3023288" y="2613312"/>
              <a:ext cx="6644819" cy="97707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089240" y="2880441"/>
              <a:ext cx="637035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“一”字被用来表现孤傲、突出的形象。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0525"/>
            <a:ext cx="1390650" cy="2657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4974" y="794612"/>
            <a:ext cx="2520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ea typeface="楷体" panose="02010609060101010101" pitchFamily="49" charset="-122"/>
              </a:rPr>
              <a:t>研读课文</a:t>
            </a:r>
            <a:endParaRPr lang="zh-CN" altLang="en-US" sz="3600"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4974" y="1440943"/>
            <a:ext cx="9984258" cy="1091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800">
                <a:ea typeface="楷体" panose="02010609060101010101" pitchFamily="49" charset="-122"/>
              </a:rPr>
              <a:t>作者以“一”字在中国古代诗歌中的妙用为例，分析语言文字的运用之妙，请找出所选诗句和对应的分析。</a:t>
            </a:r>
            <a:endParaRPr lang="en-US" altLang="zh-CN" sz="2800"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19276" y="2852708"/>
            <a:ext cx="1525544" cy="638675"/>
            <a:chOff x="1390651" y="2613313"/>
            <a:chExt cx="1525544" cy="638675"/>
          </a:xfrm>
        </p:grpSpPr>
        <p:sp>
          <p:nvSpPr>
            <p:cNvPr id="4" name="矩形 3"/>
            <p:cNvSpPr/>
            <p:nvPr/>
          </p:nvSpPr>
          <p:spPr>
            <a:xfrm>
              <a:off x="1390651" y="2613313"/>
              <a:ext cx="1525544" cy="6386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95591" y="2732615"/>
              <a:ext cx="1308544" cy="4463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所选诗句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451913" y="2852708"/>
            <a:ext cx="6644819" cy="638675"/>
            <a:chOff x="3023288" y="2613313"/>
            <a:chExt cx="6644819" cy="638675"/>
          </a:xfrm>
        </p:grpSpPr>
        <p:sp>
          <p:nvSpPr>
            <p:cNvPr id="8" name="矩形 7"/>
            <p:cNvSpPr/>
            <p:nvPr/>
          </p:nvSpPr>
          <p:spPr>
            <a:xfrm>
              <a:off x="3023288" y="2613313"/>
              <a:ext cx="6644819" cy="63867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192832" y="2739911"/>
              <a:ext cx="478028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残星几点雁横塞，长笛一声人倚楼。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819276" y="3585897"/>
            <a:ext cx="1525544" cy="977075"/>
            <a:chOff x="1390651" y="2613313"/>
            <a:chExt cx="1525544" cy="977075"/>
          </a:xfrm>
        </p:grpSpPr>
        <p:sp>
          <p:nvSpPr>
            <p:cNvPr id="14" name="矩形 13"/>
            <p:cNvSpPr/>
            <p:nvPr/>
          </p:nvSpPr>
          <p:spPr>
            <a:xfrm>
              <a:off x="1390651" y="2613313"/>
              <a:ext cx="1525544" cy="9770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495972" y="2886406"/>
              <a:ext cx="13085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营造意境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51913" y="3585897"/>
            <a:ext cx="6644819" cy="977075"/>
            <a:chOff x="3023288" y="2613313"/>
            <a:chExt cx="6644819" cy="638675"/>
          </a:xfrm>
        </p:grpSpPr>
        <p:sp>
          <p:nvSpPr>
            <p:cNvPr id="18" name="矩形 17"/>
            <p:cNvSpPr/>
            <p:nvPr/>
          </p:nvSpPr>
          <p:spPr>
            <a:xfrm>
              <a:off x="3023288" y="2613313"/>
              <a:ext cx="6644819" cy="63867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192832" y="2707827"/>
              <a:ext cx="6330934" cy="502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“长笛一声”，点缀着残星皓月，哀怨之意，溢于文字之表。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675936" y="4676246"/>
            <a:ext cx="1713570" cy="977075"/>
            <a:chOff x="1247311" y="2613313"/>
            <a:chExt cx="1713570" cy="977075"/>
          </a:xfrm>
        </p:grpSpPr>
        <p:sp>
          <p:nvSpPr>
            <p:cNvPr id="21" name="矩形 20"/>
            <p:cNvSpPr/>
            <p:nvPr/>
          </p:nvSpPr>
          <p:spPr>
            <a:xfrm>
              <a:off x="1390651" y="2613313"/>
              <a:ext cx="1525544" cy="9770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247311" y="2895830"/>
              <a:ext cx="17135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ea typeface="楷体" panose="02010609060101010101" pitchFamily="49" charset="-122"/>
                </a:rPr>
                <a:t>“一”字作用</a:t>
              </a:r>
              <a:endParaRPr lang="zh-CN" altLang="en-US" sz="20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451913" y="4676245"/>
            <a:ext cx="6644819" cy="977075"/>
            <a:chOff x="3023288" y="2613312"/>
            <a:chExt cx="6644819" cy="977075"/>
          </a:xfrm>
        </p:grpSpPr>
        <p:sp>
          <p:nvSpPr>
            <p:cNvPr id="24" name="矩形 23"/>
            <p:cNvSpPr/>
            <p:nvPr/>
          </p:nvSpPr>
          <p:spPr>
            <a:xfrm>
              <a:off x="3023288" y="2613312"/>
              <a:ext cx="6644819" cy="97707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153408" y="2703979"/>
              <a:ext cx="637035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“一”字在此，具有“以少总多”“以一当十”的艺术效果。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0525"/>
            <a:ext cx="1390650" cy="2657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4974" y="794612"/>
            <a:ext cx="2520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ea typeface="楷体" panose="02010609060101010101" pitchFamily="49" charset="-122"/>
              </a:rPr>
              <a:t>研读课文</a:t>
            </a:r>
            <a:endParaRPr lang="zh-CN" altLang="en-US" sz="3600"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4974" y="1440943"/>
            <a:ext cx="9984258" cy="1091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800">
                <a:ea typeface="楷体" panose="02010609060101010101" pitchFamily="49" charset="-122"/>
              </a:rPr>
              <a:t>作者以“一”字在中国古代诗歌中的妙用为例，分析语言文字的运用之妙，请找出所选诗句和对应的分析。</a:t>
            </a:r>
            <a:endParaRPr lang="en-US" altLang="zh-CN" sz="2800"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908176" y="2942878"/>
            <a:ext cx="1525544" cy="638675"/>
            <a:chOff x="1390651" y="2613313"/>
            <a:chExt cx="1525544" cy="638675"/>
          </a:xfrm>
        </p:grpSpPr>
        <p:sp>
          <p:nvSpPr>
            <p:cNvPr id="4" name="矩形 3"/>
            <p:cNvSpPr/>
            <p:nvPr/>
          </p:nvSpPr>
          <p:spPr>
            <a:xfrm>
              <a:off x="1390651" y="2613313"/>
              <a:ext cx="1525544" cy="6386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95591" y="2732615"/>
              <a:ext cx="1308544" cy="4463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所选诗句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540813" y="2942878"/>
            <a:ext cx="6644819" cy="638675"/>
            <a:chOff x="3023288" y="2613313"/>
            <a:chExt cx="6644819" cy="638675"/>
          </a:xfrm>
        </p:grpSpPr>
        <p:sp>
          <p:nvSpPr>
            <p:cNvPr id="8" name="矩形 7"/>
            <p:cNvSpPr/>
            <p:nvPr/>
          </p:nvSpPr>
          <p:spPr>
            <a:xfrm>
              <a:off x="3023288" y="2613313"/>
              <a:ext cx="6644819" cy="63867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192832" y="2739911"/>
              <a:ext cx="478028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戍鼓断人行，边秋一雁声。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908176" y="3676067"/>
            <a:ext cx="1525544" cy="977075"/>
            <a:chOff x="1390651" y="2613313"/>
            <a:chExt cx="1525544" cy="977075"/>
          </a:xfrm>
        </p:grpSpPr>
        <p:sp>
          <p:nvSpPr>
            <p:cNvPr id="14" name="矩形 13"/>
            <p:cNvSpPr/>
            <p:nvPr/>
          </p:nvSpPr>
          <p:spPr>
            <a:xfrm>
              <a:off x="1390651" y="2613313"/>
              <a:ext cx="1525544" cy="9770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513234" y="2939923"/>
              <a:ext cx="13085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营造意境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540813" y="3676067"/>
            <a:ext cx="6644819" cy="977075"/>
            <a:chOff x="3023288" y="2613313"/>
            <a:chExt cx="6644819" cy="638675"/>
          </a:xfrm>
        </p:grpSpPr>
        <p:sp>
          <p:nvSpPr>
            <p:cNvPr id="18" name="矩形 17"/>
            <p:cNvSpPr/>
            <p:nvPr/>
          </p:nvSpPr>
          <p:spPr>
            <a:xfrm>
              <a:off x="3023288" y="2613313"/>
              <a:ext cx="6644819" cy="63867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192832" y="2707827"/>
              <a:ext cx="6330934" cy="502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孤雁的叫声，夹杂着城楼更鼓声，在夜静更深时，更显得难以忍受的寂静，衬托出诗人内心的孤寂。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764836" y="4766416"/>
            <a:ext cx="1713570" cy="977075"/>
            <a:chOff x="1247311" y="2613313"/>
            <a:chExt cx="1713570" cy="977075"/>
          </a:xfrm>
        </p:grpSpPr>
        <p:sp>
          <p:nvSpPr>
            <p:cNvPr id="21" name="矩形 20"/>
            <p:cNvSpPr/>
            <p:nvPr/>
          </p:nvSpPr>
          <p:spPr>
            <a:xfrm>
              <a:off x="1390651" y="2613313"/>
              <a:ext cx="1525544" cy="9770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247311" y="2895830"/>
              <a:ext cx="17135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ea typeface="楷体" panose="02010609060101010101" pitchFamily="49" charset="-122"/>
                </a:rPr>
                <a:t>“一”字作用</a:t>
              </a:r>
              <a:endParaRPr lang="zh-CN" altLang="en-US" sz="20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540813" y="4766415"/>
            <a:ext cx="6644819" cy="977075"/>
            <a:chOff x="3023288" y="2613312"/>
            <a:chExt cx="6644819" cy="977075"/>
          </a:xfrm>
        </p:grpSpPr>
        <p:sp>
          <p:nvSpPr>
            <p:cNvPr id="24" name="矩形 23"/>
            <p:cNvSpPr/>
            <p:nvPr/>
          </p:nvSpPr>
          <p:spPr>
            <a:xfrm>
              <a:off x="3023288" y="2613312"/>
              <a:ext cx="6644819" cy="97707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192832" y="2895830"/>
              <a:ext cx="549328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“一”字以动写静。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0525"/>
            <a:ext cx="1390650" cy="2657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4974" y="794612"/>
            <a:ext cx="2520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ea typeface="楷体" panose="02010609060101010101" pitchFamily="49" charset="-122"/>
              </a:rPr>
              <a:t>研读课文</a:t>
            </a:r>
            <a:endParaRPr lang="zh-CN" altLang="en-US" sz="3600"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4974" y="1440943"/>
            <a:ext cx="9984258" cy="1091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800">
                <a:ea typeface="楷体" panose="02010609060101010101" pitchFamily="49" charset="-122"/>
              </a:rPr>
              <a:t>作者以“一”字在中国古代诗歌中的妙用为例，分析语言文字的运用之妙，请找出所选诗句和对应的分析。</a:t>
            </a:r>
            <a:endParaRPr lang="en-US" altLang="zh-CN" sz="2800"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74521" y="2852708"/>
            <a:ext cx="1525544" cy="638675"/>
            <a:chOff x="1390651" y="2613313"/>
            <a:chExt cx="1525544" cy="638675"/>
          </a:xfrm>
        </p:grpSpPr>
        <p:sp>
          <p:nvSpPr>
            <p:cNvPr id="4" name="矩形 3"/>
            <p:cNvSpPr/>
            <p:nvPr/>
          </p:nvSpPr>
          <p:spPr>
            <a:xfrm>
              <a:off x="1390651" y="2613313"/>
              <a:ext cx="1525544" cy="6386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95591" y="2732615"/>
              <a:ext cx="1308544" cy="4463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所选诗句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507158" y="2852708"/>
            <a:ext cx="6644819" cy="638675"/>
            <a:chOff x="3023288" y="2613313"/>
            <a:chExt cx="6644819" cy="638675"/>
          </a:xfrm>
        </p:grpSpPr>
        <p:sp>
          <p:nvSpPr>
            <p:cNvPr id="8" name="矩形 7"/>
            <p:cNvSpPr/>
            <p:nvPr/>
          </p:nvSpPr>
          <p:spPr>
            <a:xfrm>
              <a:off x="3023288" y="2613313"/>
              <a:ext cx="6644819" cy="63867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192832" y="2739911"/>
              <a:ext cx="478028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春色满园关不住，一枝红杏出墙来。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874521" y="3585897"/>
            <a:ext cx="1525544" cy="977075"/>
            <a:chOff x="1390651" y="2613313"/>
            <a:chExt cx="1525544" cy="977075"/>
          </a:xfrm>
        </p:grpSpPr>
        <p:sp>
          <p:nvSpPr>
            <p:cNvPr id="14" name="矩形 13"/>
            <p:cNvSpPr/>
            <p:nvPr/>
          </p:nvSpPr>
          <p:spPr>
            <a:xfrm>
              <a:off x="1390651" y="2613313"/>
              <a:ext cx="1525544" cy="9770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501055" y="2886406"/>
              <a:ext cx="13085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营造意境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507158" y="3585897"/>
            <a:ext cx="6669533" cy="977075"/>
            <a:chOff x="3023288" y="2613313"/>
            <a:chExt cx="6669533" cy="638675"/>
          </a:xfrm>
        </p:grpSpPr>
        <p:sp>
          <p:nvSpPr>
            <p:cNvPr id="18" name="矩形 17"/>
            <p:cNvSpPr/>
            <p:nvPr/>
          </p:nvSpPr>
          <p:spPr>
            <a:xfrm>
              <a:off x="3023288" y="2613313"/>
              <a:ext cx="6644819" cy="63867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192832" y="2707827"/>
              <a:ext cx="6499989" cy="502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一枝红杏是满园春色的象征，读者由“一枝” 可想象到园内万紫千红的景色和令人陶醉的浓郁春光。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741814" y="4676246"/>
            <a:ext cx="1713570" cy="977075"/>
            <a:chOff x="1257944" y="2613313"/>
            <a:chExt cx="1713570" cy="977075"/>
          </a:xfrm>
        </p:grpSpPr>
        <p:sp>
          <p:nvSpPr>
            <p:cNvPr id="21" name="矩形 20"/>
            <p:cNvSpPr/>
            <p:nvPr/>
          </p:nvSpPr>
          <p:spPr>
            <a:xfrm>
              <a:off x="1390651" y="2613313"/>
              <a:ext cx="1525544" cy="9770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257944" y="2895830"/>
              <a:ext cx="17135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ea typeface="楷体" panose="02010609060101010101" pitchFamily="49" charset="-122"/>
                </a:rPr>
                <a:t>“一”字作用</a:t>
              </a:r>
              <a:endParaRPr lang="zh-CN" altLang="en-US" sz="20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507158" y="4676245"/>
            <a:ext cx="6644819" cy="977075"/>
            <a:chOff x="3023288" y="2613312"/>
            <a:chExt cx="6644819" cy="977075"/>
          </a:xfrm>
        </p:grpSpPr>
        <p:sp>
          <p:nvSpPr>
            <p:cNvPr id="24" name="矩形 23"/>
            <p:cNvSpPr/>
            <p:nvPr/>
          </p:nvSpPr>
          <p:spPr>
            <a:xfrm>
              <a:off x="3023288" y="2613312"/>
              <a:ext cx="6644819" cy="97707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153408" y="2703979"/>
              <a:ext cx="637035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“一”字作为众多、全体的代表，含蓄，意境深远，耐人寻味。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0525"/>
            <a:ext cx="1390650" cy="2657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4974" y="794612"/>
            <a:ext cx="2520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ea typeface="楷体" panose="02010609060101010101" pitchFamily="49" charset="-122"/>
              </a:rPr>
              <a:t>研读课文</a:t>
            </a:r>
            <a:endParaRPr lang="zh-CN" altLang="en-US" sz="3600"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4974" y="1440943"/>
            <a:ext cx="9984258" cy="1091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800">
                <a:ea typeface="楷体" panose="02010609060101010101" pitchFamily="49" charset="-122"/>
              </a:rPr>
              <a:t>作者以“一”字在中国古代诗歌中的妙用为例，分析语言文字的运用之妙，请找出所选诗句和对应的分析。</a:t>
            </a:r>
            <a:endParaRPr lang="en-US" altLang="zh-CN" sz="2800"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60551" y="2980978"/>
            <a:ext cx="1525544" cy="638675"/>
            <a:chOff x="1390651" y="2613313"/>
            <a:chExt cx="1525544" cy="638675"/>
          </a:xfrm>
        </p:grpSpPr>
        <p:sp>
          <p:nvSpPr>
            <p:cNvPr id="4" name="矩形 3"/>
            <p:cNvSpPr/>
            <p:nvPr/>
          </p:nvSpPr>
          <p:spPr>
            <a:xfrm>
              <a:off x="1390651" y="2613313"/>
              <a:ext cx="1525544" cy="6386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95591" y="2732615"/>
              <a:ext cx="1308544" cy="4463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所选诗句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493188" y="2980978"/>
            <a:ext cx="6644819" cy="638675"/>
            <a:chOff x="3023288" y="2613313"/>
            <a:chExt cx="6644819" cy="638675"/>
          </a:xfrm>
        </p:grpSpPr>
        <p:sp>
          <p:nvSpPr>
            <p:cNvPr id="8" name="矩形 7"/>
            <p:cNvSpPr/>
            <p:nvPr/>
          </p:nvSpPr>
          <p:spPr>
            <a:xfrm>
              <a:off x="3023288" y="2613313"/>
              <a:ext cx="6644819" cy="63867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192832" y="2739911"/>
              <a:ext cx="537365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问君能有几多愁，恰似一江春水向东流。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860551" y="3714167"/>
            <a:ext cx="1525544" cy="977075"/>
            <a:chOff x="1390651" y="2613313"/>
            <a:chExt cx="1525544" cy="977075"/>
          </a:xfrm>
        </p:grpSpPr>
        <p:sp>
          <p:nvSpPr>
            <p:cNvPr id="14" name="矩形 13"/>
            <p:cNvSpPr/>
            <p:nvPr/>
          </p:nvSpPr>
          <p:spPr>
            <a:xfrm>
              <a:off x="1390651" y="2613313"/>
              <a:ext cx="1525544" cy="9770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499151" y="2886406"/>
              <a:ext cx="13085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营造意境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93188" y="3714167"/>
            <a:ext cx="6669533" cy="977075"/>
            <a:chOff x="3023288" y="2613313"/>
            <a:chExt cx="6669533" cy="638675"/>
          </a:xfrm>
        </p:grpSpPr>
        <p:sp>
          <p:nvSpPr>
            <p:cNvPr id="18" name="矩形 17"/>
            <p:cNvSpPr/>
            <p:nvPr/>
          </p:nvSpPr>
          <p:spPr>
            <a:xfrm>
              <a:off x="3023288" y="2613313"/>
              <a:ext cx="6644819" cy="63867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192832" y="2707827"/>
              <a:ext cx="6499989" cy="502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表现出抒情主人公愁之多，恨之切，而且犹如江水东流，可谓是绵绵无尽期了。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714558" y="4804516"/>
            <a:ext cx="1713570" cy="977075"/>
            <a:chOff x="1244658" y="2613313"/>
            <a:chExt cx="1713570" cy="977075"/>
          </a:xfrm>
        </p:grpSpPr>
        <p:sp>
          <p:nvSpPr>
            <p:cNvPr id="21" name="矩形 20"/>
            <p:cNvSpPr/>
            <p:nvPr/>
          </p:nvSpPr>
          <p:spPr>
            <a:xfrm>
              <a:off x="1390651" y="2613313"/>
              <a:ext cx="1525544" cy="97707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244658" y="2901794"/>
              <a:ext cx="17135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ea typeface="楷体" panose="02010609060101010101" pitchFamily="49" charset="-122"/>
                </a:rPr>
                <a:t>“一”字作用</a:t>
              </a:r>
              <a:endParaRPr lang="zh-CN" altLang="en-US" sz="20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493188" y="4804515"/>
            <a:ext cx="6644819" cy="977075"/>
            <a:chOff x="3023288" y="2613312"/>
            <a:chExt cx="6644819" cy="977075"/>
          </a:xfrm>
        </p:grpSpPr>
        <p:sp>
          <p:nvSpPr>
            <p:cNvPr id="24" name="矩形 23"/>
            <p:cNvSpPr/>
            <p:nvPr/>
          </p:nvSpPr>
          <p:spPr>
            <a:xfrm>
              <a:off x="3023288" y="2613312"/>
              <a:ext cx="6644819" cy="97707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153408" y="2703979"/>
              <a:ext cx="637035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“一”字是“满”“完全”的意思，表现出事物的饱满充实。</a:t>
              </a:r>
              <a:endParaRPr lang="zh-CN" altLang="en-US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0525"/>
            <a:ext cx="1390650" cy="2657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5" name="图片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10778490" y="-65405"/>
            <a:ext cx="1566545" cy="1566545"/>
          </a:xfrm>
          <a:prstGeom prst="rect">
            <a:avLst/>
          </a:prstGeom>
        </p:spPr>
      </p:pic>
      <p:sp>
        <p:nvSpPr>
          <p:cNvPr id="3" name="椭圆 2"/>
          <p:cNvSpPr/>
          <p:nvPr>
            <p:custDataLst>
              <p:tags r:id="rId3"/>
            </p:custDataLst>
          </p:nvPr>
        </p:nvSpPr>
        <p:spPr>
          <a:xfrm>
            <a:off x="5903809" y="1884442"/>
            <a:ext cx="647700" cy="647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03</a:t>
            </a:r>
            <a:endParaRPr lang="en-US" altLang="zh-CN" sz="2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267414" y="2775982"/>
            <a:ext cx="365696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600">
                <a:solidFill>
                  <a:schemeClr val="tx1">
                    <a:lumMod val="65000"/>
                    <a:lumOff val="35000"/>
                  </a:schemeClr>
                </a:solidFill>
                <a:ea typeface="楷体" panose="02010609060101010101" pitchFamily="49" charset="-122"/>
                <a:sym typeface="+mn-ea"/>
              </a:rPr>
              <a:t>深入探究</a:t>
            </a:r>
            <a:endParaRPr lang="zh-CN" altLang="en-US" sz="66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 Heavy" panose="02020900000000000000" charset="-122"/>
              <a:ea typeface="楷体" panose="02010609060101010101" pitchFamily="49" charset="-122"/>
              <a:cs typeface="阿里巴巴普惠体" panose="0002060004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4974" y="794612"/>
            <a:ext cx="2520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ea typeface="楷体" panose="02010609060101010101" pitchFamily="49" charset="-122"/>
              </a:rPr>
              <a:t>学以致用</a:t>
            </a:r>
            <a:endParaRPr lang="zh-CN" altLang="en-US" sz="3600"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19279" y="1905551"/>
            <a:ext cx="9984258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2400">
                <a:ea typeface="楷体" panose="02010609060101010101" pitchFamily="49" charset="-122"/>
              </a:rPr>
              <a:t>作者将古代文论与古典诗词鉴赏相结合，从文学鉴赏的角度，以优美的语言对诗的意象、意境、意趣等做了细致的分析。请仿照作者对“一江春水向东流”的分析，分析“燕子不归春事晚，一汀烟雨杏花寒”和“一川烟草，满城风絮，梅子黄时雨。”</a:t>
            </a:r>
            <a:endParaRPr lang="zh-CN" altLang="en-US" sz="2400"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0525"/>
            <a:ext cx="1390650" cy="2657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17900" y="730443"/>
            <a:ext cx="2520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ea typeface="楷体" panose="02010609060101010101" pitchFamily="49" charset="-122"/>
              </a:rPr>
              <a:t>学以致用</a:t>
            </a:r>
            <a:endParaRPr lang="zh-CN" altLang="en-US" sz="3600"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12565" y="1760737"/>
            <a:ext cx="8503615" cy="655147"/>
            <a:chOff x="864974" y="1582336"/>
            <a:chExt cx="8503615" cy="655147"/>
          </a:xfrm>
        </p:grpSpPr>
        <p:sp>
          <p:nvSpPr>
            <p:cNvPr id="4" name="矩形 3"/>
            <p:cNvSpPr/>
            <p:nvPr/>
          </p:nvSpPr>
          <p:spPr>
            <a:xfrm>
              <a:off x="864974" y="1582336"/>
              <a:ext cx="8503615" cy="655147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137690" y="1612283"/>
              <a:ext cx="6787110" cy="558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>
                  <a:solidFill>
                    <a:schemeClr val="bg1"/>
                  </a:solidFill>
                  <a:ea typeface="楷体" panose="02010609060101010101" pitchFamily="49" charset="-122"/>
                </a:rPr>
                <a:t>燕子不归春事晚，一汀烟雨杏花寒。</a:t>
              </a:r>
              <a:endParaRPr lang="en-US" altLang="zh-CN" sz="28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712565" y="2557277"/>
            <a:ext cx="8503615" cy="3107524"/>
            <a:chOff x="864974" y="2378876"/>
            <a:chExt cx="8503615" cy="3107524"/>
          </a:xfrm>
        </p:grpSpPr>
        <p:sp>
          <p:nvSpPr>
            <p:cNvPr id="7" name="矩形 6"/>
            <p:cNvSpPr/>
            <p:nvPr/>
          </p:nvSpPr>
          <p:spPr>
            <a:xfrm>
              <a:off x="864974" y="2378876"/>
              <a:ext cx="8503615" cy="310752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137690" y="2681334"/>
              <a:ext cx="7990268" cy="2502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燕子还没有回到旧国，而美好的春光已快要完了。虽是眼中之景，却暗喻着心中之情：游子不归，红颜将老。“一汀烟雨杏花寒”正是“春事晚”的具体描绘。“一汀”为“满汀”，迷蒙的烟雨笼罩着这片沙洲，料峭春风中的杏花也失去了晴日下艳丽的容光，显得凄楚可怜。这景色具体而婉曲地传出了无端的惆怅，不尽的哀愁。</a:t>
              </a:r>
              <a:endParaRPr lang="en-US" altLang="zh-CN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0525"/>
            <a:ext cx="1390650" cy="2657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33943" y="778570"/>
            <a:ext cx="2520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ea typeface="楷体" panose="02010609060101010101" pitchFamily="49" charset="-122"/>
              </a:rPr>
              <a:t>学以致用</a:t>
            </a:r>
            <a:endParaRPr lang="zh-CN" altLang="en-US" sz="3600"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539378" y="1738379"/>
            <a:ext cx="8503615" cy="655147"/>
            <a:chOff x="864974" y="1582336"/>
            <a:chExt cx="8503615" cy="655147"/>
          </a:xfrm>
        </p:grpSpPr>
        <p:sp>
          <p:nvSpPr>
            <p:cNvPr id="4" name="矩形 3"/>
            <p:cNvSpPr/>
            <p:nvPr/>
          </p:nvSpPr>
          <p:spPr>
            <a:xfrm>
              <a:off x="864974" y="1582336"/>
              <a:ext cx="8503615" cy="655147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137690" y="1612283"/>
              <a:ext cx="6787110" cy="558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>
                  <a:solidFill>
                    <a:schemeClr val="bg1"/>
                  </a:solidFill>
                  <a:ea typeface="楷体" panose="02010609060101010101" pitchFamily="49" charset="-122"/>
                </a:rPr>
                <a:t>一川烟草，满城风絮，梅子黄时雨。</a:t>
              </a:r>
              <a:endParaRPr lang="en-US" altLang="zh-CN" sz="28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539378" y="2534919"/>
            <a:ext cx="8503615" cy="3107524"/>
            <a:chOff x="864974" y="2378876"/>
            <a:chExt cx="8503615" cy="3107524"/>
          </a:xfrm>
        </p:grpSpPr>
        <p:sp>
          <p:nvSpPr>
            <p:cNvPr id="7" name="矩形 6"/>
            <p:cNvSpPr/>
            <p:nvPr/>
          </p:nvSpPr>
          <p:spPr>
            <a:xfrm>
              <a:off x="864974" y="2378876"/>
              <a:ext cx="8503615" cy="310752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137690" y="2681334"/>
              <a:ext cx="7990268" cy="2502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200">
                  <a:solidFill>
                    <a:schemeClr val="bg1"/>
                  </a:solidFill>
                  <a:ea typeface="楷体" panose="02010609060101010101" pitchFamily="49" charset="-122"/>
                </a:rPr>
                <a:t>不仅形象、真切地表现出词人失意、迷茫、凄苦的内心世界，同时也生动、准确地展现了江南暮春时烟雨迷蒙的情景。以江南景色比喻忧愁的深广，以面积广大喻愁之多，“一川”为“满川”，“满城风絮”以整个空间立体地比喻愁之深广，“梅子黄时雨”以连绵不断比喻愁之时间长和难以断绝，兴中有比，意味深长。</a:t>
              </a:r>
              <a:endParaRPr lang="en-US" altLang="zh-CN" sz="2200">
                <a:solidFill>
                  <a:schemeClr val="bg1"/>
                </a:solidFill>
                <a:ea typeface="楷体" panose="02010609060101010101" pitchFamily="49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0525"/>
            <a:ext cx="1390650" cy="2657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5" name="图片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10778490" y="-65405"/>
            <a:ext cx="1566545" cy="156654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5272544" y="854669"/>
            <a:ext cx="632081" cy="4235447"/>
            <a:chOff x="5129032" y="1933032"/>
            <a:chExt cx="448310" cy="3004035"/>
          </a:xfrm>
          <a:solidFill>
            <a:srgbClr val="C00000"/>
          </a:solidFill>
        </p:grpSpPr>
        <p:sp>
          <p:nvSpPr>
            <p:cNvPr id="25" name="MH_Number_1">
              <a:hlinkClick r:id="" action="ppaction://noaction"/>
            </p:cNvPr>
            <p:cNvSpPr/>
            <p:nvPr>
              <p:custDataLst>
                <p:tags r:id="rId3"/>
              </p:custDataLst>
            </p:nvPr>
          </p:nvSpPr>
          <p:spPr>
            <a:xfrm>
              <a:off x="5129032" y="1933032"/>
              <a:ext cx="448310" cy="448310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rPr>
                <a:t>1</a:t>
              </a:r>
              <a:endParaRPr lang="en-US" altLang="zh-CN" sz="24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28" name="MH_Number_2">
              <a:hlinkClick r:id="" action="ppaction://noaction"/>
            </p:cNvPr>
            <p:cNvSpPr/>
            <p:nvPr>
              <p:custDataLst>
                <p:tags r:id="rId4"/>
              </p:custDataLst>
            </p:nvPr>
          </p:nvSpPr>
          <p:spPr>
            <a:xfrm>
              <a:off x="5129032" y="2784940"/>
              <a:ext cx="448310" cy="448310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rPr>
                <a:t>2</a:t>
              </a:r>
              <a:endParaRPr lang="en-US" altLang="zh-CN" sz="24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31" name="MH_Number_3">
              <a:hlinkClick r:id="" action="ppaction://noaction"/>
            </p:cNvPr>
            <p:cNvSpPr/>
            <p:nvPr>
              <p:custDataLst>
                <p:tags r:id="rId5"/>
              </p:custDataLst>
            </p:nvPr>
          </p:nvSpPr>
          <p:spPr>
            <a:xfrm>
              <a:off x="5129032" y="3636848"/>
              <a:ext cx="448310" cy="448310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rPr>
                <a:t>3</a:t>
              </a:r>
              <a:endParaRPr lang="en-US" altLang="zh-CN" sz="24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34" name="MH_Number_4">
              <a:hlinkClick r:id="" action="ppaction://noaction"/>
            </p:cNvPr>
            <p:cNvSpPr/>
            <p:nvPr>
              <p:custDataLst>
                <p:tags r:id="rId6"/>
              </p:custDataLst>
            </p:nvPr>
          </p:nvSpPr>
          <p:spPr>
            <a:xfrm>
              <a:off x="5129032" y="4488757"/>
              <a:ext cx="448310" cy="448310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  <a:cs typeface="+mn-ea"/>
                  <a:sym typeface="字魂58号-创中黑" panose="00000500000000000000" pitchFamily="2" charset="-122"/>
                </a:rPr>
                <a:t>4</a:t>
              </a:r>
              <a:endParaRPr lang="en-US" altLang="zh-CN" sz="24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</p:grpSp>
      <p:sp>
        <p:nvSpPr>
          <p:cNvPr id="36" name="PA_MH_Others_3"/>
          <p:cNvSpPr txBox="1"/>
          <p:nvPr>
            <p:custDataLst>
              <p:tags r:id="rId7"/>
            </p:custDataLst>
          </p:nvPr>
        </p:nvSpPr>
        <p:spPr>
          <a:xfrm>
            <a:off x="3248752" y="1585858"/>
            <a:ext cx="1435100" cy="27559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ctr"/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字魂58号-创中黑" panose="00000500000000000000" pitchFamily="2" charset="-122"/>
              </a:rPr>
              <a:t>目</a:t>
            </a:r>
            <a:endParaRPr lang="en-US" altLang="zh-CN" sz="660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字魂58号-创中黑" panose="00000500000000000000" pitchFamily="2" charset="-122"/>
            </a:endParaRPr>
          </a:p>
          <a:p>
            <a:pPr algn="ctr"/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字魂58号-创中黑" panose="00000500000000000000" pitchFamily="2" charset="-122"/>
              </a:rPr>
              <a:t>录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37" name="PA_MH_Others_4"/>
          <p:cNvSpPr txBox="1"/>
          <p:nvPr>
            <p:custDataLst>
              <p:tags r:id="rId8"/>
            </p:custDataLst>
          </p:nvPr>
        </p:nvSpPr>
        <p:spPr>
          <a:xfrm rot="5400000">
            <a:off x="1430364" y="2635818"/>
            <a:ext cx="3693432" cy="5847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ctr">
              <a:defRPr/>
            </a:pPr>
            <a:r>
              <a:rPr lang="en-US" altLang="zh-CN" sz="32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字魂58号-创中黑" panose="00000500000000000000" pitchFamily="2" charset="-122"/>
              </a:rPr>
              <a:t>CONTENTS</a:t>
            </a:r>
            <a:endParaRPr lang="en-US" altLang="zh-CN" sz="3200" spc="40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9"/>
            </p:custDataLst>
          </p:nvPr>
        </p:nvSpPr>
        <p:spPr>
          <a:xfrm>
            <a:off x="6180034" y="841137"/>
            <a:ext cx="30353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楷体" panose="02010609060101010101" pitchFamily="49" charset="-122"/>
                <a:sym typeface="+mn-ea"/>
              </a:rPr>
              <a:t>导入新课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思源宋体 CN Heavy" panose="02020900000000000000" charset="-122"/>
              <a:ea typeface="思源宋体 CN Heavy" panose="02020900000000000000" charset="-122"/>
              <a:cs typeface="阿里巴巴普惠体" panose="00020600040101010101" charset="-122"/>
              <a:sym typeface="阿里巴巴普惠体" panose="0002060004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6298144" y="2055257"/>
            <a:ext cx="2727960" cy="598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30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楷体" panose="02010609060101010101" pitchFamily="49" charset="-122"/>
                <a:sym typeface="+mn-ea"/>
              </a:rPr>
              <a:t>诵读感知</a:t>
            </a:r>
            <a:endParaRPr lang="zh-CN" altLang="en-US" sz="3300" dirty="0">
              <a:solidFill>
                <a:schemeClr val="tx1">
                  <a:lumMod val="85000"/>
                  <a:lumOff val="15000"/>
                </a:schemeClr>
              </a:solidFill>
              <a:latin typeface="思源宋体 CN Heavy" panose="02020900000000000000" charset="-122"/>
              <a:ea typeface="思源宋体 CN Heavy" panose="02020900000000000000" charset="-122"/>
              <a:cs typeface="阿里巴巴普惠体" panose="00020600040101010101" charset="-122"/>
              <a:sym typeface="阿里巴巴普惠体" panose="0002060004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6298144" y="3289697"/>
            <a:ext cx="2727960" cy="598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300">
                <a:solidFill>
                  <a:schemeClr val="tx1">
                    <a:lumMod val="65000"/>
                    <a:lumOff val="35000"/>
                  </a:schemeClr>
                </a:solidFill>
                <a:ea typeface="楷体" panose="02010609060101010101" pitchFamily="49" charset="-122"/>
                <a:sym typeface="+mn-ea"/>
              </a:rPr>
              <a:t>深入探究</a:t>
            </a:r>
            <a:endParaRPr lang="zh-CN" altLang="en-US" sz="3300" dirty="0">
              <a:solidFill>
                <a:schemeClr val="tx1">
                  <a:lumMod val="85000"/>
                  <a:lumOff val="15000"/>
                </a:schemeClr>
              </a:solidFill>
              <a:latin typeface="思源宋体 CN Heavy" panose="02020900000000000000" charset="-122"/>
              <a:ea typeface="思源宋体 CN Heavy" panose="02020900000000000000" charset="-122"/>
              <a:cs typeface="阿里巴巴普惠体" panose="00020600040101010101" charset="-122"/>
              <a:sym typeface="阿里巴巴普惠体" panose="0002060004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6298144" y="4463812"/>
            <a:ext cx="2727960" cy="598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300">
                <a:solidFill>
                  <a:schemeClr val="tx1">
                    <a:lumMod val="65000"/>
                    <a:lumOff val="35000"/>
                  </a:schemeClr>
                </a:solidFill>
                <a:ea typeface="楷体" panose="02010609060101010101" pitchFamily="49" charset="-122"/>
                <a:sym typeface="+mn-ea"/>
              </a:rPr>
              <a:t>课堂小结</a:t>
            </a:r>
            <a:endParaRPr lang="zh-CN" altLang="en-US" sz="3300" dirty="0">
              <a:solidFill>
                <a:schemeClr val="tx1">
                  <a:lumMod val="85000"/>
                  <a:lumOff val="15000"/>
                </a:schemeClr>
              </a:solidFill>
              <a:latin typeface="思源宋体 CN Heavy" panose="02020900000000000000" charset="-122"/>
              <a:ea typeface="思源宋体 CN Heavy" panose="02020900000000000000" charset="-122"/>
              <a:cs typeface="阿里巴巴普惠体" panose="00020600040101010101" charset="-122"/>
              <a:sym typeface="阿里巴巴普惠体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5" name="图片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10778490" y="-65405"/>
            <a:ext cx="1566545" cy="1566545"/>
          </a:xfrm>
          <a:prstGeom prst="rect">
            <a:avLst/>
          </a:prstGeom>
        </p:spPr>
      </p:pic>
      <p:sp>
        <p:nvSpPr>
          <p:cNvPr id="3" name="椭圆 2"/>
          <p:cNvSpPr/>
          <p:nvPr>
            <p:custDataLst>
              <p:tags r:id="rId3"/>
            </p:custDataLst>
          </p:nvPr>
        </p:nvSpPr>
        <p:spPr>
          <a:xfrm>
            <a:off x="5903809" y="1884442"/>
            <a:ext cx="647700" cy="647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04</a:t>
            </a:r>
            <a:endParaRPr lang="en-US" altLang="zh-CN" sz="2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267414" y="2775982"/>
            <a:ext cx="365696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思源宋体 CN Heavy" panose="02020900000000000000" charset="-122"/>
                <a:ea typeface="楷体" panose="02010609060101010101" pitchFamily="49" charset="-122"/>
                <a:cs typeface="阿里巴巴普惠体" panose="00020600040101010101" charset="-122"/>
                <a:sym typeface="+mn-ea"/>
              </a:rPr>
              <a:t>课堂小结</a:t>
            </a:r>
            <a:endParaRPr lang="zh-CN" altLang="en-US" sz="66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 Heavy" panose="02020900000000000000" charset="-122"/>
              <a:ea typeface="楷体" panose="02010609060101010101" pitchFamily="49" charset="-122"/>
              <a:cs typeface="阿里巴巴普惠体" panose="0002060004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29243" y="1163380"/>
            <a:ext cx="2520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ea typeface="楷体" panose="02010609060101010101" pitchFamily="49" charset="-122"/>
              </a:rPr>
              <a:t>课堂小结</a:t>
            </a:r>
            <a:endParaRPr lang="zh-CN" altLang="en-US" sz="3600"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18753" y="2385612"/>
            <a:ext cx="8712162" cy="2610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ea typeface="楷体" panose="02010609060101010101" pitchFamily="49" charset="-122"/>
              </a:rPr>
              <a:t>语言文字是传播文明的工具，许许多多辉煌灿烂的文化正因为文字的存在而至今为人们传诵。</a:t>
            </a:r>
            <a:endParaRPr lang="en-US" altLang="zh-CN" sz="2800"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ea typeface="楷体" panose="02010609060101010101" pitchFamily="49" charset="-122"/>
              </a:rPr>
              <a:t>作为中国人，应当为我们国家的语言文字而自豪，自觉维护语言文字的规范性和纯洁性。</a:t>
            </a:r>
            <a:endParaRPr lang="en-US" altLang="zh-CN" sz="2800"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0525"/>
            <a:ext cx="1390650" cy="2657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33943" y="778570"/>
            <a:ext cx="2520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ea typeface="楷体" panose="02010609060101010101" pitchFamily="49" charset="-122"/>
              </a:rPr>
              <a:t>布置作业</a:t>
            </a:r>
            <a:endParaRPr lang="zh-CN" altLang="en-US" sz="3600"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21318" y="2784247"/>
            <a:ext cx="8696120" cy="654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ea typeface="楷体" panose="02010609060101010101" pitchFamily="49" charset="-122"/>
              </a:rPr>
              <a:t>1.</a:t>
            </a:r>
            <a:r>
              <a:rPr lang="zh-CN" altLang="en-US" sz="2800">
                <a:ea typeface="楷体" panose="02010609060101010101" pitchFamily="49" charset="-122"/>
              </a:rPr>
              <a:t>背诵文中引用诗句，再次揣摩体会语言运用之妙。</a:t>
            </a:r>
            <a:endParaRPr lang="en-US" altLang="zh-CN" sz="2800"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21318" y="3670917"/>
            <a:ext cx="8696120" cy="654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ea typeface="楷体" panose="02010609060101010101" pitchFamily="49" charset="-122"/>
              </a:rPr>
              <a:t>2.</a:t>
            </a:r>
            <a:r>
              <a:rPr lang="zh-CN" altLang="en-US" sz="2800">
                <a:ea typeface="楷体" panose="02010609060101010101" pitchFamily="49" charset="-122"/>
              </a:rPr>
              <a:t>找出其他体现语言运用之妙的语句分享至班级群。</a:t>
            </a:r>
            <a:endParaRPr lang="en-US" altLang="zh-CN" sz="2800"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0525"/>
            <a:ext cx="1390650" cy="2657475"/>
          </a:xfrm>
          <a:prstGeom prst="rect">
            <a:avLst/>
          </a:prstGeom>
        </p:spPr>
      </p:pic>
      <p:pic>
        <p:nvPicPr>
          <p:cNvPr id="1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375900" y="11607800"/>
            <a:ext cx="355600" cy="2667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795270" y="1587500"/>
            <a:ext cx="6383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ea typeface="楷体" panose="02010609060101010101" pitchFamily="49" charset="-122"/>
                <a:sym typeface="+mn-ea"/>
              </a:rPr>
              <a:t>中职语文高教板拓展模块第四单元 </a:t>
            </a:r>
            <a:endParaRPr lang="zh-CN" altLang="en-US" sz="240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charset="-122"/>
              <a:ea typeface="楷体" panose="02010609060101010101" pitchFamily="49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158875" y="2300605"/>
            <a:ext cx="1019873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800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运用之妙</a:t>
            </a:r>
            <a:r>
              <a:rPr lang="en-US" altLang="zh-CN" sz="800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800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存乎一心</a:t>
            </a:r>
            <a:endParaRPr lang="zh-CN" altLang="en-US" sz="800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928235" y="4115435"/>
            <a:ext cx="2096770" cy="516890"/>
            <a:chOff x="7558" y="6444"/>
            <a:chExt cx="3302" cy="814"/>
          </a:xfrm>
        </p:grpSpPr>
        <p:sp>
          <p:nvSpPr>
            <p:cNvPr id="7" name="î$ḻîḍê"/>
            <p:cNvSpPr/>
            <p:nvPr>
              <p:custDataLst>
                <p:tags r:id="rId3"/>
              </p:custDataLst>
            </p:nvPr>
          </p:nvSpPr>
          <p:spPr>
            <a:xfrm>
              <a:off x="7558" y="6444"/>
              <a:ext cx="3302" cy="815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144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8" name="îṡḷîḋè"/>
            <p:cNvSpPr txBox="1"/>
            <p:nvPr>
              <p:custDataLst>
                <p:tags r:id="rId4"/>
              </p:custDataLst>
            </p:nvPr>
          </p:nvSpPr>
          <p:spPr>
            <a:xfrm>
              <a:off x="7733" y="6604"/>
              <a:ext cx="2952" cy="535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6600" b="1" kern="1200" dirty="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1800" spc="300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主讲人：</a:t>
              </a:r>
              <a:r>
                <a:rPr lang="en-US" altLang="zh-CN" sz="1800" spc="300" dirty="0"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</a:rPr>
                <a:t>XXX</a:t>
              </a:r>
              <a:endParaRPr lang="en-US" altLang="zh-CN" sz="1800" spc="3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screen"/>
          <a:stretch>
            <a:fillRect/>
          </a:stretch>
        </p:blipFill>
        <p:spPr>
          <a:xfrm>
            <a:off x="10778490" y="-65405"/>
            <a:ext cx="1566545" cy="15665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5" name="图片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10778490" y="-65405"/>
            <a:ext cx="1566545" cy="1566545"/>
          </a:xfrm>
          <a:prstGeom prst="rect">
            <a:avLst/>
          </a:prstGeom>
        </p:spPr>
      </p:pic>
      <p:sp>
        <p:nvSpPr>
          <p:cNvPr id="3" name="椭圆 2"/>
          <p:cNvSpPr/>
          <p:nvPr>
            <p:custDataLst>
              <p:tags r:id="rId3"/>
            </p:custDataLst>
          </p:nvPr>
        </p:nvSpPr>
        <p:spPr>
          <a:xfrm>
            <a:off x="5903809" y="1884442"/>
            <a:ext cx="647700" cy="647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01</a:t>
            </a:r>
            <a:endParaRPr lang="en-US" altLang="zh-CN" sz="2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399494" y="2762012"/>
            <a:ext cx="365696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60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楷体" panose="02010609060101010101" pitchFamily="49" charset="-122"/>
                <a:sym typeface="+mn-ea"/>
              </a:rPr>
              <a:t>导入新课</a:t>
            </a:r>
            <a:endParaRPr lang="zh-CN" altLang="en-US" sz="66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 Heavy" panose="02020900000000000000" charset="-122"/>
              <a:ea typeface="楷体" panose="02010609060101010101" pitchFamily="49" charset="-122"/>
              <a:cs typeface="阿里巴巴普惠体" panose="0002060004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35629" y="893672"/>
            <a:ext cx="2520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ea typeface="楷体" panose="02010609060101010101" pitchFamily="49" charset="-122"/>
              </a:rPr>
              <a:t>导入新课</a:t>
            </a:r>
            <a:endParaRPr lang="zh-CN" altLang="en-US" sz="3600"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95174" y="2343278"/>
            <a:ext cx="9560009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ea typeface="楷体" panose="02010609060101010101" pitchFamily="49" charset="-122"/>
              </a:rPr>
              <a:t>我国古代许多诗人，为了写好一首诗，反复推敲，从而创作出流传千古的作品。</a:t>
            </a:r>
            <a:endParaRPr lang="zh-CN" altLang="en-US" sz="2400"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ea typeface="楷体" panose="02010609060101010101" pitchFamily="49" charset="-122"/>
              </a:rPr>
              <a:t>“吟安一个字，拈断数茎须”</a:t>
            </a:r>
            <a:endParaRPr lang="zh-CN" altLang="en-US" sz="2400"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ea typeface="楷体" panose="02010609060101010101" pitchFamily="49" charset="-122"/>
              </a:rPr>
              <a:t>“鸟宿池边树，僧敲月下门”</a:t>
            </a:r>
            <a:endParaRPr lang="zh-CN" altLang="en-US" sz="2400"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ea typeface="楷体" panose="02010609060101010101" pitchFamily="49" charset="-122"/>
              </a:rPr>
              <a:t>今天，我们就来感受一下语言艺术家们反复推敲的写作妙处！</a:t>
            </a:r>
            <a:endParaRPr lang="zh-CN" altLang="en-US" sz="2400"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0525"/>
            <a:ext cx="1390650" cy="2657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4974" y="794612"/>
            <a:ext cx="2520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ea typeface="楷体" panose="02010609060101010101" pitchFamily="49" charset="-122"/>
              </a:rPr>
              <a:t>简介作者</a:t>
            </a:r>
            <a:endParaRPr lang="zh-CN" altLang="en-US" sz="3600"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4870" y="1867535"/>
            <a:ext cx="638556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ea typeface="楷体" panose="02010609060101010101" pitchFamily="49" charset="-122"/>
              </a:rPr>
              <a:t>张文勋，云南洱源人，白族，中国现代学者。</a:t>
            </a:r>
            <a:endParaRPr lang="en-US" altLang="zh-CN" sz="2800" dirty="0"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ea typeface="楷体" panose="02010609060101010101" pitchFamily="49" charset="-122"/>
              </a:rPr>
              <a:t>著有</a:t>
            </a:r>
            <a:r>
              <a:rPr lang="en-US" altLang="zh-CN" sz="2800" dirty="0"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ea typeface="楷体" panose="02010609060101010101" pitchFamily="49" charset="-122"/>
              </a:rPr>
              <a:t>儒道佛美学思想探索</a:t>
            </a:r>
            <a:r>
              <a:rPr lang="en-US" altLang="zh-CN" sz="2800" dirty="0">
                <a:ea typeface="楷体" panose="02010609060101010101" pitchFamily="49" charset="-122"/>
              </a:rPr>
              <a:t>》《</a:t>
            </a:r>
            <a:r>
              <a:rPr lang="zh-CN" altLang="en-US" sz="2800" dirty="0">
                <a:ea typeface="楷体" panose="02010609060101010101" pitchFamily="49" charset="-122"/>
              </a:rPr>
              <a:t>华夏文化与审美意识</a:t>
            </a:r>
            <a:r>
              <a:rPr lang="en-US" altLang="zh-CN" sz="2800" dirty="0">
                <a:ea typeface="楷体" panose="02010609060101010101" pitchFamily="49" charset="-122"/>
              </a:rPr>
              <a:t>》《</a:t>
            </a:r>
            <a:r>
              <a:rPr lang="zh-CN" altLang="en-US" sz="2800" dirty="0">
                <a:ea typeface="楷体" panose="02010609060101010101" pitchFamily="49" charset="-122"/>
              </a:rPr>
              <a:t>中国古代文学理论论稿</a:t>
            </a:r>
            <a:r>
              <a:rPr lang="en-US" altLang="zh-CN" sz="2800" dirty="0">
                <a:ea typeface="楷体" panose="02010609060101010101" pitchFamily="49" charset="-122"/>
              </a:rPr>
              <a:t>》《</a:t>
            </a:r>
            <a:r>
              <a:rPr lang="zh-CN" altLang="en-US" sz="2800" dirty="0">
                <a:ea typeface="楷体" panose="02010609060101010101" pitchFamily="49" charset="-122"/>
              </a:rPr>
              <a:t>诗词审美</a:t>
            </a:r>
            <a:r>
              <a:rPr lang="en-US" altLang="zh-CN" sz="2800" dirty="0">
                <a:ea typeface="楷体" panose="02010609060101010101" pitchFamily="49" charset="-122"/>
              </a:rPr>
              <a:t>》《</a:t>
            </a:r>
            <a:r>
              <a:rPr lang="zh-CN" altLang="en-US" sz="2800" dirty="0">
                <a:ea typeface="楷体" panose="02010609060101010101" pitchFamily="49" charset="-122"/>
              </a:rPr>
              <a:t>刘勰的文学史论</a:t>
            </a:r>
            <a:r>
              <a:rPr lang="en-US" altLang="zh-CN" sz="2800" dirty="0">
                <a:ea typeface="楷体" panose="02010609060101010101" pitchFamily="49" charset="-122"/>
              </a:rPr>
              <a:t>》《</a:t>
            </a:r>
            <a:r>
              <a:rPr lang="zh-CN" altLang="en-US" sz="2800" dirty="0">
                <a:ea typeface="楷体" panose="02010609060101010101" pitchFamily="49" charset="-122"/>
              </a:rPr>
              <a:t>文心雕龙探秘</a:t>
            </a:r>
            <a:r>
              <a:rPr lang="en-US" altLang="zh-CN" sz="2800" dirty="0"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ea typeface="楷体" panose="02010609060101010101" pitchFamily="49" charset="-122"/>
              </a:rPr>
              <a:t>等。</a:t>
            </a:r>
            <a:endParaRPr lang="en-US" altLang="zh-CN" sz="2800" dirty="0"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0525"/>
            <a:ext cx="1390650" cy="26574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screen"/>
          <a:stretch>
            <a:fillRect/>
          </a:stretch>
        </p:blipFill>
        <p:spPr>
          <a:xfrm>
            <a:off x="7789545" y="3043555"/>
            <a:ext cx="3427730" cy="22917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4974" y="794612"/>
            <a:ext cx="2520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ea typeface="楷体" panose="02010609060101010101" pitchFamily="49" charset="-122"/>
              </a:rPr>
              <a:t>解      题</a:t>
            </a:r>
            <a:endParaRPr lang="zh-CN" altLang="en-US" sz="3600"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40765" y="2153920"/>
            <a:ext cx="646557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ea typeface="楷体" panose="02010609060101010101" pitchFamily="49" charset="-122"/>
              </a:rPr>
              <a:t>“运用之妙，存乎一心”语出</a:t>
            </a:r>
            <a:r>
              <a:rPr lang="en-US" altLang="zh-CN" sz="2800">
                <a:ea typeface="楷体" panose="02010609060101010101" pitchFamily="49" charset="-122"/>
              </a:rPr>
              <a:t>《</a:t>
            </a:r>
            <a:r>
              <a:rPr lang="zh-CN" altLang="en-US" sz="2800">
                <a:ea typeface="楷体" panose="02010609060101010101" pitchFamily="49" charset="-122"/>
              </a:rPr>
              <a:t>宋史</a:t>
            </a:r>
            <a:r>
              <a:rPr lang="en-US" altLang="zh-CN" sz="2800">
                <a:ea typeface="楷体" panose="02010609060101010101" pitchFamily="49" charset="-122"/>
              </a:rPr>
              <a:t>·</a:t>
            </a:r>
            <a:r>
              <a:rPr lang="zh-CN" altLang="en-US" sz="2800">
                <a:ea typeface="楷体" panose="02010609060101010101" pitchFamily="49" charset="-122"/>
              </a:rPr>
              <a:t>岳飞传</a:t>
            </a:r>
            <a:r>
              <a:rPr lang="en-US" altLang="zh-CN" sz="2800">
                <a:ea typeface="楷体" panose="02010609060101010101" pitchFamily="49" charset="-122"/>
              </a:rPr>
              <a:t>》</a:t>
            </a:r>
            <a:r>
              <a:rPr lang="zh-CN" altLang="en-US" sz="2800">
                <a:ea typeface="楷体" panose="02010609060101010101" pitchFamily="49" charset="-122"/>
              </a:rPr>
              <a:t>意思是说兵法运用的巧妙，全在善于思考。</a:t>
            </a:r>
            <a:endParaRPr lang="en-US" altLang="zh-CN" sz="2800"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ea typeface="楷体" panose="02010609060101010101" pitchFamily="49" charset="-122"/>
              </a:rPr>
              <a:t>作者借此为题，是说：语言文字 的运用之妙，在于作家的匠心独运。</a:t>
            </a:r>
            <a:endParaRPr lang="en-US" altLang="zh-CN" sz="2800"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0525"/>
            <a:ext cx="1390650" cy="26574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screen"/>
          <a:stretch>
            <a:fillRect/>
          </a:stretch>
        </p:blipFill>
        <p:spPr>
          <a:xfrm>
            <a:off x="7800340" y="2045335"/>
            <a:ext cx="3801745" cy="3801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27044" y="981302"/>
            <a:ext cx="2520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ea typeface="楷体" panose="02010609060101010101" pitchFamily="49" charset="-122"/>
              </a:rPr>
              <a:t>字词积累</a:t>
            </a:r>
            <a:endParaRPr lang="zh-CN" altLang="en-US" sz="3600"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88594" y="1869568"/>
            <a:ext cx="8822723" cy="3401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>
                <a:ea typeface="楷体" panose="02010609060101010101" pitchFamily="49" charset="-122"/>
              </a:rPr>
              <a:t>瑰丽</a:t>
            </a:r>
            <a:r>
              <a:rPr lang="en-US" altLang="zh-CN" sz="2800">
                <a:ea typeface="楷体" panose="02010609060101010101" pitchFamily="49" charset="-122"/>
              </a:rPr>
              <a:t>(guī)    </a:t>
            </a:r>
            <a:r>
              <a:rPr lang="zh-CN" altLang="en-US" sz="2800">
                <a:ea typeface="楷体" panose="02010609060101010101" pitchFamily="49" charset="-122"/>
              </a:rPr>
              <a:t>盎然</a:t>
            </a:r>
            <a:r>
              <a:rPr lang="en-US" altLang="zh-CN" sz="2800">
                <a:ea typeface="楷体" panose="02010609060101010101" pitchFamily="49" charset="-122"/>
              </a:rPr>
              <a:t>(àng)   </a:t>
            </a:r>
            <a:r>
              <a:rPr lang="zh-CN" altLang="en-US" sz="2800">
                <a:ea typeface="楷体" panose="02010609060101010101" pitchFamily="49" charset="-122"/>
              </a:rPr>
              <a:t>蓓蕾</a:t>
            </a:r>
            <a:r>
              <a:rPr lang="en-US" altLang="zh-CN" sz="2800">
                <a:ea typeface="楷体" panose="02010609060101010101" pitchFamily="49" charset="-122"/>
              </a:rPr>
              <a:t>(bèilěi)   </a:t>
            </a:r>
            <a:r>
              <a:rPr lang="zh-CN" altLang="en-US" sz="2800">
                <a:ea typeface="楷体" panose="02010609060101010101" pitchFamily="49" charset="-122"/>
              </a:rPr>
              <a:t>柴扉</a:t>
            </a:r>
            <a:r>
              <a:rPr lang="en-US" altLang="zh-CN" sz="2800">
                <a:ea typeface="楷体" panose="02010609060101010101" pitchFamily="49" charset="-122"/>
              </a:rPr>
              <a:t>(fēi)</a:t>
            </a:r>
            <a:endParaRPr lang="en-US" altLang="zh-CN" sz="2800">
              <a:ea typeface="楷体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800">
                <a:ea typeface="楷体" panose="02010609060101010101" pitchFamily="49" charset="-122"/>
              </a:rPr>
              <a:t>屐齿</a:t>
            </a:r>
            <a:r>
              <a:rPr lang="en-US" altLang="zh-CN" sz="2800">
                <a:ea typeface="楷体" panose="02010609060101010101" pitchFamily="49" charset="-122"/>
              </a:rPr>
              <a:t>(jī)      </a:t>
            </a:r>
            <a:r>
              <a:rPr lang="zh-CN" altLang="en-US" sz="2800">
                <a:ea typeface="楷体" panose="02010609060101010101" pitchFamily="49" charset="-122"/>
              </a:rPr>
              <a:t>李煜</a:t>
            </a:r>
            <a:r>
              <a:rPr lang="en-US" altLang="zh-CN" sz="2800">
                <a:ea typeface="楷体" panose="02010609060101010101" pitchFamily="49" charset="-122"/>
              </a:rPr>
              <a:t>(yù)     </a:t>
            </a:r>
            <a:r>
              <a:rPr lang="zh-CN" altLang="en-US" sz="2800">
                <a:ea typeface="楷体" panose="02010609060101010101" pitchFamily="49" charset="-122"/>
              </a:rPr>
              <a:t>汀</a:t>
            </a:r>
            <a:r>
              <a:rPr lang="en-US" altLang="zh-CN" sz="2800">
                <a:ea typeface="楷体" panose="02010609060101010101" pitchFamily="49" charset="-122"/>
              </a:rPr>
              <a:t>(tīng)     </a:t>
            </a:r>
            <a:r>
              <a:rPr lang="zh-CN" altLang="en-US" sz="2800">
                <a:ea typeface="楷体" panose="02010609060101010101" pitchFamily="49" charset="-122"/>
              </a:rPr>
              <a:t>迥然</a:t>
            </a:r>
            <a:r>
              <a:rPr lang="en-US" altLang="zh-CN" sz="2800">
                <a:ea typeface="楷体" panose="02010609060101010101" pitchFamily="49" charset="-122"/>
              </a:rPr>
              <a:t>(jiǒng) </a:t>
            </a:r>
            <a:endParaRPr lang="en-US" altLang="zh-CN" sz="2800">
              <a:ea typeface="楷体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800">
                <a:ea typeface="楷体" panose="02010609060101010101" pitchFamily="49" charset="-122"/>
              </a:rPr>
              <a:t>蕴藉</a:t>
            </a:r>
            <a:r>
              <a:rPr lang="en-US" altLang="zh-CN" sz="2800">
                <a:ea typeface="楷体" panose="02010609060101010101" pitchFamily="49" charset="-122"/>
              </a:rPr>
              <a:t>(yùn jiè )     </a:t>
            </a:r>
            <a:r>
              <a:rPr lang="zh-CN" altLang="en-US" sz="2800">
                <a:ea typeface="楷体" panose="02010609060101010101" pitchFamily="49" charset="-122"/>
              </a:rPr>
              <a:t>晏几道</a:t>
            </a:r>
            <a:r>
              <a:rPr lang="en-US" altLang="zh-CN" sz="2800">
                <a:ea typeface="楷体" panose="02010609060101010101" pitchFamily="49" charset="-122"/>
              </a:rPr>
              <a:t>( yàn jī)     </a:t>
            </a:r>
            <a:r>
              <a:rPr lang="zh-CN" altLang="en-US" sz="2800">
                <a:ea typeface="楷体" panose="02010609060101010101" pitchFamily="49" charset="-122"/>
              </a:rPr>
              <a:t>蛰伏</a:t>
            </a:r>
            <a:r>
              <a:rPr lang="en-US" altLang="zh-CN" sz="2800">
                <a:ea typeface="楷体" panose="02010609060101010101" pitchFamily="49" charset="-122"/>
              </a:rPr>
              <a:t>(zhé)</a:t>
            </a:r>
            <a:endParaRPr lang="en-US" altLang="zh-CN" sz="2800">
              <a:ea typeface="楷体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800">
                <a:ea typeface="楷体" panose="02010609060101010101" pitchFamily="49" charset="-122"/>
              </a:rPr>
              <a:t>哽咽</a:t>
            </a:r>
            <a:r>
              <a:rPr lang="en-US" altLang="zh-CN" sz="2800">
                <a:ea typeface="楷体" panose="02010609060101010101" pitchFamily="49" charset="-122"/>
              </a:rPr>
              <a:t>(gěng yè)       </a:t>
            </a:r>
            <a:r>
              <a:rPr lang="zh-CN" altLang="en-US" sz="2800">
                <a:ea typeface="楷体" panose="02010609060101010101" pitchFamily="49" charset="-122"/>
              </a:rPr>
              <a:t>羌笛</a:t>
            </a:r>
            <a:r>
              <a:rPr lang="en-US" altLang="zh-CN" sz="2800">
                <a:ea typeface="楷体" panose="02010609060101010101" pitchFamily="49" charset="-122"/>
              </a:rPr>
              <a:t>(qiāng)      </a:t>
            </a:r>
            <a:r>
              <a:rPr lang="zh-CN" altLang="en-US" sz="2800">
                <a:ea typeface="楷体" panose="02010609060101010101" pitchFamily="49" charset="-122"/>
              </a:rPr>
              <a:t>砧杵</a:t>
            </a:r>
            <a:r>
              <a:rPr lang="en-US" altLang="zh-CN" sz="2800">
                <a:ea typeface="楷体" panose="02010609060101010101" pitchFamily="49" charset="-122"/>
              </a:rPr>
              <a:t>(zhēn chǔ)</a:t>
            </a:r>
            <a:endParaRPr lang="en-US" altLang="zh-CN" sz="2800"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0525"/>
            <a:ext cx="1390650" cy="2657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4974" y="794612"/>
            <a:ext cx="2520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ea typeface="楷体" panose="02010609060101010101" pitchFamily="49" charset="-122"/>
              </a:rPr>
              <a:t>研读课文</a:t>
            </a:r>
            <a:endParaRPr lang="zh-CN" altLang="en-US" sz="3600"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4974" y="1440943"/>
            <a:ext cx="8822723" cy="654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800">
                <a:ea typeface="楷体" panose="02010609060101010101" pitchFamily="49" charset="-122"/>
              </a:rPr>
              <a:t>本文的中心论点是什么？</a:t>
            </a:r>
            <a:endParaRPr lang="en-US" altLang="zh-CN" sz="2800"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6650" y="2585720"/>
            <a:ext cx="6364605" cy="3091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ea typeface="楷体" panose="02010609060101010101" pitchFamily="49" charset="-122"/>
              </a:rPr>
              <a:t>一些极普通而常用的字，在诗人的笔下，往往能使之新意层出，妙趣无穷。</a:t>
            </a:r>
            <a:endParaRPr lang="en-US" altLang="zh-CN" sz="2600"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>
                <a:ea typeface="楷体" panose="02010609060101010101" pitchFamily="49" charset="-122"/>
              </a:rPr>
              <a:t> “一”字本属抽象的数字概念，但在诗词中却可变为生机盎然、意趣深远的艺术境界。</a:t>
            </a:r>
            <a:endParaRPr lang="en-US" altLang="zh-CN" sz="2600"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0525"/>
            <a:ext cx="1390650" cy="26574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screen"/>
          <a:stretch>
            <a:fillRect/>
          </a:stretch>
        </p:blipFill>
        <p:spPr>
          <a:xfrm>
            <a:off x="7988300" y="1474470"/>
            <a:ext cx="2681605" cy="3909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5" name="图片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10778490" y="-65405"/>
            <a:ext cx="1566545" cy="1566545"/>
          </a:xfrm>
          <a:prstGeom prst="rect">
            <a:avLst/>
          </a:prstGeom>
        </p:spPr>
      </p:pic>
      <p:sp>
        <p:nvSpPr>
          <p:cNvPr id="3" name="椭圆 2"/>
          <p:cNvSpPr/>
          <p:nvPr>
            <p:custDataLst>
              <p:tags r:id="rId3"/>
            </p:custDataLst>
          </p:nvPr>
        </p:nvSpPr>
        <p:spPr>
          <a:xfrm>
            <a:off x="5903809" y="1884442"/>
            <a:ext cx="647700" cy="647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02</a:t>
            </a:r>
            <a:endParaRPr lang="en-US" altLang="zh-CN" sz="2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267414" y="2775982"/>
            <a:ext cx="365696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60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楷体" panose="02010609060101010101" pitchFamily="49" charset="-122"/>
                <a:sym typeface="+mn-ea"/>
              </a:rPr>
              <a:t>诵读感知</a:t>
            </a:r>
            <a:endParaRPr lang="zh-CN" altLang="en-US" sz="66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思源宋体 CN Heavy" panose="02020900000000000000" charset="-122"/>
              <a:ea typeface="楷体" panose="02010609060101010101" pitchFamily="49" charset="-122"/>
              <a:cs typeface="阿里巴巴普惠体" panose="00020600040101010101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MH" val="20170806194742"/>
  <p:tag name="MH_LIBRARY" val="CONTENTS"/>
  <p:tag name="MH_TYPE" val="NUMBER"/>
  <p:tag name="ID" val="553516"/>
  <p:tag name="MH_ORDER" val="3"/>
  <p:tag name="KSO_WM_BEAUTIFY_FLAG" val=""/>
</p:tagLst>
</file>

<file path=ppt/tags/tag11.xml><?xml version="1.0" encoding="utf-8"?>
<p:tagLst xmlns:p="http://schemas.openxmlformats.org/presentationml/2006/main">
  <p:tag name="MH" val="20170806194742"/>
  <p:tag name="MH_LIBRARY" val="CONTENTS"/>
  <p:tag name="MH_TYPE" val="NUMBER"/>
  <p:tag name="ID" val="553516"/>
  <p:tag name="MH_ORDER" val="4"/>
  <p:tag name="KSO_WM_BEAUTIFY_FLAG" val=""/>
</p:tagLst>
</file>

<file path=ppt/tags/tag12.xml><?xml version="1.0" encoding="utf-8"?>
<p:tagLst xmlns:p="http://schemas.openxmlformats.org/presentationml/2006/main">
  <p:tag name="MH" val="20170806194742"/>
  <p:tag name="MH_LIBRARY" val="CONTENTS"/>
  <p:tag name="MH_TYPE" val="OTHERS"/>
  <p:tag name="ID" val="553516"/>
  <p:tag name="PA" val="v3.2.0"/>
  <p:tag name="KSO_WM_BEAUTIFY_FLAG" val=""/>
</p:tagLst>
</file>

<file path=ppt/tags/tag13.xml><?xml version="1.0" encoding="utf-8"?>
<p:tagLst xmlns:p="http://schemas.openxmlformats.org/presentationml/2006/main">
  <p:tag name="MH" val="20170806194742"/>
  <p:tag name="MH_LIBRARY" val="CONTENTS"/>
  <p:tag name="MH_TYPE" val="OTHERS"/>
  <p:tag name="ID" val="553516"/>
  <p:tag name="PA" val="v3.2.0"/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COMMONDATA" val="eyJoZGlkIjoiZDlkNTUwMjAyODlkMjNhOThmOTQzMGNjZTYxNzJiYT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MH" val="20170806194742"/>
  <p:tag name="MH_LIBRARY" val="CONTENTS"/>
  <p:tag name="MH_TYPE" val="NUMBER"/>
  <p:tag name="ID" val="553516"/>
  <p:tag name="MH_ORDER" val="1"/>
  <p:tag name="KSO_WM_BEAUTIFY_FLAG" val=""/>
</p:tagLst>
</file>

<file path=ppt/tags/tag9.xml><?xml version="1.0" encoding="utf-8"?>
<p:tagLst xmlns:p="http://schemas.openxmlformats.org/presentationml/2006/main">
  <p:tag name="MH" val="20170806194742"/>
  <p:tag name="MH_LIBRARY" val="CONTENTS"/>
  <p:tag name="MH_TYPE" val="NUMBER"/>
  <p:tag name="ID" val="553516"/>
  <p:tag name="MH_ORDER" val="2"/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2062</Words>
  <Application>WPS 演示</Application>
  <PresentationFormat>宽屏</PresentationFormat>
  <Paragraphs>203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Arial</vt:lpstr>
      <vt:lpstr>宋体</vt:lpstr>
      <vt:lpstr>Wingdings</vt:lpstr>
      <vt:lpstr>Arial Unicode MS</vt:lpstr>
      <vt:lpstr>Calibri</vt:lpstr>
      <vt:lpstr>微软雅黑</vt:lpstr>
      <vt:lpstr>楷体</vt:lpstr>
      <vt:lpstr>华文楷体</vt:lpstr>
      <vt:lpstr>黑体</vt:lpstr>
      <vt:lpstr>Arial</vt:lpstr>
      <vt:lpstr>汉仪汉黑简</vt:lpstr>
      <vt:lpstr>汉仪乐喵体W</vt:lpstr>
      <vt:lpstr>字魂58号-创中黑</vt:lpstr>
      <vt:lpstr>思源宋体 CN Heavy</vt:lpstr>
      <vt:lpstr>阿里巴巴普惠体</vt:lpstr>
      <vt:lpstr>思源黑体 CN Medium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素材来源网站当图网-www.99ppt.com</dc:title>
  <dc:subject>素材来源网站当图网-www.99ppt.com</dc:subject>
  <dc:creator>素材来源网站当图网-www.99ppt.com</dc:creator>
  <dc:description>素材来源网站当图网-www.99ppt.com</dc:description>
  <cp:lastModifiedBy>疲久</cp:lastModifiedBy>
  <cp:revision>3</cp:revision>
  <dcterms:created xsi:type="dcterms:W3CDTF">2023-07-05T01:19:00Z</dcterms:created>
  <dcterms:modified xsi:type="dcterms:W3CDTF">2023-07-05T01:34:33Z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4FC84AE9129C4AFA9F784319D1267C8B_12</vt:lpwstr>
  </property>
  <property fmtid="{D5CDD505-2E9C-101B-9397-08002B2CF9AE}" pid="3" name="KSOProductBuildVer">
    <vt:lpwstr>2052-11.1.0.14309</vt:lpwstr>
  </property>
  <property fmtid="{A09F084E-AD41-489F-8076-AA5BE3082BCA}" pid="100">
    <vt:ui4>5</vt:ui4>
  </property>
  <property fmtid="{64440492-4C8B-11D1-8B70-080036B11A03}" pid="11">
    <vt:lpwstr>素材来源网站当图网-www.99ppt.com</vt:lpwstr>
  </property>
</Properties>
</file>