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sldIdLst>
    <p:sldId id="256" r:id="rId3"/>
    <p:sldId id="266" r:id="rId4"/>
    <p:sldId id="258" r:id="rId5"/>
    <p:sldId id="1739" r:id="rId6"/>
    <p:sldId id="1766" r:id="rId7"/>
    <p:sldId id="275" r:id="rId8"/>
    <p:sldId id="1776" r:id="rId9"/>
    <p:sldId id="1781" r:id="rId10"/>
    <p:sldId id="1782" r:id="rId11"/>
    <p:sldId id="1783" r:id="rId12"/>
    <p:sldId id="1784" r:id="rId13"/>
    <p:sldId id="1785" r:id="rId14"/>
    <p:sldId id="261"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CB2"/>
    <a:srgbClr val="2A9CA2"/>
    <a:srgbClr val="258A8F"/>
    <a:srgbClr val="2283CD"/>
    <a:srgbClr val="E71D3A"/>
    <a:srgbClr val="18BCE2"/>
    <a:srgbClr val="55BEC9"/>
    <a:srgbClr val="1561D6"/>
    <a:srgbClr val="0F3453"/>
    <a:srgbClr val="1F3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84" y="600"/>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hyperlink" Target="http://www.officeplus.cn/Template/Home.shtml"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microsoft.com/office/2007/relationships/hdphoto" Target="../media/image5.wdp"/><Relationship Id="rId6" Type="http://schemas.openxmlformats.org/officeDocument/2006/relationships/image" Target="../media/image4.png"/><Relationship Id="rId5" Type="http://schemas.openxmlformats.org/officeDocument/2006/relationships/hyperlink" Target="http://www.officeplus.cn/Template/Home.shtml" TargetMode="Externa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1667401" y="2554408"/>
            <a:ext cx="5045074" cy="673902"/>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a:p>
            <a:endParaRPr lang="zh-CN" altLang="en-US" dirty="0"/>
          </a:p>
        </p:txBody>
      </p:sp>
      <p:sp>
        <p:nvSpPr>
          <p:cNvPr id="9802" name="标题 1"/>
          <p:cNvSpPr>
            <a:spLocks noGrp="1"/>
          </p:cNvSpPr>
          <p:nvPr userDrawn="1">
            <p:ph type="ctrTitle"/>
          </p:nvPr>
        </p:nvSpPr>
        <p:spPr>
          <a:xfrm>
            <a:off x="1667400" y="1188511"/>
            <a:ext cx="5045075" cy="1350372"/>
          </a:xfrm>
        </p:spPr>
        <p:txBody>
          <a:bodyPr anchor="ctr">
            <a:normAutofit/>
          </a:bodyPr>
          <a:lstStyle>
            <a:lvl1pPr algn="l">
              <a:defRPr sz="4000">
                <a:solidFill>
                  <a:schemeClr val="bg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1667400" y="3360127"/>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1667400" y="3624023"/>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grpSp>
        <p:nvGrpSpPr>
          <p:cNvPr id="1039" name="组合 1038"/>
          <p:cNvGrpSpPr/>
          <p:nvPr userDrawn="1"/>
        </p:nvGrpSpPr>
        <p:grpSpPr>
          <a:xfrm>
            <a:off x="10033000" y="191058"/>
            <a:ext cx="1948996" cy="2691284"/>
            <a:chOff x="8470446" y="2515552"/>
            <a:chExt cx="476250" cy="657633"/>
          </a:xfrm>
        </p:grpSpPr>
        <p:pic>
          <p:nvPicPr>
            <p:cNvPr id="1037" name="图形 103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38" name="图形 103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2" name="组合 81"/>
          <p:cNvGrpSpPr/>
          <p:nvPr userDrawn="1"/>
        </p:nvGrpSpPr>
        <p:grpSpPr>
          <a:xfrm>
            <a:off x="8077200" y="399384"/>
            <a:ext cx="1549400" cy="2139499"/>
            <a:chOff x="8470446" y="2515552"/>
            <a:chExt cx="476250" cy="657633"/>
          </a:xfrm>
        </p:grpSpPr>
        <p:pic>
          <p:nvPicPr>
            <p:cNvPr id="83" name="图形 8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4" name="图形 8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1" name="组合 90"/>
          <p:cNvGrpSpPr/>
          <p:nvPr userDrawn="1"/>
        </p:nvGrpSpPr>
        <p:grpSpPr>
          <a:xfrm>
            <a:off x="9258300" y="1443291"/>
            <a:ext cx="800100" cy="1104823"/>
            <a:chOff x="8470446" y="2515552"/>
            <a:chExt cx="476250" cy="657633"/>
          </a:xfrm>
        </p:grpSpPr>
        <p:pic>
          <p:nvPicPr>
            <p:cNvPr id="92" name="图形 9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3" name="图形 9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7" name="组合 96"/>
          <p:cNvGrpSpPr/>
          <p:nvPr userDrawn="1"/>
        </p:nvGrpSpPr>
        <p:grpSpPr>
          <a:xfrm>
            <a:off x="2362200" y="3839465"/>
            <a:ext cx="1948996" cy="2691284"/>
            <a:chOff x="8470446" y="2515552"/>
            <a:chExt cx="476250" cy="657633"/>
          </a:xfrm>
        </p:grpSpPr>
        <p:pic>
          <p:nvPicPr>
            <p:cNvPr id="98" name="图形 9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9" name="图形 9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0" name="组合 99"/>
          <p:cNvGrpSpPr/>
          <p:nvPr userDrawn="1"/>
        </p:nvGrpSpPr>
        <p:grpSpPr>
          <a:xfrm>
            <a:off x="827314" y="4587872"/>
            <a:ext cx="1549400" cy="2139499"/>
            <a:chOff x="8470446" y="2515552"/>
            <a:chExt cx="476250" cy="657633"/>
          </a:xfrm>
        </p:grpSpPr>
        <p:pic>
          <p:nvPicPr>
            <p:cNvPr id="101" name="图形 10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2" name="图形 10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3" name="组合 102"/>
          <p:cNvGrpSpPr/>
          <p:nvPr userDrawn="1"/>
        </p:nvGrpSpPr>
        <p:grpSpPr>
          <a:xfrm>
            <a:off x="3619500" y="5172205"/>
            <a:ext cx="800100" cy="1104823"/>
            <a:chOff x="8470446" y="2515552"/>
            <a:chExt cx="476250" cy="657633"/>
          </a:xfrm>
        </p:grpSpPr>
        <p:pic>
          <p:nvPicPr>
            <p:cNvPr id="104" name="图形 10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5" name="图形 10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9" name="组合 108"/>
          <p:cNvGrpSpPr/>
          <p:nvPr userDrawn="1"/>
        </p:nvGrpSpPr>
        <p:grpSpPr>
          <a:xfrm>
            <a:off x="8804275" y="2803630"/>
            <a:ext cx="1948996" cy="2691284"/>
            <a:chOff x="8470446" y="2515552"/>
            <a:chExt cx="476250" cy="657633"/>
          </a:xfrm>
        </p:grpSpPr>
        <p:pic>
          <p:nvPicPr>
            <p:cNvPr id="110" name="图形 10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11" name="图形 11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5" name="组合 84"/>
          <p:cNvGrpSpPr/>
          <p:nvPr userDrawn="1"/>
        </p:nvGrpSpPr>
        <p:grpSpPr>
          <a:xfrm>
            <a:off x="9410700" y="2805268"/>
            <a:ext cx="2413000" cy="3332007"/>
            <a:chOff x="8470446" y="2515552"/>
            <a:chExt cx="476250" cy="657633"/>
          </a:xfrm>
        </p:grpSpPr>
        <p:pic>
          <p:nvPicPr>
            <p:cNvPr id="86" name="图形 8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7" name="图形 8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8" name="组合 87"/>
          <p:cNvGrpSpPr/>
          <p:nvPr userDrawn="1"/>
        </p:nvGrpSpPr>
        <p:grpSpPr>
          <a:xfrm>
            <a:off x="8661400" y="3894391"/>
            <a:ext cx="1854200" cy="2560384"/>
            <a:chOff x="8470446" y="2515552"/>
            <a:chExt cx="476250" cy="657633"/>
          </a:xfrm>
        </p:grpSpPr>
        <p:pic>
          <p:nvPicPr>
            <p:cNvPr id="89" name="图形 8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0" name="图形 8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4" name="组合 93"/>
          <p:cNvGrpSpPr/>
          <p:nvPr userDrawn="1"/>
        </p:nvGrpSpPr>
        <p:grpSpPr>
          <a:xfrm>
            <a:off x="10472738" y="4391326"/>
            <a:ext cx="1541462" cy="2128537"/>
            <a:chOff x="8470446" y="2515552"/>
            <a:chExt cx="476250" cy="657633"/>
          </a:xfrm>
        </p:grpSpPr>
        <p:pic>
          <p:nvPicPr>
            <p:cNvPr id="95" name="图形 9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6" name="图形 9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4" name="组合 123"/>
          <p:cNvGrpSpPr/>
          <p:nvPr userDrawn="1"/>
        </p:nvGrpSpPr>
        <p:grpSpPr>
          <a:xfrm>
            <a:off x="4869081" y="4618776"/>
            <a:ext cx="617320" cy="852430"/>
            <a:chOff x="8470446" y="2515552"/>
            <a:chExt cx="476250" cy="657633"/>
          </a:xfrm>
        </p:grpSpPr>
        <p:pic>
          <p:nvPicPr>
            <p:cNvPr id="125" name="图形 12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6" name="图形 12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7" name="组合 126"/>
          <p:cNvGrpSpPr/>
          <p:nvPr userDrawn="1"/>
        </p:nvGrpSpPr>
        <p:grpSpPr>
          <a:xfrm>
            <a:off x="5983305" y="5191967"/>
            <a:ext cx="1085152" cy="1498439"/>
            <a:chOff x="8470446" y="2515552"/>
            <a:chExt cx="476250" cy="657633"/>
          </a:xfrm>
        </p:grpSpPr>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9" name="图形 12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p:nvPr>
        </p:nvSpPr>
        <p:spPr>
          <a:xfrm>
            <a:off x="4915625" y="2226504"/>
            <a:ext cx="660486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4915624" y="2934142"/>
            <a:ext cx="6621677"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8" name="页脚占位符 7"/>
          <p:cNvSpPr>
            <a:spLocks noGrp="1"/>
          </p:cNvSpPr>
          <p:nvPr>
            <p:ph type="ftr" sz="quarter" idx="11"/>
          </p:nvPr>
        </p:nvSpPr>
        <p:spPr/>
        <p:txBody>
          <a:bodyPr/>
          <a:lstStyle/>
          <a:p>
            <a:r>
              <a:rPr lang="en-US" altLang="zh-CN"/>
              <a:t>www.islide.cc </a:t>
            </a:r>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7" name="页脚占位符 6"/>
          <p:cNvSpPr>
            <a:spLocks noGrp="1"/>
          </p:cNvSpPr>
          <p:nvPr>
            <p:ph type="ftr" sz="quarter" idx="11"/>
          </p:nvPr>
        </p:nvSpPr>
        <p:spPr/>
        <p:txBody>
          <a:bodyPr/>
          <a:lstStyle/>
          <a:p>
            <a:r>
              <a:rPr lang="en-US" altLang="zh-CN"/>
              <a:t>www.islide.cc </a:t>
            </a:r>
            <a:endParaRPr lang="zh-CN" altLang="en-US"/>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1"/>
        </a:solidFill>
        <a:effectLst/>
      </p:bgPr>
    </p:bg>
    <p:spTree>
      <p:nvGrpSpPr>
        <p:cNvPr id="1" name=""/>
        <p:cNvGrpSpPr/>
        <p:nvPr/>
      </p:nvGrpSpPr>
      <p:grpSpPr>
        <a:xfrm>
          <a:off x="0" y="0"/>
          <a:ext cx="0" cy="0"/>
          <a:chOff x="0" y="0"/>
          <a:chExt cx="0" cy="0"/>
        </a:xfrm>
      </p:grpSpPr>
      <p:grpSp>
        <p:nvGrpSpPr>
          <p:cNvPr id="4" name="组合 3"/>
          <p:cNvGrpSpPr/>
          <p:nvPr userDrawn="1"/>
        </p:nvGrpSpPr>
        <p:grpSpPr>
          <a:xfrm flipH="1">
            <a:off x="177800" y="191058"/>
            <a:ext cx="11186886" cy="6536313"/>
            <a:chOff x="827314" y="191058"/>
            <a:chExt cx="11186886" cy="6536313"/>
          </a:xfrm>
        </p:grpSpPr>
        <p:grpSp>
          <p:nvGrpSpPr>
            <p:cNvPr id="45" name="组合 44"/>
            <p:cNvGrpSpPr/>
            <p:nvPr userDrawn="1"/>
          </p:nvGrpSpPr>
          <p:grpSpPr>
            <a:xfrm>
              <a:off x="10033000" y="191058"/>
              <a:ext cx="1948996" cy="2691284"/>
              <a:chOff x="8470446" y="2515552"/>
              <a:chExt cx="476250" cy="657633"/>
            </a:xfrm>
          </p:grpSpPr>
          <p:pic>
            <p:nvPicPr>
              <p:cNvPr id="46" name="图形 4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47" name="图形 4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48" name="组合 47"/>
            <p:cNvGrpSpPr/>
            <p:nvPr userDrawn="1"/>
          </p:nvGrpSpPr>
          <p:grpSpPr>
            <a:xfrm>
              <a:off x="8077200" y="399384"/>
              <a:ext cx="1549400" cy="2139499"/>
              <a:chOff x="8470446" y="2515552"/>
              <a:chExt cx="476250" cy="657633"/>
            </a:xfrm>
          </p:grpSpPr>
          <p:pic>
            <p:nvPicPr>
              <p:cNvPr id="49" name="图形 4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0" name="图形 4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1" name="组合 50"/>
            <p:cNvGrpSpPr/>
            <p:nvPr userDrawn="1"/>
          </p:nvGrpSpPr>
          <p:grpSpPr>
            <a:xfrm>
              <a:off x="9258300" y="1443291"/>
              <a:ext cx="800100" cy="1104823"/>
              <a:chOff x="8470446" y="2515552"/>
              <a:chExt cx="476250" cy="657633"/>
            </a:xfrm>
          </p:grpSpPr>
          <p:pic>
            <p:nvPicPr>
              <p:cNvPr id="52" name="图形 5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3" name="图形 5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4" name="组合 53"/>
            <p:cNvGrpSpPr/>
            <p:nvPr userDrawn="1"/>
          </p:nvGrpSpPr>
          <p:grpSpPr>
            <a:xfrm>
              <a:off x="2362200" y="3839465"/>
              <a:ext cx="1948996" cy="2691284"/>
              <a:chOff x="8470446" y="2515552"/>
              <a:chExt cx="476250" cy="657633"/>
            </a:xfrm>
          </p:grpSpPr>
          <p:pic>
            <p:nvPicPr>
              <p:cNvPr id="55" name="图形 5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6" name="图形 5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7" name="组合 56"/>
            <p:cNvGrpSpPr/>
            <p:nvPr userDrawn="1"/>
          </p:nvGrpSpPr>
          <p:grpSpPr>
            <a:xfrm>
              <a:off x="827314" y="4587872"/>
              <a:ext cx="1549400" cy="2139499"/>
              <a:chOff x="8470446" y="2515552"/>
              <a:chExt cx="476250" cy="657633"/>
            </a:xfrm>
          </p:grpSpPr>
          <p:pic>
            <p:nvPicPr>
              <p:cNvPr id="58" name="图形 5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9" name="图形 5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0" name="组合 59"/>
            <p:cNvGrpSpPr/>
            <p:nvPr userDrawn="1"/>
          </p:nvGrpSpPr>
          <p:grpSpPr>
            <a:xfrm>
              <a:off x="3619500" y="5172205"/>
              <a:ext cx="800100" cy="1104823"/>
              <a:chOff x="8470446" y="2515552"/>
              <a:chExt cx="476250" cy="657633"/>
            </a:xfrm>
          </p:grpSpPr>
          <p:pic>
            <p:nvPicPr>
              <p:cNvPr id="61" name="图形 6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2" name="图形 6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3" name="组合 62"/>
            <p:cNvGrpSpPr/>
            <p:nvPr userDrawn="1"/>
          </p:nvGrpSpPr>
          <p:grpSpPr>
            <a:xfrm>
              <a:off x="8804275" y="2803630"/>
              <a:ext cx="1948996" cy="2691284"/>
              <a:chOff x="8470446" y="2515552"/>
              <a:chExt cx="476250" cy="657633"/>
            </a:xfrm>
          </p:grpSpPr>
          <p:pic>
            <p:nvPicPr>
              <p:cNvPr id="64" name="图形 6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5" name="图形 6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6" name="组合 65"/>
            <p:cNvGrpSpPr/>
            <p:nvPr userDrawn="1"/>
          </p:nvGrpSpPr>
          <p:grpSpPr>
            <a:xfrm>
              <a:off x="9410700" y="2805268"/>
              <a:ext cx="2413000" cy="3332007"/>
              <a:chOff x="8470446" y="2515552"/>
              <a:chExt cx="476250" cy="657633"/>
            </a:xfrm>
          </p:grpSpPr>
          <p:pic>
            <p:nvPicPr>
              <p:cNvPr id="67" name="图形 6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8" name="图形 6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9" name="组合 68"/>
            <p:cNvGrpSpPr/>
            <p:nvPr userDrawn="1"/>
          </p:nvGrpSpPr>
          <p:grpSpPr>
            <a:xfrm>
              <a:off x="8661400" y="3894391"/>
              <a:ext cx="1854200" cy="2560384"/>
              <a:chOff x="8470446" y="2515552"/>
              <a:chExt cx="476250" cy="657633"/>
            </a:xfrm>
          </p:grpSpPr>
          <p:pic>
            <p:nvPicPr>
              <p:cNvPr id="70" name="图形 6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1" name="图形 7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2" name="组合 71"/>
            <p:cNvGrpSpPr/>
            <p:nvPr userDrawn="1"/>
          </p:nvGrpSpPr>
          <p:grpSpPr>
            <a:xfrm>
              <a:off x="10472738" y="4391326"/>
              <a:ext cx="1541462" cy="2128537"/>
              <a:chOff x="8470446" y="2515552"/>
              <a:chExt cx="476250" cy="657633"/>
            </a:xfrm>
          </p:grpSpPr>
          <p:pic>
            <p:nvPicPr>
              <p:cNvPr id="73" name="图形 7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4" name="图形 7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5" name="组合 74"/>
            <p:cNvGrpSpPr/>
            <p:nvPr userDrawn="1"/>
          </p:nvGrpSpPr>
          <p:grpSpPr>
            <a:xfrm>
              <a:off x="4869081" y="4618776"/>
              <a:ext cx="617320" cy="852430"/>
              <a:chOff x="8470446" y="2515552"/>
              <a:chExt cx="476250" cy="657633"/>
            </a:xfrm>
          </p:grpSpPr>
          <p:pic>
            <p:nvPicPr>
              <p:cNvPr id="76" name="图形 7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7" name="图形 7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8" name="组合 77"/>
            <p:cNvGrpSpPr/>
            <p:nvPr userDrawn="1"/>
          </p:nvGrpSpPr>
          <p:grpSpPr>
            <a:xfrm>
              <a:off x="5983305" y="5191967"/>
              <a:ext cx="1085152" cy="1498439"/>
              <a:chOff x="8470446" y="2515552"/>
              <a:chExt cx="476250" cy="657633"/>
            </a:xfrm>
          </p:grpSpPr>
          <p:pic>
            <p:nvPicPr>
              <p:cNvPr id="79" name="图形 7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0" name="图形 7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sp>
        <p:nvSpPr>
          <p:cNvPr id="13" name="标题 1"/>
          <p:cNvSpPr>
            <a:spLocks noGrp="1"/>
          </p:cNvSpPr>
          <p:nvPr userDrawn="1">
            <p:ph type="ctrTitle" hasCustomPrompt="1"/>
          </p:nvPr>
        </p:nvSpPr>
        <p:spPr>
          <a:xfrm>
            <a:off x="4528456" y="1377043"/>
            <a:ext cx="4710793" cy="1801221"/>
          </a:xfrm>
        </p:spPr>
        <p:txBody>
          <a:bodyPr anchor="ctr">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4" name="文本占位符 62"/>
          <p:cNvSpPr>
            <a:spLocks noGrp="1"/>
          </p:cNvSpPr>
          <p:nvPr userDrawn="1">
            <p:ph type="body" sz="quarter" idx="17" hasCustomPrompt="1"/>
          </p:nvPr>
        </p:nvSpPr>
        <p:spPr>
          <a:xfrm>
            <a:off x="4528457" y="3828247"/>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userDrawn="1">
            <p:ph type="body" sz="quarter" idx="18" hasCustomPrompt="1"/>
          </p:nvPr>
        </p:nvSpPr>
        <p:spPr>
          <a:xfrm>
            <a:off x="4528457" y="4143881"/>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关注服务号">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使用小程序">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rotWithShape="1">
          <a:blip r:embed="rId2">
            <a:clrChange>
              <a:clrFrom>
                <a:srgbClr val="FFFFFF"/>
              </a:clrFrom>
              <a:clrTo>
                <a:srgbClr val="FFFFFF">
                  <a:alpha val="0"/>
                </a:srgbClr>
              </a:clrTo>
            </a:clrChange>
          </a:blip>
          <a:srcRect l="13924" t="13924" r="13924" b="13924"/>
          <a:stretch>
            <a:fillRect/>
          </a:stretch>
        </p:blipFill>
        <p:spPr>
          <a:xfrm>
            <a:off x="4705130" y="1673081"/>
            <a:ext cx="2743200" cy="2743200"/>
          </a:xfrm>
          <a:prstGeom prst="rect">
            <a:avLst/>
          </a:prstGeom>
        </p:spPr>
      </p:pic>
      <p:pic>
        <p:nvPicPr>
          <p:cNvPr id="15" name="图片 14"/>
          <p:cNvPicPr>
            <a:picLocks noChangeAspect="1"/>
          </p:cNvPicPr>
          <p:nvPr userDrawn="1"/>
        </p:nvPicPr>
        <p:blipFill rotWithShape="1">
          <a:blip r:embed="rId3">
            <a:clrChange>
              <a:clrFrom>
                <a:srgbClr val="FFFFFF"/>
              </a:clrFrom>
              <a:clrTo>
                <a:srgbClr val="FFFFFF">
                  <a:alpha val="0"/>
                </a:srgbClr>
              </a:clrTo>
            </a:clrChange>
          </a:blip>
          <a:srcRect l="14439" r="14439"/>
          <a:stretch>
            <a:fillRect/>
          </a:stretch>
        </p:blipFill>
        <p:spPr>
          <a:xfrm>
            <a:off x="8519321" y="1673081"/>
            <a:ext cx="2743200" cy="2743200"/>
          </a:xfrm>
          <a:prstGeom prst="rect">
            <a:avLst/>
          </a:prstGeom>
        </p:spPr>
      </p:pic>
      <p:pic>
        <p:nvPicPr>
          <p:cNvPr id="16" name="图片 15"/>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667510" y="2343785"/>
            <a:ext cx="7684135" cy="673735"/>
          </a:xfrm>
          <a:solidFill>
            <a:schemeClr val="accent1"/>
          </a:solidFill>
        </p:spPr>
        <p:txBody>
          <a:bodyPr>
            <a:noAutofit/>
          </a:bodyPr>
          <a:lstStyle/>
          <a:p>
            <a:pPr>
              <a:spcBef>
                <a:spcPts val="600"/>
              </a:spcBef>
            </a:pPr>
            <a:r>
              <a:rPr lang="en-US" altLang="zh-CN" sz="1600" dirty="0">
                <a:sym typeface="+mn-ea"/>
              </a:rPr>
              <a:t>知识目标</a:t>
            </a:r>
            <a:endParaRPr lang="en-US" altLang="zh-CN" sz="1600" dirty="0">
              <a:sym typeface="+mn-ea"/>
            </a:endParaRPr>
          </a:p>
          <a:p>
            <a:pPr>
              <a:spcBef>
                <a:spcPts val="600"/>
              </a:spcBef>
            </a:pPr>
            <a:r>
              <a:rPr lang="en-US" altLang="zh-CN" sz="1600" dirty="0">
                <a:sym typeface="+mn-ea"/>
              </a:rPr>
              <a:t>1.了解电子商务物流服务的含义及内容。</a:t>
            </a:r>
            <a:endParaRPr lang="en-US" altLang="zh-CN" sz="1600" dirty="0">
              <a:sym typeface="+mn-ea"/>
            </a:endParaRPr>
          </a:p>
          <a:p>
            <a:pPr>
              <a:spcBef>
                <a:spcPts val="600"/>
              </a:spcBef>
            </a:pPr>
            <a:r>
              <a:rPr lang="en-US" altLang="zh-CN" sz="1600" dirty="0">
                <a:sym typeface="+mn-ea"/>
              </a:rPr>
              <a:t>2.了解电子商务物流服务增值性服务的内容。</a:t>
            </a:r>
            <a:endParaRPr lang="en-US" altLang="zh-CN" sz="1600" dirty="0">
              <a:sym typeface="+mn-ea"/>
            </a:endParaRPr>
          </a:p>
          <a:p>
            <a:pPr>
              <a:spcBef>
                <a:spcPts val="600"/>
              </a:spcBef>
            </a:pPr>
            <a:r>
              <a:rPr lang="en-US" altLang="zh-CN" sz="1600" dirty="0">
                <a:sym typeface="+mn-ea"/>
              </a:rPr>
              <a:t>3.熟悉物流服务成本管理的作用。</a:t>
            </a:r>
            <a:endParaRPr lang="en-US" altLang="zh-CN" sz="1600" dirty="0">
              <a:sym typeface="+mn-ea"/>
            </a:endParaRPr>
          </a:p>
          <a:p>
            <a:pPr>
              <a:spcBef>
                <a:spcPts val="600"/>
              </a:spcBef>
            </a:pPr>
            <a:r>
              <a:rPr lang="en-US" altLang="zh-CN" sz="1600" dirty="0">
                <a:sym typeface="+mn-ea"/>
              </a:rPr>
              <a:t>4.了解物流服务绩效评价的意义。</a:t>
            </a:r>
            <a:endParaRPr lang="en-US" altLang="zh-CN" sz="1600" dirty="0">
              <a:sym typeface="+mn-ea"/>
            </a:endParaRPr>
          </a:p>
        </p:txBody>
      </p:sp>
      <p:sp>
        <p:nvSpPr>
          <p:cNvPr id="4" name="标题 3"/>
          <p:cNvSpPr>
            <a:spLocks noGrp="1"/>
          </p:cNvSpPr>
          <p:nvPr>
            <p:ph type="ctrTitle"/>
          </p:nvPr>
        </p:nvSpPr>
        <p:spPr>
          <a:xfrm>
            <a:off x="1667510" y="593090"/>
            <a:ext cx="6722110" cy="1350645"/>
          </a:xfrm>
        </p:spPr>
        <p:txBody>
          <a:bodyPr>
            <a:normAutofit/>
          </a:bodyPr>
          <a:lstStyle/>
          <a:p>
            <a:r>
              <a:rPr lang="en-US" altLang="zh-CN" dirty="0"/>
              <a:t>项目六   电子商务物流成本</a:t>
            </a:r>
            <a:br>
              <a:rPr lang="en-US" altLang="zh-CN" dirty="0"/>
            </a:br>
            <a:r>
              <a:rPr lang="en-US" altLang="zh-CN" dirty="0"/>
              <a:t>              管理</a:t>
            </a:r>
            <a:endParaRPr lang="en-US" altLang="zh-CN" dirty="0"/>
          </a:p>
        </p:txBody>
      </p:sp>
      <p:cxnSp>
        <p:nvCxnSpPr>
          <p:cNvPr id="13" name="直接连接符 12"/>
          <p:cNvCxnSpPr/>
          <p:nvPr/>
        </p:nvCxnSpPr>
        <p:spPr>
          <a:xfrm>
            <a:off x="1403735" y="1354258"/>
            <a:ext cx="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154295" y="3363595"/>
            <a:ext cx="4721860" cy="1306830"/>
          </a:xfrm>
          <a:prstGeom prst="rect">
            <a:avLst/>
          </a:prstGeom>
          <a:noFill/>
        </p:spPr>
        <p:txBody>
          <a:bodyPr wrap="square" rtlCol="0" anchor="t">
            <a:spAutoFit/>
          </a:bodyPr>
          <a:p>
            <a:pPr fontAlgn="auto">
              <a:spcBef>
                <a:spcPts val="600"/>
              </a:spcBef>
            </a:pPr>
            <a:r>
              <a:rPr lang="en-US" altLang="zh-CN" sz="1600" dirty="0">
                <a:solidFill>
                  <a:schemeClr val="bg1"/>
                </a:solidFill>
                <a:sym typeface="+mn-ea"/>
              </a:rPr>
              <a:t>能力目标 </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1.掌握物流成本管理的影响因素。</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2.理解物流成本管理的测算方法。</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3.掌握物流绩效评价的方法和指标体系。</a:t>
            </a:r>
            <a:endParaRPr lang="en-US" altLang="zh-CN" sz="1600" dirty="0">
              <a:solidFill>
                <a:schemeClr val="bg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三、电子商务下的物流成本控制内容与途径</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69925" y="1928495"/>
            <a:ext cx="3991610" cy="2614930"/>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（二）物流成本控制的主要途径</a:t>
            </a:r>
            <a:endParaRPr lang="en-US" altLang="zh-CN" b="1" dirty="0">
              <a:sym typeface="+mn-ea"/>
            </a:endParaRPr>
          </a:p>
          <a:p>
            <a:pPr indent="0" fontAlgn="auto">
              <a:spcBef>
                <a:spcPts val="600"/>
              </a:spcBef>
              <a:spcAft>
                <a:spcPts val="600"/>
              </a:spcAft>
            </a:pPr>
            <a:r>
              <a:rPr lang="en-US" altLang="zh-CN" dirty="0">
                <a:sym typeface="+mn-ea"/>
              </a:rPr>
              <a:t>许多电子商务企业通过运用现代信息技术手段来实现商品交易以及交易管理等活动，并达到了高效率、低成本、网络化和全球化。物流活动的多样化、快节奏、高质量对电子商务下商品交易的低成本起到了重大作用。</a:t>
            </a:r>
            <a:endParaRPr lang="en-US" altLang="zh-CN" dirty="0">
              <a:sym typeface="+mn-ea"/>
            </a:endParaRPr>
          </a:p>
          <a:p>
            <a:pPr indent="0" fontAlgn="auto">
              <a:spcBef>
                <a:spcPts val="600"/>
              </a:spcBef>
              <a:spcAft>
                <a:spcPts val="600"/>
              </a:spcAft>
            </a:pPr>
            <a:r>
              <a:rPr lang="zh-CN" altLang="en-US" dirty="0">
                <a:sym typeface="+mn-ea"/>
              </a:rPr>
              <a:t>成本控制内容如表所示。</a:t>
            </a:r>
            <a:endParaRPr lang="zh-CN" altLang="en-US" dirty="0">
              <a:sym typeface="+mn-ea"/>
            </a:endParaRPr>
          </a:p>
        </p:txBody>
      </p:sp>
      <p:pic>
        <p:nvPicPr>
          <p:cNvPr id="5" name="图片 4"/>
          <p:cNvPicPr>
            <a:picLocks noChangeAspect="1"/>
          </p:cNvPicPr>
          <p:nvPr/>
        </p:nvPicPr>
        <p:blipFill>
          <a:blip r:embed="rId1"/>
          <a:stretch>
            <a:fillRect/>
          </a:stretch>
        </p:blipFill>
        <p:spPr>
          <a:xfrm>
            <a:off x="4881245" y="1151890"/>
            <a:ext cx="6682105" cy="47351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三、电子商务下的物流成本控制内容与途径</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1041400" y="1358265"/>
            <a:ext cx="6284595" cy="4154170"/>
          </a:xfrm>
          <a:prstGeom prst="rect">
            <a:avLst/>
          </a:prstGeom>
          <a:noFill/>
        </p:spPr>
        <p:txBody>
          <a:bodyPr wrap="square" rtlCol="0" anchor="t">
            <a:spAutoFit/>
          </a:bodyPr>
          <a:p>
            <a:pPr indent="0" fontAlgn="auto">
              <a:spcBef>
                <a:spcPts val="1200"/>
              </a:spcBef>
              <a:spcAft>
                <a:spcPts val="1200"/>
              </a:spcAft>
            </a:pPr>
            <a:r>
              <a:rPr lang="en-US" altLang="zh-CN" dirty="0">
                <a:sym typeface="+mn-ea"/>
              </a:rPr>
              <a:t>可以通过以下途径控制物流成本</a:t>
            </a:r>
            <a:r>
              <a:rPr lang="zh-CN" altLang="en-US" dirty="0">
                <a:sym typeface="+mn-ea"/>
              </a:rPr>
              <a:t>：</a:t>
            </a:r>
            <a:endParaRPr lang="en-US" altLang="zh-CN" dirty="0">
              <a:sym typeface="+mn-ea"/>
            </a:endParaRPr>
          </a:p>
          <a:p>
            <a:pPr indent="0" fontAlgn="auto">
              <a:spcBef>
                <a:spcPts val="1200"/>
              </a:spcBef>
              <a:spcAft>
                <a:spcPts val="1200"/>
              </a:spcAft>
            </a:pPr>
            <a:r>
              <a:rPr lang="en-US" altLang="zh-CN" dirty="0">
                <a:sym typeface="+mn-ea"/>
              </a:rPr>
              <a:t>（1）通过采用物流标准化进行物流管理。</a:t>
            </a:r>
            <a:endParaRPr lang="en-US" altLang="zh-CN" dirty="0">
              <a:sym typeface="+mn-ea"/>
            </a:endParaRPr>
          </a:p>
          <a:p>
            <a:pPr indent="0" fontAlgn="auto">
              <a:spcBef>
                <a:spcPts val="1200"/>
              </a:spcBef>
              <a:spcAft>
                <a:spcPts val="1200"/>
              </a:spcAft>
            </a:pPr>
            <a:r>
              <a:rPr lang="en-US" altLang="zh-CN" dirty="0">
                <a:sym typeface="+mn-ea"/>
              </a:rPr>
              <a:t>（2）通过对商品流通的全过程实现供应链管理来削减成本。</a:t>
            </a:r>
            <a:endParaRPr lang="en-US" altLang="zh-CN" dirty="0">
              <a:sym typeface="+mn-ea"/>
            </a:endParaRPr>
          </a:p>
          <a:p>
            <a:pPr indent="0" fontAlgn="auto">
              <a:spcBef>
                <a:spcPts val="1200"/>
              </a:spcBef>
              <a:spcAft>
                <a:spcPts val="1200"/>
              </a:spcAft>
            </a:pPr>
            <a:r>
              <a:rPr lang="en-US" altLang="zh-CN" dirty="0">
                <a:sym typeface="+mn-ea"/>
              </a:rPr>
              <a:t>（3）通过效率化的配送来降低物流成本。</a:t>
            </a:r>
            <a:endParaRPr lang="en-US" altLang="zh-CN" dirty="0">
              <a:sym typeface="+mn-ea"/>
            </a:endParaRPr>
          </a:p>
          <a:p>
            <a:pPr indent="0" fontAlgn="auto">
              <a:spcBef>
                <a:spcPts val="1200"/>
              </a:spcBef>
              <a:spcAft>
                <a:spcPts val="1200"/>
              </a:spcAft>
            </a:pPr>
            <a:r>
              <a:rPr lang="en-US" altLang="zh-CN" dirty="0">
                <a:sym typeface="+mn-ea"/>
              </a:rPr>
              <a:t>（4）利用物流外包来降低物流成本。</a:t>
            </a:r>
            <a:endParaRPr lang="en-US" altLang="zh-CN" dirty="0">
              <a:sym typeface="+mn-ea"/>
            </a:endParaRPr>
          </a:p>
          <a:p>
            <a:pPr indent="0" fontAlgn="auto">
              <a:spcBef>
                <a:spcPts val="1200"/>
              </a:spcBef>
              <a:spcAft>
                <a:spcPts val="1200"/>
              </a:spcAft>
            </a:pPr>
            <a:r>
              <a:rPr lang="en-US" altLang="zh-CN" dirty="0">
                <a:sym typeface="+mn-ea"/>
              </a:rPr>
              <a:t>（5）借助现代化的互联网技术及信息管理系统控制和降低物流成本。</a:t>
            </a:r>
            <a:endParaRPr lang="en-US" altLang="zh-CN" dirty="0">
              <a:sym typeface="+mn-ea"/>
            </a:endParaRPr>
          </a:p>
          <a:p>
            <a:pPr indent="0" fontAlgn="auto">
              <a:spcBef>
                <a:spcPts val="1200"/>
              </a:spcBef>
              <a:spcAft>
                <a:spcPts val="1200"/>
              </a:spcAft>
            </a:pPr>
            <a:r>
              <a:rPr lang="en-US" altLang="zh-CN" dirty="0">
                <a:sym typeface="+mn-ea"/>
              </a:rPr>
              <a:t>（6）通过减少退货来降低物流成本。</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复习思考题：</a:t>
            </a:r>
            <a:endParaRPr lang="zh-CN" altLang="en-US">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1041400" y="1358265"/>
            <a:ext cx="6284595" cy="2707005"/>
          </a:xfrm>
          <a:prstGeom prst="rect">
            <a:avLst/>
          </a:prstGeom>
          <a:noFill/>
        </p:spPr>
        <p:txBody>
          <a:bodyPr wrap="square" rtlCol="0" anchor="t">
            <a:spAutoFit/>
          </a:bodyPr>
          <a:p>
            <a:pPr indent="0" fontAlgn="auto">
              <a:spcBef>
                <a:spcPts val="1200"/>
              </a:spcBef>
              <a:spcAft>
                <a:spcPts val="1200"/>
              </a:spcAft>
            </a:pPr>
            <a:r>
              <a:rPr dirty="0">
                <a:sym typeface="+mn-ea"/>
              </a:rPr>
              <a:t>1.简述物流成本管理的意义和内容。</a:t>
            </a:r>
            <a:endParaRPr dirty="0">
              <a:sym typeface="+mn-ea"/>
            </a:endParaRPr>
          </a:p>
          <a:p>
            <a:pPr indent="0" fontAlgn="auto">
              <a:spcBef>
                <a:spcPts val="1200"/>
              </a:spcBef>
              <a:spcAft>
                <a:spcPts val="1200"/>
              </a:spcAft>
            </a:pPr>
            <a:r>
              <a:rPr dirty="0">
                <a:sym typeface="+mn-ea"/>
              </a:rPr>
              <a:t>2.简述物流成本构成和分类。</a:t>
            </a:r>
            <a:endParaRPr dirty="0">
              <a:sym typeface="+mn-ea"/>
            </a:endParaRPr>
          </a:p>
          <a:p>
            <a:pPr indent="0" fontAlgn="auto">
              <a:spcBef>
                <a:spcPts val="1200"/>
              </a:spcBef>
              <a:spcAft>
                <a:spcPts val="1200"/>
              </a:spcAft>
            </a:pPr>
            <a:r>
              <a:rPr dirty="0">
                <a:sym typeface="+mn-ea"/>
              </a:rPr>
              <a:t>3.简述物流成本分析与控制思想的主要内容。</a:t>
            </a:r>
            <a:endParaRPr dirty="0">
              <a:sym typeface="+mn-ea"/>
            </a:endParaRPr>
          </a:p>
          <a:p>
            <a:pPr indent="0" fontAlgn="auto">
              <a:spcBef>
                <a:spcPts val="1200"/>
              </a:spcBef>
              <a:spcAft>
                <a:spcPts val="1200"/>
              </a:spcAft>
            </a:pPr>
            <a:r>
              <a:rPr dirty="0">
                <a:sym typeface="+mn-ea"/>
              </a:rPr>
              <a:t>4.分析不同物流成本控制方法在企业中的应用情况。</a:t>
            </a:r>
            <a:endParaRPr dirty="0">
              <a:sym typeface="+mn-ea"/>
            </a:endParaRPr>
          </a:p>
          <a:p>
            <a:pPr indent="0" fontAlgn="auto">
              <a:spcBef>
                <a:spcPts val="1200"/>
              </a:spcBef>
              <a:spcAft>
                <a:spcPts val="1200"/>
              </a:spcAft>
            </a:pPr>
            <a:r>
              <a:rPr dirty="0">
                <a:sym typeface="+mn-ea"/>
              </a:rPr>
              <a:t>5.分析物流成本控制法的区别和各自的优缺点。</a:t>
            </a:r>
            <a:endParaRPr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480560" y="1837055"/>
            <a:ext cx="4711065" cy="3333750"/>
          </a:xfrm>
        </p:spPr>
        <p:txBody>
          <a:bodyPr/>
          <a:lstStyle/>
          <a:p>
            <a:r>
              <a:rPr lang="en-US" altLang="zh-CN" sz="6600" dirty="0"/>
              <a:t>Thanks.</a:t>
            </a:r>
            <a:br>
              <a:rPr lang="en-US" altLang="zh-CN" sz="6600" dirty="0"/>
            </a:br>
            <a:endParaRPr lang="en-US" altLang="zh-CN" sz="6600" dirty="0"/>
          </a:p>
        </p:txBody>
      </p:sp>
      <p:cxnSp>
        <p:nvCxnSpPr>
          <p:cNvPr id="32" name="直接连接符 31"/>
          <p:cNvCxnSpPr/>
          <p:nvPr/>
        </p:nvCxnSpPr>
        <p:spPr>
          <a:xfrm>
            <a:off x="4286879" y="1614174"/>
            <a:ext cx="0" cy="2840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任务三  电子商务物流成本控制</a:t>
            </a:r>
            <a:endParaRPr dirty="0">
              <a:sym typeface="+mn-ea"/>
            </a:endParaRPr>
          </a:p>
        </p:txBody>
      </p:sp>
      <p:sp>
        <p:nvSpPr>
          <p:cNvPr id="7" name="iś1íďe"/>
          <p:cNvSpPr/>
          <p:nvPr/>
        </p:nvSpPr>
        <p:spPr bwMode="auto">
          <a:xfrm>
            <a:off x="4810125" y="2388211"/>
            <a:ext cx="520576" cy="521068"/>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1</a:t>
            </a:r>
            <a:endParaRPr lang="zh-CN" altLang="en-US" b="1"/>
          </a:p>
        </p:txBody>
      </p:sp>
      <p:sp>
        <p:nvSpPr>
          <p:cNvPr id="8" name="íṡḻíḍè"/>
          <p:cNvSpPr/>
          <p:nvPr/>
        </p:nvSpPr>
        <p:spPr bwMode="auto">
          <a:xfrm>
            <a:off x="4810125" y="3099408"/>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dirty="0"/>
              <a:t>2</a:t>
            </a:r>
            <a:endParaRPr lang="zh-CN" altLang="en-US" b="1" dirty="0"/>
          </a:p>
        </p:txBody>
      </p:sp>
      <p:cxnSp>
        <p:nvCxnSpPr>
          <p:cNvPr id="13" name="直接连接符 12"/>
          <p:cNvCxnSpPr/>
          <p:nvPr/>
        </p:nvCxnSpPr>
        <p:spPr bwMode="auto">
          <a:xfrm>
            <a:off x="5571751" y="2993060"/>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4" name="直接连接符 13"/>
          <p:cNvCxnSpPr/>
          <p:nvPr/>
        </p:nvCxnSpPr>
        <p:spPr bwMode="auto">
          <a:xfrm>
            <a:off x="5571751" y="3706852"/>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8" name="直接连接符 17"/>
          <p:cNvCxnSpPr/>
          <p:nvPr/>
        </p:nvCxnSpPr>
        <p:spPr>
          <a:xfrm>
            <a:off x="2837711" y="1970070"/>
            <a:ext cx="0" cy="3086345"/>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9" name="îşḻídé"/>
          <p:cNvSpPr txBox="1"/>
          <p:nvPr/>
        </p:nvSpPr>
        <p:spPr>
          <a:xfrm>
            <a:off x="1512049" y="1919146"/>
            <a:ext cx="1744388" cy="523220"/>
          </a:xfrm>
          <a:prstGeom prst="rect">
            <a:avLst/>
          </a:prstGeom>
          <a:solidFill>
            <a:schemeClr val="bg1"/>
          </a:solidFill>
        </p:spPr>
        <p:txBody>
          <a:bodyPr wrap="square" lIns="91440" tIns="45720" rIns="91440" bIns="45720" rtlCol="0">
            <a:normAutofit fontScale="90000"/>
          </a:bodyPr>
          <a:lstStyle/>
          <a:p>
            <a:pPr algn="r"/>
            <a:r>
              <a:rPr lang="zh-CN" altLang="tr-TR" sz="2800" b="1" dirty="0">
                <a:solidFill>
                  <a:sysClr val="windowText" lastClr="000000"/>
                </a:solidFill>
              </a:rPr>
              <a:t>目录</a:t>
            </a:r>
            <a:endParaRPr lang="zh-CN" altLang="tr-TR" sz="2800" b="1" dirty="0">
              <a:solidFill>
                <a:sysClr val="windowText" lastClr="000000"/>
              </a:solidFill>
            </a:endParaRPr>
          </a:p>
        </p:txBody>
      </p:sp>
      <p:sp>
        <p:nvSpPr>
          <p:cNvPr id="20" name="ïsḷïḍè"/>
          <p:cNvSpPr txBox="1"/>
          <p:nvPr/>
        </p:nvSpPr>
        <p:spPr bwMode="auto">
          <a:xfrm>
            <a:off x="5461000" y="2442210"/>
            <a:ext cx="6086475" cy="385445"/>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10000"/>
              </a:lnSpc>
              <a:spcBef>
                <a:spcPct val="0"/>
              </a:spcBef>
              <a:buFontTx/>
              <a:buNone/>
            </a:pPr>
            <a:r>
              <a:rPr lang="en-US" altLang="zh-CN" sz="2000" b="1" dirty="0">
                <a:solidFill>
                  <a:schemeClr val="bg1"/>
                </a:solidFill>
              </a:rPr>
              <a:t>一、物流成本控制概述</a:t>
            </a:r>
            <a:endParaRPr lang="en-US" altLang="zh-CN" sz="2000" b="1" dirty="0">
              <a:solidFill>
                <a:schemeClr val="bg1"/>
              </a:solidFill>
            </a:endParaRPr>
          </a:p>
        </p:txBody>
      </p:sp>
      <p:sp>
        <p:nvSpPr>
          <p:cNvPr id="21" name="îśļîḓé"/>
          <p:cNvSpPr txBox="1"/>
          <p:nvPr/>
        </p:nvSpPr>
        <p:spPr bwMode="auto">
          <a:xfrm>
            <a:off x="5449808" y="3179605"/>
            <a:ext cx="608643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buClrTx/>
              <a:buSzTx/>
              <a:buFontTx/>
              <a:buNone/>
            </a:pPr>
            <a:r>
              <a:rPr lang="en-US" altLang="zh-CN" sz="2000" b="1" dirty="0">
                <a:solidFill>
                  <a:schemeClr val="tx1"/>
                </a:solidFill>
                <a:sym typeface="+mn-ea"/>
              </a:rPr>
              <a:t>二、电子商务下的物流成本控制模式与方法</a:t>
            </a:r>
            <a:endParaRPr lang="en-US" altLang="zh-CN" sz="2000" b="1" dirty="0">
              <a:solidFill>
                <a:schemeClr val="tx1"/>
              </a:solidFill>
              <a:sym typeface="+mn-ea"/>
            </a:endParaRPr>
          </a:p>
        </p:txBody>
      </p:sp>
      <p:sp>
        <p:nvSpPr>
          <p:cNvPr id="3" name="íṡḻíḍè"/>
          <p:cNvSpPr/>
          <p:nvPr/>
        </p:nvSpPr>
        <p:spPr bwMode="auto">
          <a:xfrm>
            <a:off x="4813300" y="3769333"/>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dirty="0"/>
              <a:t>3</a:t>
            </a:r>
            <a:endParaRPr lang="en-US" altLang="zh-CN" b="1" dirty="0"/>
          </a:p>
        </p:txBody>
      </p:sp>
      <p:cxnSp>
        <p:nvCxnSpPr>
          <p:cNvPr id="4" name="直接连接符 3"/>
          <p:cNvCxnSpPr/>
          <p:nvPr/>
        </p:nvCxnSpPr>
        <p:spPr bwMode="auto">
          <a:xfrm>
            <a:off x="5574926" y="4376777"/>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5" name="îśļîḓé"/>
          <p:cNvSpPr txBox="1"/>
          <p:nvPr/>
        </p:nvSpPr>
        <p:spPr bwMode="auto">
          <a:xfrm>
            <a:off x="5452983" y="3849530"/>
            <a:ext cx="608643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buClrTx/>
              <a:buSzTx/>
              <a:buFontTx/>
              <a:buNone/>
            </a:pPr>
            <a:r>
              <a:rPr lang="en-US" altLang="zh-CN" sz="2000" b="1" dirty="0">
                <a:solidFill>
                  <a:schemeClr val="tx1"/>
                </a:solidFill>
                <a:sym typeface="+mn-ea"/>
              </a:rPr>
              <a:t>三、电子商务下的物流成本控制内容与途径</a:t>
            </a:r>
            <a:endParaRPr lang="en-US" altLang="zh-CN" sz="2000" b="1" dirty="0">
              <a:solidFill>
                <a:schemeClr val="tx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659449"/>
            <a:ext cx="6604863" cy="656792"/>
          </a:xfrm>
        </p:spPr>
        <p:txBody>
          <a:bodyPr>
            <a:normAutofit/>
          </a:bodyPr>
          <a:lstStyle/>
          <a:p>
            <a:r>
              <a:rPr lang="en-US" altLang="zh-CN">
                <a:sym typeface="+mn-ea"/>
              </a:rPr>
              <a:t>一、物流成本控制概述</a:t>
            </a:r>
            <a:endParaRPr lang="en-US" altLang="zh-CN" dirty="0">
              <a:solidFill>
                <a:schemeClr val="tx1"/>
              </a:solidFill>
              <a:sym typeface="+mn-ea"/>
            </a:endParaRPr>
          </a:p>
        </p:txBody>
      </p:sp>
      <p:sp>
        <p:nvSpPr>
          <p:cNvPr id="6" name="文本占位符 5"/>
          <p:cNvSpPr>
            <a:spLocks noGrp="1"/>
          </p:cNvSpPr>
          <p:nvPr userDrawn="1">
            <p:ph type="body" idx="1"/>
          </p:nvPr>
        </p:nvSpPr>
        <p:spPr>
          <a:xfrm>
            <a:off x="4915624" y="2233737"/>
            <a:ext cx="6621677" cy="1015623"/>
          </a:xfrm>
        </p:spPr>
        <p:txBody>
          <a:bodyPr>
            <a:noAutofit/>
          </a:bodyPr>
          <a:lstStyle/>
          <a:p>
            <a:pPr lvl="0"/>
            <a:r>
              <a:rPr lang="en-US" altLang="zh-CN" sz="2000" b="1"/>
              <a:t>（一）物流成本控制的概念及意义</a:t>
            </a:r>
            <a:endParaRPr lang="en-US" altLang="zh-CN" sz="2000" b="1"/>
          </a:p>
          <a:p>
            <a:pPr lvl="0"/>
            <a:r>
              <a:rPr lang="en-US" altLang="zh-CN" sz="2000"/>
              <a:t>物流成本控制是根据计划目标，采用特定的理论、方法、制度对物流成本发生和形成过程以及影响物流成本的各种因素和条件施加主动的影响，以保证实现物流成本计划的一种行为。</a:t>
            </a:r>
            <a:endParaRPr lang="en-US" altLang="zh-CN" sz="2000"/>
          </a:p>
          <a:p>
            <a:pPr lvl="0"/>
            <a:r>
              <a:rPr lang="en-US" altLang="zh-CN" sz="2000"/>
              <a:t>随着物流业的发展，企业的集约化进程不断加快，控制物流成本就显得更有意义。</a:t>
            </a:r>
            <a:endParaRPr lang="en-US" altLang="zh-CN" sz="200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/01</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一、物流成本控制概述</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69925" y="1479550"/>
            <a:ext cx="6471285" cy="3446145"/>
          </a:xfrm>
          <a:prstGeom prst="rect">
            <a:avLst/>
          </a:prstGeom>
          <a:noFill/>
        </p:spPr>
        <p:txBody>
          <a:bodyPr wrap="square" rtlCol="0" anchor="t">
            <a:spAutoFit/>
          </a:bodyPr>
          <a:p>
            <a:pPr indent="0" fontAlgn="auto">
              <a:spcBef>
                <a:spcPts val="600"/>
              </a:spcBef>
              <a:spcAft>
                <a:spcPts val="600"/>
              </a:spcAft>
            </a:pPr>
            <a:r>
              <a:rPr lang="en-US" altLang="zh-CN" dirty="0">
                <a:sym typeface="+mn-ea"/>
              </a:rPr>
              <a:t>（1）控制物流成本有助于降低生产销售过程中的成本，提高资源配置的效率，从而拥有更低的成本、更快的速度以及更好的服务，进而增强企业在市场中的竞争优势。</a:t>
            </a:r>
            <a:endParaRPr lang="en-US" altLang="zh-CN" dirty="0">
              <a:sym typeface="+mn-ea"/>
            </a:endParaRPr>
          </a:p>
          <a:p>
            <a:pPr indent="0" fontAlgn="auto">
              <a:spcBef>
                <a:spcPts val="600"/>
              </a:spcBef>
              <a:spcAft>
                <a:spcPts val="600"/>
              </a:spcAft>
            </a:pPr>
            <a:r>
              <a:rPr lang="en-US" altLang="zh-CN" dirty="0">
                <a:sym typeface="+mn-ea"/>
              </a:rPr>
              <a:t>（2）企业开展物流成本控制不仅是一项成本管理工作，而且是企业经营活动的重要部分。企业开展物流成本核算，可以在很大程度上促进生产销售管理模式的改革、基础设施的建设以及企业信息化的优化。</a:t>
            </a:r>
            <a:endParaRPr lang="en-US" altLang="zh-CN" dirty="0">
              <a:sym typeface="+mn-ea"/>
            </a:endParaRPr>
          </a:p>
          <a:p>
            <a:pPr indent="0" fontAlgn="auto">
              <a:spcBef>
                <a:spcPts val="600"/>
              </a:spcBef>
              <a:spcAft>
                <a:spcPts val="600"/>
              </a:spcAft>
            </a:pPr>
            <a:r>
              <a:rPr lang="en-US" altLang="zh-CN" dirty="0">
                <a:sym typeface="+mn-ea"/>
              </a:rPr>
              <a:t>（3）控制物流成本也是为了适应国际化竞争趋势的需要，通过开展物流成本核算，可以增加效益，提高物流运行的现代化水平，适应新时期培育品牌、完善市场、发展大企业的需求和国际竞争趋势。</a:t>
            </a:r>
            <a:endParaRPr lang="en-US" altLang="zh-CN" dirty="0">
              <a:sym typeface="+mn-ea"/>
            </a:endParaRPr>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一、电子商务物流成本核算的目的及原则</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6264910" cy="5754370"/>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（二）物流成本控制的原则</a:t>
            </a:r>
            <a:endParaRPr lang="en-US" altLang="zh-CN" b="1" dirty="0">
              <a:sym typeface="+mn-ea"/>
            </a:endParaRPr>
          </a:p>
          <a:p>
            <a:pPr indent="0" fontAlgn="auto">
              <a:spcBef>
                <a:spcPts val="600"/>
              </a:spcBef>
              <a:spcAft>
                <a:spcPts val="600"/>
              </a:spcAft>
            </a:pPr>
            <a:r>
              <a:rPr lang="en-US" altLang="zh-CN" dirty="0">
                <a:sym typeface="+mn-ea"/>
              </a:rPr>
              <a:t>物流成本的控制要贯彻以下几项原则。</a:t>
            </a:r>
            <a:endParaRPr lang="en-US" altLang="zh-CN" dirty="0">
              <a:sym typeface="+mn-ea"/>
            </a:endParaRPr>
          </a:p>
          <a:p>
            <a:pPr indent="0" fontAlgn="auto">
              <a:spcBef>
                <a:spcPts val="600"/>
              </a:spcBef>
              <a:spcAft>
                <a:spcPts val="600"/>
              </a:spcAft>
            </a:pPr>
            <a:r>
              <a:rPr lang="en-US" altLang="zh-CN" dirty="0">
                <a:sym typeface="+mn-ea"/>
              </a:rPr>
              <a:t>1．标准化原则</a:t>
            </a:r>
            <a:endParaRPr lang="en-US" altLang="zh-CN" dirty="0">
              <a:sym typeface="+mn-ea"/>
            </a:endParaRPr>
          </a:p>
          <a:p>
            <a:pPr indent="0" fontAlgn="auto">
              <a:spcBef>
                <a:spcPts val="600"/>
              </a:spcBef>
              <a:spcAft>
                <a:spcPts val="600"/>
              </a:spcAft>
            </a:pPr>
            <a:r>
              <a:rPr lang="en-US" altLang="zh-CN" dirty="0">
                <a:sym typeface="+mn-ea"/>
              </a:rPr>
              <a:t>正确制定产品包装、装卸、运输、仓储、流通加工、配送、物流信息等物流活动的成本标准，运用标准严格贯彻成本责任制。</a:t>
            </a:r>
            <a:endParaRPr lang="en-US" altLang="zh-CN" dirty="0">
              <a:sym typeface="+mn-ea"/>
            </a:endParaRPr>
          </a:p>
          <a:p>
            <a:pPr indent="0" fontAlgn="auto">
              <a:spcBef>
                <a:spcPts val="600"/>
              </a:spcBef>
              <a:spcAft>
                <a:spcPts val="600"/>
              </a:spcAft>
            </a:pPr>
            <a:r>
              <a:rPr lang="en-US" altLang="zh-CN" dirty="0">
                <a:sym typeface="+mn-ea"/>
              </a:rPr>
              <a:t>2．例外性原则</a:t>
            </a:r>
            <a:endParaRPr lang="en-US" altLang="zh-CN" dirty="0">
              <a:sym typeface="+mn-ea"/>
            </a:endParaRPr>
          </a:p>
          <a:p>
            <a:pPr indent="0" fontAlgn="auto">
              <a:spcBef>
                <a:spcPts val="600"/>
              </a:spcBef>
              <a:spcAft>
                <a:spcPts val="600"/>
              </a:spcAft>
            </a:pPr>
            <a:r>
              <a:rPr lang="en-US" altLang="zh-CN" dirty="0">
                <a:sym typeface="+mn-ea"/>
              </a:rPr>
              <a:t>一般和重点相结合，着重按例外性原则控制物流费用支出。企业高管将一般的物流成本控制日常事务授权给下级管理人员按规范化的标准程序去处理，而自己则应把主要精力和时间放在处理首次出现的、模糊随机的、十分重要且无标准程序可循的物流成本控制问题。</a:t>
            </a:r>
            <a:endParaRPr lang="en-US" altLang="zh-CN" dirty="0">
              <a:sym typeface="+mn-ea"/>
            </a:endParaRPr>
          </a:p>
          <a:p>
            <a:pPr indent="0" fontAlgn="auto">
              <a:spcBef>
                <a:spcPts val="600"/>
              </a:spcBef>
              <a:spcAft>
                <a:spcPts val="600"/>
              </a:spcAft>
            </a:pPr>
            <a:r>
              <a:rPr lang="en-US" altLang="zh-CN" dirty="0">
                <a:sym typeface="+mn-ea"/>
              </a:rPr>
              <a:t>3．全面性原则</a:t>
            </a:r>
            <a:endParaRPr lang="en-US" altLang="zh-CN" dirty="0">
              <a:sym typeface="+mn-ea"/>
            </a:endParaRPr>
          </a:p>
          <a:p>
            <a:pPr indent="0" fontAlgn="auto">
              <a:spcBef>
                <a:spcPts val="600"/>
              </a:spcBef>
              <a:spcAft>
                <a:spcPts val="600"/>
              </a:spcAft>
            </a:pPr>
            <a:r>
              <a:rPr lang="en-US" altLang="zh-CN" dirty="0">
                <a:sym typeface="+mn-ea"/>
              </a:rPr>
              <a:t>上下结合、定期和日常相结合、专家和群众相结合、单向活动和集成过程相结合，全面地进行物流成本控制。</a:t>
            </a:r>
            <a:endParaRPr lang="en-US" altLang="zh-CN" dirty="0">
              <a:sym typeface="+mn-ea"/>
            </a:endParaRPr>
          </a:p>
          <a:p>
            <a:pPr indent="0" fontAlgn="auto">
              <a:spcBef>
                <a:spcPts val="600"/>
              </a:spcBef>
              <a:spcAft>
                <a:spcPts val="600"/>
              </a:spcAft>
            </a:pP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2112204"/>
            <a:ext cx="6604863" cy="656792"/>
          </a:xfrm>
        </p:spPr>
        <p:txBody>
          <a:bodyPr>
            <a:normAutofit/>
          </a:bodyPr>
          <a:lstStyle/>
          <a:p>
            <a:r>
              <a:rPr lang="en-US" altLang="zh-CN" dirty="0">
                <a:sym typeface="+mn-ea"/>
              </a:rPr>
              <a:t>二、电子商务下的物流成本控制模式与方法</a:t>
            </a:r>
            <a:endParaRPr lang="en-US" altLang="zh-CN" dirty="0">
              <a:sym typeface="+mn-ea"/>
            </a:endParaRPr>
          </a:p>
        </p:txBody>
      </p:sp>
      <p:sp>
        <p:nvSpPr>
          <p:cNvPr id="6" name="文本占位符 5"/>
          <p:cNvSpPr>
            <a:spLocks noGrp="1"/>
          </p:cNvSpPr>
          <p:nvPr userDrawn="1">
            <p:ph type="body" idx="1"/>
          </p:nvPr>
        </p:nvSpPr>
        <p:spPr>
          <a:xfrm>
            <a:off x="4915535" y="2820035"/>
            <a:ext cx="6621780" cy="4743450"/>
          </a:xfrm>
        </p:spPr>
        <p:txBody>
          <a:bodyPr>
            <a:normAutofit/>
          </a:bodyPr>
          <a:lstStyle/>
          <a:p>
            <a:pPr indent="0" fontAlgn="auto">
              <a:spcBef>
                <a:spcPts val="600"/>
              </a:spcBef>
              <a:spcAft>
                <a:spcPts val="600"/>
              </a:spcAft>
            </a:pPr>
            <a:r>
              <a:rPr lang="en-US" altLang="zh-CN" sz="1800" b="1" dirty="0">
                <a:sym typeface="+mn-ea"/>
              </a:rPr>
              <a:t>（一）企业物流成本控制模式</a:t>
            </a:r>
            <a:endParaRPr lang="en-US" altLang="zh-CN" sz="1800" b="1" dirty="0">
              <a:sym typeface="+mn-ea"/>
            </a:endParaRPr>
          </a:p>
          <a:p>
            <a:pPr indent="0" fontAlgn="auto">
              <a:spcBef>
                <a:spcPts val="600"/>
              </a:spcBef>
              <a:spcAft>
                <a:spcPts val="600"/>
              </a:spcAft>
            </a:pPr>
            <a:r>
              <a:rPr lang="en-US" altLang="zh-CN" sz="1800" dirty="0">
                <a:sym typeface="+mn-ea"/>
              </a:rPr>
              <a:t>企业物流成本控制模式主要包括目标成本控制、系统成本控制、决策成本控制、流程成本控制和层次成本控制五种。</a:t>
            </a:r>
            <a:endParaRPr lang="en-US" altLang="zh-CN" sz="1800" dirty="0">
              <a:sym typeface="+mn-ea"/>
            </a:endParaRPr>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/02</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二、电子商务下的物流成本控制模式与方法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1041400" y="1525905"/>
            <a:ext cx="5354320" cy="3938270"/>
          </a:xfrm>
          <a:prstGeom prst="rect">
            <a:avLst/>
          </a:prstGeom>
          <a:noFill/>
        </p:spPr>
        <p:txBody>
          <a:bodyPr wrap="square" rtlCol="0" anchor="t">
            <a:spAutoFit/>
          </a:bodyPr>
          <a:p>
            <a:pPr indent="0" fontAlgn="auto">
              <a:spcBef>
                <a:spcPts val="600"/>
              </a:spcBef>
              <a:spcAft>
                <a:spcPts val="600"/>
              </a:spcAft>
            </a:pPr>
            <a:r>
              <a:rPr lang="en-US" altLang="zh-CN" b="1" dirty="0">
                <a:sym typeface="+mn-ea"/>
              </a:rPr>
              <a:t>1．目标成本控制</a:t>
            </a:r>
            <a:endParaRPr lang="en-US" altLang="zh-CN" b="1" dirty="0">
              <a:sym typeface="+mn-ea"/>
            </a:endParaRPr>
          </a:p>
          <a:p>
            <a:pPr indent="0" fontAlgn="auto">
              <a:spcBef>
                <a:spcPts val="600"/>
              </a:spcBef>
              <a:spcAft>
                <a:spcPts val="600"/>
              </a:spcAft>
            </a:pPr>
            <a:r>
              <a:rPr lang="en-US" altLang="zh-CN" b="1" dirty="0">
                <a:sym typeface="+mn-ea"/>
              </a:rPr>
              <a:t>2．系统成本控制</a:t>
            </a:r>
            <a:endParaRPr lang="en-US" altLang="zh-CN" b="1" dirty="0">
              <a:sym typeface="+mn-ea"/>
            </a:endParaRPr>
          </a:p>
          <a:p>
            <a:pPr indent="0" fontAlgn="auto">
              <a:spcBef>
                <a:spcPts val="600"/>
              </a:spcBef>
              <a:spcAft>
                <a:spcPts val="600"/>
              </a:spcAft>
            </a:pPr>
            <a:r>
              <a:rPr lang="en-US" altLang="zh-CN" b="1" dirty="0">
                <a:sym typeface="+mn-ea"/>
              </a:rPr>
              <a:t>3．决策成本控制</a:t>
            </a:r>
            <a:endParaRPr lang="en-US" altLang="zh-CN" b="1" dirty="0">
              <a:sym typeface="+mn-ea"/>
            </a:endParaRPr>
          </a:p>
          <a:p>
            <a:pPr indent="0" fontAlgn="auto">
              <a:spcBef>
                <a:spcPts val="600"/>
              </a:spcBef>
              <a:spcAft>
                <a:spcPts val="600"/>
              </a:spcAft>
            </a:pPr>
            <a:r>
              <a:rPr lang="en-US" altLang="zh-CN" b="1" dirty="0">
                <a:sym typeface="+mn-ea"/>
              </a:rPr>
              <a:t>4．流程成本控制</a:t>
            </a:r>
            <a:endParaRPr lang="en-US" altLang="zh-CN" b="1" dirty="0">
              <a:sym typeface="+mn-ea"/>
            </a:endParaRPr>
          </a:p>
          <a:p>
            <a:pPr indent="0" fontAlgn="auto">
              <a:spcBef>
                <a:spcPts val="600"/>
              </a:spcBef>
              <a:spcAft>
                <a:spcPts val="600"/>
              </a:spcAft>
            </a:pPr>
            <a:r>
              <a:rPr lang="en-US" altLang="zh-CN" b="1" dirty="0">
                <a:sym typeface="+mn-ea"/>
              </a:rPr>
              <a:t>5．层次成本控制</a:t>
            </a:r>
            <a:endParaRPr lang="en-US" altLang="zh-CN" b="1" dirty="0">
              <a:sym typeface="+mn-ea"/>
            </a:endParaRPr>
          </a:p>
          <a:p>
            <a:pPr indent="0" fontAlgn="auto">
              <a:spcBef>
                <a:spcPts val="600"/>
              </a:spcBef>
              <a:spcAft>
                <a:spcPts val="600"/>
              </a:spcAft>
            </a:pPr>
            <a:r>
              <a:rPr lang="en-US" altLang="zh-CN" dirty="0">
                <a:sym typeface="+mn-ea"/>
              </a:rPr>
              <a:t>层次成本控制的策略有两种。</a:t>
            </a:r>
            <a:endParaRPr lang="en-US" altLang="zh-CN" dirty="0">
              <a:sym typeface="+mn-ea"/>
            </a:endParaRPr>
          </a:p>
          <a:p>
            <a:pPr indent="0" fontAlgn="auto">
              <a:spcBef>
                <a:spcPts val="600"/>
              </a:spcBef>
              <a:spcAft>
                <a:spcPts val="600"/>
              </a:spcAft>
            </a:pPr>
            <a:r>
              <a:rPr lang="en-US" altLang="zh-CN" dirty="0">
                <a:sym typeface="+mn-ea"/>
              </a:rPr>
              <a:t>（1）根据物流成本点与面的层次关系，将物流成本控制分为局部控制和全局控制。</a:t>
            </a:r>
            <a:endParaRPr lang="en-US" altLang="zh-CN" dirty="0">
              <a:sym typeface="+mn-ea"/>
            </a:endParaRPr>
          </a:p>
          <a:p>
            <a:pPr indent="0" fontAlgn="auto">
              <a:spcBef>
                <a:spcPts val="600"/>
              </a:spcBef>
              <a:spcAft>
                <a:spcPts val="600"/>
              </a:spcAft>
            </a:pPr>
            <a:r>
              <a:rPr lang="en-US" altLang="zh-CN" dirty="0">
                <a:sym typeface="+mn-ea"/>
              </a:rPr>
              <a:t>（2）根据物流成本上与下的层次关系，将物流成本分为战略物流成本、经营物流成本和作业物流成本。</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二、电子商务下的物流成本控制模式与方法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926465" y="1683385"/>
            <a:ext cx="5354320" cy="1660525"/>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（二）企业物流成本控制方法</a:t>
            </a:r>
            <a:endParaRPr lang="en-US" altLang="zh-CN" b="1" dirty="0">
              <a:sym typeface="+mn-ea"/>
            </a:endParaRPr>
          </a:p>
          <a:p>
            <a:pPr indent="0" fontAlgn="auto">
              <a:spcBef>
                <a:spcPts val="600"/>
              </a:spcBef>
              <a:spcAft>
                <a:spcPts val="600"/>
              </a:spcAft>
            </a:pPr>
            <a:r>
              <a:rPr lang="en-US" altLang="zh-CN" dirty="0">
                <a:sym typeface="+mn-ea"/>
              </a:rPr>
              <a:t>1．绝对成本控制法</a:t>
            </a:r>
            <a:endParaRPr lang="en-US" altLang="zh-CN" dirty="0">
              <a:sym typeface="+mn-ea"/>
            </a:endParaRPr>
          </a:p>
          <a:p>
            <a:pPr indent="0" fontAlgn="auto">
              <a:spcBef>
                <a:spcPts val="600"/>
              </a:spcBef>
              <a:spcAft>
                <a:spcPts val="600"/>
              </a:spcAft>
            </a:pPr>
            <a:r>
              <a:rPr lang="en-US" altLang="zh-CN" dirty="0">
                <a:sym typeface="+mn-ea"/>
              </a:rPr>
              <a:t>2．相对成本控制法</a:t>
            </a:r>
            <a:endParaRPr lang="en-US" altLang="zh-CN" dirty="0">
              <a:sym typeface="+mn-ea"/>
            </a:endParaRPr>
          </a:p>
          <a:p>
            <a:pPr indent="0" fontAlgn="auto">
              <a:spcBef>
                <a:spcPts val="600"/>
              </a:spcBef>
              <a:spcAft>
                <a:spcPts val="600"/>
              </a:spcAft>
            </a:pPr>
            <a:r>
              <a:rPr lang="en-US" altLang="zh-CN" dirty="0">
                <a:sym typeface="+mn-ea"/>
              </a:rPr>
              <a:t>3．绝对成本控制法和相对成本控制法的比较</a:t>
            </a:r>
            <a:endParaRPr lang="en-US" altLang="zh-CN" dirty="0">
              <a:sym typeface="+mn-ea"/>
            </a:endParaRPr>
          </a:p>
        </p:txBody>
      </p:sp>
      <p:pic>
        <p:nvPicPr>
          <p:cNvPr id="5" name="图片 4"/>
          <p:cNvPicPr>
            <a:picLocks noChangeAspect="1"/>
          </p:cNvPicPr>
          <p:nvPr/>
        </p:nvPicPr>
        <p:blipFill>
          <a:blip r:embed="rId1"/>
          <a:stretch>
            <a:fillRect/>
          </a:stretch>
        </p:blipFill>
        <p:spPr>
          <a:xfrm>
            <a:off x="926465" y="3515995"/>
            <a:ext cx="8700135" cy="2138680"/>
          </a:xfrm>
          <a:prstGeom prst="rect">
            <a:avLst/>
          </a:prstGeom>
        </p:spPr>
      </p:pic>
      <p:grpSp>
        <p:nvGrpSpPr>
          <p:cNvPr id="22" name="ísļíḓê"/>
          <p:cNvGrpSpPr/>
          <p:nvPr/>
        </p:nvGrpSpPr>
        <p:grpSpPr>
          <a:xfrm rot="0">
            <a:off x="8169138" y="1268095"/>
            <a:ext cx="2622052" cy="2471630"/>
            <a:chOff x="5057090" y="1522508"/>
            <a:chExt cx="2621832" cy="2471691"/>
          </a:xfrm>
        </p:grpSpPr>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569279"/>
            <a:ext cx="6604863" cy="656792"/>
          </a:xfrm>
        </p:spPr>
        <p:txBody>
          <a:bodyPr>
            <a:normAutofit/>
          </a:bodyPr>
          <a:lstStyle/>
          <a:p>
            <a:r>
              <a:rPr lang="zh-CN" altLang="en-US">
                <a:sym typeface="+mn-ea"/>
              </a:rPr>
              <a:t>三、电子商务下的物流成本控制内容与途径</a:t>
            </a:r>
            <a:endParaRPr lang="en-US" altLang="zh-CN" dirty="0">
              <a:sym typeface="+mn-ea"/>
            </a:endParaRPr>
          </a:p>
        </p:txBody>
      </p:sp>
      <p:sp>
        <p:nvSpPr>
          <p:cNvPr id="6" name="文本占位符 5"/>
          <p:cNvSpPr>
            <a:spLocks noGrp="1"/>
          </p:cNvSpPr>
          <p:nvPr userDrawn="1">
            <p:ph type="body" idx="1"/>
          </p:nvPr>
        </p:nvSpPr>
        <p:spPr>
          <a:xfrm>
            <a:off x="4915535" y="2277110"/>
            <a:ext cx="6621780" cy="4743450"/>
          </a:xfrm>
        </p:spPr>
        <p:txBody>
          <a:bodyPr>
            <a:normAutofit/>
          </a:bodyPr>
          <a:lstStyle/>
          <a:p>
            <a:pPr indent="0" fontAlgn="auto">
              <a:spcBef>
                <a:spcPts val="600"/>
              </a:spcBef>
              <a:spcAft>
                <a:spcPts val="600"/>
              </a:spcAft>
            </a:pPr>
            <a:r>
              <a:rPr lang="en-US" altLang="zh-CN" sz="1800" b="1" dirty="0">
                <a:sym typeface="+mn-ea"/>
              </a:rPr>
              <a:t>（一）物流成本控制的主要内容</a:t>
            </a:r>
            <a:endParaRPr lang="en-US" altLang="zh-CN" sz="1800" b="1" dirty="0">
              <a:sym typeface="+mn-ea"/>
            </a:endParaRPr>
          </a:p>
          <a:p>
            <a:pPr indent="0" fontAlgn="auto">
              <a:spcBef>
                <a:spcPts val="600"/>
              </a:spcBef>
              <a:spcAft>
                <a:spcPts val="600"/>
              </a:spcAft>
            </a:pPr>
            <a:r>
              <a:rPr lang="en-US" altLang="zh-CN" sz="1800" dirty="0">
                <a:sym typeface="+mn-ea"/>
              </a:rPr>
              <a:t>1.运输成本控制</a:t>
            </a:r>
            <a:endParaRPr lang="en-US" altLang="zh-CN" sz="1800" dirty="0">
              <a:sym typeface="+mn-ea"/>
            </a:endParaRPr>
          </a:p>
          <a:p>
            <a:pPr indent="0" fontAlgn="auto">
              <a:spcBef>
                <a:spcPts val="600"/>
              </a:spcBef>
              <a:spcAft>
                <a:spcPts val="600"/>
              </a:spcAft>
            </a:pPr>
            <a:r>
              <a:rPr lang="en-US" altLang="zh-CN" sz="1800" dirty="0">
                <a:sym typeface="+mn-ea"/>
              </a:rPr>
              <a:t>2.储存成本控制</a:t>
            </a:r>
            <a:endParaRPr lang="en-US" altLang="zh-CN" sz="1800" dirty="0">
              <a:sym typeface="+mn-ea"/>
            </a:endParaRPr>
          </a:p>
          <a:p>
            <a:pPr indent="0" fontAlgn="auto">
              <a:spcBef>
                <a:spcPts val="600"/>
              </a:spcBef>
              <a:spcAft>
                <a:spcPts val="600"/>
              </a:spcAft>
            </a:pPr>
            <a:r>
              <a:rPr lang="en-US" altLang="zh-CN" sz="1800" dirty="0">
                <a:sym typeface="+mn-ea"/>
              </a:rPr>
              <a:t>3.包装成本控制</a:t>
            </a:r>
            <a:endParaRPr lang="en-US" altLang="zh-CN" sz="1800" dirty="0">
              <a:sym typeface="+mn-ea"/>
            </a:endParaRPr>
          </a:p>
          <a:p>
            <a:pPr indent="0" fontAlgn="auto">
              <a:spcBef>
                <a:spcPts val="600"/>
              </a:spcBef>
              <a:spcAft>
                <a:spcPts val="600"/>
              </a:spcAft>
            </a:pPr>
            <a:r>
              <a:rPr lang="en-US" altLang="zh-CN" sz="1800" dirty="0">
                <a:sym typeface="+mn-ea"/>
              </a:rPr>
              <a:t>4.装卸搬运成本控制</a:t>
            </a:r>
            <a:endParaRPr lang="en-US" altLang="zh-CN" sz="1800" dirty="0">
              <a:sym typeface="+mn-ea"/>
            </a:endParaRPr>
          </a:p>
          <a:p>
            <a:pPr indent="0" fontAlgn="auto">
              <a:spcBef>
                <a:spcPts val="600"/>
              </a:spcBef>
              <a:spcAft>
                <a:spcPts val="600"/>
              </a:spcAft>
            </a:pPr>
            <a:r>
              <a:rPr lang="en-US" altLang="zh-CN" sz="1800" dirty="0">
                <a:sym typeface="+mn-ea"/>
              </a:rPr>
              <a:t>5.流通加工成本控制</a:t>
            </a:r>
            <a:endParaRPr lang="en-US" altLang="zh-CN" sz="1800" dirty="0">
              <a:sym typeface="+mn-ea"/>
            </a:endParaRPr>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/03</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2c518d62-0651-4258-a5fb-2102942da4b0"/>
</p:tagLst>
</file>

<file path=ppt/theme/theme1.xml><?xml version="1.0" encoding="utf-8"?>
<a:theme xmlns:a="http://schemas.openxmlformats.org/drawingml/2006/main" name="主题5">
  <a:themeElements>
    <a:clrScheme name="自定义 39">
      <a:dk1>
        <a:srgbClr val="000000"/>
      </a:dk1>
      <a:lt1>
        <a:srgbClr val="FFFFFF"/>
      </a:lt1>
      <a:dk2>
        <a:srgbClr val="778495"/>
      </a:dk2>
      <a:lt2>
        <a:srgbClr val="F0F0F0"/>
      </a:lt2>
      <a:accent1>
        <a:srgbClr val="2FACB2"/>
      </a:accent1>
      <a:accent2>
        <a:srgbClr val="7B868A"/>
      </a:accent2>
      <a:accent3>
        <a:srgbClr val="77D6DB"/>
      </a:accent3>
      <a:accent4>
        <a:srgbClr val="84B571"/>
      </a:accent4>
      <a:accent5>
        <a:srgbClr val="78989F"/>
      </a:accent5>
      <a:accent6>
        <a:srgbClr val="6F81B0"/>
      </a:accent6>
      <a:hlink>
        <a:srgbClr val="2993A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1739</Words>
  <Application>WPS 演示</Application>
  <PresentationFormat>宽屏</PresentationFormat>
  <Paragraphs>131</Paragraphs>
  <Slides>13</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宋体</vt:lpstr>
      <vt:lpstr>Wingdings</vt:lpstr>
      <vt:lpstr>微软雅黑</vt:lpstr>
      <vt:lpstr>Impact</vt:lpstr>
      <vt:lpstr>Arial Unicode MS</vt:lpstr>
      <vt:lpstr>Calibri</vt:lpstr>
      <vt:lpstr>主题5</vt:lpstr>
      <vt:lpstr>项目六   电子商务物流成本               管理</vt:lpstr>
      <vt:lpstr>任务二   电子商务物流成本核算</vt:lpstr>
      <vt:lpstr>一、电子商务物流成本核算的目的及原则</vt:lpstr>
      <vt:lpstr>一、电子商务物流成本核算的目的及原则</vt:lpstr>
      <vt:lpstr>一、电子商务物流成本核算的目的及原则</vt:lpstr>
      <vt:lpstr>二、电子商务物流成本核算的模式及方法</vt:lpstr>
      <vt:lpstr>二、电子商务物流成本核算的模式及方法</vt:lpstr>
      <vt:lpstr>二、电子商务下的物流成本控制模式与方法</vt:lpstr>
      <vt:lpstr>二、电子商务下的物流成本控制模式与方法</vt:lpstr>
      <vt:lpstr>二、电子商务下的物流成本控制模式与方法</vt:lpstr>
      <vt:lpstr>二、电子商务下的物流成本控制模式与方法</vt:lpstr>
      <vt:lpstr>三、电子商务下的物流成本控制内容与途径</vt:lpstr>
      <vt:lpstr>Thanks. </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Administrator</cp:lastModifiedBy>
  <cp:revision>47</cp:revision>
  <cp:lastPrinted>2017-11-22T16:00:00Z</cp:lastPrinted>
  <dcterms:created xsi:type="dcterms:W3CDTF">2017-11-22T16:00:00Z</dcterms:created>
  <dcterms:modified xsi:type="dcterms:W3CDTF">2020-10-12T08:34:49Z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2018-09-05T07:32:19.2711686Z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2052-11.1.0.9999</vt:lpwstr>
  </property>
</Properties>
</file>