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  <p:sldMasterId id="2147483674" r:id="rId4"/>
  </p:sldMasterIdLst>
  <p:notesMasterIdLst>
    <p:notesMasterId r:id="rId11"/>
  </p:notesMasterIdLst>
  <p:sldIdLst>
    <p:sldId id="256" r:id="rId5"/>
    <p:sldId id="257" r:id="rId6"/>
    <p:sldId id="271" r:id="rId7"/>
    <p:sldId id="259" r:id="rId8"/>
    <p:sldId id="260" r:id="rId9"/>
    <p:sldId id="266" r:id="rId10"/>
    <p:sldId id="267" r:id="rId12"/>
    <p:sldId id="261" r:id="rId13"/>
    <p:sldId id="272" r:id="rId14"/>
    <p:sldId id="263" r:id="rId15"/>
    <p:sldId id="281" r:id="rId16"/>
    <p:sldId id="280" r:id="rId17"/>
    <p:sldId id="283" r:id="rId18"/>
    <p:sldId id="295" r:id="rId19"/>
    <p:sldId id="284" r:id="rId20"/>
    <p:sldId id="285" r:id="rId21"/>
    <p:sldId id="286" r:id="rId22"/>
    <p:sldId id="282" r:id="rId23"/>
    <p:sldId id="287" r:id="rId24"/>
    <p:sldId id="288" r:id="rId25"/>
    <p:sldId id="290" r:id="rId26"/>
    <p:sldId id="289" r:id="rId27"/>
    <p:sldId id="291" r:id="rId28"/>
    <p:sldId id="292" r:id="rId29"/>
    <p:sldId id="265" r:id="rId30"/>
  </p:sldIdLst>
  <p:sldSz cx="9144000" cy="6858000" type="screen4x3"/>
  <p:notesSz cx="6858000" cy="9144000"/>
  <p:custDataLst>
    <p:tags r:id="rId34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200" b="0" i="0" u="none" kern="1200" baseline="0">
        <a:solidFill>
          <a:schemeClr val="tx1"/>
        </a:solidFill>
        <a:latin typeface="黑体" panose="02010609060101010101" pitchFamily="49" charset="-122"/>
        <a:ea typeface="黑体" panose="02010609060101010101" pitchFamily="49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200" b="0" i="0" u="none" kern="1200" baseline="0">
        <a:solidFill>
          <a:schemeClr val="tx1"/>
        </a:solidFill>
        <a:latin typeface="黑体" panose="02010609060101010101" pitchFamily="49" charset="-122"/>
        <a:ea typeface="黑体" panose="02010609060101010101" pitchFamily="49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200" b="0" i="0" u="none" kern="1200" baseline="0">
        <a:solidFill>
          <a:schemeClr val="tx1"/>
        </a:solidFill>
        <a:latin typeface="黑体" panose="02010609060101010101" pitchFamily="49" charset="-122"/>
        <a:ea typeface="黑体" panose="02010609060101010101" pitchFamily="49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200" b="0" i="0" u="none" kern="1200" baseline="0">
        <a:solidFill>
          <a:schemeClr val="tx1"/>
        </a:solidFill>
        <a:latin typeface="黑体" panose="02010609060101010101" pitchFamily="49" charset="-122"/>
        <a:ea typeface="黑体" panose="02010609060101010101" pitchFamily="49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200" b="0" i="0" u="none" kern="1200" baseline="0">
        <a:solidFill>
          <a:schemeClr val="tx1"/>
        </a:solidFill>
        <a:latin typeface="黑体" panose="02010609060101010101" pitchFamily="49" charset="-122"/>
        <a:ea typeface="黑体" panose="02010609060101010101" pitchFamily="49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200" b="0" i="0" u="none" kern="1200" baseline="0">
        <a:solidFill>
          <a:schemeClr val="tx1"/>
        </a:solidFill>
        <a:latin typeface="黑体" panose="02010609060101010101" pitchFamily="49" charset="-122"/>
        <a:ea typeface="黑体" panose="02010609060101010101" pitchFamily="49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200" b="0" i="0" u="none" kern="1200" baseline="0">
        <a:solidFill>
          <a:schemeClr val="tx1"/>
        </a:solidFill>
        <a:latin typeface="黑体" panose="02010609060101010101" pitchFamily="49" charset="-122"/>
        <a:ea typeface="黑体" panose="02010609060101010101" pitchFamily="49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200" b="0" i="0" u="none" kern="1200" baseline="0">
        <a:solidFill>
          <a:schemeClr val="tx1"/>
        </a:solidFill>
        <a:latin typeface="黑体" panose="02010609060101010101" pitchFamily="49" charset="-122"/>
        <a:ea typeface="黑体" panose="02010609060101010101" pitchFamily="49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200" b="0" i="0" u="none" kern="1200" baseline="0">
        <a:solidFill>
          <a:schemeClr val="tx1"/>
        </a:solidFill>
        <a:latin typeface="黑体" panose="02010609060101010101" pitchFamily="49" charset="-122"/>
        <a:ea typeface="黑体" panose="02010609060101010101" pitchFamily="49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>
    <p:restoredLeft sz="22037"/>
    <p:restoredTop sz="86468"/>
  </p:normalViewPr>
  <p:slideViewPr>
    <p:cSldViewPr showGuides="1">
      <p:cViewPr>
        <p:scale>
          <a:sx n="100" d="100"/>
          <a:sy n="100" d="100"/>
        </p:scale>
        <p:origin x="-72" y="1332"/>
      </p:cViewPr>
      <p:guideLst>
        <p:guide orient="horz" pos="2160"/>
        <p:guide pos="28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4" Type="http://schemas.openxmlformats.org/officeDocument/2006/relationships/tags" Target="tags/tag52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slide" Target="slides/slide25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4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0" Type="http://schemas.openxmlformats.org/officeDocument/2006/relationships/slide" Target="slides/slide15.xml"/><Relationship Id="rId2" Type="http://schemas.openxmlformats.org/officeDocument/2006/relationships/theme" Target="theme/theme1.xml"/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9" Type="http://schemas.openxmlformats.org/officeDocument/2006/relationships/image" Target="../media/image57.wmf"/><Relationship Id="rId8" Type="http://schemas.openxmlformats.org/officeDocument/2006/relationships/image" Target="../media/image56.wmf"/><Relationship Id="rId7" Type="http://schemas.openxmlformats.org/officeDocument/2006/relationships/image" Target="../media/image55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7" Type="http://schemas.openxmlformats.org/officeDocument/2006/relationships/image" Target="../media/image65.wmf"/><Relationship Id="rId16" Type="http://schemas.openxmlformats.org/officeDocument/2006/relationships/image" Target="../media/image64.wmf"/><Relationship Id="rId15" Type="http://schemas.openxmlformats.org/officeDocument/2006/relationships/image" Target="../media/image63.wmf"/><Relationship Id="rId14" Type="http://schemas.openxmlformats.org/officeDocument/2006/relationships/image" Target="../media/image62.wmf"/><Relationship Id="rId13" Type="http://schemas.openxmlformats.org/officeDocument/2006/relationships/image" Target="../media/image61.wmf"/><Relationship Id="rId12" Type="http://schemas.openxmlformats.org/officeDocument/2006/relationships/image" Target="../media/image60.wmf"/><Relationship Id="rId11" Type="http://schemas.openxmlformats.org/officeDocument/2006/relationships/image" Target="../media/image59.wmf"/><Relationship Id="rId10" Type="http://schemas.openxmlformats.org/officeDocument/2006/relationships/image" Target="../media/image58.wmf"/><Relationship Id="rId1" Type="http://schemas.openxmlformats.org/officeDocument/2006/relationships/image" Target="../media/image4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7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11.wmf"/><Relationship Id="rId8" Type="http://schemas.openxmlformats.org/officeDocument/2006/relationships/image" Target="../media/image5.wmf"/><Relationship Id="rId7" Type="http://schemas.openxmlformats.org/officeDocument/2006/relationships/image" Target="../media/image10.wmf"/><Relationship Id="rId6" Type="http://schemas.openxmlformats.org/officeDocument/2006/relationships/image" Target="../media/image4.wmf"/><Relationship Id="rId5" Type="http://schemas.openxmlformats.org/officeDocument/2006/relationships/image" Target="../media/image2.wmf"/><Relationship Id="rId4" Type="http://schemas.openxmlformats.org/officeDocument/2006/relationships/image" Target="../media/image9.wmf"/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1" Type="http://schemas.openxmlformats.org/officeDocument/2006/relationships/image" Target="../media/image13.wmf"/><Relationship Id="rId10" Type="http://schemas.openxmlformats.org/officeDocument/2006/relationships/image" Target="../media/image12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7" Type="http://schemas.openxmlformats.org/officeDocument/2006/relationships/image" Target="../media/image17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2.wmf"/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32.wmf"/><Relationship Id="rId8" Type="http://schemas.openxmlformats.org/officeDocument/2006/relationships/image" Target="../media/image31.wmf"/><Relationship Id="rId7" Type="http://schemas.openxmlformats.org/officeDocument/2006/relationships/image" Target="../media/image30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9.vml.rels><?xml version="1.0" encoding="UTF-8" standalone="yes"?>
<Relationships xmlns="http://schemas.openxmlformats.org/package/2006/relationships"><Relationship Id="rId9" Type="http://schemas.openxmlformats.org/officeDocument/2006/relationships/image" Target="../media/image41.wmf"/><Relationship Id="rId8" Type="http://schemas.openxmlformats.org/officeDocument/2006/relationships/image" Target="../media/image40.wmf"/><Relationship Id="rId7" Type="http://schemas.openxmlformats.org/officeDocument/2006/relationships/image" Target="../media/image39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6" Type="http://schemas.openxmlformats.org/officeDocument/2006/relationships/image" Target="../media/image48.wmf"/><Relationship Id="rId15" Type="http://schemas.openxmlformats.org/officeDocument/2006/relationships/image" Target="../media/image47.wmf"/><Relationship Id="rId14" Type="http://schemas.openxmlformats.org/officeDocument/2006/relationships/image" Target="../media/image46.wmf"/><Relationship Id="rId13" Type="http://schemas.openxmlformats.org/officeDocument/2006/relationships/image" Target="../media/image45.wmf"/><Relationship Id="rId12" Type="http://schemas.openxmlformats.org/officeDocument/2006/relationships/image" Target="../media/image44.wmf"/><Relationship Id="rId11" Type="http://schemas.openxmlformats.org/officeDocument/2006/relationships/image" Target="../media/image43.wmf"/><Relationship Id="rId10" Type="http://schemas.openxmlformats.org/officeDocument/2006/relationships/image" Target="../media/image42.wmf"/><Relationship Id="rId1" Type="http://schemas.openxmlformats.org/officeDocument/2006/relationships/image" Target="../media/image3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10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10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5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11266" name="文本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 anchorCtr="0"/>
          <a:p>
            <a:pPr lvl="0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8650" y="1825625"/>
            <a:ext cx="38862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8650" y="4076700"/>
            <a:ext cx="38862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8650" y="1825625"/>
            <a:ext cx="38862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8650" y="4076700"/>
            <a:ext cx="38862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8650" y="1825625"/>
            <a:ext cx="38862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8650" y="4076700"/>
            <a:ext cx="38862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l">
              <a:defRPr sz="1400"/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914400" lvl="2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1371600" lvl="3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4pPr>
      <a:lvl5pPr marL="1828800" lvl="4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5pPr>
      <a:lvl6pPr marL="2286000" lvl="5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6pPr>
      <a:lvl7pPr marL="2743200" lvl="6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7pPr>
      <a:lvl8pPr marL="3200400" lvl="7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8pPr>
      <a:lvl9pPr marL="3657600" lvl="8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051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l">
              <a:defRPr sz="1400"/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914400" lvl="2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1371600" lvl="3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4pPr>
      <a:lvl5pPr marL="1828800" lvl="4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5pPr>
      <a:lvl6pPr marL="2286000" lvl="5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6pPr>
      <a:lvl7pPr marL="2743200" lvl="6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7pPr>
      <a:lvl8pPr marL="3200400" lvl="7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8pPr>
      <a:lvl9pPr marL="3657600" lvl="8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075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l">
              <a:defRPr sz="1400"/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914400" lvl="2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1371600" lvl="3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4pPr>
      <a:lvl5pPr marL="1828800" lvl="4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5pPr>
      <a:lvl6pPr marL="2286000" lvl="5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6pPr>
      <a:lvl7pPr marL="2743200" lvl="6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7pPr>
      <a:lvl8pPr marL="3200400" lvl="7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8pPr>
      <a:lvl9pPr marL="3657600" lvl="8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7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1.wmf"/><Relationship Id="rId1" Type="http://schemas.openxmlformats.org/officeDocument/2006/relationships/oleObject" Target="../embeddings/oleObject27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1.bin"/><Relationship Id="rId8" Type="http://schemas.openxmlformats.org/officeDocument/2006/relationships/image" Target="../media/image26.wmf"/><Relationship Id="rId7" Type="http://schemas.openxmlformats.org/officeDocument/2006/relationships/oleObject" Target="../embeddings/oleObject30.bin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4.wmf"/><Relationship Id="rId3" Type="http://schemas.openxmlformats.org/officeDocument/2006/relationships/oleObject" Target="../embeddings/oleObject28.bin"/><Relationship Id="rId29" Type="http://schemas.openxmlformats.org/officeDocument/2006/relationships/vmlDrawing" Target="../drawings/vmlDrawing8.vml"/><Relationship Id="rId28" Type="http://schemas.openxmlformats.org/officeDocument/2006/relationships/slideLayout" Target="../slideLayouts/slideLayout26.xml"/><Relationship Id="rId27" Type="http://schemas.openxmlformats.org/officeDocument/2006/relationships/image" Target="../media/image32.wmf"/><Relationship Id="rId26" Type="http://schemas.openxmlformats.org/officeDocument/2006/relationships/oleObject" Target="../embeddings/oleObject36.bin"/><Relationship Id="rId25" Type="http://schemas.openxmlformats.org/officeDocument/2006/relationships/image" Target="../media/image31.wmf"/><Relationship Id="rId24" Type="http://schemas.openxmlformats.org/officeDocument/2006/relationships/oleObject" Target="../embeddings/oleObject35.bin"/><Relationship Id="rId23" Type="http://schemas.openxmlformats.org/officeDocument/2006/relationships/image" Target="../media/image30.wmf"/><Relationship Id="rId22" Type="http://schemas.openxmlformats.org/officeDocument/2006/relationships/oleObject" Target="../embeddings/oleObject34.bin"/><Relationship Id="rId21" Type="http://schemas.openxmlformats.org/officeDocument/2006/relationships/tags" Target="../tags/tag29.xml"/><Relationship Id="rId20" Type="http://schemas.openxmlformats.org/officeDocument/2006/relationships/tags" Target="../tags/tag28.xml"/><Relationship Id="rId2" Type="http://schemas.openxmlformats.org/officeDocument/2006/relationships/image" Target="../media/image23.emf"/><Relationship Id="rId19" Type="http://schemas.openxmlformats.org/officeDocument/2006/relationships/tags" Target="../tags/tag27.xml"/><Relationship Id="rId18" Type="http://schemas.openxmlformats.org/officeDocument/2006/relationships/tags" Target="../tags/tag26.xml"/><Relationship Id="rId17" Type="http://schemas.openxmlformats.org/officeDocument/2006/relationships/tags" Target="../tags/tag25.xml"/><Relationship Id="rId16" Type="http://schemas.openxmlformats.org/officeDocument/2006/relationships/tags" Target="../tags/tag24.xml"/><Relationship Id="rId15" Type="http://schemas.openxmlformats.org/officeDocument/2006/relationships/tags" Target="../tags/tag23.xml"/><Relationship Id="rId14" Type="http://schemas.openxmlformats.org/officeDocument/2006/relationships/image" Target="../media/image29.wmf"/><Relationship Id="rId13" Type="http://schemas.openxmlformats.org/officeDocument/2006/relationships/oleObject" Target="../embeddings/oleObject33.bin"/><Relationship Id="rId12" Type="http://schemas.openxmlformats.org/officeDocument/2006/relationships/image" Target="../media/image28.wmf"/><Relationship Id="rId11" Type="http://schemas.openxmlformats.org/officeDocument/2006/relationships/oleObject" Target="../embeddings/oleObject32.bin"/><Relationship Id="rId10" Type="http://schemas.openxmlformats.org/officeDocument/2006/relationships/image" Target="../media/image27.wmf"/><Relationship Id="rId1" Type="http://schemas.openxmlformats.org/officeDocument/2006/relationships/image" Target="../media/image22.emf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0.bin"/><Relationship Id="rId8" Type="http://schemas.openxmlformats.org/officeDocument/2006/relationships/image" Target="../media/image35.wmf"/><Relationship Id="rId7" Type="http://schemas.openxmlformats.org/officeDocument/2006/relationships/oleObject" Target="../embeddings/oleObject39.bin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8.bin"/><Relationship Id="rId46" Type="http://schemas.openxmlformats.org/officeDocument/2006/relationships/vmlDrawing" Target="../drawings/vmlDrawing9.vml"/><Relationship Id="rId45" Type="http://schemas.openxmlformats.org/officeDocument/2006/relationships/slideLayout" Target="../slideLayouts/slideLayout2.xml"/><Relationship Id="rId44" Type="http://schemas.openxmlformats.org/officeDocument/2006/relationships/image" Target="../media/image48.wmf"/><Relationship Id="rId43" Type="http://schemas.openxmlformats.org/officeDocument/2006/relationships/oleObject" Target="../embeddings/oleObject52.bin"/><Relationship Id="rId42" Type="http://schemas.openxmlformats.org/officeDocument/2006/relationships/tags" Target="../tags/tag39.xml"/><Relationship Id="rId41" Type="http://schemas.openxmlformats.org/officeDocument/2006/relationships/image" Target="../media/image47.wmf"/><Relationship Id="rId40" Type="http://schemas.openxmlformats.org/officeDocument/2006/relationships/oleObject" Target="../embeddings/oleObject51.bin"/><Relationship Id="rId4" Type="http://schemas.openxmlformats.org/officeDocument/2006/relationships/image" Target="../media/image33.wmf"/><Relationship Id="rId39" Type="http://schemas.openxmlformats.org/officeDocument/2006/relationships/tags" Target="../tags/tag38.xml"/><Relationship Id="rId38" Type="http://schemas.openxmlformats.org/officeDocument/2006/relationships/tags" Target="../tags/tag37.xml"/><Relationship Id="rId37" Type="http://schemas.openxmlformats.org/officeDocument/2006/relationships/tags" Target="../tags/tag36.xml"/><Relationship Id="rId36" Type="http://schemas.openxmlformats.org/officeDocument/2006/relationships/tags" Target="../tags/tag35.xml"/><Relationship Id="rId35" Type="http://schemas.openxmlformats.org/officeDocument/2006/relationships/tags" Target="../tags/tag34.xml"/><Relationship Id="rId34" Type="http://schemas.openxmlformats.org/officeDocument/2006/relationships/tags" Target="../tags/tag33.xml"/><Relationship Id="rId33" Type="http://schemas.openxmlformats.org/officeDocument/2006/relationships/tags" Target="../tags/tag32.xml"/><Relationship Id="rId32" Type="http://schemas.openxmlformats.org/officeDocument/2006/relationships/image" Target="../media/image46.wmf"/><Relationship Id="rId31" Type="http://schemas.openxmlformats.org/officeDocument/2006/relationships/oleObject" Target="../embeddings/oleObject50.bin"/><Relationship Id="rId30" Type="http://schemas.openxmlformats.org/officeDocument/2006/relationships/image" Target="../media/image45.wmf"/><Relationship Id="rId3" Type="http://schemas.openxmlformats.org/officeDocument/2006/relationships/oleObject" Target="../embeddings/oleObject37.bin"/><Relationship Id="rId29" Type="http://schemas.openxmlformats.org/officeDocument/2006/relationships/oleObject" Target="../embeddings/oleObject49.bin"/><Relationship Id="rId28" Type="http://schemas.openxmlformats.org/officeDocument/2006/relationships/image" Target="../media/image44.wmf"/><Relationship Id="rId27" Type="http://schemas.openxmlformats.org/officeDocument/2006/relationships/oleObject" Target="../embeddings/oleObject48.bin"/><Relationship Id="rId26" Type="http://schemas.openxmlformats.org/officeDocument/2006/relationships/image" Target="../media/image43.wmf"/><Relationship Id="rId25" Type="http://schemas.openxmlformats.org/officeDocument/2006/relationships/oleObject" Target="../embeddings/oleObject47.bin"/><Relationship Id="rId24" Type="http://schemas.openxmlformats.org/officeDocument/2006/relationships/image" Target="../media/image42.wmf"/><Relationship Id="rId23" Type="http://schemas.openxmlformats.org/officeDocument/2006/relationships/oleObject" Target="../embeddings/oleObject46.bin"/><Relationship Id="rId22" Type="http://schemas.openxmlformats.org/officeDocument/2006/relationships/image" Target="../media/image41.wmf"/><Relationship Id="rId21" Type="http://schemas.openxmlformats.org/officeDocument/2006/relationships/oleObject" Target="../embeddings/oleObject45.bin"/><Relationship Id="rId20" Type="http://schemas.openxmlformats.org/officeDocument/2006/relationships/image" Target="../media/image40.wmf"/><Relationship Id="rId2" Type="http://schemas.openxmlformats.org/officeDocument/2006/relationships/image" Target="../media/image23.emf"/><Relationship Id="rId19" Type="http://schemas.openxmlformats.org/officeDocument/2006/relationships/oleObject" Target="../embeddings/oleObject44.bin"/><Relationship Id="rId18" Type="http://schemas.openxmlformats.org/officeDocument/2006/relationships/image" Target="../media/image39.wmf"/><Relationship Id="rId17" Type="http://schemas.openxmlformats.org/officeDocument/2006/relationships/oleObject" Target="../embeddings/oleObject43.bin"/><Relationship Id="rId16" Type="http://schemas.openxmlformats.org/officeDocument/2006/relationships/image" Target="../media/image38.wmf"/><Relationship Id="rId15" Type="http://schemas.openxmlformats.org/officeDocument/2006/relationships/oleObject" Target="../embeddings/oleObject42.bin"/><Relationship Id="rId14" Type="http://schemas.openxmlformats.org/officeDocument/2006/relationships/tags" Target="../tags/tag31.xml"/><Relationship Id="rId13" Type="http://schemas.openxmlformats.org/officeDocument/2006/relationships/image" Target="../media/image37.wmf"/><Relationship Id="rId12" Type="http://schemas.openxmlformats.org/officeDocument/2006/relationships/oleObject" Target="../embeddings/oleObject41.bin"/><Relationship Id="rId11" Type="http://schemas.openxmlformats.org/officeDocument/2006/relationships/tags" Target="../tags/tag30.xml"/><Relationship Id="rId10" Type="http://schemas.openxmlformats.org/officeDocument/2006/relationships/image" Target="../media/image36.wmf"/><Relationship Id="rId1" Type="http://schemas.openxmlformats.org/officeDocument/2006/relationships/image" Target="../media/image22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6.bin"/><Relationship Id="rId8" Type="http://schemas.openxmlformats.org/officeDocument/2006/relationships/image" Target="../media/image51.wmf"/><Relationship Id="rId7" Type="http://schemas.openxmlformats.org/officeDocument/2006/relationships/oleObject" Target="../embeddings/oleObject55.bin"/><Relationship Id="rId6" Type="http://schemas.openxmlformats.org/officeDocument/2006/relationships/image" Target="../media/image50.wmf"/><Relationship Id="rId5" Type="http://schemas.openxmlformats.org/officeDocument/2006/relationships/oleObject" Target="../embeddings/oleObject54.bin"/><Relationship Id="rId4" Type="http://schemas.openxmlformats.org/officeDocument/2006/relationships/tags" Target="../tags/tag41.xml"/><Relationship Id="rId38" Type="http://schemas.openxmlformats.org/officeDocument/2006/relationships/vmlDrawing" Target="../drawings/vmlDrawing10.vml"/><Relationship Id="rId37" Type="http://schemas.openxmlformats.org/officeDocument/2006/relationships/slideLayout" Target="../slideLayouts/slideLayout26.xml"/><Relationship Id="rId36" Type="http://schemas.openxmlformats.org/officeDocument/2006/relationships/image" Target="../media/image65.wmf"/><Relationship Id="rId35" Type="http://schemas.openxmlformats.org/officeDocument/2006/relationships/oleObject" Target="../embeddings/oleObject69.bin"/><Relationship Id="rId34" Type="http://schemas.openxmlformats.org/officeDocument/2006/relationships/image" Target="../media/image64.wmf"/><Relationship Id="rId33" Type="http://schemas.openxmlformats.org/officeDocument/2006/relationships/oleObject" Target="../embeddings/oleObject68.bin"/><Relationship Id="rId32" Type="http://schemas.openxmlformats.org/officeDocument/2006/relationships/image" Target="../media/image63.wmf"/><Relationship Id="rId31" Type="http://schemas.openxmlformats.org/officeDocument/2006/relationships/oleObject" Target="../embeddings/oleObject67.bin"/><Relationship Id="rId30" Type="http://schemas.openxmlformats.org/officeDocument/2006/relationships/image" Target="../media/image62.wmf"/><Relationship Id="rId3" Type="http://schemas.openxmlformats.org/officeDocument/2006/relationships/image" Target="../media/image49.wmf"/><Relationship Id="rId29" Type="http://schemas.openxmlformats.org/officeDocument/2006/relationships/oleObject" Target="../embeddings/oleObject66.bin"/><Relationship Id="rId28" Type="http://schemas.openxmlformats.org/officeDocument/2006/relationships/image" Target="../media/image61.wmf"/><Relationship Id="rId27" Type="http://schemas.openxmlformats.org/officeDocument/2006/relationships/oleObject" Target="../embeddings/oleObject65.bin"/><Relationship Id="rId26" Type="http://schemas.openxmlformats.org/officeDocument/2006/relationships/image" Target="../media/image60.wmf"/><Relationship Id="rId25" Type="http://schemas.openxmlformats.org/officeDocument/2006/relationships/oleObject" Target="../embeddings/oleObject64.bin"/><Relationship Id="rId24" Type="http://schemas.openxmlformats.org/officeDocument/2006/relationships/image" Target="../media/image59.wmf"/><Relationship Id="rId23" Type="http://schemas.openxmlformats.org/officeDocument/2006/relationships/oleObject" Target="../embeddings/oleObject63.bin"/><Relationship Id="rId22" Type="http://schemas.openxmlformats.org/officeDocument/2006/relationships/image" Target="../media/image58.wmf"/><Relationship Id="rId21" Type="http://schemas.openxmlformats.org/officeDocument/2006/relationships/oleObject" Target="../embeddings/oleObject62.bin"/><Relationship Id="rId20" Type="http://schemas.openxmlformats.org/officeDocument/2006/relationships/image" Target="../media/image57.wmf"/><Relationship Id="rId2" Type="http://schemas.openxmlformats.org/officeDocument/2006/relationships/oleObject" Target="../embeddings/oleObject53.bin"/><Relationship Id="rId19" Type="http://schemas.openxmlformats.org/officeDocument/2006/relationships/oleObject" Target="../embeddings/oleObject61.bin"/><Relationship Id="rId18" Type="http://schemas.openxmlformats.org/officeDocument/2006/relationships/image" Target="../media/image56.wmf"/><Relationship Id="rId17" Type="http://schemas.openxmlformats.org/officeDocument/2006/relationships/oleObject" Target="../embeddings/oleObject60.bin"/><Relationship Id="rId16" Type="http://schemas.openxmlformats.org/officeDocument/2006/relationships/image" Target="../media/image55.wmf"/><Relationship Id="rId15" Type="http://schemas.openxmlformats.org/officeDocument/2006/relationships/oleObject" Target="../embeddings/oleObject59.bin"/><Relationship Id="rId14" Type="http://schemas.openxmlformats.org/officeDocument/2006/relationships/image" Target="../media/image54.wmf"/><Relationship Id="rId13" Type="http://schemas.openxmlformats.org/officeDocument/2006/relationships/oleObject" Target="../embeddings/oleObject58.bin"/><Relationship Id="rId12" Type="http://schemas.openxmlformats.org/officeDocument/2006/relationships/image" Target="../media/image53.wmf"/><Relationship Id="rId11" Type="http://schemas.openxmlformats.org/officeDocument/2006/relationships/oleObject" Target="../embeddings/oleObject57.bin"/><Relationship Id="rId10" Type="http://schemas.openxmlformats.org/officeDocument/2006/relationships/image" Target="../media/image52.wmf"/><Relationship Id="rId1" Type="http://schemas.openxmlformats.org/officeDocument/2006/relationships/tags" Target="../tags/tag4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.wmf"/><Relationship Id="rId1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1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1.vml"/><Relationship Id="rId4" Type="http://schemas.openxmlformats.org/officeDocument/2006/relationships/slideLayout" Target="../slideLayouts/slideLayout26.xml"/><Relationship Id="rId3" Type="http://schemas.openxmlformats.org/officeDocument/2006/relationships/image" Target="../media/image66.wmf"/><Relationship Id="rId2" Type="http://schemas.openxmlformats.org/officeDocument/2006/relationships/oleObject" Target="../embeddings/oleObject70.bin"/><Relationship Id="rId1" Type="http://schemas.openxmlformats.org/officeDocument/2006/relationships/tags" Target="../tags/tag42.xml"/></Relationships>
</file>

<file path=ppt/slides/_rels/slide22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2.vml"/><Relationship Id="rId4" Type="http://schemas.openxmlformats.org/officeDocument/2006/relationships/slideLayout" Target="../slideLayouts/slideLayout26.xml"/><Relationship Id="rId3" Type="http://schemas.openxmlformats.org/officeDocument/2006/relationships/image" Target="../media/image67.wmf"/><Relationship Id="rId2" Type="http://schemas.openxmlformats.org/officeDocument/2006/relationships/oleObject" Target="../embeddings/oleObject71.bin"/><Relationship Id="rId1" Type="http://schemas.openxmlformats.org/officeDocument/2006/relationships/tags" Target="../tags/tag43.xml"/></Relationships>
</file>

<file path=ppt/slides/_rels/slide2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3.vml"/><Relationship Id="rId4" Type="http://schemas.openxmlformats.org/officeDocument/2006/relationships/slideLayout" Target="../slideLayouts/slideLayout26.xml"/><Relationship Id="rId3" Type="http://schemas.openxmlformats.org/officeDocument/2006/relationships/image" Target="../media/image68.wmf"/><Relationship Id="rId2" Type="http://schemas.openxmlformats.org/officeDocument/2006/relationships/oleObject" Target="../embeddings/oleObject72.bin"/><Relationship Id="rId1" Type="http://schemas.openxmlformats.org/officeDocument/2006/relationships/tags" Target="../tags/tag4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tags" Target="../tags/tag51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tags" Target="../tags/tag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tags" Target="../tags/tag4.xml"/><Relationship Id="rId7" Type="http://schemas.openxmlformats.org/officeDocument/2006/relationships/tags" Target="../tags/tag3.xml"/><Relationship Id="rId6" Type="http://schemas.openxmlformats.org/officeDocument/2006/relationships/tags" Target="../tags/tag2.xml"/><Relationship Id="rId5" Type="http://schemas.openxmlformats.org/officeDocument/2006/relationships/tags" Target="../tags/tag1.xml"/><Relationship Id="rId4" Type="http://schemas.openxmlformats.org/officeDocument/2006/relationships/image" Target="../media/image3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1.wmf"/><Relationship Id="rId17" Type="http://schemas.openxmlformats.org/officeDocument/2006/relationships/vmlDrawing" Target="../drawings/vmlDrawing2.vml"/><Relationship Id="rId16" Type="http://schemas.openxmlformats.org/officeDocument/2006/relationships/slideLayout" Target="../slideLayouts/slideLayout4.xml"/><Relationship Id="rId15" Type="http://schemas.openxmlformats.org/officeDocument/2006/relationships/image" Target="../media/image5.wmf"/><Relationship Id="rId14" Type="http://schemas.openxmlformats.org/officeDocument/2006/relationships/oleObject" Target="../embeddings/oleObject6.bin"/><Relationship Id="rId13" Type="http://schemas.openxmlformats.org/officeDocument/2006/relationships/tags" Target="../tags/tag7.xml"/><Relationship Id="rId12" Type="http://schemas.openxmlformats.org/officeDocument/2006/relationships/tags" Target="../tags/tag6.xml"/><Relationship Id="rId11" Type="http://schemas.openxmlformats.org/officeDocument/2006/relationships/tags" Target="../tags/tag5.xml"/><Relationship Id="rId10" Type="http://schemas.openxmlformats.org/officeDocument/2006/relationships/image" Target="../media/image4.wmf"/><Relationship Id="rId1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1.bin"/><Relationship Id="rId8" Type="http://schemas.openxmlformats.org/officeDocument/2006/relationships/image" Target="../media/image9.wmf"/><Relationship Id="rId7" Type="http://schemas.openxmlformats.org/officeDocument/2006/relationships/oleObject" Target="../embeddings/oleObject10.bin"/><Relationship Id="rId6" Type="http://schemas.openxmlformats.org/officeDocument/2006/relationships/image" Target="../media/image8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7.wmf"/><Relationship Id="rId35" Type="http://schemas.openxmlformats.org/officeDocument/2006/relationships/vmlDrawing" Target="../drawings/vmlDrawing3.vml"/><Relationship Id="rId34" Type="http://schemas.openxmlformats.org/officeDocument/2006/relationships/slideLayout" Target="../slideLayouts/slideLayout4.xml"/><Relationship Id="rId33" Type="http://schemas.openxmlformats.org/officeDocument/2006/relationships/image" Target="../media/image13.wmf"/><Relationship Id="rId32" Type="http://schemas.openxmlformats.org/officeDocument/2006/relationships/oleObject" Target="../embeddings/oleObject17.bin"/><Relationship Id="rId31" Type="http://schemas.openxmlformats.org/officeDocument/2006/relationships/tags" Target="../tags/tag18.xml"/><Relationship Id="rId30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29" Type="http://schemas.openxmlformats.org/officeDocument/2006/relationships/oleObject" Target="../embeddings/oleObject16.bin"/><Relationship Id="rId28" Type="http://schemas.openxmlformats.org/officeDocument/2006/relationships/image" Target="../media/image11.wmf"/><Relationship Id="rId27" Type="http://schemas.openxmlformats.org/officeDocument/2006/relationships/oleObject" Target="../embeddings/oleObject15.bin"/><Relationship Id="rId26" Type="http://schemas.openxmlformats.org/officeDocument/2006/relationships/tags" Target="../tags/tag17.xml"/><Relationship Id="rId25" Type="http://schemas.openxmlformats.org/officeDocument/2006/relationships/image" Target="../media/image5.wmf"/><Relationship Id="rId24" Type="http://schemas.openxmlformats.org/officeDocument/2006/relationships/oleObject" Target="../embeddings/oleObject14.bin"/><Relationship Id="rId23" Type="http://schemas.openxmlformats.org/officeDocument/2006/relationships/tags" Target="../tags/tag16.xml"/><Relationship Id="rId22" Type="http://schemas.openxmlformats.org/officeDocument/2006/relationships/tags" Target="../tags/tag15.xml"/><Relationship Id="rId21" Type="http://schemas.openxmlformats.org/officeDocument/2006/relationships/tags" Target="../tags/tag14.xml"/><Relationship Id="rId20" Type="http://schemas.openxmlformats.org/officeDocument/2006/relationships/image" Target="../media/image10.wmf"/><Relationship Id="rId2" Type="http://schemas.openxmlformats.org/officeDocument/2006/relationships/image" Target="../media/image6.wmf"/><Relationship Id="rId19" Type="http://schemas.openxmlformats.org/officeDocument/2006/relationships/oleObject" Target="../embeddings/oleObject13.bin"/><Relationship Id="rId18" Type="http://schemas.openxmlformats.org/officeDocument/2006/relationships/tags" Target="../tags/tag13.xml"/><Relationship Id="rId17" Type="http://schemas.openxmlformats.org/officeDocument/2006/relationships/image" Target="../media/image4.wmf"/><Relationship Id="rId16" Type="http://schemas.openxmlformats.org/officeDocument/2006/relationships/oleObject" Target="../embeddings/oleObject12.bin"/><Relationship Id="rId15" Type="http://schemas.openxmlformats.org/officeDocument/2006/relationships/tags" Target="../tags/tag12.xml"/><Relationship Id="rId14" Type="http://schemas.openxmlformats.org/officeDocument/2006/relationships/tags" Target="../tags/tag11.xml"/><Relationship Id="rId13" Type="http://schemas.openxmlformats.org/officeDocument/2006/relationships/tags" Target="../tags/tag10.xml"/><Relationship Id="rId12" Type="http://schemas.openxmlformats.org/officeDocument/2006/relationships/tags" Target="../tags/tag9.xml"/><Relationship Id="rId11" Type="http://schemas.openxmlformats.org/officeDocument/2006/relationships/tags" Target="../tags/tag8.xml"/><Relationship Id="rId10" Type="http://schemas.openxmlformats.org/officeDocument/2006/relationships/image" Target="../media/image2.wmf"/><Relationship Id="rId1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2.bin"/><Relationship Id="rId8" Type="http://schemas.openxmlformats.org/officeDocument/2006/relationships/image" Target="../media/image2.wmf"/><Relationship Id="rId7" Type="http://schemas.openxmlformats.org/officeDocument/2006/relationships/oleObject" Target="../embeddings/oleObject21.bin"/><Relationship Id="rId6" Type="http://schemas.openxmlformats.org/officeDocument/2006/relationships/image" Target="../media/image9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8.wmf"/><Relationship Id="rId3" Type="http://schemas.openxmlformats.org/officeDocument/2006/relationships/oleObject" Target="../embeddings/oleObject19.bin"/><Relationship Id="rId20" Type="http://schemas.openxmlformats.org/officeDocument/2006/relationships/notesSlide" Target="../notesSlides/notesSlide1.xml"/><Relationship Id="rId2" Type="http://schemas.openxmlformats.org/officeDocument/2006/relationships/image" Target="../media/image14.wmf"/><Relationship Id="rId19" Type="http://schemas.openxmlformats.org/officeDocument/2006/relationships/vmlDrawing" Target="../drawings/vmlDrawing4.vml"/><Relationship Id="rId18" Type="http://schemas.openxmlformats.org/officeDocument/2006/relationships/slideLayout" Target="../slideLayouts/slideLayout7.xml"/><Relationship Id="rId17" Type="http://schemas.openxmlformats.org/officeDocument/2006/relationships/tags" Target="../tags/tag21.xml"/><Relationship Id="rId16" Type="http://schemas.openxmlformats.org/officeDocument/2006/relationships/image" Target="../media/image17.wmf"/><Relationship Id="rId15" Type="http://schemas.openxmlformats.org/officeDocument/2006/relationships/oleObject" Target="../embeddings/oleObject24.bin"/><Relationship Id="rId14" Type="http://schemas.openxmlformats.org/officeDocument/2006/relationships/tags" Target="../tags/tag20.xml"/><Relationship Id="rId13" Type="http://schemas.openxmlformats.org/officeDocument/2006/relationships/tags" Target="../tags/tag19.xml"/><Relationship Id="rId12" Type="http://schemas.openxmlformats.org/officeDocument/2006/relationships/image" Target="../media/image16.wmf"/><Relationship Id="rId11" Type="http://schemas.openxmlformats.org/officeDocument/2006/relationships/oleObject" Target="../embeddings/oleObject23.bin"/><Relationship Id="rId10" Type="http://schemas.openxmlformats.org/officeDocument/2006/relationships/image" Target="../media/image15.wmf"/><Relationship Id="rId1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5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9.emf"/><Relationship Id="rId2" Type="http://schemas.openxmlformats.org/officeDocument/2006/relationships/image" Target="../media/image18.wmf"/><Relationship Id="rId1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6.vml"/><Relationship Id="rId4" Type="http://schemas.openxmlformats.org/officeDocument/2006/relationships/slideLayout" Target="../slideLayouts/slideLayout14.xml"/><Relationship Id="rId3" Type="http://schemas.openxmlformats.org/officeDocument/2006/relationships/tags" Target="../tags/tag22.xml"/><Relationship Id="rId2" Type="http://schemas.openxmlformats.org/officeDocument/2006/relationships/image" Target="../media/image20.wmf"/><Relationship Id="rId1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标题 2051"/>
          <p:cNvSpPr>
            <a:spLocks noGrp="1"/>
          </p:cNvSpPr>
          <p:nvPr>
            <p:ph type="title"/>
          </p:nvPr>
        </p:nvSpPr>
        <p:spPr>
          <a:xfrm>
            <a:off x="457200" y="490538"/>
            <a:ext cx="8229600" cy="1143000"/>
          </a:xfrm>
        </p:spPr>
        <p:txBody>
          <a:bodyPr anchor="ctr" anchorCtr="0"/>
          <a:p>
            <a:r>
              <a:rPr lang="en-US" altLang="zh-CN" sz="4000"/>
              <a:t>19.3.2</a:t>
            </a:r>
            <a:r>
              <a:rPr lang="zh-CN" altLang="en-US" sz="4000" dirty="0"/>
              <a:t>抛物线的几何性质</a:t>
            </a:r>
            <a:br>
              <a:rPr lang="zh-CN" altLang="en-US" sz="4000" dirty="0"/>
            </a:br>
            <a:r>
              <a:rPr lang="zh-CN" altLang="en-US" sz="4000" dirty="0"/>
              <a:t>          </a:t>
            </a:r>
            <a:r>
              <a:rPr lang="zh-CN" altLang="en-US" sz="2400" dirty="0"/>
              <a:t>第</a:t>
            </a:r>
            <a:r>
              <a:rPr lang="en-US" altLang="zh-CN" sz="2400"/>
              <a:t>1/3</a:t>
            </a:r>
            <a:r>
              <a:rPr lang="zh-CN" altLang="en-US" sz="2400" dirty="0"/>
              <a:t>课时          刘传江</a:t>
            </a:r>
            <a:endParaRPr lang="zh-CN" altLang="en-US" sz="2400" dirty="0"/>
          </a:p>
        </p:txBody>
      </p:sp>
      <p:sp>
        <p:nvSpPr>
          <p:cNvPr id="2053" name="文本框 2052"/>
          <p:cNvSpPr txBox="1"/>
          <p:nvPr/>
        </p:nvSpPr>
        <p:spPr>
          <a:xfrm>
            <a:off x="808038" y="1773238"/>
            <a:ext cx="6650037" cy="2308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</a:pP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教学目标：</a:t>
            </a: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800">
                <a:latin typeface="Arial" panose="020B0604020202020204" pitchFamily="34" charset="0"/>
                <a:ea typeface="宋体" panose="02010600030101010101" pitchFamily="2" charset="-122"/>
              </a:rPr>
              <a:t>      </a:t>
            </a:r>
            <a:r>
              <a:rPr lang="zh-CN" altLang="en-US" sz="1800" dirty="0">
                <a:latin typeface="Arial" panose="020B0604020202020204" pitchFamily="34" charset="0"/>
                <a:ea typeface="宋体" panose="02010600030101010101" pitchFamily="2" charset="-122"/>
              </a:rPr>
              <a:t>  </a:t>
            </a: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、掌握抛物线的几何性质；</a:t>
            </a:r>
            <a:endParaRPr lang="zh-CN" altLang="en-US" sz="24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      </a:t>
            </a: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、会依据方程求抛物线的焦点、准线方程；</a:t>
            </a:r>
            <a:endParaRPr lang="zh-CN" altLang="en-US" sz="24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      </a:t>
            </a: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、会依据参数、几何性质求抛物线方程。</a:t>
            </a:r>
            <a:endParaRPr lang="zh-CN" altLang="en-US" sz="2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4" name="文本框 2053"/>
          <p:cNvSpPr txBox="1"/>
          <p:nvPr/>
        </p:nvSpPr>
        <p:spPr>
          <a:xfrm>
            <a:off x="808038" y="4213225"/>
            <a:ext cx="4145280" cy="15220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</a:pP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教学重点：</a:t>
            </a:r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抛物线的几何性质</a:t>
            </a:r>
            <a:endParaRPr lang="zh-CN" altLang="en-US" sz="24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1600" dirty="0">
                <a:latin typeface="Arial" panose="020B0604020202020204" pitchFamily="34" charset="0"/>
                <a:ea typeface="宋体" panose="02010600030101010101" pitchFamily="2" charset="-122"/>
              </a:rPr>
              <a:t>      </a:t>
            </a:r>
            <a:endParaRPr lang="zh-CN" altLang="en-US" sz="16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教学难点：</a:t>
            </a:r>
            <a:r>
              <a:rPr lang="zh-CN" altLang="en-US" sz="2000" dirty="0">
                <a:latin typeface="Arial" panose="020B0604020202020204" pitchFamily="34" charset="0"/>
                <a:ea typeface="宋体" panose="02010600030101010101" pitchFamily="2" charset="-122"/>
              </a:rPr>
              <a:t>求抛物线方程</a:t>
            </a:r>
            <a:endParaRPr lang="zh-CN" altLang="en-US" sz="20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2298" name="内容占位符 12297"/>
          <p:cNvGraphicFramePr>
            <a:graphicFrameLocks noGrp="1"/>
          </p:cNvGraphicFramePr>
          <p:nvPr>
            <p:ph idx="1"/>
          </p:nvPr>
        </p:nvGraphicFramePr>
        <p:xfrm>
          <a:off x="2047875" y="3067050"/>
          <a:ext cx="5356225" cy="194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1" imgW="2654300" imgH="965200" progId="Equation.3">
                  <p:embed/>
                </p:oleObj>
              </mc:Choice>
              <mc:Fallback>
                <p:oleObj name="" r:id="rId1" imgW="2654300" imgH="965200" progId="Equation.3">
                  <p:embed/>
                  <p:pic>
                    <p:nvPicPr>
                      <p:cNvPr id="0" name="图片 310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47875" y="3067050"/>
                        <a:ext cx="5356225" cy="1947863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0" name="文本框 12299"/>
          <p:cNvSpPr txBox="1"/>
          <p:nvPr/>
        </p:nvSpPr>
        <p:spPr>
          <a:xfrm>
            <a:off x="2906713" y="5659438"/>
            <a:ext cx="3027362" cy="584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作业：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P.30 EX4</a:t>
            </a:r>
            <a:endParaRPr lang="en-US" altLang="zh-CN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363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总结</a:t>
            </a:r>
            <a:endParaRPr lang="zh-CN" altLang="en-US"/>
          </a:p>
        </p:txBody>
      </p:sp>
      <p:sp>
        <p:nvSpPr>
          <p:cNvPr id="102" name="文本框 101"/>
          <p:cNvSpPr txBox="1"/>
          <p:nvPr/>
        </p:nvSpPr>
        <p:spPr>
          <a:xfrm>
            <a:off x="609600" y="1417638"/>
            <a:ext cx="8489950" cy="1384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>
                <a:latin typeface="Times New Roman" panose="02020603050405020304" charset="0"/>
                <a:ea typeface="黑体" panose="02010609060101010101" pitchFamily="49" charset="-122"/>
              </a:rPr>
              <a:t>1</a:t>
            </a:r>
            <a:r>
              <a:rPr lang="zh-CN" altLang="zh-CN" sz="2800">
                <a:latin typeface="黑体" panose="02010609060101010101" pitchFamily="49" charset="-122"/>
                <a:ea typeface="宋体" panose="02010600030101010101" pitchFamily="2" charset="-122"/>
              </a:rPr>
              <a:t>、抛物线几何性质：范围、对称轴、顶点、焦点、</a:t>
            </a:r>
            <a:endParaRPr lang="zh-CN" altLang="zh-CN" sz="2800">
              <a:latin typeface="黑体" panose="02010609060101010101" pitchFamily="49" charset="-122"/>
              <a:ea typeface="宋体" panose="02010600030101010101" pitchFamily="2" charset="-122"/>
            </a:endParaRPr>
          </a:p>
          <a:p>
            <a:r>
              <a:rPr lang="zh-CN" altLang="zh-CN" sz="2800">
                <a:latin typeface="黑体" panose="02010609060101010101" pitchFamily="49" charset="-122"/>
                <a:ea typeface="宋体" panose="02010600030101010101" pitchFamily="2" charset="-122"/>
              </a:rPr>
              <a:t> </a:t>
            </a:r>
            <a:r>
              <a:rPr lang="en-US" altLang="zh-CN" sz="2800">
                <a:latin typeface="黑体" panose="02010609060101010101" pitchFamily="49" charset="-122"/>
                <a:ea typeface="宋体" panose="02010600030101010101" pitchFamily="2" charset="-122"/>
              </a:rPr>
              <a:t>  </a:t>
            </a:r>
            <a:r>
              <a:rPr lang="zh-CN" altLang="zh-CN" sz="2800">
                <a:latin typeface="黑体" panose="02010609060101010101" pitchFamily="49" charset="-122"/>
                <a:ea typeface="宋体" panose="02010600030101010101" pitchFamily="2" charset="-122"/>
              </a:rPr>
              <a:t>准线，能够看图说话</a:t>
            </a:r>
            <a:r>
              <a:rPr lang="en-US" altLang="zh-CN" sz="2800">
                <a:latin typeface="Times New Roman" panose="02020603050405020304" charset="0"/>
                <a:ea typeface="黑体" panose="02010609060101010101" pitchFamily="49" charset="-122"/>
              </a:rPr>
              <a:t>.</a:t>
            </a:r>
            <a:endParaRPr lang="en-US" altLang="zh-CN" sz="2800">
              <a:latin typeface="Times New Roman" panose="02020603050405020304" charset="0"/>
              <a:ea typeface="黑体" panose="02010609060101010101" pitchFamily="49" charset="-122"/>
            </a:endParaRPr>
          </a:p>
          <a:p>
            <a:r>
              <a:rPr lang="en-US" altLang="zh-CN" sz="2800">
                <a:latin typeface="Times New Roman" panose="02020603050405020304" charset="0"/>
                <a:ea typeface="黑体" panose="02010609060101010101" pitchFamily="49" charset="-122"/>
              </a:rPr>
              <a:t>2</a:t>
            </a:r>
            <a:r>
              <a:rPr lang="zh-CN" altLang="zh-CN" sz="2800">
                <a:latin typeface="黑体" panose="02010609060101010101" pitchFamily="49" charset="-122"/>
                <a:ea typeface="宋体" panose="02010600030101010101" pitchFamily="2" charset="-122"/>
              </a:rPr>
              <a:t>、方程、性质、位置能互推互判</a:t>
            </a:r>
            <a:endParaRPr lang="zh-CN" altLang="en-US" sz="2800">
              <a:latin typeface="黑体" panose="02010609060101010101" pitchFamily="49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/>
      <p:bldP spid="12300" grpId="1"/>
      <p:bldP spid="102" grpId="0"/>
      <p:bldP spid="10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标题 2051"/>
          <p:cNvSpPr>
            <a:spLocks noGrp="1"/>
          </p:cNvSpPr>
          <p:nvPr>
            <p:ph type="title"/>
          </p:nvPr>
        </p:nvSpPr>
        <p:spPr>
          <a:xfrm>
            <a:off x="457200" y="992188"/>
            <a:ext cx="8229600" cy="1143000"/>
          </a:xfrm>
        </p:spPr>
        <p:txBody>
          <a:bodyPr anchor="ctr" anchorCtr="0"/>
          <a:p>
            <a:r>
              <a:rPr lang="en-US" altLang="zh-CN" sz="4000"/>
              <a:t>19.3.2</a:t>
            </a:r>
            <a:r>
              <a:rPr lang="zh-CN" altLang="en-US" sz="4000" dirty="0"/>
              <a:t>抛物线的几何性质</a:t>
            </a:r>
            <a:br>
              <a:rPr lang="zh-CN" altLang="en-US" sz="4000" dirty="0"/>
            </a:br>
            <a:r>
              <a:rPr lang="zh-CN" altLang="en-US" sz="4000" dirty="0"/>
              <a:t>          </a:t>
            </a:r>
            <a:r>
              <a:rPr lang="zh-CN" altLang="en-US" sz="2400" dirty="0"/>
              <a:t>第</a:t>
            </a:r>
            <a:r>
              <a:rPr lang="en-US" altLang="zh-CN" sz="2400"/>
              <a:t>2/3</a:t>
            </a:r>
            <a:r>
              <a:rPr lang="zh-CN" altLang="en-US" sz="2400" dirty="0"/>
              <a:t>课时          刘传江</a:t>
            </a:r>
            <a:endParaRPr lang="zh-CN" altLang="en-US" sz="2400" dirty="0"/>
          </a:p>
        </p:txBody>
      </p:sp>
      <p:sp>
        <p:nvSpPr>
          <p:cNvPr id="2053" name="文本框 2052"/>
          <p:cNvSpPr txBox="1"/>
          <p:nvPr/>
        </p:nvSpPr>
        <p:spPr>
          <a:xfrm>
            <a:off x="808038" y="2274888"/>
            <a:ext cx="8175625" cy="119856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</a:pP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教学目标：</a:t>
            </a: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800">
                <a:latin typeface="Arial" panose="020B0604020202020204" pitchFamily="34" charset="0"/>
                <a:ea typeface="宋体" panose="02010600030101010101" pitchFamily="2" charset="-122"/>
              </a:rPr>
              <a:t>      </a:t>
            </a:r>
            <a:r>
              <a:rPr lang="zh-CN" altLang="en-US" sz="1800" dirty="0">
                <a:latin typeface="Arial" panose="020B0604020202020204" pitchFamily="34" charset="0"/>
                <a:ea typeface="宋体" panose="02010600030101010101" pitchFamily="2" charset="-122"/>
              </a:rPr>
              <a:t>  </a:t>
            </a: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、掌握直线与抛物线综合题（弦长、弦中点）的解法。</a:t>
            </a:r>
            <a:endParaRPr lang="zh-CN" altLang="en-US" sz="2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4" name="文本框 2053"/>
          <p:cNvSpPr txBox="1"/>
          <p:nvPr/>
        </p:nvSpPr>
        <p:spPr>
          <a:xfrm>
            <a:off x="808038" y="3638550"/>
            <a:ext cx="7027862" cy="119856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</a:pP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教学重点：</a:t>
            </a:r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直线与抛物线综合题：弦长、弦中点</a:t>
            </a:r>
            <a:r>
              <a:rPr lang="zh-CN" altLang="en-US" sz="1800" dirty="0">
                <a:latin typeface="Arial" panose="020B0604020202020204" pitchFamily="34" charset="0"/>
                <a:ea typeface="宋体" panose="02010600030101010101" pitchFamily="2" charset="-122"/>
              </a:rPr>
              <a:t>       </a:t>
            </a:r>
            <a:endParaRPr lang="zh-CN" altLang="en-US" sz="18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教学难点：</a:t>
            </a:r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直线与抛物线综合题</a:t>
            </a:r>
            <a:endParaRPr lang="zh-CN" altLang="en-US" sz="2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5" name="文本框 10243"/>
          <p:cNvSpPr txBox="1"/>
          <p:nvPr/>
        </p:nvSpPr>
        <p:spPr>
          <a:xfrm>
            <a:off x="733425" y="404813"/>
            <a:ext cx="8070850" cy="34766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sz="4000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复习</a:t>
            </a:r>
            <a:endParaRPr lang="zh-CN" sz="40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pPr algn="ctr"/>
            <a:endParaRPr sz="4000" noProof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sz="2800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1、默写中点坐标公式</a:t>
            </a:r>
            <a:r>
              <a:rPr lang="en-US" sz="2800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.</a:t>
            </a:r>
            <a:endParaRPr lang="en-US" sz="2800" noProof="1"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endParaRPr lang="en-US" sz="2800" noProof="1"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endParaRPr lang="en-US" sz="2800" noProof="1"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endParaRPr sz="2800" noProof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sz="2800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2、默写弦长公式.</a:t>
            </a:r>
            <a:endParaRPr sz="2800" noProof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8433" name="组合 3"/>
          <p:cNvGrpSpPr/>
          <p:nvPr/>
        </p:nvGrpSpPr>
        <p:grpSpPr>
          <a:xfrm>
            <a:off x="243205" y="-169545"/>
            <a:ext cx="8564245" cy="1437640"/>
            <a:chOff x="383" y="184"/>
            <a:chExt cx="13884" cy="2389"/>
          </a:xfrm>
        </p:grpSpPr>
        <p:pic>
          <p:nvPicPr>
            <p:cNvPr id="18434" name="图片 1"/>
            <p:cNvPicPr>
              <a:picLocks noChangeAspect="1"/>
            </p:cNvPicPr>
            <p:nvPr/>
          </p:nvPicPr>
          <p:blipFill>
            <a:blip r:embed="rId1"/>
            <a:srcRect r="38701"/>
            <a:stretch>
              <a:fillRect/>
            </a:stretch>
          </p:blipFill>
          <p:spPr>
            <a:xfrm>
              <a:off x="396" y="184"/>
              <a:ext cx="13664" cy="169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8435" name="图片 2"/>
            <p:cNvPicPr>
              <a:picLocks noChangeAspect="1"/>
            </p:cNvPicPr>
            <p:nvPr/>
          </p:nvPicPr>
          <p:blipFill>
            <a:blip r:embed="rId2"/>
            <a:srcRect r="30420" b="42947"/>
            <a:stretch>
              <a:fillRect/>
            </a:stretch>
          </p:blipFill>
          <p:spPr>
            <a:xfrm>
              <a:off x="383" y="1279"/>
              <a:ext cx="13884" cy="1295"/>
            </a:xfrm>
            <a:prstGeom prst="rect">
              <a:avLst/>
            </a:prstGeom>
            <a:noFill/>
            <a:ln w="9525">
              <a:noFill/>
            </a:ln>
          </p:spPr>
        </p:pic>
      </p:grp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11785" y="1271270"/>
          <a:ext cx="565340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3" imgW="2514600" imgH="215900" progId="Equation.KSEE3">
                  <p:embed/>
                </p:oleObj>
              </mc:Choice>
              <mc:Fallback>
                <p:oleObj name="" r:id="rId3" imgW="25146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1785" y="1271270"/>
                        <a:ext cx="5653405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70865" y="1846898"/>
          <a:ext cx="4509135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5" imgW="2005965" imgH="457200" progId="Equation.KSEE3">
                  <p:embed/>
                </p:oleObj>
              </mc:Choice>
              <mc:Fallback>
                <p:oleObj name="" r:id="rId5" imgW="2005965" imgH="457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70865" y="1846898"/>
                        <a:ext cx="4509135" cy="102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8325" y="2899410"/>
          <a:ext cx="4140200" cy="1043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7" imgW="1917065" imgH="482600" progId="Equation.KSEE3">
                  <p:embed/>
                </p:oleObj>
              </mc:Choice>
              <mc:Fallback>
                <p:oleObj name="" r:id="rId7" imgW="1917065" imgH="482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68325" y="2899410"/>
                        <a:ext cx="4140200" cy="10433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789805" y="3113088"/>
          <a:ext cx="359854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9" imgW="1600200" imgH="228600" progId="Equation.KSEE3">
                  <p:embed/>
                </p:oleObj>
              </mc:Choice>
              <mc:Fallback>
                <p:oleObj name="" r:id="rId9" imgW="16002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89805" y="3113088"/>
                        <a:ext cx="3598545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43255" y="3882390"/>
          <a:ext cx="556958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11" imgW="2616200" imgH="266700" progId="Equation.KSEE3">
                  <p:embed/>
                </p:oleObj>
              </mc:Choice>
              <mc:Fallback>
                <p:oleObj name="" r:id="rId11" imgW="2616200" imgH="266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43255" y="3882390"/>
                        <a:ext cx="5569585" cy="568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851593" y="4726624"/>
          <a:ext cx="1714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13" imgW="762000" imgH="203200" progId="Equation.KSEE3">
                  <p:embed/>
                </p:oleObj>
              </mc:Choice>
              <mc:Fallback>
                <p:oleObj name="" r:id="rId13" imgW="7620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851593" y="4726624"/>
                        <a:ext cx="17145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317" name="组合 13"/>
          <p:cNvGrpSpPr/>
          <p:nvPr/>
        </p:nvGrpSpPr>
        <p:grpSpPr>
          <a:xfrm rot="0">
            <a:off x="6658767" y="1116330"/>
            <a:ext cx="1754908" cy="1800860"/>
            <a:chOff x="2626" y="1773"/>
            <a:chExt cx="2765" cy="2835"/>
          </a:xfrm>
        </p:grpSpPr>
        <p:sp>
          <p:nvSpPr>
            <p:cNvPr id="10318" name="任意多边形 33970"/>
            <p:cNvSpPr/>
            <p:nvPr>
              <p:custDataLst>
                <p:tags r:id="rId15"/>
              </p:custDataLst>
            </p:nvPr>
          </p:nvSpPr>
          <p:spPr>
            <a:xfrm>
              <a:off x="3194" y="2163"/>
              <a:ext cx="1653" cy="2396"/>
            </a:xfrm>
            <a:custGeom>
              <a:avLst/>
              <a:gdLst/>
              <a:ahLst/>
              <a:cxnLst/>
              <a:pathLst>
                <a:path w="511" h="1554">
                  <a:moveTo>
                    <a:pt x="511" y="1554"/>
                  </a:moveTo>
                  <a:lnTo>
                    <a:pt x="505" y="1554"/>
                  </a:lnTo>
                  <a:lnTo>
                    <a:pt x="505" y="1548"/>
                  </a:lnTo>
                  <a:lnTo>
                    <a:pt x="499" y="1548"/>
                  </a:lnTo>
                  <a:lnTo>
                    <a:pt x="499" y="1542"/>
                  </a:lnTo>
                  <a:lnTo>
                    <a:pt x="493" y="1542"/>
                  </a:lnTo>
                  <a:lnTo>
                    <a:pt x="487" y="1542"/>
                  </a:lnTo>
                  <a:lnTo>
                    <a:pt x="487" y="1536"/>
                  </a:lnTo>
                  <a:lnTo>
                    <a:pt x="481" y="1536"/>
                  </a:lnTo>
                  <a:lnTo>
                    <a:pt x="481" y="1530"/>
                  </a:lnTo>
                  <a:lnTo>
                    <a:pt x="475" y="1530"/>
                  </a:lnTo>
                  <a:lnTo>
                    <a:pt x="475" y="1524"/>
                  </a:lnTo>
                  <a:lnTo>
                    <a:pt x="469" y="1524"/>
                  </a:lnTo>
                  <a:lnTo>
                    <a:pt x="469" y="1518"/>
                  </a:lnTo>
                  <a:lnTo>
                    <a:pt x="463" y="1518"/>
                  </a:lnTo>
                  <a:lnTo>
                    <a:pt x="457" y="1512"/>
                  </a:lnTo>
                  <a:lnTo>
                    <a:pt x="451" y="1512"/>
                  </a:lnTo>
                  <a:lnTo>
                    <a:pt x="451" y="1506"/>
                  </a:lnTo>
                  <a:lnTo>
                    <a:pt x="445" y="1506"/>
                  </a:lnTo>
                  <a:lnTo>
                    <a:pt x="445" y="1500"/>
                  </a:lnTo>
                  <a:lnTo>
                    <a:pt x="439" y="1500"/>
                  </a:lnTo>
                  <a:lnTo>
                    <a:pt x="439" y="1494"/>
                  </a:lnTo>
                  <a:lnTo>
                    <a:pt x="433" y="1494"/>
                  </a:lnTo>
                  <a:lnTo>
                    <a:pt x="433" y="1488"/>
                  </a:lnTo>
                  <a:lnTo>
                    <a:pt x="427" y="1488"/>
                  </a:lnTo>
                  <a:lnTo>
                    <a:pt x="427" y="1482"/>
                  </a:lnTo>
                  <a:lnTo>
                    <a:pt x="421" y="1482"/>
                  </a:lnTo>
                  <a:lnTo>
                    <a:pt x="415" y="1476"/>
                  </a:lnTo>
                  <a:lnTo>
                    <a:pt x="409" y="1470"/>
                  </a:lnTo>
                  <a:lnTo>
                    <a:pt x="403" y="1470"/>
                  </a:lnTo>
                  <a:lnTo>
                    <a:pt x="403" y="1464"/>
                  </a:lnTo>
                  <a:lnTo>
                    <a:pt x="397" y="1464"/>
                  </a:lnTo>
                  <a:lnTo>
                    <a:pt x="397" y="1458"/>
                  </a:lnTo>
                  <a:lnTo>
                    <a:pt x="391" y="1458"/>
                  </a:lnTo>
                  <a:lnTo>
                    <a:pt x="391" y="1452"/>
                  </a:lnTo>
                  <a:lnTo>
                    <a:pt x="385" y="1452"/>
                  </a:lnTo>
                  <a:lnTo>
                    <a:pt x="385" y="1446"/>
                  </a:lnTo>
                  <a:lnTo>
                    <a:pt x="379" y="1446"/>
                  </a:lnTo>
                  <a:lnTo>
                    <a:pt x="379" y="1440"/>
                  </a:lnTo>
                  <a:lnTo>
                    <a:pt x="373" y="1440"/>
                  </a:lnTo>
                  <a:lnTo>
                    <a:pt x="373" y="1434"/>
                  </a:lnTo>
                  <a:lnTo>
                    <a:pt x="367" y="1434"/>
                  </a:lnTo>
                  <a:lnTo>
                    <a:pt x="367" y="1428"/>
                  </a:lnTo>
                  <a:lnTo>
                    <a:pt x="360" y="1428"/>
                  </a:lnTo>
                  <a:lnTo>
                    <a:pt x="360" y="1422"/>
                  </a:lnTo>
                  <a:lnTo>
                    <a:pt x="354" y="1422"/>
                  </a:lnTo>
                  <a:lnTo>
                    <a:pt x="354" y="1416"/>
                  </a:lnTo>
                  <a:lnTo>
                    <a:pt x="348" y="1416"/>
                  </a:lnTo>
                  <a:lnTo>
                    <a:pt x="342" y="1410"/>
                  </a:lnTo>
                  <a:lnTo>
                    <a:pt x="342" y="1404"/>
                  </a:lnTo>
                  <a:lnTo>
                    <a:pt x="336" y="1404"/>
                  </a:lnTo>
                  <a:lnTo>
                    <a:pt x="330" y="1398"/>
                  </a:lnTo>
                  <a:lnTo>
                    <a:pt x="324" y="1392"/>
                  </a:lnTo>
                  <a:lnTo>
                    <a:pt x="318" y="1386"/>
                  </a:lnTo>
                  <a:lnTo>
                    <a:pt x="312" y="1380"/>
                  </a:lnTo>
                  <a:lnTo>
                    <a:pt x="312" y="1374"/>
                  </a:lnTo>
                  <a:lnTo>
                    <a:pt x="306" y="1374"/>
                  </a:lnTo>
                  <a:lnTo>
                    <a:pt x="306" y="1368"/>
                  </a:lnTo>
                  <a:lnTo>
                    <a:pt x="300" y="1368"/>
                  </a:lnTo>
                  <a:lnTo>
                    <a:pt x="294" y="1362"/>
                  </a:lnTo>
                  <a:lnTo>
                    <a:pt x="294" y="1356"/>
                  </a:lnTo>
                  <a:lnTo>
                    <a:pt x="288" y="1356"/>
                  </a:lnTo>
                  <a:lnTo>
                    <a:pt x="288" y="1350"/>
                  </a:lnTo>
                  <a:lnTo>
                    <a:pt x="282" y="1350"/>
                  </a:lnTo>
                  <a:lnTo>
                    <a:pt x="282" y="1344"/>
                  </a:lnTo>
                  <a:lnTo>
                    <a:pt x="276" y="1344"/>
                  </a:lnTo>
                  <a:lnTo>
                    <a:pt x="276" y="1338"/>
                  </a:lnTo>
                  <a:lnTo>
                    <a:pt x="270" y="1338"/>
                  </a:lnTo>
                  <a:lnTo>
                    <a:pt x="270" y="1332"/>
                  </a:lnTo>
                  <a:lnTo>
                    <a:pt x="264" y="1332"/>
                  </a:lnTo>
                  <a:lnTo>
                    <a:pt x="264" y="1326"/>
                  </a:lnTo>
                  <a:lnTo>
                    <a:pt x="258" y="1326"/>
                  </a:lnTo>
                  <a:lnTo>
                    <a:pt x="258" y="1320"/>
                  </a:lnTo>
                  <a:lnTo>
                    <a:pt x="252" y="1320"/>
                  </a:lnTo>
                  <a:lnTo>
                    <a:pt x="252" y="1314"/>
                  </a:lnTo>
                  <a:lnTo>
                    <a:pt x="246" y="1314"/>
                  </a:lnTo>
                  <a:lnTo>
                    <a:pt x="246" y="1308"/>
                  </a:lnTo>
                  <a:lnTo>
                    <a:pt x="240" y="1302"/>
                  </a:lnTo>
                  <a:lnTo>
                    <a:pt x="234" y="1296"/>
                  </a:lnTo>
                  <a:lnTo>
                    <a:pt x="234" y="1290"/>
                  </a:lnTo>
                  <a:lnTo>
                    <a:pt x="228" y="1290"/>
                  </a:lnTo>
                  <a:lnTo>
                    <a:pt x="228" y="1284"/>
                  </a:lnTo>
                  <a:lnTo>
                    <a:pt x="222" y="1284"/>
                  </a:lnTo>
                  <a:lnTo>
                    <a:pt x="222" y="1278"/>
                  </a:lnTo>
                  <a:lnTo>
                    <a:pt x="216" y="1278"/>
                  </a:lnTo>
                  <a:lnTo>
                    <a:pt x="216" y="1272"/>
                  </a:lnTo>
                  <a:lnTo>
                    <a:pt x="210" y="1272"/>
                  </a:lnTo>
                  <a:lnTo>
                    <a:pt x="210" y="1266"/>
                  </a:lnTo>
                  <a:lnTo>
                    <a:pt x="204" y="1260"/>
                  </a:lnTo>
                  <a:lnTo>
                    <a:pt x="204" y="1254"/>
                  </a:lnTo>
                  <a:lnTo>
                    <a:pt x="198" y="1254"/>
                  </a:lnTo>
                  <a:lnTo>
                    <a:pt x="198" y="1248"/>
                  </a:lnTo>
                  <a:lnTo>
                    <a:pt x="192" y="1248"/>
                  </a:lnTo>
                  <a:lnTo>
                    <a:pt x="192" y="1242"/>
                  </a:lnTo>
                  <a:lnTo>
                    <a:pt x="186" y="1236"/>
                  </a:lnTo>
                  <a:lnTo>
                    <a:pt x="186" y="1230"/>
                  </a:lnTo>
                  <a:lnTo>
                    <a:pt x="180" y="1230"/>
                  </a:lnTo>
                  <a:lnTo>
                    <a:pt x="180" y="1224"/>
                  </a:lnTo>
                  <a:lnTo>
                    <a:pt x="174" y="1224"/>
                  </a:lnTo>
                  <a:lnTo>
                    <a:pt x="174" y="1218"/>
                  </a:lnTo>
                  <a:lnTo>
                    <a:pt x="168" y="1212"/>
                  </a:lnTo>
                  <a:lnTo>
                    <a:pt x="168" y="1206"/>
                  </a:lnTo>
                  <a:lnTo>
                    <a:pt x="162" y="1206"/>
                  </a:lnTo>
                  <a:lnTo>
                    <a:pt x="162" y="1200"/>
                  </a:lnTo>
                  <a:lnTo>
                    <a:pt x="156" y="1200"/>
                  </a:lnTo>
                  <a:lnTo>
                    <a:pt x="156" y="1194"/>
                  </a:lnTo>
                  <a:lnTo>
                    <a:pt x="156" y="1188"/>
                  </a:lnTo>
                  <a:lnTo>
                    <a:pt x="150" y="1188"/>
                  </a:lnTo>
                  <a:lnTo>
                    <a:pt x="150" y="1182"/>
                  </a:lnTo>
                  <a:lnTo>
                    <a:pt x="144" y="1182"/>
                  </a:lnTo>
                  <a:lnTo>
                    <a:pt x="144" y="1176"/>
                  </a:lnTo>
                  <a:lnTo>
                    <a:pt x="138" y="1170"/>
                  </a:lnTo>
                  <a:lnTo>
                    <a:pt x="138" y="1164"/>
                  </a:lnTo>
                  <a:lnTo>
                    <a:pt x="132" y="1164"/>
                  </a:lnTo>
                  <a:lnTo>
                    <a:pt x="132" y="1158"/>
                  </a:lnTo>
                  <a:lnTo>
                    <a:pt x="132" y="1152"/>
                  </a:lnTo>
                  <a:lnTo>
                    <a:pt x="126" y="1152"/>
                  </a:lnTo>
                  <a:lnTo>
                    <a:pt x="126" y="1146"/>
                  </a:lnTo>
                  <a:lnTo>
                    <a:pt x="120" y="1146"/>
                  </a:lnTo>
                  <a:lnTo>
                    <a:pt x="120" y="1140"/>
                  </a:lnTo>
                  <a:lnTo>
                    <a:pt x="120" y="1134"/>
                  </a:lnTo>
                  <a:lnTo>
                    <a:pt x="114" y="1134"/>
                  </a:lnTo>
                  <a:lnTo>
                    <a:pt x="114" y="1128"/>
                  </a:lnTo>
                  <a:lnTo>
                    <a:pt x="114" y="1122"/>
                  </a:lnTo>
                  <a:lnTo>
                    <a:pt x="108" y="1122"/>
                  </a:lnTo>
                  <a:lnTo>
                    <a:pt x="108" y="1116"/>
                  </a:lnTo>
                  <a:lnTo>
                    <a:pt x="102" y="1116"/>
                  </a:lnTo>
                  <a:lnTo>
                    <a:pt x="102" y="1110"/>
                  </a:lnTo>
                  <a:lnTo>
                    <a:pt x="102" y="1104"/>
                  </a:lnTo>
                  <a:lnTo>
                    <a:pt x="96" y="1104"/>
                  </a:lnTo>
                  <a:lnTo>
                    <a:pt x="96" y="1098"/>
                  </a:lnTo>
                  <a:lnTo>
                    <a:pt x="96" y="1092"/>
                  </a:lnTo>
                  <a:lnTo>
                    <a:pt x="90" y="1092"/>
                  </a:lnTo>
                  <a:lnTo>
                    <a:pt x="90" y="1086"/>
                  </a:lnTo>
                  <a:lnTo>
                    <a:pt x="90" y="1080"/>
                  </a:lnTo>
                  <a:lnTo>
                    <a:pt x="84" y="1080"/>
                  </a:lnTo>
                  <a:lnTo>
                    <a:pt x="84" y="1074"/>
                  </a:lnTo>
                  <a:lnTo>
                    <a:pt x="84" y="1068"/>
                  </a:lnTo>
                  <a:lnTo>
                    <a:pt x="78" y="1068"/>
                  </a:lnTo>
                  <a:lnTo>
                    <a:pt x="78" y="1062"/>
                  </a:lnTo>
                  <a:lnTo>
                    <a:pt x="78" y="1056"/>
                  </a:lnTo>
                  <a:lnTo>
                    <a:pt x="72" y="1056"/>
                  </a:lnTo>
                  <a:lnTo>
                    <a:pt x="72" y="1050"/>
                  </a:lnTo>
                  <a:lnTo>
                    <a:pt x="72" y="1044"/>
                  </a:lnTo>
                  <a:lnTo>
                    <a:pt x="66" y="1044"/>
                  </a:lnTo>
                  <a:lnTo>
                    <a:pt x="66" y="1038"/>
                  </a:lnTo>
                  <a:lnTo>
                    <a:pt x="66" y="1032"/>
                  </a:lnTo>
                  <a:lnTo>
                    <a:pt x="60" y="1032"/>
                  </a:lnTo>
                  <a:lnTo>
                    <a:pt x="60" y="1026"/>
                  </a:lnTo>
                  <a:lnTo>
                    <a:pt x="60" y="1020"/>
                  </a:lnTo>
                  <a:lnTo>
                    <a:pt x="54" y="1020"/>
                  </a:lnTo>
                  <a:lnTo>
                    <a:pt x="54" y="1014"/>
                  </a:lnTo>
                  <a:lnTo>
                    <a:pt x="54" y="1008"/>
                  </a:lnTo>
                  <a:lnTo>
                    <a:pt x="54" y="1002"/>
                  </a:lnTo>
                  <a:lnTo>
                    <a:pt x="48" y="1002"/>
                  </a:lnTo>
                  <a:lnTo>
                    <a:pt x="48" y="996"/>
                  </a:lnTo>
                  <a:lnTo>
                    <a:pt x="48" y="990"/>
                  </a:lnTo>
                  <a:lnTo>
                    <a:pt x="42" y="990"/>
                  </a:lnTo>
                  <a:lnTo>
                    <a:pt x="42" y="984"/>
                  </a:lnTo>
                  <a:lnTo>
                    <a:pt x="42" y="978"/>
                  </a:lnTo>
                  <a:lnTo>
                    <a:pt x="42" y="972"/>
                  </a:lnTo>
                  <a:lnTo>
                    <a:pt x="36" y="972"/>
                  </a:lnTo>
                  <a:lnTo>
                    <a:pt x="36" y="966"/>
                  </a:lnTo>
                  <a:lnTo>
                    <a:pt x="36" y="960"/>
                  </a:lnTo>
                  <a:lnTo>
                    <a:pt x="36" y="954"/>
                  </a:lnTo>
                  <a:lnTo>
                    <a:pt x="30" y="954"/>
                  </a:lnTo>
                  <a:lnTo>
                    <a:pt x="30" y="948"/>
                  </a:lnTo>
                  <a:lnTo>
                    <a:pt x="30" y="942"/>
                  </a:lnTo>
                  <a:lnTo>
                    <a:pt x="30" y="936"/>
                  </a:lnTo>
                  <a:lnTo>
                    <a:pt x="24" y="930"/>
                  </a:lnTo>
                  <a:lnTo>
                    <a:pt x="24" y="924"/>
                  </a:lnTo>
                  <a:lnTo>
                    <a:pt x="24" y="918"/>
                  </a:lnTo>
                  <a:lnTo>
                    <a:pt x="24" y="912"/>
                  </a:lnTo>
                  <a:lnTo>
                    <a:pt x="18" y="912"/>
                  </a:lnTo>
                  <a:lnTo>
                    <a:pt x="18" y="906"/>
                  </a:lnTo>
                  <a:lnTo>
                    <a:pt x="18" y="900"/>
                  </a:lnTo>
                  <a:lnTo>
                    <a:pt x="18" y="894"/>
                  </a:lnTo>
                  <a:lnTo>
                    <a:pt x="18" y="888"/>
                  </a:lnTo>
                  <a:lnTo>
                    <a:pt x="18" y="882"/>
                  </a:lnTo>
                  <a:lnTo>
                    <a:pt x="12" y="882"/>
                  </a:lnTo>
                  <a:lnTo>
                    <a:pt x="12" y="876"/>
                  </a:lnTo>
                  <a:lnTo>
                    <a:pt x="12" y="870"/>
                  </a:lnTo>
                  <a:lnTo>
                    <a:pt x="12" y="864"/>
                  </a:lnTo>
                  <a:lnTo>
                    <a:pt x="12" y="858"/>
                  </a:lnTo>
                  <a:lnTo>
                    <a:pt x="12" y="852"/>
                  </a:lnTo>
                  <a:lnTo>
                    <a:pt x="6" y="852"/>
                  </a:lnTo>
                  <a:lnTo>
                    <a:pt x="6" y="846"/>
                  </a:lnTo>
                  <a:lnTo>
                    <a:pt x="6" y="840"/>
                  </a:lnTo>
                  <a:lnTo>
                    <a:pt x="6" y="834"/>
                  </a:lnTo>
                  <a:lnTo>
                    <a:pt x="6" y="828"/>
                  </a:lnTo>
                  <a:lnTo>
                    <a:pt x="6" y="822"/>
                  </a:lnTo>
                  <a:lnTo>
                    <a:pt x="6" y="816"/>
                  </a:lnTo>
                  <a:lnTo>
                    <a:pt x="6" y="810"/>
                  </a:lnTo>
                  <a:lnTo>
                    <a:pt x="6" y="804"/>
                  </a:lnTo>
                  <a:lnTo>
                    <a:pt x="6" y="798"/>
                  </a:lnTo>
                  <a:lnTo>
                    <a:pt x="0" y="798"/>
                  </a:lnTo>
                  <a:lnTo>
                    <a:pt x="0" y="792"/>
                  </a:lnTo>
                  <a:lnTo>
                    <a:pt x="0" y="786"/>
                  </a:lnTo>
                  <a:lnTo>
                    <a:pt x="0" y="780"/>
                  </a:lnTo>
                  <a:lnTo>
                    <a:pt x="0" y="774"/>
                  </a:lnTo>
                  <a:lnTo>
                    <a:pt x="0" y="768"/>
                  </a:lnTo>
                  <a:lnTo>
                    <a:pt x="0" y="762"/>
                  </a:lnTo>
                  <a:lnTo>
                    <a:pt x="0" y="756"/>
                  </a:lnTo>
                  <a:lnTo>
                    <a:pt x="0" y="750"/>
                  </a:lnTo>
                  <a:lnTo>
                    <a:pt x="0" y="744"/>
                  </a:lnTo>
                  <a:lnTo>
                    <a:pt x="0" y="738"/>
                  </a:lnTo>
                  <a:lnTo>
                    <a:pt x="0" y="732"/>
                  </a:lnTo>
                  <a:lnTo>
                    <a:pt x="0" y="726"/>
                  </a:lnTo>
                  <a:lnTo>
                    <a:pt x="0" y="720"/>
                  </a:lnTo>
                  <a:lnTo>
                    <a:pt x="6" y="720"/>
                  </a:lnTo>
                  <a:lnTo>
                    <a:pt x="6" y="714"/>
                  </a:lnTo>
                  <a:lnTo>
                    <a:pt x="6" y="708"/>
                  </a:lnTo>
                  <a:lnTo>
                    <a:pt x="6" y="702"/>
                  </a:lnTo>
                  <a:lnTo>
                    <a:pt x="6" y="696"/>
                  </a:lnTo>
                  <a:lnTo>
                    <a:pt x="6" y="690"/>
                  </a:lnTo>
                  <a:lnTo>
                    <a:pt x="6" y="684"/>
                  </a:lnTo>
                  <a:lnTo>
                    <a:pt x="6" y="678"/>
                  </a:lnTo>
                  <a:lnTo>
                    <a:pt x="6" y="672"/>
                  </a:lnTo>
                  <a:lnTo>
                    <a:pt x="6" y="666"/>
                  </a:lnTo>
                  <a:lnTo>
                    <a:pt x="12" y="666"/>
                  </a:lnTo>
                  <a:lnTo>
                    <a:pt x="12" y="660"/>
                  </a:lnTo>
                  <a:lnTo>
                    <a:pt x="12" y="654"/>
                  </a:lnTo>
                  <a:lnTo>
                    <a:pt x="12" y="648"/>
                  </a:lnTo>
                  <a:lnTo>
                    <a:pt x="12" y="642"/>
                  </a:lnTo>
                  <a:lnTo>
                    <a:pt x="12" y="636"/>
                  </a:lnTo>
                  <a:lnTo>
                    <a:pt x="12" y="630"/>
                  </a:lnTo>
                  <a:lnTo>
                    <a:pt x="18" y="630"/>
                  </a:lnTo>
                  <a:lnTo>
                    <a:pt x="18" y="624"/>
                  </a:lnTo>
                  <a:lnTo>
                    <a:pt x="18" y="618"/>
                  </a:lnTo>
                  <a:lnTo>
                    <a:pt x="18" y="612"/>
                  </a:lnTo>
                  <a:lnTo>
                    <a:pt x="18" y="606"/>
                  </a:lnTo>
                  <a:lnTo>
                    <a:pt x="24" y="606"/>
                  </a:lnTo>
                  <a:lnTo>
                    <a:pt x="24" y="600"/>
                  </a:lnTo>
                  <a:lnTo>
                    <a:pt x="24" y="594"/>
                  </a:lnTo>
                  <a:lnTo>
                    <a:pt x="24" y="588"/>
                  </a:lnTo>
                  <a:lnTo>
                    <a:pt x="24" y="582"/>
                  </a:lnTo>
                  <a:lnTo>
                    <a:pt x="30" y="582"/>
                  </a:lnTo>
                  <a:lnTo>
                    <a:pt x="30" y="576"/>
                  </a:lnTo>
                  <a:lnTo>
                    <a:pt x="30" y="570"/>
                  </a:lnTo>
                  <a:lnTo>
                    <a:pt x="30" y="564"/>
                  </a:lnTo>
                  <a:lnTo>
                    <a:pt x="36" y="564"/>
                  </a:lnTo>
                  <a:lnTo>
                    <a:pt x="36" y="558"/>
                  </a:lnTo>
                  <a:lnTo>
                    <a:pt x="36" y="552"/>
                  </a:lnTo>
                  <a:lnTo>
                    <a:pt x="36" y="546"/>
                  </a:lnTo>
                  <a:lnTo>
                    <a:pt x="42" y="546"/>
                  </a:lnTo>
                  <a:lnTo>
                    <a:pt x="42" y="540"/>
                  </a:lnTo>
                  <a:lnTo>
                    <a:pt x="42" y="534"/>
                  </a:lnTo>
                  <a:lnTo>
                    <a:pt x="42" y="528"/>
                  </a:lnTo>
                  <a:lnTo>
                    <a:pt x="48" y="528"/>
                  </a:lnTo>
                  <a:lnTo>
                    <a:pt x="48" y="522"/>
                  </a:lnTo>
                  <a:lnTo>
                    <a:pt x="48" y="516"/>
                  </a:lnTo>
                  <a:lnTo>
                    <a:pt x="54" y="516"/>
                  </a:lnTo>
                  <a:lnTo>
                    <a:pt x="54" y="510"/>
                  </a:lnTo>
                  <a:lnTo>
                    <a:pt x="54" y="504"/>
                  </a:lnTo>
                  <a:lnTo>
                    <a:pt x="54" y="498"/>
                  </a:lnTo>
                  <a:lnTo>
                    <a:pt x="60" y="498"/>
                  </a:lnTo>
                  <a:lnTo>
                    <a:pt x="60" y="492"/>
                  </a:lnTo>
                  <a:lnTo>
                    <a:pt x="60" y="486"/>
                  </a:lnTo>
                  <a:lnTo>
                    <a:pt x="66" y="486"/>
                  </a:lnTo>
                  <a:lnTo>
                    <a:pt x="66" y="480"/>
                  </a:lnTo>
                  <a:lnTo>
                    <a:pt x="66" y="474"/>
                  </a:lnTo>
                  <a:lnTo>
                    <a:pt x="72" y="474"/>
                  </a:lnTo>
                  <a:lnTo>
                    <a:pt x="72" y="468"/>
                  </a:lnTo>
                  <a:lnTo>
                    <a:pt x="72" y="462"/>
                  </a:lnTo>
                  <a:lnTo>
                    <a:pt x="78" y="462"/>
                  </a:lnTo>
                  <a:lnTo>
                    <a:pt x="78" y="456"/>
                  </a:lnTo>
                  <a:lnTo>
                    <a:pt x="78" y="450"/>
                  </a:lnTo>
                  <a:lnTo>
                    <a:pt x="84" y="450"/>
                  </a:lnTo>
                  <a:lnTo>
                    <a:pt x="84" y="444"/>
                  </a:lnTo>
                  <a:lnTo>
                    <a:pt x="84" y="438"/>
                  </a:lnTo>
                  <a:lnTo>
                    <a:pt x="90" y="438"/>
                  </a:lnTo>
                  <a:lnTo>
                    <a:pt x="90" y="432"/>
                  </a:lnTo>
                  <a:lnTo>
                    <a:pt x="90" y="426"/>
                  </a:lnTo>
                  <a:lnTo>
                    <a:pt x="96" y="426"/>
                  </a:lnTo>
                  <a:lnTo>
                    <a:pt x="96" y="420"/>
                  </a:lnTo>
                  <a:lnTo>
                    <a:pt x="96" y="414"/>
                  </a:lnTo>
                  <a:lnTo>
                    <a:pt x="102" y="414"/>
                  </a:lnTo>
                  <a:lnTo>
                    <a:pt x="102" y="408"/>
                  </a:lnTo>
                  <a:lnTo>
                    <a:pt x="108" y="402"/>
                  </a:lnTo>
                  <a:lnTo>
                    <a:pt x="108" y="396"/>
                  </a:lnTo>
                  <a:lnTo>
                    <a:pt x="114" y="396"/>
                  </a:lnTo>
                  <a:lnTo>
                    <a:pt x="114" y="390"/>
                  </a:lnTo>
                  <a:lnTo>
                    <a:pt x="114" y="384"/>
                  </a:lnTo>
                  <a:lnTo>
                    <a:pt x="120" y="384"/>
                  </a:lnTo>
                  <a:lnTo>
                    <a:pt x="120" y="378"/>
                  </a:lnTo>
                  <a:lnTo>
                    <a:pt x="126" y="378"/>
                  </a:lnTo>
                  <a:lnTo>
                    <a:pt x="126" y="372"/>
                  </a:lnTo>
                  <a:lnTo>
                    <a:pt x="126" y="366"/>
                  </a:lnTo>
                  <a:lnTo>
                    <a:pt x="132" y="366"/>
                  </a:lnTo>
                  <a:lnTo>
                    <a:pt x="132" y="360"/>
                  </a:lnTo>
                  <a:lnTo>
                    <a:pt x="138" y="360"/>
                  </a:lnTo>
                  <a:lnTo>
                    <a:pt x="138" y="354"/>
                  </a:lnTo>
                  <a:lnTo>
                    <a:pt x="138" y="348"/>
                  </a:lnTo>
                  <a:lnTo>
                    <a:pt x="144" y="348"/>
                  </a:lnTo>
                  <a:lnTo>
                    <a:pt x="144" y="342"/>
                  </a:lnTo>
                  <a:lnTo>
                    <a:pt x="150" y="342"/>
                  </a:lnTo>
                  <a:lnTo>
                    <a:pt x="150" y="336"/>
                  </a:lnTo>
                  <a:lnTo>
                    <a:pt x="150" y="330"/>
                  </a:lnTo>
                  <a:lnTo>
                    <a:pt x="156" y="330"/>
                  </a:lnTo>
                  <a:lnTo>
                    <a:pt x="156" y="324"/>
                  </a:lnTo>
                  <a:lnTo>
                    <a:pt x="162" y="324"/>
                  </a:lnTo>
                  <a:lnTo>
                    <a:pt x="162" y="318"/>
                  </a:lnTo>
                  <a:lnTo>
                    <a:pt x="168" y="312"/>
                  </a:lnTo>
                  <a:lnTo>
                    <a:pt x="168" y="306"/>
                  </a:lnTo>
                  <a:lnTo>
                    <a:pt x="174" y="306"/>
                  </a:lnTo>
                  <a:lnTo>
                    <a:pt x="174" y="300"/>
                  </a:lnTo>
                  <a:lnTo>
                    <a:pt x="180" y="300"/>
                  </a:lnTo>
                  <a:lnTo>
                    <a:pt x="180" y="294"/>
                  </a:lnTo>
                  <a:lnTo>
                    <a:pt x="186" y="294"/>
                  </a:lnTo>
                  <a:lnTo>
                    <a:pt x="186" y="288"/>
                  </a:lnTo>
                  <a:lnTo>
                    <a:pt x="192" y="282"/>
                  </a:lnTo>
                  <a:lnTo>
                    <a:pt x="192" y="276"/>
                  </a:lnTo>
                  <a:lnTo>
                    <a:pt x="198" y="276"/>
                  </a:lnTo>
                  <a:lnTo>
                    <a:pt x="198" y="270"/>
                  </a:lnTo>
                  <a:lnTo>
                    <a:pt x="204" y="270"/>
                  </a:lnTo>
                  <a:lnTo>
                    <a:pt x="204" y="264"/>
                  </a:lnTo>
                  <a:lnTo>
                    <a:pt x="210" y="264"/>
                  </a:lnTo>
                  <a:lnTo>
                    <a:pt x="210" y="258"/>
                  </a:lnTo>
                  <a:lnTo>
                    <a:pt x="216" y="252"/>
                  </a:lnTo>
                  <a:lnTo>
                    <a:pt x="216" y="246"/>
                  </a:lnTo>
                  <a:lnTo>
                    <a:pt x="222" y="246"/>
                  </a:lnTo>
                  <a:lnTo>
                    <a:pt x="222" y="240"/>
                  </a:lnTo>
                  <a:lnTo>
                    <a:pt x="228" y="240"/>
                  </a:lnTo>
                  <a:lnTo>
                    <a:pt x="228" y="234"/>
                  </a:lnTo>
                  <a:lnTo>
                    <a:pt x="234" y="234"/>
                  </a:lnTo>
                  <a:lnTo>
                    <a:pt x="234" y="228"/>
                  </a:lnTo>
                  <a:lnTo>
                    <a:pt x="240" y="228"/>
                  </a:lnTo>
                  <a:lnTo>
                    <a:pt x="240" y="222"/>
                  </a:lnTo>
                  <a:lnTo>
                    <a:pt x="246" y="222"/>
                  </a:lnTo>
                  <a:lnTo>
                    <a:pt x="246" y="216"/>
                  </a:lnTo>
                  <a:lnTo>
                    <a:pt x="252" y="216"/>
                  </a:lnTo>
                  <a:lnTo>
                    <a:pt x="252" y="210"/>
                  </a:lnTo>
                  <a:lnTo>
                    <a:pt x="258" y="210"/>
                  </a:lnTo>
                  <a:lnTo>
                    <a:pt x="258" y="204"/>
                  </a:lnTo>
                  <a:lnTo>
                    <a:pt x="264" y="204"/>
                  </a:lnTo>
                  <a:lnTo>
                    <a:pt x="264" y="198"/>
                  </a:lnTo>
                  <a:lnTo>
                    <a:pt x="270" y="192"/>
                  </a:lnTo>
                  <a:lnTo>
                    <a:pt x="276" y="186"/>
                  </a:lnTo>
                  <a:lnTo>
                    <a:pt x="282" y="180"/>
                  </a:lnTo>
                  <a:lnTo>
                    <a:pt x="288" y="174"/>
                  </a:lnTo>
                  <a:lnTo>
                    <a:pt x="294" y="168"/>
                  </a:lnTo>
                  <a:lnTo>
                    <a:pt x="300" y="162"/>
                  </a:lnTo>
                  <a:lnTo>
                    <a:pt x="306" y="156"/>
                  </a:lnTo>
                  <a:lnTo>
                    <a:pt x="312" y="156"/>
                  </a:lnTo>
                  <a:lnTo>
                    <a:pt x="312" y="150"/>
                  </a:lnTo>
                  <a:lnTo>
                    <a:pt x="318" y="150"/>
                  </a:lnTo>
                  <a:lnTo>
                    <a:pt x="318" y="144"/>
                  </a:lnTo>
                  <a:lnTo>
                    <a:pt x="324" y="144"/>
                  </a:lnTo>
                  <a:lnTo>
                    <a:pt x="324" y="138"/>
                  </a:lnTo>
                  <a:lnTo>
                    <a:pt x="330" y="138"/>
                  </a:lnTo>
                  <a:lnTo>
                    <a:pt x="330" y="132"/>
                  </a:lnTo>
                  <a:lnTo>
                    <a:pt x="336" y="132"/>
                  </a:lnTo>
                  <a:lnTo>
                    <a:pt x="336" y="126"/>
                  </a:lnTo>
                  <a:lnTo>
                    <a:pt x="342" y="126"/>
                  </a:lnTo>
                  <a:lnTo>
                    <a:pt x="342" y="120"/>
                  </a:lnTo>
                  <a:lnTo>
                    <a:pt x="348" y="120"/>
                  </a:lnTo>
                  <a:lnTo>
                    <a:pt x="348" y="114"/>
                  </a:lnTo>
                  <a:lnTo>
                    <a:pt x="354" y="114"/>
                  </a:lnTo>
                  <a:lnTo>
                    <a:pt x="354" y="108"/>
                  </a:lnTo>
                  <a:lnTo>
                    <a:pt x="360" y="108"/>
                  </a:lnTo>
                  <a:lnTo>
                    <a:pt x="360" y="102"/>
                  </a:lnTo>
                  <a:lnTo>
                    <a:pt x="367" y="102"/>
                  </a:lnTo>
                  <a:lnTo>
                    <a:pt x="367" y="96"/>
                  </a:lnTo>
                  <a:lnTo>
                    <a:pt x="373" y="96"/>
                  </a:lnTo>
                  <a:lnTo>
                    <a:pt x="373" y="90"/>
                  </a:lnTo>
                  <a:lnTo>
                    <a:pt x="379" y="90"/>
                  </a:lnTo>
                  <a:lnTo>
                    <a:pt x="385" y="84"/>
                  </a:lnTo>
                  <a:lnTo>
                    <a:pt x="391" y="84"/>
                  </a:lnTo>
                  <a:lnTo>
                    <a:pt x="391" y="78"/>
                  </a:lnTo>
                  <a:lnTo>
                    <a:pt x="397" y="78"/>
                  </a:lnTo>
                  <a:lnTo>
                    <a:pt x="397" y="72"/>
                  </a:lnTo>
                  <a:lnTo>
                    <a:pt x="403" y="72"/>
                  </a:lnTo>
                  <a:lnTo>
                    <a:pt x="403" y="66"/>
                  </a:lnTo>
                  <a:lnTo>
                    <a:pt x="409" y="66"/>
                  </a:lnTo>
                  <a:lnTo>
                    <a:pt x="409" y="60"/>
                  </a:lnTo>
                  <a:lnTo>
                    <a:pt x="415" y="60"/>
                  </a:lnTo>
                  <a:lnTo>
                    <a:pt x="421" y="54"/>
                  </a:lnTo>
                  <a:lnTo>
                    <a:pt x="427" y="54"/>
                  </a:lnTo>
                  <a:lnTo>
                    <a:pt x="427" y="48"/>
                  </a:lnTo>
                  <a:lnTo>
                    <a:pt x="433" y="48"/>
                  </a:lnTo>
                  <a:lnTo>
                    <a:pt x="433" y="42"/>
                  </a:lnTo>
                  <a:lnTo>
                    <a:pt x="439" y="42"/>
                  </a:lnTo>
                  <a:lnTo>
                    <a:pt x="439" y="36"/>
                  </a:lnTo>
                  <a:lnTo>
                    <a:pt x="445" y="36"/>
                  </a:lnTo>
                  <a:lnTo>
                    <a:pt x="451" y="30"/>
                  </a:lnTo>
                  <a:lnTo>
                    <a:pt x="457" y="24"/>
                  </a:lnTo>
                  <a:lnTo>
                    <a:pt x="463" y="24"/>
                  </a:lnTo>
                  <a:lnTo>
                    <a:pt x="463" y="18"/>
                  </a:lnTo>
                  <a:lnTo>
                    <a:pt x="469" y="18"/>
                  </a:lnTo>
                  <a:lnTo>
                    <a:pt x="469" y="12"/>
                  </a:lnTo>
                  <a:lnTo>
                    <a:pt x="475" y="12"/>
                  </a:lnTo>
                  <a:lnTo>
                    <a:pt x="475" y="6"/>
                  </a:lnTo>
                  <a:lnTo>
                    <a:pt x="481" y="6"/>
                  </a:lnTo>
                  <a:lnTo>
                    <a:pt x="487" y="6"/>
                  </a:lnTo>
                  <a:lnTo>
                    <a:pt x="487" y="0"/>
                  </a:lnTo>
                  <a:lnTo>
                    <a:pt x="493" y="0"/>
                  </a:lnTo>
                </a:path>
              </a:pathLst>
            </a:custGeom>
            <a:noFill/>
            <a:ln w="1905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0319" name="椭圆 33972"/>
            <p:cNvSpPr/>
            <p:nvPr>
              <p:custDataLst>
                <p:tags r:id="rId16"/>
              </p:custDataLst>
            </p:nvPr>
          </p:nvSpPr>
          <p:spPr>
            <a:xfrm>
              <a:off x="3697" y="3335"/>
              <a:ext cx="51" cy="40"/>
            </a:xfrm>
            <a:prstGeom prst="ellipse">
              <a:avLst/>
            </a:prstGeom>
            <a:solidFill>
              <a:srgbClr val="FF0000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algn="ctr"/>
              <a:endParaRPr lang="zh-CN" altLang="en-US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grpSp>
          <p:nvGrpSpPr>
            <p:cNvPr id="10320" name="组合 33973"/>
            <p:cNvGrpSpPr/>
            <p:nvPr/>
          </p:nvGrpSpPr>
          <p:grpSpPr>
            <a:xfrm>
              <a:off x="2626" y="2060"/>
              <a:ext cx="2711" cy="2548"/>
              <a:chOff x="2187" y="0"/>
              <a:chExt cx="1582" cy="1906"/>
            </a:xfrm>
          </p:grpSpPr>
          <p:sp>
            <p:nvSpPr>
              <p:cNvPr id="10321" name="直接连接符 33974"/>
              <p:cNvSpPr/>
              <p:nvPr>
                <p:custDataLst>
                  <p:tags r:id="rId17"/>
                </p:custDataLst>
              </p:nvPr>
            </p:nvSpPr>
            <p:spPr>
              <a:xfrm>
                <a:off x="2187" y="954"/>
                <a:ext cx="1582" cy="1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  <p:sp>
            <p:nvSpPr>
              <p:cNvPr id="10322" name="直接连接符 33975"/>
              <p:cNvSpPr/>
              <p:nvPr>
                <p:custDataLst>
                  <p:tags r:id="rId18"/>
                </p:custDataLst>
              </p:nvPr>
            </p:nvSpPr>
            <p:spPr>
              <a:xfrm flipV="1">
                <a:off x="2517" y="0"/>
                <a:ext cx="0" cy="1906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</p:grpSp>
        <p:sp>
          <p:nvSpPr>
            <p:cNvPr id="10325" name="文本框 33978"/>
            <p:cNvSpPr txBox="1"/>
            <p:nvPr>
              <p:custDataLst>
                <p:tags r:id="rId19"/>
              </p:custDataLst>
            </p:nvPr>
          </p:nvSpPr>
          <p:spPr>
            <a:xfrm>
              <a:off x="4858" y="2661"/>
              <a:ext cx="533" cy="72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400">
                  <a:latin typeface="黑体" panose="02010609060101010101" pitchFamily="49" charset="-122"/>
                  <a:ea typeface="黑体" panose="02010609060101010101" pitchFamily="49" charset="-122"/>
                </a:rPr>
                <a:t>x</a:t>
              </a:r>
              <a:endParaRPr lang="en-US" altLang="zh-CN" sz="240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0326" name="文本框 33979"/>
            <p:cNvSpPr txBox="1"/>
            <p:nvPr>
              <p:custDataLst>
                <p:tags r:id="rId20"/>
              </p:custDataLst>
            </p:nvPr>
          </p:nvSpPr>
          <p:spPr>
            <a:xfrm>
              <a:off x="2773" y="1773"/>
              <a:ext cx="490" cy="6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000">
                  <a:latin typeface="宋体" panose="02010600030101010101" pitchFamily="2" charset="-122"/>
                  <a:ea typeface="宋体" panose="02010600030101010101" pitchFamily="2" charset="-122"/>
                </a:rPr>
                <a:t>y</a:t>
              </a:r>
              <a:endParaRPr lang="en-US" altLang="zh-CN" sz="2000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0327" name="文本框 33980"/>
            <p:cNvSpPr txBox="1"/>
            <p:nvPr>
              <p:custDataLst>
                <p:tags r:id="rId21"/>
              </p:custDataLst>
            </p:nvPr>
          </p:nvSpPr>
          <p:spPr>
            <a:xfrm>
              <a:off x="2757" y="3158"/>
              <a:ext cx="493" cy="6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000" i="1">
                  <a:latin typeface="宋体" panose="02010600030101010101" pitchFamily="2" charset="-122"/>
                  <a:ea typeface="宋体" panose="02010600030101010101" pitchFamily="2" charset="-122"/>
                </a:rPr>
                <a:t>o</a:t>
              </a:r>
              <a:endParaRPr lang="en-US" altLang="zh-CN" sz="2000" i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cxnSp>
        <p:nvCxnSpPr>
          <p:cNvPr id="20" name="直接连接符 19"/>
          <p:cNvCxnSpPr/>
          <p:nvPr/>
        </p:nvCxnSpPr>
        <p:spPr>
          <a:xfrm flipV="1">
            <a:off x="6805295" y="1125220"/>
            <a:ext cx="1296035" cy="172783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对象 2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75958" y="4499293"/>
          <a:ext cx="3027680" cy="892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" name="" r:id="rId22" imgW="1422400" imgH="419100" progId="Equation.KSEE3">
                  <p:embed/>
                </p:oleObj>
              </mc:Choice>
              <mc:Fallback>
                <p:oleObj name="" r:id="rId22" imgW="1422400" imgH="4191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75958" y="4499293"/>
                        <a:ext cx="3027680" cy="8928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对象 2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25158" y="5442586"/>
          <a:ext cx="588137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" name="" r:id="rId24" imgW="2616200" imgH="215900" progId="Equation.KSEE3">
                  <p:embed/>
                </p:oleObj>
              </mc:Choice>
              <mc:Fallback>
                <p:oleObj name="" r:id="rId24" imgW="26162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25158" y="5442586"/>
                        <a:ext cx="5881370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对象 2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771458" y="6093461"/>
          <a:ext cx="411226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" name="" r:id="rId26" imgW="1828800" imgH="215900" progId="Equation.KSEE3">
                  <p:embed/>
                </p:oleObj>
              </mc:Choice>
              <mc:Fallback>
                <p:oleObj name="" r:id="rId26" imgW="18288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771458" y="6093461"/>
                        <a:ext cx="4112260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8433" name="组合 3"/>
          <p:cNvGrpSpPr/>
          <p:nvPr/>
        </p:nvGrpSpPr>
        <p:grpSpPr>
          <a:xfrm>
            <a:off x="243205" y="-169545"/>
            <a:ext cx="8564245" cy="1437640"/>
            <a:chOff x="383" y="184"/>
            <a:chExt cx="13884" cy="2389"/>
          </a:xfrm>
        </p:grpSpPr>
        <p:pic>
          <p:nvPicPr>
            <p:cNvPr id="18434" name="图片 1"/>
            <p:cNvPicPr>
              <a:picLocks noChangeAspect="1"/>
            </p:cNvPicPr>
            <p:nvPr/>
          </p:nvPicPr>
          <p:blipFill>
            <a:blip r:embed="rId1"/>
            <a:srcRect r="38701"/>
            <a:stretch>
              <a:fillRect/>
            </a:stretch>
          </p:blipFill>
          <p:spPr>
            <a:xfrm>
              <a:off x="396" y="184"/>
              <a:ext cx="13664" cy="169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8435" name="图片 2"/>
            <p:cNvPicPr>
              <a:picLocks noChangeAspect="1"/>
            </p:cNvPicPr>
            <p:nvPr/>
          </p:nvPicPr>
          <p:blipFill>
            <a:blip r:embed="rId2"/>
            <a:srcRect r="30420" b="42947"/>
            <a:stretch>
              <a:fillRect/>
            </a:stretch>
          </p:blipFill>
          <p:spPr>
            <a:xfrm>
              <a:off x="383" y="1279"/>
              <a:ext cx="13884" cy="1295"/>
            </a:xfrm>
            <a:prstGeom prst="rect">
              <a:avLst/>
            </a:prstGeom>
            <a:noFill/>
            <a:ln w="9525">
              <a:noFill/>
            </a:ln>
          </p:spPr>
        </p:pic>
      </p:grp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39078" y="1271270"/>
          <a:ext cx="565531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3" imgW="2514600" imgH="215900" progId="Equation.KSEE3">
                  <p:embed/>
                </p:oleObj>
              </mc:Choice>
              <mc:Fallback>
                <p:oleObj name="" r:id="rId3" imgW="25146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9078" y="1271270"/>
                        <a:ext cx="5655310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98780" y="1703388"/>
          <a:ext cx="4853305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5" imgW="2159000" imgH="457200" progId="Equation.KSEE3">
                  <p:embed/>
                </p:oleObj>
              </mc:Choice>
              <mc:Fallback>
                <p:oleObj name="" r:id="rId5" imgW="2159000" imgH="457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8780" y="1703388"/>
                        <a:ext cx="4853305" cy="102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38163" y="3340101"/>
          <a:ext cx="225552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7" imgW="1002665" imgH="215900" progId="Equation.KSEE3">
                  <p:embed/>
                </p:oleObj>
              </mc:Choice>
              <mc:Fallback>
                <p:oleObj name="" r:id="rId7" imgW="1002665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38163" y="3340101"/>
                        <a:ext cx="2255520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24485" y="6165851"/>
          <a:ext cx="31146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9" imgW="1384300" imgH="215900" progId="Equation.KSEE3">
                  <p:embed/>
                </p:oleObj>
              </mc:Choice>
              <mc:Fallback>
                <p:oleObj name="" r:id="rId9" imgW="13843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24485" y="6165851"/>
                        <a:ext cx="3114675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0" name="组合 39"/>
          <p:cNvGrpSpPr/>
          <p:nvPr/>
        </p:nvGrpSpPr>
        <p:grpSpPr>
          <a:xfrm>
            <a:off x="558165" y="3918585"/>
            <a:ext cx="5843270" cy="542290"/>
            <a:chOff x="879" y="6171"/>
            <a:chExt cx="9202" cy="854"/>
          </a:xfrm>
        </p:grpSpPr>
        <p:graphicFrame>
          <p:nvGraphicFramePr>
            <p:cNvPr id="5" name="对象 4">
              <a:hlinkClick r:id="" action="ppaction://ole?verb="/>
            </p:cNvPr>
            <p:cNvGraphicFramePr>
              <a:graphicFrameLocks noChangeAspect="1"/>
            </p:cNvGraphicFramePr>
            <p:nvPr>
              <p:custDataLst>
                <p:tags r:id="rId11"/>
              </p:custDataLst>
            </p:nvPr>
          </p:nvGraphicFramePr>
          <p:xfrm>
            <a:off x="879" y="6171"/>
            <a:ext cx="6929" cy="8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" name="" r:id="rId12" imgW="1955800" imgH="241300" progId="Equation.KSEE3">
                    <p:embed/>
                  </p:oleObj>
                </mc:Choice>
                <mc:Fallback>
                  <p:oleObj name="" r:id="rId12" imgW="1955800" imgH="2413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879" y="6171"/>
                          <a:ext cx="6929" cy="85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对象 21">
              <a:hlinkClick r:id="" action="ppaction://ole?verb="/>
            </p:cNvPr>
            <p:cNvGraphicFramePr>
              <a:graphicFrameLocks noChangeAspect="1"/>
            </p:cNvGraphicFramePr>
            <p:nvPr>
              <p:custDataLst>
                <p:tags r:id="rId14"/>
              </p:custDataLst>
            </p:nvPr>
          </p:nvGraphicFramePr>
          <p:xfrm>
            <a:off x="7833" y="6171"/>
            <a:ext cx="2248" cy="8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" name="" r:id="rId15" imgW="634365" imgH="241300" progId="Equation.KSEE3">
                    <p:embed/>
                  </p:oleObj>
                </mc:Choice>
                <mc:Fallback>
                  <p:oleObj name="" r:id="rId15" imgW="634365" imgH="2413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7833" y="6171"/>
                          <a:ext cx="2248" cy="85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4" name="对象 2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40068" y="4581525"/>
          <a:ext cx="225615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" name="" r:id="rId17" imgW="1002665" imgH="203200" progId="Equation.KSEE3">
                  <p:embed/>
                </p:oleObj>
              </mc:Choice>
              <mc:Fallback>
                <p:oleObj name="" r:id="rId17" imgW="1002665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40068" y="4581525"/>
                        <a:ext cx="2256155" cy="501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对象 2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866073" y="4572001"/>
          <a:ext cx="40576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" name="" r:id="rId19" imgW="1803400" imgH="215900" progId="Equation.KSEE3">
                  <p:embed/>
                </p:oleObj>
              </mc:Choice>
              <mc:Fallback>
                <p:oleObj name="" r:id="rId19" imgW="1803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866073" y="4572001"/>
                        <a:ext cx="4057650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对象 2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167881" y="5373689"/>
          <a:ext cx="180022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" name="" r:id="rId21" imgW="800100" imgH="431800" progId="Equation.KSEE3">
                  <p:embed/>
                </p:oleObj>
              </mc:Choice>
              <mc:Fallback>
                <p:oleObj name="" r:id="rId21" imgW="800100" imgH="4318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167881" y="5373689"/>
                        <a:ext cx="1800225" cy="971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对象 2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59498" y="2799716"/>
          <a:ext cx="38544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" name="" r:id="rId23" imgW="1714500" imgH="215900" progId="Equation.KSEE3">
                  <p:embed/>
                </p:oleObj>
              </mc:Choice>
              <mc:Fallback>
                <p:oleObj name="" r:id="rId23" imgW="17145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059498" y="2799716"/>
                        <a:ext cx="3854450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对象 3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222626" y="3340101"/>
          <a:ext cx="562546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" name="" r:id="rId25" imgW="2501900" imgH="215900" progId="Equation.KSEE3">
                  <p:embed/>
                </p:oleObj>
              </mc:Choice>
              <mc:Fallback>
                <p:oleObj name="" r:id="rId25" imgW="25019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222626" y="3340101"/>
                        <a:ext cx="5625465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对象 3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73101" y="5661661"/>
          <a:ext cx="640270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" name="" r:id="rId27" imgW="2844800" imgH="215900" progId="Equation.KSEE3">
                  <p:embed/>
                </p:oleObj>
              </mc:Choice>
              <mc:Fallback>
                <p:oleObj name="" r:id="rId27" imgW="28448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73101" y="5661661"/>
                        <a:ext cx="6402705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对象 3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11506" y="5157471"/>
          <a:ext cx="35718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" name="" r:id="rId29" imgW="1587500" imgH="215900" progId="Equation.KSEE3">
                  <p:embed/>
                </p:oleObj>
              </mc:Choice>
              <mc:Fallback>
                <p:oleObj name="" r:id="rId29" imgW="15875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11506" y="5157471"/>
                        <a:ext cx="3571875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对象 3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523933" y="6237606"/>
          <a:ext cx="565277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" name="" r:id="rId31" imgW="2514600" imgH="215900" progId="Equation.KSEE3">
                  <p:embed/>
                </p:oleObj>
              </mc:Choice>
              <mc:Fallback>
                <p:oleObj name="" r:id="rId31" imgW="25146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3523933" y="6237606"/>
                        <a:ext cx="5652770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4" name="组合 43"/>
          <p:cNvGrpSpPr/>
          <p:nvPr/>
        </p:nvGrpSpPr>
        <p:grpSpPr>
          <a:xfrm>
            <a:off x="6658767" y="1331595"/>
            <a:ext cx="1754908" cy="1800860"/>
            <a:chOff x="10486" y="2097"/>
            <a:chExt cx="2764" cy="2836"/>
          </a:xfrm>
        </p:grpSpPr>
        <p:grpSp>
          <p:nvGrpSpPr>
            <p:cNvPr id="10317" name="组合 13"/>
            <p:cNvGrpSpPr/>
            <p:nvPr/>
          </p:nvGrpSpPr>
          <p:grpSpPr>
            <a:xfrm rot="0">
              <a:off x="10486" y="2097"/>
              <a:ext cx="2764" cy="2836"/>
              <a:chOff x="2626" y="1773"/>
              <a:chExt cx="2765" cy="2835"/>
            </a:xfrm>
          </p:grpSpPr>
          <p:sp>
            <p:nvSpPr>
              <p:cNvPr id="10318" name="任意多边形 33970"/>
              <p:cNvSpPr/>
              <p:nvPr>
                <p:custDataLst>
                  <p:tags r:id="rId33"/>
                </p:custDataLst>
              </p:nvPr>
            </p:nvSpPr>
            <p:spPr>
              <a:xfrm>
                <a:off x="3194" y="2163"/>
                <a:ext cx="1653" cy="2396"/>
              </a:xfrm>
              <a:custGeom>
                <a:avLst/>
                <a:gdLst/>
                <a:ahLst/>
                <a:cxnLst/>
                <a:pathLst>
                  <a:path w="511" h="1554">
                    <a:moveTo>
                      <a:pt x="511" y="1554"/>
                    </a:moveTo>
                    <a:lnTo>
                      <a:pt x="505" y="1554"/>
                    </a:lnTo>
                    <a:lnTo>
                      <a:pt x="505" y="1548"/>
                    </a:lnTo>
                    <a:lnTo>
                      <a:pt x="499" y="1548"/>
                    </a:lnTo>
                    <a:lnTo>
                      <a:pt x="499" y="1542"/>
                    </a:lnTo>
                    <a:lnTo>
                      <a:pt x="493" y="1542"/>
                    </a:lnTo>
                    <a:lnTo>
                      <a:pt x="487" y="1542"/>
                    </a:lnTo>
                    <a:lnTo>
                      <a:pt x="487" y="1536"/>
                    </a:lnTo>
                    <a:lnTo>
                      <a:pt x="481" y="1536"/>
                    </a:lnTo>
                    <a:lnTo>
                      <a:pt x="481" y="1530"/>
                    </a:lnTo>
                    <a:lnTo>
                      <a:pt x="475" y="1530"/>
                    </a:lnTo>
                    <a:lnTo>
                      <a:pt x="475" y="1524"/>
                    </a:lnTo>
                    <a:lnTo>
                      <a:pt x="469" y="1524"/>
                    </a:lnTo>
                    <a:lnTo>
                      <a:pt x="469" y="1518"/>
                    </a:lnTo>
                    <a:lnTo>
                      <a:pt x="463" y="1518"/>
                    </a:lnTo>
                    <a:lnTo>
                      <a:pt x="457" y="1512"/>
                    </a:lnTo>
                    <a:lnTo>
                      <a:pt x="451" y="1512"/>
                    </a:lnTo>
                    <a:lnTo>
                      <a:pt x="451" y="1506"/>
                    </a:lnTo>
                    <a:lnTo>
                      <a:pt x="445" y="1506"/>
                    </a:lnTo>
                    <a:lnTo>
                      <a:pt x="445" y="1500"/>
                    </a:lnTo>
                    <a:lnTo>
                      <a:pt x="439" y="1500"/>
                    </a:lnTo>
                    <a:lnTo>
                      <a:pt x="439" y="1494"/>
                    </a:lnTo>
                    <a:lnTo>
                      <a:pt x="433" y="1494"/>
                    </a:lnTo>
                    <a:lnTo>
                      <a:pt x="433" y="1488"/>
                    </a:lnTo>
                    <a:lnTo>
                      <a:pt x="427" y="1488"/>
                    </a:lnTo>
                    <a:lnTo>
                      <a:pt x="427" y="1482"/>
                    </a:lnTo>
                    <a:lnTo>
                      <a:pt x="421" y="1482"/>
                    </a:lnTo>
                    <a:lnTo>
                      <a:pt x="415" y="1476"/>
                    </a:lnTo>
                    <a:lnTo>
                      <a:pt x="409" y="1470"/>
                    </a:lnTo>
                    <a:lnTo>
                      <a:pt x="403" y="1470"/>
                    </a:lnTo>
                    <a:lnTo>
                      <a:pt x="403" y="1464"/>
                    </a:lnTo>
                    <a:lnTo>
                      <a:pt x="397" y="1464"/>
                    </a:lnTo>
                    <a:lnTo>
                      <a:pt x="397" y="1458"/>
                    </a:lnTo>
                    <a:lnTo>
                      <a:pt x="391" y="1458"/>
                    </a:lnTo>
                    <a:lnTo>
                      <a:pt x="391" y="1452"/>
                    </a:lnTo>
                    <a:lnTo>
                      <a:pt x="385" y="1452"/>
                    </a:lnTo>
                    <a:lnTo>
                      <a:pt x="385" y="1446"/>
                    </a:lnTo>
                    <a:lnTo>
                      <a:pt x="379" y="1446"/>
                    </a:lnTo>
                    <a:lnTo>
                      <a:pt x="379" y="1440"/>
                    </a:lnTo>
                    <a:lnTo>
                      <a:pt x="373" y="1440"/>
                    </a:lnTo>
                    <a:lnTo>
                      <a:pt x="373" y="1434"/>
                    </a:lnTo>
                    <a:lnTo>
                      <a:pt x="367" y="1434"/>
                    </a:lnTo>
                    <a:lnTo>
                      <a:pt x="367" y="1428"/>
                    </a:lnTo>
                    <a:lnTo>
                      <a:pt x="360" y="1428"/>
                    </a:lnTo>
                    <a:lnTo>
                      <a:pt x="360" y="1422"/>
                    </a:lnTo>
                    <a:lnTo>
                      <a:pt x="354" y="1422"/>
                    </a:lnTo>
                    <a:lnTo>
                      <a:pt x="354" y="1416"/>
                    </a:lnTo>
                    <a:lnTo>
                      <a:pt x="348" y="1416"/>
                    </a:lnTo>
                    <a:lnTo>
                      <a:pt x="342" y="1410"/>
                    </a:lnTo>
                    <a:lnTo>
                      <a:pt x="342" y="1404"/>
                    </a:lnTo>
                    <a:lnTo>
                      <a:pt x="336" y="1404"/>
                    </a:lnTo>
                    <a:lnTo>
                      <a:pt x="330" y="1398"/>
                    </a:lnTo>
                    <a:lnTo>
                      <a:pt x="324" y="1392"/>
                    </a:lnTo>
                    <a:lnTo>
                      <a:pt x="318" y="1386"/>
                    </a:lnTo>
                    <a:lnTo>
                      <a:pt x="312" y="1380"/>
                    </a:lnTo>
                    <a:lnTo>
                      <a:pt x="312" y="1374"/>
                    </a:lnTo>
                    <a:lnTo>
                      <a:pt x="306" y="1374"/>
                    </a:lnTo>
                    <a:lnTo>
                      <a:pt x="306" y="1368"/>
                    </a:lnTo>
                    <a:lnTo>
                      <a:pt x="300" y="1368"/>
                    </a:lnTo>
                    <a:lnTo>
                      <a:pt x="294" y="1362"/>
                    </a:lnTo>
                    <a:lnTo>
                      <a:pt x="294" y="1356"/>
                    </a:lnTo>
                    <a:lnTo>
                      <a:pt x="288" y="1356"/>
                    </a:lnTo>
                    <a:lnTo>
                      <a:pt x="288" y="1350"/>
                    </a:lnTo>
                    <a:lnTo>
                      <a:pt x="282" y="1350"/>
                    </a:lnTo>
                    <a:lnTo>
                      <a:pt x="282" y="1344"/>
                    </a:lnTo>
                    <a:lnTo>
                      <a:pt x="276" y="1344"/>
                    </a:lnTo>
                    <a:lnTo>
                      <a:pt x="276" y="1338"/>
                    </a:lnTo>
                    <a:lnTo>
                      <a:pt x="270" y="1338"/>
                    </a:lnTo>
                    <a:lnTo>
                      <a:pt x="270" y="1332"/>
                    </a:lnTo>
                    <a:lnTo>
                      <a:pt x="264" y="1332"/>
                    </a:lnTo>
                    <a:lnTo>
                      <a:pt x="264" y="1326"/>
                    </a:lnTo>
                    <a:lnTo>
                      <a:pt x="258" y="1326"/>
                    </a:lnTo>
                    <a:lnTo>
                      <a:pt x="258" y="1320"/>
                    </a:lnTo>
                    <a:lnTo>
                      <a:pt x="252" y="1320"/>
                    </a:lnTo>
                    <a:lnTo>
                      <a:pt x="252" y="1314"/>
                    </a:lnTo>
                    <a:lnTo>
                      <a:pt x="246" y="1314"/>
                    </a:lnTo>
                    <a:lnTo>
                      <a:pt x="246" y="1308"/>
                    </a:lnTo>
                    <a:lnTo>
                      <a:pt x="240" y="1302"/>
                    </a:lnTo>
                    <a:lnTo>
                      <a:pt x="234" y="1296"/>
                    </a:lnTo>
                    <a:lnTo>
                      <a:pt x="234" y="1290"/>
                    </a:lnTo>
                    <a:lnTo>
                      <a:pt x="228" y="1290"/>
                    </a:lnTo>
                    <a:lnTo>
                      <a:pt x="228" y="1284"/>
                    </a:lnTo>
                    <a:lnTo>
                      <a:pt x="222" y="1284"/>
                    </a:lnTo>
                    <a:lnTo>
                      <a:pt x="222" y="1278"/>
                    </a:lnTo>
                    <a:lnTo>
                      <a:pt x="216" y="1278"/>
                    </a:lnTo>
                    <a:lnTo>
                      <a:pt x="216" y="1272"/>
                    </a:lnTo>
                    <a:lnTo>
                      <a:pt x="210" y="1272"/>
                    </a:lnTo>
                    <a:lnTo>
                      <a:pt x="210" y="1266"/>
                    </a:lnTo>
                    <a:lnTo>
                      <a:pt x="204" y="1260"/>
                    </a:lnTo>
                    <a:lnTo>
                      <a:pt x="204" y="1254"/>
                    </a:lnTo>
                    <a:lnTo>
                      <a:pt x="198" y="1254"/>
                    </a:lnTo>
                    <a:lnTo>
                      <a:pt x="198" y="1248"/>
                    </a:lnTo>
                    <a:lnTo>
                      <a:pt x="192" y="1248"/>
                    </a:lnTo>
                    <a:lnTo>
                      <a:pt x="192" y="1242"/>
                    </a:lnTo>
                    <a:lnTo>
                      <a:pt x="186" y="1236"/>
                    </a:lnTo>
                    <a:lnTo>
                      <a:pt x="186" y="1230"/>
                    </a:lnTo>
                    <a:lnTo>
                      <a:pt x="180" y="1230"/>
                    </a:lnTo>
                    <a:lnTo>
                      <a:pt x="180" y="1224"/>
                    </a:lnTo>
                    <a:lnTo>
                      <a:pt x="174" y="1224"/>
                    </a:lnTo>
                    <a:lnTo>
                      <a:pt x="174" y="1218"/>
                    </a:lnTo>
                    <a:lnTo>
                      <a:pt x="168" y="1212"/>
                    </a:lnTo>
                    <a:lnTo>
                      <a:pt x="168" y="1206"/>
                    </a:lnTo>
                    <a:lnTo>
                      <a:pt x="162" y="1206"/>
                    </a:lnTo>
                    <a:lnTo>
                      <a:pt x="162" y="1200"/>
                    </a:lnTo>
                    <a:lnTo>
                      <a:pt x="156" y="1200"/>
                    </a:lnTo>
                    <a:lnTo>
                      <a:pt x="156" y="1194"/>
                    </a:lnTo>
                    <a:lnTo>
                      <a:pt x="156" y="1188"/>
                    </a:lnTo>
                    <a:lnTo>
                      <a:pt x="150" y="1188"/>
                    </a:lnTo>
                    <a:lnTo>
                      <a:pt x="150" y="1182"/>
                    </a:lnTo>
                    <a:lnTo>
                      <a:pt x="144" y="1182"/>
                    </a:lnTo>
                    <a:lnTo>
                      <a:pt x="144" y="1176"/>
                    </a:lnTo>
                    <a:lnTo>
                      <a:pt x="138" y="1170"/>
                    </a:lnTo>
                    <a:lnTo>
                      <a:pt x="138" y="1164"/>
                    </a:lnTo>
                    <a:lnTo>
                      <a:pt x="132" y="1164"/>
                    </a:lnTo>
                    <a:lnTo>
                      <a:pt x="132" y="1158"/>
                    </a:lnTo>
                    <a:lnTo>
                      <a:pt x="132" y="1152"/>
                    </a:lnTo>
                    <a:lnTo>
                      <a:pt x="126" y="1152"/>
                    </a:lnTo>
                    <a:lnTo>
                      <a:pt x="126" y="1146"/>
                    </a:lnTo>
                    <a:lnTo>
                      <a:pt x="120" y="1146"/>
                    </a:lnTo>
                    <a:lnTo>
                      <a:pt x="120" y="1140"/>
                    </a:lnTo>
                    <a:lnTo>
                      <a:pt x="120" y="1134"/>
                    </a:lnTo>
                    <a:lnTo>
                      <a:pt x="114" y="1134"/>
                    </a:lnTo>
                    <a:lnTo>
                      <a:pt x="114" y="1128"/>
                    </a:lnTo>
                    <a:lnTo>
                      <a:pt x="114" y="1122"/>
                    </a:lnTo>
                    <a:lnTo>
                      <a:pt x="108" y="1122"/>
                    </a:lnTo>
                    <a:lnTo>
                      <a:pt x="108" y="1116"/>
                    </a:lnTo>
                    <a:lnTo>
                      <a:pt x="102" y="1116"/>
                    </a:lnTo>
                    <a:lnTo>
                      <a:pt x="102" y="1110"/>
                    </a:lnTo>
                    <a:lnTo>
                      <a:pt x="102" y="1104"/>
                    </a:lnTo>
                    <a:lnTo>
                      <a:pt x="96" y="1104"/>
                    </a:lnTo>
                    <a:lnTo>
                      <a:pt x="96" y="1098"/>
                    </a:lnTo>
                    <a:lnTo>
                      <a:pt x="96" y="1092"/>
                    </a:lnTo>
                    <a:lnTo>
                      <a:pt x="90" y="1092"/>
                    </a:lnTo>
                    <a:lnTo>
                      <a:pt x="90" y="1086"/>
                    </a:lnTo>
                    <a:lnTo>
                      <a:pt x="90" y="1080"/>
                    </a:lnTo>
                    <a:lnTo>
                      <a:pt x="84" y="1080"/>
                    </a:lnTo>
                    <a:lnTo>
                      <a:pt x="84" y="1074"/>
                    </a:lnTo>
                    <a:lnTo>
                      <a:pt x="84" y="1068"/>
                    </a:lnTo>
                    <a:lnTo>
                      <a:pt x="78" y="1068"/>
                    </a:lnTo>
                    <a:lnTo>
                      <a:pt x="78" y="1062"/>
                    </a:lnTo>
                    <a:lnTo>
                      <a:pt x="78" y="1056"/>
                    </a:lnTo>
                    <a:lnTo>
                      <a:pt x="72" y="1056"/>
                    </a:lnTo>
                    <a:lnTo>
                      <a:pt x="72" y="1050"/>
                    </a:lnTo>
                    <a:lnTo>
                      <a:pt x="72" y="1044"/>
                    </a:lnTo>
                    <a:lnTo>
                      <a:pt x="66" y="1044"/>
                    </a:lnTo>
                    <a:lnTo>
                      <a:pt x="66" y="1038"/>
                    </a:lnTo>
                    <a:lnTo>
                      <a:pt x="66" y="1032"/>
                    </a:lnTo>
                    <a:lnTo>
                      <a:pt x="60" y="1032"/>
                    </a:lnTo>
                    <a:lnTo>
                      <a:pt x="60" y="1026"/>
                    </a:lnTo>
                    <a:lnTo>
                      <a:pt x="60" y="1020"/>
                    </a:lnTo>
                    <a:lnTo>
                      <a:pt x="54" y="1020"/>
                    </a:lnTo>
                    <a:lnTo>
                      <a:pt x="54" y="1014"/>
                    </a:lnTo>
                    <a:lnTo>
                      <a:pt x="54" y="1008"/>
                    </a:lnTo>
                    <a:lnTo>
                      <a:pt x="54" y="1002"/>
                    </a:lnTo>
                    <a:lnTo>
                      <a:pt x="48" y="1002"/>
                    </a:lnTo>
                    <a:lnTo>
                      <a:pt x="48" y="996"/>
                    </a:lnTo>
                    <a:lnTo>
                      <a:pt x="48" y="990"/>
                    </a:lnTo>
                    <a:lnTo>
                      <a:pt x="42" y="990"/>
                    </a:lnTo>
                    <a:lnTo>
                      <a:pt x="42" y="984"/>
                    </a:lnTo>
                    <a:lnTo>
                      <a:pt x="42" y="978"/>
                    </a:lnTo>
                    <a:lnTo>
                      <a:pt x="42" y="972"/>
                    </a:lnTo>
                    <a:lnTo>
                      <a:pt x="36" y="972"/>
                    </a:lnTo>
                    <a:lnTo>
                      <a:pt x="36" y="966"/>
                    </a:lnTo>
                    <a:lnTo>
                      <a:pt x="36" y="960"/>
                    </a:lnTo>
                    <a:lnTo>
                      <a:pt x="36" y="954"/>
                    </a:lnTo>
                    <a:lnTo>
                      <a:pt x="30" y="954"/>
                    </a:lnTo>
                    <a:lnTo>
                      <a:pt x="30" y="948"/>
                    </a:lnTo>
                    <a:lnTo>
                      <a:pt x="30" y="942"/>
                    </a:lnTo>
                    <a:lnTo>
                      <a:pt x="30" y="936"/>
                    </a:lnTo>
                    <a:lnTo>
                      <a:pt x="24" y="930"/>
                    </a:lnTo>
                    <a:lnTo>
                      <a:pt x="24" y="924"/>
                    </a:lnTo>
                    <a:lnTo>
                      <a:pt x="24" y="918"/>
                    </a:lnTo>
                    <a:lnTo>
                      <a:pt x="24" y="912"/>
                    </a:lnTo>
                    <a:lnTo>
                      <a:pt x="18" y="912"/>
                    </a:lnTo>
                    <a:lnTo>
                      <a:pt x="18" y="906"/>
                    </a:lnTo>
                    <a:lnTo>
                      <a:pt x="18" y="900"/>
                    </a:lnTo>
                    <a:lnTo>
                      <a:pt x="18" y="894"/>
                    </a:lnTo>
                    <a:lnTo>
                      <a:pt x="18" y="888"/>
                    </a:lnTo>
                    <a:lnTo>
                      <a:pt x="18" y="882"/>
                    </a:lnTo>
                    <a:lnTo>
                      <a:pt x="12" y="882"/>
                    </a:lnTo>
                    <a:lnTo>
                      <a:pt x="12" y="876"/>
                    </a:lnTo>
                    <a:lnTo>
                      <a:pt x="12" y="870"/>
                    </a:lnTo>
                    <a:lnTo>
                      <a:pt x="12" y="864"/>
                    </a:lnTo>
                    <a:lnTo>
                      <a:pt x="12" y="858"/>
                    </a:lnTo>
                    <a:lnTo>
                      <a:pt x="12" y="852"/>
                    </a:lnTo>
                    <a:lnTo>
                      <a:pt x="6" y="852"/>
                    </a:lnTo>
                    <a:lnTo>
                      <a:pt x="6" y="846"/>
                    </a:lnTo>
                    <a:lnTo>
                      <a:pt x="6" y="840"/>
                    </a:lnTo>
                    <a:lnTo>
                      <a:pt x="6" y="834"/>
                    </a:lnTo>
                    <a:lnTo>
                      <a:pt x="6" y="828"/>
                    </a:lnTo>
                    <a:lnTo>
                      <a:pt x="6" y="822"/>
                    </a:lnTo>
                    <a:lnTo>
                      <a:pt x="6" y="816"/>
                    </a:lnTo>
                    <a:lnTo>
                      <a:pt x="6" y="810"/>
                    </a:lnTo>
                    <a:lnTo>
                      <a:pt x="6" y="804"/>
                    </a:lnTo>
                    <a:lnTo>
                      <a:pt x="6" y="798"/>
                    </a:lnTo>
                    <a:lnTo>
                      <a:pt x="0" y="798"/>
                    </a:lnTo>
                    <a:lnTo>
                      <a:pt x="0" y="792"/>
                    </a:lnTo>
                    <a:lnTo>
                      <a:pt x="0" y="786"/>
                    </a:lnTo>
                    <a:lnTo>
                      <a:pt x="0" y="780"/>
                    </a:lnTo>
                    <a:lnTo>
                      <a:pt x="0" y="774"/>
                    </a:lnTo>
                    <a:lnTo>
                      <a:pt x="0" y="768"/>
                    </a:lnTo>
                    <a:lnTo>
                      <a:pt x="0" y="762"/>
                    </a:lnTo>
                    <a:lnTo>
                      <a:pt x="0" y="756"/>
                    </a:lnTo>
                    <a:lnTo>
                      <a:pt x="0" y="750"/>
                    </a:lnTo>
                    <a:lnTo>
                      <a:pt x="0" y="744"/>
                    </a:lnTo>
                    <a:lnTo>
                      <a:pt x="0" y="738"/>
                    </a:lnTo>
                    <a:lnTo>
                      <a:pt x="0" y="732"/>
                    </a:lnTo>
                    <a:lnTo>
                      <a:pt x="0" y="726"/>
                    </a:lnTo>
                    <a:lnTo>
                      <a:pt x="0" y="720"/>
                    </a:lnTo>
                    <a:lnTo>
                      <a:pt x="6" y="720"/>
                    </a:lnTo>
                    <a:lnTo>
                      <a:pt x="6" y="714"/>
                    </a:lnTo>
                    <a:lnTo>
                      <a:pt x="6" y="708"/>
                    </a:lnTo>
                    <a:lnTo>
                      <a:pt x="6" y="702"/>
                    </a:lnTo>
                    <a:lnTo>
                      <a:pt x="6" y="696"/>
                    </a:lnTo>
                    <a:lnTo>
                      <a:pt x="6" y="690"/>
                    </a:lnTo>
                    <a:lnTo>
                      <a:pt x="6" y="684"/>
                    </a:lnTo>
                    <a:lnTo>
                      <a:pt x="6" y="678"/>
                    </a:lnTo>
                    <a:lnTo>
                      <a:pt x="6" y="672"/>
                    </a:lnTo>
                    <a:lnTo>
                      <a:pt x="6" y="666"/>
                    </a:lnTo>
                    <a:lnTo>
                      <a:pt x="12" y="666"/>
                    </a:lnTo>
                    <a:lnTo>
                      <a:pt x="12" y="660"/>
                    </a:lnTo>
                    <a:lnTo>
                      <a:pt x="12" y="654"/>
                    </a:lnTo>
                    <a:lnTo>
                      <a:pt x="12" y="648"/>
                    </a:lnTo>
                    <a:lnTo>
                      <a:pt x="12" y="642"/>
                    </a:lnTo>
                    <a:lnTo>
                      <a:pt x="12" y="636"/>
                    </a:lnTo>
                    <a:lnTo>
                      <a:pt x="12" y="630"/>
                    </a:lnTo>
                    <a:lnTo>
                      <a:pt x="18" y="630"/>
                    </a:lnTo>
                    <a:lnTo>
                      <a:pt x="18" y="624"/>
                    </a:lnTo>
                    <a:lnTo>
                      <a:pt x="18" y="618"/>
                    </a:lnTo>
                    <a:lnTo>
                      <a:pt x="18" y="612"/>
                    </a:lnTo>
                    <a:lnTo>
                      <a:pt x="18" y="606"/>
                    </a:lnTo>
                    <a:lnTo>
                      <a:pt x="24" y="606"/>
                    </a:lnTo>
                    <a:lnTo>
                      <a:pt x="24" y="600"/>
                    </a:lnTo>
                    <a:lnTo>
                      <a:pt x="24" y="594"/>
                    </a:lnTo>
                    <a:lnTo>
                      <a:pt x="24" y="588"/>
                    </a:lnTo>
                    <a:lnTo>
                      <a:pt x="24" y="582"/>
                    </a:lnTo>
                    <a:lnTo>
                      <a:pt x="30" y="582"/>
                    </a:lnTo>
                    <a:lnTo>
                      <a:pt x="30" y="576"/>
                    </a:lnTo>
                    <a:lnTo>
                      <a:pt x="30" y="570"/>
                    </a:lnTo>
                    <a:lnTo>
                      <a:pt x="30" y="564"/>
                    </a:lnTo>
                    <a:lnTo>
                      <a:pt x="36" y="564"/>
                    </a:lnTo>
                    <a:lnTo>
                      <a:pt x="36" y="558"/>
                    </a:lnTo>
                    <a:lnTo>
                      <a:pt x="36" y="552"/>
                    </a:lnTo>
                    <a:lnTo>
                      <a:pt x="36" y="546"/>
                    </a:lnTo>
                    <a:lnTo>
                      <a:pt x="42" y="546"/>
                    </a:lnTo>
                    <a:lnTo>
                      <a:pt x="42" y="540"/>
                    </a:lnTo>
                    <a:lnTo>
                      <a:pt x="42" y="534"/>
                    </a:lnTo>
                    <a:lnTo>
                      <a:pt x="42" y="528"/>
                    </a:lnTo>
                    <a:lnTo>
                      <a:pt x="48" y="528"/>
                    </a:lnTo>
                    <a:lnTo>
                      <a:pt x="48" y="522"/>
                    </a:lnTo>
                    <a:lnTo>
                      <a:pt x="48" y="516"/>
                    </a:lnTo>
                    <a:lnTo>
                      <a:pt x="54" y="516"/>
                    </a:lnTo>
                    <a:lnTo>
                      <a:pt x="54" y="510"/>
                    </a:lnTo>
                    <a:lnTo>
                      <a:pt x="54" y="504"/>
                    </a:lnTo>
                    <a:lnTo>
                      <a:pt x="54" y="498"/>
                    </a:lnTo>
                    <a:lnTo>
                      <a:pt x="60" y="498"/>
                    </a:lnTo>
                    <a:lnTo>
                      <a:pt x="60" y="492"/>
                    </a:lnTo>
                    <a:lnTo>
                      <a:pt x="60" y="486"/>
                    </a:lnTo>
                    <a:lnTo>
                      <a:pt x="66" y="486"/>
                    </a:lnTo>
                    <a:lnTo>
                      <a:pt x="66" y="480"/>
                    </a:lnTo>
                    <a:lnTo>
                      <a:pt x="66" y="474"/>
                    </a:lnTo>
                    <a:lnTo>
                      <a:pt x="72" y="474"/>
                    </a:lnTo>
                    <a:lnTo>
                      <a:pt x="72" y="468"/>
                    </a:lnTo>
                    <a:lnTo>
                      <a:pt x="72" y="462"/>
                    </a:lnTo>
                    <a:lnTo>
                      <a:pt x="78" y="462"/>
                    </a:lnTo>
                    <a:lnTo>
                      <a:pt x="78" y="456"/>
                    </a:lnTo>
                    <a:lnTo>
                      <a:pt x="78" y="450"/>
                    </a:lnTo>
                    <a:lnTo>
                      <a:pt x="84" y="450"/>
                    </a:lnTo>
                    <a:lnTo>
                      <a:pt x="84" y="444"/>
                    </a:lnTo>
                    <a:lnTo>
                      <a:pt x="84" y="438"/>
                    </a:lnTo>
                    <a:lnTo>
                      <a:pt x="90" y="438"/>
                    </a:lnTo>
                    <a:lnTo>
                      <a:pt x="90" y="432"/>
                    </a:lnTo>
                    <a:lnTo>
                      <a:pt x="90" y="426"/>
                    </a:lnTo>
                    <a:lnTo>
                      <a:pt x="96" y="426"/>
                    </a:lnTo>
                    <a:lnTo>
                      <a:pt x="96" y="420"/>
                    </a:lnTo>
                    <a:lnTo>
                      <a:pt x="96" y="414"/>
                    </a:lnTo>
                    <a:lnTo>
                      <a:pt x="102" y="414"/>
                    </a:lnTo>
                    <a:lnTo>
                      <a:pt x="102" y="408"/>
                    </a:lnTo>
                    <a:lnTo>
                      <a:pt x="108" y="402"/>
                    </a:lnTo>
                    <a:lnTo>
                      <a:pt x="108" y="396"/>
                    </a:lnTo>
                    <a:lnTo>
                      <a:pt x="114" y="396"/>
                    </a:lnTo>
                    <a:lnTo>
                      <a:pt x="114" y="390"/>
                    </a:lnTo>
                    <a:lnTo>
                      <a:pt x="114" y="384"/>
                    </a:lnTo>
                    <a:lnTo>
                      <a:pt x="120" y="384"/>
                    </a:lnTo>
                    <a:lnTo>
                      <a:pt x="120" y="378"/>
                    </a:lnTo>
                    <a:lnTo>
                      <a:pt x="126" y="378"/>
                    </a:lnTo>
                    <a:lnTo>
                      <a:pt x="126" y="372"/>
                    </a:lnTo>
                    <a:lnTo>
                      <a:pt x="126" y="366"/>
                    </a:lnTo>
                    <a:lnTo>
                      <a:pt x="132" y="366"/>
                    </a:lnTo>
                    <a:lnTo>
                      <a:pt x="132" y="360"/>
                    </a:lnTo>
                    <a:lnTo>
                      <a:pt x="138" y="360"/>
                    </a:lnTo>
                    <a:lnTo>
                      <a:pt x="138" y="354"/>
                    </a:lnTo>
                    <a:lnTo>
                      <a:pt x="138" y="348"/>
                    </a:lnTo>
                    <a:lnTo>
                      <a:pt x="144" y="348"/>
                    </a:lnTo>
                    <a:lnTo>
                      <a:pt x="144" y="342"/>
                    </a:lnTo>
                    <a:lnTo>
                      <a:pt x="150" y="342"/>
                    </a:lnTo>
                    <a:lnTo>
                      <a:pt x="150" y="336"/>
                    </a:lnTo>
                    <a:lnTo>
                      <a:pt x="150" y="330"/>
                    </a:lnTo>
                    <a:lnTo>
                      <a:pt x="156" y="330"/>
                    </a:lnTo>
                    <a:lnTo>
                      <a:pt x="156" y="324"/>
                    </a:lnTo>
                    <a:lnTo>
                      <a:pt x="162" y="324"/>
                    </a:lnTo>
                    <a:lnTo>
                      <a:pt x="162" y="318"/>
                    </a:lnTo>
                    <a:lnTo>
                      <a:pt x="168" y="312"/>
                    </a:lnTo>
                    <a:lnTo>
                      <a:pt x="168" y="306"/>
                    </a:lnTo>
                    <a:lnTo>
                      <a:pt x="174" y="306"/>
                    </a:lnTo>
                    <a:lnTo>
                      <a:pt x="174" y="300"/>
                    </a:lnTo>
                    <a:lnTo>
                      <a:pt x="180" y="300"/>
                    </a:lnTo>
                    <a:lnTo>
                      <a:pt x="180" y="294"/>
                    </a:lnTo>
                    <a:lnTo>
                      <a:pt x="186" y="294"/>
                    </a:lnTo>
                    <a:lnTo>
                      <a:pt x="186" y="288"/>
                    </a:lnTo>
                    <a:lnTo>
                      <a:pt x="192" y="282"/>
                    </a:lnTo>
                    <a:lnTo>
                      <a:pt x="192" y="276"/>
                    </a:lnTo>
                    <a:lnTo>
                      <a:pt x="198" y="276"/>
                    </a:lnTo>
                    <a:lnTo>
                      <a:pt x="198" y="270"/>
                    </a:lnTo>
                    <a:lnTo>
                      <a:pt x="204" y="270"/>
                    </a:lnTo>
                    <a:lnTo>
                      <a:pt x="204" y="264"/>
                    </a:lnTo>
                    <a:lnTo>
                      <a:pt x="210" y="264"/>
                    </a:lnTo>
                    <a:lnTo>
                      <a:pt x="210" y="258"/>
                    </a:lnTo>
                    <a:lnTo>
                      <a:pt x="216" y="252"/>
                    </a:lnTo>
                    <a:lnTo>
                      <a:pt x="216" y="246"/>
                    </a:lnTo>
                    <a:lnTo>
                      <a:pt x="222" y="246"/>
                    </a:lnTo>
                    <a:lnTo>
                      <a:pt x="222" y="240"/>
                    </a:lnTo>
                    <a:lnTo>
                      <a:pt x="228" y="240"/>
                    </a:lnTo>
                    <a:lnTo>
                      <a:pt x="228" y="234"/>
                    </a:lnTo>
                    <a:lnTo>
                      <a:pt x="234" y="234"/>
                    </a:lnTo>
                    <a:lnTo>
                      <a:pt x="234" y="228"/>
                    </a:lnTo>
                    <a:lnTo>
                      <a:pt x="240" y="228"/>
                    </a:lnTo>
                    <a:lnTo>
                      <a:pt x="240" y="222"/>
                    </a:lnTo>
                    <a:lnTo>
                      <a:pt x="246" y="222"/>
                    </a:lnTo>
                    <a:lnTo>
                      <a:pt x="246" y="216"/>
                    </a:lnTo>
                    <a:lnTo>
                      <a:pt x="252" y="216"/>
                    </a:lnTo>
                    <a:lnTo>
                      <a:pt x="252" y="210"/>
                    </a:lnTo>
                    <a:lnTo>
                      <a:pt x="258" y="210"/>
                    </a:lnTo>
                    <a:lnTo>
                      <a:pt x="258" y="204"/>
                    </a:lnTo>
                    <a:lnTo>
                      <a:pt x="264" y="204"/>
                    </a:lnTo>
                    <a:lnTo>
                      <a:pt x="264" y="198"/>
                    </a:lnTo>
                    <a:lnTo>
                      <a:pt x="270" y="192"/>
                    </a:lnTo>
                    <a:lnTo>
                      <a:pt x="276" y="186"/>
                    </a:lnTo>
                    <a:lnTo>
                      <a:pt x="282" y="180"/>
                    </a:lnTo>
                    <a:lnTo>
                      <a:pt x="288" y="174"/>
                    </a:lnTo>
                    <a:lnTo>
                      <a:pt x="294" y="168"/>
                    </a:lnTo>
                    <a:lnTo>
                      <a:pt x="300" y="162"/>
                    </a:lnTo>
                    <a:lnTo>
                      <a:pt x="306" y="156"/>
                    </a:lnTo>
                    <a:lnTo>
                      <a:pt x="312" y="156"/>
                    </a:lnTo>
                    <a:lnTo>
                      <a:pt x="312" y="150"/>
                    </a:lnTo>
                    <a:lnTo>
                      <a:pt x="318" y="150"/>
                    </a:lnTo>
                    <a:lnTo>
                      <a:pt x="318" y="144"/>
                    </a:lnTo>
                    <a:lnTo>
                      <a:pt x="324" y="144"/>
                    </a:lnTo>
                    <a:lnTo>
                      <a:pt x="324" y="138"/>
                    </a:lnTo>
                    <a:lnTo>
                      <a:pt x="330" y="138"/>
                    </a:lnTo>
                    <a:lnTo>
                      <a:pt x="330" y="132"/>
                    </a:lnTo>
                    <a:lnTo>
                      <a:pt x="336" y="132"/>
                    </a:lnTo>
                    <a:lnTo>
                      <a:pt x="336" y="126"/>
                    </a:lnTo>
                    <a:lnTo>
                      <a:pt x="342" y="126"/>
                    </a:lnTo>
                    <a:lnTo>
                      <a:pt x="342" y="120"/>
                    </a:lnTo>
                    <a:lnTo>
                      <a:pt x="348" y="120"/>
                    </a:lnTo>
                    <a:lnTo>
                      <a:pt x="348" y="114"/>
                    </a:lnTo>
                    <a:lnTo>
                      <a:pt x="354" y="114"/>
                    </a:lnTo>
                    <a:lnTo>
                      <a:pt x="354" y="108"/>
                    </a:lnTo>
                    <a:lnTo>
                      <a:pt x="360" y="108"/>
                    </a:lnTo>
                    <a:lnTo>
                      <a:pt x="360" y="102"/>
                    </a:lnTo>
                    <a:lnTo>
                      <a:pt x="367" y="102"/>
                    </a:lnTo>
                    <a:lnTo>
                      <a:pt x="367" y="96"/>
                    </a:lnTo>
                    <a:lnTo>
                      <a:pt x="373" y="96"/>
                    </a:lnTo>
                    <a:lnTo>
                      <a:pt x="373" y="90"/>
                    </a:lnTo>
                    <a:lnTo>
                      <a:pt x="379" y="90"/>
                    </a:lnTo>
                    <a:lnTo>
                      <a:pt x="385" y="84"/>
                    </a:lnTo>
                    <a:lnTo>
                      <a:pt x="391" y="84"/>
                    </a:lnTo>
                    <a:lnTo>
                      <a:pt x="391" y="78"/>
                    </a:lnTo>
                    <a:lnTo>
                      <a:pt x="397" y="78"/>
                    </a:lnTo>
                    <a:lnTo>
                      <a:pt x="397" y="72"/>
                    </a:lnTo>
                    <a:lnTo>
                      <a:pt x="403" y="72"/>
                    </a:lnTo>
                    <a:lnTo>
                      <a:pt x="403" y="66"/>
                    </a:lnTo>
                    <a:lnTo>
                      <a:pt x="409" y="66"/>
                    </a:lnTo>
                    <a:lnTo>
                      <a:pt x="409" y="60"/>
                    </a:lnTo>
                    <a:lnTo>
                      <a:pt x="415" y="60"/>
                    </a:lnTo>
                    <a:lnTo>
                      <a:pt x="421" y="54"/>
                    </a:lnTo>
                    <a:lnTo>
                      <a:pt x="427" y="54"/>
                    </a:lnTo>
                    <a:lnTo>
                      <a:pt x="427" y="48"/>
                    </a:lnTo>
                    <a:lnTo>
                      <a:pt x="433" y="48"/>
                    </a:lnTo>
                    <a:lnTo>
                      <a:pt x="433" y="42"/>
                    </a:lnTo>
                    <a:lnTo>
                      <a:pt x="439" y="42"/>
                    </a:lnTo>
                    <a:lnTo>
                      <a:pt x="439" y="36"/>
                    </a:lnTo>
                    <a:lnTo>
                      <a:pt x="445" y="36"/>
                    </a:lnTo>
                    <a:lnTo>
                      <a:pt x="451" y="30"/>
                    </a:lnTo>
                    <a:lnTo>
                      <a:pt x="457" y="24"/>
                    </a:lnTo>
                    <a:lnTo>
                      <a:pt x="463" y="24"/>
                    </a:lnTo>
                    <a:lnTo>
                      <a:pt x="463" y="18"/>
                    </a:lnTo>
                    <a:lnTo>
                      <a:pt x="469" y="18"/>
                    </a:lnTo>
                    <a:lnTo>
                      <a:pt x="469" y="12"/>
                    </a:lnTo>
                    <a:lnTo>
                      <a:pt x="475" y="12"/>
                    </a:lnTo>
                    <a:lnTo>
                      <a:pt x="475" y="6"/>
                    </a:lnTo>
                    <a:lnTo>
                      <a:pt x="481" y="6"/>
                    </a:lnTo>
                    <a:lnTo>
                      <a:pt x="487" y="6"/>
                    </a:lnTo>
                    <a:lnTo>
                      <a:pt x="487" y="0"/>
                    </a:lnTo>
                    <a:lnTo>
                      <a:pt x="493" y="0"/>
                    </a:lnTo>
                  </a:path>
                </a:pathLst>
              </a:custGeom>
              <a:noFill/>
              <a:ln w="1905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10319" name="椭圆 33972"/>
              <p:cNvSpPr/>
              <p:nvPr>
                <p:custDataLst>
                  <p:tags r:id="rId34"/>
                </p:custDataLst>
              </p:nvPr>
            </p:nvSpPr>
            <p:spPr>
              <a:xfrm>
                <a:off x="3697" y="3335"/>
                <a:ext cx="51" cy="40"/>
              </a:xfrm>
              <a:prstGeom prst="ellipse">
                <a:avLst/>
              </a:prstGeom>
              <a:solidFill>
                <a:srgbClr val="FF0000"/>
              </a:solidFill>
              <a:ln w="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 algn="ctr"/>
                <a:endParaRPr lang="zh-CN" altLang="en-US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grpSp>
            <p:nvGrpSpPr>
              <p:cNvPr id="10320" name="组合 33973"/>
              <p:cNvGrpSpPr/>
              <p:nvPr/>
            </p:nvGrpSpPr>
            <p:grpSpPr>
              <a:xfrm>
                <a:off x="2626" y="2060"/>
                <a:ext cx="2711" cy="2548"/>
                <a:chOff x="2187" y="0"/>
                <a:chExt cx="1582" cy="1906"/>
              </a:xfrm>
            </p:grpSpPr>
            <p:sp>
              <p:nvSpPr>
                <p:cNvPr id="10321" name="直接连接符 33974"/>
                <p:cNvSpPr/>
                <p:nvPr>
                  <p:custDataLst>
                    <p:tags r:id="rId35"/>
                  </p:custDataLst>
                </p:nvPr>
              </p:nvSpPr>
              <p:spPr>
                <a:xfrm>
                  <a:off x="2187" y="954"/>
                  <a:ext cx="1582" cy="1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</p:sp>
            <p:sp>
              <p:nvSpPr>
                <p:cNvPr id="10322" name="直接连接符 33975"/>
                <p:cNvSpPr/>
                <p:nvPr>
                  <p:custDataLst>
                    <p:tags r:id="rId36"/>
                  </p:custDataLst>
                </p:nvPr>
              </p:nvSpPr>
              <p:spPr>
                <a:xfrm flipV="1">
                  <a:off x="2517" y="0"/>
                  <a:ext cx="0" cy="1906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</p:sp>
          </p:grpSp>
          <p:sp>
            <p:nvSpPr>
              <p:cNvPr id="10325" name="文本框 33978"/>
              <p:cNvSpPr txBox="1"/>
              <p:nvPr>
                <p:custDataLst>
                  <p:tags r:id="rId37"/>
                </p:custDataLst>
              </p:nvPr>
            </p:nvSpPr>
            <p:spPr>
              <a:xfrm>
                <a:off x="4858" y="2661"/>
                <a:ext cx="533" cy="72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 anchorCtr="0">
                <a:spAutoFit/>
              </a:bodyPr>
              <a:p>
                <a:r>
                  <a:rPr lang="en-US" altLang="zh-CN" sz="2400">
                    <a:latin typeface="黑体" panose="02010609060101010101" pitchFamily="49" charset="-122"/>
                    <a:ea typeface="黑体" panose="02010609060101010101" pitchFamily="49" charset="-122"/>
                  </a:rPr>
                  <a:t>x</a:t>
                </a:r>
                <a:endParaRPr lang="en-US" altLang="zh-CN" sz="240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10326" name="文本框 33979"/>
              <p:cNvSpPr txBox="1"/>
              <p:nvPr>
                <p:custDataLst>
                  <p:tags r:id="rId38"/>
                </p:custDataLst>
              </p:nvPr>
            </p:nvSpPr>
            <p:spPr>
              <a:xfrm>
                <a:off x="2773" y="1773"/>
                <a:ext cx="490" cy="6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 anchorCtr="0">
                <a:spAutoFit/>
              </a:bodyPr>
              <a:p>
                <a:r>
                  <a:rPr lang="en-US" altLang="zh-CN" sz="2000">
                    <a:latin typeface="宋体" panose="02010600030101010101" pitchFamily="2" charset="-122"/>
                    <a:ea typeface="宋体" panose="02010600030101010101" pitchFamily="2" charset="-122"/>
                  </a:rPr>
                  <a:t>y</a:t>
                </a:r>
                <a:endParaRPr lang="en-US" altLang="zh-CN" sz="200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10327" name="文本框 33980"/>
              <p:cNvSpPr txBox="1"/>
              <p:nvPr>
                <p:custDataLst>
                  <p:tags r:id="rId39"/>
                </p:custDataLst>
              </p:nvPr>
            </p:nvSpPr>
            <p:spPr>
              <a:xfrm>
                <a:off x="2757" y="3158"/>
                <a:ext cx="493" cy="6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 anchorCtr="0">
                <a:spAutoFit/>
              </a:bodyPr>
              <a:p>
                <a:r>
                  <a:rPr lang="en-US" altLang="zh-CN" sz="2000" i="1">
                    <a:latin typeface="宋体" panose="02010600030101010101" pitchFamily="2" charset="-122"/>
                    <a:ea typeface="宋体" panose="02010600030101010101" pitchFamily="2" charset="-122"/>
                  </a:rPr>
                  <a:t>o</a:t>
                </a:r>
                <a:endParaRPr lang="en-US" altLang="zh-CN" sz="2000" i="1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cxnSp>
          <p:nvCxnSpPr>
            <p:cNvPr id="20" name="直接连接符 19"/>
            <p:cNvCxnSpPr/>
            <p:nvPr/>
          </p:nvCxnSpPr>
          <p:spPr>
            <a:xfrm flipV="1">
              <a:off x="10602" y="2112"/>
              <a:ext cx="2268" cy="272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42" name="对象 41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2303" y="2478"/>
            <a:ext cx="460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49" name="" r:id="rId40" imgW="152400" imgH="165100" progId="Equation.KSEE3">
                    <p:embed/>
                  </p:oleObj>
                </mc:Choice>
                <mc:Fallback>
                  <p:oleObj name="" r:id="rId40" imgW="152400" imgH="165100" progId="Equation.KSEE3">
                    <p:embed/>
                    <p:pic>
                      <p:nvPicPr>
                        <p:cNvPr id="0" name="图片 2048"/>
                        <p:cNvPicPr/>
                        <p:nvPr/>
                      </p:nvPicPr>
                      <p:blipFill>
                        <a:blip r:embed="rId41"/>
                        <a:stretch>
                          <a:fillRect/>
                        </a:stretch>
                      </p:blipFill>
                      <p:spPr>
                        <a:xfrm>
                          <a:off x="12303" y="2478"/>
                          <a:ext cx="460" cy="49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" name="对象 42">
              <a:hlinkClick r:id="" action="ppaction://ole?verb="/>
            </p:cNvPr>
            <p:cNvGraphicFramePr>
              <a:graphicFrameLocks noChangeAspect="1"/>
            </p:cNvGraphicFramePr>
            <p:nvPr>
              <p:custDataLst>
                <p:tags r:id="rId42"/>
              </p:custDataLst>
            </p:nvPr>
          </p:nvGraphicFramePr>
          <p:xfrm>
            <a:off x="11396" y="3797"/>
            <a:ext cx="460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" name="" r:id="rId43" imgW="152400" imgH="165100" progId="Equation.KSEE3">
                    <p:embed/>
                  </p:oleObj>
                </mc:Choice>
                <mc:Fallback>
                  <p:oleObj name="" r:id="rId43" imgW="152400" imgH="165100" progId="Equation.KSEE3">
                    <p:embed/>
                    <p:pic>
                      <p:nvPicPr>
                        <p:cNvPr id="0" name="图片 2048"/>
                        <p:cNvPicPr/>
                        <p:nvPr/>
                      </p:nvPicPr>
                      <p:blipFill>
                        <a:blip r:embed="rId44"/>
                        <a:stretch>
                          <a:fillRect/>
                        </a:stretch>
                      </p:blipFill>
                      <p:spPr>
                        <a:xfrm>
                          <a:off x="11396" y="3797"/>
                          <a:ext cx="460" cy="49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文本框 101"/>
          <p:cNvSpPr txBox="1"/>
          <p:nvPr/>
        </p:nvSpPr>
        <p:spPr>
          <a:xfrm>
            <a:off x="468313" y="333375"/>
            <a:ext cx="5080000" cy="82994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zh-CN" sz="2400" b="1">
                <a:latin typeface="黑体" panose="02010609060101010101" pitchFamily="49" charset="-122"/>
                <a:ea typeface="宋体" panose="02010600030101010101" pitchFamily="2" charset="-122"/>
              </a:rPr>
              <a:t>练习</a:t>
            </a:r>
            <a:r>
              <a:rPr lang="en-US" altLang="zh-CN" sz="2400" b="1">
                <a:latin typeface="Times New Roman" panose="02020603050405020304" charset="0"/>
                <a:ea typeface="黑体" panose="02010609060101010101" pitchFamily="49" charset="-122"/>
              </a:rPr>
              <a:t>1</a:t>
            </a:r>
            <a:r>
              <a:rPr lang="zh-CN" altLang="zh-CN" sz="2400">
                <a:latin typeface="黑体" panose="02010609060101010101" pitchFamily="49" charset="-122"/>
                <a:ea typeface="宋体" panose="02010600030101010101" pitchFamily="2" charset="-122"/>
              </a:rPr>
              <a:t>：</a:t>
            </a:r>
            <a:endParaRPr lang="en-US" altLang="zh-CN" sz="2400">
              <a:latin typeface="Times New Roman" panose="02020603050405020304" charset="0"/>
              <a:ea typeface="黑体" panose="02010609060101010101" pitchFamily="49" charset="-122"/>
            </a:endParaRPr>
          </a:p>
          <a:p>
            <a:r>
              <a:rPr lang="en-US" altLang="zh-CN" sz="2400">
                <a:latin typeface="Times New Roman" panose="02020603050405020304" charset="0"/>
                <a:ea typeface="黑体" panose="02010609060101010101" pitchFamily="49" charset="-122"/>
              </a:rPr>
              <a:t>P.45 </a:t>
            </a:r>
            <a:r>
              <a:rPr lang="zh-CN" altLang="zh-CN" sz="2400">
                <a:latin typeface="黑体" panose="02010609060101010101" pitchFamily="49" charset="-122"/>
                <a:ea typeface="宋体" panose="02010600030101010101" pitchFamily="2" charset="-122"/>
              </a:rPr>
              <a:t>第</a:t>
            </a:r>
            <a:r>
              <a:rPr lang="en-US" altLang="zh-CN" sz="2400">
                <a:latin typeface="Times New Roman" panose="02020603050405020304" charset="0"/>
                <a:ea typeface="黑体" panose="02010609060101010101" pitchFamily="49" charset="-122"/>
              </a:rPr>
              <a:t>13</a:t>
            </a:r>
            <a:r>
              <a:rPr lang="zh-CN" altLang="zh-CN" sz="2400">
                <a:latin typeface="黑体" panose="02010609060101010101" pitchFamily="49" charset="-122"/>
                <a:ea typeface="宋体" panose="02010600030101010101" pitchFamily="2" charset="-122"/>
              </a:rPr>
              <a:t>题</a:t>
            </a:r>
            <a:endParaRPr lang="zh-CN" altLang="en-US" sz="2400">
              <a:latin typeface="黑体" panose="02010609060101010101" pitchFamily="49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0481" name="组合 4"/>
          <p:cNvGrpSpPr/>
          <p:nvPr/>
        </p:nvGrpSpPr>
        <p:grpSpPr>
          <a:xfrm>
            <a:off x="180975" y="-25400"/>
            <a:ext cx="8701401" cy="1349066"/>
            <a:chOff x="285" y="-40"/>
            <a:chExt cx="13704" cy="2125"/>
          </a:xfrm>
        </p:grpSpPr>
        <p:sp>
          <p:nvSpPr>
            <p:cNvPr id="20482" name="文本框 101"/>
            <p:cNvSpPr txBox="1"/>
            <p:nvPr/>
          </p:nvSpPr>
          <p:spPr>
            <a:xfrm>
              <a:off x="285" y="-40"/>
              <a:ext cx="13704" cy="211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noAutofit/>
            </a:bodyPr>
            <a:p>
              <a:pPr>
                <a:lnSpc>
                  <a:spcPct val="150000"/>
                </a:lnSpc>
              </a:pP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例</a:t>
              </a:r>
              <a:r>
                <a:rPr lang="en-US" altLang="zh-CN" sz="2800">
                  <a:latin typeface="Times New Roman" panose="02020603050405020304" charset="0"/>
                  <a:ea typeface="黑体" panose="02010609060101010101" pitchFamily="49" charset="-122"/>
                </a:rPr>
                <a:t>6.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（</a:t>
              </a:r>
              <a:r>
                <a:rPr lang="en-US" altLang="zh-CN" sz="2800">
                  <a:latin typeface="Times New Roman" panose="02020603050405020304" charset="0"/>
                  <a:ea typeface="黑体" panose="02010609060101010101" pitchFamily="49" charset="-122"/>
                </a:rPr>
                <a:t>P.29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）已知直线</a:t>
              </a:r>
              <a:r>
                <a:rPr lang="en-US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            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被焦点在</a:t>
              </a:r>
              <a:r>
                <a:rPr lang="en-US" altLang="zh-CN" sz="2800">
                  <a:latin typeface="Times New Roman" panose="02020603050405020304" charset="0"/>
                  <a:ea typeface="黑体" panose="02010609060101010101" pitchFamily="49" charset="-122"/>
                </a:rPr>
                <a:t>y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轴上的抛物线截得的线段长</a:t>
              </a:r>
              <a:r>
                <a:rPr lang="en-US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         </a:t>
              </a:r>
              <a:r>
                <a:rPr lang="zh-CN" altLang="en-US" sz="2800">
                  <a:latin typeface="黑体" panose="02010609060101010101" pitchFamily="49" charset="-122"/>
                  <a:ea typeface="宋体" panose="02010600030101010101" pitchFamily="2" charset="-122"/>
                </a:rPr>
                <a:t>，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求抛物线的标准方程</a:t>
              </a:r>
              <a:r>
                <a:rPr lang="en-US" altLang="zh-CN" sz="2800">
                  <a:latin typeface="Times New Roman" panose="02020603050405020304" charset="0"/>
                  <a:ea typeface="黑体" panose="02010609060101010101" pitchFamily="49" charset="-122"/>
                </a:rPr>
                <a:t>.</a:t>
              </a:r>
              <a:endParaRPr lang="en-US" altLang="zh-CN" sz="2800">
                <a:latin typeface="Times New Roman" panose="02020603050405020304" charset="0"/>
                <a:ea typeface="黑体" panose="02010609060101010101" pitchFamily="49" charset="-122"/>
              </a:endParaRPr>
            </a:p>
          </p:txBody>
        </p:sp>
        <p:graphicFrame>
          <p:nvGraphicFramePr>
            <p:cNvPr id="20483" name="对象 94"/>
            <p:cNvGraphicFramePr>
              <a:graphicFrameLocks noChangeAspect="1"/>
            </p:cNvGraphicFramePr>
            <p:nvPr>
              <p:custDataLst>
                <p:tags r:id="rId1"/>
              </p:custDataLst>
            </p:nvPr>
          </p:nvGraphicFramePr>
          <p:xfrm>
            <a:off x="5726" y="224"/>
            <a:ext cx="3355" cy="8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2" imgW="838200" imgH="203200" progId="Equation.KSEE3">
                    <p:embed/>
                  </p:oleObj>
                </mc:Choice>
                <mc:Fallback>
                  <p:oleObj name="" r:id="rId2" imgW="838200" imgH="203200" progId="Equation.KSEE3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5726" y="224"/>
                          <a:ext cx="3355" cy="88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484" name="对象 95"/>
            <p:cNvGraphicFramePr>
              <a:graphicFrameLocks noChangeAspect="1"/>
            </p:cNvGraphicFramePr>
            <p:nvPr>
              <p:custDataLst>
                <p:tags r:id="rId4"/>
              </p:custDataLst>
            </p:nvPr>
          </p:nvGraphicFramePr>
          <p:xfrm>
            <a:off x="4934" y="1204"/>
            <a:ext cx="2496" cy="8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5" imgW="647700" imgH="228600" progId="Equation.KSEE3">
                    <p:embed/>
                  </p:oleObj>
                </mc:Choice>
                <mc:Fallback>
                  <p:oleObj name="" r:id="rId5" imgW="647700" imgH="228600" progId="Equation.KSEE3">
                    <p:embed/>
                    <p:pic>
                      <p:nvPicPr>
                        <p:cNvPr id="0" name="图片 3076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934" y="1204"/>
                          <a:ext cx="2496" cy="88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文本框 1"/>
          <p:cNvSpPr txBox="1"/>
          <p:nvPr/>
        </p:nvSpPr>
        <p:spPr>
          <a:xfrm>
            <a:off x="897890" y="1844040"/>
            <a:ext cx="4572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zh-CN" sz="2400">
                <a:ea typeface="宋体" panose="02010600030101010101" pitchFamily="2" charset="-122"/>
                <a:sym typeface="+mn-ea"/>
              </a:rPr>
              <a:t>设抛物线的标准方程为：</a:t>
            </a:r>
            <a:endParaRPr lang="zh-CN" altLang="zh-CN" sz="2400">
              <a:ea typeface="宋体" panose="02010600030101010101" pitchFamily="2" charset="-122"/>
              <a:sym typeface="+mn-ea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175760" y="1771650"/>
          <a:ext cx="2212975" cy="532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7" imgW="952500" imgH="228600" progId="Equation.KSEE3">
                  <p:embed/>
                </p:oleObj>
              </mc:Choice>
              <mc:Fallback>
                <p:oleObj name="" r:id="rId7" imgW="952500" imgH="2286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175760" y="1771650"/>
                        <a:ext cx="2212975" cy="5327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81965" y="2277110"/>
          <a:ext cx="4809490" cy="1158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9" imgW="2005965" imgH="482600" progId="Equation.KSEE3">
                  <p:embed/>
                </p:oleObj>
              </mc:Choice>
              <mc:Fallback>
                <p:oleObj name="" r:id="rId9" imgW="2005965" imgH="4826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81965" y="2277110"/>
                        <a:ext cx="4809490" cy="11582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279708" y="2493328"/>
          <a:ext cx="2642235" cy="5226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11" imgW="1028700" imgH="203200" progId="Equation.KSEE3">
                  <p:embed/>
                </p:oleObj>
              </mc:Choice>
              <mc:Fallback>
                <p:oleObj name="" r:id="rId11" imgW="1028700" imgH="2032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279708" y="2493328"/>
                        <a:ext cx="2642235" cy="5226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26745" y="3363595"/>
          <a:ext cx="4059555" cy="520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13" imgW="1790700" imgH="228600" progId="Equation.KSEE3">
                  <p:embed/>
                </p:oleObj>
              </mc:Choice>
              <mc:Fallback>
                <p:oleObj name="" r:id="rId13" imgW="1790700" imgH="2286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26745" y="3363595"/>
                        <a:ext cx="4059555" cy="5200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062855" y="3359468"/>
          <a:ext cx="2764155" cy="462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15" imgW="1219200" imgH="203200" progId="Equation.KSEE3">
                  <p:embed/>
                </p:oleObj>
              </mc:Choice>
              <mc:Fallback>
                <p:oleObj name="" r:id="rId15" imgW="1219200" imgH="2032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062855" y="3359468"/>
                        <a:ext cx="2764155" cy="4629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95"/>
          <p:cNvGraphicFramePr>
            <a:graphicFrameLocks noChangeAspect="1"/>
          </p:cNvGraphicFramePr>
          <p:nvPr/>
        </p:nvGraphicFramePr>
        <p:xfrm>
          <a:off x="553720" y="3912914"/>
          <a:ext cx="3652520" cy="497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17" imgW="1587500" imgH="215900" progId="Equation.KSEE3">
                  <p:embed/>
                </p:oleObj>
              </mc:Choice>
              <mc:Fallback>
                <p:oleObj name="" r:id="rId17" imgW="1587500" imgH="215900" progId="Equation.KSEE3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53720" y="3912914"/>
                        <a:ext cx="3652520" cy="49784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95"/>
          <p:cNvGraphicFramePr>
            <a:graphicFrameLocks noChangeAspect="1"/>
          </p:cNvGraphicFramePr>
          <p:nvPr/>
        </p:nvGraphicFramePr>
        <p:xfrm>
          <a:off x="4455494" y="3897039"/>
          <a:ext cx="3977640" cy="529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19" imgW="1625600" imgH="215900" progId="Equation.KSEE3">
                  <p:embed/>
                </p:oleObj>
              </mc:Choice>
              <mc:Fallback>
                <p:oleObj name="" r:id="rId19" imgW="1625600" imgH="215900" progId="Equation.KSEE3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455494" y="3897039"/>
                        <a:ext cx="3977640" cy="52959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95"/>
          <p:cNvGraphicFramePr>
            <a:graphicFrameLocks noChangeAspect="1"/>
          </p:cNvGraphicFramePr>
          <p:nvPr/>
        </p:nvGraphicFramePr>
        <p:xfrm>
          <a:off x="413385" y="4447223"/>
          <a:ext cx="4588510" cy="643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21" imgW="2044700" imgH="279400" progId="Equation.KSEE3">
                  <p:embed/>
                </p:oleObj>
              </mc:Choice>
              <mc:Fallback>
                <p:oleObj name="" r:id="rId21" imgW="2044700" imgH="279400" progId="Equation.KSEE3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13385" y="4447223"/>
                        <a:ext cx="4588510" cy="64389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95"/>
          <p:cNvGraphicFramePr>
            <a:graphicFrameLocks noChangeAspect="1"/>
          </p:cNvGraphicFramePr>
          <p:nvPr/>
        </p:nvGraphicFramePr>
        <p:xfrm>
          <a:off x="4990783" y="4511675"/>
          <a:ext cx="3647440" cy="554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23" imgW="1625600" imgH="241300" progId="Equation.KSEE3">
                  <p:embed/>
                </p:oleObj>
              </mc:Choice>
              <mc:Fallback>
                <p:oleObj name="" r:id="rId23" imgW="1625600" imgH="241300" progId="Equation.KSEE3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4990783" y="4511675"/>
                        <a:ext cx="3647440" cy="55499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对象 94"/>
          <p:cNvGraphicFramePr>
            <a:graphicFrameLocks noChangeAspect="1"/>
          </p:cNvGraphicFramePr>
          <p:nvPr/>
        </p:nvGraphicFramePr>
        <p:xfrm>
          <a:off x="238125" y="1327150"/>
          <a:ext cx="5429885" cy="510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" name="" r:id="rId25" imgW="2222500" imgH="215900" progId="Equation.KSEE3">
                  <p:embed/>
                </p:oleObj>
              </mc:Choice>
              <mc:Fallback>
                <p:oleObj name="" r:id="rId25" imgW="2222500" imgH="2159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38125" y="1327150"/>
                        <a:ext cx="5429885" cy="51054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对象 95"/>
          <p:cNvGraphicFramePr>
            <a:graphicFrameLocks noChangeAspect="1"/>
          </p:cNvGraphicFramePr>
          <p:nvPr/>
        </p:nvGraphicFramePr>
        <p:xfrm>
          <a:off x="1132523" y="5011420"/>
          <a:ext cx="2096770" cy="4991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" name="" r:id="rId27" imgW="876300" imgH="203200" progId="Equation.KSEE3">
                  <p:embed/>
                </p:oleObj>
              </mc:Choice>
              <mc:Fallback>
                <p:oleObj name="" r:id="rId27" imgW="876300" imgH="203200" progId="Equation.KSEE3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132523" y="5011420"/>
                        <a:ext cx="2096770" cy="49911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对象 95"/>
          <p:cNvGraphicFramePr>
            <a:graphicFrameLocks noChangeAspect="1"/>
          </p:cNvGraphicFramePr>
          <p:nvPr/>
        </p:nvGraphicFramePr>
        <p:xfrm>
          <a:off x="565166" y="5517588"/>
          <a:ext cx="2394585" cy="561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" name="" r:id="rId29" imgW="977900" imgH="228600" progId="Equation.KSEE3">
                  <p:embed/>
                </p:oleObj>
              </mc:Choice>
              <mc:Fallback>
                <p:oleObj name="" r:id="rId29" imgW="977900" imgH="228600" progId="Equation.KSEE3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565166" y="5517588"/>
                        <a:ext cx="2394585" cy="56134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对象 95"/>
          <p:cNvGraphicFramePr>
            <a:graphicFrameLocks noChangeAspect="1"/>
          </p:cNvGraphicFramePr>
          <p:nvPr/>
        </p:nvGraphicFramePr>
        <p:xfrm>
          <a:off x="3021331" y="5502275"/>
          <a:ext cx="2887345" cy="4991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" name="" r:id="rId31" imgW="1206500" imgH="203200" progId="Equation.KSEE3">
                  <p:embed/>
                </p:oleObj>
              </mc:Choice>
              <mc:Fallback>
                <p:oleObj name="" r:id="rId31" imgW="1206500" imgH="203200" progId="Equation.KSEE3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3021331" y="5502275"/>
                        <a:ext cx="2887345" cy="49911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对象 95"/>
          <p:cNvGraphicFramePr>
            <a:graphicFrameLocks noChangeAspect="1"/>
          </p:cNvGraphicFramePr>
          <p:nvPr/>
        </p:nvGraphicFramePr>
        <p:xfrm>
          <a:off x="5875655" y="5412105"/>
          <a:ext cx="267335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" name="" r:id="rId33" imgW="1333500" imgH="393700" progId="Equation.KSEE3">
                  <p:embed/>
                </p:oleObj>
              </mc:Choice>
              <mc:Fallback>
                <p:oleObj name="" r:id="rId33" imgW="1333500" imgH="393700" progId="Equation.KSEE3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5875655" y="5412105"/>
                        <a:ext cx="2673350" cy="8096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文本框 30"/>
          <p:cNvSpPr txBox="1"/>
          <p:nvPr/>
        </p:nvSpPr>
        <p:spPr>
          <a:xfrm>
            <a:off x="612140" y="6237605"/>
            <a:ext cx="4572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zh-CN" sz="2400">
                <a:ea typeface="宋体" panose="02010600030101010101" pitchFamily="2" charset="-122"/>
                <a:sym typeface="+mn-ea"/>
              </a:rPr>
              <a:t>故抛物线的标准方程是</a:t>
            </a:r>
            <a:endParaRPr lang="zh-CN" altLang="zh-CN" sz="2400">
              <a:ea typeface="宋体" panose="02010600030101010101" pitchFamily="2" charset="-122"/>
              <a:sym typeface="+mn-ea"/>
            </a:endParaRPr>
          </a:p>
        </p:txBody>
      </p:sp>
      <p:graphicFrame>
        <p:nvGraphicFramePr>
          <p:cNvPr id="32" name="对象 95"/>
          <p:cNvGraphicFramePr>
            <a:graphicFrameLocks noChangeAspect="1"/>
          </p:cNvGraphicFramePr>
          <p:nvPr/>
        </p:nvGraphicFramePr>
        <p:xfrm>
          <a:off x="3847783" y="6054090"/>
          <a:ext cx="282638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" name="" r:id="rId35" imgW="1409700" imgH="393700" progId="Equation.KSEE3">
                  <p:embed/>
                </p:oleObj>
              </mc:Choice>
              <mc:Fallback>
                <p:oleObj name="" r:id="rId35" imgW="1409700" imgH="393700" progId="Equation.KSEE3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3847783" y="6054090"/>
                        <a:ext cx="2826385" cy="8096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1" grpId="0"/>
      <p:bldP spid="31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文本框 103"/>
          <p:cNvSpPr txBox="1"/>
          <p:nvPr/>
        </p:nvSpPr>
        <p:spPr>
          <a:xfrm>
            <a:off x="684213" y="188913"/>
            <a:ext cx="5080000" cy="9525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zh-CN" sz="2800" b="1">
                <a:latin typeface="黑体" panose="02010609060101010101" pitchFamily="49" charset="-122"/>
                <a:ea typeface="宋体" panose="02010600030101010101" pitchFamily="2" charset="-122"/>
              </a:rPr>
              <a:t>练习</a:t>
            </a:r>
            <a:r>
              <a:rPr lang="en-US" altLang="zh-CN" sz="2800" b="1">
                <a:latin typeface="Times New Roman" panose="02020603050405020304" charset="0"/>
                <a:ea typeface="黑体" panose="02010609060101010101" pitchFamily="49" charset="-122"/>
              </a:rPr>
              <a:t>2</a:t>
            </a:r>
            <a:r>
              <a:rPr lang="zh-CN" altLang="zh-CN" sz="2800">
                <a:latin typeface="黑体" panose="02010609060101010101" pitchFamily="49" charset="-122"/>
                <a:ea typeface="宋体" panose="02010600030101010101" pitchFamily="2" charset="-122"/>
              </a:rPr>
              <a:t>：</a:t>
            </a:r>
            <a:endParaRPr lang="en-US" altLang="zh-CN" sz="2800">
              <a:latin typeface="Times New Roman" panose="02020603050405020304" charset="0"/>
              <a:ea typeface="黑体" panose="02010609060101010101" pitchFamily="49" charset="-122"/>
            </a:endParaRPr>
          </a:p>
          <a:p>
            <a:r>
              <a:rPr lang="en-US" altLang="zh-CN" sz="2800">
                <a:latin typeface="Times New Roman" panose="02020603050405020304" charset="0"/>
                <a:ea typeface="黑体" panose="02010609060101010101" pitchFamily="49" charset="-122"/>
              </a:rPr>
              <a:t>P.44 </a:t>
            </a:r>
            <a:r>
              <a:rPr lang="zh-CN" altLang="zh-CN" sz="2800">
                <a:latin typeface="黑体" panose="02010609060101010101" pitchFamily="49" charset="-122"/>
                <a:ea typeface="宋体" panose="02010600030101010101" pitchFamily="2" charset="-122"/>
              </a:rPr>
              <a:t>第</a:t>
            </a:r>
            <a:r>
              <a:rPr lang="en-US" altLang="zh-CN" sz="2800">
                <a:latin typeface="Times New Roman" panose="02020603050405020304" charset="0"/>
                <a:ea typeface="黑体" panose="02010609060101010101" pitchFamily="49" charset="-122"/>
              </a:rPr>
              <a:t>16</a:t>
            </a:r>
            <a:r>
              <a:rPr lang="zh-CN" altLang="zh-CN" sz="2800">
                <a:latin typeface="黑体" panose="02010609060101010101" pitchFamily="49" charset="-122"/>
                <a:ea typeface="宋体" panose="02010600030101010101" pitchFamily="2" charset="-122"/>
              </a:rPr>
              <a:t>题；</a:t>
            </a:r>
            <a:r>
              <a:rPr lang="en-US" altLang="zh-CN" sz="2800">
                <a:latin typeface="Times New Roman" panose="02020603050405020304" charset="0"/>
                <a:ea typeface="黑体" panose="02010609060101010101" pitchFamily="49" charset="-122"/>
              </a:rPr>
              <a:t>P.45 </a:t>
            </a:r>
            <a:r>
              <a:rPr lang="zh-CN" altLang="zh-CN" sz="2800">
                <a:latin typeface="黑体" panose="02010609060101010101" pitchFamily="49" charset="-122"/>
                <a:ea typeface="宋体" panose="02010600030101010101" pitchFamily="2" charset="-122"/>
              </a:rPr>
              <a:t>第</a:t>
            </a:r>
            <a:r>
              <a:rPr lang="en-US" altLang="zh-CN" sz="2800">
                <a:latin typeface="Times New Roman" panose="02020603050405020304" charset="0"/>
                <a:ea typeface="黑体" panose="02010609060101010101" pitchFamily="49" charset="-122"/>
              </a:rPr>
              <a:t>9</a:t>
            </a:r>
            <a:r>
              <a:rPr lang="zh-CN" altLang="zh-CN" sz="2800">
                <a:latin typeface="黑体" panose="02010609060101010101" pitchFamily="49" charset="-122"/>
                <a:ea typeface="宋体" panose="02010600030101010101" pitchFamily="2" charset="-122"/>
              </a:rPr>
              <a:t>题</a:t>
            </a:r>
            <a:endParaRPr lang="zh-CN" altLang="en-US" sz="2800">
              <a:latin typeface="黑体" panose="02010609060101010101" pitchFamily="49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29" name="文本框 103"/>
          <p:cNvSpPr txBox="1"/>
          <p:nvPr/>
        </p:nvSpPr>
        <p:spPr>
          <a:xfrm>
            <a:off x="400050" y="338138"/>
            <a:ext cx="8466138" cy="193833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zh-CN" sz="3600">
                <a:latin typeface="黑体" panose="02010609060101010101" pitchFamily="49" charset="-122"/>
                <a:ea typeface="宋体" panose="02010600030101010101" pitchFamily="2" charset="-122"/>
              </a:rPr>
              <a:t>【总结】</a:t>
            </a:r>
            <a:endParaRPr lang="zh-CN" altLang="zh-CN" sz="3600">
              <a:latin typeface="黑体" panose="02010609060101010101" pitchFamily="49" charset="-122"/>
              <a:ea typeface="宋体" panose="02010600030101010101" pitchFamily="2" charset="-122"/>
            </a:endParaRPr>
          </a:p>
          <a:p>
            <a:pPr algn="ctr"/>
            <a:endParaRPr lang="zh-CN" altLang="zh-CN" sz="2800">
              <a:latin typeface="黑体" panose="02010609060101010101" pitchFamily="49" charset="-122"/>
              <a:ea typeface="宋体" panose="02010600030101010101" pitchFamily="2" charset="-122"/>
            </a:endParaRPr>
          </a:p>
          <a:p>
            <a:r>
              <a:rPr lang="zh-CN" altLang="zh-CN" sz="2800">
                <a:latin typeface="黑体" panose="02010609060101010101" pitchFamily="49" charset="-122"/>
                <a:ea typeface="宋体" panose="02010600030101010101" pitchFamily="2" charset="-122"/>
              </a:rPr>
              <a:t>直线与圆锥曲线（椭圆、双曲线、抛物线）的综合题（弦长、弦中点）的解法相同。</a:t>
            </a:r>
            <a:endParaRPr lang="zh-CN" altLang="en-US" sz="2800">
              <a:latin typeface="黑体" panose="02010609060101010101" pitchFamily="49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700338" y="3933825"/>
            <a:ext cx="5080000" cy="9525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2800">
                <a:latin typeface="Times New Roman" panose="02020603050405020304" charset="0"/>
                <a:ea typeface="黑体" panose="02010609060101010101" pitchFamily="49" charset="-122"/>
              </a:rPr>
              <a:t>【作业】</a:t>
            </a:r>
            <a:r>
              <a:rPr lang="en-US" altLang="zh-CN" sz="2800">
                <a:latin typeface="Times New Roman" panose="02020603050405020304" charset="0"/>
                <a:ea typeface="黑体" panose="02010609060101010101" pitchFamily="49" charset="-122"/>
              </a:rPr>
              <a:t>P.31 </a:t>
            </a:r>
            <a:r>
              <a:rPr lang="zh-CN" altLang="zh-CN" sz="2800">
                <a:latin typeface="黑体" panose="02010609060101010101" pitchFamily="49" charset="-122"/>
                <a:ea typeface="宋体" panose="02010600030101010101" pitchFamily="2" charset="-122"/>
              </a:rPr>
              <a:t>第</a:t>
            </a:r>
            <a:r>
              <a:rPr lang="en-US" altLang="zh-CN" sz="2800">
                <a:latin typeface="Times New Roman" panose="02020603050405020304" charset="0"/>
                <a:ea typeface="黑体" panose="02010609060101010101" pitchFamily="49" charset="-122"/>
              </a:rPr>
              <a:t>9</a:t>
            </a:r>
            <a:r>
              <a:rPr lang="zh-CN" altLang="zh-CN" sz="2800">
                <a:latin typeface="黑体" panose="02010609060101010101" pitchFamily="49" charset="-122"/>
                <a:ea typeface="宋体" panose="02010600030101010101" pitchFamily="2" charset="-122"/>
              </a:rPr>
              <a:t>题</a:t>
            </a:r>
            <a:endParaRPr lang="zh-CN" altLang="zh-CN" sz="2800">
              <a:latin typeface="黑体" panose="02010609060101010101" pitchFamily="49" charset="-122"/>
              <a:ea typeface="宋体" panose="02010600030101010101" pitchFamily="2" charset="-122"/>
            </a:endParaRPr>
          </a:p>
          <a:p>
            <a:r>
              <a:rPr lang="zh-CN" altLang="en-US" sz="2800">
                <a:latin typeface="黑体" panose="02010609060101010101" pitchFamily="49" charset="-122"/>
                <a:ea typeface="宋体" panose="02010600030101010101" pitchFamily="2" charset="-122"/>
              </a:rPr>
              <a:t>一点通</a:t>
            </a:r>
            <a:r>
              <a:rPr lang="en-US" altLang="zh-CN" sz="2800">
                <a:latin typeface="黑体" panose="02010609060101010101" pitchFamily="49" charset="-122"/>
                <a:ea typeface="宋体" panose="02010600030101010101" pitchFamily="2" charset="-122"/>
              </a:rPr>
              <a:t>.</a:t>
            </a:r>
            <a:r>
              <a:rPr lang="zh-CN" altLang="en-US" sz="2800">
                <a:latin typeface="黑体" panose="02010609060101010101" pitchFamily="49" charset="-122"/>
                <a:ea typeface="宋体" panose="02010600030101010101" pitchFamily="2" charset="-122"/>
              </a:rPr>
              <a:t>第</a:t>
            </a:r>
            <a:r>
              <a:rPr lang="en-US" altLang="zh-CN" sz="2800">
                <a:latin typeface="黑体" panose="02010609060101010101" pitchFamily="49" charset="-122"/>
                <a:ea typeface="宋体" panose="02010600030101010101" pitchFamily="2" charset="-122"/>
              </a:rPr>
              <a:t>3</a:t>
            </a:r>
            <a:r>
              <a:rPr lang="zh-CN" altLang="en-US" sz="2800">
                <a:latin typeface="黑体" panose="02010609060101010101" pitchFamily="49" charset="-122"/>
                <a:ea typeface="宋体" panose="02010600030101010101" pitchFamily="2" charset="-122"/>
              </a:rPr>
              <a:t>课时所有题</a:t>
            </a:r>
            <a:endParaRPr lang="zh-CN" altLang="en-US" sz="2800">
              <a:latin typeface="黑体" panose="02010609060101010101" pitchFamily="49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3" name="标题 2051"/>
          <p:cNvSpPr>
            <a:spLocks noGrp="1"/>
          </p:cNvSpPr>
          <p:nvPr>
            <p:ph type="title"/>
          </p:nvPr>
        </p:nvSpPr>
        <p:spPr>
          <a:xfrm>
            <a:off x="457200" y="1279525"/>
            <a:ext cx="8229600" cy="1143000"/>
          </a:xfrm>
        </p:spPr>
        <p:txBody>
          <a:bodyPr anchor="ctr" anchorCtr="0"/>
          <a:p>
            <a:r>
              <a:rPr lang="en-US" altLang="zh-CN" sz="4000"/>
              <a:t>19.3.2</a:t>
            </a:r>
            <a:r>
              <a:rPr lang="zh-CN" altLang="en-US" sz="4000" dirty="0"/>
              <a:t>抛物线的几何性质</a:t>
            </a:r>
            <a:br>
              <a:rPr lang="zh-CN" altLang="en-US" sz="4000" dirty="0"/>
            </a:br>
            <a:r>
              <a:rPr lang="zh-CN" altLang="en-US" sz="4000" dirty="0"/>
              <a:t>          </a:t>
            </a:r>
            <a:r>
              <a:rPr lang="zh-CN" altLang="en-US" sz="2400" dirty="0"/>
              <a:t>第</a:t>
            </a:r>
            <a:r>
              <a:rPr lang="en-US" altLang="zh-CN" sz="2400"/>
              <a:t>3/3</a:t>
            </a:r>
            <a:r>
              <a:rPr lang="zh-CN" altLang="en-US" sz="2400" dirty="0"/>
              <a:t>课时          刘传江</a:t>
            </a:r>
            <a:endParaRPr lang="zh-CN" altLang="en-US" sz="2400" dirty="0"/>
          </a:p>
        </p:txBody>
      </p:sp>
      <p:sp>
        <p:nvSpPr>
          <p:cNvPr id="2053" name="文本框 2052"/>
          <p:cNvSpPr txBox="1"/>
          <p:nvPr/>
        </p:nvSpPr>
        <p:spPr>
          <a:xfrm>
            <a:off x="1473200" y="2562225"/>
            <a:ext cx="5872163" cy="119856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</a:pP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教学目标：</a:t>
            </a: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800">
                <a:latin typeface="Arial" panose="020B0604020202020204" pitchFamily="34" charset="0"/>
                <a:ea typeface="宋体" panose="02010600030101010101" pitchFamily="2" charset="-122"/>
              </a:rPr>
              <a:t>      </a:t>
            </a:r>
            <a:r>
              <a:rPr lang="zh-CN" altLang="en-US" sz="1800" dirty="0">
                <a:latin typeface="Arial" panose="020B0604020202020204" pitchFamily="34" charset="0"/>
                <a:ea typeface="宋体" panose="02010600030101010101" pitchFamily="2" charset="-122"/>
              </a:rPr>
              <a:t>  </a:t>
            </a:r>
            <a:r>
              <a:rPr lang="zh-CN" altLang="zh-CN" sz="2400">
                <a:latin typeface="Arial" panose="020B0604020202020204" pitchFamily="34" charset="0"/>
                <a:ea typeface="宋体" panose="02010600030101010101" pitchFamily="2" charset="-122"/>
              </a:rPr>
              <a:t>会应用抛物线的定义和性质解决问题；</a:t>
            </a:r>
            <a:endParaRPr lang="zh-CN" altLang="zh-CN" sz="2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4" name="文本框 2053"/>
          <p:cNvSpPr txBox="1"/>
          <p:nvPr/>
        </p:nvSpPr>
        <p:spPr>
          <a:xfrm>
            <a:off x="1473200" y="4144963"/>
            <a:ext cx="5503863" cy="119856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</a:pP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教学重点：</a:t>
            </a:r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抛物线的定义和性质应用</a:t>
            </a:r>
            <a:r>
              <a:rPr lang="zh-CN" altLang="en-US" sz="1800" dirty="0">
                <a:latin typeface="Arial" panose="020B0604020202020204" pitchFamily="34" charset="0"/>
                <a:ea typeface="宋体" panose="02010600030101010101" pitchFamily="2" charset="-122"/>
              </a:rPr>
              <a:t>       </a:t>
            </a:r>
            <a:endParaRPr lang="zh-CN" altLang="en-US" sz="18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教学难点：</a:t>
            </a:r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抛物线的定义和性质应用</a:t>
            </a:r>
            <a:endParaRPr lang="zh-CN" altLang="en-US" sz="2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4115" name="组合 4114"/>
          <p:cNvGrpSpPr/>
          <p:nvPr/>
        </p:nvGrpSpPr>
        <p:grpSpPr>
          <a:xfrm>
            <a:off x="250825" y="2786063"/>
            <a:ext cx="8442325" cy="2430462"/>
            <a:chOff x="431" y="1390"/>
            <a:chExt cx="5318" cy="1531"/>
          </a:xfrm>
        </p:grpSpPr>
        <p:sp>
          <p:nvSpPr>
            <p:cNvPr id="6146" name="文本框 4099"/>
            <p:cNvSpPr txBox="1"/>
            <p:nvPr/>
          </p:nvSpPr>
          <p:spPr>
            <a:xfrm>
              <a:off x="431" y="1390"/>
              <a:ext cx="5318" cy="15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Arial" panose="020B0604020202020204" pitchFamily="34" charset="0"/>
                  <a:ea typeface="宋体" panose="02010600030101010101" pitchFamily="2" charset="-122"/>
                </a:rPr>
                <a:t>2</a:t>
              </a:r>
              <a:r>
                <a:rPr lang="zh-CN" altLang="en-US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、画出下列方程所表示的抛物线及其准线，并标注</a:t>
              </a:r>
              <a:endPara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endParaRPr>
            </a:p>
            <a:p>
              <a:r>
                <a:rPr lang="zh-CN" altLang="en-US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 </a:t>
              </a:r>
              <a:r>
                <a:rPr lang="en-US" altLang="zh-CN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    </a:t>
              </a:r>
              <a:r>
                <a:rPr lang="zh-CN" altLang="en-US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焦点坐标和准线方程：</a:t>
              </a:r>
              <a:endPara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   （</a:t>
              </a:r>
              <a:r>
                <a:rPr lang="en-US" altLang="zh-CN" b="1">
                  <a:latin typeface="Arial" panose="020B0604020202020204" pitchFamily="34" charset="0"/>
                  <a:ea typeface="宋体" panose="02010600030101010101" pitchFamily="2" charset="-122"/>
                </a:rPr>
                <a:t>1</a:t>
              </a:r>
              <a:r>
                <a:rPr lang="zh-CN" altLang="en-US" b="1" dirty="0">
                  <a:latin typeface="Arial" panose="020B0604020202020204" pitchFamily="34" charset="0"/>
                  <a:ea typeface="宋体" panose="02010600030101010101" pitchFamily="2" charset="-122"/>
                </a:rPr>
                <a:t>）</a:t>
              </a:r>
              <a:endParaRPr lang="zh-CN" altLang="en-US" b="1" dirty="0">
                <a:latin typeface="Arial" panose="020B0604020202020204" pitchFamily="34" charset="0"/>
                <a:ea typeface="宋体" panose="02010600030101010101" pitchFamily="2" charset="-122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b="1" dirty="0">
                  <a:latin typeface="Arial" panose="020B0604020202020204" pitchFamily="34" charset="0"/>
                  <a:ea typeface="宋体" panose="02010600030101010101" pitchFamily="2" charset="-122"/>
                </a:rPr>
                <a:t>   （</a:t>
              </a:r>
              <a:r>
                <a:rPr lang="en-US" altLang="zh-CN" b="1">
                  <a:latin typeface="Arial" panose="020B0604020202020204" pitchFamily="34" charset="0"/>
                  <a:ea typeface="宋体" panose="02010600030101010101" pitchFamily="2" charset="-122"/>
                </a:rPr>
                <a:t>2</a:t>
              </a:r>
              <a:r>
                <a:rPr lang="zh-CN" altLang="en-US" b="1" dirty="0">
                  <a:latin typeface="Arial" panose="020B0604020202020204" pitchFamily="34" charset="0"/>
                  <a:ea typeface="宋体" panose="02010600030101010101" pitchFamily="2" charset="-122"/>
                </a:rPr>
                <a:t>）</a:t>
              </a:r>
              <a:endParaRPr lang="zh-CN" altLang="en-US" b="1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pSp>
          <p:nvGrpSpPr>
            <p:cNvPr id="6147" name="组合 4113"/>
            <p:cNvGrpSpPr/>
            <p:nvPr/>
          </p:nvGrpSpPr>
          <p:grpSpPr>
            <a:xfrm>
              <a:off x="1429" y="2006"/>
              <a:ext cx="2086" cy="887"/>
              <a:chOff x="567" y="1829"/>
              <a:chExt cx="1497" cy="640"/>
            </a:xfrm>
          </p:grpSpPr>
          <p:graphicFrame>
            <p:nvGraphicFramePr>
              <p:cNvPr id="6148" name="内容占位符 4100"/>
              <p:cNvGraphicFramePr>
                <a:graphicFrameLocks noGrp="1"/>
              </p:cNvGraphicFramePr>
              <p:nvPr>
                <p:ph sz="quarter" idx="4294967295"/>
              </p:nvPr>
            </p:nvGraphicFramePr>
            <p:xfrm>
              <a:off x="567" y="1829"/>
              <a:ext cx="1497" cy="28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6" name="" r:id="rId1" imgW="1179830" imgH="254000" progId="Equation.3">
                      <p:embed/>
                    </p:oleObj>
                  </mc:Choice>
                  <mc:Fallback>
                    <p:oleObj name="" r:id="rId1" imgW="1179830" imgH="254000" progId="Equation.3">
                      <p:embed/>
                      <p:pic>
                        <p:nvPicPr>
                          <p:cNvPr id="0" name="图片 3075"/>
                          <p:cNvPicPr/>
                          <p:nvPr/>
                        </p:nvPicPr>
                        <p:blipFill>
                          <a:blip r:embed="rId2"/>
                          <a:stretch>
                            <a:fillRect/>
                          </a:stretch>
                        </p:blipFill>
                        <p:spPr>
                          <a:xfrm>
                            <a:off x="567" y="1829"/>
                            <a:ext cx="1497" cy="286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149" name="内容占位符 4102"/>
              <p:cNvGraphicFramePr>
                <a:graphicFrameLocks noGrp="1"/>
              </p:cNvGraphicFramePr>
              <p:nvPr>
                <p:ph sz="quarter" idx="4294967295"/>
              </p:nvPr>
            </p:nvGraphicFramePr>
            <p:xfrm>
              <a:off x="567" y="2188"/>
              <a:ext cx="1451" cy="28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7" name="" r:id="rId3" imgW="1268730" imgH="254000" progId="Equation.3">
                      <p:embed/>
                    </p:oleObj>
                  </mc:Choice>
                  <mc:Fallback>
                    <p:oleObj name="" r:id="rId3" imgW="1268730" imgH="254000" progId="Equation.3">
                      <p:embed/>
                      <p:pic>
                        <p:nvPicPr>
                          <p:cNvPr id="0" name="图片 3076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567" y="2188"/>
                            <a:ext cx="1451" cy="281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2" name="标题 4097"/>
          <p:cNvSpPr>
            <a:spLocks noGrp="1"/>
          </p:cNvSpPr>
          <p:nvPr>
            <p:ph type="title" sz="quarter"/>
          </p:nvPr>
        </p:nvSpPr>
        <p:spPr>
          <a:xfrm>
            <a:off x="3785869" y="188594"/>
            <a:ext cx="1116014" cy="549275"/>
          </a:xfrm>
        </p:spPr>
        <p:txBody>
          <a:bodyPr anchor="ctr" anchorCtr="0">
            <a:scene3d>
              <a:camera prst="orthographicFront"/>
              <a:lightRig rig="threePt" dir="t"/>
            </a:scene3d>
          </a:bodyPr>
          <a:p>
            <a:pPr algn="l" fontAlgn="base"/>
            <a:r>
              <a:rPr lang="zh-CN" altLang="en-US" sz="3600" b="1" strike="noStrike" noProof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复习</a:t>
            </a:r>
            <a:endParaRPr lang="zh-CN" altLang="en-US" sz="3600" b="1" strike="noStrike" noProof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151" name="矩形 410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algn="ctr"/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118" name="文本框 4117"/>
          <p:cNvSpPr txBox="1"/>
          <p:nvPr/>
        </p:nvSpPr>
        <p:spPr>
          <a:xfrm>
            <a:off x="179388" y="1050925"/>
            <a:ext cx="8183562" cy="9525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、抛物线的定义是什么？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   抛物线的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焦点到准线距离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是用哪个字母表示的？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122" name="圆角矩形标注 4121"/>
          <p:cNvSpPr/>
          <p:nvPr/>
        </p:nvSpPr>
        <p:spPr>
          <a:xfrm>
            <a:off x="5580063" y="4216400"/>
            <a:ext cx="3422650" cy="1655763"/>
          </a:xfrm>
          <a:prstGeom prst="wedgeRoundRectCallout">
            <a:avLst>
              <a:gd name="adj1" fmla="val -72403"/>
              <a:gd name="adj2" fmla="val -38301"/>
              <a:gd name="adj3" fmla="val 16667"/>
            </a:avLst>
          </a:prstGeom>
          <a:noFill/>
          <a:ln w="25400" cap="flat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强调：会由方程熟练判断开口方向、焦点位置！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8" grpId="0"/>
      <p:bldP spid="4122" grpId="0" bldLvl="0" animBg="1"/>
      <p:bldP spid="4122" grpId="1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文本框 103"/>
          <p:cNvSpPr txBox="1"/>
          <p:nvPr/>
        </p:nvSpPr>
        <p:spPr>
          <a:xfrm>
            <a:off x="684213" y="188913"/>
            <a:ext cx="8178800" cy="150685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zh-CN" sz="3600" b="1">
                <a:latin typeface="黑体" panose="02010609060101010101" pitchFamily="49" charset="-122"/>
                <a:ea typeface="宋体" panose="02010600030101010101" pitchFamily="2" charset="-122"/>
              </a:rPr>
              <a:t>复习</a:t>
            </a:r>
            <a:endParaRPr lang="zh-CN" altLang="zh-CN" sz="3600" b="1">
              <a:latin typeface="黑体" panose="02010609060101010101" pitchFamily="49" charset="-122"/>
              <a:ea typeface="宋体" panose="02010600030101010101" pitchFamily="2" charset="-122"/>
            </a:endParaRPr>
          </a:p>
          <a:p>
            <a:endParaRPr lang="zh-CN" altLang="zh-CN" sz="2800" b="1">
              <a:latin typeface="黑体" panose="02010609060101010101" pitchFamily="49" charset="-122"/>
              <a:ea typeface="宋体" panose="02010600030101010101" pitchFamily="2" charset="-122"/>
            </a:endParaRPr>
          </a:p>
          <a:p>
            <a:r>
              <a:rPr lang="zh-CN" altLang="zh-CN" sz="2800">
                <a:latin typeface="黑体" panose="02010609060101010101" pitchFamily="49" charset="-122"/>
                <a:ea typeface="黑体" panose="02010609060101010101" pitchFamily="49" charset="-122"/>
              </a:rPr>
              <a:t>抛物线定义：</a:t>
            </a:r>
            <a:endParaRPr lang="zh-CN" altLang="zh-CN" sz="280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5601" name="组合 2"/>
          <p:cNvGrpSpPr/>
          <p:nvPr/>
        </p:nvGrpSpPr>
        <p:grpSpPr>
          <a:xfrm>
            <a:off x="179388" y="247650"/>
            <a:ext cx="8902700" cy="968375"/>
            <a:chOff x="56" y="1634"/>
            <a:chExt cx="14020" cy="1524"/>
          </a:xfrm>
        </p:grpSpPr>
        <p:sp>
          <p:nvSpPr>
            <p:cNvPr id="25602" name="文本框 103"/>
            <p:cNvSpPr txBox="1"/>
            <p:nvPr/>
          </p:nvSpPr>
          <p:spPr>
            <a:xfrm>
              <a:off x="56" y="1658"/>
              <a:ext cx="14021" cy="150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例</a:t>
              </a:r>
              <a:r>
                <a:rPr lang="en-US" altLang="zh-CN" sz="2800">
                  <a:latin typeface="Times New Roman" panose="02020603050405020304" charset="0"/>
                  <a:ea typeface="黑体" panose="02010609060101010101" pitchFamily="49" charset="-122"/>
                </a:rPr>
                <a:t>1. P.30 Ex5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若抛物线</a:t>
              </a:r>
              <a:r>
                <a:rPr lang="en-US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       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上的一点</a:t>
              </a:r>
              <a:r>
                <a:rPr lang="en-US" altLang="zh-CN" sz="2800">
                  <a:latin typeface="Times New Roman" panose="02020603050405020304" charset="0"/>
                  <a:ea typeface="黑体" panose="02010609060101010101" pitchFamily="49" charset="-122"/>
                </a:rPr>
                <a:t>P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到焦点的距离是</a:t>
              </a:r>
              <a:r>
                <a:rPr lang="en-US" altLang="zh-CN" sz="2800">
                  <a:latin typeface="Times New Roman" panose="02020603050405020304" charset="0"/>
                  <a:ea typeface="黑体" panose="02010609060101010101" pitchFamily="49" charset="-122"/>
                </a:rPr>
                <a:t>8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，则点</a:t>
              </a:r>
              <a:r>
                <a:rPr lang="en-US" altLang="zh-CN" sz="2800">
                  <a:latin typeface="Times New Roman" panose="02020603050405020304" charset="0"/>
                  <a:ea typeface="黑体" panose="02010609060101010101" pitchFamily="49" charset="-122"/>
                </a:rPr>
                <a:t>P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的坐标是</a:t>
              </a:r>
              <a:r>
                <a:rPr lang="en-US" altLang="zh-CN" sz="2800" b="1" u="sng">
                  <a:latin typeface="宋体" panose="02010600030101010101" pitchFamily="2" charset="-122"/>
                  <a:ea typeface="黑体" panose="02010609060101010101" pitchFamily="49" charset="-122"/>
                </a:rPr>
                <a:t>         </a:t>
              </a:r>
              <a:r>
                <a:rPr lang="en-US" altLang="zh-CN" sz="2800">
                  <a:latin typeface="Times New Roman" panose="02020603050405020304" charset="0"/>
                  <a:ea typeface="黑体" panose="02010609060101010101" pitchFamily="49" charset="-122"/>
                </a:rPr>
                <a:t>.</a:t>
              </a:r>
              <a:endParaRPr lang="en-US" altLang="en-US" sz="280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25603" name="对象 47"/>
            <p:cNvGraphicFramePr>
              <a:graphicFrameLocks noChangeAspect="1"/>
            </p:cNvGraphicFramePr>
            <p:nvPr>
              <p:custDataLst>
                <p:tags r:id="rId1"/>
              </p:custDataLst>
            </p:nvPr>
          </p:nvGraphicFramePr>
          <p:xfrm>
            <a:off x="5719" y="1634"/>
            <a:ext cx="1699" cy="7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" r:id="rId2" imgW="508000" imgH="228600" progId="Equation.KSEE3">
                    <p:embed/>
                  </p:oleObj>
                </mc:Choice>
                <mc:Fallback>
                  <p:oleObj name="" r:id="rId2" imgW="508000" imgH="228600" progId="Equation.KSEE3">
                    <p:embed/>
                    <p:pic>
                      <p:nvPicPr>
                        <p:cNvPr id="0" name="图片 3078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5719" y="1634"/>
                          <a:ext cx="1699" cy="76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6625" name="组合 4"/>
          <p:cNvGrpSpPr/>
          <p:nvPr/>
        </p:nvGrpSpPr>
        <p:grpSpPr>
          <a:xfrm>
            <a:off x="250825" y="260350"/>
            <a:ext cx="8677275" cy="954088"/>
            <a:chOff x="1190" y="1998"/>
            <a:chExt cx="13664" cy="1501"/>
          </a:xfrm>
        </p:grpSpPr>
        <p:sp>
          <p:nvSpPr>
            <p:cNvPr id="26626" name="文本框 104"/>
            <p:cNvSpPr txBox="1"/>
            <p:nvPr/>
          </p:nvSpPr>
          <p:spPr>
            <a:xfrm>
              <a:off x="1190" y="1998"/>
              <a:ext cx="13664" cy="150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例</a:t>
              </a:r>
              <a:r>
                <a:rPr lang="en-US" altLang="zh-CN" sz="2800">
                  <a:latin typeface="Times New Roman" panose="02020603050405020304" charset="0"/>
                  <a:ea typeface="黑体" panose="02010609060101010101" pitchFamily="49" charset="-122"/>
                </a:rPr>
                <a:t>2. P.30 Ex7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若点</a:t>
              </a:r>
              <a:r>
                <a:rPr lang="en-US" altLang="zh-CN" sz="2800">
                  <a:latin typeface="Times New Roman" panose="02020603050405020304" charset="0"/>
                  <a:ea typeface="黑体" panose="02010609060101010101" pitchFamily="49" charset="-122"/>
                </a:rPr>
                <a:t>A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在抛物线</a:t>
              </a:r>
              <a:r>
                <a:rPr lang="en-US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        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上，其到准线的距离是</a:t>
              </a:r>
              <a:r>
                <a:rPr lang="en-US" altLang="zh-CN" sz="2800">
                  <a:latin typeface="Times New Roman" panose="02020603050405020304" charset="0"/>
                  <a:ea typeface="黑体" panose="02010609060101010101" pitchFamily="49" charset="-122"/>
                </a:rPr>
                <a:t>10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，</a:t>
              </a:r>
              <a:r>
                <a:rPr lang="en-US" altLang="zh-CN" sz="2800">
                  <a:latin typeface="Times New Roman" panose="02020603050405020304" charset="0"/>
                  <a:ea typeface="黑体" panose="02010609060101010101" pitchFamily="49" charset="-122"/>
                </a:rPr>
                <a:t>,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求点</a:t>
              </a:r>
              <a:r>
                <a:rPr lang="en-US" altLang="zh-CN" sz="2800">
                  <a:latin typeface="Times New Roman" panose="02020603050405020304" charset="0"/>
                  <a:ea typeface="黑体" panose="02010609060101010101" pitchFamily="49" charset="-122"/>
                </a:rPr>
                <a:t>A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的坐标。</a:t>
              </a:r>
              <a:endParaRPr lang="zh-CN" altLang="en-US" sz="2800">
                <a:latin typeface="黑体" panose="02010609060101010101" pitchFamily="49" charset="-122"/>
                <a:ea typeface="宋体" panose="02010600030101010101" pitchFamily="2" charset="-122"/>
              </a:endParaRPr>
            </a:p>
          </p:txBody>
        </p:sp>
        <p:graphicFrame>
          <p:nvGraphicFramePr>
            <p:cNvPr id="26627" name="对象 57"/>
            <p:cNvGraphicFramePr>
              <a:graphicFrameLocks noChangeAspect="1"/>
            </p:cNvGraphicFramePr>
            <p:nvPr>
              <p:custDataLst>
                <p:tags r:id="rId1"/>
              </p:custDataLst>
            </p:nvPr>
          </p:nvGraphicFramePr>
          <p:xfrm>
            <a:off x="8334" y="1998"/>
            <a:ext cx="2031" cy="7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" r:id="rId2" imgW="584200" imgH="228600" progId="Equation.KSEE3">
                    <p:embed/>
                  </p:oleObj>
                </mc:Choice>
                <mc:Fallback>
                  <p:oleObj name="" r:id="rId2" imgW="584200" imgH="228600" progId="Equation.KSEE3">
                    <p:embed/>
                    <p:pic>
                      <p:nvPicPr>
                        <p:cNvPr id="0" name="图片 3077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8334" y="1998"/>
                          <a:ext cx="2031" cy="79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7649" name="组合 8"/>
          <p:cNvGrpSpPr/>
          <p:nvPr/>
        </p:nvGrpSpPr>
        <p:grpSpPr>
          <a:xfrm>
            <a:off x="196850" y="155575"/>
            <a:ext cx="8731250" cy="1382713"/>
            <a:chOff x="311" y="2957"/>
            <a:chExt cx="13749" cy="2178"/>
          </a:xfrm>
        </p:grpSpPr>
        <p:sp>
          <p:nvSpPr>
            <p:cNvPr id="27650" name="文本框 5"/>
            <p:cNvSpPr txBox="1"/>
            <p:nvPr/>
          </p:nvSpPr>
          <p:spPr>
            <a:xfrm>
              <a:off x="311" y="2957"/>
              <a:ext cx="13647" cy="217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marL="133350" indent="-133350"/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例3.</a:t>
              </a:r>
              <a:r>
                <a:rPr lang="en-US" altLang="zh-CN" sz="2800">
                  <a:latin typeface="宋体" panose="02010600030101010101" pitchFamily="2" charset="-122"/>
                  <a:ea typeface="黑体" panose="02010609060101010101" pitchFamily="49" charset="-122"/>
                </a:rPr>
                <a:t> </a:t>
              </a:r>
              <a:r>
                <a:rPr lang="en-US" altLang="zh-CN" sz="2800">
                  <a:latin typeface="Times New Roman" panose="02020603050405020304" charset="0"/>
                  <a:ea typeface="黑体" panose="02010609060101010101" pitchFamily="49" charset="-122"/>
                </a:rPr>
                <a:t>P.30 Ex8 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抛物线的焦点在</a:t>
              </a:r>
              <a:r>
                <a:rPr lang="en-US" altLang="zh-CN" sz="2800">
                  <a:latin typeface="Times New Roman" panose="02020603050405020304" charset="0"/>
                  <a:ea typeface="黑体" panose="02010609060101010101" pitchFamily="49" charset="-122"/>
                </a:rPr>
                <a:t>y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轴上，其上一点</a:t>
              </a:r>
              <a:r>
                <a:rPr lang="en-US" altLang="zh-CN" sz="2800">
                  <a:latin typeface="黑体" panose="02010609060101010101" pitchFamily="49" charset="-122"/>
                  <a:ea typeface="宋体" panose="02010600030101010101" pitchFamily="2" charset="-122"/>
                </a:rPr>
                <a:t>     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  <a:sym typeface="宋体" panose="02010600030101010101" pitchFamily="2" charset="-122"/>
                </a:rPr>
                <a:t>到焦点的距离是</a:t>
              </a:r>
              <a:r>
                <a:rPr lang="en-US" altLang="zh-CN" sz="2800">
                  <a:latin typeface="Times New Roman" panose="02020603050405020304" charset="0"/>
                  <a:ea typeface="黑体" panose="02010609060101010101" pitchFamily="49" charset="-122"/>
                  <a:sym typeface="宋体" panose="02010600030101010101" pitchFamily="2" charset="-122"/>
                </a:rPr>
                <a:t>5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  <a:sym typeface="宋体" panose="02010600030101010101" pitchFamily="2" charset="-122"/>
                </a:rPr>
                <a:t>，求</a:t>
              </a:r>
              <a:r>
                <a:rPr lang="en-US" altLang="zh-CN" sz="2800">
                  <a:latin typeface="Times New Roman" panose="02020603050405020304" charset="0"/>
                  <a:ea typeface="黑体" panose="02010609060101010101" pitchFamily="49" charset="-122"/>
                  <a:sym typeface="宋体" panose="02010600030101010101" pitchFamily="2" charset="-122"/>
                </a:rPr>
                <a:t>m</a:t>
              </a:r>
              <a:r>
                <a:rPr lang="zh-CN" altLang="zh-CN" sz="2800">
                  <a:latin typeface="黑体" panose="02010609060101010101" pitchFamily="49" charset="-122"/>
                  <a:ea typeface="宋体" panose="02010600030101010101" pitchFamily="2" charset="-122"/>
                  <a:sym typeface="宋体" panose="02010600030101010101" pitchFamily="2" charset="-122"/>
                </a:rPr>
                <a:t>的值，抛物线的标准方程和准线方程。</a:t>
              </a:r>
              <a:endParaRPr lang="zh-CN" altLang="en-US" sz="2800">
                <a:latin typeface="黑体" panose="02010609060101010101" pitchFamily="49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graphicFrame>
          <p:nvGraphicFramePr>
            <p:cNvPr id="27651" name="对象 56"/>
            <p:cNvGraphicFramePr>
              <a:graphicFrameLocks noChangeAspect="1"/>
            </p:cNvGraphicFramePr>
            <p:nvPr>
              <p:custDataLst>
                <p:tags r:id="rId1"/>
              </p:custDataLst>
            </p:nvPr>
          </p:nvGraphicFramePr>
          <p:xfrm>
            <a:off x="12184" y="3019"/>
            <a:ext cx="1876" cy="6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" r:id="rId2" imgW="609600" imgH="203200" progId="Equation.KSEE3">
                    <p:embed/>
                  </p:oleObj>
                </mc:Choice>
                <mc:Fallback>
                  <p:oleObj name="" r:id="rId2" imgW="609600" imgH="203200" progId="Equation.KSEE3">
                    <p:embed/>
                    <p:pic>
                      <p:nvPicPr>
                        <p:cNvPr id="0" name="图片 3079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2184" y="3019"/>
                          <a:ext cx="1876" cy="62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文本框 9"/>
          <p:cNvSpPr txBox="1"/>
          <p:nvPr/>
        </p:nvSpPr>
        <p:spPr>
          <a:xfrm>
            <a:off x="396875" y="5156200"/>
            <a:ext cx="8261350" cy="9525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indent="266700"/>
            <a:r>
              <a:rPr lang="zh-CN" altLang="zh-CN" sz="2800">
                <a:latin typeface="黑体" panose="02010609060101010101" pitchFamily="49" charset="-122"/>
                <a:ea typeface="宋体" panose="02010600030101010101" pitchFamily="2" charset="-122"/>
              </a:rPr>
              <a:t>【小结】抛物线定义应用：焦半径问题，线上点到准线的距离问题。</a:t>
            </a:r>
            <a:endParaRPr lang="zh-CN" altLang="en-US" sz="2800">
              <a:latin typeface="黑体" panose="02010609060101010101" pitchFamily="49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文本框 106"/>
          <p:cNvSpPr txBox="1"/>
          <p:nvPr/>
        </p:nvSpPr>
        <p:spPr>
          <a:xfrm>
            <a:off x="539750" y="188913"/>
            <a:ext cx="5080000" cy="9525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zh-CN" sz="2800" b="1">
                <a:latin typeface="黑体" panose="02010609060101010101" pitchFamily="49" charset="-122"/>
                <a:ea typeface="宋体" panose="02010600030101010101" pitchFamily="2" charset="-122"/>
              </a:rPr>
              <a:t>练习</a:t>
            </a:r>
            <a:r>
              <a:rPr lang="zh-CN" altLang="zh-CN" sz="2800">
                <a:latin typeface="黑体" panose="02010609060101010101" pitchFamily="49" charset="-122"/>
                <a:ea typeface="宋体" panose="02010600030101010101" pitchFamily="2" charset="-122"/>
              </a:rPr>
              <a:t>：</a:t>
            </a:r>
            <a:endParaRPr lang="zh-CN" altLang="zh-CN" sz="2800">
              <a:latin typeface="黑体" panose="02010609060101010101" pitchFamily="49" charset="-122"/>
              <a:ea typeface="宋体" panose="02010600030101010101" pitchFamily="2" charset="-122"/>
            </a:endParaRPr>
          </a:p>
          <a:p>
            <a:r>
              <a:rPr lang="zh-CN" altLang="zh-CN" sz="2800">
                <a:latin typeface="黑体" panose="02010609060101010101" pitchFamily="49" charset="-122"/>
                <a:ea typeface="宋体" panose="02010600030101010101" pitchFamily="2" charset="-122"/>
              </a:rPr>
              <a:t>课本：</a:t>
            </a:r>
            <a:r>
              <a:rPr lang="en-US" altLang="zh-CN" sz="2800">
                <a:latin typeface="Times New Roman" panose="02020603050405020304" charset="0"/>
                <a:ea typeface="黑体" panose="02010609060101010101" pitchFamily="49" charset="-122"/>
              </a:rPr>
              <a:t>P.45 </a:t>
            </a:r>
            <a:r>
              <a:rPr lang="zh-CN" altLang="zh-CN" sz="2800">
                <a:latin typeface="黑体" panose="02010609060101010101" pitchFamily="49" charset="-122"/>
                <a:ea typeface="宋体" panose="02010600030101010101" pitchFamily="2" charset="-122"/>
              </a:rPr>
              <a:t>第</a:t>
            </a:r>
            <a:r>
              <a:rPr lang="en-US" altLang="zh-CN" sz="2800">
                <a:latin typeface="Times New Roman" panose="02020603050405020304" charset="0"/>
                <a:ea typeface="黑体" panose="02010609060101010101" pitchFamily="49" charset="-122"/>
              </a:rPr>
              <a:t>9</a:t>
            </a:r>
            <a:r>
              <a:rPr lang="zh-CN" altLang="zh-CN" sz="2800">
                <a:latin typeface="黑体" panose="02010609060101010101" pitchFamily="49" charset="-122"/>
                <a:ea typeface="宋体" panose="02010600030101010101" pitchFamily="2" charset="-122"/>
              </a:rPr>
              <a:t>题</a:t>
            </a:r>
            <a:endParaRPr lang="zh-CN" altLang="en-US" sz="2800">
              <a:latin typeface="黑体" panose="02010609060101010101" pitchFamily="49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7" name="标题 17409"/>
          <p:cNvSpPr>
            <a:spLocks noGrp="1"/>
          </p:cNvSpPr>
          <p:nvPr>
            <p:ph type="title"/>
          </p:nvPr>
        </p:nvSpPr>
        <p:spPr/>
        <p:txBody>
          <a:bodyPr anchor="ctr" anchorCtr="0"/>
          <a:p>
            <a:r>
              <a:rPr lang="zh-CN" altLang="en-US" dirty="0"/>
              <a:t>总结</a:t>
            </a:r>
            <a:endParaRPr lang="zh-CN" altLang="en-US" dirty="0"/>
          </a:p>
        </p:txBody>
      </p:sp>
      <p:grpSp>
        <p:nvGrpSpPr>
          <p:cNvPr id="29698" name="组合 9248"/>
          <p:cNvGrpSpPr/>
          <p:nvPr/>
        </p:nvGrpSpPr>
        <p:grpSpPr>
          <a:xfrm>
            <a:off x="3717925" y="2776538"/>
            <a:ext cx="2303463" cy="2089150"/>
            <a:chOff x="4059" y="482"/>
            <a:chExt cx="1451" cy="1316"/>
          </a:xfrm>
        </p:grpSpPr>
        <p:grpSp>
          <p:nvGrpSpPr>
            <p:cNvPr id="29699" name="组合 9249"/>
            <p:cNvGrpSpPr/>
            <p:nvPr/>
          </p:nvGrpSpPr>
          <p:grpSpPr>
            <a:xfrm>
              <a:off x="4059" y="482"/>
              <a:ext cx="1451" cy="1316"/>
              <a:chOff x="1791" y="0"/>
              <a:chExt cx="1815" cy="1906"/>
            </a:xfrm>
          </p:grpSpPr>
          <p:grpSp>
            <p:nvGrpSpPr>
              <p:cNvPr id="29700" name="组合 9250"/>
              <p:cNvGrpSpPr/>
              <p:nvPr/>
            </p:nvGrpSpPr>
            <p:grpSpPr>
              <a:xfrm>
                <a:off x="2199" y="216"/>
                <a:ext cx="830" cy="1554"/>
                <a:chOff x="2447" y="1370"/>
                <a:chExt cx="830" cy="1554"/>
              </a:xfrm>
            </p:grpSpPr>
            <p:sp>
              <p:nvSpPr>
                <p:cNvPr id="29701" name="任意多边形 9251"/>
                <p:cNvSpPr/>
                <p:nvPr>
                  <p:custDataLst>
                    <p:tags r:id="rId1"/>
                  </p:custDataLst>
                </p:nvPr>
              </p:nvSpPr>
              <p:spPr>
                <a:xfrm>
                  <a:off x="2766" y="1370"/>
                  <a:ext cx="511" cy="1554"/>
                </a:xfrm>
                <a:custGeom>
                  <a:avLst/>
                  <a:gdLst/>
                  <a:ahLst/>
                  <a:cxnLst/>
                  <a:pathLst>
                    <a:path w="511" h="1554">
                      <a:moveTo>
                        <a:pt x="511" y="1554"/>
                      </a:moveTo>
                      <a:lnTo>
                        <a:pt x="505" y="1554"/>
                      </a:lnTo>
                      <a:lnTo>
                        <a:pt x="505" y="1548"/>
                      </a:lnTo>
                      <a:lnTo>
                        <a:pt x="499" y="1548"/>
                      </a:lnTo>
                      <a:lnTo>
                        <a:pt x="499" y="1542"/>
                      </a:lnTo>
                      <a:lnTo>
                        <a:pt x="493" y="1542"/>
                      </a:lnTo>
                      <a:lnTo>
                        <a:pt x="487" y="1542"/>
                      </a:lnTo>
                      <a:lnTo>
                        <a:pt x="487" y="1536"/>
                      </a:lnTo>
                      <a:lnTo>
                        <a:pt x="481" y="1536"/>
                      </a:lnTo>
                      <a:lnTo>
                        <a:pt x="481" y="1530"/>
                      </a:lnTo>
                      <a:lnTo>
                        <a:pt x="475" y="1530"/>
                      </a:lnTo>
                      <a:lnTo>
                        <a:pt x="475" y="1524"/>
                      </a:lnTo>
                      <a:lnTo>
                        <a:pt x="469" y="1524"/>
                      </a:lnTo>
                      <a:lnTo>
                        <a:pt x="469" y="1518"/>
                      </a:lnTo>
                      <a:lnTo>
                        <a:pt x="463" y="1518"/>
                      </a:lnTo>
                      <a:lnTo>
                        <a:pt x="457" y="1512"/>
                      </a:lnTo>
                      <a:lnTo>
                        <a:pt x="451" y="1512"/>
                      </a:lnTo>
                      <a:lnTo>
                        <a:pt x="451" y="1506"/>
                      </a:lnTo>
                      <a:lnTo>
                        <a:pt x="445" y="1506"/>
                      </a:lnTo>
                      <a:lnTo>
                        <a:pt x="445" y="1500"/>
                      </a:lnTo>
                      <a:lnTo>
                        <a:pt x="439" y="1500"/>
                      </a:lnTo>
                      <a:lnTo>
                        <a:pt x="439" y="1494"/>
                      </a:lnTo>
                      <a:lnTo>
                        <a:pt x="433" y="1494"/>
                      </a:lnTo>
                      <a:lnTo>
                        <a:pt x="433" y="1488"/>
                      </a:lnTo>
                      <a:lnTo>
                        <a:pt x="427" y="1488"/>
                      </a:lnTo>
                      <a:lnTo>
                        <a:pt x="427" y="1482"/>
                      </a:lnTo>
                      <a:lnTo>
                        <a:pt x="421" y="1482"/>
                      </a:lnTo>
                      <a:lnTo>
                        <a:pt x="415" y="1476"/>
                      </a:lnTo>
                      <a:lnTo>
                        <a:pt x="409" y="1470"/>
                      </a:lnTo>
                      <a:lnTo>
                        <a:pt x="403" y="1470"/>
                      </a:lnTo>
                      <a:lnTo>
                        <a:pt x="403" y="1464"/>
                      </a:lnTo>
                      <a:lnTo>
                        <a:pt x="397" y="1464"/>
                      </a:lnTo>
                      <a:lnTo>
                        <a:pt x="397" y="1458"/>
                      </a:lnTo>
                      <a:lnTo>
                        <a:pt x="391" y="1458"/>
                      </a:lnTo>
                      <a:lnTo>
                        <a:pt x="391" y="1452"/>
                      </a:lnTo>
                      <a:lnTo>
                        <a:pt x="385" y="1452"/>
                      </a:lnTo>
                      <a:lnTo>
                        <a:pt x="385" y="1446"/>
                      </a:lnTo>
                      <a:lnTo>
                        <a:pt x="379" y="1446"/>
                      </a:lnTo>
                      <a:lnTo>
                        <a:pt x="379" y="1440"/>
                      </a:lnTo>
                      <a:lnTo>
                        <a:pt x="373" y="1440"/>
                      </a:lnTo>
                      <a:lnTo>
                        <a:pt x="373" y="1434"/>
                      </a:lnTo>
                      <a:lnTo>
                        <a:pt x="367" y="1434"/>
                      </a:lnTo>
                      <a:lnTo>
                        <a:pt x="367" y="1428"/>
                      </a:lnTo>
                      <a:lnTo>
                        <a:pt x="360" y="1428"/>
                      </a:lnTo>
                      <a:lnTo>
                        <a:pt x="360" y="1422"/>
                      </a:lnTo>
                      <a:lnTo>
                        <a:pt x="354" y="1422"/>
                      </a:lnTo>
                      <a:lnTo>
                        <a:pt x="354" y="1416"/>
                      </a:lnTo>
                      <a:lnTo>
                        <a:pt x="348" y="1416"/>
                      </a:lnTo>
                      <a:lnTo>
                        <a:pt x="342" y="1410"/>
                      </a:lnTo>
                      <a:lnTo>
                        <a:pt x="342" y="1404"/>
                      </a:lnTo>
                      <a:lnTo>
                        <a:pt x="336" y="1404"/>
                      </a:lnTo>
                      <a:lnTo>
                        <a:pt x="330" y="1398"/>
                      </a:lnTo>
                      <a:lnTo>
                        <a:pt x="324" y="1392"/>
                      </a:lnTo>
                      <a:lnTo>
                        <a:pt x="318" y="1386"/>
                      </a:lnTo>
                      <a:lnTo>
                        <a:pt x="312" y="1380"/>
                      </a:lnTo>
                      <a:lnTo>
                        <a:pt x="312" y="1374"/>
                      </a:lnTo>
                      <a:lnTo>
                        <a:pt x="306" y="1374"/>
                      </a:lnTo>
                      <a:lnTo>
                        <a:pt x="306" y="1368"/>
                      </a:lnTo>
                      <a:lnTo>
                        <a:pt x="300" y="1368"/>
                      </a:lnTo>
                      <a:lnTo>
                        <a:pt x="294" y="1362"/>
                      </a:lnTo>
                      <a:lnTo>
                        <a:pt x="294" y="1356"/>
                      </a:lnTo>
                      <a:lnTo>
                        <a:pt x="288" y="1356"/>
                      </a:lnTo>
                      <a:lnTo>
                        <a:pt x="288" y="1350"/>
                      </a:lnTo>
                      <a:lnTo>
                        <a:pt x="282" y="1350"/>
                      </a:lnTo>
                      <a:lnTo>
                        <a:pt x="282" y="1344"/>
                      </a:lnTo>
                      <a:lnTo>
                        <a:pt x="276" y="1344"/>
                      </a:lnTo>
                      <a:lnTo>
                        <a:pt x="276" y="1338"/>
                      </a:lnTo>
                      <a:lnTo>
                        <a:pt x="270" y="1338"/>
                      </a:lnTo>
                      <a:lnTo>
                        <a:pt x="270" y="1332"/>
                      </a:lnTo>
                      <a:lnTo>
                        <a:pt x="264" y="1332"/>
                      </a:lnTo>
                      <a:lnTo>
                        <a:pt x="264" y="1326"/>
                      </a:lnTo>
                      <a:lnTo>
                        <a:pt x="258" y="1326"/>
                      </a:lnTo>
                      <a:lnTo>
                        <a:pt x="258" y="1320"/>
                      </a:lnTo>
                      <a:lnTo>
                        <a:pt x="252" y="1320"/>
                      </a:lnTo>
                      <a:lnTo>
                        <a:pt x="252" y="1314"/>
                      </a:lnTo>
                      <a:lnTo>
                        <a:pt x="246" y="1314"/>
                      </a:lnTo>
                      <a:lnTo>
                        <a:pt x="246" y="1308"/>
                      </a:lnTo>
                      <a:lnTo>
                        <a:pt x="240" y="1302"/>
                      </a:lnTo>
                      <a:lnTo>
                        <a:pt x="234" y="1296"/>
                      </a:lnTo>
                      <a:lnTo>
                        <a:pt x="234" y="1290"/>
                      </a:lnTo>
                      <a:lnTo>
                        <a:pt x="228" y="1290"/>
                      </a:lnTo>
                      <a:lnTo>
                        <a:pt x="228" y="1284"/>
                      </a:lnTo>
                      <a:lnTo>
                        <a:pt x="222" y="1284"/>
                      </a:lnTo>
                      <a:lnTo>
                        <a:pt x="222" y="1278"/>
                      </a:lnTo>
                      <a:lnTo>
                        <a:pt x="216" y="1278"/>
                      </a:lnTo>
                      <a:lnTo>
                        <a:pt x="216" y="1272"/>
                      </a:lnTo>
                      <a:lnTo>
                        <a:pt x="210" y="1272"/>
                      </a:lnTo>
                      <a:lnTo>
                        <a:pt x="210" y="1266"/>
                      </a:lnTo>
                      <a:lnTo>
                        <a:pt x="204" y="1260"/>
                      </a:lnTo>
                      <a:lnTo>
                        <a:pt x="204" y="1254"/>
                      </a:lnTo>
                      <a:lnTo>
                        <a:pt x="198" y="1254"/>
                      </a:lnTo>
                      <a:lnTo>
                        <a:pt x="198" y="1248"/>
                      </a:lnTo>
                      <a:lnTo>
                        <a:pt x="192" y="1248"/>
                      </a:lnTo>
                      <a:lnTo>
                        <a:pt x="192" y="1242"/>
                      </a:lnTo>
                      <a:lnTo>
                        <a:pt x="186" y="1236"/>
                      </a:lnTo>
                      <a:lnTo>
                        <a:pt x="186" y="1230"/>
                      </a:lnTo>
                      <a:lnTo>
                        <a:pt x="180" y="1230"/>
                      </a:lnTo>
                      <a:lnTo>
                        <a:pt x="180" y="1224"/>
                      </a:lnTo>
                      <a:lnTo>
                        <a:pt x="174" y="1224"/>
                      </a:lnTo>
                      <a:lnTo>
                        <a:pt x="174" y="1218"/>
                      </a:lnTo>
                      <a:lnTo>
                        <a:pt x="168" y="1212"/>
                      </a:lnTo>
                      <a:lnTo>
                        <a:pt x="168" y="1206"/>
                      </a:lnTo>
                      <a:lnTo>
                        <a:pt x="162" y="1206"/>
                      </a:lnTo>
                      <a:lnTo>
                        <a:pt x="162" y="1200"/>
                      </a:lnTo>
                      <a:lnTo>
                        <a:pt x="156" y="1200"/>
                      </a:lnTo>
                      <a:lnTo>
                        <a:pt x="156" y="1194"/>
                      </a:lnTo>
                      <a:lnTo>
                        <a:pt x="156" y="1188"/>
                      </a:lnTo>
                      <a:lnTo>
                        <a:pt x="150" y="1188"/>
                      </a:lnTo>
                      <a:lnTo>
                        <a:pt x="150" y="1182"/>
                      </a:lnTo>
                      <a:lnTo>
                        <a:pt x="144" y="1182"/>
                      </a:lnTo>
                      <a:lnTo>
                        <a:pt x="144" y="1176"/>
                      </a:lnTo>
                      <a:lnTo>
                        <a:pt x="138" y="1170"/>
                      </a:lnTo>
                      <a:lnTo>
                        <a:pt x="138" y="1164"/>
                      </a:lnTo>
                      <a:lnTo>
                        <a:pt x="132" y="1164"/>
                      </a:lnTo>
                      <a:lnTo>
                        <a:pt x="132" y="1158"/>
                      </a:lnTo>
                      <a:lnTo>
                        <a:pt x="132" y="1152"/>
                      </a:lnTo>
                      <a:lnTo>
                        <a:pt x="126" y="1152"/>
                      </a:lnTo>
                      <a:lnTo>
                        <a:pt x="126" y="1146"/>
                      </a:lnTo>
                      <a:lnTo>
                        <a:pt x="120" y="1146"/>
                      </a:lnTo>
                      <a:lnTo>
                        <a:pt x="120" y="1140"/>
                      </a:lnTo>
                      <a:lnTo>
                        <a:pt x="120" y="1134"/>
                      </a:lnTo>
                      <a:lnTo>
                        <a:pt x="114" y="1134"/>
                      </a:lnTo>
                      <a:lnTo>
                        <a:pt x="114" y="1128"/>
                      </a:lnTo>
                      <a:lnTo>
                        <a:pt x="114" y="1122"/>
                      </a:lnTo>
                      <a:lnTo>
                        <a:pt x="108" y="1122"/>
                      </a:lnTo>
                      <a:lnTo>
                        <a:pt x="108" y="1116"/>
                      </a:lnTo>
                      <a:lnTo>
                        <a:pt x="102" y="1116"/>
                      </a:lnTo>
                      <a:lnTo>
                        <a:pt x="102" y="1110"/>
                      </a:lnTo>
                      <a:lnTo>
                        <a:pt x="102" y="1104"/>
                      </a:lnTo>
                      <a:lnTo>
                        <a:pt x="96" y="1104"/>
                      </a:lnTo>
                      <a:lnTo>
                        <a:pt x="96" y="1098"/>
                      </a:lnTo>
                      <a:lnTo>
                        <a:pt x="96" y="1092"/>
                      </a:lnTo>
                      <a:lnTo>
                        <a:pt x="90" y="1092"/>
                      </a:lnTo>
                      <a:lnTo>
                        <a:pt x="90" y="1086"/>
                      </a:lnTo>
                      <a:lnTo>
                        <a:pt x="90" y="1080"/>
                      </a:lnTo>
                      <a:lnTo>
                        <a:pt x="84" y="1080"/>
                      </a:lnTo>
                      <a:lnTo>
                        <a:pt x="84" y="1074"/>
                      </a:lnTo>
                      <a:lnTo>
                        <a:pt x="84" y="1068"/>
                      </a:lnTo>
                      <a:lnTo>
                        <a:pt x="78" y="1068"/>
                      </a:lnTo>
                      <a:lnTo>
                        <a:pt x="78" y="1062"/>
                      </a:lnTo>
                      <a:lnTo>
                        <a:pt x="78" y="1056"/>
                      </a:lnTo>
                      <a:lnTo>
                        <a:pt x="72" y="1056"/>
                      </a:lnTo>
                      <a:lnTo>
                        <a:pt x="72" y="1050"/>
                      </a:lnTo>
                      <a:lnTo>
                        <a:pt x="72" y="1044"/>
                      </a:lnTo>
                      <a:lnTo>
                        <a:pt x="66" y="1044"/>
                      </a:lnTo>
                      <a:lnTo>
                        <a:pt x="66" y="1038"/>
                      </a:lnTo>
                      <a:lnTo>
                        <a:pt x="66" y="1032"/>
                      </a:lnTo>
                      <a:lnTo>
                        <a:pt x="60" y="1032"/>
                      </a:lnTo>
                      <a:lnTo>
                        <a:pt x="60" y="1026"/>
                      </a:lnTo>
                      <a:lnTo>
                        <a:pt x="60" y="1020"/>
                      </a:lnTo>
                      <a:lnTo>
                        <a:pt x="54" y="1020"/>
                      </a:lnTo>
                      <a:lnTo>
                        <a:pt x="54" y="1014"/>
                      </a:lnTo>
                      <a:lnTo>
                        <a:pt x="54" y="1008"/>
                      </a:lnTo>
                      <a:lnTo>
                        <a:pt x="54" y="1002"/>
                      </a:lnTo>
                      <a:lnTo>
                        <a:pt x="48" y="1002"/>
                      </a:lnTo>
                      <a:lnTo>
                        <a:pt x="48" y="996"/>
                      </a:lnTo>
                      <a:lnTo>
                        <a:pt x="48" y="990"/>
                      </a:lnTo>
                      <a:lnTo>
                        <a:pt x="42" y="990"/>
                      </a:lnTo>
                      <a:lnTo>
                        <a:pt x="42" y="984"/>
                      </a:lnTo>
                      <a:lnTo>
                        <a:pt x="42" y="978"/>
                      </a:lnTo>
                      <a:lnTo>
                        <a:pt x="42" y="972"/>
                      </a:lnTo>
                      <a:lnTo>
                        <a:pt x="36" y="972"/>
                      </a:lnTo>
                      <a:lnTo>
                        <a:pt x="36" y="966"/>
                      </a:lnTo>
                      <a:lnTo>
                        <a:pt x="36" y="960"/>
                      </a:lnTo>
                      <a:lnTo>
                        <a:pt x="36" y="954"/>
                      </a:lnTo>
                      <a:lnTo>
                        <a:pt x="30" y="954"/>
                      </a:lnTo>
                      <a:lnTo>
                        <a:pt x="30" y="948"/>
                      </a:lnTo>
                      <a:lnTo>
                        <a:pt x="30" y="942"/>
                      </a:lnTo>
                      <a:lnTo>
                        <a:pt x="30" y="936"/>
                      </a:lnTo>
                      <a:lnTo>
                        <a:pt x="24" y="930"/>
                      </a:lnTo>
                      <a:lnTo>
                        <a:pt x="24" y="924"/>
                      </a:lnTo>
                      <a:lnTo>
                        <a:pt x="24" y="918"/>
                      </a:lnTo>
                      <a:lnTo>
                        <a:pt x="24" y="912"/>
                      </a:lnTo>
                      <a:lnTo>
                        <a:pt x="18" y="912"/>
                      </a:lnTo>
                      <a:lnTo>
                        <a:pt x="18" y="906"/>
                      </a:lnTo>
                      <a:lnTo>
                        <a:pt x="18" y="900"/>
                      </a:lnTo>
                      <a:lnTo>
                        <a:pt x="18" y="894"/>
                      </a:lnTo>
                      <a:lnTo>
                        <a:pt x="18" y="888"/>
                      </a:lnTo>
                      <a:lnTo>
                        <a:pt x="18" y="882"/>
                      </a:lnTo>
                      <a:lnTo>
                        <a:pt x="12" y="882"/>
                      </a:lnTo>
                      <a:lnTo>
                        <a:pt x="12" y="876"/>
                      </a:lnTo>
                      <a:lnTo>
                        <a:pt x="12" y="870"/>
                      </a:lnTo>
                      <a:lnTo>
                        <a:pt x="12" y="864"/>
                      </a:lnTo>
                      <a:lnTo>
                        <a:pt x="12" y="858"/>
                      </a:lnTo>
                      <a:lnTo>
                        <a:pt x="12" y="852"/>
                      </a:lnTo>
                      <a:lnTo>
                        <a:pt x="6" y="852"/>
                      </a:lnTo>
                      <a:lnTo>
                        <a:pt x="6" y="846"/>
                      </a:lnTo>
                      <a:lnTo>
                        <a:pt x="6" y="840"/>
                      </a:lnTo>
                      <a:lnTo>
                        <a:pt x="6" y="834"/>
                      </a:lnTo>
                      <a:lnTo>
                        <a:pt x="6" y="828"/>
                      </a:lnTo>
                      <a:lnTo>
                        <a:pt x="6" y="822"/>
                      </a:lnTo>
                      <a:lnTo>
                        <a:pt x="6" y="816"/>
                      </a:lnTo>
                      <a:lnTo>
                        <a:pt x="6" y="810"/>
                      </a:lnTo>
                      <a:lnTo>
                        <a:pt x="6" y="804"/>
                      </a:lnTo>
                      <a:lnTo>
                        <a:pt x="6" y="798"/>
                      </a:lnTo>
                      <a:lnTo>
                        <a:pt x="0" y="798"/>
                      </a:lnTo>
                      <a:lnTo>
                        <a:pt x="0" y="792"/>
                      </a:lnTo>
                      <a:lnTo>
                        <a:pt x="0" y="786"/>
                      </a:lnTo>
                      <a:lnTo>
                        <a:pt x="0" y="780"/>
                      </a:lnTo>
                      <a:lnTo>
                        <a:pt x="0" y="774"/>
                      </a:lnTo>
                      <a:lnTo>
                        <a:pt x="0" y="768"/>
                      </a:lnTo>
                      <a:lnTo>
                        <a:pt x="0" y="762"/>
                      </a:lnTo>
                      <a:lnTo>
                        <a:pt x="0" y="756"/>
                      </a:lnTo>
                      <a:lnTo>
                        <a:pt x="0" y="750"/>
                      </a:lnTo>
                      <a:lnTo>
                        <a:pt x="0" y="744"/>
                      </a:lnTo>
                      <a:lnTo>
                        <a:pt x="0" y="738"/>
                      </a:lnTo>
                      <a:lnTo>
                        <a:pt x="0" y="732"/>
                      </a:lnTo>
                      <a:lnTo>
                        <a:pt x="0" y="726"/>
                      </a:lnTo>
                      <a:lnTo>
                        <a:pt x="0" y="720"/>
                      </a:lnTo>
                      <a:lnTo>
                        <a:pt x="6" y="720"/>
                      </a:lnTo>
                      <a:lnTo>
                        <a:pt x="6" y="714"/>
                      </a:lnTo>
                      <a:lnTo>
                        <a:pt x="6" y="708"/>
                      </a:lnTo>
                      <a:lnTo>
                        <a:pt x="6" y="702"/>
                      </a:lnTo>
                      <a:lnTo>
                        <a:pt x="6" y="696"/>
                      </a:lnTo>
                      <a:lnTo>
                        <a:pt x="6" y="690"/>
                      </a:lnTo>
                      <a:lnTo>
                        <a:pt x="6" y="684"/>
                      </a:lnTo>
                      <a:lnTo>
                        <a:pt x="6" y="678"/>
                      </a:lnTo>
                      <a:lnTo>
                        <a:pt x="6" y="672"/>
                      </a:lnTo>
                      <a:lnTo>
                        <a:pt x="6" y="666"/>
                      </a:lnTo>
                      <a:lnTo>
                        <a:pt x="12" y="666"/>
                      </a:lnTo>
                      <a:lnTo>
                        <a:pt x="12" y="660"/>
                      </a:lnTo>
                      <a:lnTo>
                        <a:pt x="12" y="654"/>
                      </a:lnTo>
                      <a:lnTo>
                        <a:pt x="12" y="648"/>
                      </a:lnTo>
                      <a:lnTo>
                        <a:pt x="12" y="642"/>
                      </a:lnTo>
                      <a:lnTo>
                        <a:pt x="12" y="636"/>
                      </a:lnTo>
                      <a:lnTo>
                        <a:pt x="12" y="630"/>
                      </a:lnTo>
                      <a:lnTo>
                        <a:pt x="18" y="630"/>
                      </a:lnTo>
                      <a:lnTo>
                        <a:pt x="18" y="624"/>
                      </a:lnTo>
                      <a:lnTo>
                        <a:pt x="18" y="618"/>
                      </a:lnTo>
                      <a:lnTo>
                        <a:pt x="18" y="612"/>
                      </a:lnTo>
                      <a:lnTo>
                        <a:pt x="18" y="606"/>
                      </a:lnTo>
                      <a:lnTo>
                        <a:pt x="24" y="606"/>
                      </a:lnTo>
                      <a:lnTo>
                        <a:pt x="24" y="600"/>
                      </a:lnTo>
                      <a:lnTo>
                        <a:pt x="24" y="594"/>
                      </a:lnTo>
                      <a:lnTo>
                        <a:pt x="24" y="588"/>
                      </a:lnTo>
                      <a:lnTo>
                        <a:pt x="24" y="582"/>
                      </a:lnTo>
                      <a:lnTo>
                        <a:pt x="30" y="582"/>
                      </a:lnTo>
                      <a:lnTo>
                        <a:pt x="30" y="576"/>
                      </a:lnTo>
                      <a:lnTo>
                        <a:pt x="30" y="570"/>
                      </a:lnTo>
                      <a:lnTo>
                        <a:pt x="30" y="564"/>
                      </a:lnTo>
                      <a:lnTo>
                        <a:pt x="36" y="564"/>
                      </a:lnTo>
                      <a:lnTo>
                        <a:pt x="36" y="558"/>
                      </a:lnTo>
                      <a:lnTo>
                        <a:pt x="36" y="552"/>
                      </a:lnTo>
                      <a:lnTo>
                        <a:pt x="36" y="546"/>
                      </a:lnTo>
                      <a:lnTo>
                        <a:pt x="42" y="546"/>
                      </a:lnTo>
                      <a:lnTo>
                        <a:pt x="42" y="540"/>
                      </a:lnTo>
                      <a:lnTo>
                        <a:pt x="42" y="534"/>
                      </a:lnTo>
                      <a:lnTo>
                        <a:pt x="42" y="528"/>
                      </a:lnTo>
                      <a:lnTo>
                        <a:pt x="48" y="528"/>
                      </a:lnTo>
                      <a:lnTo>
                        <a:pt x="48" y="522"/>
                      </a:lnTo>
                      <a:lnTo>
                        <a:pt x="48" y="516"/>
                      </a:lnTo>
                      <a:lnTo>
                        <a:pt x="54" y="516"/>
                      </a:lnTo>
                      <a:lnTo>
                        <a:pt x="54" y="510"/>
                      </a:lnTo>
                      <a:lnTo>
                        <a:pt x="54" y="504"/>
                      </a:lnTo>
                      <a:lnTo>
                        <a:pt x="54" y="498"/>
                      </a:lnTo>
                      <a:lnTo>
                        <a:pt x="60" y="498"/>
                      </a:lnTo>
                      <a:lnTo>
                        <a:pt x="60" y="492"/>
                      </a:lnTo>
                      <a:lnTo>
                        <a:pt x="60" y="486"/>
                      </a:lnTo>
                      <a:lnTo>
                        <a:pt x="66" y="486"/>
                      </a:lnTo>
                      <a:lnTo>
                        <a:pt x="66" y="480"/>
                      </a:lnTo>
                      <a:lnTo>
                        <a:pt x="66" y="474"/>
                      </a:lnTo>
                      <a:lnTo>
                        <a:pt x="72" y="474"/>
                      </a:lnTo>
                      <a:lnTo>
                        <a:pt x="72" y="468"/>
                      </a:lnTo>
                      <a:lnTo>
                        <a:pt x="72" y="462"/>
                      </a:lnTo>
                      <a:lnTo>
                        <a:pt x="78" y="462"/>
                      </a:lnTo>
                      <a:lnTo>
                        <a:pt x="78" y="456"/>
                      </a:lnTo>
                      <a:lnTo>
                        <a:pt x="78" y="450"/>
                      </a:lnTo>
                      <a:lnTo>
                        <a:pt x="84" y="450"/>
                      </a:lnTo>
                      <a:lnTo>
                        <a:pt x="84" y="444"/>
                      </a:lnTo>
                      <a:lnTo>
                        <a:pt x="84" y="438"/>
                      </a:lnTo>
                      <a:lnTo>
                        <a:pt x="90" y="438"/>
                      </a:lnTo>
                      <a:lnTo>
                        <a:pt x="90" y="432"/>
                      </a:lnTo>
                      <a:lnTo>
                        <a:pt x="90" y="426"/>
                      </a:lnTo>
                      <a:lnTo>
                        <a:pt x="96" y="426"/>
                      </a:lnTo>
                      <a:lnTo>
                        <a:pt x="96" y="420"/>
                      </a:lnTo>
                      <a:lnTo>
                        <a:pt x="96" y="414"/>
                      </a:lnTo>
                      <a:lnTo>
                        <a:pt x="102" y="414"/>
                      </a:lnTo>
                      <a:lnTo>
                        <a:pt x="102" y="408"/>
                      </a:lnTo>
                      <a:lnTo>
                        <a:pt x="108" y="402"/>
                      </a:lnTo>
                      <a:lnTo>
                        <a:pt x="108" y="396"/>
                      </a:lnTo>
                      <a:lnTo>
                        <a:pt x="114" y="396"/>
                      </a:lnTo>
                      <a:lnTo>
                        <a:pt x="114" y="390"/>
                      </a:lnTo>
                      <a:lnTo>
                        <a:pt x="114" y="384"/>
                      </a:lnTo>
                      <a:lnTo>
                        <a:pt x="120" y="384"/>
                      </a:lnTo>
                      <a:lnTo>
                        <a:pt x="120" y="378"/>
                      </a:lnTo>
                      <a:lnTo>
                        <a:pt x="126" y="378"/>
                      </a:lnTo>
                      <a:lnTo>
                        <a:pt x="126" y="372"/>
                      </a:lnTo>
                      <a:lnTo>
                        <a:pt x="126" y="366"/>
                      </a:lnTo>
                      <a:lnTo>
                        <a:pt x="132" y="366"/>
                      </a:lnTo>
                      <a:lnTo>
                        <a:pt x="132" y="360"/>
                      </a:lnTo>
                      <a:lnTo>
                        <a:pt x="138" y="360"/>
                      </a:lnTo>
                      <a:lnTo>
                        <a:pt x="138" y="354"/>
                      </a:lnTo>
                      <a:lnTo>
                        <a:pt x="138" y="348"/>
                      </a:lnTo>
                      <a:lnTo>
                        <a:pt x="144" y="348"/>
                      </a:lnTo>
                      <a:lnTo>
                        <a:pt x="144" y="342"/>
                      </a:lnTo>
                      <a:lnTo>
                        <a:pt x="150" y="342"/>
                      </a:lnTo>
                      <a:lnTo>
                        <a:pt x="150" y="336"/>
                      </a:lnTo>
                      <a:lnTo>
                        <a:pt x="150" y="330"/>
                      </a:lnTo>
                      <a:lnTo>
                        <a:pt x="156" y="330"/>
                      </a:lnTo>
                      <a:lnTo>
                        <a:pt x="156" y="324"/>
                      </a:lnTo>
                      <a:lnTo>
                        <a:pt x="162" y="324"/>
                      </a:lnTo>
                      <a:lnTo>
                        <a:pt x="162" y="318"/>
                      </a:lnTo>
                      <a:lnTo>
                        <a:pt x="168" y="312"/>
                      </a:lnTo>
                      <a:lnTo>
                        <a:pt x="168" y="306"/>
                      </a:lnTo>
                      <a:lnTo>
                        <a:pt x="174" y="306"/>
                      </a:lnTo>
                      <a:lnTo>
                        <a:pt x="174" y="300"/>
                      </a:lnTo>
                      <a:lnTo>
                        <a:pt x="180" y="300"/>
                      </a:lnTo>
                      <a:lnTo>
                        <a:pt x="180" y="294"/>
                      </a:lnTo>
                      <a:lnTo>
                        <a:pt x="186" y="294"/>
                      </a:lnTo>
                      <a:lnTo>
                        <a:pt x="186" y="288"/>
                      </a:lnTo>
                      <a:lnTo>
                        <a:pt x="192" y="282"/>
                      </a:lnTo>
                      <a:lnTo>
                        <a:pt x="192" y="276"/>
                      </a:lnTo>
                      <a:lnTo>
                        <a:pt x="198" y="276"/>
                      </a:lnTo>
                      <a:lnTo>
                        <a:pt x="198" y="270"/>
                      </a:lnTo>
                      <a:lnTo>
                        <a:pt x="204" y="270"/>
                      </a:lnTo>
                      <a:lnTo>
                        <a:pt x="204" y="264"/>
                      </a:lnTo>
                      <a:lnTo>
                        <a:pt x="210" y="264"/>
                      </a:lnTo>
                      <a:lnTo>
                        <a:pt x="210" y="258"/>
                      </a:lnTo>
                      <a:lnTo>
                        <a:pt x="216" y="252"/>
                      </a:lnTo>
                      <a:lnTo>
                        <a:pt x="216" y="246"/>
                      </a:lnTo>
                      <a:lnTo>
                        <a:pt x="222" y="246"/>
                      </a:lnTo>
                      <a:lnTo>
                        <a:pt x="222" y="240"/>
                      </a:lnTo>
                      <a:lnTo>
                        <a:pt x="228" y="240"/>
                      </a:lnTo>
                      <a:lnTo>
                        <a:pt x="228" y="234"/>
                      </a:lnTo>
                      <a:lnTo>
                        <a:pt x="234" y="234"/>
                      </a:lnTo>
                      <a:lnTo>
                        <a:pt x="234" y="228"/>
                      </a:lnTo>
                      <a:lnTo>
                        <a:pt x="240" y="228"/>
                      </a:lnTo>
                      <a:lnTo>
                        <a:pt x="240" y="222"/>
                      </a:lnTo>
                      <a:lnTo>
                        <a:pt x="246" y="222"/>
                      </a:lnTo>
                      <a:lnTo>
                        <a:pt x="246" y="216"/>
                      </a:lnTo>
                      <a:lnTo>
                        <a:pt x="252" y="216"/>
                      </a:lnTo>
                      <a:lnTo>
                        <a:pt x="252" y="210"/>
                      </a:lnTo>
                      <a:lnTo>
                        <a:pt x="258" y="210"/>
                      </a:lnTo>
                      <a:lnTo>
                        <a:pt x="258" y="204"/>
                      </a:lnTo>
                      <a:lnTo>
                        <a:pt x="264" y="204"/>
                      </a:lnTo>
                      <a:lnTo>
                        <a:pt x="264" y="198"/>
                      </a:lnTo>
                      <a:lnTo>
                        <a:pt x="270" y="192"/>
                      </a:lnTo>
                      <a:lnTo>
                        <a:pt x="276" y="186"/>
                      </a:lnTo>
                      <a:lnTo>
                        <a:pt x="282" y="180"/>
                      </a:lnTo>
                      <a:lnTo>
                        <a:pt x="288" y="174"/>
                      </a:lnTo>
                      <a:lnTo>
                        <a:pt x="294" y="168"/>
                      </a:lnTo>
                      <a:lnTo>
                        <a:pt x="300" y="162"/>
                      </a:lnTo>
                      <a:lnTo>
                        <a:pt x="306" y="156"/>
                      </a:lnTo>
                      <a:lnTo>
                        <a:pt x="312" y="156"/>
                      </a:lnTo>
                      <a:lnTo>
                        <a:pt x="312" y="150"/>
                      </a:lnTo>
                      <a:lnTo>
                        <a:pt x="318" y="150"/>
                      </a:lnTo>
                      <a:lnTo>
                        <a:pt x="318" y="144"/>
                      </a:lnTo>
                      <a:lnTo>
                        <a:pt x="324" y="144"/>
                      </a:lnTo>
                      <a:lnTo>
                        <a:pt x="324" y="138"/>
                      </a:lnTo>
                      <a:lnTo>
                        <a:pt x="330" y="138"/>
                      </a:lnTo>
                      <a:lnTo>
                        <a:pt x="330" y="132"/>
                      </a:lnTo>
                      <a:lnTo>
                        <a:pt x="336" y="132"/>
                      </a:lnTo>
                      <a:lnTo>
                        <a:pt x="336" y="126"/>
                      </a:lnTo>
                      <a:lnTo>
                        <a:pt x="342" y="126"/>
                      </a:lnTo>
                      <a:lnTo>
                        <a:pt x="342" y="120"/>
                      </a:lnTo>
                      <a:lnTo>
                        <a:pt x="348" y="120"/>
                      </a:lnTo>
                      <a:lnTo>
                        <a:pt x="348" y="114"/>
                      </a:lnTo>
                      <a:lnTo>
                        <a:pt x="354" y="114"/>
                      </a:lnTo>
                      <a:lnTo>
                        <a:pt x="354" y="108"/>
                      </a:lnTo>
                      <a:lnTo>
                        <a:pt x="360" y="108"/>
                      </a:lnTo>
                      <a:lnTo>
                        <a:pt x="360" y="102"/>
                      </a:lnTo>
                      <a:lnTo>
                        <a:pt x="367" y="102"/>
                      </a:lnTo>
                      <a:lnTo>
                        <a:pt x="367" y="96"/>
                      </a:lnTo>
                      <a:lnTo>
                        <a:pt x="373" y="96"/>
                      </a:lnTo>
                      <a:lnTo>
                        <a:pt x="373" y="90"/>
                      </a:lnTo>
                      <a:lnTo>
                        <a:pt x="379" y="90"/>
                      </a:lnTo>
                      <a:lnTo>
                        <a:pt x="385" y="84"/>
                      </a:lnTo>
                      <a:lnTo>
                        <a:pt x="391" y="84"/>
                      </a:lnTo>
                      <a:lnTo>
                        <a:pt x="391" y="78"/>
                      </a:lnTo>
                      <a:lnTo>
                        <a:pt x="397" y="78"/>
                      </a:lnTo>
                      <a:lnTo>
                        <a:pt x="397" y="72"/>
                      </a:lnTo>
                      <a:lnTo>
                        <a:pt x="403" y="72"/>
                      </a:lnTo>
                      <a:lnTo>
                        <a:pt x="403" y="66"/>
                      </a:lnTo>
                      <a:lnTo>
                        <a:pt x="409" y="66"/>
                      </a:lnTo>
                      <a:lnTo>
                        <a:pt x="409" y="60"/>
                      </a:lnTo>
                      <a:lnTo>
                        <a:pt x="415" y="60"/>
                      </a:lnTo>
                      <a:lnTo>
                        <a:pt x="421" y="54"/>
                      </a:lnTo>
                      <a:lnTo>
                        <a:pt x="427" y="54"/>
                      </a:lnTo>
                      <a:lnTo>
                        <a:pt x="427" y="48"/>
                      </a:lnTo>
                      <a:lnTo>
                        <a:pt x="433" y="48"/>
                      </a:lnTo>
                      <a:lnTo>
                        <a:pt x="433" y="42"/>
                      </a:lnTo>
                      <a:lnTo>
                        <a:pt x="439" y="42"/>
                      </a:lnTo>
                      <a:lnTo>
                        <a:pt x="439" y="36"/>
                      </a:lnTo>
                      <a:lnTo>
                        <a:pt x="445" y="36"/>
                      </a:lnTo>
                      <a:lnTo>
                        <a:pt x="451" y="30"/>
                      </a:lnTo>
                      <a:lnTo>
                        <a:pt x="457" y="24"/>
                      </a:lnTo>
                      <a:lnTo>
                        <a:pt x="463" y="24"/>
                      </a:lnTo>
                      <a:lnTo>
                        <a:pt x="463" y="18"/>
                      </a:lnTo>
                      <a:lnTo>
                        <a:pt x="469" y="18"/>
                      </a:lnTo>
                      <a:lnTo>
                        <a:pt x="469" y="12"/>
                      </a:lnTo>
                      <a:lnTo>
                        <a:pt x="475" y="12"/>
                      </a:lnTo>
                      <a:lnTo>
                        <a:pt x="475" y="6"/>
                      </a:lnTo>
                      <a:lnTo>
                        <a:pt x="481" y="6"/>
                      </a:lnTo>
                      <a:lnTo>
                        <a:pt x="487" y="6"/>
                      </a:lnTo>
                      <a:lnTo>
                        <a:pt x="487" y="0"/>
                      </a:lnTo>
                      <a:lnTo>
                        <a:pt x="493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29702" name="直接连接符 9252"/>
                <p:cNvSpPr/>
                <p:nvPr>
                  <p:custDataLst>
                    <p:tags r:id="rId2"/>
                  </p:custDataLst>
                </p:nvPr>
              </p:nvSpPr>
              <p:spPr>
                <a:xfrm flipH="1">
                  <a:off x="2447" y="1532"/>
                  <a:ext cx="30" cy="1224"/>
                </a:xfrm>
                <a:prstGeom prst="line">
                  <a:avLst/>
                </a:prstGeom>
                <a:ln w="9525" cap="flat" cmpd="sng">
                  <a:solidFill>
                    <a:srgbClr val="00008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29703" name="椭圆 9253"/>
                <p:cNvSpPr/>
                <p:nvPr>
                  <p:custDataLst>
                    <p:tags r:id="rId3"/>
                  </p:custDataLst>
                </p:nvPr>
              </p:nvSpPr>
              <p:spPr>
                <a:xfrm>
                  <a:off x="3060" y="2108"/>
                  <a:ext cx="30" cy="30"/>
                </a:xfrm>
                <a:prstGeom prst="ellipse">
                  <a:avLst/>
                </a:prstGeom>
                <a:solidFill>
                  <a:srgbClr val="FF0000"/>
                </a:solidFill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anchor="t" anchorCtr="0"/>
                <a:p>
                  <a:pPr algn="ctr"/>
                  <a:endParaRPr lang="zh-CN" altLang="en-US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</p:txBody>
            </p:sp>
          </p:grpSp>
          <p:grpSp>
            <p:nvGrpSpPr>
              <p:cNvPr id="29704" name="组合 9254"/>
              <p:cNvGrpSpPr/>
              <p:nvPr/>
            </p:nvGrpSpPr>
            <p:grpSpPr>
              <a:xfrm>
                <a:off x="1791" y="0"/>
                <a:ext cx="1815" cy="1906"/>
                <a:chOff x="1791" y="0"/>
                <a:chExt cx="1815" cy="1906"/>
              </a:xfrm>
            </p:grpSpPr>
            <p:sp>
              <p:nvSpPr>
                <p:cNvPr id="29705" name="直接连接符 9255"/>
                <p:cNvSpPr/>
                <p:nvPr>
                  <p:custDataLst>
                    <p:tags r:id="rId4"/>
                  </p:custDataLst>
                </p:nvPr>
              </p:nvSpPr>
              <p:spPr>
                <a:xfrm>
                  <a:off x="1791" y="954"/>
                  <a:ext cx="1815" cy="0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</p:sp>
            <p:sp>
              <p:nvSpPr>
                <p:cNvPr id="29706" name="直接连接符 9256"/>
                <p:cNvSpPr/>
                <p:nvPr>
                  <p:custDataLst>
                    <p:tags r:id="rId5"/>
                  </p:custDataLst>
                </p:nvPr>
              </p:nvSpPr>
              <p:spPr>
                <a:xfrm flipV="1">
                  <a:off x="2517" y="0"/>
                  <a:ext cx="0" cy="1906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</p:sp>
          </p:grpSp>
        </p:grpSp>
        <p:sp>
          <p:nvSpPr>
            <p:cNvPr id="29707" name="直接连接符 9257"/>
            <p:cNvSpPr/>
            <p:nvPr>
              <p:custDataLst>
                <p:tags r:id="rId6"/>
              </p:custDataLst>
            </p:nvPr>
          </p:nvSpPr>
          <p:spPr>
            <a:xfrm>
              <a:off x="4422" y="845"/>
              <a:ext cx="363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9708" name="直接连接符 9258"/>
            <p:cNvSpPr/>
            <p:nvPr>
              <p:custDataLst>
                <p:tags r:id="rId7"/>
              </p:custDataLst>
            </p:nvPr>
          </p:nvSpPr>
          <p:spPr>
            <a:xfrm flipH="1" flipV="1">
              <a:off x="4785" y="845"/>
              <a:ext cx="91" cy="27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29709" name="文本框 106"/>
          <p:cNvSpPr txBox="1"/>
          <p:nvPr/>
        </p:nvSpPr>
        <p:spPr>
          <a:xfrm>
            <a:off x="831850" y="1844675"/>
            <a:ext cx="8137525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zh-CN">
                <a:latin typeface="黑体" panose="02010609060101010101" pitchFamily="49" charset="-122"/>
                <a:ea typeface="宋体" panose="02010600030101010101" pitchFamily="2" charset="-122"/>
              </a:rPr>
              <a:t>1、应用抛物线定义可以解决哪两类问题？</a:t>
            </a:r>
            <a:endParaRPr lang="zh-CN" altLang="en-US">
              <a:latin typeface="黑体" panose="02010609060101010101" pitchFamily="49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9" name="文本框 4106"/>
          <p:cNvSpPr txBox="1"/>
          <p:nvPr/>
        </p:nvSpPr>
        <p:spPr>
          <a:xfrm>
            <a:off x="1136650" y="477838"/>
            <a:ext cx="7400925" cy="135413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引入</a:t>
            </a:r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endParaRPr lang="zh-CN" altLang="en-US" sz="18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18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2800" dirty="0">
                <a:latin typeface="Arial" panose="020B0604020202020204" pitchFamily="34" charset="0"/>
                <a:ea typeface="黑体" panose="02010609060101010101" pitchFamily="49" charset="-122"/>
              </a:rPr>
              <a:t>研究抛物线的几何性质</a:t>
            </a:r>
            <a:endParaRPr lang="zh-CN" altLang="en-US" sz="28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标题 7171"/>
          <p:cNvSpPr>
            <a:spLocks noGrp="1"/>
          </p:cNvSpPr>
          <p:nvPr>
            <p:ph type="title"/>
          </p:nvPr>
        </p:nvSpPr>
        <p:spPr>
          <a:xfrm>
            <a:off x="0" y="0"/>
            <a:ext cx="1162050" cy="850900"/>
          </a:xfrm>
        </p:spPr>
        <p:txBody>
          <a:bodyPr anchor="ctr" anchorCtr="0"/>
          <a:p>
            <a:pPr algn="l"/>
            <a:r>
              <a:rPr lang="zh-CN" altLang="en-US" sz="3200" dirty="0"/>
              <a:t>新授</a:t>
            </a:r>
            <a:endParaRPr lang="zh-CN" altLang="en-US" sz="3200" dirty="0"/>
          </a:p>
        </p:txBody>
      </p:sp>
      <p:grpSp>
        <p:nvGrpSpPr>
          <p:cNvPr id="7197" name="组合 7196"/>
          <p:cNvGrpSpPr/>
          <p:nvPr/>
        </p:nvGrpSpPr>
        <p:grpSpPr>
          <a:xfrm>
            <a:off x="323850" y="765175"/>
            <a:ext cx="4857750" cy="587375"/>
            <a:chOff x="521" y="799"/>
            <a:chExt cx="3060" cy="370"/>
          </a:xfrm>
        </p:grpSpPr>
        <p:sp>
          <p:nvSpPr>
            <p:cNvPr id="8195" name="文本框 7172"/>
            <p:cNvSpPr txBox="1"/>
            <p:nvPr/>
          </p:nvSpPr>
          <p:spPr>
            <a:xfrm>
              <a:off x="521" y="799"/>
              <a:ext cx="3060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>
                  <a:latin typeface="黑体" panose="02010609060101010101" pitchFamily="49" charset="-122"/>
                  <a:ea typeface="黑体" panose="02010609060101010101" pitchFamily="49" charset="-122"/>
                </a:rPr>
                <a:t>1</a:t>
              </a:r>
              <a:r>
                <a:rPr lang="zh-CN" altLang="en-US" dirty="0">
                  <a:latin typeface="黑体" panose="02010609060101010101" pitchFamily="49" charset="-122"/>
                  <a:ea typeface="黑体" panose="02010609060101010101" pitchFamily="49" charset="-122"/>
                </a:rPr>
                <a:t>、              的性质</a:t>
              </a:r>
              <a:endParaRPr lang="zh-CN" altLang="en-US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graphicFrame>
          <p:nvGraphicFramePr>
            <p:cNvPr id="8196" name="内容占位符 7173"/>
            <p:cNvGraphicFramePr>
              <a:graphicFrameLocks noGrp="1"/>
            </p:cNvGraphicFramePr>
            <p:nvPr>
              <p:ph sz="half" idx="4294967295"/>
            </p:nvPr>
          </p:nvGraphicFramePr>
          <p:xfrm>
            <a:off x="838" y="799"/>
            <a:ext cx="1951" cy="3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" r:id="rId1" imgW="1179830" imgH="254000" progId="Equation.3">
                    <p:embed/>
                  </p:oleObj>
                </mc:Choice>
                <mc:Fallback>
                  <p:oleObj name="" r:id="rId1" imgW="1179830" imgH="254000" progId="Equation.3">
                    <p:embed/>
                    <p:pic>
                      <p:nvPicPr>
                        <p:cNvPr id="0" name="图片 3077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838" y="799"/>
                          <a:ext cx="1951" cy="370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181" name="文本框 7180"/>
          <p:cNvSpPr txBox="1"/>
          <p:nvPr/>
        </p:nvSpPr>
        <p:spPr>
          <a:xfrm>
            <a:off x="323850" y="1628775"/>
            <a:ext cx="2870200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>
                <a:latin typeface="楷体" panose="02010609060101010101" charset="-122"/>
                <a:ea typeface="楷体" panose="02010609060101010101" charset="-122"/>
              </a:rPr>
              <a:t>(1)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位置范围    </a:t>
            </a:r>
            <a:endParaRPr lang="zh-CN" altLang="en-US" sz="28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7193" name="矩形 7192"/>
          <p:cNvSpPr/>
          <p:nvPr/>
        </p:nvSpPr>
        <p:spPr>
          <a:xfrm>
            <a:off x="684213" y="4868863"/>
            <a:ext cx="7842250" cy="9540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从方程上看：图形上任意一点（</a:t>
            </a:r>
            <a:r>
              <a:rPr lang="en-US" altLang="zh-CN" sz="2800" b="1" err="1">
                <a:latin typeface="楷体" panose="02010609060101010101" charset="-122"/>
                <a:ea typeface="楷体" panose="02010609060101010101" charset="-122"/>
              </a:rPr>
              <a:t>x,y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）关于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</a:rPr>
              <a:t>X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轴的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对称点（</a:t>
            </a:r>
            <a:r>
              <a:rPr lang="en-US" altLang="zh-CN" sz="2800" b="1" err="1">
                <a:latin typeface="楷体" panose="02010609060101010101" charset="-122"/>
                <a:ea typeface="楷体" panose="02010609060101010101" charset="-122"/>
              </a:rPr>
              <a:t>x,-y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）仍然满足方程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</a:rPr>
              <a:t>.</a:t>
            </a:r>
            <a:endParaRPr lang="en-US" altLang="zh-CN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7194" name="文本框 7193"/>
          <p:cNvSpPr txBox="1"/>
          <p:nvPr/>
        </p:nvSpPr>
        <p:spPr>
          <a:xfrm>
            <a:off x="179388" y="3644900"/>
            <a:ext cx="1793875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>
                <a:latin typeface="楷体" panose="02010609060101010101" charset="-122"/>
                <a:ea typeface="楷体" panose="02010609060101010101" charset="-122"/>
              </a:rPr>
              <a:t>(2)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对称性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grpSp>
        <p:nvGrpSpPr>
          <p:cNvPr id="7198" name="组合 7197"/>
          <p:cNvGrpSpPr/>
          <p:nvPr/>
        </p:nvGrpSpPr>
        <p:grpSpPr>
          <a:xfrm>
            <a:off x="755650" y="3067050"/>
            <a:ext cx="5975350" cy="608013"/>
            <a:chOff x="295" y="2387"/>
            <a:chExt cx="3764" cy="383"/>
          </a:xfrm>
        </p:grpSpPr>
        <p:sp>
          <p:nvSpPr>
            <p:cNvPr id="8201" name="文本框 7191"/>
            <p:cNvSpPr txBox="1"/>
            <p:nvPr/>
          </p:nvSpPr>
          <p:spPr>
            <a:xfrm>
              <a:off x="295" y="2387"/>
              <a:ext cx="2146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2800" b="1" dirty="0">
                  <a:latin typeface="楷体" panose="02010609060101010101" charset="-122"/>
                  <a:ea typeface="楷体" panose="02010609060101010101" charset="-122"/>
                </a:rPr>
                <a:t>从方程上看：      </a:t>
              </a:r>
              <a:endParaRPr lang="zh-CN" altLang="en-US" sz="2800" b="1" dirty="0">
                <a:latin typeface="楷体" panose="02010609060101010101" charset="-122"/>
                <a:ea typeface="楷体" panose="02010609060101010101" charset="-122"/>
              </a:endParaRPr>
            </a:p>
          </p:txBody>
        </p:sp>
        <p:graphicFrame>
          <p:nvGraphicFramePr>
            <p:cNvPr id="8202" name="内容占位符 7194"/>
            <p:cNvGraphicFramePr>
              <a:graphicFrameLocks noGrp="1"/>
            </p:cNvGraphicFramePr>
            <p:nvPr>
              <p:ph sz="half" idx="4294967295"/>
            </p:nvPr>
          </p:nvGraphicFramePr>
          <p:xfrm>
            <a:off x="1791" y="2432"/>
            <a:ext cx="2268" cy="3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" r:id="rId3" imgW="1535430" imgH="254000" progId="Equation.3">
                    <p:embed/>
                  </p:oleObj>
                </mc:Choice>
                <mc:Fallback>
                  <p:oleObj name="" r:id="rId3" imgW="1535430" imgH="254000" progId="Equation.3">
                    <p:embed/>
                    <p:pic>
                      <p:nvPicPr>
                        <p:cNvPr id="0" name="图片 3078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791" y="2432"/>
                          <a:ext cx="2268" cy="338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235" name="文本框 7234"/>
          <p:cNvSpPr txBox="1"/>
          <p:nvPr/>
        </p:nvSpPr>
        <p:spPr>
          <a:xfrm>
            <a:off x="798513" y="2420938"/>
            <a:ext cx="4832350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从图形上看：位于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</a:rPr>
              <a:t>y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轴的右侧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</a:rPr>
              <a:t>.</a:t>
            </a:r>
            <a:endParaRPr lang="en-US" altLang="zh-CN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7236" name="文本框 7235"/>
          <p:cNvSpPr txBox="1"/>
          <p:nvPr/>
        </p:nvSpPr>
        <p:spPr>
          <a:xfrm>
            <a:off x="762000" y="4292600"/>
            <a:ext cx="4473575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从图形上看：关于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</a:rPr>
              <a:t>x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轴对称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</a:rPr>
              <a:t>.</a:t>
            </a:r>
            <a:endParaRPr lang="en-US" altLang="zh-CN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grpSp>
        <p:nvGrpSpPr>
          <p:cNvPr id="8205" name="组合 1"/>
          <p:cNvGrpSpPr/>
          <p:nvPr/>
        </p:nvGrpSpPr>
        <p:grpSpPr>
          <a:xfrm>
            <a:off x="6156325" y="368300"/>
            <a:ext cx="1987550" cy="2511425"/>
            <a:chOff x="9696" y="581"/>
            <a:chExt cx="3130" cy="3954"/>
          </a:xfrm>
        </p:grpSpPr>
        <p:grpSp>
          <p:nvGrpSpPr>
            <p:cNvPr id="8206" name="组合 23"/>
            <p:cNvGrpSpPr/>
            <p:nvPr/>
          </p:nvGrpSpPr>
          <p:grpSpPr>
            <a:xfrm>
              <a:off x="10807" y="1031"/>
              <a:ext cx="1534" cy="3055"/>
              <a:chOff x="10695" y="3066"/>
              <a:chExt cx="1535" cy="3054"/>
            </a:xfrm>
          </p:grpSpPr>
          <p:grpSp>
            <p:nvGrpSpPr>
              <p:cNvPr id="8207" name="组合 15"/>
              <p:cNvGrpSpPr/>
              <p:nvPr/>
            </p:nvGrpSpPr>
            <p:grpSpPr>
              <a:xfrm>
                <a:off x="10695" y="3066"/>
                <a:ext cx="1535" cy="3054"/>
                <a:chOff x="6966" y="2840"/>
                <a:chExt cx="1535" cy="3054"/>
              </a:xfrm>
            </p:grpSpPr>
            <p:sp>
              <p:nvSpPr>
                <p:cNvPr id="8208" name="任意多边形 7257"/>
                <p:cNvSpPr/>
                <p:nvPr>
                  <p:custDataLst>
                    <p:tags r:id="rId5"/>
                  </p:custDataLst>
                </p:nvPr>
              </p:nvSpPr>
              <p:spPr>
                <a:xfrm>
                  <a:off x="6966" y="2840"/>
                  <a:ext cx="1535" cy="3054"/>
                </a:xfrm>
                <a:custGeom>
                  <a:avLst/>
                  <a:gdLst/>
                  <a:ahLst/>
                  <a:cxnLst/>
                  <a:pathLst>
                    <a:path w="499" h="1554">
                      <a:moveTo>
                        <a:pt x="499" y="1554"/>
                      </a:moveTo>
                      <a:lnTo>
                        <a:pt x="499" y="1548"/>
                      </a:lnTo>
                      <a:lnTo>
                        <a:pt x="493" y="1548"/>
                      </a:lnTo>
                      <a:lnTo>
                        <a:pt x="493" y="1542"/>
                      </a:lnTo>
                      <a:lnTo>
                        <a:pt x="487" y="1542"/>
                      </a:lnTo>
                      <a:lnTo>
                        <a:pt x="481" y="1536"/>
                      </a:lnTo>
                      <a:lnTo>
                        <a:pt x="475" y="1536"/>
                      </a:lnTo>
                      <a:lnTo>
                        <a:pt x="475" y="1530"/>
                      </a:lnTo>
                      <a:lnTo>
                        <a:pt x="469" y="1530"/>
                      </a:lnTo>
                      <a:lnTo>
                        <a:pt x="469" y="1524"/>
                      </a:lnTo>
                      <a:lnTo>
                        <a:pt x="463" y="1524"/>
                      </a:lnTo>
                      <a:lnTo>
                        <a:pt x="463" y="1518"/>
                      </a:lnTo>
                      <a:lnTo>
                        <a:pt x="457" y="1518"/>
                      </a:lnTo>
                      <a:lnTo>
                        <a:pt x="457" y="1512"/>
                      </a:lnTo>
                      <a:lnTo>
                        <a:pt x="451" y="1512"/>
                      </a:lnTo>
                      <a:lnTo>
                        <a:pt x="445" y="1506"/>
                      </a:lnTo>
                      <a:lnTo>
                        <a:pt x="439" y="1506"/>
                      </a:lnTo>
                      <a:lnTo>
                        <a:pt x="439" y="1500"/>
                      </a:lnTo>
                      <a:lnTo>
                        <a:pt x="433" y="1500"/>
                      </a:lnTo>
                      <a:lnTo>
                        <a:pt x="433" y="1494"/>
                      </a:lnTo>
                      <a:lnTo>
                        <a:pt x="427" y="1494"/>
                      </a:lnTo>
                      <a:lnTo>
                        <a:pt x="427" y="1488"/>
                      </a:lnTo>
                      <a:lnTo>
                        <a:pt x="421" y="1488"/>
                      </a:lnTo>
                      <a:lnTo>
                        <a:pt x="421" y="1482"/>
                      </a:lnTo>
                      <a:lnTo>
                        <a:pt x="415" y="1482"/>
                      </a:lnTo>
                      <a:lnTo>
                        <a:pt x="409" y="1476"/>
                      </a:lnTo>
                      <a:lnTo>
                        <a:pt x="403" y="1470"/>
                      </a:lnTo>
                      <a:lnTo>
                        <a:pt x="397" y="1470"/>
                      </a:lnTo>
                      <a:lnTo>
                        <a:pt x="397" y="1464"/>
                      </a:lnTo>
                      <a:lnTo>
                        <a:pt x="391" y="1464"/>
                      </a:lnTo>
                      <a:lnTo>
                        <a:pt x="391" y="1458"/>
                      </a:lnTo>
                      <a:lnTo>
                        <a:pt x="385" y="1458"/>
                      </a:lnTo>
                      <a:lnTo>
                        <a:pt x="385" y="1452"/>
                      </a:lnTo>
                      <a:lnTo>
                        <a:pt x="379" y="1452"/>
                      </a:lnTo>
                      <a:lnTo>
                        <a:pt x="379" y="1446"/>
                      </a:lnTo>
                      <a:lnTo>
                        <a:pt x="373" y="1446"/>
                      </a:lnTo>
                      <a:lnTo>
                        <a:pt x="373" y="1440"/>
                      </a:lnTo>
                      <a:lnTo>
                        <a:pt x="367" y="1440"/>
                      </a:lnTo>
                      <a:lnTo>
                        <a:pt x="367" y="1434"/>
                      </a:lnTo>
                      <a:lnTo>
                        <a:pt x="361" y="1434"/>
                      </a:lnTo>
                      <a:lnTo>
                        <a:pt x="361" y="1428"/>
                      </a:lnTo>
                      <a:lnTo>
                        <a:pt x="354" y="1428"/>
                      </a:lnTo>
                      <a:lnTo>
                        <a:pt x="354" y="1422"/>
                      </a:lnTo>
                      <a:lnTo>
                        <a:pt x="348" y="1422"/>
                      </a:lnTo>
                      <a:lnTo>
                        <a:pt x="348" y="1416"/>
                      </a:lnTo>
                      <a:lnTo>
                        <a:pt x="342" y="1416"/>
                      </a:lnTo>
                      <a:lnTo>
                        <a:pt x="336" y="1410"/>
                      </a:lnTo>
                      <a:lnTo>
                        <a:pt x="336" y="1404"/>
                      </a:lnTo>
                      <a:lnTo>
                        <a:pt x="330" y="1404"/>
                      </a:lnTo>
                      <a:lnTo>
                        <a:pt x="324" y="1398"/>
                      </a:lnTo>
                      <a:lnTo>
                        <a:pt x="318" y="1392"/>
                      </a:lnTo>
                      <a:lnTo>
                        <a:pt x="312" y="1386"/>
                      </a:lnTo>
                      <a:lnTo>
                        <a:pt x="312" y="1380"/>
                      </a:lnTo>
                      <a:lnTo>
                        <a:pt x="306" y="1380"/>
                      </a:lnTo>
                      <a:lnTo>
                        <a:pt x="300" y="1374"/>
                      </a:lnTo>
                      <a:lnTo>
                        <a:pt x="294" y="1368"/>
                      </a:lnTo>
                      <a:lnTo>
                        <a:pt x="288" y="1362"/>
                      </a:lnTo>
                      <a:lnTo>
                        <a:pt x="282" y="1356"/>
                      </a:lnTo>
                      <a:lnTo>
                        <a:pt x="282" y="1350"/>
                      </a:lnTo>
                      <a:lnTo>
                        <a:pt x="276" y="1350"/>
                      </a:lnTo>
                      <a:lnTo>
                        <a:pt x="276" y="1344"/>
                      </a:lnTo>
                      <a:lnTo>
                        <a:pt x="270" y="1344"/>
                      </a:lnTo>
                      <a:lnTo>
                        <a:pt x="270" y="1338"/>
                      </a:lnTo>
                      <a:lnTo>
                        <a:pt x="264" y="1338"/>
                      </a:lnTo>
                      <a:lnTo>
                        <a:pt x="264" y="1332"/>
                      </a:lnTo>
                      <a:lnTo>
                        <a:pt x="258" y="1332"/>
                      </a:lnTo>
                      <a:lnTo>
                        <a:pt x="258" y="1326"/>
                      </a:lnTo>
                      <a:lnTo>
                        <a:pt x="252" y="1326"/>
                      </a:lnTo>
                      <a:lnTo>
                        <a:pt x="252" y="1320"/>
                      </a:lnTo>
                      <a:lnTo>
                        <a:pt x="246" y="1320"/>
                      </a:lnTo>
                      <a:lnTo>
                        <a:pt x="246" y="1314"/>
                      </a:lnTo>
                      <a:lnTo>
                        <a:pt x="240" y="1314"/>
                      </a:lnTo>
                      <a:lnTo>
                        <a:pt x="240" y="1308"/>
                      </a:lnTo>
                      <a:lnTo>
                        <a:pt x="234" y="1308"/>
                      </a:lnTo>
                      <a:lnTo>
                        <a:pt x="234" y="1302"/>
                      </a:lnTo>
                      <a:lnTo>
                        <a:pt x="234" y="1296"/>
                      </a:lnTo>
                      <a:lnTo>
                        <a:pt x="228" y="1296"/>
                      </a:lnTo>
                      <a:lnTo>
                        <a:pt x="228" y="1290"/>
                      </a:lnTo>
                      <a:lnTo>
                        <a:pt x="222" y="1290"/>
                      </a:lnTo>
                      <a:lnTo>
                        <a:pt x="222" y="1284"/>
                      </a:lnTo>
                      <a:lnTo>
                        <a:pt x="216" y="1284"/>
                      </a:lnTo>
                      <a:lnTo>
                        <a:pt x="216" y="1278"/>
                      </a:lnTo>
                      <a:lnTo>
                        <a:pt x="210" y="1278"/>
                      </a:lnTo>
                      <a:lnTo>
                        <a:pt x="210" y="1272"/>
                      </a:lnTo>
                      <a:lnTo>
                        <a:pt x="204" y="1266"/>
                      </a:lnTo>
                      <a:lnTo>
                        <a:pt x="204" y="1260"/>
                      </a:lnTo>
                      <a:lnTo>
                        <a:pt x="198" y="1260"/>
                      </a:lnTo>
                      <a:lnTo>
                        <a:pt x="198" y="1254"/>
                      </a:lnTo>
                      <a:lnTo>
                        <a:pt x="192" y="1254"/>
                      </a:lnTo>
                      <a:lnTo>
                        <a:pt x="192" y="1248"/>
                      </a:lnTo>
                      <a:lnTo>
                        <a:pt x="186" y="1248"/>
                      </a:lnTo>
                      <a:lnTo>
                        <a:pt x="186" y="1242"/>
                      </a:lnTo>
                      <a:lnTo>
                        <a:pt x="180" y="1236"/>
                      </a:lnTo>
                      <a:lnTo>
                        <a:pt x="180" y="1230"/>
                      </a:lnTo>
                      <a:lnTo>
                        <a:pt x="174" y="1230"/>
                      </a:lnTo>
                      <a:lnTo>
                        <a:pt x="174" y="1224"/>
                      </a:lnTo>
                      <a:lnTo>
                        <a:pt x="168" y="1224"/>
                      </a:lnTo>
                      <a:lnTo>
                        <a:pt x="168" y="1218"/>
                      </a:lnTo>
                      <a:lnTo>
                        <a:pt x="168" y="1212"/>
                      </a:lnTo>
                      <a:lnTo>
                        <a:pt x="162" y="1212"/>
                      </a:lnTo>
                      <a:lnTo>
                        <a:pt x="162" y="1206"/>
                      </a:lnTo>
                      <a:lnTo>
                        <a:pt x="156" y="1206"/>
                      </a:lnTo>
                      <a:lnTo>
                        <a:pt x="156" y="1200"/>
                      </a:lnTo>
                      <a:lnTo>
                        <a:pt x="150" y="1200"/>
                      </a:lnTo>
                      <a:lnTo>
                        <a:pt x="150" y="1194"/>
                      </a:lnTo>
                      <a:lnTo>
                        <a:pt x="150" y="1188"/>
                      </a:lnTo>
                      <a:lnTo>
                        <a:pt x="144" y="1188"/>
                      </a:lnTo>
                      <a:lnTo>
                        <a:pt x="144" y="1182"/>
                      </a:lnTo>
                      <a:lnTo>
                        <a:pt x="138" y="1182"/>
                      </a:lnTo>
                      <a:lnTo>
                        <a:pt x="138" y="1176"/>
                      </a:lnTo>
                      <a:lnTo>
                        <a:pt x="138" y="1170"/>
                      </a:lnTo>
                      <a:lnTo>
                        <a:pt x="132" y="1170"/>
                      </a:lnTo>
                      <a:lnTo>
                        <a:pt x="132" y="1164"/>
                      </a:lnTo>
                      <a:lnTo>
                        <a:pt x="126" y="1164"/>
                      </a:lnTo>
                      <a:lnTo>
                        <a:pt x="126" y="1158"/>
                      </a:lnTo>
                      <a:lnTo>
                        <a:pt x="126" y="1152"/>
                      </a:lnTo>
                      <a:lnTo>
                        <a:pt x="120" y="1152"/>
                      </a:lnTo>
                      <a:lnTo>
                        <a:pt x="120" y="1146"/>
                      </a:lnTo>
                      <a:lnTo>
                        <a:pt x="114" y="1140"/>
                      </a:lnTo>
                      <a:lnTo>
                        <a:pt x="114" y="1134"/>
                      </a:lnTo>
                      <a:lnTo>
                        <a:pt x="108" y="1134"/>
                      </a:lnTo>
                      <a:lnTo>
                        <a:pt x="108" y="1128"/>
                      </a:lnTo>
                      <a:lnTo>
                        <a:pt x="108" y="1122"/>
                      </a:lnTo>
                      <a:lnTo>
                        <a:pt x="102" y="1122"/>
                      </a:lnTo>
                      <a:lnTo>
                        <a:pt x="102" y="1116"/>
                      </a:lnTo>
                      <a:lnTo>
                        <a:pt x="102" y="1110"/>
                      </a:lnTo>
                      <a:lnTo>
                        <a:pt x="96" y="1110"/>
                      </a:lnTo>
                      <a:lnTo>
                        <a:pt x="96" y="1104"/>
                      </a:lnTo>
                      <a:lnTo>
                        <a:pt x="90" y="1098"/>
                      </a:lnTo>
                      <a:lnTo>
                        <a:pt x="90" y="1092"/>
                      </a:lnTo>
                      <a:lnTo>
                        <a:pt x="84" y="1092"/>
                      </a:lnTo>
                      <a:lnTo>
                        <a:pt x="84" y="1086"/>
                      </a:lnTo>
                      <a:lnTo>
                        <a:pt x="84" y="1080"/>
                      </a:lnTo>
                      <a:lnTo>
                        <a:pt x="78" y="1080"/>
                      </a:lnTo>
                      <a:lnTo>
                        <a:pt x="78" y="1074"/>
                      </a:lnTo>
                      <a:lnTo>
                        <a:pt x="78" y="1068"/>
                      </a:lnTo>
                      <a:lnTo>
                        <a:pt x="72" y="1068"/>
                      </a:lnTo>
                      <a:lnTo>
                        <a:pt x="72" y="1062"/>
                      </a:lnTo>
                      <a:lnTo>
                        <a:pt x="72" y="1056"/>
                      </a:lnTo>
                      <a:lnTo>
                        <a:pt x="66" y="1050"/>
                      </a:lnTo>
                      <a:lnTo>
                        <a:pt x="66" y="1044"/>
                      </a:lnTo>
                      <a:lnTo>
                        <a:pt x="66" y="1038"/>
                      </a:lnTo>
                      <a:lnTo>
                        <a:pt x="60" y="1038"/>
                      </a:lnTo>
                      <a:lnTo>
                        <a:pt x="60" y="1032"/>
                      </a:lnTo>
                      <a:lnTo>
                        <a:pt x="60" y="1026"/>
                      </a:lnTo>
                      <a:lnTo>
                        <a:pt x="54" y="1026"/>
                      </a:lnTo>
                      <a:lnTo>
                        <a:pt x="54" y="1020"/>
                      </a:lnTo>
                      <a:lnTo>
                        <a:pt x="54" y="1014"/>
                      </a:lnTo>
                      <a:lnTo>
                        <a:pt x="48" y="1008"/>
                      </a:lnTo>
                      <a:lnTo>
                        <a:pt x="48" y="1002"/>
                      </a:lnTo>
                      <a:lnTo>
                        <a:pt x="48" y="996"/>
                      </a:lnTo>
                      <a:lnTo>
                        <a:pt x="42" y="996"/>
                      </a:lnTo>
                      <a:lnTo>
                        <a:pt x="42" y="990"/>
                      </a:lnTo>
                      <a:lnTo>
                        <a:pt x="42" y="984"/>
                      </a:lnTo>
                      <a:lnTo>
                        <a:pt x="42" y="978"/>
                      </a:lnTo>
                      <a:lnTo>
                        <a:pt x="36" y="978"/>
                      </a:lnTo>
                      <a:lnTo>
                        <a:pt x="36" y="972"/>
                      </a:lnTo>
                      <a:lnTo>
                        <a:pt x="36" y="966"/>
                      </a:lnTo>
                      <a:lnTo>
                        <a:pt x="36" y="960"/>
                      </a:lnTo>
                      <a:lnTo>
                        <a:pt x="30" y="960"/>
                      </a:lnTo>
                      <a:lnTo>
                        <a:pt x="30" y="954"/>
                      </a:lnTo>
                      <a:lnTo>
                        <a:pt x="30" y="948"/>
                      </a:lnTo>
                      <a:lnTo>
                        <a:pt x="30" y="942"/>
                      </a:lnTo>
                      <a:lnTo>
                        <a:pt x="24" y="942"/>
                      </a:lnTo>
                      <a:lnTo>
                        <a:pt x="24" y="936"/>
                      </a:lnTo>
                      <a:lnTo>
                        <a:pt x="24" y="930"/>
                      </a:lnTo>
                      <a:lnTo>
                        <a:pt x="24" y="924"/>
                      </a:lnTo>
                      <a:lnTo>
                        <a:pt x="24" y="918"/>
                      </a:lnTo>
                      <a:lnTo>
                        <a:pt x="18" y="918"/>
                      </a:lnTo>
                      <a:lnTo>
                        <a:pt x="18" y="912"/>
                      </a:lnTo>
                      <a:lnTo>
                        <a:pt x="18" y="906"/>
                      </a:lnTo>
                      <a:lnTo>
                        <a:pt x="18" y="900"/>
                      </a:lnTo>
                      <a:lnTo>
                        <a:pt x="18" y="894"/>
                      </a:lnTo>
                      <a:lnTo>
                        <a:pt x="12" y="894"/>
                      </a:lnTo>
                      <a:lnTo>
                        <a:pt x="12" y="888"/>
                      </a:lnTo>
                      <a:lnTo>
                        <a:pt x="12" y="882"/>
                      </a:lnTo>
                      <a:lnTo>
                        <a:pt x="12" y="876"/>
                      </a:lnTo>
                      <a:lnTo>
                        <a:pt x="12" y="870"/>
                      </a:lnTo>
                      <a:lnTo>
                        <a:pt x="12" y="864"/>
                      </a:lnTo>
                      <a:lnTo>
                        <a:pt x="12" y="858"/>
                      </a:lnTo>
                      <a:lnTo>
                        <a:pt x="6" y="858"/>
                      </a:lnTo>
                      <a:lnTo>
                        <a:pt x="6" y="852"/>
                      </a:lnTo>
                      <a:lnTo>
                        <a:pt x="6" y="846"/>
                      </a:lnTo>
                      <a:lnTo>
                        <a:pt x="6" y="840"/>
                      </a:lnTo>
                      <a:lnTo>
                        <a:pt x="6" y="834"/>
                      </a:lnTo>
                      <a:lnTo>
                        <a:pt x="6" y="828"/>
                      </a:lnTo>
                      <a:lnTo>
                        <a:pt x="6" y="822"/>
                      </a:lnTo>
                      <a:lnTo>
                        <a:pt x="6" y="816"/>
                      </a:lnTo>
                      <a:lnTo>
                        <a:pt x="6" y="810"/>
                      </a:lnTo>
                      <a:lnTo>
                        <a:pt x="6" y="804"/>
                      </a:lnTo>
                      <a:lnTo>
                        <a:pt x="0" y="804"/>
                      </a:lnTo>
                      <a:lnTo>
                        <a:pt x="0" y="798"/>
                      </a:lnTo>
                      <a:lnTo>
                        <a:pt x="0" y="792"/>
                      </a:lnTo>
                      <a:lnTo>
                        <a:pt x="0" y="786"/>
                      </a:lnTo>
                      <a:lnTo>
                        <a:pt x="0" y="780"/>
                      </a:lnTo>
                      <a:lnTo>
                        <a:pt x="0" y="774"/>
                      </a:lnTo>
                      <a:lnTo>
                        <a:pt x="0" y="768"/>
                      </a:lnTo>
                      <a:lnTo>
                        <a:pt x="0" y="762"/>
                      </a:lnTo>
                      <a:lnTo>
                        <a:pt x="0" y="756"/>
                      </a:lnTo>
                      <a:lnTo>
                        <a:pt x="0" y="750"/>
                      </a:lnTo>
                      <a:lnTo>
                        <a:pt x="0" y="744"/>
                      </a:lnTo>
                      <a:lnTo>
                        <a:pt x="0" y="738"/>
                      </a:lnTo>
                      <a:lnTo>
                        <a:pt x="0" y="732"/>
                      </a:lnTo>
                      <a:lnTo>
                        <a:pt x="0" y="726"/>
                      </a:lnTo>
                      <a:lnTo>
                        <a:pt x="0" y="720"/>
                      </a:lnTo>
                      <a:lnTo>
                        <a:pt x="6" y="720"/>
                      </a:lnTo>
                      <a:lnTo>
                        <a:pt x="6" y="714"/>
                      </a:lnTo>
                      <a:lnTo>
                        <a:pt x="6" y="708"/>
                      </a:lnTo>
                      <a:lnTo>
                        <a:pt x="6" y="702"/>
                      </a:lnTo>
                      <a:lnTo>
                        <a:pt x="6" y="696"/>
                      </a:lnTo>
                      <a:lnTo>
                        <a:pt x="6" y="690"/>
                      </a:lnTo>
                      <a:lnTo>
                        <a:pt x="6" y="684"/>
                      </a:lnTo>
                      <a:lnTo>
                        <a:pt x="6" y="678"/>
                      </a:lnTo>
                      <a:lnTo>
                        <a:pt x="6" y="672"/>
                      </a:lnTo>
                      <a:lnTo>
                        <a:pt x="6" y="666"/>
                      </a:lnTo>
                      <a:lnTo>
                        <a:pt x="12" y="666"/>
                      </a:lnTo>
                      <a:lnTo>
                        <a:pt x="12" y="660"/>
                      </a:lnTo>
                      <a:lnTo>
                        <a:pt x="12" y="654"/>
                      </a:lnTo>
                      <a:lnTo>
                        <a:pt x="12" y="648"/>
                      </a:lnTo>
                      <a:lnTo>
                        <a:pt x="12" y="642"/>
                      </a:lnTo>
                      <a:lnTo>
                        <a:pt x="12" y="636"/>
                      </a:lnTo>
                      <a:lnTo>
                        <a:pt x="18" y="636"/>
                      </a:lnTo>
                      <a:lnTo>
                        <a:pt x="18" y="630"/>
                      </a:lnTo>
                      <a:lnTo>
                        <a:pt x="18" y="624"/>
                      </a:lnTo>
                      <a:lnTo>
                        <a:pt x="18" y="618"/>
                      </a:lnTo>
                      <a:lnTo>
                        <a:pt x="18" y="612"/>
                      </a:lnTo>
                      <a:lnTo>
                        <a:pt x="18" y="606"/>
                      </a:lnTo>
                      <a:lnTo>
                        <a:pt x="24" y="606"/>
                      </a:lnTo>
                      <a:lnTo>
                        <a:pt x="24" y="600"/>
                      </a:lnTo>
                      <a:lnTo>
                        <a:pt x="24" y="594"/>
                      </a:lnTo>
                      <a:lnTo>
                        <a:pt x="24" y="588"/>
                      </a:lnTo>
                      <a:lnTo>
                        <a:pt x="30" y="588"/>
                      </a:lnTo>
                      <a:lnTo>
                        <a:pt x="30" y="582"/>
                      </a:lnTo>
                      <a:lnTo>
                        <a:pt x="30" y="576"/>
                      </a:lnTo>
                      <a:lnTo>
                        <a:pt x="30" y="570"/>
                      </a:lnTo>
                      <a:lnTo>
                        <a:pt x="30" y="564"/>
                      </a:lnTo>
                      <a:lnTo>
                        <a:pt x="36" y="564"/>
                      </a:lnTo>
                      <a:lnTo>
                        <a:pt x="36" y="558"/>
                      </a:lnTo>
                      <a:lnTo>
                        <a:pt x="36" y="552"/>
                      </a:lnTo>
                      <a:lnTo>
                        <a:pt x="36" y="546"/>
                      </a:lnTo>
                      <a:lnTo>
                        <a:pt x="42" y="546"/>
                      </a:lnTo>
                      <a:lnTo>
                        <a:pt x="42" y="540"/>
                      </a:lnTo>
                      <a:lnTo>
                        <a:pt x="42" y="534"/>
                      </a:lnTo>
                      <a:lnTo>
                        <a:pt x="48" y="534"/>
                      </a:lnTo>
                      <a:lnTo>
                        <a:pt x="48" y="528"/>
                      </a:lnTo>
                      <a:lnTo>
                        <a:pt x="48" y="522"/>
                      </a:lnTo>
                      <a:lnTo>
                        <a:pt x="48" y="516"/>
                      </a:lnTo>
                      <a:lnTo>
                        <a:pt x="54" y="516"/>
                      </a:lnTo>
                      <a:lnTo>
                        <a:pt x="54" y="510"/>
                      </a:lnTo>
                      <a:lnTo>
                        <a:pt x="54" y="504"/>
                      </a:lnTo>
                      <a:lnTo>
                        <a:pt x="60" y="498"/>
                      </a:lnTo>
                      <a:lnTo>
                        <a:pt x="60" y="492"/>
                      </a:lnTo>
                      <a:lnTo>
                        <a:pt x="60" y="486"/>
                      </a:lnTo>
                      <a:lnTo>
                        <a:pt x="66" y="486"/>
                      </a:lnTo>
                      <a:lnTo>
                        <a:pt x="66" y="480"/>
                      </a:lnTo>
                      <a:lnTo>
                        <a:pt x="66" y="474"/>
                      </a:lnTo>
                      <a:lnTo>
                        <a:pt x="72" y="474"/>
                      </a:lnTo>
                      <a:lnTo>
                        <a:pt x="72" y="468"/>
                      </a:lnTo>
                      <a:lnTo>
                        <a:pt x="72" y="462"/>
                      </a:lnTo>
                      <a:lnTo>
                        <a:pt x="78" y="462"/>
                      </a:lnTo>
                      <a:lnTo>
                        <a:pt x="78" y="456"/>
                      </a:lnTo>
                      <a:lnTo>
                        <a:pt x="78" y="450"/>
                      </a:lnTo>
                      <a:lnTo>
                        <a:pt x="84" y="450"/>
                      </a:lnTo>
                      <a:lnTo>
                        <a:pt x="84" y="444"/>
                      </a:lnTo>
                      <a:lnTo>
                        <a:pt x="84" y="438"/>
                      </a:lnTo>
                      <a:lnTo>
                        <a:pt x="90" y="438"/>
                      </a:lnTo>
                      <a:lnTo>
                        <a:pt x="90" y="432"/>
                      </a:lnTo>
                      <a:lnTo>
                        <a:pt x="90" y="426"/>
                      </a:lnTo>
                      <a:lnTo>
                        <a:pt x="96" y="426"/>
                      </a:lnTo>
                      <a:lnTo>
                        <a:pt x="96" y="420"/>
                      </a:lnTo>
                      <a:lnTo>
                        <a:pt x="102" y="414"/>
                      </a:lnTo>
                      <a:lnTo>
                        <a:pt x="102" y="408"/>
                      </a:lnTo>
                      <a:lnTo>
                        <a:pt x="108" y="402"/>
                      </a:lnTo>
                      <a:lnTo>
                        <a:pt x="108" y="396"/>
                      </a:lnTo>
                      <a:lnTo>
                        <a:pt x="114" y="396"/>
                      </a:lnTo>
                      <a:lnTo>
                        <a:pt x="114" y="390"/>
                      </a:lnTo>
                      <a:lnTo>
                        <a:pt x="114" y="384"/>
                      </a:lnTo>
                      <a:lnTo>
                        <a:pt x="120" y="384"/>
                      </a:lnTo>
                      <a:lnTo>
                        <a:pt x="120" y="378"/>
                      </a:lnTo>
                      <a:lnTo>
                        <a:pt x="126" y="372"/>
                      </a:lnTo>
                      <a:lnTo>
                        <a:pt x="126" y="366"/>
                      </a:lnTo>
                      <a:lnTo>
                        <a:pt x="132" y="366"/>
                      </a:lnTo>
                      <a:lnTo>
                        <a:pt x="132" y="360"/>
                      </a:lnTo>
                      <a:lnTo>
                        <a:pt x="138" y="354"/>
                      </a:lnTo>
                      <a:lnTo>
                        <a:pt x="138" y="348"/>
                      </a:lnTo>
                      <a:lnTo>
                        <a:pt x="144" y="348"/>
                      </a:lnTo>
                      <a:lnTo>
                        <a:pt x="144" y="342"/>
                      </a:lnTo>
                      <a:lnTo>
                        <a:pt x="150" y="336"/>
                      </a:lnTo>
                      <a:lnTo>
                        <a:pt x="150" y="330"/>
                      </a:lnTo>
                      <a:lnTo>
                        <a:pt x="156" y="330"/>
                      </a:lnTo>
                      <a:lnTo>
                        <a:pt x="156" y="324"/>
                      </a:lnTo>
                      <a:lnTo>
                        <a:pt x="162" y="324"/>
                      </a:lnTo>
                      <a:lnTo>
                        <a:pt x="162" y="318"/>
                      </a:lnTo>
                      <a:lnTo>
                        <a:pt x="162" y="312"/>
                      </a:lnTo>
                      <a:lnTo>
                        <a:pt x="168" y="312"/>
                      </a:lnTo>
                      <a:lnTo>
                        <a:pt x="168" y="306"/>
                      </a:lnTo>
                      <a:lnTo>
                        <a:pt x="174" y="306"/>
                      </a:lnTo>
                      <a:lnTo>
                        <a:pt x="174" y="300"/>
                      </a:lnTo>
                      <a:lnTo>
                        <a:pt x="180" y="300"/>
                      </a:lnTo>
                      <a:lnTo>
                        <a:pt x="180" y="294"/>
                      </a:lnTo>
                      <a:lnTo>
                        <a:pt x="180" y="288"/>
                      </a:lnTo>
                      <a:lnTo>
                        <a:pt x="186" y="288"/>
                      </a:lnTo>
                      <a:lnTo>
                        <a:pt x="186" y="282"/>
                      </a:lnTo>
                      <a:lnTo>
                        <a:pt x="192" y="282"/>
                      </a:lnTo>
                      <a:lnTo>
                        <a:pt x="192" y="276"/>
                      </a:lnTo>
                      <a:lnTo>
                        <a:pt x="198" y="276"/>
                      </a:lnTo>
                      <a:lnTo>
                        <a:pt x="198" y="270"/>
                      </a:lnTo>
                      <a:lnTo>
                        <a:pt x="204" y="264"/>
                      </a:lnTo>
                      <a:lnTo>
                        <a:pt x="204" y="258"/>
                      </a:lnTo>
                      <a:lnTo>
                        <a:pt x="210" y="258"/>
                      </a:lnTo>
                      <a:lnTo>
                        <a:pt x="210" y="252"/>
                      </a:lnTo>
                      <a:lnTo>
                        <a:pt x="216" y="252"/>
                      </a:lnTo>
                      <a:lnTo>
                        <a:pt x="216" y="246"/>
                      </a:lnTo>
                      <a:lnTo>
                        <a:pt x="222" y="246"/>
                      </a:lnTo>
                      <a:lnTo>
                        <a:pt x="222" y="240"/>
                      </a:lnTo>
                      <a:lnTo>
                        <a:pt x="228" y="234"/>
                      </a:lnTo>
                      <a:lnTo>
                        <a:pt x="234" y="228"/>
                      </a:lnTo>
                      <a:lnTo>
                        <a:pt x="234" y="222"/>
                      </a:lnTo>
                      <a:lnTo>
                        <a:pt x="240" y="222"/>
                      </a:lnTo>
                      <a:lnTo>
                        <a:pt x="240" y="216"/>
                      </a:lnTo>
                      <a:lnTo>
                        <a:pt x="246" y="216"/>
                      </a:lnTo>
                      <a:lnTo>
                        <a:pt x="246" y="210"/>
                      </a:lnTo>
                      <a:lnTo>
                        <a:pt x="252" y="210"/>
                      </a:lnTo>
                      <a:lnTo>
                        <a:pt x="252" y="204"/>
                      </a:lnTo>
                      <a:lnTo>
                        <a:pt x="258" y="204"/>
                      </a:lnTo>
                      <a:lnTo>
                        <a:pt x="258" y="198"/>
                      </a:lnTo>
                      <a:lnTo>
                        <a:pt x="264" y="198"/>
                      </a:lnTo>
                      <a:lnTo>
                        <a:pt x="264" y="192"/>
                      </a:lnTo>
                      <a:lnTo>
                        <a:pt x="270" y="192"/>
                      </a:lnTo>
                      <a:lnTo>
                        <a:pt x="270" y="186"/>
                      </a:lnTo>
                      <a:lnTo>
                        <a:pt x="276" y="186"/>
                      </a:lnTo>
                      <a:lnTo>
                        <a:pt x="276" y="180"/>
                      </a:lnTo>
                      <a:lnTo>
                        <a:pt x="282" y="180"/>
                      </a:lnTo>
                      <a:lnTo>
                        <a:pt x="282" y="174"/>
                      </a:lnTo>
                      <a:lnTo>
                        <a:pt x="288" y="174"/>
                      </a:lnTo>
                      <a:lnTo>
                        <a:pt x="288" y="168"/>
                      </a:lnTo>
                      <a:lnTo>
                        <a:pt x="294" y="162"/>
                      </a:lnTo>
                      <a:lnTo>
                        <a:pt x="300" y="156"/>
                      </a:lnTo>
                      <a:lnTo>
                        <a:pt x="306" y="150"/>
                      </a:lnTo>
                      <a:lnTo>
                        <a:pt x="312" y="144"/>
                      </a:lnTo>
                      <a:lnTo>
                        <a:pt x="318" y="138"/>
                      </a:lnTo>
                      <a:lnTo>
                        <a:pt x="324" y="138"/>
                      </a:lnTo>
                      <a:lnTo>
                        <a:pt x="324" y="132"/>
                      </a:lnTo>
                      <a:lnTo>
                        <a:pt x="330" y="126"/>
                      </a:lnTo>
                      <a:lnTo>
                        <a:pt x="336" y="120"/>
                      </a:lnTo>
                      <a:lnTo>
                        <a:pt x="342" y="120"/>
                      </a:lnTo>
                      <a:lnTo>
                        <a:pt x="342" y="114"/>
                      </a:lnTo>
                      <a:lnTo>
                        <a:pt x="348" y="114"/>
                      </a:lnTo>
                      <a:lnTo>
                        <a:pt x="348" y="108"/>
                      </a:lnTo>
                      <a:lnTo>
                        <a:pt x="354" y="108"/>
                      </a:lnTo>
                      <a:lnTo>
                        <a:pt x="354" y="102"/>
                      </a:lnTo>
                      <a:lnTo>
                        <a:pt x="361" y="102"/>
                      </a:lnTo>
                      <a:lnTo>
                        <a:pt x="361" y="96"/>
                      </a:lnTo>
                      <a:lnTo>
                        <a:pt x="367" y="96"/>
                      </a:lnTo>
                      <a:lnTo>
                        <a:pt x="367" y="90"/>
                      </a:lnTo>
                      <a:lnTo>
                        <a:pt x="373" y="90"/>
                      </a:lnTo>
                      <a:lnTo>
                        <a:pt x="373" y="84"/>
                      </a:lnTo>
                      <a:lnTo>
                        <a:pt x="379" y="84"/>
                      </a:lnTo>
                      <a:lnTo>
                        <a:pt x="379" y="78"/>
                      </a:lnTo>
                      <a:lnTo>
                        <a:pt x="385" y="78"/>
                      </a:lnTo>
                      <a:lnTo>
                        <a:pt x="385" y="72"/>
                      </a:lnTo>
                      <a:lnTo>
                        <a:pt x="391" y="72"/>
                      </a:lnTo>
                      <a:lnTo>
                        <a:pt x="397" y="66"/>
                      </a:lnTo>
                      <a:lnTo>
                        <a:pt x="403" y="60"/>
                      </a:lnTo>
                      <a:lnTo>
                        <a:pt x="409" y="54"/>
                      </a:lnTo>
                      <a:lnTo>
                        <a:pt x="415" y="54"/>
                      </a:lnTo>
                      <a:lnTo>
                        <a:pt x="415" y="48"/>
                      </a:lnTo>
                      <a:lnTo>
                        <a:pt x="421" y="48"/>
                      </a:lnTo>
                      <a:lnTo>
                        <a:pt x="421" y="42"/>
                      </a:lnTo>
                      <a:lnTo>
                        <a:pt x="427" y="42"/>
                      </a:lnTo>
                      <a:lnTo>
                        <a:pt x="427" y="36"/>
                      </a:lnTo>
                      <a:lnTo>
                        <a:pt x="433" y="36"/>
                      </a:lnTo>
                      <a:lnTo>
                        <a:pt x="433" y="30"/>
                      </a:lnTo>
                      <a:lnTo>
                        <a:pt x="439" y="30"/>
                      </a:lnTo>
                      <a:lnTo>
                        <a:pt x="445" y="24"/>
                      </a:lnTo>
                      <a:lnTo>
                        <a:pt x="451" y="24"/>
                      </a:lnTo>
                      <a:lnTo>
                        <a:pt x="451" y="18"/>
                      </a:lnTo>
                      <a:lnTo>
                        <a:pt x="457" y="18"/>
                      </a:lnTo>
                      <a:lnTo>
                        <a:pt x="457" y="12"/>
                      </a:lnTo>
                      <a:lnTo>
                        <a:pt x="463" y="12"/>
                      </a:lnTo>
                      <a:lnTo>
                        <a:pt x="463" y="6"/>
                      </a:lnTo>
                      <a:lnTo>
                        <a:pt x="469" y="6"/>
                      </a:lnTo>
                      <a:lnTo>
                        <a:pt x="469" y="0"/>
                      </a:lnTo>
                    </a:path>
                  </a:pathLst>
                </a:custGeom>
                <a:noFill/>
                <a:ln w="28575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8209" name="椭圆 7263"/>
                <p:cNvSpPr/>
                <p:nvPr>
                  <p:custDataLst>
                    <p:tags r:id="rId6"/>
                  </p:custDataLst>
                </p:nvPr>
              </p:nvSpPr>
              <p:spPr>
                <a:xfrm>
                  <a:off x="7596" y="4314"/>
                  <a:ext cx="63" cy="59"/>
                </a:xfrm>
                <a:prstGeom prst="ellipse">
                  <a:avLst/>
                </a:prstGeom>
                <a:solidFill>
                  <a:srgbClr val="FF0000"/>
                </a:solidFill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anchor="t" anchorCtr="0"/>
                <a:p>
                  <a:pPr algn="ctr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3" name="椭圆 12"/>
                <p:cNvSpPr/>
                <p:nvPr>
                  <p:custDataLst>
                    <p:tags r:id="rId7"/>
                  </p:custDataLst>
                </p:nvPr>
              </p:nvSpPr>
              <p:spPr>
                <a:xfrm flipV="1">
                  <a:off x="7545" y="4260"/>
                  <a:ext cx="149" cy="149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base"/>
                  <a:endParaRPr lang="zh-CN" altLang="en-US" strike="noStrike" noProof="1"/>
                </a:p>
              </p:txBody>
            </p:sp>
          </p:grpSp>
          <p:graphicFrame>
            <p:nvGraphicFramePr>
              <p:cNvPr id="8211" name="对象 18">
                <a:hlinkClick r:id="" action="ppaction://ole?verb="/>
              </p:cNvPr>
              <p:cNvGraphicFramePr>
                <a:graphicFrameLocks noChangeAspect="1"/>
              </p:cNvGraphicFramePr>
              <p:nvPr>
                <p:custDataLst>
                  <p:tags r:id="rId8"/>
                </p:custDataLst>
              </p:nvPr>
            </p:nvGraphicFramePr>
            <p:xfrm>
              <a:off x="11095" y="4606"/>
              <a:ext cx="515" cy="51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80" name="" r:id="rId9" imgW="165100" imgH="165100" progId="Equation.KSEE3">
                      <p:embed/>
                    </p:oleObj>
                  </mc:Choice>
                  <mc:Fallback>
                    <p:oleObj name="" r:id="rId9" imgW="165100" imgH="165100" progId="Equation.KSEE3">
                      <p:embed/>
                      <p:pic>
                        <p:nvPicPr>
                          <p:cNvPr id="0" name="图片 3079"/>
                          <p:cNvPicPr/>
                          <p:nvPr/>
                        </p:nvPicPr>
                        <p:blipFill>
                          <a:blip r:embed="rId10"/>
                          <a:stretch>
                            <a:fillRect/>
                          </a:stretch>
                        </p:blipFill>
                        <p:spPr>
                          <a:xfrm>
                            <a:off x="11095" y="4606"/>
                            <a:ext cx="515" cy="516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8212" name="组合 14"/>
            <p:cNvGrpSpPr/>
            <p:nvPr/>
          </p:nvGrpSpPr>
          <p:grpSpPr>
            <a:xfrm>
              <a:off x="9696" y="580"/>
              <a:ext cx="3130" cy="3955"/>
              <a:chOff x="5855" y="2473"/>
              <a:chExt cx="3129" cy="3745"/>
            </a:xfrm>
          </p:grpSpPr>
          <p:sp>
            <p:nvSpPr>
              <p:cNvPr id="8213" name="直接连接符 7210"/>
              <p:cNvSpPr/>
              <p:nvPr>
                <p:custDataLst>
                  <p:tags r:id="rId11"/>
                </p:custDataLst>
              </p:nvPr>
            </p:nvSpPr>
            <p:spPr>
              <a:xfrm>
                <a:off x="5855" y="4334"/>
                <a:ext cx="3129" cy="1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  <p:sp>
            <p:nvSpPr>
              <p:cNvPr id="8214" name="直接连接符 7211"/>
              <p:cNvSpPr/>
              <p:nvPr>
                <p:custDataLst>
                  <p:tags r:id="rId12"/>
                </p:custDataLst>
              </p:nvPr>
            </p:nvSpPr>
            <p:spPr>
              <a:xfrm flipV="1">
                <a:off x="6954" y="2473"/>
                <a:ext cx="1" cy="3745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  <p:graphicFrame>
            <p:nvGraphicFramePr>
              <p:cNvPr id="8215" name="对象 13">
                <a:hlinkClick r:id="" action="ppaction://ole?verb="/>
              </p:cNvPr>
              <p:cNvGraphicFramePr>
                <a:graphicFrameLocks noChangeAspect="1"/>
              </p:cNvGraphicFramePr>
              <p:nvPr>
                <p:custDataLst>
                  <p:tags r:id="rId13"/>
                </p:custDataLst>
              </p:nvPr>
            </p:nvGraphicFramePr>
            <p:xfrm>
              <a:off x="6477" y="4352"/>
              <a:ext cx="466" cy="54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81" name="" r:id="rId14" imgW="152400" imgH="177165" progId="Equation.KSEE3">
                      <p:embed/>
                    </p:oleObj>
                  </mc:Choice>
                  <mc:Fallback>
                    <p:oleObj name="" r:id="rId14" imgW="152400" imgH="177165" progId="Equation.KSEE3">
                      <p:embed/>
                      <p:pic>
                        <p:nvPicPr>
                          <p:cNvPr id="0" name="图片 3080"/>
                          <p:cNvPicPr/>
                          <p:nvPr/>
                        </p:nvPicPr>
                        <p:blipFill>
                          <a:blip r:embed="rId15"/>
                          <a:stretch>
                            <a:fillRect/>
                          </a:stretch>
                        </p:blipFill>
                        <p:spPr>
                          <a:xfrm>
                            <a:off x="6477" y="4352"/>
                            <a:ext cx="466" cy="54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1" grpId="0"/>
      <p:bldP spid="7193" grpId="0"/>
      <p:bldP spid="7194" grpId="0"/>
      <p:bldP spid="7235" grpId="0"/>
      <p:bldP spid="72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7" name="文本框 9237"/>
          <p:cNvSpPr txBox="1"/>
          <p:nvPr/>
        </p:nvSpPr>
        <p:spPr>
          <a:xfrm>
            <a:off x="7396163" y="2105025"/>
            <a:ext cx="530225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endParaRPr lang="en-US" altLang="zh-CN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218" name="文本框 9238"/>
          <p:cNvSpPr txBox="1"/>
          <p:nvPr/>
        </p:nvSpPr>
        <p:spPr>
          <a:xfrm>
            <a:off x="5735638" y="984250"/>
            <a:ext cx="490537" cy="5207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y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9242" name="内容占位符 9241"/>
          <p:cNvGraphicFramePr>
            <a:graphicFrameLocks noGrp="1"/>
          </p:cNvGraphicFramePr>
          <p:nvPr>
            <p:ph sz="half" idx="1"/>
          </p:nvPr>
        </p:nvGraphicFramePr>
        <p:xfrm>
          <a:off x="6454775" y="2606675"/>
          <a:ext cx="735013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" imgW="405765" imgH="393700" progId="Equation.3">
                  <p:embed/>
                </p:oleObj>
              </mc:Choice>
              <mc:Fallback>
                <p:oleObj name="" r:id="rId1" imgW="405765" imgH="393700" progId="Equation.3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454775" y="2606675"/>
                        <a:ext cx="735013" cy="7715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4" name="内容占位符 9243"/>
          <p:cNvGraphicFramePr>
            <a:graphicFrameLocks noGrp="1"/>
          </p:cNvGraphicFramePr>
          <p:nvPr>
            <p:ph sz="half" idx="2"/>
          </p:nvPr>
        </p:nvGraphicFramePr>
        <p:xfrm>
          <a:off x="4573588" y="3973513"/>
          <a:ext cx="1108075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3" imgW="508000" imgH="393700" progId="Equation.3">
                  <p:embed/>
                </p:oleObj>
              </mc:Choice>
              <mc:Fallback>
                <p:oleObj name="" r:id="rId3" imgW="508000" imgH="393700" progId="Equation.3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3588" y="3973513"/>
                        <a:ext cx="1108075" cy="8175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60" name="文本框 9259"/>
          <p:cNvSpPr txBox="1"/>
          <p:nvPr/>
        </p:nvSpPr>
        <p:spPr>
          <a:xfrm>
            <a:off x="466725" y="660400"/>
            <a:ext cx="20129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）顶点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261" name="文本框 9260"/>
          <p:cNvSpPr txBox="1"/>
          <p:nvPr/>
        </p:nvSpPr>
        <p:spPr>
          <a:xfrm>
            <a:off x="466725" y="2217738"/>
            <a:ext cx="20129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）准线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262" name="文本框 9261"/>
          <p:cNvSpPr txBox="1"/>
          <p:nvPr/>
        </p:nvSpPr>
        <p:spPr>
          <a:xfrm>
            <a:off x="466725" y="2997200"/>
            <a:ext cx="24193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6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）离心率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263" name="文本框 9262"/>
          <p:cNvSpPr txBox="1"/>
          <p:nvPr/>
        </p:nvSpPr>
        <p:spPr>
          <a:xfrm>
            <a:off x="466725" y="1439863"/>
            <a:ext cx="2012950" cy="5794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）焦点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29" name="组合 28"/>
          <p:cNvGrpSpPr/>
          <p:nvPr/>
        </p:nvGrpSpPr>
        <p:grpSpPr>
          <a:xfrm>
            <a:off x="681038" y="5010150"/>
            <a:ext cx="7650162" cy="1065213"/>
            <a:chOff x="395" y="8005"/>
            <a:chExt cx="12048" cy="1676"/>
          </a:xfrm>
        </p:grpSpPr>
        <p:grpSp>
          <p:nvGrpSpPr>
            <p:cNvPr id="9226" name="组合 9263"/>
            <p:cNvGrpSpPr/>
            <p:nvPr/>
          </p:nvGrpSpPr>
          <p:grpSpPr>
            <a:xfrm>
              <a:off x="922" y="9026"/>
              <a:ext cx="10764" cy="655"/>
              <a:chOff x="1519" y="3294"/>
              <a:chExt cx="2660" cy="160"/>
            </a:xfrm>
          </p:grpSpPr>
          <p:graphicFrame>
            <p:nvGraphicFramePr>
              <p:cNvPr id="9227" name="对象 9220"/>
              <p:cNvGraphicFramePr/>
              <p:nvPr/>
            </p:nvGraphicFramePr>
            <p:xfrm>
              <a:off x="2472" y="3294"/>
              <a:ext cx="744" cy="16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85" name="" r:id="rId5" imgW="1179830" imgH="254000" progId="Equation.3">
                      <p:embed/>
                    </p:oleObj>
                  </mc:Choice>
                  <mc:Fallback>
                    <p:oleObj name="" r:id="rId5" imgW="1179830" imgH="254000" progId="Equation.3">
                      <p:embed/>
                      <p:pic>
                        <p:nvPicPr>
                          <p:cNvPr id="0" name="图片 3084"/>
                          <p:cNvPicPr/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2472" y="3294"/>
                            <a:ext cx="744" cy="160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228" name="对象 9221"/>
              <p:cNvGraphicFramePr/>
              <p:nvPr/>
            </p:nvGraphicFramePr>
            <p:xfrm>
              <a:off x="1519" y="3294"/>
              <a:ext cx="808" cy="16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84" name="" r:id="rId7" imgW="1281430" imgH="254000" progId="Equation.3">
                      <p:embed/>
                    </p:oleObj>
                  </mc:Choice>
                  <mc:Fallback>
                    <p:oleObj name="" r:id="rId7" imgW="1281430" imgH="254000" progId="Equation.3">
                      <p:embed/>
                      <p:pic>
                        <p:nvPicPr>
                          <p:cNvPr id="0" name="图片 3083"/>
                          <p:cNvPicPr/>
                          <p:nvPr/>
                        </p:nvPicPr>
                        <p:blipFill>
                          <a:blip r:embed="rId8"/>
                          <a:stretch>
                            <a:fillRect/>
                          </a:stretch>
                        </p:blipFill>
                        <p:spPr>
                          <a:xfrm>
                            <a:off x="1519" y="3294"/>
                            <a:ext cx="808" cy="160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229" name="对象 9222"/>
              <p:cNvGraphicFramePr/>
              <p:nvPr/>
            </p:nvGraphicFramePr>
            <p:xfrm>
              <a:off x="3379" y="3294"/>
              <a:ext cx="800" cy="16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87" name="" r:id="rId9" imgW="1268730" imgH="254000" progId="Equation.3">
                      <p:embed/>
                    </p:oleObj>
                  </mc:Choice>
                  <mc:Fallback>
                    <p:oleObj name="" r:id="rId9" imgW="1268730" imgH="254000" progId="Equation.3">
                      <p:embed/>
                      <p:pic>
                        <p:nvPicPr>
                          <p:cNvPr id="0" name="图片 3086"/>
                          <p:cNvPicPr/>
                          <p:nvPr/>
                        </p:nvPicPr>
                        <p:blipFill>
                          <a:blip r:embed="rId10"/>
                          <a:stretch>
                            <a:fillRect/>
                          </a:stretch>
                        </p:blipFill>
                        <p:spPr>
                          <a:xfrm>
                            <a:off x="3379" y="3294"/>
                            <a:ext cx="800" cy="160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9230" name="文本框 9264"/>
            <p:cNvSpPr txBox="1"/>
            <p:nvPr/>
          </p:nvSpPr>
          <p:spPr>
            <a:xfrm>
              <a:off x="395" y="8005"/>
              <a:ext cx="12048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2400" dirty="0">
                  <a:latin typeface="黑体" panose="02010609060101010101" pitchFamily="49" charset="-122"/>
                  <a:ea typeface="黑体" panose="02010609060101010101" pitchFamily="49" charset="-122"/>
                </a:rPr>
                <a:t>其他三种位置的抛物线性质，你能自己完成吗？请填表</a:t>
              </a:r>
              <a:r>
                <a:rPr lang="en-US" altLang="zh-CN" sz="2400" dirty="0">
                  <a:latin typeface="黑体" panose="02010609060101010101" pitchFamily="49" charset="-122"/>
                  <a:ea typeface="黑体" panose="02010609060101010101" pitchFamily="49" charset="-122"/>
                </a:rPr>
                <a:t>.</a:t>
              </a:r>
              <a:endPara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9231" name="组合 23"/>
          <p:cNvGrpSpPr/>
          <p:nvPr/>
        </p:nvGrpSpPr>
        <p:grpSpPr>
          <a:xfrm>
            <a:off x="5068888" y="1244600"/>
            <a:ext cx="2124075" cy="2989263"/>
            <a:chOff x="10039" y="2661"/>
            <a:chExt cx="2191" cy="4038"/>
          </a:xfrm>
        </p:grpSpPr>
        <p:grpSp>
          <p:nvGrpSpPr>
            <p:cNvPr id="9232" name="组合 15"/>
            <p:cNvGrpSpPr/>
            <p:nvPr/>
          </p:nvGrpSpPr>
          <p:grpSpPr>
            <a:xfrm>
              <a:off x="10151" y="2661"/>
              <a:ext cx="2079" cy="3459"/>
              <a:chOff x="6422" y="2435"/>
              <a:chExt cx="2079" cy="3459"/>
            </a:xfrm>
          </p:grpSpPr>
          <p:sp>
            <p:nvSpPr>
              <p:cNvPr id="9233" name="任意多边形 7257"/>
              <p:cNvSpPr/>
              <p:nvPr>
                <p:custDataLst>
                  <p:tags r:id="rId11"/>
                </p:custDataLst>
              </p:nvPr>
            </p:nvSpPr>
            <p:spPr>
              <a:xfrm>
                <a:off x="6966" y="2840"/>
                <a:ext cx="1535" cy="3054"/>
              </a:xfrm>
              <a:custGeom>
                <a:avLst/>
                <a:gdLst/>
                <a:ahLst/>
                <a:cxnLst/>
                <a:pathLst>
                  <a:path w="499" h="1554">
                    <a:moveTo>
                      <a:pt x="499" y="1554"/>
                    </a:moveTo>
                    <a:lnTo>
                      <a:pt x="499" y="1548"/>
                    </a:lnTo>
                    <a:lnTo>
                      <a:pt x="493" y="1548"/>
                    </a:lnTo>
                    <a:lnTo>
                      <a:pt x="493" y="1542"/>
                    </a:lnTo>
                    <a:lnTo>
                      <a:pt x="487" y="1542"/>
                    </a:lnTo>
                    <a:lnTo>
                      <a:pt x="481" y="1536"/>
                    </a:lnTo>
                    <a:lnTo>
                      <a:pt x="475" y="1536"/>
                    </a:lnTo>
                    <a:lnTo>
                      <a:pt x="475" y="1530"/>
                    </a:lnTo>
                    <a:lnTo>
                      <a:pt x="469" y="1530"/>
                    </a:lnTo>
                    <a:lnTo>
                      <a:pt x="469" y="1524"/>
                    </a:lnTo>
                    <a:lnTo>
                      <a:pt x="463" y="1524"/>
                    </a:lnTo>
                    <a:lnTo>
                      <a:pt x="463" y="1518"/>
                    </a:lnTo>
                    <a:lnTo>
                      <a:pt x="457" y="1518"/>
                    </a:lnTo>
                    <a:lnTo>
                      <a:pt x="457" y="1512"/>
                    </a:lnTo>
                    <a:lnTo>
                      <a:pt x="451" y="1512"/>
                    </a:lnTo>
                    <a:lnTo>
                      <a:pt x="445" y="1506"/>
                    </a:lnTo>
                    <a:lnTo>
                      <a:pt x="439" y="1506"/>
                    </a:lnTo>
                    <a:lnTo>
                      <a:pt x="439" y="1500"/>
                    </a:lnTo>
                    <a:lnTo>
                      <a:pt x="433" y="1500"/>
                    </a:lnTo>
                    <a:lnTo>
                      <a:pt x="433" y="1494"/>
                    </a:lnTo>
                    <a:lnTo>
                      <a:pt x="427" y="1494"/>
                    </a:lnTo>
                    <a:lnTo>
                      <a:pt x="427" y="1488"/>
                    </a:lnTo>
                    <a:lnTo>
                      <a:pt x="421" y="1488"/>
                    </a:lnTo>
                    <a:lnTo>
                      <a:pt x="421" y="1482"/>
                    </a:lnTo>
                    <a:lnTo>
                      <a:pt x="415" y="1482"/>
                    </a:lnTo>
                    <a:lnTo>
                      <a:pt x="409" y="1476"/>
                    </a:lnTo>
                    <a:lnTo>
                      <a:pt x="403" y="1470"/>
                    </a:lnTo>
                    <a:lnTo>
                      <a:pt x="397" y="1470"/>
                    </a:lnTo>
                    <a:lnTo>
                      <a:pt x="397" y="1464"/>
                    </a:lnTo>
                    <a:lnTo>
                      <a:pt x="391" y="1464"/>
                    </a:lnTo>
                    <a:lnTo>
                      <a:pt x="391" y="1458"/>
                    </a:lnTo>
                    <a:lnTo>
                      <a:pt x="385" y="1458"/>
                    </a:lnTo>
                    <a:lnTo>
                      <a:pt x="385" y="1452"/>
                    </a:lnTo>
                    <a:lnTo>
                      <a:pt x="379" y="1452"/>
                    </a:lnTo>
                    <a:lnTo>
                      <a:pt x="379" y="1446"/>
                    </a:lnTo>
                    <a:lnTo>
                      <a:pt x="373" y="1446"/>
                    </a:lnTo>
                    <a:lnTo>
                      <a:pt x="373" y="1440"/>
                    </a:lnTo>
                    <a:lnTo>
                      <a:pt x="367" y="1440"/>
                    </a:lnTo>
                    <a:lnTo>
                      <a:pt x="367" y="1434"/>
                    </a:lnTo>
                    <a:lnTo>
                      <a:pt x="361" y="1434"/>
                    </a:lnTo>
                    <a:lnTo>
                      <a:pt x="361" y="1428"/>
                    </a:lnTo>
                    <a:lnTo>
                      <a:pt x="354" y="1428"/>
                    </a:lnTo>
                    <a:lnTo>
                      <a:pt x="354" y="1422"/>
                    </a:lnTo>
                    <a:lnTo>
                      <a:pt x="348" y="1422"/>
                    </a:lnTo>
                    <a:lnTo>
                      <a:pt x="348" y="1416"/>
                    </a:lnTo>
                    <a:lnTo>
                      <a:pt x="342" y="1416"/>
                    </a:lnTo>
                    <a:lnTo>
                      <a:pt x="336" y="1410"/>
                    </a:lnTo>
                    <a:lnTo>
                      <a:pt x="336" y="1404"/>
                    </a:lnTo>
                    <a:lnTo>
                      <a:pt x="330" y="1404"/>
                    </a:lnTo>
                    <a:lnTo>
                      <a:pt x="324" y="1398"/>
                    </a:lnTo>
                    <a:lnTo>
                      <a:pt x="318" y="1392"/>
                    </a:lnTo>
                    <a:lnTo>
                      <a:pt x="312" y="1386"/>
                    </a:lnTo>
                    <a:lnTo>
                      <a:pt x="312" y="1380"/>
                    </a:lnTo>
                    <a:lnTo>
                      <a:pt x="306" y="1380"/>
                    </a:lnTo>
                    <a:lnTo>
                      <a:pt x="300" y="1374"/>
                    </a:lnTo>
                    <a:lnTo>
                      <a:pt x="294" y="1368"/>
                    </a:lnTo>
                    <a:lnTo>
                      <a:pt x="288" y="1362"/>
                    </a:lnTo>
                    <a:lnTo>
                      <a:pt x="282" y="1356"/>
                    </a:lnTo>
                    <a:lnTo>
                      <a:pt x="282" y="1350"/>
                    </a:lnTo>
                    <a:lnTo>
                      <a:pt x="276" y="1350"/>
                    </a:lnTo>
                    <a:lnTo>
                      <a:pt x="276" y="1344"/>
                    </a:lnTo>
                    <a:lnTo>
                      <a:pt x="270" y="1344"/>
                    </a:lnTo>
                    <a:lnTo>
                      <a:pt x="270" y="1338"/>
                    </a:lnTo>
                    <a:lnTo>
                      <a:pt x="264" y="1338"/>
                    </a:lnTo>
                    <a:lnTo>
                      <a:pt x="264" y="1332"/>
                    </a:lnTo>
                    <a:lnTo>
                      <a:pt x="258" y="1332"/>
                    </a:lnTo>
                    <a:lnTo>
                      <a:pt x="258" y="1326"/>
                    </a:lnTo>
                    <a:lnTo>
                      <a:pt x="252" y="1326"/>
                    </a:lnTo>
                    <a:lnTo>
                      <a:pt x="252" y="1320"/>
                    </a:lnTo>
                    <a:lnTo>
                      <a:pt x="246" y="1320"/>
                    </a:lnTo>
                    <a:lnTo>
                      <a:pt x="246" y="1314"/>
                    </a:lnTo>
                    <a:lnTo>
                      <a:pt x="240" y="1314"/>
                    </a:lnTo>
                    <a:lnTo>
                      <a:pt x="240" y="1308"/>
                    </a:lnTo>
                    <a:lnTo>
                      <a:pt x="234" y="1308"/>
                    </a:lnTo>
                    <a:lnTo>
                      <a:pt x="234" y="1302"/>
                    </a:lnTo>
                    <a:lnTo>
                      <a:pt x="234" y="1296"/>
                    </a:lnTo>
                    <a:lnTo>
                      <a:pt x="228" y="1296"/>
                    </a:lnTo>
                    <a:lnTo>
                      <a:pt x="228" y="1290"/>
                    </a:lnTo>
                    <a:lnTo>
                      <a:pt x="222" y="1290"/>
                    </a:lnTo>
                    <a:lnTo>
                      <a:pt x="222" y="1284"/>
                    </a:lnTo>
                    <a:lnTo>
                      <a:pt x="216" y="1284"/>
                    </a:lnTo>
                    <a:lnTo>
                      <a:pt x="216" y="1278"/>
                    </a:lnTo>
                    <a:lnTo>
                      <a:pt x="210" y="1278"/>
                    </a:lnTo>
                    <a:lnTo>
                      <a:pt x="210" y="1272"/>
                    </a:lnTo>
                    <a:lnTo>
                      <a:pt x="204" y="1266"/>
                    </a:lnTo>
                    <a:lnTo>
                      <a:pt x="204" y="1260"/>
                    </a:lnTo>
                    <a:lnTo>
                      <a:pt x="198" y="1260"/>
                    </a:lnTo>
                    <a:lnTo>
                      <a:pt x="198" y="1254"/>
                    </a:lnTo>
                    <a:lnTo>
                      <a:pt x="192" y="1254"/>
                    </a:lnTo>
                    <a:lnTo>
                      <a:pt x="192" y="1248"/>
                    </a:lnTo>
                    <a:lnTo>
                      <a:pt x="186" y="1248"/>
                    </a:lnTo>
                    <a:lnTo>
                      <a:pt x="186" y="1242"/>
                    </a:lnTo>
                    <a:lnTo>
                      <a:pt x="180" y="1236"/>
                    </a:lnTo>
                    <a:lnTo>
                      <a:pt x="180" y="1230"/>
                    </a:lnTo>
                    <a:lnTo>
                      <a:pt x="174" y="1230"/>
                    </a:lnTo>
                    <a:lnTo>
                      <a:pt x="174" y="1224"/>
                    </a:lnTo>
                    <a:lnTo>
                      <a:pt x="168" y="1224"/>
                    </a:lnTo>
                    <a:lnTo>
                      <a:pt x="168" y="1218"/>
                    </a:lnTo>
                    <a:lnTo>
                      <a:pt x="168" y="1212"/>
                    </a:lnTo>
                    <a:lnTo>
                      <a:pt x="162" y="1212"/>
                    </a:lnTo>
                    <a:lnTo>
                      <a:pt x="162" y="1206"/>
                    </a:lnTo>
                    <a:lnTo>
                      <a:pt x="156" y="1206"/>
                    </a:lnTo>
                    <a:lnTo>
                      <a:pt x="156" y="1200"/>
                    </a:lnTo>
                    <a:lnTo>
                      <a:pt x="150" y="1200"/>
                    </a:lnTo>
                    <a:lnTo>
                      <a:pt x="150" y="1194"/>
                    </a:lnTo>
                    <a:lnTo>
                      <a:pt x="150" y="1188"/>
                    </a:lnTo>
                    <a:lnTo>
                      <a:pt x="144" y="1188"/>
                    </a:lnTo>
                    <a:lnTo>
                      <a:pt x="144" y="1182"/>
                    </a:lnTo>
                    <a:lnTo>
                      <a:pt x="138" y="1182"/>
                    </a:lnTo>
                    <a:lnTo>
                      <a:pt x="138" y="1176"/>
                    </a:lnTo>
                    <a:lnTo>
                      <a:pt x="138" y="1170"/>
                    </a:lnTo>
                    <a:lnTo>
                      <a:pt x="132" y="1170"/>
                    </a:lnTo>
                    <a:lnTo>
                      <a:pt x="132" y="1164"/>
                    </a:lnTo>
                    <a:lnTo>
                      <a:pt x="126" y="1164"/>
                    </a:lnTo>
                    <a:lnTo>
                      <a:pt x="126" y="1158"/>
                    </a:lnTo>
                    <a:lnTo>
                      <a:pt x="126" y="1152"/>
                    </a:lnTo>
                    <a:lnTo>
                      <a:pt x="120" y="1152"/>
                    </a:lnTo>
                    <a:lnTo>
                      <a:pt x="120" y="1146"/>
                    </a:lnTo>
                    <a:lnTo>
                      <a:pt x="114" y="1140"/>
                    </a:lnTo>
                    <a:lnTo>
                      <a:pt x="114" y="1134"/>
                    </a:lnTo>
                    <a:lnTo>
                      <a:pt x="108" y="1134"/>
                    </a:lnTo>
                    <a:lnTo>
                      <a:pt x="108" y="1128"/>
                    </a:lnTo>
                    <a:lnTo>
                      <a:pt x="108" y="1122"/>
                    </a:lnTo>
                    <a:lnTo>
                      <a:pt x="102" y="1122"/>
                    </a:lnTo>
                    <a:lnTo>
                      <a:pt x="102" y="1116"/>
                    </a:lnTo>
                    <a:lnTo>
                      <a:pt x="102" y="1110"/>
                    </a:lnTo>
                    <a:lnTo>
                      <a:pt x="96" y="1110"/>
                    </a:lnTo>
                    <a:lnTo>
                      <a:pt x="96" y="1104"/>
                    </a:lnTo>
                    <a:lnTo>
                      <a:pt x="90" y="1098"/>
                    </a:lnTo>
                    <a:lnTo>
                      <a:pt x="90" y="1092"/>
                    </a:lnTo>
                    <a:lnTo>
                      <a:pt x="84" y="1092"/>
                    </a:lnTo>
                    <a:lnTo>
                      <a:pt x="84" y="1086"/>
                    </a:lnTo>
                    <a:lnTo>
                      <a:pt x="84" y="1080"/>
                    </a:lnTo>
                    <a:lnTo>
                      <a:pt x="78" y="1080"/>
                    </a:lnTo>
                    <a:lnTo>
                      <a:pt x="78" y="1074"/>
                    </a:lnTo>
                    <a:lnTo>
                      <a:pt x="78" y="1068"/>
                    </a:lnTo>
                    <a:lnTo>
                      <a:pt x="72" y="1068"/>
                    </a:lnTo>
                    <a:lnTo>
                      <a:pt x="72" y="1062"/>
                    </a:lnTo>
                    <a:lnTo>
                      <a:pt x="72" y="1056"/>
                    </a:lnTo>
                    <a:lnTo>
                      <a:pt x="66" y="1050"/>
                    </a:lnTo>
                    <a:lnTo>
                      <a:pt x="66" y="1044"/>
                    </a:lnTo>
                    <a:lnTo>
                      <a:pt x="66" y="1038"/>
                    </a:lnTo>
                    <a:lnTo>
                      <a:pt x="60" y="1038"/>
                    </a:lnTo>
                    <a:lnTo>
                      <a:pt x="60" y="1032"/>
                    </a:lnTo>
                    <a:lnTo>
                      <a:pt x="60" y="1026"/>
                    </a:lnTo>
                    <a:lnTo>
                      <a:pt x="54" y="1026"/>
                    </a:lnTo>
                    <a:lnTo>
                      <a:pt x="54" y="1020"/>
                    </a:lnTo>
                    <a:lnTo>
                      <a:pt x="54" y="1014"/>
                    </a:lnTo>
                    <a:lnTo>
                      <a:pt x="48" y="1008"/>
                    </a:lnTo>
                    <a:lnTo>
                      <a:pt x="48" y="1002"/>
                    </a:lnTo>
                    <a:lnTo>
                      <a:pt x="48" y="996"/>
                    </a:lnTo>
                    <a:lnTo>
                      <a:pt x="42" y="996"/>
                    </a:lnTo>
                    <a:lnTo>
                      <a:pt x="42" y="990"/>
                    </a:lnTo>
                    <a:lnTo>
                      <a:pt x="42" y="984"/>
                    </a:lnTo>
                    <a:lnTo>
                      <a:pt x="42" y="978"/>
                    </a:lnTo>
                    <a:lnTo>
                      <a:pt x="36" y="978"/>
                    </a:lnTo>
                    <a:lnTo>
                      <a:pt x="36" y="972"/>
                    </a:lnTo>
                    <a:lnTo>
                      <a:pt x="36" y="966"/>
                    </a:lnTo>
                    <a:lnTo>
                      <a:pt x="36" y="960"/>
                    </a:lnTo>
                    <a:lnTo>
                      <a:pt x="30" y="960"/>
                    </a:lnTo>
                    <a:lnTo>
                      <a:pt x="30" y="954"/>
                    </a:lnTo>
                    <a:lnTo>
                      <a:pt x="30" y="948"/>
                    </a:lnTo>
                    <a:lnTo>
                      <a:pt x="30" y="942"/>
                    </a:lnTo>
                    <a:lnTo>
                      <a:pt x="24" y="942"/>
                    </a:lnTo>
                    <a:lnTo>
                      <a:pt x="24" y="936"/>
                    </a:lnTo>
                    <a:lnTo>
                      <a:pt x="24" y="930"/>
                    </a:lnTo>
                    <a:lnTo>
                      <a:pt x="24" y="924"/>
                    </a:lnTo>
                    <a:lnTo>
                      <a:pt x="24" y="918"/>
                    </a:lnTo>
                    <a:lnTo>
                      <a:pt x="18" y="918"/>
                    </a:lnTo>
                    <a:lnTo>
                      <a:pt x="18" y="912"/>
                    </a:lnTo>
                    <a:lnTo>
                      <a:pt x="18" y="906"/>
                    </a:lnTo>
                    <a:lnTo>
                      <a:pt x="18" y="900"/>
                    </a:lnTo>
                    <a:lnTo>
                      <a:pt x="18" y="894"/>
                    </a:lnTo>
                    <a:lnTo>
                      <a:pt x="12" y="894"/>
                    </a:lnTo>
                    <a:lnTo>
                      <a:pt x="12" y="888"/>
                    </a:lnTo>
                    <a:lnTo>
                      <a:pt x="12" y="882"/>
                    </a:lnTo>
                    <a:lnTo>
                      <a:pt x="12" y="876"/>
                    </a:lnTo>
                    <a:lnTo>
                      <a:pt x="12" y="870"/>
                    </a:lnTo>
                    <a:lnTo>
                      <a:pt x="12" y="864"/>
                    </a:lnTo>
                    <a:lnTo>
                      <a:pt x="12" y="858"/>
                    </a:lnTo>
                    <a:lnTo>
                      <a:pt x="6" y="858"/>
                    </a:lnTo>
                    <a:lnTo>
                      <a:pt x="6" y="852"/>
                    </a:lnTo>
                    <a:lnTo>
                      <a:pt x="6" y="846"/>
                    </a:lnTo>
                    <a:lnTo>
                      <a:pt x="6" y="840"/>
                    </a:lnTo>
                    <a:lnTo>
                      <a:pt x="6" y="834"/>
                    </a:lnTo>
                    <a:lnTo>
                      <a:pt x="6" y="828"/>
                    </a:lnTo>
                    <a:lnTo>
                      <a:pt x="6" y="822"/>
                    </a:lnTo>
                    <a:lnTo>
                      <a:pt x="6" y="816"/>
                    </a:lnTo>
                    <a:lnTo>
                      <a:pt x="6" y="810"/>
                    </a:lnTo>
                    <a:lnTo>
                      <a:pt x="6" y="804"/>
                    </a:lnTo>
                    <a:lnTo>
                      <a:pt x="0" y="804"/>
                    </a:lnTo>
                    <a:lnTo>
                      <a:pt x="0" y="798"/>
                    </a:lnTo>
                    <a:lnTo>
                      <a:pt x="0" y="792"/>
                    </a:lnTo>
                    <a:lnTo>
                      <a:pt x="0" y="786"/>
                    </a:lnTo>
                    <a:lnTo>
                      <a:pt x="0" y="780"/>
                    </a:lnTo>
                    <a:lnTo>
                      <a:pt x="0" y="774"/>
                    </a:lnTo>
                    <a:lnTo>
                      <a:pt x="0" y="768"/>
                    </a:lnTo>
                    <a:lnTo>
                      <a:pt x="0" y="762"/>
                    </a:lnTo>
                    <a:lnTo>
                      <a:pt x="0" y="756"/>
                    </a:lnTo>
                    <a:lnTo>
                      <a:pt x="0" y="750"/>
                    </a:lnTo>
                    <a:lnTo>
                      <a:pt x="0" y="744"/>
                    </a:lnTo>
                    <a:lnTo>
                      <a:pt x="0" y="738"/>
                    </a:lnTo>
                    <a:lnTo>
                      <a:pt x="0" y="732"/>
                    </a:lnTo>
                    <a:lnTo>
                      <a:pt x="0" y="726"/>
                    </a:lnTo>
                    <a:lnTo>
                      <a:pt x="0" y="720"/>
                    </a:lnTo>
                    <a:lnTo>
                      <a:pt x="6" y="720"/>
                    </a:lnTo>
                    <a:lnTo>
                      <a:pt x="6" y="714"/>
                    </a:lnTo>
                    <a:lnTo>
                      <a:pt x="6" y="708"/>
                    </a:lnTo>
                    <a:lnTo>
                      <a:pt x="6" y="702"/>
                    </a:lnTo>
                    <a:lnTo>
                      <a:pt x="6" y="696"/>
                    </a:lnTo>
                    <a:lnTo>
                      <a:pt x="6" y="690"/>
                    </a:lnTo>
                    <a:lnTo>
                      <a:pt x="6" y="684"/>
                    </a:lnTo>
                    <a:lnTo>
                      <a:pt x="6" y="678"/>
                    </a:lnTo>
                    <a:lnTo>
                      <a:pt x="6" y="672"/>
                    </a:lnTo>
                    <a:lnTo>
                      <a:pt x="6" y="666"/>
                    </a:lnTo>
                    <a:lnTo>
                      <a:pt x="12" y="666"/>
                    </a:lnTo>
                    <a:lnTo>
                      <a:pt x="12" y="660"/>
                    </a:lnTo>
                    <a:lnTo>
                      <a:pt x="12" y="654"/>
                    </a:lnTo>
                    <a:lnTo>
                      <a:pt x="12" y="648"/>
                    </a:lnTo>
                    <a:lnTo>
                      <a:pt x="12" y="642"/>
                    </a:lnTo>
                    <a:lnTo>
                      <a:pt x="12" y="636"/>
                    </a:lnTo>
                    <a:lnTo>
                      <a:pt x="18" y="636"/>
                    </a:lnTo>
                    <a:lnTo>
                      <a:pt x="18" y="630"/>
                    </a:lnTo>
                    <a:lnTo>
                      <a:pt x="18" y="624"/>
                    </a:lnTo>
                    <a:lnTo>
                      <a:pt x="18" y="618"/>
                    </a:lnTo>
                    <a:lnTo>
                      <a:pt x="18" y="612"/>
                    </a:lnTo>
                    <a:lnTo>
                      <a:pt x="18" y="606"/>
                    </a:lnTo>
                    <a:lnTo>
                      <a:pt x="24" y="606"/>
                    </a:lnTo>
                    <a:lnTo>
                      <a:pt x="24" y="600"/>
                    </a:lnTo>
                    <a:lnTo>
                      <a:pt x="24" y="594"/>
                    </a:lnTo>
                    <a:lnTo>
                      <a:pt x="24" y="588"/>
                    </a:lnTo>
                    <a:lnTo>
                      <a:pt x="30" y="588"/>
                    </a:lnTo>
                    <a:lnTo>
                      <a:pt x="30" y="582"/>
                    </a:lnTo>
                    <a:lnTo>
                      <a:pt x="30" y="576"/>
                    </a:lnTo>
                    <a:lnTo>
                      <a:pt x="30" y="570"/>
                    </a:lnTo>
                    <a:lnTo>
                      <a:pt x="30" y="564"/>
                    </a:lnTo>
                    <a:lnTo>
                      <a:pt x="36" y="564"/>
                    </a:lnTo>
                    <a:lnTo>
                      <a:pt x="36" y="558"/>
                    </a:lnTo>
                    <a:lnTo>
                      <a:pt x="36" y="552"/>
                    </a:lnTo>
                    <a:lnTo>
                      <a:pt x="36" y="546"/>
                    </a:lnTo>
                    <a:lnTo>
                      <a:pt x="42" y="546"/>
                    </a:lnTo>
                    <a:lnTo>
                      <a:pt x="42" y="540"/>
                    </a:lnTo>
                    <a:lnTo>
                      <a:pt x="42" y="534"/>
                    </a:lnTo>
                    <a:lnTo>
                      <a:pt x="48" y="534"/>
                    </a:lnTo>
                    <a:lnTo>
                      <a:pt x="48" y="528"/>
                    </a:lnTo>
                    <a:lnTo>
                      <a:pt x="48" y="522"/>
                    </a:lnTo>
                    <a:lnTo>
                      <a:pt x="48" y="516"/>
                    </a:lnTo>
                    <a:lnTo>
                      <a:pt x="54" y="516"/>
                    </a:lnTo>
                    <a:lnTo>
                      <a:pt x="54" y="510"/>
                    </a:lnTo>
                    <a:lnTo>
                      <a:pt x="54" y="504"/>
                    </a:lnTo>
                    <a:lnTo>
                      <a:pt x="60" y="498"/>
                    </a:lnTo>
                    <a:lnTo>
                      <a:pt x="60" y="492"/>
                    </a:lnTo>
                    <a:lnTo>
                      <a:pt x="60" y="486"/>
                    </a:lnTo>
                    <a:lnTo>
                      <a:pt x="66" y="486"/>
                    </a:lnTo>
                    <a:lnTo>
                      <a:pt x="66" y="480"/>
                    </a:lnTo>
                    <a:lnTo>
                      <a:pt x="66" y="474"/>
                    </a:lnTo>
                    <a:lnTo>
                      <a:pt x="72" y="474"/>
                    </a:lnTo>
                    <a:lnTo>
                      <a:pt x="72" y="468"/>
                    </a:lnTo>
                    <a:lnTo>
                      <a:pt x="72" y="462"/>
                    </a:lnTo>
                    <a:lnTo>
                      <a:pt x="78" y="462"/>
                    </a:lnTo>
                    <a:lnTo>
                      <a:pt x="78" y="456"/>
                    </a:lnTo>
                    <a:lnTo>
                      <a:pt x="78" y="450"/>
                    </a:lnTo>
                    <a:lnTo>
                      <a:pt x="84" y="450"/>
                    </a:lnTo>
                    <a:lnTo>
                      <a:pt x="84" y="444"/>
                    </a:lnTo>
                    <a:lnTo>
                      <a:pt x="84" y="438"/>
                    </a:lnTo>
                    <a:lnTo>
                      <a:pt x="90" y="438"/>
                    </a:lnTo>
                    <a:lnTo>
                      <a:pt x="90" y="432"/>
                    </a:lnTo>
                    <a:lnTo>
                      <a:pt x="90" y="426"/>
                    </a:lnTo>
                    <a:lnTo>
                      <a:pt x="96" y="426"/>
                    </a:lnTo>
                    <a:lnTo>
                      <a:pt x="96" y="420"/>
                    </a:lnTo>
                    <a:lnTo>
                      <a:pt x="102" y="414"/>
                    </a:lnTo>
                    <a:lnTo>
                      <a:pt x="102" y="408"/>
                    </a:lnTo>
                    <a:lnTo>
                      <a:pt x="108" y="402"/>
                    </a:lnTo>
                    <a:lnTo>
                      <a:pt x="108" y="396"/>
                    </a:lnTo>
                    <a:lnTo>
                      <a:pt x="114" y="396"/>
                    </a:lnTo>
                    <a:lnTo>
                      <a:pt x="114" y="390"/>
                    </a:lnTo>
                    <a:lnTo>
                      <a:pt x="114" y="384"/>
                    </a:lnTo>
                    <a:lnTo>
                      <a:pt x="120" y="384"/>
                    </a:lnTo>
                    <a:lnTo>
                      <a:pt x="120" y="378"/>
                    </a:lnTo>
                    <a:lnTo>
                      <a:pt x="126" y="372"/>
                    </a:lnTo>
                    <a:lnTo>
                      <a:pt x="126" y="366"/>
                    </a:lnTo>
                    <a:lnTo>
                      <a:pt x="132" y="366"/>
                    </a:lnTo>
                    <a:lnTo>
                      <a:pt x="132" y="360"/>
                    </a:lnTo>
                    <a:lnTo>
                      <a:pt x="138" y="354"/>
                    </a:lnTo>
                    <a:lnTo>
                      <a:pt x="138" y="348"/>
                    </a:lnTo>
                    <a:lnTo>
                      <a:pt x="144" y="348"/>
                    </a:lnTo>
                    <a:lnTo>
                      <a:pt x="144" y="342"/>
                    </a:lnTo>
                    <a:lnTo>
                      <a:pt x="150" y="336"/>
                    </a:lnTo>
                    <a:lnTo>
                      <a:pt x="150" y="330"/>
                    </a:lnTo>
                    <a:lnTo>
                      <a:pt x="156" y="330"/>
                    </a:lnTo>
                    <a:lnTo>
                      <a:pt x="156" y="324"/>
                    </a:lnTo>
                    <a:lnTo>
                      <a:pt x="162" y="324"/>
                    </a:lnTo>
                    <a:lnTo>
                      <a:pt x="162" y="318"/>
                    </a:lnTo>
                    <a:lnTo>
                      <a:pt x="162" y="312"/>
                    </a:lnTo>
                    <a:lnTo>
                      <a:pt x="168" y="312"/>
                    </a:lnTo>
                    <a:lnTo>
                      <a:pt x="168" y="306"/>
                    </a:lnTo>
                    <a:lnTo>
                      <a:pt x="174" y="306"/>
                    </a:lnTo>
                    <a:lnTo>
                      <a:pt x="174" y="300"/>
                    </a:lnTo>
                    <a:lnTo>
                      <a:pt x="180" y="300"/>
                    </a:lnTo>
                    <a:lnTo>
                      <a:pt x="180" y="294"/>
                    </a:lnTo>
                    <a:lnTo>
                      <a:pt x="180" y="288"/>
                    </a:lnTo>
                    <a:lnTo>
                      <a:pt x="186" y="288"/>
                    </a:lnTo>
                    <a:lnTo>
                      <a:pt x="186" y="282"/>
                    </a:lnTo>
                    <a:lnTo>
                      <a:pt x="192" y="282"/>
                    </a:lnTo>
                    <a:lnTo>
                      <a:pt x="192" y="276"/>
                    </a:lnTo>
                    <a:lnTo>
                      <a:pt x="198" y="276"/>
                    </a:lnTo>
                    <a:lnTo>
                      <a:pt x="198" y="270"/>
                    </a:lnTo>
                    <a:lnTo>
                      <a:pt x="204" y="264"/>
                    </a:lnTo>
                    <a:lnTo>
                      <a:pt x="204" y="258"/>
                    </a:lnTo>
                    <a:lnTo>
                      <a:pt x="210" y="258"/>
                    </a:lnTo>
                    <a:lnTo>
                      <a:pt x="210" y="252"/>
                    </a:lnTo>
                    <a:lnTo>
                      <a:pt x="216" y="252"/>
                    </a:lnTo>
                    <a:lnTo>
                      <a:pt x="216" y="246"/>
                    </a:lnTo>
                    <a:lnTo>
                      <a:pt x="222" y="246"/>
                    </a:lnTo>
                    <a:lnTo>
                      <a:pt x="222" y="240"/>
                    </a:lnTo>
                    <a:lnTo>
                      <a:pt x="228" y="234"/>
                    </a:lnTo>
                    <a:lnTo>
                      <a:pt x="234" y="228"/>
                    </a:lnTo>
                    <a:lnTo>
                      <a:pt x="234" y="222"/>
                    </a:lnTo>
                    <a:lnTo>
                      <a:pt x="240" y="222"/>
                    </a:lnTo>
                    <a:lnTo>
                      <a:pt x="240" y="216"/>
                    </a:lnTo>
                    <a:lnTo>
                      <a:pt x="246" y="216"/>
                    </a:lnTo>
                    <a:lnTo>
                      <a:pt x="246" y="210"/>
                    </a:lnTo>
                    <a:lnTo>
                      <a:pt x="252" y="210"/>
                    </a:lnTo>
                    <a:lnTo>
                      <a:pt x="252" y="204"/>
                    </a:lnTo>
                    <a:lnTo>
                      <a:pt x="258" y="204"/>
                    </a:lnTo>
                    <a:lnTo>
                      <a:pt x="258" y="198"/>
                    </a:lnTo>
                    <a:lnTo>
                      <a:pt x="264" y="198"/>
                    </a:lnTo>
                    <a:lnTo>
                      <a:pt x="264" y="192"/>
                    </a:lnTo>
                    <a:lnTo>
                      <a:pt x="270" y="192"/>
                    </a:lnTo>
                    <a:lnTo>
                      <a:pt x="270" y="186"/>
                    </a:lnTo>
                    <a:lnTo>
                      <a:pt x="276" y="186"/>
                    </a:lnTo>
                    <a:lnTo>
                      <a:pt x="276" y="180"/>
                    </a:lnTo>
                    <a:lnTo>
                      <a:pt x="282" y="180"/>
                    </a:lnTo>
                    <a:lnTo>
                      <a:pt x="282" y="174"/>
                    </a:lnTo>
                    <a:lnTo>
                      <a:pt x="288" y="174"/>
                    </a:lnTo>
                    <a:lnTo>
                      <a:pt x="288" y="168"/>
                    </a:lnTo>
                    <a:lnTo>
                      <a:pt x="294" y="162"/>
                    </a:lnTo>
                    <a:lnTo>
                      <a:pt x="300" y="156"/>
                    </a:lnTo>
                    <a:lnTo>
                      <a:pt x="306" y="150"/>
                    </a:lnTo>
                    <a:lnTo>
                      <a:pt x="312" y="144"/>
                    </a:lnTo>
                    <a:lnTo>
                      <a:pt x="318" y="138"/>
                    </a:lnTo>
                    <a:lnTo>
                      <a:pt x="324" y="138"/>
                    </a:lnTo>
                    <a:lnTo>
                      <a:pt x="324" y="132"/>
                    </a:lnTo>
                    <a:lnTo>
                      <a:pt x="330" y="126"/>
                    </a:lnTo>
                    <a:lnTo>
                      <a:pt x="336" y="120"/>
                    </a:lnTo>
                    <a:lnTo>
                      <a:pt x="342" y="120"/>
                    </a:lnTo>
                    <a:lnTo>
                      <a:pt x="342" y="114"/>
                    </a:lnTo>
                    <a:lnTo>
                      <a:pt x="348" y="114"/>
                    </a:lnTo>
                    <a:lnTo>
                      <a:pt x="348" y="108"/>
                    </a:lnTo>
                    <a:lnTo>
                      <a:pt x="354" y="108"/>
                    </a:lnTo>
                    <a:lnTo>
                      <a:pt x="354" y="102"/>
                    </a:lnTo>
                    <a:lnTo>
                      <a:pt x="361" y="102"/>
                    </a:lnTo>
                    <a:lnTo>
                      <a:pt x="361" y="96"/>
                    </a:lnTo>
                    <a:lnTo>
                      <a:pt x="367" y="96"/>
                    </a:lnTo>
                    <a:lnTo>
                      <a:pt x="367" y="90"/>
                    </a:lnTo>
                    <a:lnTo>
                      <a:pt x="373" y="90"/>
                    </a:lnTo>
                    <a:lnTo>
                      <a:pt x="373" y="84"/>
                    </a:lnTo>
                    <a:lnTo>
                      <a:pt x="379" y="84"/>
                    </a:lnTo>
                    <a:lnTo>
                      <a:pt x="379" y="78"/>
                    </a:lnTo>
                    <a:lnTo>
                      <a:pt x="385" y="78"/>
                    </a:lnTo>
                    <a:lnTo>
                      <a:pt x="385" y="72"/>
                    </a:lnTo>
                    <a:lnTo>
                      <a:pt x="391" y="72"/>
                    </a:lnTo>
                    <a:lnTo>
                      <a:pt x="397" y="66"/>
                    </a:lnTo>
                    <a:lnTo>
                      <a:pt x="403" y="60"/>
                    </a:lnTo>
                    <a:lnTo>
                      <a:pt x="409" y="54"/>
                    </a:lnTo>
                    <a:lnTo>
                      <a:pt x="415" y="54"/>
                    </a:lnTo>
                    <a:lnTo>
                      <a:pt x="415" y="48"/>
                    </a:lnTo>
                    <a:lnTo>
                      <a:pt x="421" y="48"/>
                    </a:lnTo>
                    <a:lnTo>
                      <a:pt x="421" y="42"/>
                    </a:lnTo>
                    <a:lnTo>
                      <a:pt x="427" y="42"/>
                    </a:lnTo>
                    <a:lnTo>
                      <a:pt x="427" y="36"/>
                    </a:lnTo>
                    <a:lnTo>
                      <a:pt x="433" y="36"/>
                    </a:lnTo>
                    <a:lnTo>
                      <a:pt x="433" y="30"/>
                    </a:lnTo>
                    <a:lnTo>
                      <a:pt x="439" y="30"/>
                    </a:lnTo>
                    <a:lnTo>
                      <a:pt x="445" y="24"/>
                    </a:lnTo>
                    <a:lnTo>
                      <a:pt x="451" y="24"/>
                    </a:lnTo>
                    <a:lnTo>
                      <a:pt x="451" y="18"/>
                    </a:lnTo>
                    <a:lnTo>
                      <a:pt x="457" y="18"/>
                    </a:lnTo>
                    <a:lnTo>
                      <a:pt x="457" y="12"/>
                    </a:lnTo>
                    <a:lnTo>
                      <a:pt x="463" y="12"/>
                    </a:lnTo>
                    <a:lnTo>
                      <a:pt x="463" y="6"/>
                    </a:lnTo>
                    <a:lnTo>
                      <a:pt x="469" y="6"/>
                    </a:lnTo>
                    <a:lnTo>
                      <a:pt x="469" y="0"/>
                    </a:lnTo>
                  </a:path>
                </a:pathLst>
              </a:custGeom>
              <a:noFill/>
              <a:ln w="28575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9234" name="直接连接符 7262"/>
              <p:cNvSpPr/>
              <p:nvPr>
                <p:custDataLst>
                  <p:tags r:id="rId12"/>
                </p:custDataLst>
              </p:nvPr>
            </p:nvSpPr>
            <p:spPr>
              <a:xfrm flipH="1">
                <a:off x="6422" y="2435"/>
                <a:ext cx="8" cy="3398"/>
              </a:xfrm>
              <a:prstGeom prst="line">
                <a:avLst/>
              </a:prstGeom>
              <a:ln w="19050" cap="flat" cmpd="sng">
                <a:solidFill>
                  <a:srgbClr val="00008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9235" name="椭圆 7263"/>
              <p:cNvSpPr/>
              <p:nvPr>
                <p:custDataLst>
                  <p:tags r:id="rId13"/>
                </p:custDataLst>
              </p:nvPr>
            </p:nvSpPr>
            <p:spPr>
              <a:xfrm>
                <a:off x="7596" y="4314"/>
                <a:ext cx="63" cy="59"/>
              </a:xfrm>
              <a:prstGeom prst="ellipse">
                <a:avLst/>
              </a:prstGeom>
              <a:solidFill>
                <a:srgbClr val="FF0000"/>
              </a:solidFill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 algn="ctr"/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3" name="椭圆 12"/>
              <p:cNvSpPr/>
              <p:nvPr>
                <p:custDataLst>
                  <p:tags r:id="rId14"/>
                </p:custDataLst>
              </p:nvPr>
            </p:nvSpPr>
            <p:spPr>
              <a:xfrm flipV="1">
                <a:off x="7545" y="4260"/>
                <a:ext cx="149" cy="14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base"/>
                <a:endParaRPr lang="zh-CN" altLang="en-US" strike="noStrike" noProof="1"/>
              </a:p>
            </p:txBody>
          </p:sp>
        </p:grpSp>
        <p:graphicFrame>
          <p:nvGraphicFramePr>
            <p:cNvPr id="9237" name="对象 18">
              <a:hlinkClick r:id="" action="ppaction://ole?verb="/>
            </p:cNvPr>
            <p:cNvGraphicFramePr>
              <a:graphicFrameLocks noChangeAspect="1"/>
            </p:cNvGraphicFramePr>
            <p:nvPr>
              <p:custDataLst>
                <p:tags r:id="rId15"/>
              </p:custDataLst>
            </p:nvPr>
          </p:nvGraphicFramePr>
          <p:xfrm>
            <a:off x="11095" y="4719"/>
            <a:ext cx="515" cy="5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8" name="" r:id="rId16" imgW="165100" imgH="165100" progId="Equation.KSEE3">
                    <p:embed/>
                  </p:oleObj>
                </mc:Choice>
                <mc:Fallback>
                  <p:oleObj name="" r:id="rId16" imgW="165100" imgH="165100" progId="Equation.KSEE3">
                    <p:embed/>
                    <p:pic>
                      <p:nvPicPr>
                        <p:cNvPr id="0" name="图片 3087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11095" y="4719"/>
                          <a:ext cx="515" cy="51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8" name="对象 21">
              <a:hlinkClick r:id="" action="ppaction://ole?verb="/>
            </p:cNvPr>
            <p:cNvGraphicFramePr>
              <a:graphicFrameLocks noChangeAspect="1"/>
            </p:cNvGraphicFramePr>
            <p:nvPr>
              <p:custDataLst>
                <p:tags r:id="rId18"/>
              </p:custDataLst>
            </p:nvPr>
          </p:nvGraphicFramePr>
          <p:xfrm>
            <a:off x="10039" y="6145"/>
            <a:ext cx="276" cy="5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9" name="" r:id="rId19" imgW="88265" imgH="177165" progId="Equation.KSEE3">
                    <p:embed/>
                  </p:oleObj>
                </mc:Choice>
                <mc:Fallback>
                  <p:oleObj name="" r:id="rId19" imgW="88265" imgH="177165" progId="Equation.KSEE3">
                    <p:embed/>
                    <p:pic>
                      <p:nvPicPr>
                        <p:cNvPr id="0" name="图片 3088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10039" y="6145"/>
                          <a:ext cx="276" cy="55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239" name="组合 14"/>
          <p:cNvGrpSpPr/>
          <p:nvPr/>
        </p:nvGrpSpPr>
        <p:grpSpPr>
          <a:xfrm>
            <a:off x="4625975" y="1209675"/>
            <a:ext cx="3036888" cy="2927350"/>
            <a:chOff x="5855" y="2473"/>
            <a:chExt cx="3129" cy="3745"/>
          </a:xfrm>
        </p:grpSpPr>
        <p:sp>
          <p:nvSpPr>
            <p:cNvPr id="9240" name="直接连接符 7210"/>
            <p:cNvSpPr/>
            <p:nvPr>
              <p:custDataLst>
                <p:tags r:id="rId21"/>
              </p:custDataLst>
            </p:nvPr>
          </p:nvSpPr>
          <p:spPr>
            <a:xfrm>
              <a:off x="5855" y="4334"/>
              <a:ext cx="3129" cy="1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9241" name="直接连接符 7211"/>
            <p:cNvSpPr/>
            <p:nvPr>
              <p:custDataLst>
                <p:tags r:id="rId22"/>
              </p:custDataLst>
            </p:nvPr>
          </p:nvSpPr>
          <p:spPr>
            <a:xfrm flipV="1">
              <a:off x="6954" y="2473"/>
              <a:ext cx="1" cy="3745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graphicFrame>
          <p:nvGraphicFramePr>
            <p:cNvPr id="2" name="对象 13">
              <a:hlinkClick r:id="" action="ppaction://ole?verb="/>
            </p:cNvPr>
            <p:cNvGraphicFramePr>
              <a:graphicFrameLocks noChangeAspect="1"/>
            </p:cNvGraphicFramePr>
            <p:nvPr>
              <p:custDataLst>
                <p:tags r:id="rId23"/>
              </p:custDataLst>
            </p:nvPr>
          </p:nvGraphicFramePr>
          <p:xfrm>
            <a:off x="6499" y="4270"/>
            <a:ext cx="444" cy="5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0" name="" r:id="rId24" imgW="152400" imgH="177165" progId="Equation.KSEE3">
                    <p:embed/>
                  </p:oleObj>
                </mc:Choice>
                <mc:Fallback>
                  <p:oleObj name="" r:id="rId24" imgW="152400" imgH="177165" progId="Equation.KSEE3">
                    <p:embed/>
                    <p:pic>
                      <p:nvPicPr>
                        <p:cNvPr id="0" name="图片 3089"/>
                        <p:cNvPicPr/>
                        <p:nvPr/>
                      </p:nvPicPr>
                      <p:blipFill>
                        <a:blip r:embed="rId25"/>
                        <a:stretch>
                          <a:fillRect/>
                        </a:stretch>
                      </p:blipFill>
                      <p:spPr>
                        <a:xfrm>
                          <a:off x="6499" y="4270"/>
                          <a:ext cx="444" cy="5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243" name="对象 19"/>
          <p:cNvGraphicFramePr/>
          <p:nvPr>
            <p:custDataLst>
              <p:tags r:id="rId26"/>
            </p:custDataLst>
          </p:nvPr>
        </p:nvGraphicFramePr>
        <p:xfrm>
          <a:off x="4645025" y="404813"/>
          <a:ext cx="2947988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27" imgW="1028700" imgH="228600" progId="Equation.3">
                  <p:embed/>
                </p:oleObj>
              </mc:Choice>
              <mc:Fallback>
                <p:oleObj name="" r:id="rId27" imgW="1028700" imgH="228600" progId="Equation.3">
                  <p:embed/>
                  <p:pic>
                    <p:nvPicPr>
                      <p:cNvPr id="0" name="图片 3090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4645025" y="404813"/>
                        <a:ext cx="2947988" cy="5953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对象 24"/>
          <p:cNvGraphicFramePr/>
          <p:nvPr/>
        </p:nvGraphicFramePr>
        <p:xfrm>
          <a:off x="2608263" y="730250"/>
          <a:ext cx="115252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29" imgW="444500" imgH="203200" progId="Equation.3">
                  <p:embed/>
                </p:oleObj>
              </mc:Choice>
              <mc:Fallback>
                <p:oleObj name="" r:id="rId29" imgW="444500" imgH="203200" progId="Equation.3">
                  <p:embed/>
                  <p:pic>
                    <p:nvPicPr>
                      <p:cNvPr id="0" name="图片 3091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608263" y="730250"/>
                        <a:ext cx="1152525" cy="5270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对象 26"/>
          <p:cNvGraphicFramePr/>
          <p:nvPr>
            <p:custDataLst>
              <p:tags r:id="rId31"/>
            </p:custDataLst>
          </p:nvPr>
        </p:nvGraphicFramePr>
        <p:xfrm>
          <a:off x="2911475" y="2905125"/>
          <a:ext cx="12668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32" imgW="316865" imgH="177165" progId="Equation.3">
                  <p:embed/>
                </p:oleObj>
              </mc:Choice>
              <mc:Fallback>
                <p:oleObj name="" r:id="rId32" imgW="316865" imgH="177165" progId="Equation.3">
                  <p:embed/>
                  <p:pic>
                    <p:nvPicPr>
                      <p:cNvPr id="0" name="图片 3092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2911475" y="2905125"/>
                        <a:ext cx="1266825" cy="6365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60" grpId="0"/>
      <p:bldP spid="9262" grpId="0"/>
      <p:bldP spid="9263" grpId="0"/>
      <p:bldP spid="9261" grpId="0"/>
      <p:bldP spid="926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矩形 33802"/>
          <p:cNvSpPr/>
          <p:nvPr/>
        </p:nvSpPr>
        <p:spPr>
          <a:xfrm>
            <a:off x="1335088" y="1052513"/>
            <a:ext cx="2092325" cy="2055812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>
              <a:spcBef>
                <a:spcPct val="20000"/>
              </a:spcBef>
              <a:buClrTx/>
              <a:buFontTx/>
            </a:pPr>
            <a:endParaRPr lang="zh-CN" altLang="zh-CN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42" name="矩形 33801"/>
          <p:cNvSpPr/>
          <p:nvPr/>
        </p:nvSpPr>
        <p:spPr>
          <a:xfrm>
            <a:off x="434975" y="1209675"/>
            <a:ext cx="442913" cy="1828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>
              <a:spcBef>
                <a:spcPct val="20000"/>
              </a:spcBef>
              <a:buClrTx/>
              <a:buFontTx/>
            </a:pPr>
            <a:r>
              <a:rPr lang="zh-CN" altLang="en-US" sz="2800" dirty="0">
                <a:latin typeface="Arial" panose="020B0604020202020204" pitchFamily="34" charset="0"/>
                <a:ea typeface="宋体" panose="02010600030101010101" pitchFamily="2" charset="-122"/>
              </a:rPr>
              <a:t>图</a:t>
            </a:r>
            <a:endParaRPr lang="zh-CN" altLang="en-US" sz="28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spcBef>
                <a:spcPct val="20000"/>
              </a:spcBef>
              <a:buClrTx/>
              <a:buFontTx/>
            </a:pPr>
            <a:endParaRPr lang="zh-CN" altLang="en-US" sz="28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spcBef>
                <a:spcPct val="20000"/>
              </a:spcBef>
              <a:buClrTx/>
              <a:buFontTx/>
            </a:pPr>
            <a:r>
              <a:rPr lang="zh-CN" altLang="en-US" sz="2800" dirty="0">
                <a:latin typeface="Arial" panose="020B0604020202020204" pitchFamily="34" charset="0"/>
                <a:ea typeface="宋体" panose="02010600030101010101" pitchFamily="2" charset="-122"/>
              </a:rPr>
              <a:t>形</a:t>
            </a:r>
            <a:endParaRPr lang="zh-CN" altLang="en-US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43" name="矩形 33800"/>
          <p:cNvSpPr/>
          <p:nvPr/>
        </p:nvSpPr>
        <p:spPr>
          <a:xfrm>
            <a:off x="7140575" y="479425"/>
            <a:ext cx="1644650" cy="587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>
              <a:spcBef>
                <a:spcPct val="20000"/>
              </a:spcBef>
              <a:buClrTx/>
              <a:buFontTx/>
            </a:pPr>
            <a:endParaRPr lang="zh-CN" altLang="zh-CN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44" name="矩形 33799"/>
          <p:cNvSpPr/>
          <p:nvPr/>
        </p:nvSpPr>
        <p:spPr>
          <a:xfrm>
            <a:off x="5257800" y="549275"/>
            <a:ext cx="1727200" cy="517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>
              <a:spcBef>
                <a:spcPct val="20000"/>
              </a:spcBef>
              <a:buClrTx/>
              <a:buFontTx/>
            </a:pPr>
            <a:endParaRPr lang="zh-CN" altLang="zh-CN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45" name="矩形 33798"/>
          <p:cNvSpPr/>
          <p:nvPr/>
        </p:nvSpPr>
        <p:spPr>
          <a:xfrm>
            <a:off x="3533775" y="549275"/>
            <a:ext cx="1508125" cy="517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>
              <a:spcBef>
                <a:spcPct val="20000"/>
              </a:spcBef>
              <a:buClrTx/>
              <a:buFontTx/>
            </a:pPr>
            <a:endParaRPr lang="zh-CN" altLang="zh-CN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46" name="矩形 33797"/>
          <p:cNvSpPr/>
          <p:nvPr/>
        </p:nvSpPr>
        <p:spPr>
          <a:xfrm>
            <a:off x="1298575" y="549275"/>
            <a:ext cx="2092325" cy="517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>
              <a:spcBef>
                <a:spcPct val="20000"/>
              </a:spcBef>
              <a:buClrTx/>
              <a:buFontTx/>
            </a:pPr>
            <a:endParaRPr lang="zh-CN" altLang="zh-CN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47" name="矩形 33796"/>
          <p:cNvSpPr/>
          <p:nvPr/>
        </p:nvSpPr>
        <p:spPr>
          <a:xfrm>
            <a:off x="363538" y="620713"/>
            <a:ext cx="935037" cy="517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>
              <a:spcBef>
                <a:spcPct val="20000"/>
              </a:spcBef>
              <a:buClrTx/>
              <a:buFontTx/>
            </a:pPr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方程</a:t>
            </a:r>
            <a:endParaRPr lang="zh-CN" altLang="en-US" sz="2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10248" name="组合 5"/>
          <p:cNvGrpSpPr/>
          <p:nvPr/>
        </p:nvGrpSpPr>
        <p:grpSpPr>
          <a:xfrm>
            <a:off x="288925" y="530225"/>
            <a:ext cx="8575675" cy="6067425"/>
            <a:chOff x="797" y="865"/>
            <a:chExt cx="12133" cy="9554"/>
          </a:xfrm>
        </p:grpSpPr>
        <p:sp>
          <p:nvSpPr>
            <p:cNvPr id="10249" name="直接连接符 33846"/>
            <p:cNvSpPr/>
            <p:nvPr/>
          </p:nvSpPr>
          <p:spPr>
            <a:xfrm>
              <a:off x="797" y="865"/>
              <a:ext cx="12132" cy="0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50" name="直接连接符 33847"/>
            <p:cNvSpPr/>
            <p:nvPr/>
          </p:nvSpPr>
          <p:spPr>
            <a:xfrm>
              <a:off x="797" y="1680"/>
              <a:ext cx="1213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51" name="直接连接符 33858"/>
            <p:cNvSpPr/>
            <p:nvPr/>
          </p:nvSpPr>
          <p:spPr>
            <a:xfrm>
              <a:off x="2045" y="865"/>
              <a:ext cx="0" cy="9327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52" name="直接连接符 33859"/>
            <p:cNvSpPr/>
            <p:nvPr/>
          </p:nvSpPr>
          <p:spPr>
            <a:xfrm>
              <a:off x="4923" y="865"/>
              <a:ext cx="0" cy="5875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53" name="直接连接符 33860"/>
            <p:cNvSpPr/>
            <p:nvPr/>
          </p:nvSpPr>
          <p:spPr>
            <a:xfrm>
              <a:off x="7613" y="865"/>
              <a:ext cx="0" cy="5875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54" name="直接连接符 33861"/>
            <p:cNvSpPr/>
            <p:nvPr/>
          </p:nvSpPr>
          <p:spPr>
            <a:xfrm>
              <a:off x="10333" y="865"/>
              <a:ext cx="0" cy="5875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55" name="直接连接符 33862"/>
            <p:cNvSpPr/>
            <p:nvPr/>
          </p:nvSpPr>
          <p:spPr>
            <a:xfrm>
              <a:off x="12930" y="865"/>
              <a:ext cx="0" cy="9327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56" name="矩形 33837"/>
            <p:cNvSpPr/>
            <p:nvPr/>
          </p:nvSpPr>
          <p:spPr>
            <a:xfrm>
              <a:off x="2045" y="9185"/>
              <a:ext cx="10885" cy="100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endParaRPr lang="zh-CN" altLang="zh-CN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57" name="矩形 33836"/>
            <p:cNvSpPr/>
            <p:nvPr/>
          </p:nvSpPr>
          <p:spPr>
            <a:xfrm>
              <a:off x="798" y="9411"/>
              <a:ext cx="1608" cy="100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r>
                <a:rPr lang="zh-CN" altLang="en-US" sz="2000" dirty="0">
                  <a:latin typeface="Arial" panose="020B0604020202020204" pitchFamily="34" charset="0"/>
                  <a:ea typeface="宋体" panose="02010600030101010101" pitchFamily="2" charset="-122"/>
                </a:rPr>
                <a:t>离心率</a:t>
              </a:r>
              <a:endParaRPr lang="zh-CN" altLang="en-US" sz="20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58" name="矩形 33835"/>
            <p:cNvSpPr/>
            <p:nvPr/>
          </p:nvSpPr>
          <p:spPr>
            <a:xfrm>
              <a:off x="9158" y="8370"/>
              <a:ext cx="3772" cy="81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endParaRPr lang="zh-CN" altLang="zh-CN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59" name="矩形 33834"/>
            <p:cNvSpPr/>
            <p:nvPr/>
          </p:nvSpPr>
          <p:spPr>
            <a:xfrm>
              <a:off x="7033" y="8370"/>
              <a:ext cx="2125" cy="81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endParaRPr lang="zh-CN" altLang="zh-CN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60" name="矩形 33833"/>
            <p:cNvSpPr/>
            <p:nvPr/>
          </p:nvSpPr>
          <p:spPr>
            <a:xfrm>
              <a:off x="5053" y="8370"/>
              <a:ext cx="1980" cy="81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endParaRPr lang="zh-CN" altLang="zh-CN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61" name="矩形 33832"/>
            <p:cNvSpPr/>
            <p:nvPr/>
          </p:nvSpPr>
          <p:spPr>
            <a:xfrm>
              <a:off x="2045" y="8370"/>
              <a:ext cx="3008" cy="81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endParaRPr lang="zh-CN" altLang="zh-CN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62" name="矩形 33831"/>
            <p:cNvSpPr/>
            <p:nvPr/>
          </p:nvSpPr>
          <p:spPr>
            <a:xfrm>
              <a:off x="798" y="8370"/>
              <a:ext cx="1247" cy="81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准线</a:t>
              </a:r>
              <a:endParaRPr lang="zh-CN" altLang="en-US" sz="24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63" name="矩形 33830"/>
            <p:cNvSpPr/>
            <p:nvPr/>
          </p:nvSpPr>
          <p:spPr>
            <a:xfrm>
              <a:off x="9158" y="7555"/>
              <a:ext cx="3772" cy="81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endParaRPr lang="zh-CN" altLang="zh-CN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64" name="矩形 33829"/>
            <p:cNvSpPr/>
            <p:nvPr/>
          </p:nvSpPr>
          <p:spPr>
            <a:xfrm>
              <a:off x="7033" y="7555"/>
              <a:ext cx="2125" cy="81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endParaRPr lang="zh-CN" altLang="zh-CN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65" name="矩形 33828"/>
            <p:cNvSpPr/>
            <p:nvPr/>
          </p:nvSpPr>
          <p:spPr>
            <a:xfrm>
              <a:off x="5053" y="7555"/>
              <a:ext cx="1980" cy="81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endParaRPr lang="zh-CN" altLang="zh-CN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66" name="矩形 33827"/>
            <p:cNvSpPr/>
            <p:nvPr/>
          </p:nvSpPr>
          <p:spPr>
            <a:xfrm>
              <a:off x="2045" y="7555"/>
              <a:ext cx="3008" cy="81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endParaRPr lang="zh-CN" altLang="zh-CN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67" name="矩形 33826"/>
            <p:cNvSpPr/>
            <p:nvPr/>
          </p:nvSpPr>
          <p:spPr>
            <a:xfrm>
              <a:off x="798" y="7555"/>
              <a:ext cx="1247" cy="81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焦点</a:t>
              </a:r>
              <a:endParaRPr lang="zh-CN" altLang="en-US" sz="24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68" name="矩形 33822"/>
            <p:cNvSpPr/>
            <p:nvPr/>
          </p:nvSpPr>
          <p:spPr>
            <a:xfrm>
              <a:off x="2045" y="6740"/>
              <a:ext cx="10885" cy="81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endParaRPr lang="zh-CN" altLang="zh-CN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69" name="矩形 33821"/>
            <p:cNvSpPr/>
            <p:nvPr/>
          </p:nvSpPr>
          <p:spPr>
            <a:xfrm>
              <a:off x="798" y="6740"/>
              <a:ext cx="1247" cy="81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顶点</a:t>
              </a:r>
              <a:endParaRPr lang="zh-CN" altLang="en-US" sz="24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70" name="矩形 33820"/>
            <p:cNvSpPr/>
            <p:nvPr/>
          </p:nvSpPr>
          <p:spPr>
            <a:xfrm>
              <a:off x="10435" y="5733"/>
              <a:ext cx="2495" cy="100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endParaRPr lang="zh-CN" altLang="zh-CN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71" name="矩形 33819"/>
            <p:cNvSpPr/>
            <p:nvPr/>
          </p:nvSpPr>
          <p:spPr>
            <a:xfrm>
              <a:off x="7715" y="5733"/>
              <a:ext cx="2720" cy="100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endParaRPr lang="zh-CN" altLang="zh-CN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72" name="矩形 33818"/>
            <p:cNvSpPr/>
            <p:nvPr/>
          </p:nvSpPr>
          <p:spPr>
            <a:xfrm>
              <a:off x="5340" y="5733"/>
              <a:ext cx="2375" cy="100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endParaRPr lang="zh-CN" altLang="zh-CN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73" name="矩形 33817"/>
            <p:cNvSpPr/>
            <p:nvPr/>
          </p:nvSpPr>
          <p:spPr>
            <a:xfrm>
              <a:off x="2045" y="5733"/>
              <a:ext cx="3295" cy="100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endParaRPr lang="zh-CN" altLang="zh-CN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74" name="矩形 33816"/>
            <p:cNvSpPr/>
            <p:nvPr/>
          </p:nvSpPr>
          <p:spPr>
            <a:xfrm>
              <a:off x="798" y="5959"/>
              <a:ext cx="1482" cy="100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r>
                <a:rPr lang="zh-CN" altLang="en-US" sz="2000" dirty="0">
                  <a:latin typeface="Arial" panose="020B0604020202020204" pitchFamily="34" charset="0"/>
                  <a:ea typeface="宋体" panose="02010600030101010101" pitchFamily="2" charset="-122"/>
                </a:rPr>
                <a:t>对称性</a:t>
              </a:r>
              <a:endParaRPr lang="zh-CN" altLang="en-US" sz="20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75" name="矩形 33815"/>
            <p:cNvSpPr/>
            <p:nvPr/>
          </p:nvSpPr>
          <p:spPr>
            <a:xfrm>
              <a:off x="10435" y="4918"/>
              <a:ext cx="2495" cy="81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endParaRPr lang="zh-CN" altLang="zh-CN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76" name="矩形 33814"/>
            <p:cNvSpPr/>
            <p:nvPr/>
          </p:nvSpPr>
          <p:spPr>
            <a:xfrm>
              <a:off x="7715" y="4918"/>
              <a:ext cx="2720" cy="81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endParaRPr lang="zh-CN" altLang="zh-CN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77" name="矩形 33813"/>
            <p:cNvSpPr/>
            <p:nvPr/>
          </p:nvSpPr>
          <p:spPr>
            <a:xfrm>
              <a:off x="5340" y="4918"/>
              <a:ext cx="2375" cy="81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endParaRPr lang="zh-CN" altLang="zh-CN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78" name="矩形 33812"/>
            <p:cNvSpPr/>
            <p:nvPr/>
          </p:nvSpPr>
          <p:spPr>
            <a:xfrm>
              <a:off x="2045" y="4918"/>
              <a:ext cx="3295" cy="81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endParaRPr lang="zh-CN" altLang="zh-CN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79" name="矩形 33811"/>
            <p:cNvSpPr/>
            <p:nvPr/>
          </p:nvSpPr>
          <p:spPr>
            <a:xfrm>
              <a:off x="798" y="4918"/>
              <a:ext cx="1247" cy="81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位置</a:t>
              </a:r>
              <a:endParaRPr lang="zh-CN" altLang="en-US" sz="24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80" name="直接连接符 33849"/>
            <p:cNvSpPr/>
            <p:nvPr/>
          </p:nvSpPr>
          <p:spPr>
            <a:xfrm>
              <a:off x="798" y="4918"/>
              <a:ext cx="1213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81" name="直接连接符 33850"/>
            <p:cNvSpPr/>
            <p:nvPr/>
          </p:nvSpPr>
          <p:spPr>
            <a:xfrm>
              <a:off x="798" y="5733"/>
              <a:ext cx="1213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82" name="直接连接符 33851"/>
            <p:cNvSpPr/>
            <p:nvPr/>
          </p:nvSpPr>
          <p:spPr>
            <a:xfrm>
              <a:off x="798" y="6740"/>
              <a:ext cx="1213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83" name="直接连接符 33852"/>
            <p:cNvSpPr/>
            <p:nvPr/>
          </p:nvSpPr>
          <p:spPr>
            <a:xfrm>
              <a:off x="798" y="7555"/>
              <a:ext cx="1213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84" name="直接连接符 33853"/>
            <p:cNvSpPr/>
            <p:nvPr/>
          </p:nvSpPr>
          <p:spPr>
            <a:xfrm>
              <a:off x="798" y="8370"/>
              <a:ext cx="1213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85" name="直接连接符 33854"/>
            <p:cNvSpPr/>
            <p:nvPr/>
          </p:nvSpPr>
          <p:spPr>
            <a:xfrm>
              <a:off x="798" y="9185"/>
              <a:ext cx="1213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86" name="直接连接符 33856"/>
            <p:cNvSpPr/>
            <p:nvPr/>
          </p:nvSpPr>
          <p:spPr>
            <a:xfrm>
              <a:off x="798" y="10193"/>
              <a:ext cx="12132" cy="0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87" name="直接连接符 33906"/>
            <p:cNvSpPr/>
            <p:nvPr/>
          </p:nvSpPr>
          <p:spPr>
            <a:xfrm>
              <a:off x="4975" y="7555"/>
              <a:ext cx="0" cy="163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88" name="直接连接符 33908"/>
            <p:cNvSpPr/>
            <p:nvPr/>
          </p:nvSpPr>
          <p:spPr>
            <a:xfrm>
              <a:off x="7609" y="7555"/>
              <a:ext cx="0" cy="163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89" name="直接连接符 33910"/>
            <p:cNvSpPr/>
            <p:nvPr/>
          </p:nvSpPr>
          <p:spPr>
            <a:xfrm>
              <a:off x="10299" y="7555"/>
              <a:ext cx="0" cy="163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90" name="直接连接符 33857"/>
            <p:cNvSpPr/>
            <p:nvPr/>
          </p:nvSpPr>
          <p:spPr>
            <a:xfrm>
              <a:off x="798" y="865"/>
              <a:ext cx="0" cy="9328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aphicFrame>
        <p:nvGraphicFramePr>
          <p:cNvPr id="10291" name="对象 33936"/>
          <p:cNvGraphicFramePr/>
          <p:nvPr/>
        </p:nvGraphicFramePr>
        <p:xfrm>
          <a:off x="1165225" y="565150"/>
          <a:ext cx="1893888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1" imgW="1179830" imgH="254000" progId="Equation.3">
                  <p:embed/>
                </p:oleObj>
              </mc:Choice>
              <mc:Fallback>
                <p:oleObj name="" r:id="rId1" imgW="1179830" imgH="254000" progId="Equation.3">
                  <p:embed/>
                  <p:pic>
                    <p:nvPicPr>
                      <p:cNvPr id="0" name="图片 309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65225" y="565150"/>
                        <a:ext cx="1893888" cy="4016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2" name="对象 33937"/>
          <p:cNvGraphicFramePr/>
          <p:nvPr/>
        </p:nvGraphicFramePr>
        <p:xfrm>
          <a:off x="5132388" y="565150"/>
          <a:ext cx="1811337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3" imgW="1179830" imgH="254000" progId="Equation.3">
                  <p:embed/>
                </p:oleObj>
              </mc:Choice>
              <mc:Fallback>
                <p:oleObj name="" r:id="rId3" imgW="1179830" imgH="254000" progId="Equation.3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32388" y="565150"/>
                        <a:ext cx="1811337" cy="4016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3" name="对象 33938"/>
          <p:cNvGraphicFramePr/>
          <p:nvPr/>
        </p:nvGraphicFramePr>
        <p:xfrm>
          <a:off x="3260725" y="592138"/>
          <a:ext cx="18415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5" imgW="1281430" imgH="254000" progId="Equation.3">
                  <p:embed/>
                </p:oleObj>
              </mc:Choice>
              <mc:Fallback>
                <p:oleObj name="" r:id="rId5" imgW="1281430" imgH="254000" progId="Equation.3">
                  <p:embed/>
                  <p:pic>
                    <p:nvPicPr>
                      <p:cNvPr id="0" name="图片 309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60725" y="592138"/>
                        <a:ext cx="1841500" cy="3746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4" name="对象 33939"/>
          <p:cNvGraphicFramePr/>
          <p:nvPr/>
        </p:nvGraphicFramePr>
        <p:xfrm>
          <a:off x="7061200" y="593725"/>
          <a:ext cx="18034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7" imgW="1268730" imgH="254000" progId="Equation.3">
                  <p:embed/>
                </p:oleObj>
              </mc:Choice>
              <mc:Fallback>
                <p:oleObj name="" r:id="rId7" imgW="1268730" imgH="254000" progId="Equation.3">
                  <p:embed/>
                  <p:pic>
                    <p:nvPicPr>
                      <p:cNvPr id="0" name="图片 309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061200" y="593725"/>
                        <a:ext cx="1803400" cy="365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组合 7"/>
          <p:cNvGrpSpPr/>
          <p:nvPr/>
        </p:nvGrpSpPr>
        <p:grpSpPr>
          <a:xfrm>
            <a:off x="6842125" y="854075"/>
            <a:ext cx="1897063" cy="2268538"/>
            <a:chOff x="10774" y="1680"/>
            <a:chExt cx="2777" cy="3238"/>
          </a:xfrm>
        </p:grpSpPr>
        <p:sp>
          <p:nvSpPr>
            <p:cNvPr id="10296" name="矩形 33805"/>
            <p:cNvSpPr/>
            <p:nvPr/>
          </p:nvSpPr>
          <p:spPr>
            <a:xfrm>
              <a:off x="10774" y="1680"/>
              <a:ext cx="2495" cy="323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endParaRPr lang="zh-CN" altLang="zh-CN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97" name="任意多边形 33950"/>
            <p:cNvSpPr/>
            <p:nvPr/>
          </p:nvSpPr>
          <p:spPr>
            <a:xfrm rot="5400000">
              <a:off x="11914" y="2708"/>
              <a:ext cx="813" cy="2086"/>
            </a:xfrm>
            <a:custGeom>
              <a:avLst/>
              <a:gdLst/>
              <a:ahLst/>
              <a:cxnLst/>
              <a:pathLst>
                <a:path w="511" h="1554">
                  <a:moveTo>
                    <a:pt x="511" y="1554"/>
                  </a:moveTo>
                  <a:lnTo>
                    <a:pt x="505" y="1554"/>
                  </a:lnTo>
                  <a:lnTo>
                    <a:pt x="505" y="1548"/>
                  </a:lnTo>
                  <a:lnTo>
                    <a:pt x="499" y="1548"/>
                  </a:lnTo>
                  <a:lnTo>
                    <a:pt x="499" y="1542"/>
                  </a:lnTo>
                  <a:lnTo>
                    <a:pt x="493" y="1542"/>
                  </a:lnTo>
                  <a:lnTo>
                    <a:pt x="487" y="1542"/>
                  </a:lnTo>
                  <a:lnTo>
                    <a:pt x="487" y="1536"/>
                  </a:lnTo>
                  <a:lnTo>
                    <a:pt x="481" y="1536"/>
                  </a:lnTo>
                  <a:lnTo>
                    <a:pt x="481" y="1530"/>
                  </a:lnTo>
                  <a:lnTo>
                    <a:pt x="475" y="1530"/>
                  </a:lnTo>
                  <a:lnTo>
                    <a:pt x="475" y="1524"/>
                  </a:lnTo>
                  <a:lnTo>
                    <a:pt x="469" y="1524"/>
                  </a:lnTo>
                  <a:lnTo>
                    <a:pt x="469" y="1518"/>
                  </a:lnTo>
                  <a:lnTo>
                    <a:pt x="463" y="1518"/>
                  </a:lnTo>
                  <a:lnTo>
                    <a:pt x="457" y="1512"/>
                  </a:lnTo>
                  <a:lnTo>
                    <a:pt x="451" y="1512"/>
                  </a:lnTo>
                  <a:lnTo>
                    <a:pt x="451" y="1506"/>
                  </a:lnTo>
                  <a:lnTo>
                    <a:pt x="445" y="1506"/>
                  </a:lnTo>
                  <a:lnTo>
                    <a:pt x="445" y="1500"/>
                  </a:lnTo>
                  <a:lnTo>
                    <a:pt x="439" y="1500"/>
                  </a:lnTo>
                  <a:lnTo>
                    <a:pt x="439" y="1494"/>
                  </a:lnTo>
                  <a:lnTo>
                    <a:pt x="433" y="1494"/>
                  </a:lnTo>
                  <a:lnTo>
                    <a:pt x="433" y="1488"/>
                  </a:lnTo>
                  <a:lnTo>
                    <a:pt x="427" y="1488"/>
                  </a:lnTo>
                  <a:lnTo>
                    <a:pt x="427" y="1482"/>
                  </a:lnTo>
                  <a:lnTo>
                    <a:pt x="421" y="1482"/>
                  </a:lnTo>
                  <a:lnTo>
                    <a:pt x="415" y="1476"/>
                  </a:lnTo>
                  <a:lnTo>
                    <a:pt x="409" y="1470"/>
                  </a:lnTo>
                  <a:lnTo>
                    <a:pt x="403" y="1470"/>
                  </a:lnTo>
                  <a:lnTo>
                    <a:pt x="403" y="1464"/>
                  </a:lnTo>
                  <a:lnTo>
                    <a:pt x="397" y="1464"/>
                  </a:lnTo>
                  <a:lnTo>
                    <a:pt x="397" y="1458"/>
                  </a:lnTo>
                  <a:lnTo>
                    <a:pt x="391" y="1458"/>
                  </a:lnTo>
                  <a:lnTo>
                    <a:pt x="391" y="1452"/>
                  </a:lnTo>
                  <a:lnTo>
                    <a:pt x="385" y="1452"/>
                  </a:lnTo>
                  <a:lnTo>
                    <a:pt x="385" y="1446"/>
                  </a:lnTo>
                  <a:lnTo>
                    <a:pt x="379" y="1446"/>
                  </a:lnTo>
                  <a:lnTo>
                    <a:pt x="379" y="1440"/>
                  </a:lnTo>
                  <a:lnTo>
                    <a:pt x="373" y="1440"/>
                  </a:lnTo>
                  <a:lnTo>
                    <a:pt x="373" y="1434"/>
                  </a:lnTo>
                  <a:lnTo>
                    <a:pt x="367" y="1434"/>
                  </a:lnTo>
                  <a:lnTo>
                    <a:pt x="367" y="1428"/>
                  </a:lnTo>
                  <a:lnTo>
                    <a:pt x="360" y="1428"/>
                  </a:lnTo>
                  <a:lnTo>
                    <a:pt x="360" y="1422"/>
                  </a:lnTo>
                  <a:lnTo>
                    <a:pt x="354" y="1422"/>
                  </a:lnTo>
                  <a:lnTo>
                    <a:pt x="354" y="1416"/>
                  </a:lnTo>
                  <a:lnTo>
                    <a:pt x="348" y="1416"/>
                  </a:lnTo>
                  <a:lnTo>
                    <a:pt x="342" y="1410"/>
                  </a:lnTo>
                  <a:lnTo>
                    <a:pt x="342" y="1404"/>
                  </a:lnTo>
                  <a:lnTo>
                    <a:pt x="336" y="1404"/>
                  </a:lnTo>
                  <a:lnTo>
                    <a:pt x="330" y="1398"/>
                  </a:lnTo>
                  <a:lnTo>
                    <a:pt x="324" y="1392"/>
                  </a:lnTo>
                  <a:lnTo>
                    <a:pt x="318" y="1386"/>
                  </a:lnTo>
                  <a:lnTo>
                    <a:pt x="312" y="1380"/>
                  </a:lnTo>
                  <a:lnTo>
                    <a:pt x="312" y="1374"/>
                  </a:lnTo>
                  <a:lnTo>
                    <a:pt x="306" y="1374"/>
                  </a:lnTo>
                  <a:lnTo>
                    <a:pt x="306" y="1368"/>
                  </a:lnTo>
                  <a:lnTo>
                    <a:pt x="300" y="1368"/>
                  </a:lnTo>
                  <a:lnTo>
                    <a:pt x="294" y="1362"/>
                  </a:lnTo>
                  <a:lnTo>
                    <a:pt x="294" y="1356"/>
                  </a:lnTo>
                  <a:lnTo>
                    <a:pt x="288" y="1356"/>
                  </a:lnTo>
                  <a:lnTo>
                    <a:pt x="288" y="1350"/>
                  </a:lnTo>
                  <a:lnTo>
                    <a:pt x="282" y="1350"/>
                  </a:lnTo>
                  <a:lnTo>
                    <a:pt x="282" y="1344"/>
                  </a:lnTo>
                  <a:lnTo>
                    <a:pt x="276" y="1344"/>
                  </a:lnTo>
                  <a:lnTo>
                    <a:pt x="276" y="1338"/>
                  </a:lnTo>
                  <a:lnTo>
                    <a:pt x="270" y="1338"/>
                  </a:lnTo>
                  <a:lnTo>
                    <a:pt x="270" y="1332"/>
                  </a:lnTo>
                  <a:lnTo>
                    <a:pt x="264" y="1332"/>
                  </a:lnTo>
                  <a:lnTo>
                    <a:pt x="264" y="1326"/>
                  </a:lnTo>
                  <a:lnTo>
                    <a:pt x="258" y="1326"/>
                  </a:lnTo>
                  <a:lnTo>
                    <a:pt x="258" y="1320"/>
                  </a:lnTo>
                  <a:lnTo>
                    <a:pt x="252" y="1320"/>
                  </a:lnTo>
                  <a:lnTo>
                    <a:pt x="252" y="1314"/>
                  </a:lnTo>
                  <a:lnTo>
                    <a:pt x="246" y="1314"/>
                  </a:lnTo>
                  <a:lnTo>
                    <a:pt x="246" y="1308"/>
                  </a:lnTo>
                  <a:lnTo>
                    <a:pt x="240" y="1302"/>
                  </a:lnTo>
                  <a:lnTo>
                    <a:pt x="234" y="1296"/>
                  </a:lnTo>
                  <a:lnTo>
                    <a:pt x="234" y="1290"/>
                  </a:lnTo>
                  <a:lnTo>
                    <a:pt x="228" y="1290"/>
                  </a:lnTo>
                  <a:lnTo>
                    <a:pt x="228" y="1284"/>
                  </a:lnTo>
                  <a:lnTo>
                    <a:pt x="222" y="1284"/>
                  </a:lnTo>
                  <a:lnTo>
                    <a:pt x="222" y="1278"/>
                  </a:lnTo>
                  <a:lnTo>
                    <a:pt x="216" y="1278"/>
                  </a:lnTo>
                  <a:lnTo>
                    <a:pt x="216" y="1272"/>
                  </a:lnTo>
                  <a:lnTo>
                    <a:pt x="210" y="1272"/>
                  </a:lnTo>
                  <a:lnTo>
                    <a:pt x="210" y="1266"/>
                  </a:lnTo>
                  <a:lnTo>
                    <a:pt x="204" y="1260"/>
                  </a:lnTo>
                  <a:lnTo>
                    <a:pt x="204" y="1254"/>
                  </a:lnTo>
                  <a:lnTo>
                    <a:pt x="198" y="1254"/>
                  </a:lnTo>
                  <a:lnTo>
                    <a:pt x="198" y="1248"/>
                  </a:lnTo>
                  <a:lnTo>
                    <a:pt x="192" y="1248"/>
                  </a:lnTo>
                  <a:lnTo>
                    <a:pt x="192" y="1242"/>
                  </a:lnTo>
                  <a:lnTo>
                    <a:pt x="186" y="1236"/>
                  </a:lnTo>
                  <a:lnTo>
                    <a:pt x="186" y="1230"/>
                  </a:lnTo>
                  <a:lnTo>
                    <a:pt x="180" y="1230"/>
                  </a:lnTo>
                  <a:lnTo>
                    <a:pt x="180" y="1224"/>
                  </a:lnTo>
                  <a:lnTo>
                    <a:pt x="174" y="1224"/>
                  </a:lnTo>
                  <a:lnTo>
                    <a:pt x="174" y="1218"/>
                  </a:lnTo>
                  <a:lnTo>
                    <a:pt x="168" y="1212"/>
                  </a:lnTo>
                  <a:lnTo>
                    <a:pt x="168" y="1206"/>
                  </a:lnTo>
                  <a:lnTo>
                    <a:pt x="162" y="1206"/>
                  </a:lnTo>
                  <a:lnTo>
                    <a:pt x="162" y="1200"/>
                  </a:lnTo>
                  <a:lnTo>
                    <a:pt x="156" y="1200"/>
                  </a:lnTo>
                  <a:lnTo>
                    <a:pt x="156" y="1194"/>
                  </a:lnTo>
                  <a:lnTo>
                    <a:pt x="156" y="1188"/>
                  </a:lnTo>
                  <a:lnTo>
                    <a:pt x="150" y="1188"/>
                  </a:lnTo>
                  <a:lnTo>
                    <a:pt x="150" y="1182"/>
                  </a:lnTo>
                  <a:lnTo>
                    <a:pt x="144" y="1182"/>
                  </a:lnTo>
                  <a:lnTo>
                    <a:pt x="144" y="1176"/>
                  </a:lnTo>
                  <a:lnTo>
                    <a:pt x="138" y="1170"/>
                  </a:lnTo>
                  <a:lnTo>
                    <a:pt x="138" y="1164"/>
                  </a:lnTo>
                  <a:lnTo>
                    <a:pt x="132" y="1164"/>
                  </a:lnTo>
                  <a:lnTo>
                    <a:pt x="132" y="1158"/>
                  </a:lnTo>
                  <a:lnTo>
                    <a:pt x="132" y="1152"/>
                  </a:lnTo>
                  <a:lnTo>
                    <a:pt x="126" y="1152"/>
                  </a:lnTo>
                  <a:lnTo>
                    <a:pt x="126" y="1146"/>
                  </a:lnTo>
                  <a:lnTo>
                    <a:pt x="120" y="1146"/>
                  </a:lnTo>
                  <a:lnTo>
                    <a:pt x="120" y="1140"/>
                  </a:lnTo>
                  <a:lnTo>
                    <a:pt x="120" y="1134"/>
                  </a:lnTo>
                  <a:lnTo>
                    <a:pt x="114" y="1134"/>
                  </a:lnTo>
                  <a:lnTo>
                    <a:pt x="114" y="1128"/>
                  </a:lnTo>
                  <a:lnTo>
                    <a:pt x="114" y="1122"/>
                  </a:lnTo>
                  <a:lnTo>
                    <a:pt x="108" y="1122"/>
                  </a:lnTo>
                  <a:lnTo>
                    <a:pt x="108" y="1116"/>
                  </a:lnTo>
                  <a:lnTo>
                    <a:pt x="102" y="1116"/>
                  </a:lnTo>
                  <a:lnTo>
                    <a:pt x="102" y="1110"/>
                  </a:lnTo>
                  <a:lnTo>
                    <a:pt x="102" y="1104"/>
                  </a:lnTo>
                  <a:lnTo>
                    <a:pt x="96" y="1104"/>
                  </a:lnTo>
                  <a:lnTo>
                    <a:pt x="96" y="1098"/>
                  </a:lnTo>
                  <a:lnTo>
                    <a:pt x="96" y="1092"/>
                  </a:lnTo>
                  <a:lnTo>
                    <a:pt x="90" y="1092"/>
                  </a:lnTo>
                  <a:lnTo>
                    <a:pt x="90" y="1086"/>
                  </a:lnTo>
                  <a:lnTo>
                    <a:pt x="90" y="1080"/>
                  </a:lnTo>
                  <a:lnTo>
                    <a:pt x="84" y="1080"/>
                  </a:lnTo>
                  <a:lnTo>
                    <a:pt x="84" y="1074"/>
                  </a:lnTo>
                  <a:lnTo>
                    <a:pt x="84" y="1068"/>
                  </a:lnTo>
                  <a:lnTo>
                    <a:pt x="78" y="1068"/>
                  </a:lnTo>
                  <a:lnTo>
                    <a:pt x="78" y="1062"/>
                  </a:lnTo>
                  <a:lnTo>
                    <a:pt x="78" y="1056"/>
                  </a:lnTo>
                  <a:lnTo>
                    <a:pt x="72" y="1056"/>
                  </a:lnTo>
                  <a:lnTo>
                    <a:pt x="72" y="1050"/>
                  </a:lnTo>
                  <a:lnTo>
                    <a:pt x="72" y="1044"/>
                  </a:lnTo>
                  <a:lnTo>
                    <a:pt x="66" y="1044"/>
                  </a:lnTo>
                  <a:lnTo>
                    <a:pt x="66" y="1038"/>
                  </a:lnTo>
                  <a:lnTo>
                    <a:pt x="66" y="1032"/>
                  </a:lnTo>
                  <a:lnTo>
                    <a:pt x="60" y="1032"/>
                  </a:lnTo>
                  <a:lnTo>
                    <a:pt x="60" y="1026"/>
                  </a:lnTo>
                  <a:lnTo>
                    <a:pt x="60" y="1020"/>
                  </a:lnTo>
                  <a:lnTo>
                    <a:pt x="54" y="1020"/>
                  </a:lnTo>
                  <a:lnTo>
                    <a:pt x="54" y="1014"/>
                  </a:lnTo>
                  <a:lnTo>
                    <a:pt x="54" y="1008"/>
                  </a:lnTo>
                  <a:lnTo>
                    <a:pt x="54" y="1002"/>
                  </a:lnTo>
                  <a:lnTo>
                    <a:pt x="48" y="1002"/>
                  </a:lnTo>
                  <a:lnTo>
                    <a:pt x="48" y="996"/>
                  </a:lnTo>
                  <a:lnTo>
                    <a:pt x="48" y="990"/>
                  </a:lnTo>
                  <a:lnTo>
                    <a:pt x="42" y="990"/>
                  </a:lnTo>
                  <a:lnTo>
                    <a:pt x="42" y="984"/>
                  </a:lnTo>
                  <a:lnTo>
                    <a:pt x="42" y="978"/>
                  </a:lnTo>
                  <a:lnTo>
                    <a:pt x="42" y="972"/>
                  </a:lnTo>
                  <a:lnTo>
                    <a:pt x="36" y="972"/>
                  </a:lnTo>
                  <a:lnTo>
                    <a:pt x="36" y="966"/>
                  </a:lnTo>
                  <a:lnTo>
                    <a:pt x="36" y="960"/>
                  </a:lnTo>
                  <a:lnTo>
                    <a:pt x="36" y="954"/>
                  </a:lnTo>
                  <a:lnTo>
                    <a:pt x="30" y="954"/>
                  </a:lnTo>
                  <a:lnTo>
                    <a:pt x="30" y="948"/>
                  </a:lnTo>
                  <a:lnTo>
                    <a:pt x="30" y="942"/>
                  </a:lnTo>
                  <a:lnTo>
                    <a:pt x="30" y="936"/>
                  </a:lnTo>
                  <a:lnTo>
                    <a:pt x="24" y="930"/>
                  </a:lnTo>
                  <a:lnTo>
                    <a:pt x="24" y="924"/>
                  </a:lnTo>
                  <a:lnTo>
                    <a:pt x="24" y="918"/>
                  </a:lnTo>
                  <a:lnTo>
                    <a:pt x="24" y="912"/>
                  </a:lnTo>
                  <a:lnTo>
                    <a:pt x="18" y="912"/>
                  </a:lnTo>
                  <a:lnTo>
                    <a:pt x="18" y="906"/>
                  </a:lnTo>
                  <a:lnTo>
                    <a:pt x="18" y="900"/>
                  </a:lnTo>
                  <a:lnTo>
                    <a:pt x="18" y="894"/>
                  </a:lnTo>
                  <a:lnTo>
                    <a:pt x="18" y="888"/>
                  </a:lnTo>
                  <a:lnTo>
                    <a:pt x="18" y="882"/>
                  </a:lnTo>
                  <a:lnTo>
                    <a:pt x="12" y="882"/>
                  </a:lnTo>
                  <a:lnTo>
                    <a:pt x="12" y="876"/>
                  </a:lnTo>
                  <a:lnTo>
                    <a:pt x="12" y="870"/>
                  </a:lnTo>
                  <a:lnTo>
                    <a:pt x="12" y="864"/>
                  </a:lnTo>
                  <a:lnTo>
                    <a:pt x="12" y="858"/>
                  </a:lnTo>
                  <a:lnTo>
                    <a:pt x="12" y="852"/>
                  </a:lnTo>
                  <a:lnTo>
                    <a:pt x="6" y="852"/>
                  </a:lnTo>
                  <a:lnTo>
                    <a:pt x="6" y="846"/>
                  </a:lnTo>
                  <a:lnTo>
                    <a:pt x="6" y="840"/>
                  </a:lnTo>
                  <a:lnTo>
                    <a:pt x="6" y="834"/>
                  </a:lnTo>
                  <a:lnTo>
                    <a:pt x="6" y="828"/>
                  </a:lnTo>
                  <a:lnTo>
                    <a:pt x="6" y="822"/>
                  </a:lnTo>
                  <a:lnTo>
                    <a:pt x="6" y="816"/>
                  </a:lnTo>
                  <a:lnTo>
                    <a:pt x="6" y="810"/>
                  </a:lnTo>
                  <a:lnTo>
                    <a:pt x="6" y="804"/>
                  </a:lnTo>
                  <a:lnTo>
                    <a:pt x="6" y="798"/>
                  </a:lnTo>
                  <a:lnTo>
                    <a:pt x="0" y="798"/>
                  </a:lnTo>
                  <a:lnTo>
                    <a:pt x="0" y="792"/>
                  </a:lnTo>
                  <a:lnTo>
                    <a:pt x="0" y="786"/>
                  </a:lnTo>
                  <a:lnTo>
                    <a:pt x="0" y="780"/>
                  </a:lnTo>
                  <a:lnTo>
                    <a:pt x="0" y="774"/>
                  </a:lnTo>
                  <a:lnTo>
                    <a:pt x="0" y="768"/>
                  </a:lnTo>
                  <a:lnTo>
                    <a:pt x="0" y="762"/>
                  </a:lnTo>
                  <a:lnTo>
                    <a:pt x="0" y="756"/>
                  </a:lnTo>
                  <a:lnTo>
                    <a:pt x="0" y="750"/>
                  </a:lnTo>
                  <a:lnTo>
                    <a:pt x="0" y="744"/>
                  </a:lnTo>
                  <a:lnTo>
                    <a:pt x="0" y="738"/>
                  </a:lnTo>
                  <a:lnTo>
                    <a:pt x="0" y="732"/>
                  </a:lnTo>
                  <a:lnTo>
                    <a:pt x="0" y="726"/>
                  </a:lnTo>
                  <a:lnTo>
                    <a:pt x="0" y="720"/>
                  </a:lnTo>
                  <a:lnTo>
                    <a:pt x="6" y="720"/>
                  </a:lnTo>
                  <a:lnTo>
                    <a:pt x="6" y="714"/>
                  </a:lnTo>
                  <a:lnTo>
                    <a:pt x="6" y="708"/>
                  </a:lnTo>
                  <a:lnTo>
                    <a:pt x="6" y="702"/>
                  </a:lnTo>
                  <a:lnTo>
                    <a:pt x="6" y="696"/>
                  </a:lnTo>
                  <a:lnTo>
                    <a:pt x="6" y="690"/>
                  </a:lnTo>
                  <a:lnTo>
                    <a:pt x="6" y="684"/>
                  </a:lnTo>
                  <a:lnTo>
                    <a:pt x="6" y="678"/>
                  </a:lnTo>
                  <a:lnTo>
                    <a:pt x="6" y="672"/>
                  </a:lnTo>
                  <a:lnTo>
                    <a:pt x="6" y="666"/>
                  </a:lnTo>
                  <a:lnTo>
                    <a:pt x="12" y="666"/>
                  </a:lnTo>
                  <a:lnTo>
                    <a:pt x="12" y="660"/>
                  </a:lnTo>
                  <a:lnTo>
                    <a:pt x="12" y="654"/>
                  </a:lnTo>
                  <a:lnTo>
                    <a:pt x="12" y="648"/>
                  </a:lnTo>
                  <a:lnTo>
                    <a:pt x="12" y="642"/>
                  </a:lnTo>
                  <a:lnTo>
                    <a:pt x="12" y="636"/>
                  </a:lnTo>
                  <a:lnTo>
                    <a:pt x="12" y="630"/>
                  </a:lnTo>
                  <a:lnTo>
                    <a:pt x="18" y="630"/>
                  </a:lnTo>
                  <a:lnTo>
                    <a:pt x="18" y="624"/>
                  </a:lnTo>
                  <a:lnTo>
                    <a:pt x="18" y="618"/>
                  </a:lnTo>
                  <a:lnTo>
                    <a:pt x="18" y="612"/>
                  </a:lnTo>
                  <a:lnTo>
                    <a:pt x="18" y="606"/>
                  </a:lnTo>
                  <a:lnTo>
                    <a:pt x="24" y="606"/>
                  </a:lnTo>
                  <a:lnTo>
                    <a:pt x="24" y="600"/>
                  </a:lnTo>
                  <a:lnTo>
                    <a:pt x="24" y="594"/>
                  </a:lnTo>
                  <a:lnTo>
                    <a:pt x="24" y="588"/>
                  </a:lnTo>
                  <a:lnTo>
                    <a:pt x="24" y="582"/>
                  </a:lnTo>
                  <a:lnTo>
                    <a:pt x="30" y="582"/>
                  </a:lnTo>
                  <a:lnTo>
                    <a:pt x="30" y="576"/>
                  </a:lnTo>
                  <a:lnTo>
                    <a:pt x="30" y="570"/>
                  </a:lnTo>
                  <a:lnTo>
                    <a:pt x="30" y="564"/>
                  </a:lnTo>
                  <a:lnTo>
                    <a:pt x="36" y="564"/>
                  </a:lnTo>
                  <a:lnTo>
                    <a:pt x="36" y="558"/>
                  </a:lnTo>
                  <a:lnTo>
                    <a:pt x="36" y="552"/>
                  </a:lnTo>
                  <a:lnTo>
                    <a:pt x="36" y="546"/>
                  </a:lnTo>
                  <a:lnTo>
                    <a:pt x="42" y="546"/>
                  </a:lnTo>
                  <a:lnTo>
                    <a:pt x="42" y="540"/>
                  </a:lnTo>
                  <a:lnTo>
                    <a:pt x="42" y="534"/>
                  </a:lnTo>
                  <a:lnTo>
                    <a:pt x="42" y="528"/>
                  </a:lnTo>
                  <a:lnTo>
                    <a:pt x="48" y="528"/>
                  </a:lnTo>
                  <a:lnTo>
                    <a:pt x="48" y="522"/>
                  </a:lnTo>
                  <a:lnTo>
                    <a:pt x="48" y="516"/>
                  </a:lnTo>
                  <a:lnTo>
                    <a:pt x="54" y="516"/>
                  </a:lnTo>
                  <a:lnTo>
                    <a:pt x="54" y="510"/>
                  </a:lnTo>
                  <a:lnTo>
                    <a:pt x="54" y="504"/>
                  </a:lnTo>
                  <a:lnTo>
                    <a:pt x="54" y="498"/>
                  </a:lnTo>
                  <a:lnTo>
                    <a:pt x="60" y="498"/>
                  </a:lnTo>
                  <a:lnTo>
                    <a:pt x="60" y="492"/>
                  </a:lnTo>
                  <a:lnTo>
                    <a:pt x="60" y="486"/>
                  </a:lnTo>
                  <a:lnTo>
                    <a:pt x="66" y="486"/>
                  </a:lnTo>
                  <a:lnTo>
                    <a:pt x="66" y="480"/>
                  </a:lnTo>
                  <a:lnTo>
                    <a:pt x="66" y="474"/>
                  </a:lnTo>
                  <a:lnTo>
                    <a:pt x="72" y="474"/>
                  </a:lnTo>
                  <a:lnTo>
                    <a:pt x="72" y="468"/>
                  </a:lnTo>
                  <a:lnTo>
                    <a:pt x="72" y="462"/>
                  </a:lnTo>
                  <a:lnTo>
                    <a:pt x="78" y="462"/>
                  </a:lnTo>
                  <a:lnTo>
                    <a:pt x="78" y="456"/>
                  </a:lnTo>
                  <a:lnTo>
                    <a:pt x="78" y="450"/>
                  </a:lnTo>
                  <a:lnTo>
                    <a:pt x="84" y="450"/>
                  </a:lnTo>
                  <a:lnTo>
                    <a:pt x="84" y="444"/>
                  </a:lnTo>
                  <a:lnTo>
                    <a:pt x="84" y="438"/>
                  </a:lnTo>
                  <a:lnTo>
                    <a:pt x="90" y="438"/>
                  </a:lnTo>
                  <a:lnTo>
                    <a:pt x="90" y="432"/>
                  </a:lnTo>
                  <a:lnTo>
                    <a:pt x="90" y="426"/>
                  </a:lnTo>
                  <a:lnTo>
                    <a:pt x="96" y="426"/>
                  </a:lnTo>
                  <a:lnTo>
                    <a:pt x="96" y="420"/>
                  </a:lnTo>
                  <a:lnTo>
                    <a:pt x="96" y="414"/>
                  </a:lnTo>
                  <a:lnTo>
                    <a:pt x="102" y="414"/>
                  </a:lnTo>
                  <a:lnTo>
                    <a:pt x="102" y="408"/>
                  </a:lnTo>
                  <a:lnTo>
                    <a:pt x="108" y="402"/>
                  </a:lnTo>
                  <a:lnTo>
                    <a:pt x="108" y="396"/>
                  </a:lnTo>
                  <a:lnTo>
                    <a:pt x="114" y="396"/>
                  </a:lnTo>
                  <a:lnTo>
                    <a:pt x="114" y="390"/>
                  </a:lnTo>
                  <a:lnTo>
                    <a:pt x="114" y="384"/>
                  </a:lnTo>
                  <a:lnTo>
                    <a:pt x="120" y="384"/>
                  </a:lnTo>
                  <a:lnTo>
                    <a:pt x="120" y="378"/>
                  </a:lnTo>
                  <a:lnTo>
                    <a:pt x="126" y="378"/>
                  </a:lnTo>
                  <a:lnTo>
                    <a:pt x="126" y="372"/>
                  </a:lnTo>
                  <a:lnTo>
                    <a:pt x="126" y="366"/>
                  </a:lnTo>
                  <a:lnTo>
                    <a:pt x="132" y="366"/>
                  </a:lnTo>
                  <a:lnTo>
                    <a:pt x="132" y="360"/>
                  </a:lnTo>
                  <a:lnTo>
                    <a:pt x="138" y="360"/>
                  </a:lnTo>
                  <a:lnTo>
                    <a:pt x="138" y="354"/>
                  </a:lnTo>
                  <a:lnTo>
                    <a:pt x="138" y="348"/>
                  </a:lnTo>
                  <a:lnTo>
                    <a:pt x="144" y="348"/>
                  </a:lnTo>
                  <a:lnTo>
                    <a:pt x="144" y="342"/>
                  </a:lnTo>
                  <a:lnTo>
                    <a:pt x="150" y="342"/>
                  </a:lnTo>
                  <a:lnTo>
                    <a:pt x="150" y="336"/>
                  </a:lnTo>
                  <a:lnTo>
                    <a:pt x="150" y="330"/>
                  </a:lnTo>
                  <a:lnTo>
                    <a:pt x="156" y="330"/>
                  </a:lnTo>
                  <a:lnTo>
                    <a:pt x="156" y="324"/>
                  </a:lnTo>
                  <a:lnTo>
                    <a:pt x="162" y="324"/>
                  </a:lnTo>
                  <a:lnTo>
                    <a:pt x="162" y="318"/>
                  </a:lnTo>
                  <a:lnTo>
                    <a:pt x="168" y="312"/>
                  </a:lnTo>
                  <a:lnTo>
                    <a:pt x="168" y="306"/>
                  </a:lnTo>
                  <a:lnTo>
                    <a:pt x="174" y="306"/>
                  </a:lnTo>
                  <a:lnTo>
                    <a:pt x="174" y="300"/>
                  </a:lnTo>
                  <a:lnTo>
                    <a:pt x="180" y="300"/>
                  </a:lnTo>
                  <a:lnTo>
                    <a:pt x="180" y="294"/>
                  </a:lnTo>
                  <a:lnTo>
                    <a:pt x="186" y="294"/>
                  </a:lnTo>
                  <a:lnTo>
                    <a:pt x="186" y="288"/>
                  </a:lnTo>
                  <a:lnTo>
                    <a:pt x="192" y="282"/>
                  </a:lnTo>
                  <a:lnTo>
                    <a:pt x="192" y="276"/>
                  </a:lnTo>
                  <a:lnTo>
                    <a:pt x="198" y="276"/>
                  </a:lnTo>
                  <a:lnTo>
                    <a:pt x="198" y="270"/>
                  </a:lnTo>
                  <a:lnTo>
                    <a:pt x="204" y="270"/>
                  </a:lnTo>
                  <a:lnTo>
                    <a:pt x="204" y="264"/>
                  </a:lnTo>
                  <a:lnTo>
                    <a:pt x="210" y="264"/>
                  </a:lnTo>
                  <a:lnTo>
                    <a:pt x="210" y="258"/>
                  </a:lnTo>
                  <a:lnTo>
                    <a:pt x="216" y="252"/>
                  </a:lnTo>
                  <a:lnTo>
                    <a:pt x="216" y="246"/>
                  </a:lnTo>
                  <a:lnTo>
                    <a:pt x="222" y="246"/>
                  </a:lnTo>
                  <a:lnTo>
                    <a:pt x="222" y="240"/>
                  </a:lnTo>
                  <a:lnTo>
                    <a:pt x="228" y="240"/>
                  </a:lnTo>
                  <a:lnTo>
                    <a:pt x="228" y="234"/>
                  </a:lnTo>
                  <a:lnTo>
                    <a:pt x="234" y="234"/>
                  </a:lnTo>
                  <a:lnTo>
                    <a:pt x="234" y="228"/>
                  </a:lnTo>
                  <a:lnTo>
                    <a:pt x="240" y="228"/>
                  </a:lnTo>
                  <a:lnTo>
                    <a:pt x="240" y="222"/>
                  </a:lnTo>
                  <a:lnTo>
                    <a:pt x="246" y="222"/>
                  </a:lnTo>
                  <a:lnTo>
                    <a:pt x="246" y="216"/>
                  </a:lnTo>
                  <a:lnTo>
                    <a:pt x="252" y="216"/>
                  </a:lnTo>
                  <a:lnTo>
                    <a:pt x="252" y="210"/>
                  </a:lnTo>
                  <a:lnTo>
                    <a:pt x="258" y="210"/>
                  </a:lnTo>
                  <a:lnTo>
                    <a:pt x="258" y="204"/>
                  </a:lnTo>
                  <a:lnTo>
                    <a:pt x="264" y="204"/>
                  </a:lnTo>
                  <a:lnTo>
                    <a:pt x="264" y="198"/>
                  </a:lnTo>
                  <a:lnTo>
                    <a:pt x="270" y="192"/>
                  </a:lnTo>
                  <a:lnTo>
                    <a:pt x="276" y="186"/>
                  </a:lnTo>
                  <a:lnTo>
                    <a:pt x="282" y="180"/>
                  </a:lnTo>
                  <a:lnTo>
                    <a:pt x="288" y="174"/>
                  </a:lnTo>
                  <a:lnTo>
                    <a:pt x="294" y="168"/>
                  </a:lnTo>
                  <a:lnTo>
                    <a:pt x="300" y="162"/>
                  </a:lnTo>
                  <a:lnTo>
                    <a:pt x="306" y="156"/>
                  </a:lnTo>
                  <a:lnTo>
                    <a:pt x="312" y="156"/>
                  </a:lnTo>
                  <a:lnTo>
                    <a:pt x="312" y="150"/>
                  </a:lnTo>
                  <a:lnTo>
                    <a:pt x="318" y="150"/>
                  </a:lnTo>
                  <a:lnTo>
                    <a:pt x="318" y="144"/>
                  </a:lnTo>
                  <a:lnTo>
                    <a:pt x="324" y="144"/>
                  </a:lnTo>
                  <a:lnTo>
                    <a:pt x="324" y="138"/>
                  </a:lnTo>
                  <a:lnTo>
                    <a:pt x="330" y="138"/>
                  </a:lnTo>
                  <a:lnTo>
                    <a:pt x="330" y="132"/>
                  </a:lnTo>
                  <a:lnTo>
                    <a:pt x="336" y="132"/>
                  </a:lnTo>
                  <a:lnTo>
                    <a:pt x="336" y="126"/>
                  </a:lnTo>
                  <a:lnTo>
                    <a:pt x="342" y="126"/>
                  </a:lnTo>
                  <a:lnTo>
                    <a:pt x="342" y="120"/>
                  </a:lnTo>
                  <a:lnTo>
                    <a:pt x="348" y="120"/>
                  </a:lnTo>
                  <a:lnTo>
                    <a:pt x="348" y="114"/>
                  </a:lnTo>
                  <a:lnTo>
                    <a:pt x="354" y="114"/>
                  </a:lnTo>
                  <a:lnTo>
                    <a:pt x="354" y="108"/>
                  </a:lnTo>
                  <a:lnTo>
                    <a:pt x="360" y="108"/>
                  </a:lnTo>
                  <a:lnTo>
                    <a:pt x="360" y="102"/>
                  </a:lnTo>
                  <a:lnTo>
                    <a:pt x="367" y="102"/>
                  </a:lnTo>
                  <a:lnTo>
                    <a:pt x="367" y="96"/>
                  </a:lnTo>
                  <a:lnTo>
                    <a:pt x="373" y="96"/>
                  </a:lnTo>
                  <a:lnTo>
                    <a:pt x="373" y="90"/>
                  </a:lnTo>
                  <a:lnTo>
                    <a:pt x="379" y="90"/>
                  </a:lnTo>
                  <a:lnTo>
                    <a:pt x="385" y="84"/>
                  </a:lnTo>
                  <a:lnTo>
                    <a:pt x="391" y="84"/>
                  </a:lnTo>
                  <a:lnTo>
                    <a:pt x="391" y="78"/>
                  </a:lnTo>
                  <a:lnTo>
                    <a:pt x="397" y="78"/>
                  </a:lnTo>
                  <a:lnTo>
                    <a:pt x="397" y="72"/>
                  </a:lnTo>
                  <a:lnTo>
                    <a:pt x="403" y="72"/>
                  </a:lnTo>
                  <a:lnTo>
                    <a:pt x="403" y="66"/>
                  </a:lnTo>
                  <a:lnTo>
                    <a:pt x="409" y="66"/>
                  </a:lnTo>
                  <a:lnTo>
                    <a:pt x="409" y="60"/>
                  </a:lnTo>
                  <a:lnTo>
                    <a:pt x="415" y="60"/>
                  </a:lnTo>
                  <a:lnTo>
                    <a:pt x="421" y="54"/>
                  </a:lnTo>
                  <a:lnTo>
                    <a:pt x="427" y="54"/>
                  </a:lnTo>
                  <a:lnTo>
                    <a:pt x="427" y="48"/>
                  </a:lnTo>
                  <a:lnTo>
                    <a:pt x="433" y="48"/>
                  </a:lnTo>
                  <a:lnTo>
                    <a:pt x="433" y="42"/>
                  </a:lnTo>
                  <a:lnTo>
                    <a:pt x="439" y="42"/>
                  </a:lnTo>
                  <a:lnTo>
                    <a:pt x="439" y="36"/>
                  </a:lnTo>
                  <a:lnTo>
                    <a:pt x="445" y="36"/>
                  </a:lnTo>
                  <a:lnTo>
                    <a:pt x="451" y="30"/>
                  </a:lnTo>
                  <a:lnTo>
                    <a:pt x="457" y="24"/>
                  </a:lnTo>
                  <a:lnTo>
                    <a:pt x="463" y="24"/>
                  </a:lnTo>
                  <a:lnTo>
                    <a:pt x="463" y="18"/>
                  </a:lnTo>
                  <a:lnTo>
                    <a:pt x="469" y="18"/>
                  </a:lnTo>
                  <a:lnTo>
                    <a:pt x="469" y="12"/>
                  </a:lnTo>
                  <a:lnTo>
                    <a:pt x="475" y="12"/>
                  </a:lnTo>
                  <a:lnTo>
                    <a:pt x="475" y="6"/>
                  </a:lnTo>
                  <a:lnTo>
                    <a:pt x="481" y="6"/>
                  </a:lnTo>
                  <a:lnTo>
                    <a:pt x="487" y="6"/>
                  </a:lnTo>
                  <a:lnTo>
                    <a:pt x="487" y="0"/>
                  </a:lnTo>
                  <a:lnTo>
                    <a:pt x="493" y="0"/>
                  </a:lnTo>
                </a:path>
              </a:pathLst>
            </a:custGeom>
            <a:noFill/>
            <a:ln w="1905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0298" name="直接连接符 33951"/>
            <p:cNvSpPr/>
            <p:nvPr/>
          </p:nvSpPr>
          <p:spPr>
            <a:xfrm rot="-5400000" flipH="1" flipV="1">
              <a:off x="12393" y="1886"/>
              <a:ext cx="0" cy="1948"/>
            </a:xfrm>
            <a:prstGeom prst="line">
              <a:avLst/>
            </a:prstGeom>
            <a:ln w="19050" cap="flat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299" name="椭圆 33952"/>
            <p:cNvSpPr/>
            <p:nvPr/>
          </p:nvSpPr>
          <p:spPr>
            <a:xfrm rot="5400000">
              <a:off x="12330" y="3821"/>
              <a:ext cx="48" cy="40"/>
            </a:xfrm>
            <a:prstGeom prst="ellipse">
              <a:avLst/>
            </a:prstGeom>
            <a:solidFill>
              <a:srgbClr val="FF0000"/>
            </a:solidFill>
            <a:ln w="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algn="ctr"/>
              <a:endParaRPr lang="zh-CN" altLang="en-US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0300" name="直接连接符 33954"/>
            <p:cNvSpPr/>
            <p:nvPr/>
          </p:nvSpPr>
          <p:spPr>
            <a:xfrm>
              <a:off x="11359" y="3346"/>
              <a:ext cx="2193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10301" name="直接连接符 33955"/>
            <p:cNvSpPr/>
            <p:nvPr/>
          </p:nvSpPr>
          <p:spPr>
            <a:xfrm flipV="1">
              <a:off x="12354" y="2224"/>
              <a:ext cx="0" cy="2383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</p:grpSp>
      <p:graphicFrame>
        <p:nvGraphicFramePr>
          <p:cNvPr id="8287" name="内容占位符 33981"/>
          <p:cNvGraphicFramePr>
            <a:graphicFrameLocks noGrp="1"/>
          </p:cNvGraphicFramePr>
          <p:nvPr>
            <p:ph sz="half" idx="4294967295"/>
          </p:nvPr>
        </p:nvGraphicFramePr>
        <p:xfrm>
          <a:off x="2195513" y="2060575"/>
          <a:ext cx="877887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9" imgW="596900" imgH="444500" progId="Equation.3">
                  <p:embed/>
                </p:oleObj>
              </mc:Choice>
              <mc:Fallback>
                <p:oleObj name="" r:id="rId9" imgW="596900" imgH="444500" progId="Equation.3">
                  <p:embed/>
                  <p:pic>
                    <p:nvPicPr>
                      <p:cNvPr id="0" name="图片 309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95513" y="2060575"/>
                        <a:ext cx="877887" cy="61277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88" name="内容占位符 33982"/>
          <p:cNvGraphicFramePr>
            <a:graphicFrameLocks noGrp="1"/>
          </p:cNvGraphicFramePr>
          <p:nvPr>
            <p:ph sz="half" idx="4294967295"/>
          </p:nvPr>
        </p:nvGraphicFramePr>
        <p:xfrm>
          <a:off x="1276350" y="2603500"/>
          <a:ext cx="7302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11" imgW="508000" imgH="393700" progId="Equation.3">
                  <p:embed/>
                </p:oleObj>
              </mc:Choice>
              <mc:Fallback>
                <p:oleObj name="" r:id="rId11" imgW="508000" imgH="393700" progId="Equation.3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276350" y="2603500"/>
                        <a:ext cx="730250" cy="5715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组合 12"/>
          <p:cNvGrpSpPr/>
          <p:nvPr/>
        </p:nvGrpSpPr>
        <p:grpSpPr>
          <a:xfrm>
            <a:off x="3140075" y="935038"/>
            <a:ext cx="1946275" cy="2187575"/>
            <a:chOff x="5134" y="1499"/>
            <a:chExt cx="2876" cy="3418"/>
          </a:xfrm>
        </p:grpSpPr>
        <p:grpSp>
          <p:nvGrpSpPr>
            <p:cNvPr id="10305" name="组合 9"/>
            <p:cNvGrpSpPr/>
            <p:nvPr/>
          </p:nvGrpSpPr>
          <p:grpSpPr>
            <a:xfrm>
              <a:off x="5134" y="1499"/>
              <a:ext cx="2877" cy="3418"/>
              <a:chOff x="5340" y="1680"/>
              <a:chExt cx="2375" cy="3237"/>
            </a:xfrm>
          </p:grpSpPr>
          <p:sp>
            <p:nvSpPr>
              <p:cNvPr id="10306" name="矩形 33803"/>
              <p:cNvSpPr/>
              <p:nvPr/>
            </p:nvSpPr>
            <p:spPr>
              <a:xfrm>
                <a:off x="5340" y="1680"/>
                <a:ext cx="2375" cy="323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/>
              <a:p>
                <a:pPr>
                  <a:spcBef>
                    <a:spcPct val="20000"/>
                  </a:spcBef>
                  <a:buClrTx/>
                  <a:buFontTx/>
                </a:pPr>
                <a:endParaRPr lang="zh-CN" altLang="zh-CN" sz="2800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pSp>
            <p:nvGrpSpPr>
              <p:cNvPr id="10307" name="组合 33957"/>
              <p:cNvGrpSpPr/>
              <p:nvPr/>
            </p:nvGrpSpPr>
            <p:grpSpPr>
              <a:xfrm rot="10800000">
                <a:off x="5878" y="2282"/>
                <a:ext cx="640" cy="1982"/>
                <a:chOff x="2766" y="1370"/>
                <a:chExt cx="511" cy="1554"/>
              </a:xfrm>
            </p:grpSpPr>
            <p:sp>
              <p:nvSpPr>
                <p:cNvPr id="10308" name="任意多边形 33958"/>
                <p:cNvSpPr/>
                <p:nvPr/>
              </p:nvSpPr>
              <p:spPr>
                <a:xfrm>
                  <a:off x="2766" y="1370"/>
                  <a:ext cx="511" cy="1554"/>
                </a:xfrm>
                <a:custGeom>
                  <a:avLst/>
                  <a:gdLst/>
                  <a:ahLst/>
                  <a:cxnLst/>
                  <a:pathLst>
                    <a:path w="511" h="1554">
                      <a:moveTo>
                        <a:pt x="511" y="1554"/>
                      </a:moveTo>
                      <a:lnTo>
                        <a:pt x="505" y="1554"/>
                      </a:lnTo>
                      <a:lnTo>
                        <a:pt x="505" y="1548"/>
                      </a:lnTo>
                      <a:lnTo>
                        <a:pt x="499" y="1548"/>
                      </a:lnTo>
                      <a:lnTo>
                        <a:pt x="499" y="1542"/>
                      </a:lnTo>
                      <a:lnTo>
                        <a:pt x="493" y="1542"/>
                      </a:lnTo>
                      <a:lnTo>
                        <a:pt x="487" y="1542"/>
                      </a:lnTo>
                      <a:lnTo>
                        <a:pt x="487" y="1536"/>
                      </a:lnTo>
                      <a:lnTo>
                        <a:pt x="481" y="1536"/>
                      </a:lnTo>
                      <a:lnTo>
                        <a:pt x="481" y="1530"/>
                      </a:lnTo>
                      <a:lnTo>
                        <a:pt x="475" y="1530"/>
                      </a:lnTo>
                      <a:lnTo>
                        <a:pt x="475" y="1524"/>
                      </a:lnTo>
                      <a:lnTo>
                        <a:pt x="469" y="1524"/>
                      </a:lnTo>
                      <a:lnTo>
                        <a:pt x="469" y="1518"/>
                      </a:lnTo>
                      <a:lnTo>
                        <a:pt x="463" y="1518"/>
                      </a:lnTo>
                      <a:lnTo>
                        <a:pt x="457" y="1512"/>
                      </a:lnTo>
                      <a:lnTo>
                        <a:pt x="451" y="1512"/>
                      </a:lnTo>
                      <a:lnTo>
                        <a:pt x="451" y="1506"/>
                      </a:lnTo>
                      <a:lnTo>
                        <a:pt x="445" y="1506"/>
                      </a:lnTo>
                      <a:lnTo>
                        <a:pt x="445" y="1500"/>
                      </a:lnTo>
                      <a:lnTo>
                        <a:pt x="439" y="1500"/>
                      </a:lnTo>
                      <a:lnTo>
                        <a:pt x="439" y="1494"/>
                      </a:lnTo>
                      <a:lnTo>
                        <a:pt x="433" y="1494"/>
                      </a:lnTo>
                      <a:lnTo>
                        <a:pt x="433" y="1488"/>
                      </a:lnTo>
                      <a:lnTo>
                        <a:pt x="427" y="1488"/>
                      </a:lnTo>
                      <a:lnTo>
                        <a:pt x="427" y="1482"/>
                      </a:lnTo>
                      <a:lnTo>
                        <a:pt x="421" y="1482"/>
                      </a:lnTo>
                      <a:lnTo>
                        <a:pt x="415" y="1476"/>
                      </a:lnTo>
                      <a:lnTo>
                        <a:pt x="409" y="1470"/>
                      </a:lnTo>
                      <a:lnTo>
                        <a:pt x="403" y="1470"/>
                      </a:lnTo>
                      <a:lnTo>
                        <a:pt x="403" y="1464"/>
                      </a:lnTo>
                      <a:lnTo>
                        <a:pt x="397" y="1464"/>
                      </a:lnTo>
                      <a:lnTo>
                        <a:pt x="397" y="1458"/>
                      </a:lnTo>
                      <a:lnTo>
                        <a:pt x="391" y="1458"/>
                      </a:lnTo>
                      <a:lnTo>
                        <a:pt x="391" y="1452"/>
                      </a:lnTo>
                      <a:lnTo>
                        <a:pt x="385" y="1452"/>
                      </a:lnTo>
                      <a:lnTo>
                        <a:pt x="385" y="1446"/>
                      </a:lnTo>
                      <a:lnTo>
                        <a:pt x="379" y="1446"/>
                      </a:lnTo>
                      <a:lnTo>
                        <a:pt x="379" y="1440"/>
                      </a:lnTo>
                      <a:lnTo>
                        <a:pt x="373" y="1440"/>
                      </a:lnTo>
                      <a:lnTo>
                        <a:pt x="373" y="1434"/>
                      </a:lnTo>
                      <a:lnTo>
                        <a:pt x="367" y="1434"/>
                      </a:lnTo>
                      <a:lnTo>
                        <a:pt x="367" y="1428"/>
                      </a:lnTo>
                      <a:lnTo>
                        <a:pt x="360" y="1428"/>
                      </a:lnTo>
                      <a:lnTo>
                        <a:pt x="360" y="1422"/>
                      </a:lnTo>
                      <a:lnTo>
                        <a:pt x="354" y="1422"/>
                      </a:lnTo>
                      <a:lnTo>
                        <a:pt x="354" y="1416"/>
                      </a:lnTo>
                      <a:lnTo>
                        <a:pt x="348" y="1416"/>
                      </a:lnTo>
                      <a:lnTo>
                        <a:pt x="342" y="1410"/>
                      </a:lnTo>
                      <a:lnTo>
                        <a:pt x="342" y="1404"/>
                      </a:lnTo>
                      <a:lnTo>
                        <a:pt x="336" y="1404"/>
                      </a:lnTo>
                      <a:lnTo>
                        <a:pt x="330" y="1398"/>
                      </a:lnTo>
                      <a:lnTo>
                        <a:pt x="324" y="1392"/>
                      </a:lnTo>
                      <a:lnTo>
                        <a:pt x="318" y="1386"/>
                      </a:lnTo>
                      <a:lnTo>
                        <a:pt x="312" y="1380"/>
                      </a:lnTo>
                      <a:lnTo>
                        <a:pt x="312" y="1374"/>
                      </a:lnTo>
                      <a:lnTo>
                        <a:pt x="306" y="1374"/>
                      </a:lnTo>
                      <a:lnTo>
                        <a:pt x="306" y="1368"/>
                      </a:lnTo>
                      <a:lnTo>
                        <a:pt x="300" y="1368"/>
                      </a:lnTo>
                      <a:lnTo>
                        <a:pt x="294" y="1362"/>
                      </a:lnTo>
                      <a:lnTo>
                        <a:pt x="294" y="1356"/>
                      </a:lnTo>
                      <a:lnTo>
                        <a:pt x="288" y="1356"/>
                      </a:lnTo>
                      <a:lnTo>
                        <a:pt x="288" y="1350"/>
                      </a:lnTo>
                      <a:lnTo>
                        <a:pt x="282" y="1350"/>
                      </a:lnTo>
                      <a:lnTo>
                        <a:pt x="282" y="1344"/>
                      </a:lnTo>
                      <a:lnTo>
                        <a:pt x="276" y="1344"/>
                      </a:lnTo>
                      <a:lnTo>
                        <a:pt x="276" y="1338"/>
                      </a:lnTo>
                      <a:lnTo>
                        <a:pt x="270" y="1338"/>
                      </a:lnTo>
                      <a:lnTo>
                        <a:pt x="270" y="1332"/>
                      </a:lnTo>
                      <a:lnTo>
                        <a:pt x="264" y="1332"/>
                      </a:lnTo>
                      <a:lnTo>
                        <a:pt x="264" y="1326"/>
                      </a:lnTo>
                      <a:lnTo>
                        <a:pt x="258" y="1326"/>
                      </a:lnTo>
                      <a:lnTo>
                        <a:pt x="258" y="1320"/>
                      </a:lnTo>
                      <a:lnTo>
                        <a:pt x="252" y="1320"/>
                      </a:lnTo>
                      <a:lnTo>
                        <a:pt x="252" y="1314"/>
                      </a:lnTo>
                      <a:lnTo>
                        <a:pt x="246" y="1314"/>
                      </a:lnTo>
                      <a:lnTo>
                        <a:pt x="246" y="1308"/>
                      </a:lnTo>
                      <a:lnTo>
                        <a:pt x="240" y="1302"/>
                      </a:lnTo>
                      <a:lnTo>
                        <a:pt x="234" y="1296"/>
                      </a:lnTo>
                      <a:lnTo>
                        <a:pt x="234" y="1290"/>
                      </a:lnTo>
                      <a:lnTo>
                        <a:pt x="228" y="1290"/>
                      </a:lnTo>
                      <a:lnTo>
                        <a:pt x="228" y="1284"/>
                      </a:lnTo>
                      <a:lnTo>
                        <a:pt x="222" y="1284"/>
                      </a:lnTo>
                      <a:lnTo>
                        <a:pt x="222" y="1278"/>
                      </a:lnTo>
                      <a:lnTo>
                        <a:pt x="216" y="1278"/>
                      </a:lnTo>
                      <a:lnTo>
                        <a:pt x="216" y="1272"/>
                      </a:lnTo>
                      <a:lnTo>
                        <a:pt x="210" y="1272"/>
                      </a:lnTo>
                      <a:lnTo>
                        <a:pt x="210" y="1266"/>
                      </a:lnTo>
                      <a:lnTo>
                        <a:pt x="204" y="1260"/>
                      </a:lnTo>
                      <a:lnTo>
                        <a:pt x="204" y="1254"/>
                      </a:lnTo>
                      <a:lnTo>
                        <a:pt x="198" y="1254"/>
                      </a:lnTo>
                      <a:lnTo>
                        <a:pt x="198" y="1248"/>
                      </a:lnTo>
                      <a:lnTo>
                        <a:pt x="192" y="1248"/>
                      </a:lnTo>
                      <a:lnTo>
                        <a:pt x="192" y="1242"/>
                      </a:lnTo>
                      <a:lnTo>
                        <a:pt x="186" y="1236"/>
                      </a:lnTo>
                      <a:lnTo>
                        <a:pt x="186" y="1230"/>
                      </a:lnTo>
                      <a:lnTo>
                        <a:pt x="180" y="1230"/>
                      </a:lnTo>
                      <a:lnTo>
                        <a:pt x="180" y="1224"/>
                      </a:lnTo>
                      <a:lnTo>
                        <a:pt x="174" y="1224"/>
                      </a:lnTo>
                      <a:lnTo>
                        <a:pt x="174" y="1218"/>
                      </a:lnTo>
                      <a:lnTo>
                        <a:pt x="168" y="1212"/>
                      </a:lnTo>
                      <a:lnTo>
                        <a:pt x="168" y="1206"/>
                      </a:lnTo>
                      <a:lnTo>
                        <a:pt x="162" y="1206"/>
                      </a:lnTo>
                      <a:lnTo>
                        <a:pt x="162" y="1200"/>
                      </a:lnTo>
                      <a:lnTo>
                        <a:pt x="156" y="1200"/>
                      </a:lnTo>
                      <a:lnTo>
                        <a:pt x="156" y="1194"/>
                      </a:lnTo>
                      <a:lnTo>
                        <a:pt x="156" y="1188"/>
                      </a:lnTo>
                      <a:lnTo>
                        <a:pt x="150" y="1188"/>
                      </a:lnTo>
                      <a:lnTo>
                        <a:pt x="150" y="1182"/>
                      </a:lnTo>
                      <a:lnTo>
                        <a:pt x="144" y="1182"/>
                      </a:lnTo>
                      <a:lnTo>
                        <a:pt x="144" y="1176"/>
                      </a:lnTo>
                      <a:lnTo>
                        <a:pt x="138" y="1170"/>
                      </a:lnTo>
                      <a:lnTo>
                        <a:pt x="138" y="1164"/>
                      </a:lnTo>
                      <a:lnTo>
                        <a:pt x="132" y="1164"/>
                      </a:lnTo>
                      <a:lnTo>
                        <a:pt x="132" y="1158"/>
                      </a:lnTo>
                      <a:lnTo>
                        <a:pt x="132" y="1152"/>
                      </a:lnTo>
                      <a:lnTo>
                        <a:pt x="126" y="1152"/>
                      </a:lnTo>
                      <a:lnTo>
                        <a:pt x="126" y="1146"/>
                      </a:lnTo>
                      <a:lnTo>
                        <a:pt x="120" y="1146"/>
                      </a:lnTo>
                      <a:lnTo>
                        <a:pt x="120" y="1140"/>
                      </a:lnTo>
                      <a:lnTo>
                        <a:pt x="120" y="1134"/>
                      </a:lnTo>
                      <a:lnTo>
                        <a:pt x="114" y="1134"/>
                      </a:lnTo>
                      <a:lnTo>
                        <a:pt x="114" y="1128"/>
                      </a:lnTo>
                      <a:lnTo>
                        <a:pt x="114" y="1122"/>
                      </a:lnTo>
                      <a:lnTo>
                        <a:pt x="108" y="1122"/>
                      </a:lnTo>
                      <a:lnTo>
                        <a:pt x="108" y="1116"/>
                      </a:lnTo>
                      <a:lnTo>
                        <a:pt x="102" y="1116"/>
                      </a:lnTo>
                      <a:lnTo>
                        <a:pt x="102" y="1110"/>
                      </a:lnTo>
                      <a:lnTo>
                        <a:pt x="102" y="1104"/>
                      </a:lnTo>
                      <a:lnTo>
                        <a:pt x="96" y="1104"/>
                      </a:lnTo>
                      <a:lnTo>
                        <a:pt x="96" y="1098"/>
                      </a:lnTo>
                      <a:lnTo>
                        <a:pt x="96" y="1092"/>
                      </a:lnTo>
                      <a:lnTo>
                        <a:pt x="90" y="1092"/>
                      </a:lnTo>
                      <a:lnTo>
                        <a:pt x="90" y="1086"/>
                      </a:lnTo>
                      <a:lnTo>
                        <a:pt x="90" y="1080"/>
                      </a:lnTo>
                      <a:lnTo>
                        <a:pt x="84" y="1080"/>
                      </a:lnTo>
                      <a:lnTo>
                        <a:pt x="84" y="1074"/>
                      </a:lnTo>
                      <a:lnTo>
                        <a:pt x="84" y="1068"/>
                      </a:lnTo>
                      <a:lnTo>
                        <a:pt x="78" y="1068"/>
                      </a:lnTo>
                      <a:lnTo>
                        <a:pt x="78" y="1062"/>
                      </a:lnTo>
                      <a:lnTo>
                        <a:pt x="78" y="1056"/>
                      </a:lnTo>
                      <a:lnTo>
                        <a:pt x="72" y="1056"/>
                      </a:lnTo>
                      <a:lnTo>
                        <a:pt x="72" y="1050"/>
                      </a:lnTo>
                      <a:lnTo>
                        <a:pt x="72" y="1044"/>
                      </a:lnTo>
                      <a:lnTo>
                        <a:pt x="66" y="1044"/>
                      </a:lnTo>
                      <a:lnTo>
                        <a:pt x="66" y="1038"/>
                      </a:lnTo>
                      <a:lnTo>
                        <a:pt x="66" y="1032"/>
                      </a:lnTo>
                      <a:lnTo>
                        <a:pt x="60" y="1032"/>
                      </a:lnTo>
                      <a:lnTo>
                        <a:pt x="60" y="1026"/>
                      </a:lnTo>
                      <a:lnTo>
                        <a:pt x="60" y="1020"/>
                      </a:lnTo>
                      <a:lnTo>
                        <a:pt x="54" y="1020"/>
                      </a:lnTo>
                      <a:lnTo>
                        <a:pt x="54" y="1014"/>
                      </a:lnTo>
                      <a:lnTo>
                        <a:pt x="54" y="1008"/>
                      </a:lnTo>
                      <a:lnTo>
                        <a:pt x="54" y="1002"/>
                      </a:lnTo>
                      <a:lnTo>
                        <a:pt x="48" y="1002"/>
                      </a:lnTo>
                      <a:lnTo>
                        <a:pt x="48" y="996"/>
                      </a:lnTo>
                      <a:lnTo>
                        <a:pt x="48" y="990"/>
                      </a:lnTo>
                      <a:lnTo>
                        <a:pt x="42" y="990"/>
                      </a:lnTo>
                      <a:lnTo>
                        <a:pt x="42" y="984"/>
                      </a:lnTo>
                      <a:lnTo>
                        <a:pt x="42" y="978"/>
                      </a:lnTo>
                      <a:lnTo>
                        <a:pt x="42" y="972"/>
                      </a:lnTo>
                      <a:lnTo>
                        <a:pt x="36" y="972"/>
                      </a:lnTo>
                      <a:lnTo>
                        <a:pt x="36" y="966"/>
                      </a:lnTo>
                      <a:lnTo>
                        <a:pt x="36" y="960"/>
                      </a:lnTo>
                      <a:lnTo>
                        <a:pt x="36" y="954"/>
                      </a:lnTo>
                      <a:lnTo>
                        <a:pt x="30" y="954"/>
                      </a:lnTo>
                      <a:lnTo>
                        <a:pt x="30" y="948"/>
                      </a:lnTo>
                      <a:lnTo>
                        <a:pt x="30" y="942"/>
                      </a:lnTo>
                      <a:lnTo>
                        <a:pt x="30" y="936"/>
                      </a:lnTo>
                      <a:lnTo>
                        <a:pt x="24" y="930"/>
                      </a:lnTo>
                      <a:lnTo>
                        <a:pt x="24" y="924"/>
                      </a:lnTo>
                      <a:lnTo>
                        <a:pt x="24" y="918"/>
                      </a:lnTo>
                      <a:lnTo>
                        <a:pt x="24" y="912"/>
                      </a:lnTo>
                      <a:lnTo>
                        <a:pt x="18" y="912"/>
                      </a:lnTo>
                      <a:lnTo>
                        <a:pt x="18" y="906"/>
                      </a:lnTo>
                      <a:lnTo>
                        <a:pt x="18" y="900"/>
                      </a:lnTo>
                      <a:lnTo>
                        <a:pt x="18" y="894"/>
                      </a:lnTo>
                      <a:lnTo>
                        <a:pt x="18" y="888"/>
                      </a:lnTo>
                      <a:lnTo>
                        <a:pt x="18" y="882"/>
                      </a:lnTo>
                      <a:lnTo>
                        <a:pt x="12" y="882"/>
                      </a:lnTo>
                      <a:lnTo>
                        <a:pt x="12" y="876"/>
                      </a:lnTo>
                      <a:lnTo>
                        <a:pt x="12" y="870"/>
                      </a:lnTo>
                      <a:lnTo>
                        <a:pt x="12" y="864"/>
                      </a:lnTo>
                      <a:lnTo>
                        <a:pt x="12" y="858"/>
                      </a:lnTo>
                      <a:lnTo>
                        <a:pt x="12" y="852"/>
                      </a:lnTo>
                      <a:lnTo>
                        <a:pt x="6" y="852"/>
                      </a:lnTo>
                      <a:lnTo>
                        <a:pt x="6" y="846"/>
                      </a:lnTo>
                      <a:lnTo>
                        <a:pt x="6" y="840"/>
                      </a:lnTo>
                      <a:lnTo>
                        <a:pt x="6" y="834"/>
                      </a:lnTo>
                      <a:lnTo>
                        <a:pt x="6" y="828"/>
                      </a:lnTo>
                      <a:lnTo>
                        <a:pt x="6" y="822"/>
                      </a:lnTo>
                      <a:lnTo>
                        <a:pt x="6" y="816"/>
                      </a:lnTo>
                      <a:lnTo>
                        <a:pt x="6" y="810"/>
                      </a:lnTo>
                      <a:lnTo>
                        <a:pt x="6" y="804"/>
                      </a:lnTo>
                      <a:lnTo>
                        <a:pt x="6" y="798"/>
                      </a:lnTo>
                      <a:lnTo>
                        <a:pt x="0" y="798"/>
                      </a:lnTo>
                      <a:lnTo>
                        <a:pt x="0" y="792"/>
                      </a:lnTo>
                      <a:lnTo>
                        <a:pt x="0" y="786"/>
                      </a:lnTo>
                      <a:lnTo>
                        <a:pt x="0" y="780"/>
                      </a:lnTo>
                      <a:lnTo>
                        <a:pt x="0" y="774"/>
                      </a:lnTo>
                      <a:lnTo>
                        <a:pt x="0" y="768"/>
                      </a:lnTo>
                      <a:lnTo>
                        <a:pt x="0" y="762"/>
                      </a:lnTo>
                      <a:lnTo>
                        <a:pt x="0" y="756"/>
                      </a:lnTo>
                      <a:lnTo>
                        <a:pt x="0" y="750"/>
                      </a:lnTo>
                      <a:lnTo>
                        <a:pt x="0" y="744"/>
                      </a:lnTo>
                      <a:lnTo>
                        <a:pt x="0" y="738"/>
                      </a:lnTo>
                      <a:lnTo>
                        <a:pt x="0" y="732"/>
                      </a:lnTo>
                      <a:lnTo>
                        <a:pt x="0" y="726"/>
                      </a:lnTo>
                      <a:lnTo>
                        <a:pt x="0" y="720"/>
                      </a:lnTo>
                      <a:lnTo>
                        <a:pt x="6" y="720"/>
                      </a:lnTo>
                      <a:lnTo>
                        <a:pt x="6" y="714"/>
                      </a:lnTo>
                      <a:lnTo>
                        <a:pt x="6" y="708"/>
                      </a:lnTo>
                      <a:lnTo>
                        <a:pt x="6" y="702"/>
                      </a:lnTo>
                      <a:lnTo>
                        <a:pt x="6" y="696"/>
                      </a:lnTo>
                      <a:lnTo>
                        <a:pt x="6" y="690"/>
                      </a:lnTo>
                      <a:lnTo>
                        <a:pt x="6" y="684"/>
                      </a:lnTo>
                      <a:lnTo>
                        <a:pt x="6" y="678"/>
                      </a:lnTo>
                      <a:lnTo>
                        <a:pt x="6" y="672"/>
                      </a:lnTo>
                      <a:lnTo>
                        <a:pt x="6" y="666"/>
                      </a:lnTo>
                      <a:lnTo>
                        <a:pt x="12" y="666"/>
                      </a:lnTo>
                      <a:lnTo>
                        <a:pt x="12" y="660"/>
                      </a:lnTo>
                      <a:lnTo>
                        <a:pt x="12" y="654"/>
                      </a:lnTo>
                      <a:lnTo>
                        <a:pt x="12" y="648"/>
                      </a:lnTo>
                      <a:lnTo>
                        <a:pt x="12" y="642"/>
                      </a:lnTo>
                      <a:lnTo>
                        <a:pt x="12" y="636"/>
                      </a:lnTo>
                      <a:lnTo>
                        <a:pt x="12" y="630"/>
                      </a:lnTo>
                      <a:lnTo>
                        <a:pt x="18" y="630"/>
                      </a:lnTo>
                      <a:lnTo>
                        <a:pt x="18" y="624"/>
                      </a:lnTo>
                      <a:lnTo>
                        <a:pt x="18" y="618"/>
                      </a:lnTo>
                      <a:lnTo>
                        <a:pt x="18" y="612"/>
                      </a:lnTo>
                      <a:lnTo>
                        <a:pt x="18" y="606"/>
                      </a:lnTo>
                      <a:lnTo>
                        <a:pt x="24" y="606"/>
                      </a:lnTo>
                      <a:lnTo>
                        <a:pt x="24" y="600"/>
                      </a:lnTo>
                      <a:lnTo>
                        <a:pt x="24" y="594"/>
                      </a:lnTo>
                      <a:lnTo>
                        <a:pt x="24" y="588"/>
                      </a:lnTo>
                      <a:lnTo>
                        <a:pt x="24" y="582"/>
                      </a:lnTo>
                      <a:lnTo>
                        <a:pt x="30" y="582"/>
                      </a:lnTo>
                      <a:lnTo>
                        <a:pt x="30" y="576"/>
                      </a:lnTo>
                      <a:lnTo>
                        <a:pt x="30" y="570"/>
                      </a:lnTo>
                      <a:lnTo>
                        <a:pt x="30" y="564"/>
                      </a:lnTo>
                      <a:lnTo>
                        <a:pt x="36" y="564"/>
                      </a:lnTo>
                      <a:lnTo>
                        <a:pt x="36" y="558"/>
                      </a:lnTo>
                      <a:lnTo>
                        <a:pt x="36" y="552"/>
                      </a:lnTo>
                      <a:lnTo>
                        <a:pt x="36" y="546"/>
                      </a:lnTo>
                      <a:lnTo>
                        <a:pt x="42" y="546"/>
                      </a:lnTo>
                      <a:lnTo>
                        <a:pt x="42" y="540"/>
                      </a:lnTo>
                      <a:lnTo>
                        <a:pt x="42" y="534"/>
                      </a:lnTo>
                      <a:lnTo>
                        <a:pt x="42" y="528"/>
                      </a:lnTo>
                      <a:lnTo>
                        <a:pt x="48" y="528"/>
                      </a:lnTo>
                      <a:lnTo>
                        <a:pt x="48" y="522"/>
                      </a:lnTo>
                      <a:lnTo>
                        <a:pt x="48" y="516"/>
                      </a:lnTo>
                      <a:lnTo>
                        <a:pt x="54" y="516"/>
                      </a:lnTo>
                      <a:lnTo>
                        <a:pt x="54" y="510"/>
                      </a:lnTo>
                      <a:lnTo>
                        <a:pt x="54" y="504"/>
                      </a:lnTo>
                      <a:lnTo>
                        <a:pt x="54" y="498"/>
                      </a:lnTo>
                      <a:lnTo>
                        <a:pt x="60" y="498"/>
                      </a:lnTo>
                      <a:lnTo>
                        <a:pt x="60" y="492"/>
                      </a:lnTo>
                      <a:lnTo>
                        <a:pt x="60" y="486"/>
                      </a:lnTo>
                      <a:lnTo>
                        <a:pt x="66" y="486"/>
                      </a:lnTo>
                      <a:lnTo>
                        <a:pt x="66" y="480"/>
                      </a:lnTo>
                      <a:lnTo>
                        <a:pt x="66" y="474"/>
                      </a:lnTo>
                      <a:lnTo>
                        <a:pt x="72" y="474"/>
                      </a:lnTo>
                      <a:lnTo>
                        <a:pt x="72" y="468"/>
                      </a:lnTo>
                      <a:lnTo>
                        <a:pt x="72" y="462"/>
                      </a:lnTo>
                      <a:lnTo>
                        <a:pt x="78" y="462"/>
                      </a:lnTo>
                      <a:lnTo>
                        <a:pt x="78" y="456"/>
                      </a:lnTo>
                      <a:lnTo>
                        <a:pt x="78" y="450"/>
                      </a:lnTo>
                      <a:lnTo>
                        <a:pt x="84" y="450"/>
                      </a:lnTo>
                      <a:lnTo>
                        <a:pt x="84" y="444"/>
                      </a:lnTo>
                      <a:lnTo>
                        <a:pt x="84" y="438"/>
                      </a:lnTo>
                      <a:lnTo>
                        <a:pt x="90" y="438"/>
                      </a:lnTo>
                      <a:lnTo>
                        <a:pt x="90" y="432"/>
                      </a:lnTo>
                      <a:lnTo>
                        <a:pt x="90" y="426"/>
                      </a:lnTo>
                      <a:lnTo>
                        <a:pt x="96" y="426"/>
                      </a:lnTo>
                      <a:lnTo>
                        <a:pt x="96" y="420"/>
                      </a:lnTo>
                      <a:lnTo>
                        <a:pt x="96" y="414"/>
                      </a:lnTo>
                      <a:lnTo>
                        <a:pt x="102" y="414"/>
                      </a:lnTo>
                      <a:lnTo>
                        <a:pt x="102" y="408"/>
                      </a:lnTo>
                      <a:lnTo>
                        <a:pt x="108" y="402"/>
                      </a:lnTo>
                      <a:lnTo>
                        <a:pt x="108" y="396"/>
                      </a:lnTo>
                      <a:lnTo>
                        <a:pt x="114" y="396"/>
                      </a:lnTo>
                      <a:lnTo>
                        <a:pt x="114" y="390"/>
                      </a:lnTo>
                      <a:lnTo>
                        <a:pt x="114" y="384"/>
                      </a:lnTo>
                      <a:lnTo>
                        <a:pt x="120" y="384"/>
                      </a:lnTo>
                      <a:lnTo>
                        <a:pt x="120" y="378"/>
                      </a:lnTo>
                      <a:lnTo>
                        <a:pt x="126" y="378"/>
                      </a:lnTo>
                      <a:lnTo>
                        <a:pt x="126" y="372"/>
                      </a:lnTo>
                      <a:lnTo>
                        <a:pt x="126" y="366"/>
                      </a:lnTo>
                      <a:lnTo>
                        <a:pt x="132" y="366"/>
                      </a:lnTo>
                      <a:lnTo>
                        <a:pt x="132" y="360"/>
                      </a:lnTo>
                      <a:lnTo>
                        <a:pt x="138" y="360"/>
                      </a:lnTo>
                      <a:lnTo>
                        <a:pt x="138" y="354"/>
                      </a:lnTo>
                      <a:lnTo>
                        <a:pt x="138" y="348"/>
                      </a:lnTo>
                      <a:lnTo>
                        <a:pt x="144" y="348"/>
                      </a:lnTo>
                      <a:lnTo>
                        <a:pt x="144" y="342"/>
                      </a:lnTo>
                      <a:lnTo>
                        <a:pt x="150" y="342"/>
                      </a:lnTo>
                      <a:lnTo>
                        <a:pt x="150" y="336"/>
                      </a:lnTo>
                      <a:lnTo>
                        <a:pt x="150" y="330"/>
                      </a:lnTo>
                      <a:lnTo>
                        <a:pt x="156" y="330"/>
                      </a:lnTo>
                      <a:lnTo>
                        <a:pt x="156" y="324"/>
                      </a:lnTo>
                      <a:lnTo>
                        <a:pt x="162" y="324"/>
                      </a:lnTo>
                      <a:lnTo>
                        <a:pt x="162" y="318"/>
                      </a:lnTo>
                      <a:lnTo>
                        <a:pt x="168" y="312"/>
                      </a:lnTo>
                      <a:lnTo>
                        <a:pt x="168" y="306"/>
                      </a:lnTo>
                      <a:lnTo>
                        <a:pt x="174" y="306"/>
                      </a:lnTo>
                      <a:lnTo>
                        <a:pt x="174" y="300"/>
                      </a:lnTo>
                      <a:lnTo>
                        <a:pt x="180" y="300"/>
                      </a:lnTo>
                      <a:lnTo>
                        <a:pt x="180" y="294"/>
                      </a:lnTo>
                      <a:lnTo>
                        <a:pt x="186" y="294"/>
                      </a:lnTo>
                      <a:lnTo>
                        <a:pt x="186" y="288"/>
                      </a:lnTo>
                      <a:lnTo>
                        <a:pt x="192" y="282"/>
                      </a:lnTo>
                      <a:lnTo>
                        <a:pt x="192" y="276"/>
                      </a:lnTo>
                      <a:lnTo>
                        <a:pt x="198" y="276"/>
                      </a:lnTo>
                      <a:lnTo>
                        <a:pt x="198" y="270"/>
                      </a:lnTo>
                      <a:lnTo>
                        <a:pt x="204" y="270"/>
                      </a:lnTo>
                      <a:lnTo>
                        <a:pt x="204" y="264"/>
                      </a:lnTo>
                      <a:lnTo>
                        <a:pt x="210" y="264"/>
                      </a:lnTo>
                      <a:lnTo>
                        <a:pt x="210" y="258"/>
                      </a:lnTo>
                      <a:lnTo>
                        <a:pt x="216" y="252"/>
                      </a:lnTo>
                      <a:lnTo>
                        <a:pt x="216" y="246"/>
                      </a:lnTo>
                      <a:lnTo>
                        <a:pt x="222" y="246"/>
                      </a:lnTo>
                      <a:lnTo>
                        <a:pt x="222" y="240"/>
                      </a:lnTo>
                      <a:lnTo>
                        <a:pt x="228" y="240"/>
                      </a:lnTo>
                      <a:lnTo>
                        <a:pt x="228" y="234"/>
                      </a:lnTo>
                      <a:lnTo>
                        <a:pt x="234" y="234"/>
                      </a:lnTo>
                      <a:lnTo>
                        <a:pt x="234" y="228"/>
                      </a:lnTo>
                      <a:lnTo>
                        <a:pt x="240" y="228"/>
                      </a:lnTo>
                      <a:lnTo>
                        <a:pt x="240" y="222"/>
                      </a:lnTo>
                      <a:lnTo>
                        <a:pt x="246" y="222"/>
                      </a:lnTo>
                      <a:lnTo>
                        <a:pt x="246" y="216"/>
                      </a:lnTo>
                      <a:lnTo>
                        <a:pt x="252" y="216"/>
                      </a:lnTo>
                      <a:lnTo>
                        <a:pt x="252" y="210"/>
                      </a:lnTo>
                      <a:lnTo>
                        <a:pt x="258" y="210"/>
                      </a:lnTo>
                      <a:lnTo>
                        <a:pt x="258" y="204"/>
                      </a:lnTo>
                      <a:lnTo>
                        <a:pt x="264" y="204"/>
                      </a:lnTo>
                      <a:lnTo>
                        <a:pt x="264" y="198"/>
                      </a:lnTo>
                      <a:lnTo>
                        <a:pt x="270" y="192"/>
                      </a:lnTo>
                      <a:lnTo>
                        <a:pt x="276" y="186"/>
                      </a:lnTo>
                      <a:lnTo>
                        <a:pt x="282" y="180"/>
                      </a:lnTo>
                      <a:lnTo>
                        <a:pt x="288" y="174"/>
                      </a:lnTo>
                      <a:lnTo>
                        <a:pt x="294" y="168"/>
                      </a:lnTo>
                      <a:lnTo>
                        <a:pt x="300" y="162"/>
                      </a:lnTo>
                      <a:lnTo>
                        <a:pt x="306" y="156"/>
                      </a:lnTo>
                      <a:lnTo>
                        <a:pt x="312" y="156"/>
                      </a:lnTo>
                      <a:lnTo>
                        <a:pt x="312" y="150"/>
                      </a:lnTo>
                      <a:lnTo>
                        <a:pt x="318" y="150"/>
                      </a:lnTo>
                      <a:lnTo>
                        <a:pt x="318" y="144"/>
                      </a:lnTo>
                      <a:lnTo>
                        <a:pt x="324" y="144"/>
                      </a:lnTo>
                      <a:lnTo>
                        <a:pt x="324" y="138"/>
                      </a:lnTo>
                      <a:lnTo>
                        <a:pt x="330" y="138"/>
                      </a:lnTo>
                      <a:lnTo>
                        <a:pt x="330" y="132"/>
                      </a:lnTo>
                      <a:lnTo>
                        <a:pt x="336" y="132"/>
                      </a:lnTo>
                      <a:lnTo>
                        <a:pt x="336" y="126"/>
                      </a:lnTo>
                      <a:lnTo>
                        <a:pt x="342" y="126"/>
                      </a:lnTo>
                      <a:lnTo>
                        <a:pt x="342" y="120"/>
                      </a:lnTo>
                      <a:lnTo>
                        <a:pt x="348" y="120"/>
                      </a:lnTo>
                      <a:lnTo>
                        <a:pt x="348" y="114"/>
                      </a:lnTo>
                      <a:lnTo>
                        <a:pt x="354" y="114"/>
                      </a:lnTo>
                      <a:lnTo>
                        <a:pt x="354" y="108"/>
                      </a:lnTo>
                      <a:lnTo>
                        <a:pt x="360" y="108"/>
                      </a:lnTo>
                      <a:lnTo>
                        <a:pt x="360" y="102"/>
                      </a:lnTo>
                      <a:lnTo>
                        <a:pt x="367" y="102"/>
                      </a:lnTo>
                      <a:lnTo>
                        <a:pt x="367" y="96"/>
                      </a:lnTo>
                      <a:lnTo>
                        <a:pt x="373" y="96"/>
                      </a:lnTo>
                      <a:lnTo>
                        <a:pt x="373" y="90"/>
                      </a:lnTo>
                      <a:lnTo>
                        <a:pt x="379" y="90"/>
                      </a:lnTo>
                      <a:lnTo>
                        <a:pt x="385" y="84"/>
                      </a:lnTo>
                      <a:lnTo>
                        <a:pt x="391" y="84"/>
                      </a:lnTo>
                      <a:lnTo>
                        <a:pt x="391" y="78"/>
                      </a:lnTo>
                      <a:lnTo>
                        <a:pt x="397" y="78"/>
                      </a:lnTo>
                      <a:lnTo>
                        <a:pt x="397" y="72"/>
                      </a:lnTo>
                      <a:lnTo>
                        <a:pt x="403" y="72"/>
                      </a:lnTo>
                      <a:lnTo>
                        <a:pt x="403" y="66"/>
                      </a:lnTo>
                      <a:lnTo>
                        <a:pt x="409" y="66"/>
                      </a:lnTo>
                      <a:lnTo>
                        <a:pt x="409" y="60"/>
                      </a:lnTo>
                      <a:lnTo>
                        <a:pt x="415" y="60"/>
                      </a:lnTo>
                      <a:lnTo>
                        <a:pt x="421" y="54"/>
                      </a:lnTo>
                      <a:lnTo>
                        <a:pt x="427" y="54"/>
                      </a:lnTo>
                      <a:lnTo>
                        <a:pt x="427" y="48"/>
                      </a:lnTo>
                      <a:lnTo>
                        <a:pt x="433" y="48"/>
                      </a:lnTo>
                      <a:lnTo>
                        <a:pt x="433" y="42"/>
                      </a:lnTo>
                      <a:lnTo>
                        <a:pt x="439" y="42"/>
                      </a:lnTo>
                      <a:lnTo>
                        <a:pt x="439" y="36"/>
                      </a:lnTo>
                      <a:lnTo>
                        <a:pt x="445" y="36"/>
                      </a:lnTo>
                      <a:lnTo>
                        <a:pt x="451" y="30"/>
                      </a:lnTo>
                      <a:lnTo>
                        <a:pt x="457" y="24"/>
                      </a:lnTo>
                      <a:lnTo>
                        <a:pt x="463" y="24"/>
                      </a:lnTo>
                      <a:lnTo>
                        <a:pt x="463" y="18"/>
                      </a:lnTo>
                      <a:lnTo>
                        <a:pt x="469" y="18"/>
                      </a:lnTo>
                      <a:lnTo>
                        <a:pt x="469" y="12"/>
                      </a:lnTo>
                      <a:lnTo>
                        <a:pt x="475" y="12"/>
                      </a:lnTo>
                      <a:lnTo>
                        <a:pt x="475" y="6"/>
                      </a:lnTo>
                      <a:lnTo>
                        <a:pt x="481" y="6"/>
                      </a:lnTo>
                      <a:lnTo>
                        <a:pt x="487" y="6"/>
                      </a:lnTo>
                      <a:lnTo>
                        <a:pt x="487" y="0"/>
                      </a:lnTo>
                      <a:lnTo>
                        <a:pt x="493" y="0"/>
                      </a:lnTo>
                    </a:path>
                  </a:pathLst>
                </a:custGeom>
                <a:noFill/>
                <a:ln w="1905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10309" name="椭圆 33960"/>
                <p:cNvSpPr/>
                <p:nvPr/>
              </p:nvSpPr>
              <p:spPr>
                <a:xfrm>
                  <a:off x="3060" y="2108"/>
                  <a:ext cx="30" cy="30"/>
                </a:xfrm>
                <a:prstGeom prst="ellipse">
                  <a:avLst/>
                </a:prstGeom>
                <a:solidFill>
                  <a:srgbClr val="FF0000"/>
                </a:solidFill>
                <a:ln w="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anchor="t" anchorCtr="0"/>
                <a:p>
                  <a:pPr algn="ctr"/>
                  <a:endParaRPr lang="zh-CN" altLang="en-US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</p:txBody>
            </p:sp>
          </p:grpSp>
          <p:sp>
            <p:nvSpPr>
              <p:cNvPr id="10310" name="直接连接符 33964"/>
              <p:cNvSpPr/>
              <p:nvPr/>
            </p:nvSpPr>
            <p:spPr>
              <a:xfrm flipV="1">
                <a:off x="6123" y="2805"/>
                <a:ext cx="225" cy="52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0311" name="直接连接符 33965"/>
              <p:cNvSpPr/>
              <p:nvPr/>
            </p:nvSpPr>
            <p:spPr>
              <a:xfrm>
                <a:off x="6348" y="2805"/>
                <a:ext cx="57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grpSp>
            <p:nvGrpSpPr>
              <p:cNvPr id="10312" name="组合 33961"/>
              <p:cNvGrpSpPr/>
              <p:nvPr/>
            </p:nvGrpSpPr>
            <p:grpSpPr>
              <a:xfrm>
                <a:off x="5614" y="2111"/>
                <a:ext cx="2043" cy="2309"/>
                <a:chOff x="1702" y="1844"/>
                <a:chExt cx="1632" cy="1812"/>
              </a:xfrm>
            </p:grpSpPr>
            <p:sp>
              <p:nvSpPr>
                <p:cNvPr id="10313" name="直接连接符 33962"/>
                <p:cNvSpPr/>
                <p:nvPr/>
              </p:nvSpPr>
              <p:spPr>
                <a:xfrm>
                  <a:off x="1702" y="2795"/>
                  <a:ext cx="1632" cy="0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</p:sp>
            <p:sp>
              <p:nvSpPr>
                <p:cNvPr id="10314" name="直接连接符 33963"/>
                <p:cNvSpPr/>
                <p:nvPr/>
              </p:nvSpPr>
              <p:spPr>
                <a:xfrm flipV="1">
                  <a:off x="2426" y="1844"/>
                  <a:ext cx="1" cy="1812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</p:sp>
          </p:grpSp>
        </p:grpSp>
        <p:cxnSp>
          <p:nvCxnSpPr>
            <p:cNvPr id="12" name="直接连接符 11"/>
            <p:cNvCxnSpPr/>
            <p:nvPr>
              <p:custDataLst>
                <p:tags r:id="rId13"/>
              </p:custDataLst>
            </p:nvPr>
          </p:nvCxnSpPr>
          <p:spPr>
            <a:xfrm>
              <a:off x="7056" y="2384"/>
              <a:ext cx="0" cy="18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组合 16"/>
          <p:cNvGrpSpPr/>
          <p:nvPr/>
        </p:nvGrpSpPr>
        <p:grpSpPr>
          <a:xfrm>
            <a:off x="1381125" y="1125538"/>
            <a:ext cx="1825625" cy="1800225"/>
            <a:chOff x="2174" y="1773"/>
            <a:chExt cx="2876" cy="2834"/>
          </a:xfrm>
        </p:grpSpPr>
        <p:grpSp>
          <p:nvGrpSpPr>
            <p:cNvPr id="10317" name="组合 13"/>
            <p:cNvGrpSpPr/>
            <p:nvPr/>
          </p:nvGrpSpPr>
          <p:grpSpPr>
            <a:xfrm>
              <a:off x="2174" y="1773"/>
              <a:ext cx="2877" cy="2835"/>
              <a:chOff x="2174" y="1773"/>
              <a:chExt cx="2877" cy="2835"/>
            </a:xfrm>
          </p:grpSpPr>
          <p:sp>
            <p:nvSpPr>
              <p:cNvPr id="10318" name="任意多边形 33970"/>
              <p:cNvSpPr/>
              <p:nvPr/>
            </p:nvSpPr>
            <p:spPr>
              <a:xfrm>
                <a:off x="3194" y="2349"/>
                <a:ext cx="875" cy="2077"/>
              </a:xfrm>
              <a:custGeom>
                <a:avLst/>
                <a:gdLst/>
                <a:ahLst/>
                <a:cxnLst/>
                <a:pathLst>
                  <a:path w="511" h="1554">
                    <a:moveTo>
                      <a:pt x="511" y="1554"/>
                    </a:moveTo>
                    <a:lnTo>
                      <a:pt x="505" y="1554"/>
                    </a:lnTo>
                    <a:lnTo>
                      <a:pt x="505" y="1548"/>
                    </a:lnTo>
                    <a:lnTo>
                      <a:pt x="499" y="1548"/>
                    </a:lnTo>
                    <a:lnTo>
                      <a:pt x="499" y="1542"/>
                    </a:lnTo>
                    <a:lnTo>
                      <a:pt x="493" y="1542"/>
                    </a:lnTo>
                    <a:lnTo>
                      <a:pt x="487" y="1542"/>
                    </a:lnTo>
                    <a:lnTo>
                      <a:pt x="487" y="1536"/>
                    </a:lnTo>
                    <a:lnTo>
                      <a:pt x="481" y="1536"/>
                    </a:lnTo>
                    <a:lnTo>
                      <a:pt x="481" y="1530"/>
                    </a:lnTo>
                    <a:lnTo>
                      <a:pt x="475" y="1530"/>
                    </a:lnTo>
                    <a:lnTo>
                      <a:pt x="475" y="1524"/>
                    </a:lnTo>
                    <a:lnTo>
                      <a:pt x="469" y="1524"/>
                    </a:lnTo>
                    <a:lnTo>
                      <a:pt x="469" y="1518"/>
                    </a:lnTo>
                    <a:lnTo>
                      <a:pt x="463" y="1518"/>
                    </a:lnTo>
                    <a:lnTo>
                      <a:pt x="457" y="1512"/>
                    </a:lnTo>
                    <a:lnTo>
                      <a:pt x="451" y="1512"/>
                    </a:lnTo>
                    <a:lnTo>
                      <a:pt x="451" y="1506"/>
                    </a:lnTo>
                    <a:lnTo>
                      <a:pt x="445" y="1506"/>
                    </a:lnTo>
                    <a:lnTo>
                      <a:pt x="445" y="1500"/>
                    </a:lnTo>
                    <a:lnTo>
                      <a:pt x="439" y="1500"/>
                    </a:lnTo>
                    <a:lnTo>
                      <a:pt x="439" y="1494"/>
                    </a:lnTo>
                    <a:lnTo>
                      <a:pt x="433" y="1494"/>
                    </a:lnTo>
                    <a:lnTo>
                      <a:pt x="433" y="1488"/>
                    </a:lnTo>
                    <a:lnTo>
                      <a:pt x="427" y="1488"/>
                    </a:lnTo>
                    <a:lnTo>
                      <a:pt x="427" y="1482"/>
                    </a:lnTo>
                    <a:lnTo>
                      <a:pt x="421" y="1482"/>
                    </a:lnTo>
                    <a:lnTo>
                      <a:pt x="415" y="1476"/>
                    </a:lnTo>
                    <a:lnTo>
                      <a:pt x="409" y="1470"/>
                    </a:lnTo>
                    <a:lnTo>
                      <a:pt x="403" y="1470"/>
                    </a:lnTo>
                    <a:lnTo>
                      <a:pt x="403" y="1464"/>
                    </a:lnTo>
                    <a:lnTo>
                      <a:pt x="397" y="1464"/>
                    </a:lnTo>
                    <a:lnTo>
                      <a:pt x="397" y="1458"/>
                    </a:lnTo>
                    <a:lnTo>
                      <a:pt x="391" y="1458"/>
                    </a:lnTo>
                    <a:lnTo>
                      <a:pt x="391" y="1452"/>
                    </a:lnTo>
                    <a:lnTo>
                      <a:pt x="385" y="1452"/>
                    </a:lnTo>
                    <a:lnTo>
                      <a:pt x="385" y="1446"/>
                    </a:lnTo>
                    <a:lnTo>
                      <a:pt x="379" y="1446"/>
                    </a:lnTo>
                    <a:lnTo>
                      <a:pt x="379" y="1440"/>
                    </a:lnTo>
                    <a:lnTo>
                      <a:pt x="373" y="1440"/>
                    </a:lnTo>
                    <a:lnTo>
                      <a:pt x="373" y="1434"/>
                    </a:lnTo>
                    <a:lnTo>
                      <a:pt x="367" y="1434"/>
                    </a:lnTo>
                    <a:lnTo>
                      <a:pt x="367" y="1428"/>
                    </a:lnTo>
                    <a:lnTo>
                      <a:pt x="360" y="1428"/>
                    </a:lnTo>
                    <a:lnTo>
                      <a:pt x="360" y="1422"/>
                    </a:lnTo>
                    <a:lnTo>
                      <a:pt x="354" y="1422"/>
                    </a:lnTo>
                    <a:lnTo>
                      <a:pt x="354" y="1416"/>
                    </a:lnTo>
                    <a:lnTo>
                      <a:pt x="348" y="1416"/>
                    </a:lnTo>
                    <a:lnTo>
                      <a:pt x="342" y="1410"/>
                    </a:lnTo>
                    <a:lnTo>
                      <a:pt x="342" y="1404"/>
                    </a:lnTo>
                    <a:lnTo>
                      <a:pt x="336" y="1404"/>
                    </a:lnTo>
                    <a:lnTo>
                      <a:pt x="330" y="1398"/>
                    </a:lnTo>
                    <a:lnTo>
                      <a:pt x="324" y="1392"/>
                    </a:lnTo>
                    <a:lnTo>
                      <a:pt x="318" y="1386"/>
                    </a:lnTo>
                    <a:lnTo>
                      <a:pt x="312" y="1380"/>
                    </a:lnTo>
                    <a:lnTo>
                      <a:pt x="312" y="1374"/>
                    </a:lnTo>
                    <a:lnTo>
                      <a:pt x="306" y="1374"/>
                    </a:lnTo>
                    <a:lnTo>
                      <a:pt x="306" y="1368"/>
                    </a:lnTo>
                    <a:lnTo>
                      <a:pt x="300" y="1368"/>
                    </a:lnTo>
                    <a:lnTo>
                      <a:pt x="294" y="1362"/>
                    </a:lnTo>
                    <a:lnTo>
                      <a:pt x="294" y="1356"/>
                    </a:lnTo>
                    <a:lnTo>
                      <a:pt x="288" y="1356"/>
                    </a:lnTo>
                    <a:lnTo>
                      <a:pt x="288" y="1350"/>
                    </a:lnTo>
                    <a:lnTo>
                      <a:pt x="282" y="1350"/>
                    </a:lnTo>
                    <a:lnTo>
                      <a:pt x="282" y="1344"/>
                    </a:lnTo>
                    <a:lnTo>
                      <a:pt x="276" y="1344"/>
                    </a:lnTo>
                    <a:lnTo>
                      <a:pt x="276" y="1338"/>
                    </a:lnTo>
                    <a:lnTo>
                      <a:pt x="270" y="1338"/>
                    </a:lnTo>
                    <a:lnTo>
                      <a:pt x="270" y="1332"/>
                    </a:lnTo>
                    <a:lnTo>
                      <a:pt x="264" y="1332"/>
                    </a:lnTo>
                    <a:lnTo>
                      <a:pt x="264" y="1326"/>
                    </a:lnTo>
                    <a:lnTo>
                      <a:pt x="258" y="1326"/>
                    </a:lnTo>
                    <a:lnTo>
                      <a:pt x="258" y="1320"/>
                    </a:lnTo>
                    <a:lnTo>
                      <a:pt x="252" y="1320"/>
                    </a:lnTo>
                    <a:lnTo>
                      <a:pt x="252" y="1314"/>
                    </a:lnTo>
                    <a:lnTo>
                      <a:pt x="246" y="1314"/>
                    </a:lnTo>
                    <a:lnTo>
                      <a:pt x="246" y="1308"/>
                    </a:lnTo>
                    <a:lnTo>
                      <a:pt x="240" y="1302"/>
                    </a:lnTo>
                    <a:lnTo>
                      <a:pt x="234" y="1296"/>
                    </a:lnTo>
                    <a:lnTo>
                      <a:pt x="234" y="1290"/>
                    </a:lnTo>
                    <a:lnTo>
                      <a:pt x="228" y="1290"/>
                    </a:lnTo>
                    <a:lnTo>
                      <a:pt x="228" y="1284"/>
                    </a:lnTo>
                    <a:lnTo>
                      <a:pt x="222" y="1284"/>
                    </a:lnTo>
                    <a:lnTo>
                      <a:pt x="222" y="1278"/>
                    </a:lnTo>
                    <a:lnTo>
                      <a:pt x="216" y="1278"/>
                    </a:lnTo>
                    <a:lnTo>
                      <a:pt x="216" y="1272"/>
                    </a:lnTo>
                    <a:lnTo>
                      <a:pt x="210" y="1272"/>
                    </a:lnTo>
                    <a:lnTo>
                      <a:pt x="210" y="1266"/>
                    </a:lnTo>
                    <a:lnTo>
                      <a:pt x="204" y="1260"/>
                    </a:lnTo>
                    <a:lnTo>
                      <a:pt x="204" y="1254"/>
                    </a:lnTo>
                    <a:lnTo>
                      <a:pt x="198" y="1254"/>
                    </a:lnTo>
                    <a:lnTo>
                      <a:pt x="198" y="1248"/>
                    </a:lnTo>
                    <a:lnTo>
                      <a:pt x="192" y="1248"/>
                    </a:lnTo>
                    <a:lnTo>
                      <a:pt x="192" y="1242"/>
                    </a:lnTo>
                    <a:lnTo>
                      <a:pt x="186" y="1236"/>
                    </a:lnTo>
                    <a:lnTo>
                      <a:pt x="186" y="1230"/>
                    </a:lnTo>
                    <a:lnTo>
                      <a:pt x="180" y="1230"/>
                    </a:lnTo>
                    <a:lnTo>
                      <a:pt x="180" y="1224"/>
                    </a:lnTo>
                    <a:lnTo>
                      <a:pt x="174" y="1224"/>
                    </a:lnTo>
                    <a:lnTo>
                      <a:pt x="174" y="1218"/>
                    </a:lnTo>
                    <a:lnTo>
                      <a:pt x="168" y="1212"/>
                    </a:lnTo>
                    <a:lnTo>
                      <a:pt x="168" y="1206"/>
                    </a:lnTo>
                    <a:lnTo>
                      <a:pt x="162" y="1206"/>
                    </a:lnTo>
                    <a:lnTo>
                      <a:pt x="162" y="1200"/>
                    </a:lnTo>
                    <a:lnTo>
                      <a:pt x="156" y="1200"/>
                    </a:lnTo>
                    <a:lnTo>
                      <a:pt x="156" y="1194"/>
                    </a:lnTo>
                    <a:lnTo>
                      <a:pt x="156" y="1188"/>
                    </a:lnTo>
                    <a:lnTo>
                      <a:pt x="150" y="1188"/>
                    </a:lnTo>
                    <a:lnTo>
                      <a:pt x="150" y="1182"/>
                    </a:lnTo>
                    <a:lnTo>
                      <a:pt x="144" y="1182"/>
                    </a:lnTo>
                    <a:lnTo>
                      <a:pt x="144" y="1176"/>
                    </a:lnTo>
                    <a:lnTo>
                      <a:pt x="138" y="1170"/>
                    </a:lnTo>
                    <a:lnTo>
                      <a:pt x="138" y="1164"/>
                    </a:lnTo>
                    <a:lnTo>
                      <a:pt x="132" y="1164"/>
                    </a:lnTo>
                    <a:lnTo>
                      <a:pt x="132" y="1158"/>
                    </a:lnTo>
                    <a:lnTo>
                      <a:pt x="132" y="1152"/>
                    </a:lnTo>
                    <a:lnTo>
                      <a:pt x="126" y="1152"/>
                    </a:lnTo>
                    <a:lnTo>
                      <a:pt x="126" y="1146"/>
                    </a:lnTo>
                    <a:lnTo>
                      <a:pt x="120" y="1146"/>
                    </a:lnTo>
                    <a:lnTo>
                      <a:pt x="120" y="1140"/>
                    </a:lnTo>
                    <a:lnTo>
                      <a:pt x="120" y="1134"/>
                    </a:lnTo>
                    <a:lnTo>
                      <a:pt x="114" y="1134"/>
                    </a:lnTo>
                    <a:lnTo>
                      <a:pt x="114" y="1128"/>
                    </a:lnTo>
                    <a:lnTo>
                      <a:pt x="114" y="1122"/>
                    </a:lnTo>
                    <a:lnTo>
                      <a:pt x="108" y="1122"/>
                    </a:lnTo>
                    <a:lnTo>
                      <a:pt x="108" y="1116"/>
                    </a:lnTo>
                    <a:lnTo>
                      <a:pt x="102" y="1116"/>
                    </a:lnTo>
                    <a:lnTo>
                      <a:pt x="102" y="1110"/>
                    </a:lnTo>
                    <a:lnTo>
                      <a:pt x="102" y="1104"/>
                    </a:lnTo>
                    <a:lnTo>
                      <a:pt x="96" y="1104"/>
                    </a:lnTo>
                    <a:lnTo>
                      <a:pt x="96" y="1098"/>
                    </a:lnTo>
                    <a:lnTo>
                      <a:pt x="96" y="1092"/>
                    </a:lnTo>
                    <a:lnTo>
                      <a:pt x="90" y="1092"/>
                    </a:lnTo>
                    <a:lnTo>
                      <a:pt x="90" y="1086"/>
                    </a:lnTo>
                    <a:lnTo>
                      <a:pt x="90" y="1080"/>
                    </a:lnTo>
                    <a:lnTo>
                      <a:pt x="84" y="1080"/>
                    </a:lnTo>
                    <a:lnTo>
                      <a:pt x="84" y="1074"/>
                    </a:lnTo>
                    <a:lnTo>
                      <a:pt x="84" y="1068"/>
                    </a:lnTo>
                    <a:lnTo>
                      <a:pt x="78" y="1068"/>
                    </a:lnTo>
                    <a:lnTo>
                      <a:pt x="78" y="1062"/>
                    </a:lnTo>
                    <a:lnTo>
                      <a:pt x="78" y="1056"/>
                    </a:lnTo>
                    <a:lnTo>
                      <a:pt x="72" y="1056"/>
                    </a:lnTo>
                    <a:lnTo>
                      <a:pt x="72" y="1050"/>
                    </a:lnTo>
                    <a:lnTo>
                      <a:pt x="72" y="1044"/>
                    </a:lnTo>
                    <a:lnTo>
                      <a:pt x="66" y="1044"/>
                    </a:lnTo>
                    <a:lnTo>
                      <a:pt x="66" y="1038"/>
                    </a:lnTo>
                    <a:lnTo>
                      <a:pt x="66" y="1032"/>
                    </a:lnTo>
                    <a:lnTo>
                      <a:pt x="60" y="1032"/>
                    </a:lnTo>
                    <a:lnTo>
                      <a:pt x="60" y="1026"/>
                    </a:lnTo>
                    <a:lnTo>
                      <a:pt x="60" y="1020"/>
                    </a:lnTo>
                    <a:lnTo>
                      <a:pt x="54" y="1020"/>
                    </a:lnTo>
                    <a:lnTo>
                      <a:pt x="54" y="1014"/>
                    </a:lnTo>
                    <a:lnTo>
                      <a:pt x="54" y="1008"/>
                    </a:lnTo>
                    <a:lnTo>
                      <a:pt x="54" y="1002"/>
                    </a:lnTo>
                    <a:lnTo>
                      <a:pt x="48" y="1002"/>
                    </a:lnTo>
                    <a:lnTo>
                      <a:pt x="48" y="996"/>
                    </a:lnTo>
                    <a:lnTo>
                      <a:pt x="48" y="990"/>
                    </a:lnTo>
                    <a:lnTo>
                      <a:pt x="42" y="990"/>
                    </a:lnTo>
                    <a:lnTo>
                      <a:pt x="42" y="984"/>
                    </a:lnTo>
                    <a:lnTo>
                      <a:pt x="42" y="978"/>
                    </a:lnTo>
                    <a:lnTo>
                      <a:pt x="42" y="972"/>
                    </a:lnTo>
                    <a:lnTo>
                      <a:pt x="36" y="972"/>
                    </a:lnTo>
                    <a:lnTo>
                      <a:pt x="36" y="966"/>
                    </a:lnTo>
                    <a:lnTo>
                      <a:pt x="36" y="960"/>
                    </a:lnTo>
                    <a:lnTo>
                      <a:pt x="36" y="954"/>
                    </a:lnTo>
                    <a:lnTo>
                      <a:pt x="30" y="954"/>
                    </a:lnTo>
                    <a:lnTo>
                      <a:pt x="30" y="948"/>
                    </a:lnTo>
                    <a:lnTo>
                      <a:pt x="30" y="942"/>
                    </a:lnTo>
                    <a:lnTo>
                      <a:pt x="30" y="936"/>
                    </a:lnTo>
                    <a:lnTo>
                      <a:pt x="24" y="930"/>
                    </a:lnTo>
                    <a:lnTo>
                      <a:pt x="24" y="924"/>
                    </a:lnTo>
                    <a:lnTo>
                      <a:pt x="24" y="918"/>
                    </a:lnTo>
                    <a:lnTo>
                      <a:pt x="24" y="912"/>
                    </a:lnTo>
                    <a:lnTo>
                      <a:pt x="18" y="912"/>
                    </a:lnTo>
                    <a:lnTo>
                      <a:pt x="18" y="906"/>
                    </a:lnTo>
                    <a:lnTo>
                      <a:pt x="18" y="900"/>
                    </a:lnTo>
                    <a:lnTo>
                      <a:pt x="18" y="894"/>
                    </a:lnTo>
                    <a:lnTo>
                      <a:pt x="18" y="888"/>
                    </a:lnTo>
                    <a:lnTo>
                      <a:pt x="18" y="882"/>
                    </a:lnTo>
                    <a:lnTo>
                      <a:pt x="12" y="882"/>
                    </a:lnTo>
                    <a:lnTo>
                      <a:pt x="12" y="876"/>
                    </a:lnTo>
                    <a:lnTo>
                      <a:pt x="12" y="870"/>
                    </a:lnTo>
                    <a:lnTo>
                      <a:pt x="12" y="864"/>
                    </a:lnTo>
                    <a:lnTo>
                      <a:pt x="12" y="858"/>
                    </a:lnTo>
                    <a:lnTo>
                      <a:pt x="12" y="852"/>
                    </a:lnTo>
                    <a:lnTo>
                      <a:pt x="6" y="852"/>
                    </a:lnTo>
                    <a:lnTo>
                      <a:pt x="6" y="846"/>
                    </a:lnTo>
                    <a:lnTo>
                      <a:pt x="6" y="840"/>
                    </a:lnTo>
                    <a:lnTo>
                      <a:pt x="6" y="834"/>
                    </a:lnTo>
                    <a:lnTo>
                      <a:pt x="6" y="828"/>
                    </a:lnTo>
                    <a:lnTo>
                      <a:pt x="6" y="822"/>
                    </a:lnTo>
                    <a:lnTo>
                      <a:pt x="6" y="816"/>
                    </a:lnTo>
                    <a:lnTo>
                      <a:pt x="6" y="810"/>
                    </a:lnTo>
                    <a:lnTo>
                      <a:pt x="6" y="804"/>
                    </a:lnTo>
                    <a:lnTo>
                      <a:pt x="6" y="798"/>
                    </a:lnTo>
                    <a:lnTo>
                      <a:pt x="0" y="798"/>
                    </a:lnTo>
                    <a:lnTo>
                      <a:pt x="0" y="792"/>
                    </a:lnTo>
                    <a:lnTo>
                      <a:pt x="0" y="786"/>
                    </a:lnTo>
                    <a:lnTo>
                      <a:pt x="0" y="780"/>
                    </a:lnTo>
                    <a:lnTo>
                      <a:pt x="0" y="774"/>
                    </a:lnTo>
                    <a:lnTo>
                      <a:pt x="0" y="768"/>
                    </a:lnTo>
                    <a:lnTo>
                      <a:pt x="0" y="762"/>
                    </a:lnTo>
                    <a:lnTo>
                      <a:pt x="0" y="756"/>
                    </a:lnTo>
                    <a:lnTo>
                      <a:pt x="0" y="750"/>
                    </a:lnTo>
                    <a:lnTo>
                      <a:pt x="0" y="744"/>
                    </a:lnTo>
                    <a:lnTo>
                      <a:pt x="0" y="738"/>
                    </a:lnTo>
                    <a:lnTo>
                      <a:pt x="0" y="732"/>
                    </a:lnTo>
                    <a:lnTo>
                      <a:pt x="0" y="726"/>
                    </a:lnTo>
                    <a:lnTo>
                      <a:pt x="0" y="720"/>
                    </a:lnTo>
                    <a:lnTo>
                      <a:pt x="6" y="720"/>
                    </a:lnTo>
                    <a:lnTo>
                      <a:pt x="6" y="714"/>
                    </a:lnTo>
                    <a:lnTo>
                      <a:pt x="6" y="708"/>
                    </a:lnTo>
                    <a:lnTo>
                      <a:pt x="6" y="702"/>
                    </a:lnTo>
                    <a:lnTo>
                      <a:pt x="6" y="696"/>
                    </a:lnTo>
                    <a:lnTo>
                      <a:pt x="6" y="690"/>
                    </a:lnTo>
                    <a:lnTo>
                      <a:pt x="6" y="684"/>
                    </a:lnTo>
                    <a:lnTo>
                      <a:pt x="6" y="678"/>
                    </a:lnTo>
                    <a:lnTo>
                      <a:pt x="6" y="672"/>
                    </a:lnTo>
                    <a:lnTo>
                      <a:pt x="6" y="666"/>
                    </a:lnTo>
                    <a:lnTo>
                      <a:pt x="12" y="666"/>
                    </a:lnTo>
                    <a:lnTo>
                      <a:pt x="12" y="660"/>
                    </a:lnTo>
                    <a:lnTo>
                      <a:pt x="12" y="654"/>
                    </a:lnTo>
                    <a:lnTo>
                      <a:pt x="12" y="648"/>
                    </a:lnTo>
                    <a:lnTo>
                      <a:pt x="12" y="642"/>
                    </a:lnTo>
                    <a:lnTo>
                      <a:pt x="12" y="636"/>
                    </a:lnTo>
                    <a:lnTo>
                      <a:pt x="12" y="630"/>
                    </a:lnTo>
                    <a:lnTo>
                      <a:pt x="18" y="630"/>
                    </a:lnTo>
                    <a:lnTo>
                      <a:pt x="18" y="624"/>
                    </a:lnTo>
                    <a:lnTo>
                      <a:pt x="18" y="618"/>
                    </a:lnTo>
                    <a:lnTo>
                      <a:pt x="18" y="612"/>
                    </a:lnTo>
                    <a:lnTo>
                      <a:pt x="18" y="606"/>
                    </a:lnTo>
                    <a:lnTo>
                      <a:pt x="24" y="606"/>
                    </a:lnTo>
                    <a:lnTo>
                      <a:pt x="24" y="600"/>
                    </a:lnTo>
                    <a:lnTo>
                      <a:pt x="24" y="594"/>
                    </a:lnTo>
                    <a:lnTo>
                      <a:pt x="24" y="588"/>
                    </a:lnTo>
                    <a:lnTo>
                      <a:pt x="24" y="582"/>
                    </a:lnTo>
                    <a:lnTo>
                      <a:pt x="30" y="582"/>
                    </a:lnTo>
                    <a:lnTo>
                      <a:pt x="30" y="576"/>
                    </a:lnTo>
                    <a:lnTo>
                      <a:pt x="30" y="570"/>
                    </a:lnTo>
                    <a:lnTo>
                      <a:pt x="30" y="564"/>
                    </a:lnTo>
                    <a:lnTo>
                      <a:pt x="36" y="564"/>
                    </a:lnTo>
                    <a:lnTo>
                      <a:pt x="36" y="558"/>
                    </a:lnTo>
                    <a:lnTo>
                      <a:pt x="36" y="552"/>
                    </a:lnTo>
                    <a:lnTo>
                      <a:pt x="36" y="546"/>
                    </a:lnTo>
                    <a:lnTo>
                      <a:pt x="42" y="546"/>
                    </a:lnTo>
                    <a:lnTo>
                      <a:pt x="42" y="540"/>
                    </a:lnTo>
                    <a:lnTo>
                      <a:pt x="42" y="534"/>
                    </a:lnTo>
                    <a:lnTo>
                      <a:pt x="42" y="528"/>
                    </a:lnTo>
                    <a:lnTo>
                      <a:pt x="48" y="528"/>
                    </a:lnTo>
                    <a:lnTo>
                      <a:pt x="48" y="522"/>
                    </a:lnTo>
                    <a:lnTo>
                      <a:pt x="48" y="516"/>
                    </a:lnTo>
                    <a:lnTo>
                      <a:pt x="54" y="516"/>
                    </a:lnTo>
                    <a:lnTo>
                      <a:pt x="54" y="510"/>
                    </a:lnTo>
                    <a:lnTo>
                      <a:pt x="54" y="504"/>
                    </a:lnTo>
                    <a:lnTo>
                      <a:pt x="54" y="498"/>
                    </a:lnTo>
                    <a:lnTo>
                      <a:pt x="60" y="498"/>
                    </a:lnTo>
                    <a:lnTo>
                      <a:pt x="60" y="492"/>
                    </a:lnTo>
                    <a:lnTo>
                      <a:pt x="60" y="486"/>
                    </a:lnTo>
                    <a:lnTo>
                      <a:pt x="66" y="486"/>
                    </a:lnTo>
                    <a:lnTo>
                      <a:pt x="66" y="480"/>
                    </a:lnTo>
                    <a:lnTo>
                      <a:pt x="66" y="474"/>
                    </a:lnTo>
                    <a:lnTo>
                      <a:pt x="72" y="474"/>
                    </a:lnTo>
                    <a:lnTo>
                      <a:pt x="72" y="468"/>
                    </a:lnTo>
                    <a:lnTo>
                      <a:pt x="72" y="462"/>
                    </a:lnTo>
                    <a:lnTo>
                      <a:pt x="78" y="462"/>
                    </a:lnTo>
                    <a:lnTo>
                      <a:pt x="78" y="456"/>
                    </a:lnTo>
                    <a:lnTo>
                      <a:pt x="78" y="450"/>
                    </a:lnTo>
                    <a:lnTo>
                      <a:pt x="84" y="450"/>
                    </a:lnTo>
                    <a:lnTo>
                      <a:pt x="84" y="444"/>
                    </a:lnTo>
                    <a:lnTo>
                      <a:pt x="84" y="438"/>
                    </a:lnTo>
                    <a:lnTo>
                      <a:pt x="90" y="438"/>
                    </a:lnTo>
                    <a:lnTo>
                      <a:pt x="90" y="432"/>
                    </a:lnTo>
                    <a:lnTo>
                      <a:pt x="90" y="426"/>
                    </a:lnTo>
                    <a:lnTo>
                      <a:pt x="96" y="426"/>
                    </a:lnTo>
                    <a:lnTo>
                      <a:pt x="96" y="420"/>
                    </a:lnTo>
                    <a:lnTo>
                      <a:pt x="96" y="414"/>
                    </a:lnTo>
                    <a:lnTo>
                      <a:pt x="102" y="414"/>
                    </a:lnTo>
                    <a:lnTo>
                      <a:pt x="102" y="408"/>
                    </a:lnTo>
                    <a:lnTo>
                      <a:pt x="108" y="402"/>
                    </a:lnTo>
                    <a:lnTo>
                      <a:pt x="108" y="396"/>
                    </a:lnTo>
                    <a:lnTo>
                      <a:pt x="114" y="396"/>
                    </a:lnTo>
                    <a:lnTo>
                      <a:pt x="114" y="390"/>
                    </a:lnTo>
                    <a:lnTo>
                      <a:pt x="114" y="384"/>
                    </a:lnTo>
                    <a:lnTo>
                      <a:pt x="120" y="384"/>
                    </a:lnTo>
                    <a:lnTo>
                      <a:pt x="120" y="378"/>
                    </a:lnTo>
                    <a:lnTo>
                      <a:pt x="126" y="378"/>
                    </a:lnTo>
                    <a:lnTo>
                      <a:pt x="126" y="372"/>
                    </a:lnTo>
                    <a:lnTo>
                      <a:pt x="126" y="366"/>
                    </a:lnTo>
                    <a:lnTo>
                      <a:pt x="132" y="366"/>
                    </a:lnTo>
                    <a:lnTo>
                      <a:pt x="132" y="360"/>
                    </a:lnTo>
                    <a:lnTo>
                      <a:pt x="138" y="360"/>
                    </a:lnTo>
                    <a:lnTo>
                      <a:pt x="138" y="354"/>
                    </a:lnTo>
                    <a:lnTo>
                      <a:pt x="138" y="348"/>
                    </a:lnTo>
                    <a:lnTo>
                      <a:pt x="144" y="348"/>
                    </a:lnTo>
                    <a:lnTo>
                      <a:pt x="144" y="342"/>
                    </a:lnTo>
                    <a:lnTo>
                      <a:pt x="150" y="342"/>
                    </a:lnTo>
                    <a:lnTo>
                      <a:pt x="150" y="336"/>
                    </a:lnTo>
                    <a:lnTo>
                      <a:pt x="150" y="330"/>
                    </a:lnTo>
                    <a:lnTo>
                      <a:pt x="156" y="330"/>
                    </a:lnTo>
                    <a:lnTo>
                      <a:pt x="156" y="324"/>
                    </a:lnTo>
                    <a:lnTo>
                      <a:pt x="162" y="324"/>
                    </a:lnTo>
                    <a:lnTo>
                      <a:pt x="162" y="318"/>
                    </a:lnTo>
                    <a:lnTo>
                      <a:pt x="168" y="312"/>
                    </a:lnTo>
                    <a:lnTo>
                      <a:pt x="168" y="306"/>
                    </a:lnTo>
                    <a:lnTo>
                      <a:pt x="174" y="306"/>
                    </a:lnTo>
                    <a:lnTo>
                      <a:pt x="174" y="300"/>
                    </a:lnTo>
                    <a:lnTo>
                      <a:pt x="180" y="300"/>
                    </a:lnTo>
                    <a:lnTo>
                      <a:pt x="180" y="294"/>
                    </a:lnTo>
                    <a:lnTo>
                      <a:pt x="186" y="294"/>
                    </a:lnTo>
                    <a:lnTo>
                      <a:pt x="186" y="288"/>
                    </a:lnTo>
                    <a:lnTo>
                      <a:pt x="192" y="282"/>
                    </a:lnTo>
                    <a:lnTo>
                      <a:pt x="192" y="276"/>
                    </a:lnTo>
                    <a:lnTo>
                      <a:pt x="198" y="276"/>
                    </a:lnTo>
                    <a:lnTo>
                      <a:pt x="198" y="270"/>
                    </a:lnTo>
                    <a:lnTo>
                      <a:pt x="204" y="270"/>
                    </a:lnTo>
                    <a:lnTo>
                      <a:pt x="204" y="264"/>
                    </a:lnTo>
                    <a:lnTo>
                      <a:pt x="210" y="264"/>
                    </a:lnTo>
                    <a:lnTo>
                      <a:pt x="210" y="258"/>
                    </a:lnTo>
                    <a:lnTo>
                      <a:pt x="216" y="252"/>
                    </a:lnTo>
                    <a:lnTo>
                      <a:pt x="216" y="246"/>
                    </a:lnTo>
                    <a:lnTo>
                      <a:pt x="222" y="246"/>
                    </a:lnTo>
                    <a:lnTo>
                      <a:pt x="222" y="240"/>
                    </a:lnTo>
                    <a:lnTo>
                      <a:pt x="228" y="240"/>
                    </a:lnTo>
                    <a:lnTo>
                      <a:pt x="228" y="234"/>
                    </a:lnTo>
                    <a:lnTo>
                      <a:pt x="234" y="234"/>
                    </a:lnTo>
                    <a:lnTo>
                      <a:pt x="234" y="228"/>
                    </a:lnTo>
                    <a:lnTo>
                      <a:pt x="240" y="228"/>
                    </a:lnTo>
                    <a:lnTo>
                      <a:pt x="240" y="222"/>
                    </a:lnTo>
                    <a:lnTo>
                      <a:pt x="246" y="222"/>
                    </a:lnTo>
                    <a:lnTo>
                      <a:pt x="246" y="216"/>
                    </a:lnTo>
                    <a:lnTo>
                      <a:pt x="252" y="216"/>
                    </a:lnTo>
                    <a:lnTo>
                      <a:pt x="252" y="210"/>
                    </a:lnTo>
                    <a:lnTo>
                      <a:pt x="258" y="210"/>
                    </a:lnTo>
                    <a:lnTo>
                      <a:pt x="258" y="204"/>
                    </a:lnTo>
                    <a:lnTo>
                      <a:pt x="264" y="204"/>
                    </a:lnTo>
                    <a:lnTo>
                      <a:pt x="264" y="198"/>
                    </a:lnTo>
                    <a:lnTo>
                      <a:pt x="270" y="192"/>
                    </a:lnTo>
                    <a:lnTo>
                      <a:pt x="276" y="186"/>
                    </a:lnTo>
                    <a:lnTo>
                      <a:pt x="282" y="180"/>
                    </a:lnTo>
                    <a:lnTo>
                      <a:pt x="288" y="174"/>
                    </a:lnTo>
                    <a:lnTo>
                      <a:pt x="294" y="168"/>
                    </a:lnTo>
                    <a:lnTo>
                      <a:pt x="300" y="162"/>
                    </a:lnTo>
                    <a:lnTo>
                      <a:pt x="306" y="156"/>
                    </a:lnTo>
                    <a:lnTo>
                      <a:pt x="312" y="156"/>
                    </a:lnTo>
                    <a:lnTo>
                      <a:pt x="312" y="150"/>
                    </a:lnTo>
                    <a:lnTo>
                      <a:pt x="318" y="150"/>
                    </a:lnTo>
                    <a:lnTo>
                      <a:pt x="318" y="144"/>
                    </a:lnTo>
                    <a:lnTo>
                      <a:pt x="324" y="144"/>
                    </a:lnTo>
                    <a:lnTo>
                      <a:pt x="324" y="138"/>
                    </a:lnTo>
                    <a:lnTo>
                      <a:pt x="330" y="138"/>
                    </a:lnTo>
                    <a:lnTo>
                      <a:pt x="330" y="132"/>
                    </a:lnTo>
                    <a:lnTo>
                      <a:pt x="336" y="132"/>
                    </a:lnTo>
                    <a:lnTo>
                      <a:pt x="336" y="126"/>
                    </a:lnTo>
                    <a:lnTo>
                      <a:pt x="342" y="126"/>
                    </a:lnTo>
                    <a:lnTo>
                      <a:pt x="342" y="120"/>
                    </a:lnTo>
                    <a:lnTo>
                      <a:pt x="348" y="120"/>
                    </a:lnTo>
                    <a:lnTo>
                      <a:pt x="348" y="114"/>
                    </a:lnTo>
                    <a:lnTo>
                      <a:pt x="354" y="114"/>
                    </a:lnTo>
                    <a:lnTo>
                      <a:pt x="354" y="108"/>
                    </a:lnTo>
                    <a:lnTo>
                      <a:pt x="360" y="108"/>
                    </a:lnTo>
                    <a:lnTo>
                      <a:pt x="360" y="102"/>
                    </a:lnTo>
                    <a:lnTo>
                      <a:pt x="367" y="102"/>
                    </a:lnTo>
                    <a:lnTo>
                      <a:pt x="367" y="96"/>
                    </a:lnTo>
                    <a:lnTo>
                      <a:pt x="373" y="96"/>
                    </a:lnTo>
                    <a:lnTo>
                      <a:pt x="373" y="90"/>
                    </a:lnTo>
                    <a:lnTo>
                      <a:pt x="379" y="90"/>
                    </a:lnTo>
                    <a:lnTo>
                      <a:pt x="385" y="84"/>
                    </a:lnTo>
                    <a:lnTo>
                      <a:pt x="391" y="84"/>
                    </a:lnTo>
                    <a:lnTo>
                      <a:pt x="391" y="78"/>
                    </a:lnTo>
                    <a:lnTo>
                      <a:pt x="397" y="78"/>
                    </a:lnTo>
                    <a:lnTo>
                      <a:pt x="397" y="72"/>
                    </a:lnTo>
                    <a:lnTo>
                      <a:pt x="403" y="72"/>
                    </a:lnTo>
                    <a:lnTo>
                      <a:pt x="403" y="66"/>
                    </a:lnTo>
                    <a:lnTo>
                      <a:pt x="409" y="66"/>
                    </a:lnTo>
                    <a:lnTo>
                      <a:pt x="409" y="60"/>
                    </a:lnTo>
                    <a:lnTo>
                      <a:pt x="415" y="60"/>
                    </a:lnTo>
                    <a:lnTo>
                      <a:pt x="421" y="54"/>
                    </a:lnTo>
                    <a:lnTo>
                      <a:pt x="427" y="54"/>
                    </a:lnTo>
                    <a:lnTo>
                      <a:pt x="427" y="48"/>
                    </a:lnTo>
                    <a:lnTo>
                      <a:pt x="433" y="48"/>
                    </a:lnTo>
                    <a:lnTo>
                      <a:pt x="433" y="42"/>
                    </a:lnTo>
                    <a:lnTo>
                      <a:pt x="439" y="42"/>
                    </a:lnTo>
                    <a:lnTo>
                      <a:pt x="439" y="36"/>
                    </a:lnTo>
                    <a:lnTo>
                      <a:pt x="445" y="36"/>
                    </a:lnTo>
                    <a:lnTo>
                      <a:pt x="451" y="30"/>
                    </a:lnTo>
                    <a:lnTo>
                      <a:pt x="457" y="24"/>
                    </a:lnTo>
                    <a:lnTo>
                      <a:pt x="463" y="24"/>
                    </a:lnTo>
                    <a:lnTo>
                      <a:pt x="463" y="18"/>
                    </a:lnTo>
                    <a:lnTo>
                      <a:pt x="469" y="18"/>
                    </a:lnTo>
                    <a:lnTo>
                      <a:pt x="469" y="12"/>
                    </a:lnTo>
                    <a:lnTo>
                      <a:pt x="475" y="12"/>
                    </a:lnTo>
                    <a:lnTo>
                      <a:pt x="475" y="6"/>
                    </a:lnTo>
                    <a:lnTo>
                      <a:pt x="481" y="6"/>
                    </a:lnTo>
                    <a:lnTo>
                      <a:pt x="487" y="6"/>
                    </a:lnTo>
                    <a:lnTo>
                      <a:pt x="487" y="0"/>
                    </a:lnTo>
                    <a:lnTo>
                      <a:pt x="493" y="0"/>
                    </a:lnTo>
                  </a:path>
                </a:pathLst>
              </a:custGeom>
              <a:noFill/>
              <a:ln w="1905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10319" name="椭圆 33972"/>
              <p:cNvSpPr/>
              <p:nvPr/>
            </p:nvSpPr>
            <p:spPr>
              <a:xfrm>
                <a:off x="3697" y="3335"/>
                <a:ext cx="51" cy="40"/>
              </a:xfrm>
              <a:prstGeom prst="ellipse">
                <a:avLst/>
              </a:prstGeom>
              <a:solidFill>
                <a:srgbClr val="FF0000"/>
              </a:solidFill>
              <a:ln w="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 algn="ctr"/>
                <a:endParaRPr lang="zh-CN" altLang="en-US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grpSp>
            <p:nvGrpSpPr>
              <p:cNvPr id="10320" name="组合 33973"/>
              <p:cNvGrpSpPr/>
              <p:nvPr/>
            </p:nvGrpSpPr>
            <p:grpSpPr>
              <a:xfrm>
                <a:off x="2174" y="2060"/>
                <a:ext cx="2711" cy="2548"/>
                <a:chOff x="1923" y="0"/>
                <a:chExt cx="1582" cy="1906"/>
              </a:xfrm>
            </p:grpSpPr>
            <p:sp>
              <p:nvSpPr>
                <p:cNvPr id="10321" name="直接连接符 33974"/>
                <p:cNvSpPr/>
                <p:nvPr/>
              </p:nvSpPr>
              <p:spPr>
                <a:xfrm>
                  <a:off x="1923" y="954"/>
                  <a:ext cx="1582" cy="1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</p:sp>
            <p:sp>
              <p:nvSpPr>
                <p:cNvPr id="10322" name="直接连接符 33975"/>
                <p:cNvSpPr/>
                <p:nvPr/>
              </p:nvSpPr>
              <p:spPr>
                <a:xfrm flipV="1">
                  <a:off x="2517" y="0"/>
                  <a:ext cx="0" cy="1906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</p:sp>
          </p:grpSp>
          <p:sp>
            <p:nvSpPr>
              <p:cNvPr id="10323" name="直接连接符 33976"/>
              <p:cNvSpPr/>
              <p:nvPr/>
            </p:nvSpPr>
            <p:spPr>
              <a:xfrm>
                <a:off x="2717" y="2763"/>
                <a:ext cx="787" cy="1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0324" name="直接连接符 33977"/>
              <p:cNvSpPr/>
              <p:nvPr/>
            </p:nvSpPr>
            <p:spPr>
              <a:xfrm flipH="1" flipV="1">
                <a:off x="3504" y="2763"/>
                <a:ext cx="236" cy="585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0325" name="文本框 33978"/>
              <p:cNvSpPr txBox="1"/>
              <p:nvPr/>
            </p:nvSpPr>
            <p:spPr>
              <a:xfrm>
                <a:off x="4519" y="2661"/>
                <a:ext cx="533" cy="72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 anchorCtr="0">
                <a:spAutoFit/>
              </a:bodyPr>
              <a:p>
                <a:r>
                  <a:rPr lang="en-US" altLang="zh-CN" sz="2400">
                    <a:latin typeface="黑体" panose="02010609060101010101" pitchFamily="49" charset="-122"/>
                    <a:ea typeface="黑体" panose="02010609060101010101" pitchFamily="49" charset="-122"/>
                  </a:rPr>
                  <a:t>x</a:t>
                </a:r>
                <a:endParaRPr lang="en-US" altLang="zh-CN" sz="240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10326" name="文本框 33979"/>
              <p:cNvSpPr txBox="1"/>
              <p:nvPr/>
            </p:nvSpPr>
            <p:spPr>
              <a:xfrm>
                <a:off x="2773" y="1773"/>
                <a:ext cx="490" cy="6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 anchorCtr="0">
                <a:spAutoFit/>
              </a:bodyPr>
              <a:p>
                <a:r>
                  <a:rPr lang="en-US" altLang="zh-CN" sz="2000">
                    <a:latin typeface="宋体" panose="02010600030101010101" pitchFamily="2" charset="-122"/>
                    <a:ea typeface="宋体" panose="02010600030101010101" pitchFamily="2" charset="-122"/>
                  </a:rPr>
                  <a:t>y</a:t>
                </a:r>
                <a:endParaRPr lang="en-US" altLang="zh-CN" sz="200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10327" name="文本框 33980"/>
              <p:cNvSpPr txBox="1"/>
              <p:nvPr/>
            </p:nvSpPr>
            <p:spPr>
              <a:xfrm>
                <a:off x="2757" y="3158"/>
                <a:ext cx="493" cy="6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 anchorCtr="0">
                <a:spAutoFit/>
              </a:bodyPr>
              <a:p>
                <a:r>
                  <a:rPr lang="en-US" altLang="zh-CN" sz="2000" i="1">
                    <a:latin typeface="宋体" panose="02010600030101010101" pitchFamily="2" charset="-122"/>
                    <a:ea typeface="宋体" panose="02010600030101010101" pitchFamily="2" charset="-122"/>
                  </a:rPr>
                  <a:t>o</a:t>
                </a:r>
                <a:endParaRPr lang="en-US" altLang="zh-CN" sz="2000" i="1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cxnSp>
            <p:nvCxnSpPr>
              <p:cNvPr id="11" name="直接连接符 10"/>
              <p:cNvCxnSpPr/>
              <p:nvPr/>
            </p:nvCxnSpPr>
            <p:spPr>
              <a:xfrm>
                <a:off x="2675" y="2297"/>
                <a:ext cx="0" cy="1831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10329" name="内容占位符 33982"/>
            <p:cNvGraphicFramePr>
              <a:graphicFrameLocks noGrp="1"/>
            </p:cNvGraphicFramePr>
            <p:nvPr>
              <p:custDataLst>
                <p:tags r:id="rId14"/>
              </p:custDataLst>
            </p:nvPr>
          </p:nvGraphicFramePr>
          <p:xfrm>
            <a:off x="2371" y="3896"/>
            <a:ext cx="201" cy="4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9" name="" r:id="rId15" imgW="88265" imgH="177165" progId="Equation.3">
                    <p:embed/>
                  </p:oleObj>
                </mc:Choice>
                <mc:Fallback>
                  <p:oleObj name="" r:id="rId15" imgW="88265" imgH="177165" progId="Equation.3">
                    <p:embed/>
                    <p:pic>
                      <p:nvPicPr>
                        <p:cNvPr id="0" name="图片 3098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2371" y="3896"/>
                          <a:ext cx="201" cy="40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330" name="组合 20"/>
          <p:cNvGrpSpPr/>
          <p:nvPr/>
        </p:nvGrpSpPr>
        <p:grpSpPr>
          <a:xfrm>
            <a:off x="5114925" y="1066800"/>
            <a:ext cx="1812925" cy="2055813"/>
            <a:chOff x="8054" y="1680"/>
            <a:chExt cx="2857" cy="3238"/>
          </a:xfrm>
        </p:grpSpPr>
        <p:sp>
          <p:nvSpPr>
            <p:cNvPr id="10331" name="矩形 33804"/>
            <p:cNvSpPr/>
            <p:nvPr/>
          </p:nvSpPr>
          <p:spPr>
            <a:xfrm>
              <a:off x="8054" y="1680"/>
              <a:ext cx="2720" cy="323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>
                <a:spcBef>
                  <a:spcPct val="20000"/>
                </a:spcBef>
                <a:buClrTx/>
                <a:buFontTx/>
              </a:pPr>
              <a:endParaRPr lang="zh-CN" altLang="zh-CN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pSp>
          <p:nvGrpSpPr>
            <p:cNvPr id="10332" name="组合 19"/>
            <p:cNvGrpSpPr/>
            <p:nvPr/>
          </p:nvGrpSpPr>
          <p:grpSpPr>
            <a:xfrm>
              <a:off x="8353" y="2229"/>
              <a:ext cx="2558" cy="1114"/>
              <a:chOff x="8353" y="2229"/>
              <a:chExt cx="2558" cy="1114"/>
            </a:xfrm>
          </p:grpSpPr>
          <p:sp>
            <p:nvSpPr>
              <p:cNvPr id="10333" name="任意多边形 33943"/>
              <p:cNvSpPr/>
              <p:nvPr/>
            </p:nvSpPr>
            <p:spPr>
              <a:xfrm rot="-5400000" flipV="1">
                <a:off x="8959" y="1798"/>
                <a:ext cx="1114" cy="1976"/>
              </a:xfrm>
              <a:custGeom>
                <a:avLst/>
                <a:gdLst/>
                <a:ahLst/>
                <a:cxnLst/>
                <a:pathLst>
                  <a:path w="511" h="1554">
                    <a:moveTo>
                      <a:pt x="511" y="1554"/>
                    </a:moveTo>
                    <a:lnTo>
                      <a:pt x="505" y="1554"/>
                    </a:lnTo>
                    <a:lnTo>
                      <a:pt x="505" y="1548"/>
                    </a:lnTo>
                    <a:lnTo>
                      <a:pt x="499" y="1548"/>
                    </a:lnTo>
                    <a:lnTo>
                      <a:pt x="499" y="1542"/>
                    </a:lnTo>
                    <a:lnTo>
                      <a:pt x="493" y="1542"/>
                    </a:lnTo>
                    <a:lnTo>
                      <a:pt x="487" y="1542"/>
                    </a:lnTo>
                    <a:lnTo>
                      <a:pt x="487" y="1536"/>
                    </a:lnTo>
                    <a:lnTo>
                      <a:pt x="481" y="1536"/>
                    </a:lnTo>
                    <a:lnTo>
                      <a:pt x="481" y="1530"/>
                    </a:lnTo>
                    <a:lnTo>
                      <a:pt x="475" y="1530"/>
                    </a:lnTo>
                    <a:lnTo>
                      <a:pt x="475" y="1524"/>
                    </a:lnTo>
                    <a:lnTo>
                      <a:pt x="469" y="1524"/>
                    </a:lnTo>
                    <a:lnTo>
                      <a:pt x="469" y="1518"/>
                    </a:lnTo>
                    <a:lnTo>
                      <a:pt x="463" y="1518"/>
                    </a:lnTo>
                    <a:lnTo>
                      <a:pt x="457" y="1512"/>
                    </a:lnTo>
                    <a:lnTo>
                      <a:pt x="451" y="1512"/>
                    </a:lnTo>
                    <a:lnTo>
                      <a:pt x="451" y="1506"/>
                    </a:lnTo>
                    <a:lnTo>
                      <a:pt x="445" y="1506"/>
                    </a:lnTo>
                    <a:lnTo>
                      <a:pt x="445" y="1500"/>
                    </a:lnTo>
                    <a:lnTo>
                      <a:pt x="439" y="1500"/>
                    </a:lnTo>
                    <a:lnTo>
                      <a:pt x="439" y="1494"/>
                    </a:lnTo>
                    <a:lnTo>
                      <a:pt x="433" y="1494"/>
                    </a:lnTo>
                    <a:lnTo>
                      <a:pt x="433" y="1488"/>
                    </a:lnTo>
                    <a:lnTo>
                      <a:pt x="427" y="1488"/>
                    </a:lnTo>
                    <a:lnTo>
                      <a:pt x="427" y="1482"/>
                    </a:lnTo>
                    <a:lnTo>
                      <a:pt x="421" y="1482"/>
                    </a:lnTo>
                    <a:lnTo>
                      <a:pt x="415" y="1476"/>
                    </a:lnTo>
                    <a:lnTo>
                      <a:pt x="409" y="1470"/>
                    </a:lnTo>
                    <a:lnTo>
                      <a:pt x="403" y="1470"/>
                    </a:lnTo>
                    <a:lnTo>
                      <a:pt x="403" y="1464"/>
                    </a:lnTo>
                    <a:lnTo>
                      <a:pt x="397" y="1464"/>
                    </a:lnTo>
                    <a:lnTo>
                      <a:pt x="397" y="1458"/>
                    </a:lnTo>
                    <a:lnTo>
                      <a:pt x="391" y="1458"/>
                    </a:lnTo>
                    <a:lnTo>
                      <a:pt x="391" y="1452"/>
                    </a:lnTo>
                    <a:lnTo>
                      <a:pt x="385" y="1452"/>
                    </a:lnTo>
                    <a:lnTo>
                      <a:pt x="385" y="1446"/>
                    </a:lnTo>
                    <a:lnTo>
                      <a:pt x="379" y="1446"/>
                    </a:lnTo>
                    <a:lnTo>
                      <a:pt x="379" y="1440"/>
                    </a:lnTo>
                    <a:lnTo>
                      <a:pt x="373" y="1440"/>
                    </a:lnTo>
                    <a:lnTo>
                      <a:pt x="373" y="1434"/>
                    </a:lnTo>
                    <a:lnTo>
                      <a:pt x="367" y="1434"/>
                    </a:lnTo>
                    <a:lnTo>
                      <a:pt x="367" y="1428"/>
                    </a:lnTo>
                    <a:lnTo>
                      <a:pt x="360" y="1428"/>
                    </a:lnTo>
                    <a:lnTo>
                      <a:pt x="360" y="1422"/>
                    </a:lnTo>
                    <a:lnTo>
                      <a:pt x="354" y="1422"/>
                    </a:lnTo>
                    <a:lnTo>
                      <a:pt x="354" y="1416"/>
                    </a:lnTo>
                    <a:lnTo>
                      <a:pt x="348" y="1416"/>
                    </a:lnTo>
                    <a:lnTo>
                      <a:pt x="342" y="1410"/>
                    </a:lnTo>
                    <a:lnTo>
                      <a:pt x="342" y="1404"/>
                    </a:lnTo>
                    <a:lnTo>
                      <a:pt x="336" y="1404"/>
                    </a:lnTo>
                    <a:lnTo>
                      <a:pt x="330" y="1398"/>
                    </a:lnTo>
                    <a:lnTo>
                      <a:pt x="324" y="1392"/>
                    </a:lnTo>
                    <a:lnTo>
                      <a:pt x="318" y="1386"/>
                    </a:lnTo>
                    <a:lnTo>
                      <a:pt x="312" y="1380"/>
                    </a:lnTo>
                    <a:lnTo>
                      <a:pt x="312" y="1374"/>
                    </a:lnTo>
                    <a:lnTo>
                      <a:pt x="306" y="1374"/>
                    </a:lnTo>
                    <a:lnTo>
                      <a:pt x="306" y="1368"/>
                    </a:lnTo>
                    <a:lnTo>
                      <a:pt x="300" y="1368"/>
                    </a:lnTo>
                    <a:lnTo>
                      <a:pt x="294" y="1362"/>
                    </a:lnTo>
                    <a:lnTo>
                      <a:pt x="294" y="1356"/>
                    </a:lnTo>
                    <a:lnTo>
                      <a:pt x="288" y="1356"/>
                    </a:lnTo>
                    <a:lnTo>
                      <a:pt x="288" y="1350"/>
                    </a:lnTo>
                    <a:lnTo>
                      <a:pt x="282" y="1350"/>
                    </a:lnTo>
                    <a:lnTo>
                      <a:pt x="282" y="1344"/>
                    </a:lnTo>
                    <a:lnTo>
                      <a:pt x="276" y="1344"/>
                    </a:lnTo>
                    <a:lnTo>
                      <a:pt x="276" y="1338"/>
                    </a:lnTo>
                    <a:lnTo>
                      <a:pt x="270" y="1338"/>
                    </a:lnTo>
                    <a:lnTo>
                      <a:pt x="270" y="1332"/>
                    </a:lnTo>
                    <a:lnTo>
                      <a:pt x="264" y="1332"/>
                    </a:lnTo>
                    <a:lnTo>
                      <a:pt x="264" y="1326"/>
                    </a:lnTo>
                    <a:lnTo>
                      <a:pt x="258" y="1326"/>
                    </a:lnTo>
                    <a:lnTo>
                      <a:pt x="258" y="1320"/>
                    </a:lnTo>
                    <a:lnTo>
                      <a:pt x="252" y="1320"/>
                    </a:lnTo>
                    <a:lnTo>
                      <a:pt x="252" y="1314"/>
                    </a:lnTo>
                    <a:lnTo>
                      <a:pt x="246" y="1314"/>
                    </a:lnTo>
                    <a:lnTo>
                      <a:pt x="246" y="1308"/>
                    </a:lnTo>
                    <a:lnTo>
                      <a:pt x="240" y="1302"/>
                    </a:lnTo>
                    <a:lnTo>
                      <a:pt x="234" y="1296"/>
                    </a:lnTo>
                    <a:lnTo>
                      <a:pt x="234" y="1290"/>
                    </a:lnTo>
                    <a:lnTo>
                      <a:pt x="228" y="1290"/>
                    </a:lnTo>
                    <a:lnTo>
                      <a:pt x="228" y="1284"/>
                    </a:lnTo>
                    <a:lnTo>
                      <a:pt x="222" y="1284"/>
                    </a:lnTo>
                    <a:lnTo>
                      <a:pt x="222" y="1278"/>
                    </a:lnTo>
                    <a:lnTo>
                      <a:pt x="216" y="1278"/>
                    </a:lnTo>
                    <a:lnTo>
                      <a:pt x="216" y="1272"/>
                    </a:lnTo>
                    <a:lnTo>
                      <a:pt x="210" y="1272"/>
                    </a:lnTo>
                    <a:lnTo>
                      <a:pt x="210" y="1266"/>
                    </a:lnTo>
                    <a:lnTo>
                      <a:pt x="204" y="1260"/>
                    </a:lnTo>
                    <a:lnTo>
                      <a:pt x="204" y="1254"/>
                    </a:lnTo>
                    <a:lnTo>
                      <a:pt x="198" y="1254"/>
                    </a:lnTo>
                    <a:lnTo>
                      <a:pt x="198" y="1248"/>
                    </a:lnTo>
                    <a:lnTo>
                      <a:pt x="192" y="1248"/>
                    </a:lnTo>
                    <a:lnTo>
                      <a:pt x="192" y="1242"/>
                    </a:lnTo>
                    <a:lnTo>
                      <a:pt x="186" y="1236"/>
                    </a:lnTo>
                    <a:lnTo>
                      <a:pt x="186" y="1230"/>
                    </a:lnTo>
                    <a:lnTo>
                      <a:pt x="180" y="1230"/>
                    </a:lnTo>
                    <a:lnTo>
                      <a:pt x="180" y="1224"/>
                    </a:lnTo>
                    <a:lnTo>
                      <a:pt x="174" y="1224"/>
                    </a:lnTo>
                    <a:lnTo>
                      <a:pt x="174" y="1218"/>
                    </a:lnTo>
                    <a:lnTo>
                      <a:pt x="168" y="1212"/>
                    </a:lnTo>
                    <a:lnTo>
                      <a:pt x="168" y="1206"/>
                    </a:lnTo>
                    <a:lnTo>
                      <a:pt x="162" y="1206"/>
                    </a:lnTo>
                    <a:lnTo>
                      <a:pt x="162" y="1200"/>
                    </a:lnTo>
                    <a:lnTo>
                      <a:pt x="156" y="1200"/>
                    </a:lnTo>
                    <a:lnTo>
                      <a:pt x="156" y="1194"/>
                    </a:lnTo>
                    <a:lnTo>
                      <a:pt x="156" y="1188"/>
                    </a:lnTo>
                    <a:lnTo>
                      <a:pt x="150" y="1188"/>
                    </a:lnTo>
                    <a:lnTo>
                      <a:pt x="150" y="1182"/>
                    </a:lnTo>
                    <a:lnTo>
                      <a:pt x="144" y="1182"/>
                    </a:lnTo>
                    <a:lnTo>
                      <a:pt x="144" y="1176"/>
                    </a:lnTo>
                    <a:lnTo>
                      <a:pt x="138" y="1170"/>
                    </a:lnTo>
                    <a:lnTo>
                      <a:pt x="138" y="1164"/>
                    </a:lnTo>
                    <a:lnTo>
                      <a:pt x="132" y="1164"/>
                    </a:lnTo>
                    <a:lnTo>
                      <a:pt x="132" y="1158"/>
                    </a:lnTo>
                    <a:lnTo>
                      <a:pt x="132" y="1152"/>
                    </a:lnTo>
                    <a:lnTo>
                      <a:pt x="126" y="1152"/>
                    </a:lnTo>
                    <a:lnTo>
                      <a:pt x="126" y="1146"/>
                    </a:lnTo>
                    <a:lnTo>
                      <a:pt x="120" y="1146"/>
                    </a:lnTo>
                    <a:lnTo>
                      <a:pt x="120" y="1140"/>
                    </a:lnTo>
                    <a:lnTo>
                      <a:pt x="120" y="1134"/>
                    </a:lnTo>
                    <a:lnTo>
                      <a:pt x="114" y="1134"/>
                    </a:lnTo>
                    <a:lnTo>
                      <a:pt x="114" y="1128"/>
                    </a:lnTo>
                    <a:lnTo>
                      <a:pt x="114" y="1122"/>
                    </a:lnTo>
                    <a:lnTo>
                      <a:pt x="108" y="1122"/>
                    </a:lnTo>
                    <a:lnTo>
                      <a:pt x="108" y="1116"/>
                    </a:lnTo>
                    <a:lnTo>
                      <a:pt x="102" y="1116"/>
                    </a:lnTo>
                    <a:lnTo>
                      <a:pt x="102" y="1110"/>
                    </a:lnTo>
                    <a:lnTo>
                      <a:pt x="102" y="1104"/>
                    </a:lnTo>
                    <a:lnTo>
                      <a:pt x="96" y="1104"/>
                    </a:lnTo>
                    <a:lnTo>
                      <a:pt x="96" y="1098"/>
                    </a:lnTo>
                    <a:lnTo>
                      <a:pt x="96" y="1092"/>
                    </a:lnTo>
                    <a:lnTo>
                      <a:pt x="90" y="1092"/>
                    </a:lnTo>
                    <a:lnTo>
                      <a:pt x="90" y="1086"/>
                    </a:lnTo>
                    <a:lnTo>
                      <a:pt x="90" y="1080"/>
                    </a:lnTo>
                    <a:lnTo>
                      <a:pt x="84" y="1080"/>
                    </a:lnTo>
                    <a:lnTo>
                      <a:pt x="84" y="1074"/>
                    </a:lnTo>
                    <a:lnTo>
                      <a:pt x="84" y="1068"/>
                    </a:lnTo>
                    <a:lnTo>
                      <a:pt x="78" y="1068"/>
                    </a:lnTo>
                    <a:lnTo>
                      <a:pt x="78" y="1062"/>
                    </a:lnTo>
                    <a:lnTo>
                      <a:pt x="78" y="1056"/>
                    </a:lnTo>
                    <a:lnTo>
                      <a:pt x="72" y="1056"/>
                    </a:lnTo>
                    <a:lnTo>
                      <a:pt x="72" y="1050"/>
                    </a:lnTo>
                    <a:lnTo>
                      <a:pt x="72" y="1044"/>
                    </a:lnTo>
                    <a:lnTo>
                      <a:pt x="66" y="1044"/>
                    </a:lnTo>
                    <a:lnTo>
                      <a:pt x="66" y="1038"/>
                    </a:lnTo>
                    <a:lnTo>
                      <a:pt x="66" y="1032"/>
                    </a:lnTo>
                    <a:lnTo>
                      <a:pt x="60" y="1032"/>
                    </a:lnTo>
                    <a:lnTo>
                      <a:pt x="60" y="1026"/>
                    </a:lnTo>
                    <a:lnTo>
                      <a:pt x="60" y="1020"/>
                    </a:lnTo>
                    <a:lnTo>
                      <a:pt x="54" y="1020"/>
                    </a:lnTo>
                    <a:lnTo>
                      <a:pt x="54" y="1014"/>
                    </a:lnTo>
                    <a:lnTo>
                      <a:pt x="54" y="1008"/>
                    </a:lnTo>
                    <a:lnTo>
                      <a:pt x="54" y="1002"/>
                    </a:lnTo>
                    <a:lnTo>
                      <a:pt x="48" y="1002"/>
                    </a:lnTo>
                    <a:lnTo>
                      <a:pt x="48" y="996"/>
                    </a:lnTo>
                    <a:lnTo>
                      <a:pt x="48" y="990"/>
                    </a:lnTo>
                    <a:lnTo>
                      <a:pt x="42" y="990"/>
                    </a:lnTo>
                    <a:lnTo>
                      <a:pt x="42" y="984"/>
                    </a:lnTo>
                    <a:lnTo>
                      <a:pt x="42" y="978"/>
                    </a:lnTo>
                    <a:lnTo>
                      <a:pt x="42" y="972"/>
                    </a:lnTo>
                    <a:lnTo>
                      <a:pt x="36" y="972"/>
                    </a:lnTo>
                    <a:lnTo>
                      <a:pt x="36" y="966"/>
                    </a:lnTo>
                    <a:lnTo>
                      <a:pt x="36" y="960"/>
                    </a:lnTo>
                    <a:lnTo>
                      <a:pt x="36" y="954"/>
                    </a:lnTo>
                    <a:lnTo>
                      <a:pt x="30" y="954"/>
                    </a:lnTo>
                    <a:lnTo>
                      <a:pt x="30" y="948"/>
                    </a:lnTo>
                    <a:lnTo>
                      <a:pt x="30" y="942"/>
                    </a:lnTo>
                    <a:lnTo>
                      <a:pt x="30" y="936"/>
                    </a:lnTo>
                    <a:lnTo>
                      <a:pt x="24" y="930"/>
                    </a:lnTo>
                    <a:lnTo>
                      <a:pt x="24" y="924"/>
                    </a:lnTo>
                    <a:lnTo>
                      <a:pt x="24" y="918"/>
                    </a:lnTo>
                    <a:lnTo>
                      <a:pt x="24" y="912"/>
                    </a:lnTo>
                    <a:lnTo>
                      <a:pt x="18" y="912"/>
                    </a:lnTo>
                    <a:lnTo>
                      <a:pt x="18" y="906"/>
                    </a:lnTo>
                    <a:lnTo>
                      <a:pt x="18" y="900"/>
                    </a:lnTo>
                    <a:lnTo>
                      <a:pt x="18" y="894"/>
                    </a:lnTo>
                    <a:lnTo>
                      <a:pt x="18" y="888"/>
                    </a:lnTo>
                    <a:lnTo>
                      <a:pt x="18" y="882"/>
                    </a:lnTo>
                    <a:lnTo>
                      <a:pt x="12" y="882"/>
                    </a:lnTo>
                    <a:lnTo>
                      <a:pt x="12" y="876"/>
                    </a:lnTo>
                    <a:lnTo>
                      <a:pt x="12" y="870"/>
                    </a:lnTo>
                    <a:lnTo>
                      <a:pt x="12" y="864"/>
                    </a:lnTo>
                    <a:lnTo>
                      <a:pt x="12" y="858"/>
                    </a:lnTo>
                    <a:lnTo>
                      <a:pt x="12" y="852"/>
                    </a:lnTo>
                    <a:lnTo>
                      <a:pt x="6" y="852"/>
                    </a:lnTo>
                    <a:lnTo>
                      <a:pt x="6" y="846"/>
                    </a:lnTo>
                    <a:lnTo>
                      <a:pt x="6" y="840"/>
                    </a:lnTo>
                    <a:lnTo>
                      <a:pt x="6" y="834"/>
                    </a:lnTo>
                    <a:lnTo>
                      <a:pt x="6" y="828"/>
                    </a:lnTo>
                    <a:lnTo>
                      <a:pt x="6" y="822"/>
                    </a:lnTo>
                    <a:lnTo>
                      <a:pt x="6" y="816"/>
                    </a:lnTo>
                    <a:lnTo>
                      <a:pt x="6" y="810"/>
                    </a:lnTo>
                    <a:lnTo>
                      <a:pt x="6" y="804"/>
                    </a:lnTo>
                    <a:lnTo>
                      <a:pt x="6" y="798"/>
                    </a:lnTo>
                    <a:lnTo>
                      <a:pt x="0" y="798"/>
                    </a:lnTo>
                    <a:lnTo>
                      <a:pt x="0" y="792"/>
                    </a:lnTo>
                    <a:lnTo>
                      <a:pt x="0" y="786"/>
                    </a:lnTo>
                    <a:lnTo>
                      <a:pt x="0" y="780"/>
                    </a:lnTo>
                    <a:lnTo>
                      <a:pt x="0" y="774"/>
                    </a:lnTo>
                    <a:lnTo>
                      <a:pt x="0" y="768"/>
                    </a:lnTo>
                    <a:lnTo>
                      <a:pt x="0" y="762"/>
                    </a:lnTo>
                    <a:lnTo>
                      <a:pt x="0" y="756"/>
                    </a:lnTo>
                    <a:lnTo>
                      <a:pt x="0" y="750"/>
                    </a:lnTo>
                    <a:lnTo>
                      <a:pt x="0" y="744"/>
                    </a:lnTo>
                    <a:lnTo>
                      <a:pt x="0" y="738"/>
                    </a:lnTo>
                    <a:lnTo>
                      <a:pt x="0" y="732"/>
                    </a:lnTo>
                    <a:lnTo>
                      <a:pt x="0" y="726"/>
                    </a:lnTo>
                    <a:lnTo>
                      <a:pt x="0" y="720"/>
                    </a:lnTo>
                    <a:lnTo>
                      <a:pt x="6" y="720"/>
                    </a:lnTo>
                    <a:lnTo>
                      <a:pt x="6" y="714"/>
                    </a:lnTo>
                    <a:lnTo>
                      <a:pt x="6" y="708"/>
                    </a:lnTo>
                    <a:lnTo>
                      <a:pt x="6" y="702"/>
                    </a:lnTo>
                    <a:lnTo>
                      <a:pt x="6" y="696"/>
                    </a:lnTo>
                    <a:lnTo>
                      <a:pt x="6" y="690"/>
                    </a:lnTo>
                    <a:lnTo>
                      <a:pt x="6" y="684"/>
                    </a:lnTo>
                    <a:lnTo>
                      <a:pt x="6" y="678"/>
                    </a:lnTo>
                    <a:lnTo>
                      <a:pt x="6" y="672"/>
                    </a:lnTo>
                    <a:lnTo>
                      <a:pt x="6" y="666"/>
                    </a:lnTo>
                    <a:lnTo>
                      <a:pt x="12" y="666"/>
                    </a:lnTo>
                    <a:lnTo>
                      <a:pt x="12" y="660"/>
                    </a:lnTo>
                    <a:lnTo>
                      <a:pt x="12" y="654"/>
                    </a:lnTo>
                    <a:lnTo>
                      <a:pt x="12" y="648"/>
                    </a:lnTo>
                    <a:lnTo>
                      <a:pt x="12" y="642"/>
                    </a:lnTo>
                    <a:lnTo>
                      <a:pt x="12" y="636"/>
                    </a:lnTo>
                    <a:lnTo>
                      <a:pt x="12" y="630"/>
                    </a:lnTo>
                    <a:lnTo>
                      <a:pt x="18" y="630"/>
                    </a:lnTo>
                    <a:lnTo>
                      <a:pt x="18" y="624"/>
                    </a:lnTo>
                    <a:lnTo>
                      <a:pt x="18" y="618"/>
                    </a:lnTo>
                    <a:lnTo>
                      <a:pt x="18" y="612"/>
                    </a:lnTo>
                    <a:lnTo>
                      <a:pt x="18" y="606"/>
                    </a:lnTo>
                    <a:lnTo>
                      <a:pt x="24" y="606"/>
                    </a:lnTo>
                    <a:lnTo>
                      <a:pt x="24" y="600"/>
                    </a:lnTo>
                    <a:lnTo>
                      <a:pt x="24" y="594"/>
                    </a:lnTo>
                    <a:lnTo>
                      <a:pt x="24" y="588"/>
                    </a:lnTo>
                    <a:lnTo>
                      <a:pt x="24" y="582"/>
                    </a:lnTo>
                    <a:lnTo>
                      <a:pt x="30" y="582"/>
                    </a:lnTo>
                    <a:lnTo>
                      <a:pt x="30" y="576"/>
                    </a:lnTo>
                    <a:lnTo>
                      <a:pt x="30" y="570"/>
                    </a:lnTo>
                    <a:lnTo>
                      <a:pt x="30" y="564"/>
                    </a:lnTo>
                    <a:lnTo>
                      <a:pt x="36" y="564"/>
                    </a:lnTo>
                    <a:lnTo>
                      <a:pt x="36" y="558"/>
                    </a:lnTo>
                    <a:lnTo>
                      <a:pt x="36" y="552"/>
                    </a:lnTo>
                    <a:lnTo>
                      <a:pt x="36" y="546"/>
                    </a:lnTo>
                    <a:lnTo>
                      <a:pt x="42" y="546"/>
                    </a:lnTo>
                    <a:lnTo>
                      <a:pt x="42" y="540"/>
                    </a:lnTo>
                    <a:lnTo>
                      <a:pt x="42" y="534"/>
                    </a:lnTo>
                    <a:lnTo>
                      <a:pt x="42" y="528"/>
                    </a:lnTo>
                    <a:lnTo>
                      <a:pt x="48" y="528"/>
                    </a:lnTo>
                    <a:lnTo>
                      <a:pt x="48" y="522"/>
                    </a:lnTo>
                    <a:lnTo>
                      <a:pt x="48" y="516"/>
                    </a:lnTo>
                    <a:lnTo>
                      <a:pt x="54" y="516"/>
                    </a:lnTo>
                    <a:lnTo>
                      <a:pt x="54" y="510"/>
                    </a:lnTo>
                    <a:lnTo>
                      <a:pt x="54" y="504"/>
                    </a:lnTo>
                    <a:lnTo>
                      <a:pt x="54" y="498"/>
                    </a:lnTo>
                    <a:lnTo>
                      <a:pt x="60" y="498"/>
                    </a:lnTo>
                    <a:lnTo>
                      <a:pt x="60" y="492"/>
                    </a:lnTo>
                    <a:lnTo>
                      <a:pt x="60" y="486"/>
                    </a:lnTo>
                    <a:lnTo>
                      <a:pt x="66" y="486"/>
                    </a:lnTo>
                    <a:lnTo>
                      <a:pt x="66" y="480"/>
                    </a:lnTo>
                    <a:lnTo>
                      <a:pt x="66" y="474"/>
                    </a:lnTo>
                    <a:lnTo>
                      <a:pt x="72" y="474"/>
                    </a:lnTo>
                    <a:lnTo>
                      <a:pt x="72" y="468"/>
                    </a:lnTo>
                    <a:lnTo>
                      <a:pt x="72" y="462"/>
                    </a:lnTo>
                    <a:lnTo>
                      <a:pt x="78" y="462"/>
                    </a:lnTo>
                    <a:lnTo>
                      <a:pt x="78" y="456"/>
                    </a:lnTo>
                    <a:lnTo>
                      <a:pt x="78" y="450"/>
                    </a:lnTo>
                    <a:lnTo>
                      <a:pt x="84" y="450"/>
                    </a:lnTo>
                    <a:lnTo>
                      <a:pt x="84" y="444"/>
                    </a:lnTo>
                    <a:lnTo>
                      <a:pt x="84" y="438"/>
                    </a:lnTo>
                    <a:lnTo>
                      <a:pt x="90" y="438"/>
                    </a:lnTo>
                    <a:lnTo>
                      <a:pt x="90" y="432"/>
                    </a:lnTo>
                    <a:lnTo>
                      <a:pt x="90" y="426"/>
                    </a:lnTo>
                    <a:lnTo>
                      <a:pt x="96" y="426"/>
                    </a:lnTo>
                    <a:lnTo>
                      <a:pt x="96" y="420"/>
                    </a:lnTo>
                    <a:lnTo>
                      <a:pt x="96" y="414"/>
                    </a:lnTo>
                    <a:lnTo>
                      <a:pt x="102" y="414"/>
                    </a:lnTo>
                    <a:lnTo>
                      <a:pt x="102" y="408"/>
                    </a:lnTo>
                    <a:lnTo>
                      <a:pt x="108" y="402"/>
                    </a:lnTo>
                    <a:lnTo>
                      <a:pt x="108" y="396"/>
                    </a:lnTo>
                    <a:lnTo>
                      <a:pt x="114" y="396"/>
                    </a:lnTo>
                    <a:lnTo>
                      <a:pt x="114" y="390"/>
                    </a:lnTo>
                    <a:lnTo>
                      <a:pt x="114" y="384"/>
                    </a:lnTo>
                    <a:lnTo>
                      <a:pt x="120" y="384"/>
                    </a:lnTo>
                    <a:lnTo>
                      <a:pt x="120" y="378"/>
                    </a:lnTo>
                    <a:lnTo>
                      <a:pt x="126" y="378"/>
                    </a:lnTo>
                    <a:lnTo>
                      <a:pt x="126" y="372"/>
                    </a:lnTo>
                    <a:lnTo>
                      <a:pt x="126" y="366"/>
                    </a:lnTo>
                    <a:lnTo>
                      <a:pt x="132" y="366"/>
                    </a:lnTo>
                    <a:lnTo>
                      <a:pt x="132" y="360"/>
                    </a:lnTo>
                    <a:lnTo>
                      <a:pt x="138" y="360"/>
                    </a:lnTo>
                    <a:lnTo>
                      <a:pt x="138" y="354"/>
                    </a:lnTo>
                    <a:lnTo>
                      <a:pt x="138" y="348"/>
                    </a:lnTo>
                    <a:lnTo>
                      <a:pt x="144" y="348"/>
                    </a:lnTo>
                    <a:lnTo>
                      <a:pt x="144" y="342"/>
                    </a:lnTo>
                    <a:lnTo>
                      <a:pt x="150" y="342"/>
                    </a:lnTo>
                    <a:lnTo>
                      <a:pt x="150" y="336"/>
                    </a:lnTo>
                    <a:lnTo>
                      <a:pt x="150" y="330"/>
                    </a:lnTo>
                    <a:lnTo>
                      <a:pt x="156" y="330"/>
                    </a:lnTo>
                    <a:lnTo>
                      <a:pt x="156" y="324"/>
                    </a:lnTo>
                    <a:lnTo>
                      <a:pt x="162" y="324"/>
                    </a:lnTo>
                    <a:lnTo>
                      <a:pt x="162" y="318"/>
                    </a:lnTo>
                    <a:lnTo>
                      <a:pt x="168" y="312"/>
                    </a:lnTo>
                    <a:lnTo>
                      <a:pt x="168" y="306"/>
                    </a:lnTo>
                    <a:lnTo>
                      <a:pt x="174" y="306"/>
                    </a:lnTo>
                    <a:lnTo>
                      <a:pt x="174" y="300"/>
                    </a:lnTo>
                    <a:lnTo>
                      <a:pt x="180" y="300"/>
                    </a:lnTo>
                    <a:lnTo>
                      <a:pt x="180" y="294"/>
                    </a:lnTo>
                    <a:lnTo>
                      <a:pt x="186" y="294"/>
                    </a:lnTo>
                    <a:lnTo>
                      <a:pt x="186" y="288"/>
                    </a:lnTo>
                    <a:lnTo>
                      <a:pt x="192" y="282"/>
                    </a:lnTo>
                    <a:lnTo>
                      <a:pt x="192" y="276"/>
                    </a:lnTo>
                    <a:lnTo>
                      <a:pt x="198" y="276"/>
                    </a:lnTo>
                    <a:lnTo>
                      <a:pt x="198" y="270"/>
                    </a:lnTo>
                    <a:lnTo>
                      <a:pt x="204" y="270"/>
                    </a:lnTo>
                    <a:lnTo>
                      <a:pt x="204" y="264"/>
                    </a:lnTo>
                    <a:lnTo>
                      <a:pt x="210" y="264"/>
                    </a:lnTo>
                    <a:lnTo>
                      <a:pt x="210" y="258"/>
                    </a:lnTo>
                    <a:lnTo>
                      <a:pt x="216" y="252"/>
                    </a:lnTo>
                    <a:lnTo>
                      <a:pt x="216" y="246"/>
                    </a:lnTo>
                    <a:lnTo>
                      <a:pt x="222" y="246"/>
                    </a:lnTo>
                    <a:lnTo>
                      <a:pt x="222" y="240"/>
                    </a:lnTo>
                    <a:lnTo>
                      <a:pt x="228" y="240"/>
                    </a:lnTo>
                    <a:lnTo>
                      <a:pt x="228" y="234"/>
                    </a:lnTo>
                    <a:lnTo>
                      <a:pt x="234" y="234"/>
                    </a:lnTo>
                    <a:lnTo>
                      <a:pt x="234" y="228"/>
                    </a:lnTo>
                    <a:lnTo>
                      <a:pt x="240" y="228"/>
                    </a:lnTo>
                    <a:lnTo>
                      <a:pt x="240" y="222"/>
                    </a:lnTo>
                    <a:lnTo>
                      <a:pt x="246" y="222"/>
                    </a:lnTo>
                    <a:lnTo>
                      <a:pt x="246" y="216"/>
                    </a:lnTo>
                    <a:lnTo>
                      <a:pt x="252" y="216"/>
                    </a:lnTo>
                    <a:lnTo>
                      <a:pt x="252" y="210"/>
                    </a:lnTo>
                    <a:lnTo>
                      <a:pt x="258" y="210"/>
                    </a:lnTo>
                    <a:lnTo>
                      <a:pt x="258" y="204"/>
                    </a:lnTo>
                    <a:lnTo>
                      <a:pt x="264" y="204"/>
                    </a:lnTo>
                    <a:lnTo>
                      <a:pt x="264" y="198"/>
                    </a:lnTo>
                    <a:lnTo>
                      <a:pt x="270" y="192"/>
                    </a:lnTo>
                    <a:lnTo>
                      <a:pt x="276" y="186"/>
                    </a:lnTo>
                    <a:lnTo>
                      <a:pt x="282" y="180"/>
                    </a:lnTo>
                    <a:lnTo>
                      <a:pt x="288" y="174"/>
                    </a:lnTo>
                    <a:lnTo>
                      <a:pt x="294" y="168"/>
                    </a:lnTo>
                    <a:lnTo>
                      <a:pt x="300" y="162"/>
                    </a:lnTo>
                    <a:lnTo>
                      <a:pt x="306" y="156"/>
                    </a:lnTo>
                    <a:lnTo>
                      <a:pt x="312" y="156"/>
                    </a:lnTo>
                    <a:lnTo>
                      <a:pt x="312" y="150"/>
                    </a:lnTo>
                    <a:lnTo>
                      <a:pt x="318" y="150"/>
                    </a:lnTo>
                    <a:lnTo>
                      <a:pt x="318" y="144"/>
                    </a:lnTo>
                    <a:lnTo>
                      <a:pt x="324" y="144"/>
                    </a:lnTo>
                    <a:lnTo>
                      <a:pt x="324" y="138"/>
                    </a:lnTo>
                    <a:lnTo>
                      <a:pt x="330" y="138"/>
                    </a:lnTo>
                    <a:lnTo>
                      <a:pt x="330" y="132"/>
                    </a:lnTo>
                    <a:lnTo>
                      <a:pt x="336" y="132"/>
                    </a:lnTo>
                    <a:lnTo>
                      <a:pt x="336" y="126"/>
                    </a:lnTo>
                    <a:lnTo>
                      <a:pt x="342" y="126"/>
                    </a:lnTo>
                    <a:lnTo>
                      <a:pt x="342" y="120"/>
                    </a:lnTo>
                    <a:lnTo>
                      <a:pt x="348" y="120"/>
                    </a:lnTo>
                    <a:lnTo>
                      <a:pt x="348" y="114"/>
                    </a:lnTo>
                    <a:lnTo>
                      <a:pt x="354" y="114"/>
                    </a:lnTo>
                    <a:lnTo>
                      <a:pt x="354" y="108"/>
                    </a:lnTo>
                    <a:lnTo>
                      <a:pt x="360" y="108"/>
                    </a:lnTo>
                    <a:lnTo>
                      <a:pt x="360" y="102"/>
                    </a:lnTo>
                    <a:lnTo>
                      <a:pt x="367" y="102"/>
                    </a:lnTo>
                    <a:lnTo>
                      <a:pt x="367" y="96"/>
                    </a:lnTo>
                    <a:lnTo>
                      <a:pt x="373" y="96"/>
                    </a:lnTo>
                    <a:lnTo>
                      <a:pt x="373" y="90"/>
                    </a:lnTo>
                    <a:lnTo>
                      <a:pt x="379" y="90"/>
                    </a:lnTo>
                    <a:lnTo>
                      <a:pt x="385" y="84"/>
                    </a:lnTo>
                    <a:lnTo>
                      <a:pt x="391" y="84"/>
                    </a:lnTo>
                    <a:lnTo>
                      <a:pt x="391" y="78"/>
                    </a:lnTo>
                    <a:lnTo>
                      <a:pt x="397" y="78"/>
                    </a:lnTo>
                    <a:lnTo>
                      <a:pt x="397" y="72"/>
                    </a:lnTo>
                    <a:lnTo>
                      <a:pt x="403" y="72"/>
                    </a:lnTo>
                    <a:lnTo>
                      <a:pt x="403" y="66"/>
                    </a:lnTo>
                    <a:lnTo>
                      <a:pt x="409" y="66"/>
                    </a:lnTo>
                    <a:lnTo>
                      <a:pt x="409" y="60"/>
                    </a:lnTo>
                    <a:lnTo>
                      <a:pt x="415" y="60"/>
                    </a:lnTo>
                    <a:lnTo>
                      <a:pt x="421" y="54"/>
                    </a:lnTo>
                    <a:lnTo>
                      <a:pt x="427" y="54"/>
                    </a:lnTo>
                    <a:lnTo>
                      <a:pt x="427" y="48"/>
                    </a:lnTo>
                    <a:lnTo>
                      <a:pt x="433" y="48"/>
                    </a:lnTo>
                    <a:lnTo>
                      <a:pt x="433" y="42"/>
                    </a:lnTo>
                    <a:lnTo>
                      <a:pt x="439" y="42"/>
                    </a:lnTo>
                    <a:lnTo>
                      <a:pt x="439" y="36"/>
                    </a:lnTo>
                    <a:lnTo>
                      <a:pt x="445" y="36"/>
                    </a:lnTo>
                    <a:lnTo>
                      <a:pt x="451" y="30"/>
                    </a:lnTo>
                    <a:lnTo>
                      <a:pt x="457" y="24"/>
                    </a:lnTo>
                    <a:lnTo>
                      <a:pt x="463" y="24"/>
                    </a:lnTo>
                    <a:lnTo>
                      <a:pt x="463" y="18"/>
                    </a:lnTo>
                    <a:lnTo>
                      <a:pt x="469" y="18"/>
                    </a:lnTo>
                    <a:lnTo>
                      <a:pt x="469" y="12"/>
                    </a:lnTo>
                    <a:lnTo>
                      <a:pt x="475" y="12"/>
                    </a:lnTo>
                    <a:lnTo>
                      <a:pt x="475" y="6"/>
                    </a:lnTo>
                    <a:lnTo>
                      <a:pt x="481" y="6"/>
                    </a:lnTo>
                    <a:lnTo>
                      <a:pt x="487" y="6"/>
                    </a:lnTo>
                    <a:lnTo>
                      <a:pt x="487" y="0"/>
                    </a:lnTo>
                    <a:lnTo>
                      <a:pt x="493" y="0"/>
                    </a:lnTo>
                  </a:path>
                </a:pathLst>
              </a:custGeom>
              <a:noFill/>
              <a:ln w="1905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10334" name="直接连接符 33946"/>
              <p:cNvSpPr/>
              <p:nvPr/>
            </p:nvSpPr>
            <p:spPr>
              <a:xfrm>
                <a:off x="8353" y="3342"/>
                <a:ext cx="2559" cy="1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</p:grpSp>
        <p:grpSp>
          <p:nvGrpSpPr>
            <p:cNvPr id="10335" name="组合 18"/>
            <p:cNvGrpSpPr/>
            <p:nvPr/>
          </p:nvGrpSpPr>
          <p:grpSpPr>
            <a:xfrm>
              <a:off x="9484" y="2019"/>
              <a:ext cx="64" cy="2474"/>
              <a:chOff x="9433" y="2019"/>
              <a:chExt cx="64" cy="2474"/>
            </a:xfrm>
          </p:grpSpPr>
          <p:sp>
            <p:nvSpPr>
              <p:cNvPr id="10336" name="椭圆 33941"/>
              <p:cNvSpPr/>
              <p:nvPr/>
            </p:nvSpPr>
            <p:spPr>
              <a:xfrm rot="-5690183" flipV="1">
                <a:off x="9422" y="2585"/>
                <a:ext cx="83" cy="64"/>
              </a:xfrm>
              <a:prstGeom prst="ellipse">
                <a:avLst/>
              </a:prstGeom>
              <a:solidFill>
                <a:srgbClr val="FF0000"/>
              </a:solidFill>
              <a:ln w="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 algn="ctr"/>
                <a:endParaRPr lang="zh-CN" altLang="en-US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10337" name="直接连接符 33947"/>
              <p:cNvSpPr/>
              <p:nvPr/>
            </p:nvSpPr>
            <p:spPr>
              <a:xfrm flipV="1">
                <a:off x="9469" y="2019"/>
                <a:ext cx="0" cy="2475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</p:grpSp>
        <p:sp>
          <p:nvSpPr>
            <p:cNvPr id="10338" name="直接连接符 33951"/>
            <p:cNvSpPr/>
            <p:nvPr>
              <p:custDataLst>
                <p:tags r:id="rId17"/>
              </p:custDataLst>
            </p:nvPr>
          </p:nvSpPr>
          <p:spPr>
            <a:xfrm rot="-5400000" flipH="1" flipV="1">
              <a:off x="9552" y="2703"/>
              <a:ext cx="0" cy="2096"/>
            </a:xfrm>
            <a:prstGeom prst="line">
              <a:avLst/>
            </a:prstGeom>
            <a:ln w="19050" cap="flat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21" name="文本框 34820"/>
          <p:cNvSpPr txBox="1"/>
          <p:nvPr/>
        </p:nvSpPr>
        <p:spPr>
          <a:xfrm>
            <a:off x="1039813" y="690563"/>
            <a:ext cx="6280150" cy="31702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200000"/>
              </a:lnSpc>
            </a:pPr>
            <a:r>
              <a:rPr lang="zh-CN" altLang="en-US" sz="3600" dirty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【强调】</a:t>
            </a:r>
            <a:endParaRPr lang="zh-CN" altLang="en-US" sz="3600" dirty="0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200000"/>
              </a:lnSpc>
            </a:pPr>
            <a:r>
              <a:rPr lang="zh-CN" altLang="en-US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en-US" altLang="zh-CN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dirty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、标准方程与位置</a:t>
            </a:r>
            <a:r>
              <a:rPr lang="zh-CN" altLang="en-US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互判</a:t>
            </a:r>
            <a:r>
              <a:rPr lang="zh-CN" altLang="en-US" dirty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；</a:t>
            </a:r>
            <a:endParaRPr lang="zh-CN" altLang="en-US" dirty="0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200000"/>
              </a:lnSpc>
            </a:pPr>
            <a:r>
              <a:rPr lang="zh-CN" altLang="en-US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en-US" altLang="zh-CN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dirty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、将坐标、方程</a:t>
            </a:r>
            <a:r>
              <a:rPr lang="zh-CN" altLang="en-US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标注于图</a:t>
            </a:r>
            <a:r>
              <a:rPr lang="zh-CN" altLang="en-US" dirty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中</a:t>
            </a:r>
            <a:r>
              <a:rPr lang="en-US" altLang="zh-CN" dirty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en-US" altLang="zh-CN" dirty="0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文本框 10243"/>
          <p:cNvSpPr txBox="1"/>
          <p:nvPr/>
        </p:nvSpPr>
        <p:spPr>
          <a:xfrm>
            <a:off x="396875" y="190500"/>
            <a:ext cx="8361363" cy="1382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80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2800">
                <a:latin typeface="黑体" panose="02010609060101010101" pitchFamily="49" charset="-122"/>
                <a:ea typeface="黑体" panose="02010609060101010101" pitchFamily="49" charset="-122"/>
              </a:rPr>
              <a:t>P.27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求下列抛物线的焦点</a:t>
            </a:r>
            <a:r>
              <a:rPr lang="en-US" altLang="zh-CN" sz="2800">
                <a:latin typeface="黑体" panose="02010609060101010101" pitchFamily="49" charset="-122"/>
                <a:ea typeface="黑体" panose="02010609060101010101" pitchFamily="49" charset="-122"/>
              </a:rPr>
              <a:t>F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的坐标、准线</a:t>
            </a:r>
            <a:r>
              <a:rPr lang="en-US" altLang="zh-CN" sz="2800">
                <a:latin typeface="黑体" panose="02010609060101010101" pitchFamily="49" charset="-122"/>
                <a:ea typeface="黑体" panose="02010609060101010101" pitchFamily="49" charset="-122"/>
              </a:rPr>
              <a:t>L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的方程及焦点到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准线的距离</a:t>
            </a:r>
            <a:r>
              <a:rPr lang="en-US" altLang="zh-CN" sz="280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en-US" altLang="zh-CN" sz="280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13314" name="内容占位符 10244"/>
          <p:cNvGraphicFramePr>
            <a:graphicFrameLocks noGrp="1"/>
          </p:cNvGraphicFramePr>
          <p:nvPr>
            <p:ph idx="1"/>
          </p:nvPr>
        </p:nvGraphicFramePr>
        <p:xfrm>
          <a:off x="273050" y="1666875"/>
          <a:ext cx="868997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1" imgW="3771900" imgH="228600" progId="Equation.3">
                  <p:embed/>
                </p:oleObj>
              </mc:Choice>
              <mc:Fallback>
                <p:oleObj name="" r:id="rId1" imgW="3771900" imgH="228600" progId="Equation.3">
                  <p:embed/>
                  <p:pic>
                    <p:nvPicPr>
                      <p:cNvPr id="0" name="图片 309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73050" y="1666875"/>
                        <a:ext cx="8689975" cy="554038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rcRect l="4156" t="15091" r="54413" b="8652"/>
          <a:stretch>
            <a:fillRect/>
          </a:stretch>
        </p:blipFill>
        <p:spPr>
          <a:xfrm>
            <a:off x="682625" y="5229225"/>
            <a:ext cx="5232400" cy="730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7" name="文本框 10243"/>
          <p:cNvSpPr txBox="1"/>
          <p:nvPr/>
        </p:nvSpPr>
        <p:spPr>
          <a:xfrm>
            <a:off x="396875" y="190500"/>
            <a:ext cx="6227763" cy="9525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80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2800">
                <a:latin typeface="黑体" panose="02010609060101010101" pitchFamily="49" charset="-122"/>
                <a:ea typeface="黑体" panose="02010609060101010101" pitchFamily="49" charset="-122"/>
              </a:rPr>
              <a:t>P.27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求满足下列条件的抛物线的标准方程：</a:t>
            </a:r>
            <a:endParaRPr lang="en-US" altLang="zh-CN" sz="280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14338" name="内容占位符 10244"/>
          <p:cNvGraphicFramePr>
            <a:graphicFrameLocks noGrp="1"/>
          </p:cNvGraphicFramePr>
          <p:nvPr>
            <p:ph idx="1"/>
          </p:nvPr>
        </p:nvGraphicFramePr>
        <p:xfrm>
          <a:off x="595313" y="1201738"/>
          <a:ext cx="7366000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1" imgW="2920365" imgH="457200" progId="Equation.3">
                  <p:embed/>
                </p:oleObj>
              </mc:Choice>
              <mc:Fallback>
                <p:oleObj name="" r:id="rId1" imgW="2920365" imgH="457200" progId="Equation.3">
                  <p:embed/>
                  <p:pic>
                    <p:nvPicPr>
                      <p:cNvPr id="0" name="图片 310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95313" y="1201738"/>
                        <a:ext cx="7366000" cy="110807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文本框 12292"/>
          <p:cNvSpPr txBox="1"/>
          <p:nvPr>
            <p:custDataLst>
              <p:tags r:id="rId3"/>
            </p:custDataLst>
          </p:nvPr>
        </p:nvSpPr>
        <p:spPr>
          <a:xfrm>
            <a:off x="2246313" y="5948363"/>
            <a:ext cx="4560887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练习</a:t>
            </a:r>
            <a:r>
              <a:rPr lang="en-US" altLang="zh-CN" sz="2800">
                <a:latin typeface="黑体" panose="02010609060101010101" pitchFamily="49" charset="-122"/>
                <a:ea typeface="黑体" panose="02010609060101010101" pitchFamily="49" charset="-122"/>
              </a:rPr>
              <a:t>:P.30 Ex2</a:t>
            </a:r>
            <a:endParaRPr lang="en-US" altLang="zh-CN" sz="280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3" grpId="1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PP_MARK_KEY" val="69eaf216-d246-4c96-a83d-27c3b8c14875"/>
  <p:tag name="COMMONDATA" val="eyJoZGlkIjoiNjM0YWVkOGU4ZGYwNWI0MDAzOGQ5MjgyNmU2OGVmZjIifQ==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1318</Words>
  <Application>WPS 演示</Application>
  <PresentationFormat>在屏幕上显示</PresentationFormat>
  <Paragraphs>177</Paragraphs>
  <Slides>25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3</vt:i4>
      </vt:variant>
      <vt:variant>
        <vt:lpstr>嵌入 OLE 服务器</vt:lpstr>
      </vt:variant>
      <vt:variant>
        <vt:i4>72</vt:i4>
      </vt:variant>
      <vt:variant>
        <vt:lpstr>幻灯片标题</vt:lpstr>
      </vt:variant>
      <vt:variant>
        <vt:i4>25</vt:i4>
      </vt:variant>
    </vt:vector>
  </HeadingPairs>
  <TitlesOfParts>
    <vt:vector size="109" baseType="lpstr">
      <vt:lpstr>Arial</vt:lpstr>
      <vt:lpstr>宋体</vt:lpstr>
      <vt:lpstr>Wingdings</vt:lpstr>
      <vt:lpstr>黑体</vt:lpstr>
      <vt:lpstr>楷体</vt:lpstr>
      <vt:lpstr>Times New Roman</vt:lpstr>
      <vt:lpstr>微软雅黑</vt:lpstr>
      <vt:lpstr>Arial Unicode MS</vt:lpstr>
      <vt:lpstr>Calibri</vt:lpstr>
      <vt:lpstr>默认设计模板</vt:lpstr>
      <vt:lpstr>1_默认设计模板</vt:lpstr>
      <vt:lpstr>2_默认设计模板</vt:lpstr>
      <vt:lpstr>Equation.3</vt:lpstr>
      <vt:lpstr>Equation.3</vt:lpstr>
      <vt:lpstr>Equation.3</vt:lpstr>
      <vt:lpstr>Equation.KSEE3</vt:lpstr>
      <vt:lpstr>Equation.KSEE3</vt:lpstr>
      <vt:lpstr>Equation.KSEE3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Equation.KSEE3</vt:lpstr>
      <vt:lpstr>Equation.KSEE3</vt:lpstr>
      <vt:lpstr>Equation.3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Equation.3</vt:lpstr>
      <vt:lpstr>Equation.KSEE3</vt:lpstr>
      <vt:lpstr>Equation.KSEE3</vt:lpstr>
      <vt:lpstr>Equation.KSEE3</vt:lpstr>
      <vt:lpstr>Equation.3</vt:lpstr>
      <vt:lpstr>Equation.3</vt:lpstr>
      <vt:lpstr>19.3.2抛物线的几何性质           第1/3课时          刘传江</vt:lpstr>
      <vt:lpstr>复习</vt:lpstr>
      <vt:lpstr>PowerPoint 演示文稿</vt:lpstr>
      <vt:lpstr>新授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总结</vt:lpstr>
      <vt:lpstr>19.3.2抛物线的几何性质           第2/3课时          刘传江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19.3.2抛物线的几何性质           第3/3课时          刘传江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总结</vt:lpstr>
    </vt:vector>
  </TitlesOfParts>
  <Company>Lenovo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14.2.1椭圆的标准方程           第1课时          授课教师：刘传江</dc:title>
  <dc:creator>pc</dc:creator>
  <cp:lastModifiedBy>Administrator</cp:lastModifiedBy>
  <cp:revision>21</cp:revision>
  <dcterms:created xsi:type="dcterms:W3CDTF">2009-09-05T14:24:00Z</dcterms:created>
  <dcterms:modified xsi:type="dcterms:W3CDTF">2023-02-27T00:00:16Z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4D59C3FA3B284007BC2DEB680C6F6ABC</vt:lpwstr>
  </property>
  <property fmtid="{D5CDD505-2E9C-101B-9397-08002B2CF9AE}" pid="3" name="KSOProductBuildVer">
    <vt:lpwstr>2052-11.1.0.13020</vt:lpwstr>
  </property>
</Properties>
</file>