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media/image2.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sldIdLst>
    <p:sldId id="256" r:id="rId3"/>
    <p:sldId id="266" r:id="rId4"/>
    <p:sldId id="258" r:id="rId5"/>
    <p:sldId id="1739" r:id="rId6"/>
    <p:sldId id="275" r:id="rId7"/>
    <p:sldId id="1762" r:id="rId8"/>
    <p:sldId id="1763" r:id="rId9"/>
    <p:sldId id="1764" r:id="rId10"/>
    <p:sldId id="261" r:id="rId11"/>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ACB2"/>
    <a:srgbClr val="2A9CA2"/>
    <a:srgbClr val="258A8F"/>
    <a:srgbClr val="2283CD"/>
    <a:srgbClr val="E71D3A"/>
    <a:srgbClr val="18BCE2"/>
    <a:srgbClr val="55BEC9"/>
    <a:srgbClr val="1561D6"/>
    <a:srgbClr val="0F3453"/>
    <a:srgbClr val="1F3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84" y="600"/>
      </p:cViewPr>
      <p:guideLst/>
    </p:cSldViewPr>
  </p:slideViewPr>
  <p:notesTextViewPr>
    <p:cViewPr>
      <p:scale>
        <a:sx n="3" d="2"/>
        <a:sy n="3" d="2"/>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5" Type="http://schemas.openxmlformats.org/officeDocument/2006/relationships/image" Target="../media/image2.svg"/><Relationship Id="rId4" Type="http://schemas.openxmlformats.org/officeDocument/2006/relationships/image" Target="../media/image2.png"/><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image" Target="../media/image2.svg"/><Relationship Id="rId4" Type="http://schemas.openxmlformats.org/officeDocument/2006/relationships/image" Target="../media/image2.png"/><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microsoft.com/office/2007/relationships/hdphoto" Target="../media/image5.wdp"/><Relationship Id="rId4" Type="http://schemas.openxmlformats.org/officeDocument/2006/relationships/image" Target="../media/image4.png"/><Relationship Id="rId3" Type="http://schemas.openxmlformats.org/officeDocument/2006/relationships/hyperlink" Target="http://www.officeplus.cn/Template/Home.shtml" TargetMode="Externa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microsoft.com/office/2007/relationships/hdphoto" Target="../media/image5.wdp"/><Relationship Id="rId6" Type="http://schemas.openxmlformats.org/officeDocument/2006/relationships/image" Target="../media/image4.png"/><Relationship Id="rId5" Type="http://schemas.openxmlformats.org/officeDocument/2006/relationships/hyperlink" Target="http://www.officeplus.cn/Template/Home.shtml" TargetMode="External"/><Relationship Id="rId4" Type="http://schemas.openxmlformats.org/officeDocument/2006/relationships/image" Target="../media/image8.png"/><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Pr>
        <a:solidFill>
          <a:schemeClr val="accent1"/>
        </a:solidFill>
        <a:effectLst/>
      </p:bgPr>
    </p:bg>
    <p:spTree>
      <p:nvGrpSpPr>
        <p:cNvPr id="1" name=""/>
        <p:cNvGrpSpPr/>
        <p:nvPr/>
      </p:nvGrpSpPr>
      <p:grpSpPr>
        <a:xfrm>
          <a:off x="0" y="0"/>
          <a:ext cx="0" cy="0"/>
          <a:chOff x="0" y="0"/>
          <a:chExt cx="0" cy="0"/>
        </a:xfrm>
      </p:grpSpPr>
      <p:sp>
        <p:nvSpPr>
          <p:cNvPr id="9801" name="副标题 2"/>
          <p:cNvSpPr>
            <a:spLocks noGrp="1"/>
          </p:cNvSpPr>
          <p:nvPr userDrawn="1">
            <p:ph type="subTitle" idx="1"/>
          </p:nvPr>
        </p:nvSpPr>
        <p:spPr>
          <a:xfrm>
            <a:off x="1667401" y="2554408"/>
            <a:ext cx="5045074" cy="673902"/>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to edit Master subtitle style</a:t>
            </a:r>
            <a:endParaRPr lang="en-US" altLang="zh-CN" dirty="0"/>
          </a:p>
          <a:p>
            <a:endParaRPr lang="zh-CN" altLang="en-US" dirty="0"/>
          </a:p>
        </p:txBody>
      </p:sp>
      <p:sp>
        <p:nvSpPr>
          <p:cNvPr id="9802" name="标题 1"/>
          <p:cNvSpPr>
            <a:spLocks noGrp="1"/>
          </p:cNvSpPr>
          <p:nvPr userDrawn="1">
            <p:ph type="ctrTitle"/>
          </p:nvPr>
        </p:nvSpPr>
        <p:spPr>
          <a:xfrm>
            <a:off x="1667400" y="1188511"/>
            <a:ext cx="5045075" cy="1350372"/>
          </a:xfrm>
        </p:spPr>
        <p:txBody>
          <a:bodyPr anchor="ctr">
            <a:normAutofit/>
          </a:bodyPr>
          <a:lstStyle>
            <a:lvl1pPr algn="l">
              <a:defRPr sz="4000">
                <a:solidFill>
                  <a:schemeClr val="bg1"/>
                </a:solidFill>
              </a:defRPr>
            </a:lvl1pPr>
          </a:lstStyle>
          <a:p>
            <a:r>
              <a:rPr lang="en-US" altLang="zh-CN" dirty="0"/>
              <a:t>Click to edit Master title style</a:t>
            </a:r>
            <a:endParaRPr lang="zh-CN" altLang="en-US" dirty="0"/>
          </a:p>
        </p:txBody>
      </p:sp>
      <p:sp>
        <p:nvSpPr>
          <p:cNvPr id="12" name="文本占位符 13"/>
          <p:cNvSpPr>
            <a:spLocks noGrp="1"/>
          </p:cNvSpPr>
          <p:nvPr userDrawn="1">
            <p:ph type="body" sz="quarter" idx="10" hasCustomPrompt="1"/>
          </p:nvPr>
        </p:nvSpPr>
        <p:spPr>
          <a:xfrm>
            <a:off x="1667400" y="3360127"/>
            <a:ext cx="5045073" cy="248371"/>
          </a:xfrm>
        </p:spPr>
        <p:txBody>
          <a:bodyPr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3" name="文本占位符 13"/>
          <p:cNvSpPr>
            <a:spLocks noGrp="1"/>
          </p:cNvSpPr>
          <p:nvPr userDrawn="1">
            <p:ph type="body" sz="quarter" idx="11" hasCustomPrompt="1"/>
          </p:nvPr>
        </p:nvSpPr>
        <p:spPr>
          <a:xfrm>
            <a:off x="1667400" y="3624023"/>
            <a:ext cx="5045073" cy="248371"/>
          </a:xfrm>
        </p:spPr>
        <p:txBody>
          <a:bodyPr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grpSp>
        <p:nvGrpSpPr>
          <p:cNvPr id="1039" name="组合 1038"/>
          <p:cNvGrpSpPr/>
          <p:nvPr userDrawn="1"/>
        </p:nvGrpSpPr>
        <p:grpSpPr>
          <a:xfrm>
            <a:off x="10033000" y="191058"/>
            <a:ext cx="1948996" cy="2691284"/>
            <a:chOff x="8470446" y="2515552"/>
            <a:chExt cx="476250" cy="657633"/>
          </a:xfrm>
        </p:grpSpPr>
        <p:pic>
          <p:nvPicPr>
            <p:cNvPr id="1037" name="图形 1036"/>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38" name="图形 1037"/>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2" name="组合 81"/>
          <p:cNvGrpSpPr/>
          <p:nvPr userDrawn="1"/>
        </p:nvGrpSpPr>
        <p:grpSpPr>
          <a:xfrm>
            <a:off x="8077200" y="399384"/>
            <a:ext cx="1549400" cy="2139499"/>
            <a:chOff x="8470446" y="2515552"/>
            <a:chExt cx="476250" cy="657633"/>
          </a:xfrm>
        </p:grpSpPr>
        <p:pic>
          <p:nvPicPr>
            <p:cNvPr id="83" name="图形 8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4" name="图形 83"/>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1" name="组合 90"/>
          <p:cNvGrpSpPr/>
          <p:nvPr userDrawn="1"/>
        </p:nvGrpSpPr>
        <p:grpSpPr>
          <a:xfrm>
            <a:off x="9258300" y="1443291"/>
            <a:ext cx="800100" cy="1104823"/>
            <a:chOff x="8470446" y="2515552"/>
            <a:chExt cx="476250" cy="657633"/>
          </a:xfrm>
        </p:grpSpPr>
        <p:pic>
          <p:nvPicPr>
            <p:cNvPr id="92" name="图形 9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3" name="图形 92"/>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7" name="组合 96"/>
          <p:cNvGrpSpPr/>
          <p:nvPr userDrawn="1"/>
        </p:nvGrpSpPr>
        <p:grpSpPr>
          <a:xfrm>
            <a:off x="2362200" y="3839465"/>
            <a:ext cx="1948996" cy="2691284"/>
            <a:chOff x="8470446" y="2515552"/>
            <a:chExt cx="476250" cy="657633"/>
          </a:xfrm>
        </p:grpSpPr>
        <p:pic>
          <p:nvPicPr>
            <p:cNvPr id="98" name="图形 9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9" name="图形 9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0" name="组合 99"/>
          <p:cNvGrpSpPr/>
          <p:nvPr userDrawn="1"/>
        </p:nvGrpSpPr>
        <p:grpSpPr>
          <a:xfrm>
            <a:off x="827314" y="4587872"/>
            <a:ext cx="1549400" cy="2139499"/>
            <a:chOff x="8470446" y="2515552"/>
            <a:chExt cx="476250" cy="657633"/>
          </a:xfrm>
        </p:grpSpPr>
        <p:pic>
          <p:nvPicPr>
            <p:cNvPr id="101" name="图形 10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2" name="图形 101"/>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3" name="组合 102"/>
          <p:cNvGrpSpPr/>
          <p:nvPr userDrawn="1"/>
        </p:nvGrpSpPr>
        <p:grpSpPr>
          <a:xfrm>
            <a:off x="3619500" y="5172205"/>
            <a:ext cx="800100" cy="1104823"/>
            <a:chOff x="8470446" y="2515552"/>
            <a:chExt cx="476250" cy="657633"/>
          </a:xfrm>
        </p:grpSpPr>
        <p:pic>
          <p:nvPicPr>
            <p:cNvPr id="104" name="图形 103"/>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5" name="图形 104"/>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9" name="组合 108"/>
          <p:cNvGrpSpPr/>
          <p:nvPr userDrawn="1"/>
        </p:nvGrpSpPr>
        <p:grpSpPr>
          <a:xfrm>
            <a:off x="8804275" y="2803630"/>
            <a:ext cx="1948996" cy="2691284"/>
            <a:chOff x="8470446" y="2515552"/>
            <a:chExt cx="476250" cy="657633"/>
          </a:xfrm>
        </p:grpSpPr>
        <p:pic>
          <p:nvPicPr>
            <p:cNvPr id="110" name="图形 109"/>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11" name="图形 110"/>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5" name="组合 84"/>
          <p:cNvGrpSpPr/>
          <p:nvPr userDrawn="1"/>
        </p:nvGrpSpPr>
        <p:grpSpPr>
          <a:xfrm>
            <a:off x="9410700" y="2805268"/>
            <a:ext cx="2413000" cy="3332007"/>
            <a:chOff x="8470446" y="2515552"/>
            <a:chExt cx="476250" cy="657633"/>
          </a:xfrm>
        </p:grpSpPr>
        <p:pic>
          <p:nvPicPr>
            <p:cNvPr id="86" name="图形 8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7" name="图形 8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8" name="组合 87"/>
          <p:cNvGrpSpPr/>
          <p:nvPr userDrawn="1"/>
        </p:nvGrpSpPr>
        <p:grpSpPr>
          <a:xfrm>
            <a:off x="8661400" y="3894391"/>
            <a:ext cx="1854200" cy="2560384"/>
            <a:chOff x="8470446" y="2515552"/>
            <a:chExt cx="476250" cy="657633"/>
          </a:xfrm>
        </p:grpSpPr>
        <p:pic>
          <p:nvPicPr>
            <p:cNvPr id="89" name="图形 8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0" name="图形 8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4" name="组合 93"/>
          <p:cNvGrpSpPr/>
          <p:nvPr userDrawn="1"/>
        </p:nvGrpSpPr>
        <p:grpSpPr>
          <a:xfrm>
            <a:off x="10472738" y="4391326"/>
            <a:ext cx="1541462" cy="2128537"/>
            <a:chOff x="8470446" y="2515552"/>
            <a:chExt cx="476250" cy="657633"/>
          </a:xfrm>
        </p:grpSpPr>
        <p:pic>
          <p:nvPicPr>
            <p:cNvPr id="95" name="图形 9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6" name="图形 9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24" name="组合 123"/>
          <p:cNvGrpSpPr/>
          <p:nvPr userDrawn="1"/>
        </p:nvGrpSpPr>
        <p:grpSpPr>
          <a:xfrm>
            <a:off x="4869081" y="4618776"/>
            <a:ext cx="617320" cy="852430"/>
            <a:chOff x="8470446" y="2515552"/>
            <a:chExt cx="476250" cy="657633"/>
          </a:xfrm>
        </p:grpSpPr>
        <p:pic>
          <p:nvPicPr>
            <p:cNvPr id="125" name="图形 12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26" name="图形 12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27" name="组合 126"/>
          <p:cNvGrpSpPr/>
          <p:nvPr userDrawn="1"/>
        </p:nvGrpSpPr>
        <p:grpSpPr>
          <a:xfrm>
            <a:off x="5983305" y="5191967"/>
            <a:ext cx="1085152" cy="1498439"/>
            <a:chOff x="8470446" y="2515552"/>
            <a:chExt cx="476250" cy="657633"/>
          </a:xfrm>
        </p:grpSpPr>
        <p:pic>
          <p:nvPicPr>
            <p:cNvPr id="128" name="图形 12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29" name="图形 12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20" name="标题 1"/>
          <p:cNvSpPr>
            <a:spLocks noGrp="1"/>
          </p:cNvSpPr>
          <p:nvPr>
            <p:ph type="title"/>
          </p:nvPr>
        </p:nvSpPr>
        <p:spPr>
          <a:xfrm>
            <a:off x="4915625" y="2226504"/>
            <a:ext cx="6604863" cy="656792"/>
          </a:xfrm>
        </p:spPr>
        <p:txBody>
          <a:bodyPr anchor="ctr">
            <a:normAutofit/>
          </a:bodyPr>
          <a:lstStyle>
            <a:lvl1pPr algn="l">
              <a:defRPr sz="2400" b="1">
                <a:solidFill>
                  <a:schemeClr val="tx1"/>
                </a:solidFill>
              </a:defRPr>
            </a:lvl1pPr>
          </a:lstStyle>
          <a:p>
            <a:r>
              <a:rPr lang="en-US" altLang="zh-CN" dirty="0"/>
              <a:t>Click to edit Master title style</a:t>
            </a:r>
            <a:endParaRPr lang="zh-CN" altLang="en-US" dirty="0"/>
          </a:p>
        </p:txBody>
      </p:sp>
      <p:sp>
        <p:nvSpPr>
          <p:cNvPr id="21" name="文本占位符 2"/>
          <p:cNvSpPr>
            <a:spLocks noGrp="1"/>
          </p:cNvSpPr>
          <p:nvPr>
            <p:ph type="body" idx="1"/>
          </p:nvPr>
        </p:nvSpPr>
        <p:spPr>
          <a:xfrm>
            <a:off x="4915624" y="2934142"/>
            <a:ext cx="6621677" cy="1015623"/>
          </a:xfrm>
        </p:spPr>
        <p:txBody>
          <a:bodyPr anchor="t">
            <a:normAutofit/>
          </a:bodyPr>
          <a:lstStyle>
            <a:lvl1pPr marL="0" indent="0" algn="l">
              <a:buNone/>
              <a:defRPr sz="11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Edit Master text styles</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3" name="内容占位符 2"/>
          <p:cNvSpPr>
            <a:spLocks noGrp="1"/>
          </p:cNvSpPr>
          <p:nvPr>
            <p:ph idx="1"/>
          </p:nvPr>
        </p:nvSpPr>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8" name="页脚占位符 7"/>
          <p:cNvSpPr>
            <a:spLocks noGrp="1"/>
          </p:cNvSpPr>
          <p:nvPr>
            <p:ph type="ftr" sz="quarter" idx="11"/>
          </p:nvPr>
        </p:nvSpPr>
        <p:spPr/>
        <p:txBody>
          <a:bodyPr/>
          <a:lstStyle/>
          <a:p>
            <a:r>
              <a:rPr lang="en-US" altLang="zh-CN"/>
              <a:t>www.islide.cc </a:t>
            </a:r>
            <a:endParaRPr lang="zh-CN" altLang="en-US"/>
          </a:p>
        </p:txBody>
      </p:sp>
      <p:sp>
        <p:nvSpPr>
          <p:cNvPr id="9" name="灯片编号占位符 8"/>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7" name="页脚占位符 6"/>
          <p:cNvSpPr>
            <a:spLocks noGrp="1"/>
          </p:cNvSpPr>
          <p:nvPr>
            <p:ph type="ftr" sz="quarter" idx="11"/>
          </p:nvPr>
        </p:nvSpPr>
        <p:spPr/>
        <p:txBody>
          <a:bodyPr/>
          <a:lstStyle/>
          <a:p>
            <a:r>
              <a:rPr lang="en-US" altLang="zh-CN"/>
              <a:t>www.islide.cc </a:t>
            </a:r>
            <a:endParaRPr lang="zh-CN" altLang="en-US"/>
          </a:p>
        </p:txBody>
      </p:sp>
      <p:sp>
        <p:nvSpPr>
          <p:cNvPr id="8" name="灯片编号占位符 7"/>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末尾幻灯片">
    <p:bg>
      <p:bgPr>
        <a:solidFill>
          <a:schemeClr val="accent1"/>
        </a:solidFill>
        <a:effectLst/>
      </p:bgPr>
    </p:bg>
    <p:spTree>
      <p:nvGrpSpPr>
        <p:cNvPr id="1" name=""/>
        <p:cNvGrpSpPr/>
        <p:nvPr/>
      </p:nvGrpSpPr>
      <p:grpSpPr>
        <a:xfrm>
          <a:off x="0" y="0"/>
          <a:ext cx="0" cy="0"/>
          <a:chOff x="0" y="0"/>
          <a:chExt cx="0" cy="0"/>
        </a:xfrm>
      </p:grpSpPr>
      <p:grpSp>
        <p:nvGrpSpPr>
          <p:cNvPr id="4" name="组合 3"/>
          <p:cNvGrpSpPr/>
          <p:nvPr userDrawn="1"/>
        </p:nvGrpSpPr>
        <p:grpSpPr>
          <a:xfrm flipH="1">
            <a:off x="177800" y="191058"/>
            <a:ext cx="11186886" cy="6536313"/>
            <a:chOff x="827314" y="191058"/>
            <a:chExt cx="11186886" cy="6536313"/>
          </a:xfrm>
        </p:grpSpPr>
        <p:grpSp>
          <p:nvGrpSpPr>
            <p:cNvPr id="45" name="组合 44"/>
            <p:cNvGrpSpPr/>
            <p:nvPr userDrawn="1"/>
          </p:nvGrpSpPr>
          <p:grpSpPr>
            <a:xfrm>
              <a:off x="10033000" y="191058"/>
              <a:ext cx="1948996" cy="2691284"/>
              <a:chOff x="8470446" y="2515552"/>
              <a:chExt cx="476250" cy="657633"/>
            </a:xfrm>
          </p:grpSpPr>
          <p:pic>
            <p:nvPicPr>
              <p:cNvPr id="46" name="图形 4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47" name="图形 4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48" name="组合 47"/>
            <p:cNvGrpSpPr/>
            <p:nvPr userDrawn="1"/>
          </p:nvGrpSpPr>
          <p:grpSpPr>
            <a:xfrm>
              <a:off x="8077200" y="399384"/>
              <a:ext cx="1549400" cy="2139499"/>
              <a:chOff x="8470446" y="2515552"/>
              <a:chExt cx="476250" cy="657633"/>
            </a:xfrm>
          </p:grpSpPr>
          <p:pic>
            <p:nvPicPr>
              <p:cNvPr id="49" name="图形 4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0" name="图形 4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1" name="组合 50"/>
            <p:cNvGrpSpPr/>
            <p:nvPr userDrawn="1"/>
          </p:nvGrpSpPr>
          <p:grpSpPr>
            <a:xfrm>
              <a:off x="9258300" y="1443291"/>
              <a:ext cx="800100" cy="1104823"/>
              <a:chOff x="8470446" y="2515552"/>
              <a:chExt cx="476250" cy="657633"/>
            </a:xfrm>
          </p:grpSpPr>
          <p:pic>
            <p:nvPicPr>
              <p:cNvPr id="52" name="图形 5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3" name="图形 52"/>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4" name="组合 53"/>
            <p:cNvGrpSpPr/>
            <p:nvPr userDrawn="1"/>
          </p:nvGrpSpPr>
          <p:grpSpPr>
            <a:xfrm>
              <a:off x="2362200" y="3839465"/>
              <a:ext cx="1948996" cy="2691284"/>
              <a:chOff x="8470446" y="2515552"/>
              <a:chExt cx="476250" cy="657633"/>
            </a:xfrm>
          </p:grpSpPr>
          <p:pic>
            <p:nvPicPr>
              <p:cNvPr id="55" name="图形 5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6" name="图形 5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7" name="组合 56"/>
            <p:cNvGrpSpPr/>
            <p:nvPr userDrawn="1"/>
          </p:nvGrpSpPr>
          <p:grpSpPr>
            <a:xfrm>
              <a:off x="827314" y="4587872"/>
              <a:ext cx="1549400" cy="2139499"/>
              <a:chOff x="8470446" y="2515552"/>
              <a:chExt cx="476250" cy="657633"/>
            </a:xfrm>
          </p:grpSpPr>
          <p:pic>
            <p:nvPicPr>
              <p:cNvPr id="58" name="图形 5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9" name="图形 5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0" name="组合 59"/>
            <p:cNvGrpSpPr/>
            <p:nvPr userDrawn="1"/>
          </p:nvGrpSpPr>
          <p:grpSpPr>
            <a:xfrm>
              <a:off x="3619500" y="5172205"/>
              <a:ext cx="800100" cy="1104823"/>
              <a:chOff x="8470446" y="2515552"/>
              <a:chExt cx="476250" cy="657633"/>
            </a:xfrm>
          </p:grpSpPr>
          <p:pic>
            <p:nvPicPr>
              <p:cNvPr id="61" name="图形 6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2" name="图形 61"/>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3" name="组合 62"/>
            <p:cNvGrpSpPr/>
            <p:nvPr userDrawn="1"/>
          </p:nvGrpSpPr>
          <p:grpSpPr>
            <a:xfrm>
              <a:off x="8804275" y="2803630"/>
              <a:ext cx="1948996" cy="2691284"/>
              <a:chOff x="8470446" y="2515552"/>
              <a:chExt cx="476250" cy="657633"/>
            </a:xfrm>
          </p:grpSpPr>
          <p:pic>
            <p:nvPicPr>
              <p:cNvPr id="64" name="图形 63"/>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5" name="图形 64"/>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6" name="组合 65"/>
            <p:cNvGrpSpPr/>
            <p:nvPr userDrawn="1"/>
          </p:nvGrpSpPr>
          <p:grpSpPr>
            <a:xfrm>
              <a:off x="9410700" y="2805268"/>
              <a:ext cx="2413000" cy="3332007"/>
              <a:chOff x="8470446" y="2515552"/>
              <a:chExt cx="476250" cy="657633"/>
            </a:xfrm>
          </p:grpSpPr>
          <p:pic>
            <p:nvPicPr>
              <p:cNvPr id="67" name="图形 66"/>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8" name="图形 67"/>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9" name="组合 68"/>
            <p:cNvGrpSpPr/>
            <p:nvPr userDrawn="1"/>
          </p:nvGrpSpPr>
          <p:grpSpPr>
            <a:xfrm>
              <a:off x="8661400" y="3894391"/>
              <a:ext cx="1854200" cy="2560384"/>
              <a:chOff x="8470446" y="2515552"/>
              <a:chExt cx="476250" cy="657633"/>
            </a:xfrm>
          </p:grpSpPr>
          <p:pic>
            <p:nvPicPr>
              <p:cNvPr id="70" name="图形 69"/>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1" name="图形 70"/>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2" name="组合 71"/>
            <p:cNvGrpSpPr/>
            <p:nvPr userDrawn="1"/>
          </p:nvGrpSpPr>
          <p:grpSpPr>
            <a:xfrm>
              <a:off x="10472738" y="4391326"/>
              <a:ext cx="1541462" cy="2128537"/>
              <a:chOff x="8470446" y="2515552"/>
              <a:chExt cx="476250" cy="657633"/>
            </a:xfrm>
          </p:grpSpPr>
          <p:pic>
            <p:nvPicPr>
              <p:cNvPr id="73" name="图形 7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4" name="图形 73"/>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5" name="组合 74"/>
            <p:cNvGrpSpPr/>
            <p:nvPr userDrawn="1"/>
          </p:nvGrpSpPr>
          <p:grpSpPr>
            <a:xfrm>
              <a:off x="4869081" y="4618776"/>
              <a:ext cx="617320" cy="852430"/>
              <a:chOff x="8470446" y="2515552"/>
              <a:chExt cx="476250" cy="657633"/>
            </a:xfrm>
          </p:grpSpPr>
          <p:pic>
            <p:nvPicPr>
              <p:cNvPr id="76" name="图形 7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7" name="图形 7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8" name="组合 77"/>
            <p:cNvGrpSpPr/>
            <p:nvPr userDrawn="1"/>
          </p:nvGrpSpPr>
          <p:grpSpPr>
            <a:xfrm>
              <a:off x="5983305" y="5191967"/>
              <a:ext cx="1085152" cy="1498439"/>
              <a:chOff x="8470446" y="2515552"/>
              <a:chExt cx="476250" cy="657633"/>
            </a:xfrm>
          </p:grpSpPr>
          <p:pic>
            <p:nvPicPr>
              <p:cNvPr id="79" name="图形 7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0" name="图形 7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sp>
        <p:nvSpPr>
          <p:cNvPr id="13" name="标题 1"/>
          <p:cNvSpPr>
            <a:spLocks noGrp="1"/>
          </p:cNvSpPr>
          <p:nvPr userDrawn="1">
            <p:ph type="ctrTitle" hasCustomPrompt="1"/>
          </p:nvPr>
        </p:nvSpPr>
        <p:spPr>
          <a:xfrm>
            <a:off x="4528456" y="1377043"/>
            <a:ext cx="4710793" cy="1801221"/>
          </a:xfrm>
        </p:spPr>
        <p:txBody>
          <a:bodyPr anchor="ctr">
            <a:normAutofit/>
          </a:bodyPr>
          <a:lstStyle>
            <a:lvl1pPr marL="0" indent="0" algn="l">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14" name="文本占位符 62"/>
          <p:cNvSpPr>
            <a:spLocks noGrp="1"/>
          </p:cNvSpPr>
          <p:nvPr userDrawn="1">
            <p:ph type="body" sz="quarter" idx="17" hasCustomPrompt="1"/>
          </p:nvPr>
        </p:nvSpPr>
        <p:spPr>
          <a:xfrm>
            <a:off x="4528457" y="3828247"/>
            <a:ext cx="4710792" cy="310871"/>
          </a:xfrm>
        </p:spPr>
        <p:txBody>
          <a:bodyPr vert="horz" lIns="91440" tIns="45720" rIns="91440" bIns="45720" rtlCol="0">
            <a:normAutofit/>
          </a:bodyPr>
          <a:lstStyle>
            <a:lvl1pPr marL="0" indent="0" algn="l">
              <a:buNone/>
              <a:defRPr lang="zh-CN" altLang="en-US" sz="16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endParaRPr lang="en-US" altLang="zh-CN" dirty="0"/>
          </a:p>
        </p:txBody>
      </p:sp>
      <p:sp>
        <p:nvSpPr>
          <p:cNvPr id="15" name="文本占位符 62"/>
          <p:cNvSpPr>
            <a:spLocks noGrp="1"/>
          </p:cNvSpPr>
          <p:nvPr userDrawn="1">
            <p:ph type="body" sz="quarter" idx="18" hasCustomPrompt="1"/>
          </p:nvPr>
        </p:nvSpPr>
        <p:spPr>
          <a:xfrm>
            <a:off x="4528457" y="4143881"/>
            <a:ext cx="4710792" cy="310871"/>
          </a:xfrm>
        </p:spPr>
        <p:txBody>
          <a:bodyPr vert="horz" lIns="91440" tIns="45720" rIns="91440" bIns="45720" rtlCol="0">
            <a:normAutofit/>
          </a:bodyPr>
          <a:lstStyle>
            <a:lvl1pPr marL="0" indent="0" algn="l">
              <a:buNone/>
              <a:defRPr lang="zh-CN" altLang="en-US" sz="16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关注服务号">
    <p:spTree>
      <p:nvGrpSpPr>
        <p:cNvPr id="1" name=""/>
        <p:cNvGrpSpPr/>
        <p:nvPr/>
      </p:nvGrpSpPr>
      <p:grpSpPr>
        <a:xfrm>
          <a:off x="0" y="0"/>
          <a:ext cx="0" cy="0"/>
          <a:chOff x="0" y="0"/>
          <a:chExt cx="0" cy="0"/>
        </a:xfrm>
      </p:grpSpPr>
      <p:sp>
        <p:nvSpPr>
          <p:cNvPr id="3" name="矩形 2"/>
          <p:cNvSpPr/>
          <p:nvPr userDrawn="1"/>
        </p:nvSpPr>
        <p:spPr>
          <a:xfrm>
            <a:off x="0" y="3429000"/>
            <a:ext cx="12192000" cy="3429000"/>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4" name="矩形: 圆角 3"/>
          <p:cNvSpPr/>
          <p:nvPr userDrawn="1"/>
        </p:nvSpPr>
        <p:spPr>
          <a:xfrm>
            <a:off x="1079465" y="1527629"/>
            <a:ext cx="3802742" cy="3802742"/>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5" name="图片 4" descr="图片包含 纵横字谜, 文字&#10;&#10;已生成极高可信度的说明"/>
          <p:cNvPicPr>
            <a:picLocks noChangeAspect="1"/>
          </p:cNvPicPr>
          <p:nvPr userDrawn="1"/>
        </p:nvPicPr>
        <p:blipFill>
          <a:blip r:embed="rId2">
            <a:clrChange>
              <a:clrFrom>
                <a:srgbClr val="FFFFFF"/>
              </a:clrFrom>
              <a:clrTo>
                <a:srgbClr val="FFFFFF">
                  <a:alpha val="0"/>
                </a:srgbClr>
              </a:clrTo>
            </a:clrChange>
          </a:blip>
          <a:stretch>
            <a:fillRect/>
          </a:stretch>
        </p:blipFill>
        <p:spPr>
          <a:xfrm>
            <a:off x="1308065" y="1756229"/>
            <a:ext cx="3345542" cy="3345542"/>
          </a:xfrm>
          <a:prstGeom prst="rect">
            <a:avLst/>
          </a:prstGeom>
        </p:spPr>
      </p:pic>
      <p:sp>
        <p:nvSpPr>
          <p:cNvPr id="6" name="文本框 5"/>
          <p:cNvSpPr txBox="1"/>
          <p:nvPr userDrawn="1"/>
        </p:nvSpPr>
        <p:spPr>
          <a:xfrm>
            <a:off x="5239657" y="1566506"/>
            <a:ext cx="6013185" cy="3549241"/>
          </a:xfrm>
          <a:prstGeom prst="rect">
            <a:avLst/>
          </a:prstGeom>
          <a:noFill/>
        </p:spPr>
        <p:txBody>
          <a:bodyPr wrap="none" rtlCol="0">
            <a:spAutoFit/>
          </a:bodyPr>
          <a:lstStyle/>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办公模板更新</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微软</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微信扫码关注</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微软</a:t>
            </a:r>
            <a:r>
              <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」服务号</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pic>
        <p:nvPicPr>
          <p:cNvPr id="7" name="图片 6">
            <a:hlinkClick r:id="rId3"/>
          </p:cNvPr>
          <p:cNvPicPr>
            <a:picLocks noChangeAspect="1"/>
          </p:cNvPicPr>
          <p:nvPr userDrawn="1"/>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5239657" y="6345797"/>
            <a:ext cx="1712686" cy="226074"/>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使用小程序">
    <p:spTree>
      <p:nvGrpSpPr>
        <p:cNvPr id="1" name=""/>
        <p:cNvGrpSpPr/>
        <p:nvPr/>
      </p:nvGrpSpPr>
      <p:grpSpPr>
        <a:xfrm>
          <a:off x="0" y="0"/>
          <a:ext cx="0" cy="0"/>
          <a:chOff x="0" y="0"/>
          <a:chExt cx="0" cy="0"/>
        </a:xfrm>
      </p:grpSpPr>
      <p:cxnSp>
        <p:nvCxnSpPr>
          <p:cNvPr id="4" name="直接连接符 3"/>
          <p:cNvCxnSpPr/>
          <p:nvPr userDrawn="1"/>
        </p:nvCxnSpPr>
        <p:spPr>
          <a:xfrm>
            <a:off x="0" y="657288"/>
            <a:ext cx="12192000" cy="0"/>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6" name="矩形 5"/>
          <p:cNvSpPr/>
          <p:nvPr userDrawn="1"/>
        </p:nvSpPr>
        <p:spPr>
          <a:xfrm>
            <a:off x="0" y="3091547"/>
            <a:ext cx="12192000" cy="3766453"/>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8" name="矩形: 圆角 7"/>
          <p:cNvSpPr/>
          <p:nvPr userDrawn="1"/>
        </p:nvSpPr>
        <p:spPr>
          <a:xfrm>
            <a:off x="621395"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9" name="矩形: 圆角 8"/>
          <p:cNvSpPr/>
          <p:nvPr userDrawn="1"/>
        </p:nvSpPr>
        <p:spPr>
          <a:xfrm>
            <a:off x="4374467"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10" name="文本框 9"/>
          <p:cNvSpPr txBox="1"/>
          <p:nvPr userDrawn="1"/>
        </p:nvSpPr>
        <p:spPr>
          <a:xfrm>
            <a:off x="1656327" y="286129"/>
            <a:ext cx="8879354" cy="670120"/>
          </a:xfrm>
          <a:prstGeom prst="rect">
            <a:avLst/>
          </a:prstGeom>
          <a:solidFill>
            <a:schemeClr val="bg1"/>
          </a:solidFill>
        </p:spPr>
        <p:txBody>
          <a:bodyPr wrap="none" rtlCol="0">
            <a:spAutoFit/>
          </a:bodyPr>
          <a:lstStyle/>
          <a:p>
            <a:pPr algn="ctr">
              <a:lnSpc>
                <a:spcPct val="130000"/>
              </a:lnSpc>
              <a:spcBef>
                <a:spcPts val="600"/>
              </a:spcBef>
            </a:pPr>
            <a:r>
              <a:rPr lang="zh-CN" altLang="en-US" sz="3200" b="1" kern="0">
                <a:latin typeface="微软雅黑" panose="020B0503020204020204" pitchFamily="34" charset="-122"/>
                <a:ea typeface="微软雅黑" panose="020B0503020204020204" pitchFamily="34" charset="-122"/>
                <a:cs typeface="+mn-ea"/>
                <a:sym typeface="+mn-lt"/>
              </a:rPr>
              <a:t> 微信扫描小程序码，使用微软移动办公黑科技 </a:t>
            </a:r>
            <a:endParaRPr lang="en-US" sz="3200" b="1" kern="0" dirty="0">
              <a:latin typeface="微软雅黑" panose="020B0503020204020204" pitchFamily="34" charset="-122"/>
              <a:ea typeface="微软雅黑" panose="020B0503020204020204" pitchFamily="34" charset="-122"/>
              <a:cs typeface="+mn-ea"/>
              <a:sym typeface="+mn-lt"/>
            </a:endParaRPr>
          </a:p>
        </p:txBody>
      </p:sp>
      <p:cxnSp>
        <p:nvCxnSpPr>
          <p:cNvPr id="11" name="直接连接符 10"/>
          <p:cNvCxnSpPr/>
          <p:nvPr userDrawn="1"/>
        </p:nvCxnSpPr>
        <p:spPr>
          <a:xfrm flipH="1">
            <a:off x="1523089"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10402443"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13" name="矩形: 圆角 12"/>
          <p:cNvSpPr/>
          <p:nvPr userDrawn="1"/>
        </p:nvSpPr>
        <p:spPr>
          <a:xfrm>
            <a:off x="8159751"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14" name="图片 13"/>
          <p:cNvPicPr>
            <a:picLocks noChangeAspect="1"/>
          </p:cNvPicPr>
          <p:nvPr userDrawn="1"/>
        </p:nvPicPr>
        <p:blipFill rotWithShape="1">
          <a:blip r:embed="rId2">
            <a:clrChange>
              <a:clrFrom>
                <a:srgbClr val="FFFFFF"/>
              </a:clrFrom>
              <a:clrTo>
                <a:srgbClr val="FFFFFF">
                  <a:alpha val="0"/>
                </a:srgbClr>
              </a:clrTo>
            </a:clrChange>
          </a:blip>
          <a:srcRect l="13924" t="13924" r="13924" b="13924"/>
          <a:stretch>
            <a:fillRect/>
          </a:stretch>
        </p:blipFill>
        <p:spPr>
          <a:xfrm>
            <a:off x="4705130" y="1673081"/>
            <a:ext cx="2743200" cy="2743200"/>
          </a:xfrm>
          <a:prstGeom prst="rect">
            <a:avLst/>
          </a:prstGeom>
        </p:spPr>
      </p:pic>
      <p:pic>
        <p:nvPicPr>
          <p:cNvPr id="15" name="图片 14"/>
          <p:cNvPicPr>
            <a:picLocks noChangeAspect="1"/>
          </p:cNvPicPr>
          <p:nvPr userDrawn="1"/>
        </p:nvPicPr>
        <p:blipFill rotWithShape="1">
          <a:blip r:embed="rId3">
            <a:clrChange>
              <a:clrFrom>
                <a:srgbClr val="FFFFFF"/>
              </a:clrFrom>
              <a:clrTo>
                <a:srgbClr val="FFFFFF">
                  <a:alpha val="0"/>
                </a:srgbClr>
              </a:clrTo>
            </a:clrChange>
          </a:blip>
          <a:srcRect l="14439" r="14439"/>
          <a:stretch>
            <a:fillRect/>
          </a:stretch>
        </p:blipFill>
        <p:spPr>
          <a:xfrm>
            <a:off x="8519321" y="1673081"/>
            <a:ext cx="2743200" cy="2743200"/>
          </a:xfrm>
          <a:prstGeom prst="rect">
            <a:avLst/>
          </a:prstGeom>
        </p:spPr>
      </p:pic>
      <p:pic>
        <p:nvPicPr>
          <p:cNvPr id="16" name="图片 15"/>
          <p:cNvPicPr>
            <a:picLocks noChangeAspect="1"/>
          </p:cNvPicPr>
          <p:nvPr userDrawn="1"/>
        </p:nvPicPr>
        <p:blipFill>
          <a:blip r:embed="rId4">
            <a:clrChange>
              <a:clrFrom>
                <a:srgbClr val="FFFFFF"/>
              </a:clrFrom>
              <a:clrTo>
                <a:srgbClr val="FFFFFF">
                  <a:alpha val="0"/>
                </a:srgbClr>
              </a:clrTo>
            </a:clrChange>
          </a:blip>
          <a:stretch>
            <a:fillRect/>
          </a:stretch>
        </p:blipFill>
        <p:spPr>
          <a:xfrm>
            <a:off x="980965" y="1673081"/>
            <a:ext cx="2743200" cy="2743200"/>
          </a:xfrm>
          <a:prstGeom prst="rect">
            <a:avLst/>
          </a:prstGeom>
        </p:spPr>
      </p:pic>
      <p:sp>
        <p:nvSpPr>
          <p:cNvPr id="17" name="文本框 16"/>
          <p:cNvSpPr txBox="1"/>
          <p:nvPr userDrawn="1"/>
        </p:nvSpPr>
        <p:spPr>
          <a:xfrm>
            <a:off x="987447" y="5138740"/>
            <a:ext cx="2730235"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在微信访问</a:t>
            </a:r>
            <a:r>
              <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OneDrive</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a:t>
            </a:r>
            <a:r>
              <a:rPr lang="en-US" altLang="zh-CN"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a:t>
            </a:r>
            <a:endParaRPr lang="en-US" sz="2000" b="1"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18" name="文本框 17"/>
          <p:cNvSpPr txBox="1"/>
          <p:nvPr userDrawn="1"/>
        </p:nvSpPr>
        <p:spPr>
          <a:xfrm>
            <a:off x="4862328" y="5138740"/>
            <a:ext cx="2467342"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让你的文档会说话</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微软听听文档 」</a:t>
            </a:r>
            <a:endPar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19" name="文本框 18"/>
          <p:cNvSpPr txBox="1"/>
          <p:nvPr userDrawn="1"/>
        </p:nvSpPr>
        <p:spPr>
          <a:xfrm>
            <a:off x="8644425" y="5138740"/>
            <a:ext cx="2492990"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你的文档创作小助手</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微软小蜜 」</a:t>
            </a:r>
            <a:endPar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cxnSp>
        <p:nvCxnSpPr>
          <p:cNvPr id="20" name="直接连接符 19"/>
          <p:cNvCxnSpPr/>
          <p:nvPr userDrawn="1"/>
        </p:nvCxnSpPr>
        <p:spPr>
          <a:xfrm>
            <a:off x="419803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a:off x="797621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2" name="图片 21">
            <a:hlinkClick r:id="rId5"/>
          </p:cNvPr>
          <p:cNvPicPr>
            <a:picLocks noChangeAspect="1"/>
          </p:cNvPicPr>
          <p:nvPr userDrawn="1"/>
        </p:nvPicPr>
        <p:blipFill>
          <a:blip r:embed="rId6" cstate="print">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5239657" y="6345797"/>
            <a:ext cx="1712686" cy="226074"/>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5" name="页脚占位符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ltLang="zh-CN"/>
              <a:t>www.islide.cc </a:t>
            </a:r>
            <a:endParaRPr lang="zh-CN" altLang="en-US" dirty="0"/>
          </a:p>
        </p:txBody>
      </p:sp>
      <p:sp>
        <p:nvSpPr>
          <p:cNvPr id="6"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tint val="75000"/>
                  </a:schemeClr>
                </a:solidFill>
              </a:defRPr>
            </a:lvl1pPr>
          </a:lstStyle>
          <a:p>
            <a:fld id="{5DD3DB80-B894-403A-B48E-6FDC1A72010E}" type="slidenum">
              <a:rPr lang="zh-CN" altLang="en-US" smtClean="0"/>
            </a:fld>
            <a:endParaRPr lang="zh-CN" altLang="en-US"/>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0.jpeg"/><Relationship Id="rId1"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0.jpeg"/><Relationship Id="rId1"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0.jpeg"/><Relationship Id="rId1"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667510" y="2657475"/>
            <a:ext cx="7298055" cy="673735"/>
          </a:xfrm>
        </p:spPr>
        <p:txBody>
          <a:bodyPr>
            <a:noAutofit/>
          </a:bodyPr>
          <a:lstStyle/>
          <a:p>
            <a:r>
              <a:rPr lang="en-US" altLang="zh-CN" sz="1600" dirty="0">
                <a:sym typeface="+mn-ea"/>
              </a:rPr>
              <a:t>知识目标</a:t>
            </a:r>
            <a:endParaRPr lang="en-US" altLang="zh-CN" sz="1600" dirty="0">
              <a:sym typeface="+mn-ea"/>
            </a:endParaRPr>
          </a:p>
          <a:p>
            <a:r>
              <a:rPr lang="en-US" altLang="zh-CN" sz="1600" dirty="0">
                <a:sym typeface="+mn-ea"/>
              </a:rPr>
              <a:t>1．掌握电子商务环境下物流模式的类型。</a:t>
            </a:r>
            <a:endParaRPr lang="en-US" altLang="zh-CN" sz="1600" dirty="0">
              <a:sym typeface="+mn-ea"/>
            </a:endParaRPr>
          </a:p>
          <a:p>
            <a:r>
              <a:rPr lang="en-US" altLang="zh-CN" sz="1600" dirty="0">
                <a:sym typeface="+mn-ea"/>
              </a:rPr>
              <a:t>2．了解电子商务环境下的新型物流。</a:t>
            </a:r>
            <a:endParaRPr lang="en-US" altLang="zh-CN" sz="1600" dirty="0">
              <a:sym typeface="+mn-ea"/>
            </a:endParaRPr>
          </a:p>
          <a:p>
            <a:r>
              <a:rPr lang="en-US" altLang="zh-CN" sz="1600" dirty="0">
                <a:sym typeface="+mn-ea"/>
              </a:rPr>
              <a:t>能力目标</a:t>
            </a:r>
            <a:endParaRPr lang="en-US" altLang="zh-CN" sz="1600" dirty="0">
              <a:sym typeface="+mn-ea"/>
            </a:endParaRPr>
          </a:p>
          <a:p>
            <a:r>
              <a:rPr lang="en-US" altLang="zh-CN" sz="1600" dirty="0">
                <a:sym typeface="+mn-ea"/>
              </a:rPr>
              <a:t>1．能够对不同类型物流模式进行比较分析。</a:t>
            </a:r>
            <a:endParaRPr lang="en-US" altLang="zh-CN" sz="1600" dirty="0">
              <a:sym typeface="+mn-ea"/>
            </a:endParaRPr>
          </a:p>
          <a:p>
            <a:r>
              <a:rPr lang="en-US" altLang="zh-CN" sz="1600" dirty="0">
                <a:sym typeface="+mn-ea"/>
              </a:rPr>
              <a:t>2．能够根据物流企业的特点选择不同的物流模式。</a:t>
            </a:r>
            <a:endParaRPr lang="en-US" altLang="zh-CN" sz="1600" dirty="0">
              <a:sym typeface="+mn-ea"/>
            </a:endParaRPr>
          </a:p>
          <a:p>
            <a:endParaRPr lang="en-US" altLang="zh-CN" sz="1600" dirty="0">
              <a:sym typeface="+mn-ea"/>
            </a:endParaRPr>
          </a:p>
        </p:txBody>
      </p:sp>
      <p:sp>
        <p:nvSpPr>
          <p:cNvPr id="4" name="标题 3"/>
          <p:cNvSpPr>
            <a:spLocks noGrp="1"/>
          </p:cNvSpPr>
          <p:nvPr>
            <p:ph type="ctrTitle"/>
          </p:nvPr>
        </p:nvSpPr>
        <p:spPr>
          <a:xfrm>
            <a:off x="1667510" y="593090"/>
            <a:ext cx="6722110" cy="1350645"/>
          </a:xfrm>
        </p:spPr>
        <p:txBody>
          <a:bodyPr>
            <a:normAutofit/>
          </a:bodyPr>
          <a:lstStyle/>
          <a:p>
            <a:r>
              <a:rPr lang="en-US" altLang="zh-CN" dirty="0"/>
              <a:t>项目二  电子商务环境下的</a:t>
            </a:r>
            <a:br>
              <a:rPr lang="en-US" altLang="zh-CN" dirty="0"/>
            </a:br>
            <a:r>
              <a:rPr lang="en-US" altLang="zh-CN" dirty="0"/>
              <a:t>             物流模式</a:t>
            </a:r>
            <a:endParaRPr lang="en-US" altLang="zh-CN" dirty="0"/>
          </a:p>
        </p:txBody>
      </p:sp>
      <p:cxnSp>
        <p:nvCxnSpPr>
          <p:cNvPr id="13" name="直接连接符 12"/>
          <p:cNvCxnSpPr/>
          <p:nvPr/>
        </p:nvCxnSpPr>
        <p:spPr>
          <a:xfrm>
            <a:off x="1403735" y="1354258"/>
            <a:ext cx="0" cy="24003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dirty="0">
                <a:sym typeface="+mn-ea"/>
              </a:rPr>
              <a:t>任务一  认识电子商务物流模式</a:t>
            </a:r>
            <a:endParaRPr dirty="0">
              <a:sym typeface="+mn-ea"/>
            </a:endParaRPr>
          </a:p>
        </p:txBody>
      </p:sp>
      <p:sp>
        <p:nvSpPr>
          <p:cNvPr id="7" name="iś1íďe"/>
          <p:cNvSpPr/>
          <p:nvPr/>
        </p:nvSpPr>
        <p:spPr bwMode="auto">
          <a:xfrm>
            <a:off x="4810125" y="2388211"/>
            <a:ext cx="520576" cy="521068"/>
          </a:xfrm>
          <a:prstGeom prst="ellipse">
            <a:avLst/>
          </a:prstGeom>
          <a:solidFill>
            <a:schemeClr val="accent1"/>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defRPr/>
            </a:pPr>
            <a:r>
              <a:rPr lang="en-US" altLang="zh-CN" b="1"/>
              <a:t>1</a:t>
            </a:r>
            <a:endParaRPr lang="zh-CN" altLang="en-US" b="1"/>
          </a:p>
        </p:txBody>
      </p:sp>
      <p:sp>
        <p:nvSpPr>
          <p:cNvPr id="8" name="íṡḻíḍè"/>
          <p:cNvSpPr/>
          <p:nvPr/>
        </p:nvSpPr>
        <p:spPr bwMode="auto">
          <a:xfrm>
            <a:off x="4810125" y="3099408"/>
            <a:ext cx="520576" cy="521068"/>
          </a:xfrm>
          <a:prstGeom prst="ellipse">
            <a:avLst/>
          </a:prstGeom>
          <a:solidFill>
            <a:schemeClr val="tx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defRPr/>
            </a:pPr>
            <a:r>
              <a:rPr lang="en-US" altLang="zh-CN" b="1" dirty="0"/>
              <a:t>2</a:t>
            </a:r>
            <a:endParaRPr lang="zh-CN" altLang="en-US" b="1" dirty="0"/>
          </a:p>
        </p:txBody>
      </p:sp>
      <p:cxnSp>
        <p:nvCxnSpPr>
          <p:cNvPr id="13" name="直接连接符 12"/>
          <p:cNvCxnSpPr/>
          <p:nvPr/>
        </p:nvCxnSpPr>
        <p:spPr bwMode="auto">
          <a:xfrm>
            <a:off x="5571751" y="2993060"/>
            <a:ext cx="5976000" cy="0"/>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cxnSp>
        <p:nvCxnSpPr>
          <p:cNvPr id="14" name="直接连接符 13"/>
          <p:cNvCxnSpPr/>
          <p:nvPr/>
        </p:nvCxnSpPr>
        <p:spPr bwMode="auto">
          <a:xfrm>
            <a:off x="5571751" y="3706852"/>
            <a:ext cx="5976000" cy="0"/>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cxnSp>
        <p:nvCxnSpPr>
          <p:cNvPr id="18" name="直接连接符 17"/>
          <p:cNvCxnSpPr/>
          <p:nvPr/>
        </p:nvCxnSpPr>
        <p:spPr>
          <a:xfrm>
            <a:off x="2837711" y="1970070"/>
            <a:ext cx="0" cy="3086345"/>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19" name="îşḻídé"/>
          <p:cNvSpPr txBox="1"/>
          <p:nvPr/>
        </p:nvSpPr>
        <p:spPr>
          <a:xfrm>
            <a:off x="1512049" y="1919146"/>
            <a:ext cx="1744388" cy="523220"/>
          </a:xfrm>
          <a:prstGeom prst="rect">
            <a:avLst/>
          </a:prstGeom>
          <a:solidFill>
            <a:schemeClr val="bg1"/>
          </a:solidFill>
        </p:spPr>
        <p:txBody>
          <a:bodyPr wrap="square" lIns="91440" tIns="45720" rIns="91440" bIns="45720" rtlCol="0">
            <a:normAutofit fontScale="90000"/>
          </a:bodyPr>
          <a:lstStyle/>
          <a:p>
            <a:pPr algn="r"/>
            <a:r>
              <a:rPr lang="zh-CN" altLang="tr-TR" sz="2800" b="1" dirty="0">
                <a:solidFill>
                  <a:sysClr val="windowText" lastClr="000000"/>
                </a:solidFill>
              </a:rPr>
              <a:t>目录</a:t>
            </a:r>
            <a:endParaRPr lang="zh-CN" altLang="tr-TR" sz="2800" b="1" dirty="0">
              <a:solidFill>
                <a:sysClr val="windowText" lastClr="000000"/>
              </a:solidFill>
            </a:endParaRPr>
          </a:p>
        </p:txBody>
      </p:sp>
      <p:sp>
        <p:nvSpPr>
          <p:cNvPr id="20" name="ïsḷïḍè"/>
          <p:cNvSpPr txBox="1"/>
          <p:nvPr/>
        </p:nvSpPr>
        <p:spPr bwMode="auto">
          <a:xfrm>
            <a:off x="5461000" y="2442210"/>
            <a:ext cx="6086475" cy="385445"/>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10000"/>
              </a:lnSpc>
              <a:spcBef>
                <a:spcPct val="0"/>
              </a:spcBef>
              <a:buFontTx/>
              <a:buNone/>
            </a:pPr>
            <a:r>
              <a:rPr lang="en-US" altLang="zh-CN" sz="2000" b="1" dirty="0">
                <a:solidFill>
                  <a:schemeClr val="bg1"/>
                </a:solidFill>
              </a:rPr>
              <a:t>一、自营物流</a:t>
            </a:r>
            <a:endParaRPr lang="en-US" altLang="zh-CN" sz="2000" b="1" dirty="0">
              <a:solidFill>
                <a:schemeClr val="bg1"/>
              </a:solidFill>
            </a:endParaRPr>
          </a:p>
        </p:txBody>
      </p:sp>
      <p:sp>
        <p:nvSpPr>
          <p:cNvPr id="21" name="îśļîḓé"/>
          <p:cNvSpPr txBox="1"/>
          <p:nvPr/>
        </p:nvSpPr>
        <p:spPr bwMode="auto">
          <a:xfrm>
            <a:off x="5449808" y="3179605"/>
            <a:ext cx="6086431"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eaLnBrk="1" hangingPunct="1">
              <a:lnSpc>
                <a:spcPct val="100000"/>
              </a:lnSpc>
              <a:buClrTx/>
              <a:buSzTx/>
              <a:buFontTx/>
              <a:buNone/>
            </a:pPr>
            <a:r>
              <a:rPr lang="en-US" altLang="zh-CN" sz="2000" b="1" dirty="0">
                <a:solidFill>
                  <a:schemeClr val="tx1"/>
                </a:solidFill>
                <a:sym typeface="+mn-ea"/>
              </a:rPr>
              <a:t>二、第三方物流</a:t>
            </a:r>
            <a:endParaRPr lang="en-US" altLang="zh-CN" sz="2000" b="1" dirty="0">
              <a:solidFill>
                <a:schemeClr val="tx1"/>
              </a:solidFill>
              <a:sym typeface="+mn-ea"/>
            </a:endParaRPr>
          </a:p>
        </p:txBody>
      </p:sp>
      <p:sp>
        <p:nvSpPr>
          <p:cNvPr id="3" name="íṡḻíḍè"/>
          <p:cNvSpPr/>
          <p:nvPr/>
        </p:nvSpPr>
        <p:spPr bwMode="auto">
          <a:xfrm>
            <a:off x="4803775" y="3826483"/>
            <a:ext cx="520576" cy="521068"/>
          </a:xfrm>
          <a:prstGeom prst="ellipse">
            <a:avLst/>
          </a:prstGeom>
          <a:solidFill>
            <a:schemeClr val="tx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defRPr/>
            </a:pPr>
            <a:r>
              <a:rPr lang="en-US" altLang="zh-CN" b="1" dirty="0"/>
              <a:t>3</a:t>
            </a:r>
            <a:endParaRPr lang="en-US" altLang="zh-CN" b="1" dirty="0"/>
          </a:p>
        </p:txBody>
      </p:sp>
      <p:sp>
        <p:nvSpPr>
          <p:cNvPr id="4" name="îśļîḓé"/>
          <p:cNvSpPr txBox="1"/>
          <p:nvPr/>
        </p:nvSpPr>
        <p:spPr bwMode="auto">
          <a:xfrm>
            <a:off x="5443458" y="3906680"/>
            <a:ext cx="6086431"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eaLnBrk="1" hangingPunct="1">
              <a:lnSpc>
                <a:spcPct val="100000"/>
              </a:lnSpc>
              <a:buClrTx/>
              <a:buSzTx/>
              <a:buFontTx/>
              <a:buNone/>
            </a:pPr>
            <a:r>
              <a:rPr lang="zh-CN" altLang="en-US" sz="2000" b="1" dirty="0">
                <a:solidFill>
                  <a:schemeClr val="tx1"/>
                </a:solidFill>
                <a:sym typeface="+mn-ea"/>
              </a:rPr>
              <a:t>三</a:t>
            </a:r>
            <a:r>
              <a:rPr lang="en-US" altLang="zh-CN" sz="2000" b="1" dirty="0">
                <a:solidFill>
                  <a:schemeClr val="tx1"/>
                </a:solidFill>
                <a:sym typeface="+mn-ea"/>
              </a:rPr>
              <a:t>、物流</a:t>
            </a:r>
            <a:r>
              <a:rPr lang="zh-CN" altLang="en-US" sz="2000" b="1" dirty="0">
                <a:solidFill>
                  <a:schemeClr val="tx1"/>
                </a:solidFill>
                <a:sym typeface="+mn-ea"/>
              </a:rPr>
              <a:t>联盟</a:t>
            </a:r>
            <a:endParaRPr lang="zh-CN" altLang="en-US" sz="2000" b="1" dirty="0">
              <a:solidFill>
                <a:schemeClr val="tx1"/>
              </a:solidFill>
              <a:sym typeface="+mn-ea"/>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4915625" y="759654"/>
            <a:ext cx="6604863" cy="656792"/>
          </a:xfrm>
        </p:spPr>
        <p:txBody>
          <a:bodyPr>
            <a:normAutofit/>
          </a:bodyPr>
          <a:lstStyle/>
          <a:p>
            <a:r>
              <a:rPr lang="en-US" altLang="zh-CN" dirty="0">
                <a:solidFill>
                  <a:schemeClr val="tx1"/>
                </a:solidFill>
                <a:sym typeface="+mn-ea"/>
              </a:rPr>
              <a:t>一、自营物流</a:t>
            </a:r>
            <a:endParaRPr lang="en-US" altLang="zh-CN" dirty="0">
              <a:solidFill>
                <a:schemeClr val="tx1"/>
              </a:solidFill>
              <a:sym typeface="+mn-ea"/>
            </a:endParaRPr>
          </a:p>
        </p:txBody>
      </p:sp>
      <p:sp>
        <p:nvSpPr>
          <p:cNvPr id="6" name="文本占位符 5"/>
          <p:cNvSpPr>
            <a:spLocks noGrp="1"/>
          </p:cNvSpPr>
          <p:nvPr userDrawn="1">
            <p:ph type="body" idx="1"/>
          </p:nvPr>
        </p:nvSpPr>
        <p:spPr>
          <a:xfrm>
            <a:off x="4915624" y="1333942"/>
            <a:ext cx="6621677" cy="1015623"/>
          </a:xfrm>
        </p:spPr>
        <p:txBody>
          <a:bodyPr>
            <a:noAutofit/>
          </a:bodyPr>
          <a:lstStyle/>
          <a:p>
            <a:pPr lvl="0"/>
            <a:r>
              <a:rPr lang="en-US" altLang="zh-CN" sz="2000" b="1"/>
              <a:t>（一）自营物流的概念</a:t>
            </a:r>
            <a:endParaRPr lang="en-US" altLang="zh-CN" sz="2000" b="1"/>
          </a:p>
          <a:p>
            <a:pPr lvl="0"/>
            <a:r>
              <a:rPr lang="en-US" altLang="zh-CN" sz="2000"/>
              <a:t>自营物流指企业借助自身的物质条件（包括物流设施、设备和管理机构等）自行组织的物流活动，是企业主要利用已有的物流资源，采用先进的物流管理系统和物流技术，不断优化物运作流程，为生产经营过程提供高效、优质服务的基本方式。</a:t>
            </a:r>
            <a:endParaRPr lang="en-US" altLang="zh-CN" sz="2000"/>
          </a:p>
          <a:p>
            <a:pPr lvl="0"/>
            <a:r>
              <a:rPr lang="en-US" altLang="zh-CN" sz="2000" b="1"/>
              <a:t>（二）电子商务企业自建物流的原因</a:t>
            </a:r>
            <a:endParaRPr lang="en-US" altLang="zh-CN" sz="2000" b="1"/>
          </a:p>
          <a:p>
            <a:pPr lvl="0"/>
            <a:r>
              <a:rPr lang="en-US" altLang="zh-CN" sz="2000"/>
              <a:t>电子商务的发展受制于三大因素：物流、信息流和资金流。对于我国的B2C电子商务企业而言，物流是其最大的难题。</a:t>
            </a:r>
            <a:endParaRPr lang="en-US" altLang="zh-CN" sz="2000"/>
          </a:p>
          <a:p>
            <a:pPr lvl="0"/>
            <a:r>
              <a:rPr lang="en-US" altLang="zh-CN" sz="2000"/>
              <a:t>1．第三方物流企业规模小、资源分散、服务功能单一</a:t>
            </a:r>
            <a:endParaRPr lang="en-US" altLang="zh-CN" sz="2000"/>
          </a:p>
          <a:p>
            <a:pPr lvl="0"/>
            <a:r>
              <a:rPr lang="en-US" altLang="zh-CN" sz="2000"/>
              <a:t>2．第三方物流企业缺少必要的物流管理信息系统</a:t>
            </a:r>
            <a:endParaRPr lang="en-US" altLang="zh-CN" sz="2000"/>
          </a:p>
          <a:p>
            <a:pPr lvl="0"/>
            <a:r>
              <a:rPr lang="en-US" altLang="zh-CN" sz="2000"/>
              <a:t>3．第三方物流企业商品配送服务缺乏规范性</a:t>
            </a:r>
            <a:endParaRPr lang="en-US" altLang="zh-CN" sz="2000"/>
          </a:p>
        </p:txBody>
      </p:sp>
      <p:sp>
        <p:nvSpPr>
          <p:cNvPr id="39" name="文本框 76"/>
          <p:cNvSpPr txBox="1"/>
          <p:nvPr/>
        </p:nvSpPr>
        <p:spPr>
          <a:xfrm>
            <a:off x="2173178" y="1991626"/>
            <a:ext cx="1698172" cy="1783340"/>
          </a:xfrm>
          <a:prstGeom prst="rect">
            <a:avLst/>
          </a:prstGeom>
          <a:noFill/>
        </p:spPr>
        <p:txBody>
          <a:bodyPr wrap="none" numCol="1" rtlCol="0">
            <a:prstTxWarp prst="textPlain">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600">
                <a:solidFill>
                  <a:schemeClr val="accent1"/>
                </a:solidFill>
                <a:latin typeface="Impact" panose="020B0806030902050204" pitchFamily="34" charset="0"/>
              </a:rPr>
              <a:t>/01</a:t>
            </a:r>
            <a:endParaRPr lang="en-US" altLang="zh-CN" sz="16600">
              <a:solidFill>
                <a:schemeClr val="accent1"/>
              </a:solidFill>
              <a:latin typeface="Impact" panose="020B0806030902050204" pitchFamily="34" charset="0"/>
            </a:endParaRPr>
          </a:p>
        </p:txBody>
      </p:sp>
      <p:cxnSp>
        <p:nvCxnSpPr>
          <p:cNvPr id="14" name="直接连接符 13"/>
          <p:cNvCxnSpPr/>
          <p:nvPr/>
        </p:nvCxnSpPr>
        <p:spPr>
          <a:xfrm>
            <a:off x="4525248" y="1846384"/>
            <a:ext cx="0" cy="24003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一、自营物流</a:t>
            </a:r>
            <a:endParaRPr lang="zh-CN" altLang="en-US" dirty="0"/>
          </a:p>
        </p:txBody>
      </p:sp>
      <p:sp>
        <p:nvSpPr>
          <p:cNvPr id="3" name="页脚占位符 2"/>
          <p:cNvSpPr>
            <a:spLocks noGrp="1"/>
          </p:cNvSpPr>
          <p:nvPr>
            <p:ph type="ftr" sz="quarter" idx="11"/>
          </p:nvPr>
        </p:nvSpPr>
        <p:spPr/>
        <p:txBody>
          <a:bodyPr/>
          <a:lstStyle/>
          <a:p>
            <a:r>
              <a:rPr lang="en-US" altLang="zh-CN"/>
              <a:t>www.islide.cc</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fld>
            <a:endParaRPr lang="zh-CN" altLang="en-US"/>
          </a:p>
        </p:txBody>
      </p:sp>
      <p:grpSp>
        <p:nvGrpSpPr>
          <p:cNvPr id="22" name="ísļíḓê"/>
          <p:cNvGrpSpPr/>
          <p:nvPr/>
        </p:nvGrpSpPr>
        <p:grpSpPr>
          <a:xfrm rot="0">
            <a:off x="4401185" y="1153160"/>
            <a:ext cx="3388360" cy="4519930"/>
            <a:chOff x="4290846" y="1522508"/>
            <a:chExt cx="3388076" cy="4520042"/>
          </a:xfrm>
        </p:grpSpPr>
        <p:grpSp>
          <p:nvGrpSpPr>
            <p:cNvPr id="23" name="ïśļiḑè"/>
            <p:cNvGrpSpPr/>
            <p:nvPr/>
          </p:nvGrpSpPr>
          <p:grpSpPr>
            <a:xfrm>
              <a:off x="4290846" y="3579159"/>
              <a:ext cx="1951835" cy="2463391"/>
              <a:chOff x="3948064" y="3579159"/>
              <a:chExt cx="1951835" cy="2463391"/>
            </a:xfrm>
          </p:grpSpPr>
          <p:sp>
            <p:nvSpPr>
              <p:cNvPr id="37" name="îṧḻîḋê"/>
              <p:cNvSpPr/>
              <p:nvPr/>
            </p:nvSpPr>
            <p:spPr>
              <a:xfrm rot="13500000">
                <a:off x="4459739" y="4084946"/>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38" name="îṡḻîḓe"/>
              <p:cNvGrpSpPr/>
              <p:nvPr/>
            </p:nvGrpSpPr>
            <p:grpSpPr>
              <a:xfrm>
                <a:off x="4972299" y="3579159"/>
                <a:ext cx="415040" cy="415040"/>
                <a:chOff x="7442747" y="2249137"/>
                <a:chExt cx="648072" cy="648072"/>
              </a:xfrm>
            </p:grpSpPr>
            <p:sp>
              <p:nvSpPr>
                <p:cNvPr id="45" name="íṡlíďê"/>
                <p:cNvSpPr/>
                <p:nvPr/>
              </p:nvSpPr>
              <p:spPr>
                <a:xfrm>
                  <a:off x="7442747" y="2249137"/>
                  <a:ext cx="648072" cy="648072"/>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6" name="îṩľiḑe"/>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lstStyle/>
                <a:p>
                  <a:pPr algn="ctr"/>
                </a:p>
              </p:txBody>
            </p:sp>
          </p:grpSp>
          <p:grpSp>
            <p:nvGrpSpPr>
              <p:cNvPr id="39" name="iṡḷiḍè"/>
              <p:cNvGrpSpPr/>
              <p:nvPr/>
            </p:nvGrpSpPr>
            <p:grpSpPr>
              <a:xfrm>
                <a:off x="3948064" y="4597506"/>
                <a:ext cx="415040" cy="415040"/>
                <a:chOff x="4792557" y="2249137"/>
                <a:chExt cx="648072" cy="648072"/>
              </a:xfrm>
            </p:grpSpPr>
            <p:sp>
              <p:nvSpPr>
                <p:cNvPr id="43" name="ïṣ1íďé"/>
                <p:cNvSpPr/>
                <p:nvPr/>
              </p:nvSpPr>
              <p:spPr>
                <a:xfrm>
                  <a:off x="4792557"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4" name="îsľïďe"/>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p>
              </p:txBody>
            </p:sp>
          </p:grpSp>
          <p:grpSp>
            <p:nvGrpSpPr>
              <p:cNvPr id="40" name="ïšľïḓé"/>
              <p:cNvGrpSpPr/>
              <p:nvPr/>
            </p:nvGrpSpPr>
            <p:grpSpPr>
              <a:xfrm>
                <a:off x="4972299" y="5627510"/>
                <a:ext cx="415040" cy="415040"/>
                <a:chOff x="3909160" y="2249137"/>
                <a:chExt cx="648072" cy="648072"/>
              </a:xfrm>
            </p:grpSpPr>
            <p:sp>
              <p:nvSpPr>
                <p:cNvPr id="41" name="íṡlîďè"/>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2" name="ïśḻîḓé"/>
                <p:cNvSpPr/>
                <p:nvPr/>
              </p:nvSpPr>
              <p:spPr bwMode="auto">
                <a:xfrm>
                  <a:off x="4043050" y="2391832"/>
                  <a:ext cx="380293" cy="362683"/>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p>
              </p:txBody>
            </p:sp>
          </p:grpSp>
        </p:grpSp>
        <p:grpSp>
          <p:nvGrpSpPr>
            <p:cNvPr id="24" name="íṥḷíde"/>
            <p:cNvGrpSpPr/>
            <p:nvPr/>
          </p:nvGrpSpPr>
          <p:grpSpPr>
            <a:xfrm>
              <a:off x="5803867" y="1522508"/>
              <a:ext cx="1875055" cy="2471691"/>
              <a:chOff x="6036232" y="1409841"/>
              <a:chExt cx="1875055" cy="2471691"/>
            </a:xfrm>
          </p:grpSpPr>
          <p:sp>
            <p:nvSpPr>
              <p:cNvPr id="27" name="iṥ1ídè"/>
              <p:cNvSpPr/>
              <p:nvPr/>
            </p:nvSpPr>
            <p:spPr>
              <a:xfrm rot="2700000">
                <a:off x="6036232" y="1919790"/>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28" name="î$lidè"/>
              <p:cNvGrpSpPr/>
              <p:nvPr/>
            </p:nvGrpSpPr>
            <p:grpSpPr>
              <a:xfrm>
                <a:off x="6537760" y="3466492"/>
                <a:ext cx="415040" cy="415040"/>
                <a:chOff x="6559351" y="2249137"/>
                <a:chExt cx="648072" cy="648072"/>
              </a:xfrm>
            </p:grpSpPr>
            <p:sp>
              <p:nvSpPr>
                <p:cNvPr id="35" name="íŝļïḍé"/>
                <p:cNvSpPr/>
                <p:nvPr/>
              </p:nvSpPr>
              <p:spPr>
                <a:xfrm>
                  <a:off x="6559351" y="2249137"/>
                  <a:ext cx="648072" cy="648072"/>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6" name="îsḻíḋe"/>
                <p:cNvSpPr/>
                <p:nvPr/>
              </p:nvSpPr>
              <p:spPr bwMode="auto">
                <a:xfrm>
                  <a:off x="6693241" y="2390028"/>
                  <a:ext cx="380293" cy="366291"/>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p>
              </p:txBody>
            </p:sp>
          </p:grpSp>
          <p:grpSp>
            <p:nvGrpSpPr>
              <p:cNvPr id="29" name="ïṥḻîdè"/>
              <p:cNvGrpSpPr/>
              <p:nvPr/>
            </p:nvGrpSpPr>
            <p:grpSpPr>
              <a:xfrm>
                <a:off x="6548792" y="1409841"/>
                <a:ext cx="415040" cy="415040"/>
                <a:chOff x="5675954" y="2249137"/>
                <a:chExt cx="648072" cy="648072"/>
              </a:xfrm>
            </p:grpSpPr>
            <p:sp>
              <p:nvSpPr>
                <p:cNvPr id="33" name="íśľiďé"/>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4" name="îsļiḋè"/>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p>
              </p:txBody>
            </p:sp>
          </p:grpSp>
          <p:grpSp>
            <p:nvGrpSpPr>
              <p:cNvPr id="30" name="ïšḻïḑe"/>
              <p:cNvGrpSpPr/>
              <p:nvPr/>
            </p:nvGrpSpPr>
            <p:grpSpPr>
              <a:xfrm>
                <a:off x="7496247" y="2432350"/>
                <a:ext cx="415040" cy="415040"/>
                <a:chOff x="3909160" y="2249137"/>
                <a:chExt cx="648072" cy="648072"/>
              </a:xfrm>
            </p:grpSpPr>
            <p:sp>
              <p:nvSpPr>
                <p:cNvPr id="31" name="isḻíḋè"/>
                <p:cNvSpPr/>
                <p:nvPr/>
              </p:nvSpPr>
              <p:spPr>
                <a:xfrm>
                  <a:off x="3909160" y="2249137"/>
                  <a:ext cx="648072" cy="64807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îs1iḑè"/>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p>
              </p:txBody>
            </p:sp>
          </p:grpSp>
        </p:grpSp>
        <p:sp>
          <p:nvSpPr>
            <p:cNvPr id="25" name="îṥḻîḓé"/>
            <p:cNvSpPr/>
            <p:nvPr/>
          </p:nvSpPr>
          <p:spPr bwMode="auto">
            <a:xfrm>
              <a:off x="5057090" y="3871193"/>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1"/>
              <a:stretch>
                <a:fillRect l="-24897" r="-2455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26" name="íṥ1îḍè"/>
            <p:cNvSpPr/>
            <p:nvPr/>
          </p:nvSpPr>
          <p:spPr bwMode="auto">
            <a:xfrm>
              <a:off x="5057090" y="1834502"/>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2"/>
              <a:stretch>
                <a:fillRect l="-41847" r="-4127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6" name="文本框 5"/>
          <p:cNvSpPr txBox="1"/>
          <p:nvPr/>
        </p:nvSpPr>
        <p:spPr>
          <a:xfrm>
            <a:off x="669925" y="1931035"/>
            <a:ext cx="4060825" cy="2707005"/>
          </a:xfrm>
          <a:prstGeom prst="rect">
            <a:avLst/>
          </a:prstGeom>
          <a:noFill/>
        </p:spPr>
        <p:txBody>
          <a:bodyPr wrap="square" rtlCol="0" anchor="t">
            <a:spAutoFit/>
          </a:bodyPr>
          <a:p>
            <a:pPr indent="0" fontAlgn="auto">
              <a:spcBef>
                <a:spcPts val="1200"/>
              </a:spcBef>
              <a:spcAft>
                <a:spcPts val="1200"/>
              </a:spcAft>
            </a:pPr>
            <a:r>
              <a:rPr lang="zh-CN" altLang="en-US" b="1"/>
              <a:t>（三）电子商务企业自建物流的优势</a:t>
            </a:r>
            <a:endParaRPr lang="zh-CN" altLang="en-US" b="1"/>
          </a:p>
          <a:p>
            <a:pPr indent="0" fontAlgn="auto">
              <a:spcBef>
                <a:spcPts val="1200"/>
              </a:spcBef>
              <a:spcAft>
                <a:spcPts val="1200"/>
              </a:spcAft>
            </a:pPr>
            <a:r>
              <a:rPr lang="zh-CN" altLang="en-US"/>
              <a:t>1．能够提高客户满意度</a:t>
            </a:r>
            <a:endParaRPr lang="zh-CN" altLang="en-US"/>
          </a:p>
          <a:p>
            <a:pPr indent="0" fontAlgn="auto">
              <a:spcBef>
                <a:spcPts val="1200"/>
              </a:spcBef>
              <a:spcAft>
                <a:spcPts val="1200"/>
              </a:spcAft>
            </a:pPr>
            <a:r>
              <a:rPr lang="zh-CN" altLang="en-US"/>
              <a:t>2．能够充分利用现有资源</a:t>
            </a:r>
            <a:endParaRPr lang="zh-CN" altLang="en-US"/>
          </a:p>
          <a:p>
            <a:pPr indent="0" fontAlgn="auto">
              <a:spcBef>
                <a:spcPts val="1200"/>
              </a:spcBef>
              <a:spcAft>
                <a:spcPts val="1200"/>
              </a:spcAft>
            </a:pPr>
            <a:r>
              <a:rPr lang="zh-CN" altLang="en-US"/>
              <a:t>3．信息沟通渠道畅通</a:t>
            </a:r>
            <a:endParaRPr lang="zh-CN" altLang="en-US"/>
          </a:p>
          <a:p>
            <a:pPr indent="0" fontAlgn="auto">
              <a:spcBef>
                <a:spcPts val="1200"/>
              </a:spcBef>
              <a:spcAft>
                <a:spcPts val="1200"/>
              </a:spcAft>
            </a:pPr>
            <a:r>
              <a:rPr lang="zh-CN" altLang="en-US"/>
              <a:t>4．及时了解客户的需求信息</a:t>
            </a:r>
            <a:endParaRPr lang="zh-CN" altLang="en-US"/>
          </a:p>
        </p:txBody>
      </p:sp>
      <p:sp>
        <p:nvSpPr>
          <p:cNvPr id="8" name="文本框 7"/>
          <p:cNvSpPr txBox="1"/>
          <p:nvPr/>
        </p:nvSpPr>
        <p:spPr>
          <a:xfrm>
            <a:off x="7484745" y="1936115"/>
            <a:ext cx="4345305" cy="2707005"/>
          </a:xfrm>
          <a:prstGeom prst="rect">
            <a:avLst/>
          </a:prstGeom>
          <a:noFill/>
        </p:spPr>
        <p:txBody>
          <a:bodyPr wrap="square" rtlCol="0" anchor="t">
            <a:spAutoFit/>
          </a:bodyPr>
          <a:p>
            <a:pPr marL="285750" indent="0" algn="l" fontAlgn="auto">
              <a:spcBef>
                <a:spcPts val="1200"/>
              </a:spcBef>
              <a:spcAft>
                <a:spcPts val="1200"/>
              </a:spcAft>
              <a:buClrTx/>
              <a:buSzTx/>
              <a:buFont typeface="Arial" panose="020B0604020202020204" pitchFamily="34" charset="0"/>
              <a:buNone/>
            </a:pPr>
            <a:r>
              <a:rPr lang="zh-CN" altLang="en-US" b="1"/>
              <a:t>（四）电子商务企业自建物流的劣势</a:t>
            </a:r>
            <a:endParaRPr lang="zh-CN" altLang="en-US" b="1"/>
          </a:p>
          <a:p>
            <a:pPr marL="285750" indent="0" algn="l" fontAlgn="auto">
              <a:spcBef>
                <a:spcPts val="1200"/>
              </a:spcBef>
              <a:spcAft>
                <a:spcPts val="1200"/>
              </a:spcAft>
              <a:buClrTx/>
              <a:buSzTx/>
              <a:buFont typeface="Arial" panose="020B0604020202020204" pitchFamily="34" charset="0"/>
              <a:buNone/>
            </a:pPr>
            <a:r>
              <a:rPr lang="zh-CN" altLang="en-US"/>
              <a:t>1．自建物流成本难以计算</a:t>
            </a:r>
            <a:endParaRPr lang="zh-CN" altLang="en-US"/>
          </a:p>
          <a:p>
            <a:pPr marL="285750" indent="0" algn="l" fontAlgn="auto">
              <a:spcBef>
                <a:spcPts val="1200"/>
              </a:spcBef>
              <a:spcAft>
                <a:spcPts val="1200"/>
              </a:spcAft>
              <a:buClrTx/>
              <a:buSzTx/>
              <a:buFont typeface="Arial" panose="020B0604020202020204" pitchFamily="34" charset="0"/>
              <a:buNone/>
            </a:pPr>
            <a:r>
              <a:rPr lang="zh-CN" altLang="en-US"/>
              <a:t>2．不利于提高企业的核心竞争力</a:t>
            </a:r>
            <a:endParaRPr lang="zh-CN" altLang="en-US"/>
          </a:p>
          <a:p>
            <a:pPr marL="285750" indent="0" algn="l" fontAlgn="auto">
              <a:spcBef>
                <a:spcPts val="1200"/>
              </a:spcBef>
              <a:spcAft>
                <a:spcPts val="1200"/>
              </a:spcAft>
              <a:buClrTx/>
              <a:buSzTx/>
              <a:buFont typeface="Arial" panose="020B0604020202020204" pitchFamily="34" charset="0"/>
              <a:buNone/>
            </a:pPr>
            <a:r>
              <a:rPr lang="zh-CN" altLang="en-US"/>
              <a:t>3．自建物流管理难以形成专业化</a:t>
            </a:r>
            <a:endParaRPr lang="zh-CN" altLang="en-US"/>
          </a:p>
          <a:p>
            <a:pPr marL="285750" indent="0" algn="l" fontAlgn="auto">
              <a:spcBef>
                <a:spcPts val="1200"/>
              </a:spcBef>
              <a:spcAft>
                <a:spcPts val="1200"/>
              </a:spcAft>
              <a:buClrTx/>
              <a:buSzTx/>
              <a:buFont typeface="Arial" panose="020B0604020202020204" pitchFamily="34" charset="0"/>
              <a:buNone/>
            </a:pPr>
            <a:r>
              <a:rPr lang="zh-CN" altLang="en-US"/>
              <a:t>4．物流规模难以扩大</a:t>
            </a:r>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4915625" y="1340679"/>
            <a:ext cx="6604863" cy="656792"/>
          </a:xfrm>
        </p:spPr>
        <p:txBody>
          <a:bodyPr>
            <a:normAutofit/>
          </a:bodyPr>
          <a:lstStyle/>
          <a:p>
            <a:r>
              <a:rPr lang="en-US" altLang="zh-CN"/>
              <a:t>二、第三方物流</a:t>
            </a:r>
            <a:endParaRPr lang="en-US" altLang="zh-CN"/>
          </a:p>
        </p:txBody>
      </p:sp>
      <p:sp>
        <p:nvSpPr>
          <p:cNvPr id="6" name="文本占位符 5"/>
          <p:cNvSpPr>
            <a:spLocks noGrp="1"/>
          </p:cNvSpPr>
          <p:nvPr userDrawn="1">
            <p:ph type="body" idx="1"/>
          </p:nvPr>
        </p:nvSpPr>
        <p:spPr>
          <a:xfrm>
            <a:off x="4915535" y="2048510"/>
            <a:ext cx="6621780" cy="4743450"/>
          </a:xfrm>
        </p:spPr>
        <p:txBody>
          <a:bodyPr>
            <a:normAutofit/>
          </a:bodyPr>
          <a:lstStyle/>
          <a:p>
            <a:pPr lvl="0" algn="l">
              <a:lnSpc>
                <a:spcPct val="100000"/>
              </a:lnSpc>
              <a:spcBef>
                <a:spcPts val="600"/>
              </a:spcBef>
              <a:spcAft>
                <a:spcPts val="600"/>
              </a:spcAft>
              <a:buClrTx/>
              <a:buSzTx/>
              <a:buFontTx/>
            </a:pPr>
            <a:r>
              <a:rPr lang="zh-CN" altLang="en-US" sz="1800" b="1"/>
              <a:t>（一）第三方物流的概念</a:t>
            </a:r>
            <a:endParaRPr lang="zh-CN" altLang="en-US" sz="1800" b="1"/>
          </a:p>
          <a:p>
            <a:pPr lvl="0" algn="l">
              <a:lnSpc>
                <a:spcPct val="100000"/>
              </a:lnSpc>
              <a:spcBef>
                <a:spcPts val="600"/>
              </a:spcBef>
              <a:spcAft>
                <a:spcPts val="600"/>
              </a:spcAft>
              <a:buClrTx/>
              <a:buSzTx/>
              <a:buFontTx/>
            </a:pPr>
            <a:r>
              <a:rPr lang="zh-CN" altLang="en-US" sz="1800"/>
              <a:t>第三方物流（Third Party Logistics，TPL或3PL）指由供方与需方以外的物流企业提供物流服务的业务模式，也称合同物流、契约物流。可见，第三方物流实际上就是由物流劳务的供方、需方之外的第三方去完成物流服务的物流运作方式。第三方是提供物流交易双方的部分或全部物流功能的外部服务提供者，是物流专业化的一种形式。</a:t>
            </a:r>
            <a:endParaRPr lang="zh-CN" altLang="en-US" sz="1800"/>
          </a:p>
        </p:txBody>
      </p:sp>
      <p:sp>
        <p:nvSpPr>
          <p:cNvPr id="39" name="文本框 76"/>
          <p:cNvSpPr txBox="1"/>
          <p:nvPr/>
        </p:nvSpPr>
        <p:spPr>
          <a:xfrm>
            <a:off x="2173178" y="1991626"/>
            <a:ext cx="1698172" cy="1783340"/>
          </a:xfrm>
          <a:prstGeom prst="rect">
            <a:avLst/>
          </a:prstGeom>
          <a:noFill/>
        </p:spPr>
        <p:txBody>
          <a:bodyPr wrap="none" numCol="1" rtlCol="0">
            <a:prstTxWarp prst="textPlain">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600" dirty="0">
                <a:solidFill>
                  <a:schemeClr val="accent1"/>
                </a:solidFill>
                <a:latin typeface="Impact" panose="020B0806030902050204" pitchFamily="34" charset="0"/>
              </a:rPr>
              <a:t>/02</a:t>
            </a:r>
            <a:endParaRPr lang="en-US" altLang="zh-CN" sz="16600" dirty="0">
              <a:solidFill>
                <a:schemeClr val="accent1"/>
              </a:solidFill>
              <a:latin typeface="Impact" panose="020B0806030902050204" pitchFamily="34" charset="0"/>
            </a:endParaRPr>
          </a:p>
        </p:txBody>
      </p:sp>
      <p:cxnSp>
        <p:nvCxnSpPr>
          <p:cNvPr id="14" name="直接连接符 13"/>
          <p:cNvCxnSpPr/>
          <p:nvPr/>
        </p:nvCxnSpPr>
        <p:spPr>
          <a:xfrm>
            <a:off x="4525248" y="1846384"/>
            <a:ext cx="0" cy="24003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一、自营物流</a:t>
            </a:r>
            <a:endParaRPr lang="zh-CN" altLang="en-US" dirty="0"/>
          </a:p>
        </p:txBody>
      </p:sp>
      <p:sp>
        <p:nvSpPr>
          <p:cNvPr id="3" name="页脚占位符 2"/>
          <p:cNvSpPr>
            <a:spLocks noGrp="1"/>
          </p:cNvSpPr>
          <p:nvPr>
            <p:ph type="ftr" sz="quarter" idx="11"/>
          </p:nvPr>
        </p:nvSpPr>
        <p:spPr/>
        <p:txBody>
          <a:bodyPr/>
          <a:lstStyle/>
          <a:p>
            <a:r>
              <a:rPr lang="en-US" altLang="zh-CN"/>
              <a:t>www.islide.cc</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fld>
            <a:endParaRPr lang="zh-CN" altLang="en-US"/>
          </a:p>
        </p:txBody>
      </p:sp>
      <p:grpSp>
        <p:nvGrpSpPr>
          <p:cNvPr id="22" name="ísļíḓê"/>
          <p:cNvGrpSpPr/>
          <p:nvPr/>
        </p:nvGrpSpPr>
        <p:grpSpPr>
          <a:xfrm rot="0">
            <a:off x="3964305" y="1162685"/>
            <a:ext cx="3388360" cy="4519930"/>
            <a:chOff x="4290846" y="1522508"/>
            <a:chExt cx="3388076" cy="4520042"/>
          </a:xfrm>
        </p:grpSpPr>
        <p:grpSp>
          <p:nvGrpSpPr>
            <p:cNvPr id="23" name="ïśļiḑè"/>
            <p:cNvGrpSpPr/>
            <p:nvPr/>
          </p:nvGrpSpPr>
          <p:grpSpPr>
            <a:xfrm>
              <a:off x="4290846" y="3579159"/>
              <a:ext cx="1951835" cy="2463391"/>
              <a:chOff x="3948064" y="3579159"/>
              <a:chExt cx="1951835" cy="2463391"/>
            </a:xfrm>
          </p:grpSpPr>
          <p:sp>
            <p:nvSpPr>
              <p:cNvPr id="37" name="îṧḻîḋê"/>
              <p:cNvSpPr/>
              <p:nvPr/>
            </p:nvSpPr>
            <p:spPr>
              <a:xfrm rot="13500000">
                <a:off x="4459739" y="4084946"/>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38" name="îṡḻîḓe"/>
              <p:cNvGrpSpPr/>
              <p:nvPr/>
            </p:nvGrpSpPr>
            <p:grpSpPr>
              <a:xfrm>
                <a:off x="4972299" y="3579159"/>
                <a:ext cx="415040" cy="415040"/>
                <a:chOff x="7442747" y="2249137"/>
                <a:chExt cx="648072" cy="648072"/>
              </a:xfrm>
            </p:grpSpPr>
            <p:sp>
              <p:nvSpPr>
                <p:cNvPr id="45" name="íṡlíďê"/>
                <p:cNvSpPr/>
                <p:nvPr/>
              </p:nvSpPr>
              <p:spPr>
                <a:xfrm>
                  <a:off x="7442747" y="2249137"/>
                  <a:ext cx="648072" cy="648072"/>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6" name="îṩľiḑe"/>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lstStyle/>
                <a:p>
                  <a:pPr algn="ctr"/>
                </a:p>
              </p:txBody>
            </p:sp>
          </p:grpSp>
          <p:grpSp>
            <p:nvGrpSpPr>
              <p:cNvPr id="39" name="iṡḷiḍè"/>
              <p:cNvGrpSpPr/>
              <p:nvPr/>
            </p:nvGrpSpPr>
            <p:grpSpPr>
              <a:xfrm>
                <a:off x="3948064" y="4597506"/>
                <a:ext cx="415040" cy="415040"/>
                <a:chOff x="4792557" y="2249137"/>
                <a:chExt cx="648072" cy="648072"/>
              </a:xfrm>
            </p:grpSpPr>
            <p:sp>
              <p:nvSpPr>
                <p:cNvPr id="43" name="ïṣ1íďé"/>
                <p:cNvSpPr/>
                <p:nvPr/>
              </p:nvSpPr>
              <p:spPr>
                <a:xfrm>
                  <a:off x="4792557"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4" name="îsľïďe"/>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p>
              </p:txBody>
            </p:sp>
          </p:grpSp>
          <p:grpSp>
            <p:nvGrpSpPr>
              <p:cNvPr id="40" name="ïšľïḓé"/>
              <p:cNvGrpSpPr/>
              <p:nvPr/>
            </p:nvGrpSpPr>
            <p:grpSpPr>
              <a:xfrm>
                <a:off x="4972299" y="5627510"/>
                <a:ext cx="415040" cy="415040"/>
                <a:chOff x="3909160" y="2249137"/>
                <a:chExt cx="648072" cy="648072"/>
              </a:xfrm>
            </p:grpSpPr>
            <p:sp>
              <p:nvSpPr>
                <p:cNvPr id="41" name="íṡlîďè"/>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2" name="ïśḻîḓé"/>
                <p:cNvSpPr/>
                <p:nvPr/>
              </p:nvSpPr>
              <p:spPr bwMode="auto">
                <a:xfrm>
                  <a:off x="4043050" y="2391832"/>
                  <a:ext cx="380293" cy="362683"/>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p>
              </p:txBody>
            </p:sp>
          </p:grpSp>
        </p:grpSp>
        <p:grpSp>
          <p:nvGrpSpPr>
            <p:cNvPr id="24" name="íṥḷíde"/>
            <p:cNvGrpSpPr/>
            <p:nvPr/>
          </p:nvGrpSpPr>
          <p:grpSpPr>
            <a:xfrm>
              <a:off x="5803867" y="1522508"/>
              <a:ext cx="1875055" cy="2471691"/>
              <a:chOff x="6036232" y="1409841"/>
              <a:chExt cx="1875055" cy="2471691"/>
            </a:xfrm>
          </p:grpSpPr>
          <p:sp>
            <p:nvSpPr>
              <p:cNvPr id="27" name="iṥ1ídè"/>
              <p:cNvSpPr/>
              <p:nvPr/>
            </p:nvSpPr>
            <p:spPr>
              <a:xfrm rot="2700000">
                <a:off x="6036232" y="1919790"/>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28" name="î$lidè"/>
              <p:cNvGrpSpPr/>
              <p:nvPr/>
            </p:nvGrpSpPr>
            <p:grpSpPr>
              <a:xfrm>
                <a:off x="6537760" y="3466492"/>
                <a:ext cx="415040" cy="415040"/>
                <a:chOff x="6559351" y="2249137"/>
                <a:chExt cx="648072" cy="648072"/>
              </a:xfrm>
            </p:grpSpPr>
            <p:sp>
              <p:nvSpPr>
                <p:cNvPr id="35" name="íŝļïḍé"/>
                <p:cNvSpPr/>
                <p:nvPr/>
              </p:nvSpPr>
              <p:spPr>
                <a:xfrm>
                  <a:off x="6559351" y="2249137"/>
                  <a:ext cx="648072" cy="648072"/>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6" name="îsḻíḋe"/>
                <p:cNvSpPr/>
                <p:nvPr/>
              </p:nvSpPr>
              <p:spPr bwMode="auto">
                <a:xfrm>
                  <a:off x="6693241" y="2390028"/>
                  <a:ext cx="380293" cy="366291"/>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p>
              </p:txBody>
            </p:sp>
          </p:grpSp>
          <p:grpSp>
            <p:nvGrpSpPr>
              <p:cNvPr id="29" name="ïṥḻîdè"/>
              <p:cNvGrpSpPr/>
              <p:nvPr/>
            </p:nvGrpSpPr>
            <p:grpSpPr>
              <a:xfrm>
                <a:off x="6548792" y="1409841"/>
                <a:ext cx="415040" cy="415040"/>
                <a:chOff x="5675954" y="2249137"/>
                <a:chExt cx="648072" cy="648072"/>
              </a:xfrm>
            </p:grpSpPr>
            <p:sp>
              <p:nvSpPr>
                <p:cNvPr id="33" name="íśľiďé"/>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4" name="îsļiḋè"/>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p>
              </p:txBody>
            </p:sp>
          </p:grpSp>
          <p:grpSp>
            <p:nvGrpSpPr>
              <p:cNvPr id="30" name="ïšḻïḑe"/>
              <p:cNvGrpSpPr/>
              <p:nvPr/>
            </p:nvGrpSpPr>
            <p:grpSpPr>
              <a:xfrm>
                <a:off x="7496247" y="2432350"/>
                <a:ext cx="415040" cy="415040"/>
                <a:chOff x="3909160" y="2249137"/>
                <a:chExt cx="648072" cy="648072"/>
              </a:xfrm>
            </p:grpSpPr>
            <p:sp>
              <p:nvSpPr>
                <p:cNvPr id="31" name="isḻíḋè"/>
                <p:cNvSpPr/>
                <p:nvPr/>
              </p:nvSpPr>
              <p:spPr>
                <a:xfrm>
                  <a:off x="3909160" y="2249137"/>
                  <a:ext cx="648072" cy="64807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îs1iḑè"/>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p>
              </p:txBody>
            </p:sp>
          </p:grpSp>
        </p:grpSp>
        <p:sp>
          <p:nvSpPr>
            <p:cNvPr id="25" name="îṥḻîḓé"/>
            <p:cNvSpPr/>
            <p:nvPr/>
          </p:nvSpPr>
          <p:spPr bwMode="auto">
            <a:xfrm>
              <a:off x="5057090" y="3871193"/>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1"/>
              <a:stretch>
                <a:fillRect l="-24897" r="-2455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26" name="íṥ1îḍè"/>
            <p:cNvSpPr/>
            <p:nvPr/>
          </p:nvSpPr>
          <p:spPr bwMode="auto">
            <a:xfrm>
              <a:off x="5057090" y="1834502"/>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2"/>
              <a:stretch>
                <a:fillRect l="-41847" r="-4127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6" name="文本框 5"/>
          <p:cNvSpPr txBox="1"/>
          <p:nvPr/>
        </p:nvSpPr>
        <p:spPr>
          <a:xfrm>
            <a:off x="669925" y="1207135"/>
            <a:ext cx="4060825" cy="3291840"/>
          </a:xfrm>
          <a:prstGeom prst="rect">
            <a:avLst/>
          </a:prstGeom>
          <a:noFill/>
        </p:spPr>
        <p:txBody>
          <a:bodyPr wrap="square" rtlCol="0" anchor="t">
            <a:spAutoFit/>
          </a:bodyPr>
          <a:p>
            <a:pPr fontAlgn="auto">
              <a:spcBef>
                <a:spcPts val="1200"/>
              </a:spcBef>
              <a:spcAft>
                <a:spcPts val="1200"/>
              </a:spcAft>
            </a:pPr>
            <a:r>
              <a:rPr lang="zh-CN" altLang="en-US" b="1">
                <a:sym typeface="+mn-ea"/>
              </a:rPr>
              <a:t>（二）第三方物流的业务特征</a:t>
            </a:r>
            <a:endParaRPr lang="zh-CN" altLang="en-US" b="1"/>
          </a:p>
          <a:p>
            <a:pPr fontAlgn="auto">
              <a:spcBef>
                <a:spcPts val="1200"/>
              </a:spcBef>
              <a:spcAft>
                <a:spcPts val="1200"/>
              </a:spcAft>
            </a:pPr>
            <a:r>
              <a:rPr lang="zh-CN" altLang="en-US">
                <a:sym typeface="+mn-ea"/>
              </a:rPr>
              <a:t>1．以合同为导向的物流服务</a:t>
            </a:r>
            <a:endParaRPr lang="zh-CN" altLang="en-US"/>
          </a:p>
          <a:p>
            <a:pPr fontAlgn="auto">
              <a:spcBef>
                <a:spcPts val="1200"/>
              </a:spcBef>
              <a:spcAft>
                <a:spcPts val="1200"/>
              </a:spcAft>
            </a:pPr>
            <a:r>
              <a:rPr lang="zh-CN" altLang="en-US">
                <a:sym typeface="+mn-ea"/>
              </a:rPr>
              <a:t>2．新型客户关系的物流服务</a:t>
            </a:r>
            <a:endParaRPr lang="zh-CN" altLang="en-US"/>
          </a:p>
          <a:p>
            <a:pPr fontAlgn="auto">
              <a:spcBef>
                <a:spcPts val="1200"/>
              </a:spcBef>
              <a:spcAft>
                <a:spcPts val="1200"/>
              </a:spcAft>
            </a:pPr>
            <a:r>
              <a:rPr lang="zh-CN" altLang="en-US">
                <a:sym typeface="+mn-ea"/>
              </a:rPr>
              <a:t>3．需求拉动经营理念的建立</a:t>
            </a:r>
            <a:endParaRPr lang="zh-CN" altLang="en-US"/>
          </a:p>
          <a:p>
            <a:pPr fontAlgn="auto">
              <a:spcBef>
                <a:spcPts val="1200"/>
              </a:spcBef>
              <a:spcAft>
                <a:spcPts val="1200"/>
              </a:spcAft>
            </a:pPr>
            <a:r>
              <a:rPr lang="zh-CN" altLang="en-US">
                <a:sym typeface="+mn-ea"/>
              </a:rPr>
              <a:t>4．以信息技术为基础的物流服务</a:t>
            </a:r>
            <a:endParaRPr lang="zh-CN" altLang="en-US"/>
          </a:p>
          <a:p>
            <a:pPr fontAlgn="auto">
              <a:spcBef>
                <a:spcPts val="1200"/>
              </a:spcBef>
              <a:spcAft>
                <a:spcPts val="1200"/>
              </a:spcAft>
            </a:pPr>
            <a:endParaRPr lang="zh-CN" altLang="en-US"/>
          </a:p>
        </p:txBody>
      </p:sp>
      <p:sp>
        <p:nvSpPr>
          <p:cNvPr id="8" name="文本框 7"/>
          <p:cNvSpPr txBox="1"/>
          <p:nvPr/>
        </p:nvSpPr>
        <p:spPr>
          <a:xfrm>
            <a:off x="7484745" y="1212215"/>
            <a:ext cx="4345305" cy="5323205"/>
          </a:xfrm>
          <a:prstGeom prst="rect">
            <a:avLst/>
          </a:prstGeom>
          <a:noFill/>
        </p:spPr>
        <p:txBody>
          <a:bodyPr wrap="square" rtlCol="0" anchor="t">
            <a:spAutoFit/>
          </a:bodyPr>
          <a:p>
            <a:pPr fontAlgn="auto">
              <a:spcBef>
                <a:spcPts val="1200"/>
              </a:spcBef>
              <a:spcAft>
                <a:spcPts val="1200"/>
              </a:spcAft>
            </a:pPr>
            <a:r>
              <a:rPr lang="zh-CN" altLang="en-US" b="1">
                <a:sym typeface="+mn-ea"/>
              </a:rPr>
              <a:t>（三）第三方物流模式的优势</a:t>
            </a:r>
            <a:endParaRPr lang="zh-CN" altLang="en-US" b="1"/>
          </a:p>
          <a:p>
            <a:pPr fontAlgn="auto">
              <a:spcBef>
                <a:spcPts val="1200"/>
              </a:spcBef>
              <a:spcAft>
                <a:spcPts val="1200"/>
              </a:spcAft>
            </a:pPr>
            <a:r>
              <a:rPr lang="zh-CN" altLang="en-US">
                <a:sym typeface="+mn-ea"/>
              </a:rPr>
              <a:t>1．可以使电子商务企业集中于核心能力</a:t>
            </a:r>
            <a:endParaRPr lang="zh-CN" altLang="en-US"/>
          </a:p>
          <a:p>
            <a:pPr fontAlgn="auto">
              <a:spcBef>
                <a:spcPts val="1200"/>
              </a:spcBef>
              <a:spcAft>
                <a:spcPts val="1200"/>
              </a:spcAft>
            </a:pPr>
            <a:r>
              <a:rPr lang="zh-CN" altLang="en-US">
                <a:sym typeface="+mn-ea"/>
              </a:rPr>
              <a:t>2．为客户企业提供技术支持或解决方案</a:t>
            </a:r>
            <a:endParaRPr lang="zh-CN" altLang="en-US"/>
          </a:p>
          <a:p>
            <a:pPr fontAlgn="auto">
              <a:spcBef>
                <a:spcPts val="1200"/>
              </a:spcBef>
              <a:spcAft>
                <a:spcPts val="1200"/>
              </a:spcAft>
            </a:pPr>
            <a:r>
              <a:rPr lang="zh-CN" altLang="en-US">
                <a:sym typeface="+mn-ea"/>
              </a:rPr>
              <a:t>3．为客户提供灵活性增值服务</a:t>
            </a:r>
            <a:endParaRPr lang="zh-CN" altLang="en-US"/>
          </a:p>
          <a:p>
            <a:pPr fontAlgn="auto">
              <a:spcBef>
                <a:spcPts val="1200"/>
              </a:spcBef>
              <a:spcAft>
                <a:spcPts val="1200"/>
              </a:spcAft>
            </a:pPr>
            <a:r>
              <a:rPr lang="zh-CN" altLang="en-US">
                <a:sym typeface="+mn-ea"/>
              </a:rPr>
              <a:t>4．节省物流费用，减少库存</a:t>
            </a:r>
            <a:endParaRPr lang="zh-CN" altLang="en-US"/>
          </a:p>
          <a:p>
            <a:pPr fontAlgn="auto">
              <a:spcBef>
                <a:spcPts val="1200"/>
              </a:spcBef>
              <a:spcAft>
                <a:spcPts val="1200"/>
              </a:spcAft>
            </a:pPr>
            <a:r>
              <a:rPr lang="zh-CN" altLang="en-US">
                <a:sym typeface="+mn-ea"/>
              </a:rPr>
              <a:t>5．提升客户的企业形象</a:t>
            </a:r>
            <a:endParaRPr lang="zh-CN" altLang="en-US"/>
          </a:p>
          <a:p>
            <a:pPr fontAlgn="auto">
              <a:spcBef>
                <a:spcPts val="1200"/>
              </a:spcBef>
              <a:spcAft>
                <a:spcPts val="1200"/>
              </a:spcAft>
            </a:pPr>
            <a:r>
              <a:rPr lang="zh-CN" altLang="en-US" b="1">
                <a:sym typeface="+mn-ea"/>
              </a:rPr>
              <a:t>（四）电子商务企业第三方物流模式的局限性</a:t>
            </a:r>
            <a:endParaRPr lang="zh-CN" altLang="en-US" b="1"/>
          </a:p>
          <a:p>
            <a:pPr fontAlgn="auto">
              <a:spcBef>
                <a:spcPts val="1200"/>
              </a:spcBef>
              <a:spcAft>
                <a:spcPts val="1200"/>
              </a:spcAft>
            </a:pPr>
            <a:r>
              <a:rPr lang="zh-CN" altLang="en-US">
                <a:sym typeface="+mn-ea"/>
              </a:rPr>
              <a:t>1．第三方物流尚未成熟</a:t>
            </a:r>
            <a:endParaRPr lang="zh-CN" altLang="en-US"/>
          </a:p>
          <a:p>
            <a:pPr fontAlgn="auto">
              <a:spcBef>
                <a:spcPts val="1200"/>
              </a:spcBef>
              <a:spcAft>
                <a:spcPts val="1200"/>
              </a:spcAft>
            </a:pPr>
            <a:r>
              <a:rPr lang="zh-CN" altLang="en-US">
                <a:sym typeface="+mn-ea"/>
              </a:rPr>
              <a:t>2．容易受制于人</a:t>
            </a:r>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4915625" y="1340679"/>
            <a:ext cx="6604863" cy="656792"/>
          </a:xfrm>
        </p:spPr>
        <p:txBody>
          <a:bodyPr>
            <a:normAutofit/>
          </a:bodyPr>
          <a:lstStyle/>
          <a:p>
            <a:r>
              <a:rPr lang="en-US" altLang="zh-CN"/>
              <a:t>三、物流联盟</a:t>
            </a:r>
            <a:endParaRPr lang="en-US" altLang="zh-CN"/>
          </a:p>
        </p:txBody>
      </p:sp>
      <p:sp>
        <p:nvSpPr>
          <p:cNvPr id="6" name="文本占位符 5"/>
          <p:cNvSpPr>
            <a:spLocks noGrp="1"/>
          </p:cNvSpPr>
          <p:nvPr userDrawn="1">
            <p:ph type="body" idx="1"/>
          </p:nvPr>
        </p:nvSpPr>
        <p:spPr>
          <a:xfrm>
            <a:off x="4915535" y="2048510"/>
            <a:ext cx="6621780" cy="4743450"/>
          </a:xfrm>
        </p:spPr>
        <p:txBody>
          <a:bodyPr>
            <a:normAutofit/>
          </a:bodyPr>
          <a:lstStyle/>
          <a:p>
            <a:pPr lvl="0" algn="l">
              <a:lnSpc>
                <a:spcPct val="100000"/>
              </a:lnSpc>
              <a:spcBef>
                <a:spcPts val="600"/>
              </a:spcBef>
              <a:spcAft>
                <a:spcPts val="600"/>
              </a:spcAft>
              <a:buClrTx/>
              <a:buSzTx/>
              <a:buFontTx/>
            </a:pPr>
            <a:r>
              <a:rPr lang="zh-CN" altLang="en-US" sz="1800" b="1"/>
              <a:t>（一）第三方物流的概念</a:t>
            </a:r>
            <a:endParaRPr lang="zh-CN" altLang="en-US" sz="1800" b="1"/>
          </a:p>
          <a:p>
            <a:pPr lvl="0" algn="l">
              <a:lnSpc>
                <a:spcPct val="100000"/>
              </a:lnSpc>
              <a:spcBef>
                <a:spcPts val="600"/>
              </a:spcBef>
              <a:spcAft>
                <a:spcPts val="600"/>
              </a:spcAft>
              <a:buClrTx/>
              <a:buSzTx/>
              <a:buFontTx/>
            </a:pPr>
            <a:r>
              <a:rPr lang="zh-CN" altLang="en-US" sz="1800"/>
              <a:t>第三方物流（Third Party Logistics，TPL或3PL）指由供方与需方以外的物流企业提供物流服务的业务模式，也称合同物流、契约物流。可见，第三方物流实际上就是由物流劳务的供方、需方之外的第三方去完成物流服务的物流运作方式。第三方是提供物流交易双方的部分或全部物流功能的外部服务提供者，是物流专业化的一种形式。</a:t>
            </a:r>
            <a:endParaRPr lang="zh-CN" altLang="en-US" sz="1800"/>
          </a:p>
        </p:txBody>
      </p:sp>
      <p:sp>
        <p:nvSpPr>
          <p:cNvPr id="39" name="文本框 76"/>
          <p:cNvSpPr txBox="1"/>
          <p:nvPr/>
        </p:nvSpPr>
        <p:spPr>
          <a:xfrm>
            <a:off x="2173178" y="1991626"/>
            <a:ext cx="1698172" cy="1783340"/>
          </a:xfrm>
          <a:prstGeom prst="rect">
            <a:avLst/>
          </a:prstGeom>
          <a:noFill/>
        </p:spPr>
        <p:txBody>
          <a:bodyPr wrap="none" numCol="1" rtlCol="0">
            <a:prstTxWarp prst="textPlain">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600" dirty="0">
                <a:solidFill>
                  <a:schemeClr val="accent1"/>
                </a:solidFill>
                <a:latin typeface="Impact" panose="020B0806030902050204" pitchFamily="34" charset="0"/>
              </a:rPr>
              <a:t>/03</a:t>
            </a:r>
            <a:endParaRPr lang="en-US" altLang="zh-CN" sz="16600" dirty="0">
              <a:solidFill>
                <a:schemeClr val="accent1"/>
              </a:solidFill>
              <a:latin typeface="Impact" panose="020B0806030902050204" pitchFamily="34" charset="0"/>
            </a:endParaRPr>
          </a:p>
        </p:txBody>
      </p:sp>
      <p:cxnSp>
        <p:nvCxnSpPr>
          <p:cNvPr id="14" name="直接连接符 13"/>
          <p:cNvCxnSpPr/>
          <p:nvPr/>
        </p:nvCxnSpPr>
        <p:spPr>
          <a:xfrm>
            <a:off x="4525248" y="1846384"/>
            <a:ext cx="0" cy="24003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一、自营物流</a:t>
            </a:r>
            <a:endParaRPr lang="zh-CN" altLang="en-US" dirty="0"/>
          </a:p>
        </p:txBody>
      </p:sp>
      <p:sp>
        <p:nvSpPr>
          <p:cNvPr id="3" name="页脚占位符 2"/>
          <p:cNvSpPr>
            <a:spLocks noGrp="1"/>
          </p:cNvSpPr>
          <p:nvPr>
            <p:ph type="ftr" sz="quarter" idx="11"/>
          </p:nvPr>
        </p:nvSpPr>
        <p:spPr/>
        <p:txBody>
          <a:bodyPr/>
          <a:lstStyle/>
          <a:p>
            <a:r>
              <a:rPr lang="en-US" altLang="zh-CN"/>
              <a:t>www.islide.cc</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fld>
            <a:endParaRPr lang="zh-CN" altLang="en-US"/>
          </a:p>
        </p:txBody>
      </p:sp>
      <p:grpSp>
        <p:nvGrpSpPr>
          <p:cNvPr id="22" name="ísļíḓê"/>
          <p:cNvGrpSpPr/>
          <p:nvPr/>
        </p:nvGrpSpPr>
        <p:grpSpPr>
          <a:xfrm rot="0">
            <a:off x="4250690" y="1202690"/>
            <a:ext cx="3388360" cy="4519930"/>
            <a:chOff x="4290846" y="1522508"/>
            <a:chExt cx="3388076" cy="4520042"/>
          </a:xfrm>
        </p:grpSpPr>
        <p:grpSp>
          <p:nvGrpSpPr>
            <p:cNvPr id="23" name="ïśļiḑè"/>
            <p:cNvGrpSpPr/>
            <p:nvPr/>
          </p:nvGrpSpPr>
          <p:grpSpPr>
            <a:xfrm>
              <a:off x="4290846" y="3579159"/>
              <a:ext cx="1951835" cy="2463391"/>
              <a:chOff x="3948064" y="3579159"/>
              <a:chExt cx="1951835" cy="2463391"/>
            </a:xfrm>
          </p:grpSpPr>
          <p:sp>
            <p:nvSpPr>
              <p:cNvPr id="37" name="îṧḻîḋê"/>
              <p:cNvSpPr/>
              <p:nvPr/>
            </p:nvSpPr>
            <p:spPr>
              <a:xfrm rot="13500000">
                <a:off x="4459739" y="4084946"/>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38" name="îṡḻîḓe"/>
              <p:cNvGrpSpPr/>
              <p:nvPr/>
            </p:nvGrpSpPr>
            <p:grpSpPr>
              <a:xfrm>
                <a:off x="4972299" y="3579159"/>
                <a:ext cx="415040" cy="415040"/>
                <a:chOff x="7442747" y="2249137"/>
                <a:chExt cx="648072" cy="648072"/>
              </a:xfrm>
            </p:grpSpPr>
            <p:sp>
              <p:nvSpPr>
                <p:cNvPr id="45" name="íṡlíďê"/>
                <p:cNvSpPr/>
                <p:nvPr/>
              </p:nvSpPr>
              <p:spPr>
                <a:xfrm>
                  <a:off x="7442747" y="2249137"/>
                  <a:ext cx="648072" cy="648072"/>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6" name="îṩľiḑe"/>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lstStyle/>
                <a:p>
                  <a:pPr algn="ctr"/>
                </a:p>
              </p:txBody>
            </p:sp>
          </p:grpSp>
          <p:grpSp>
            <p:nvGrpSpPr>
              <p:cNvPr id="39" name="iṡḷiḍè"/>
              <p:cNvGrpSpPr/>
              <p:nvPr/>
            </p:nvGrpSpPr>
            <p:grpSpPr>
              <a:xfrm>
                <a:off x="3948064" y="4597506"/>
                <a:ext cx="415040" cy="415040"/>
                <a:chOff x="4792557" y="2249137"/>
                <a:chExt cx="648072" cy="648072"/>
              </a:xfrm>
            </p:grpSpPr>
            <p:sp>
              <p:nvSpPr>
                <p:cNvPr id="43" name="ïṣ1íďé"/>
                <p:cNvSpPr/>
                <p:nvPr/>
              </p:nvSpPr>
              <p:spPr>
                <a:xfrm>
                  <a:off x="4792557"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4" name="îsľïďe"/>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p>
              </p:txBody>
            </p:sp>
          </p:grpSp>
          <p:grpSp>
            <p:nvGrpSpPr>
              <p:cNvPr id="40" name="ïšľïḓé"/>
              <p:cNvGrpSpPr/>
              <p:nvPr/>
            </p:nvGrpSpPr>
            <p:grpSpPr>
              <a:xfrm>
                <a:off x="4972299" y="5627510"/>
                <a:ext cx="415040" cy="415040"/>
                <a:chOff x="3909160" y="2249137"/>
                <a:chExt cx="648072" cy="648072"/>
              </a:xfrm>
            </p:grpSpPr>
            <p:sp>
              <p:nvSpPr>
                <p:cNvPr id="41" name="íṡlîďè"/>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2" name="ïśḻîḓé"/>
                <p:cNvSpPr/>
                <p:nvPr/>
              </p:nvSpPr>
              <p:spPr bwMode="auto">
                <a:xfrm>
                  <a:off x="4043050" y="2391832"/>
                  <a:ext cx="380293" cy="362683"/>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p>
              </p:txBody>
            </p:sp>
          </p:grpSp>
        </p:grpSp>
        <p:grpSp>
          <p:nvGrpSpPr>
            <p:cNvPr id="24" name="íṥḷíde"/>
            <p:cNvGrpSpPr/>
            <p:nvPr/>
          </p:nvGrpSpPr>
          <p:grpSpPr>
            <a:xfrm>
              <a:off x="5803867" y="1522508"/>
              <a:ext cx="1875055" cy="2471691"/>
              <a:chOff x="6036232" y="1409841"/>
              <a:chExt cx="1875055" cy="2471691"/>
            </a:xfrm>
          </p:grpSpPr>
          <p:sp>
            <p:nvSpPr>
              <p:cNvPr id="27" name="iṥ1ídè"/>
              <p:cNvSpPr/>
              <p:nvPr/>
            </p:nvSpPr>
            <p:spPr>
              <a:xfrm rot="2700000">
                <a:off x="6036232" y="1919790"/>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28" name="î$lidè"/>
              <p:cNvGrpSpPr/>
              <p:nvPr/>
            </p:nvGrpSpPr>
            <p:grpSpPr>
              <a:xfrm>
                <a:off x="6537760" y="3466492"/>
                <a:ext cx="415040" cy="415040"/>
                <a:chOff x="6559351" y="2249137"/>
                <a:chExt cx="648072" cy="648072"/>
              </a:xfrm>
            </p:grpSpPr>
            <p:sp>
              <p:nvSpPr>
                <p:cNvPr id="35" name="íŝļïḍé"/>
                <p:cNvSpPr/>
                <p:nvPr/>
              </p:nvSpPr>
              <p:spPr>
                <a:xfrm>
                  <a:off x="6559351" y="2249137"/>
                  <a:ext cx="648072" cy="648072"/>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6" name="îsḻíḋe"/>
                <p:cNvSpPr/>
                <p:nvPr/>
              </p:nvSpPr>
              <p:spPr bwMode="auto">
                <a:xfrm>
                  <a:off x="6693241" y="2390028"/>
                  <a:ext cx="380293" cy="366291"/>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p>
              </p:txBody>
            </p:sp>
          </p:grpSp>
          <p:grpSp>
            <p:nvGrpSpPr>
              <p:cNvPr id="29" name="ïṥḻîdè"/>
              <p:cNvGrpSpPr/>
              <p:nvPr/>
            </p:nvGrpSpPr>
            <p:grpSpPr>
              <a:xfrm>
                <a:off x="6548792" y="1409841"/>
                <a:ext cx="415040" cy="415040"/>
                <a:chOff x="5675954" y="2249137"/>
                <a:chExt cx="648072" cy="648072"/>
              </a:xfrm>
            </p:grpSpPr>
            <p:sp>
              <p:nvSpPr>
                <p:cNvPr id="33" name="íśľiďé"/>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4" name="îsļiḋè"/>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p>
              </p:txBody>
            </p:sp>
          </p:grpSp>
          <p:grpSp>
            <p:nvGrpSpPr>
              <p:cNvPr id="30" name="ïšḻïḑe"/>
              <p:cNvGrpSpPr/>
              <p:nvPr/>
            </p:nvGrpSpPr>
            <p:grpSpPr>
              <a:xfrm>
                <a:off x="7496247" y="2432350"/>
                <a:ext cx="415040" cy="415040"/>
                <a:chOff x="3909160" y="2249137"/>
                <a:chExt cx="648072" cy="648072"/>
              </a:xfrm>
            </p:grpSpPr>
            <p:sp>
              <p:nvSpPr>
                <p:cNvPr id="31" name="isḻíḋè"/>
                <p:cNvSpPr/>
                <p:nvPr/>
              </p:nvSpPr>
              <p:spPr>
                <a:xfrm>
                  <a:off x="3909160" y="2249137"/>
                  <a:ext cx="648072" cy="64807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îs1iḑè"/>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p>
              </p:txBody>
            </p:sp>
          </p:grpSp>
        </p:grpSp>
        <p:sp>
          <p:nvSpPr>
            <p:cNvPr id="25" name="îṥḻîḓé"/>
            <p:cNvSpPr/>
            <p:nvPr/>
          </p:nvSpPr>
          <p:spPr bwMode="auto">
            <a:xfrm>
              <a:off x="5057090" y="3871193"/>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1"/>
              <a:stretch>
                <a:fillRect l="-24897" r="-2455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26" name="íṥ1îḍè"/>
            <p:cNvSpPr/>
            <p:nvPr/>
          </p:nvSpPr>
          <p:spPr bwMode="auto">
            <a:xfrm>
              <a:off x="5057090" y="1834502"/>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2"/>
              <a:stretch>
                <a:fillRect l="-41847" r="-4127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6" name="文本框 5"/>
          <p:cNvSpPr txBox="1"/>
          <p:nvPr/>
        </p:nvSpPr>
        <p:spPr>
          <a:xfrm>
            <a:off x="669925" y="1207135"/>
            <a:ext cx="4060825" cy="5985510"/>
          </a:xfrm>
          <a:prstGeom prst="rect">
            <a:avLst/>
          </a:prstGeom>
          <a:noFill/>
        </p:spPr>
        <p:txBody>
          <a:bodyPr wrap="square" rtlCol="0" anchor="t">
            <a:spAutoFit/>
          </a:bodyPr>
          <a:p>
            <a:pPr fontAlgn="auto">
              <a:spcBef>
                <a:spcPts val="600"/>
              </a:spcBef>
              <a:spcAft>
                <a:spcPts val="600"/>
              </a:spcAft>
            </a:pPr>
            <a:r>
              <a:rPr lang="zh-CN" altLang="en-US" b="1">
                <a:sym typeface="+mn-ea"/>
              </a:rPr>
              <a:t>（二）物流联盟的特征</a:t>
            </a:r>
            <a:endParaRPr lang="zh-CN" altLang="en-US" b="1"/>
          </a:p>
          <a:p>
            <a:pPr fontAlgn="auto">
              <a:spcBef>
                <a:spcPts val="600"/>
              </a:spcBef>
              <a:spcAft>
                <a:spcPts val="600"/>
              </a:spcAft>
            </a:pPr>
            <a:r>
              <a:rPr lang="zh-CN" altLang="en-US">
                <a:sym typeface="+mn-ea"/>
              </a:rPr>
              <a:t>（1）物流联盟的伙伴关系具有相互依赖性。</a:t>
            </a:r>
            <a:endParaRPr lang="zh-CN" altLang="en-US"/>
          </a:p>
          <a:p>
            <a:pPr fontAlgn="auto">
              <a:spcBef>
                <a:spcPts val="600"/>
              </a:spcBef>
              <a:spcAft>
                <a:spcPts val="600"/>
              </a:spcAft>
            </a:pPr>
            <a:r>
              <a:rPr lang="zh-CN" altLang="en-US">
                <a:sym typeface="+mn-ea"/>
              </a:rPr>
              <a:t>（2）物流联盟日常作业表现为高度核心专业化。</a:t>
            </a:r>
            <a:endParaRPr lang="zh-CN" altLang="en-US"/>
          </a:p>
          <a:p>
            <a:pPr fontAlgn="auto">
              <a:spcBef>
                <a:spcPts val="600"/>
              </a:spcBef>
              <a:spcAft>
                <a:spcPts val="600"/>
              </a:spcAft>
            </a:pPr>
            <a:r>
              <a:rPr lang="zh-CN" altLang="en-US">
                <a:sym typeface="+mn-ea"/>
              </a:rPr>
              <a:t>（3）物流联盟企业定位于合作。</a:t>
            </a:r>
            <a:endParaRPr lang="zh-CN" altLang="en-US"/>
          </a:p>
          <a:p>
            <a:pPr fontAlgn="auto">
              <a:spcBef>
                <a:spcPts val="600"/>
              </a:spcBef>
              <a:spcAft>
                <a:spcPts val="600"/>
              </a:spcAft>
            </a:pPr>
            <a:r>
              <a:rPr lang="zh-CN" altLang="en-US">
                <a:sym typeface="+mn-ea"/>
              </a:rPr>
              <a:t>（4）在物流供应链安排中的真正势力在于制造商或物流企业。</a:t>
            </a:r>
            <a:endParaRPr lang="zh-CN" altLang="en-US">
              <a:sym typeface="+mn-ea"/>
            </a:endParaRPr>
          </a:p>
          <a:p>
            <a:pPr fontAlgn="auto">
              <a:spcBef>
                <a:spcPts val="600"/>
              </a:spcBef>
              <a:spcAft>
                <a:spcPts val="600"/>
              </a:spcAft>
            </a:pPr>
            <a:r>
              <a:rPr lang="zh-CN" altLang="en-US" b="1">
                <a:sym typeface="+mn-ea"/>
              </a:rPr>
              <a:t>（三）物流联盟的优势</a:t>
            </a:r>
            <a:endParaRPr lang="zh-CN" altLang="en-US" b="1"/>
          </a:p>
          <a:p>
            <a:pPr fontAlgn="auto">
              <a:spcBef>
                <a:spcPts val="600"/>
              </a:spcBef>
              <a:spcAft>
                <a:spcPts val="600"/>
              </a:spcAft>
            </a:pPr>
            <a:r>
              <a:rPr lang="zh-CN" altLang="en-US">
                <a:sym typeface="+mn-ea"/>
              </a:rPr>
              <a:t>（1）大企业通过物流联盟迅速开拓全球市场，如laura ashley，正是与联邦快递联盟，完成</a:t>
            </a:r>
            <a:endParaRPr lang="zh-CN" altLang="en-US"/>
          </a:p>
          <a:p>
            <a:pPr fontAlgn="auto">
              <a:spcBef>
                <a:spcPts val="600"/>
              </a:spcBef>
              <a:spcAft>
                <a:spcPts val="600"/>
              </a:spcAft>
            </a:pPr>
            <a:r>
              <a:rPr lang="zh-CN" altLang="en-US">
                <a:sym typeface="+mn-ea"/>
              </a:rPr>
              <a:t>（2）长期供应链关系发展成为联盟形式，有助于降低企业的风险。</a:t>
            </a:r>
            <a:endParaRPr lang="zh-CN" altLang="en-US"/>
          </a:p>
          <a:p>
            <a:pPr fontAlgn="auto">
              <a:spcBef>
                <a:spcPts val="600"/>
              </a:spcBef>
              <a:spcAft>
                <a:spcPts val="600"/>
              </a:spcAft>
            </a:pPr>
            <a:endParaRPr lang="zh-CN" altLang="en-US"/>
          </a:p>
          <a:p>
            <a:pPr fontAlgn="auto">
              <a:spcBef>
                <a:spcPts val="1200"/>
              </a:spcBef>
              <a:spcAft>
                <a:spcPts val="1200"/>
              </a:spcAft>
            </a:pPr>
            <a:endParaRPr lang="zh-CN" altLang="en-US"/>
          </a:p>
        </p:txBody>
      </p:sp>
      <p:sp>
        <p:nvSpPr>
          <p:cNvPr id="8" name="文本框 7"/>
          <p:cNvSpPr txBox="1"/>
          <p:nvPr/>
        </p:nvSpPr>
        <p:spPr>
          <a:xfrm>
            <a:off x="7484745" y="1212215"/>
            <a:ext cx="4345305" cy="1906905"/>
          </a:xfrm>
          <a:prstGeom prst="rect">
            <a:avLst/>
          </a:prstGeom>
          <a:noFill/>
        </p:spPr>
        <p:txBody>
          <a:bodyPr wrap="square" rtlCol="0" anchor="t">
            <a:spAutoFit/>
          </a:bodyPr>
          <a:p>
            <a:pPr fontAlgn="auto">
              <a:spcBef>
                <a:spcPts val="600"/>
              </a:spcBef>
              <a:spcAft>
                <a:spcPts val="600"/>
              </a:spcAft>
            </a:pPr>
            <a:r>
              <a:rPr lang="zh-CN" altLang="en-US">
                <a:sym typeface="+mn-ea"/>
              </a:rPr>
              <a:t>（3）企业（尤其是中小企业）通过物流服务提供商，结成联盟，能有效降低物流成本（通过联盟整合，可节约成本10%~ 25%），提高企业竞争能力。</a:t>
            </a:r>
            <a:endParaRPr lang="zh-CN" altLang="en-US"/>
          </a:p>
          <a:p>
            <a:pPr fontAlgn="auto">
              <a:spcBef>
                <a:spcPts val="600"/>
              </a:spcBef>
              <a:spcAft>
                <a:spcPts val="600"/>
              </a:spcAft>
            </a:pPr>
            <a:r>
              <a:rPr lang="zh-CN" altLang="en-US">
                <a:sym typeface="+mn-ea"/>
              </a:rPr>
              <a:t>（4）第三方物流公司通过联盟有利于弥补在业务范围内服务能力的不足。</a:t>
            </a:r>
            <a:endParaRPr lang="zh-CN" altLang="en-US"/>
          </a:p>
        </p:txBody>
      </p:sp>
      <p:sp>
        <p:nvSpPr>
          <p:cNvPr id="5" name="文本框 4"/>
          <p:cNvSpPr txBox="1"/>
          <p:nvPr/>
        </p:nvSpPr>
        <p:spPr>
          <a:xfrm>
            <a:off x="7496175" y="3304540"/>
            <a:ext cx="4264025" cy="2522855"/>
          </a:xfrm>
          <a:prstGeom prst="rect">
            <a:avLst/>
          </a:prstGeom>
          <a:noFill/>
        </p:spPr>
        <p:txBody>
          <a:bodyPr wrap="square" rtlCol="0" anchor="t">
            <a:spAutoFit/>
          </a:bodyPr>
          <a:p>
            <a:pPr algn="l">
              <a:spcBef>
                <a:spcPts val="600"/>
              </a:spcBef>
              <a:spcAft>
                <a:spcPts val="600"/>
              </a:spcAft>
              <a:buClrTx/>
              <a:buSzTx/>
              <a:buFontTx/>
            </a:pPr>
            <a:r>
              <a:rPr lang="zh-CN" altLang="en-US" b="1"/>
              <a:t>（四）物流联盟的建立</a:t>
            </a:r>
            <a:endParaRPr lang="zh-CN" altLang="en-US" b="1"/>
          </a:p>
          <a:p>
            <a:pPr algn="l">
              <a:spcBef>
                <a:spcPts val="600"/>
              </a:spcBef>
              <a:spcAft>
                <a:spcPts val="600"/>
              </a:spcAft>
              <a:buClrTx/>
              <a:buSzTx/>
              <a:buFontTx/>
            </a:pPr>
            <a:r>
              <a:rPr lang="zh-CN" altLang="en-US"/>
              <a:t>1．物流联盟首先要做好物流信息化建设</a:t>
            </a:r>
            <a:endParaRPr lang="zh-CN" altLang="en-US"/>
          </a:p>
          <a:p>
            <a:pPr algn="l">
              <a:spcBef>
                <a:spcPts val="600"/>
              </a:spcBef>
              <a:spcAft>
                <a:spcPts val="600"/>
              </a:spcAft>
              <a:buClrTx/>
              <a:buSzTx/>
              <a:buFontTx/>
            </a:pPr>
            <a:r>
              <a:rPr lang="zh-CN" altLang="en-US"/>
              <a:t>2．物流联盟要选择好联盟伙伴</a:t>
            </a:r>
            <a:endParaRPr lang="zh-CN" altLang="en-US"/>
          </a:p>
          <a:p>
            <a:pPr algn="l">
              <a:spcBef>
                <a:spcPts val="600"/>
              </a:spcBef>
              <a:spcAft>
                <a:spcPts val="600"/>
              </a:spcAft>
              <a:buClrTx/>
              <a:buSzTx/>
              <a:buFontTx/>
            </a:pPr>
            <a:r>
              <a:rPr lang="zh-CN" altLang="en-US"/>
              <a:t>（1）兼容性。</a:t>
            </a:r>
            <a:endParaRPr lang="zh-CN" altLang="en-US"/>
          </a:p>
          <a:p>
            <a:pPr algn="l">
              <a:spcBef>
                <a:spcPts val="600"/>
              </a:spcBef>
              <a:spcAft>
                <a:spcPts val="600"/>
              </a:spcAft>
              <a:buClrTx/>
              <a:buSzTx/>
              <a:buFontTx/>
            </a:pPr>
            <a:r>
              <a:rPr lang="zh-CN" altLang="en-US"/>
              <a:t>（2）能力。</a:t>
            </a:r>
            <a:endParaRPr lang="zh-CN" altLang="en-US"/>
          </a:p>
          <a:p>
            <a:pPr algn="l">
              <a:spcBef>
                <a:spcPts val="600"/>
              </a:spcBef>
              <a:spcAft>
                <a:spcPts val="600"/>
              </a:spcAft>
              <a:buClrTx/>
              <a:buSzTx/>
              <a:buFontTx/>
            </a:pPr>
            <a:r>
              <a:rPr lang="zh-CN" altLang="en-US"/>
              <a:t>（3）承诺。</a:t>
            </a:r>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4480560" y="1837055"/>
            <a:ext cx="4711065" cy="3333750"/>
          </a:xfrm>
        </p:spPr>
        <p:txBody>
          <a:bodyPr/>
          <a:lstStyle/>
          <a:p>
            <a:r>
              <a:rPr lang="en-US" altLang="zh-CN" sz="6600" dirty="0"/>
              <a:t>Thanks.</a:t>
            </a:r>
            <a:br>
              <a:rPr lang="en-US" altLang="zh-CN" sz="6600" dirty="0"/>
            </a:br>
            <a:endParaRPr lang="en-US" altLang="zh-CN" sz="6600" dirty="0"/>
          </a:p>
        </p:txBody>
      </p:sp>
      <p:cxnSp>
        <p:nvCxnSpPr>
          <p:cNvPr id="32" name="直接连接符 31"/>
          <p:cNvCxnSpPr/>
          <p:nvPr/>
        </p:nvCxnSpPr>
        <p:spPr>
          <a:xfrm>
            <a:off x="4286879" y="1614174"/>
            <a:ext cx="0" cy="284057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tags/tag1.xml><?xml version="1.0" encoding="utf-8"?>
<p:tagLst xmlns:p="http://schemas.openxmlformats.org/presentationml/2006/main">
  <p:tag name="ISLIDE TOOLS.GUIDESSETTING" val="{&quot;Id&quot;:&quot;2d4375ee-8516-45e0-8956-45702a61a9b6&quot;,&quot;Name&quot;:&quot;iSlide&quot;,&quot;HeaderHeight&quot;:15.0,&quot;FooterHeight&quot;:9.0000000000000036,&quot;SideMargin&quot;:5.4999999999999982,&quot;TopMargin&quot;:0.0,&quot;BottomMargin&quot;:0.0,&quot;IntervalMargin&quot;:1.3999999999999997}"/>
  <p:tag name="ISLIDE.GUIDESSETTING" val="{&quot;Id&quot;:&quot;GuidesStyle_Normal&quot;,&quot;Name&quot;:&quot;正常&quot;,&quot;HeaderHeight&quot;:15.0,&quot;FooterHeight&quot;:9.0,&quot;SideMargin&quot;:5.5,&quot;TopMargin&quot;:0.0,&quot;BottomMargin&quot;:0.0,&quot;IntervalMargin&quot;:1.5}"/>
  <p:tag name="ISLIDE.THEME" val="2c518d62-0651-4258-a5fb-2102942da4b0"/>
</p:tagLst>
</file>

<file path=ppt/theme/theme1.xml><?xml version="1.0" encoding="utf-8"?>
<a:theme xmlns:a="http://schemas.openxmlformats.org/drawingml/2006/main" name="主题5">
  <a:themeElements>
    <a:clrScheme name="自定义 39">
      <a:dk1>
        <a:srgbClr val="000000"/>
      </a:dk1>
      <a:lt1>
        <a:srgbClr val="FFFFFF"/>
      </a:lt1>
      <a:dk2>
        <a:srgbClr val="778495"/>
      </a:dk2>
      <a:lt2>
        <a:srgbClr val="F0F0F0"/>
      </a:lt2>
      <a:accent1>
        <a:srgbClr val="2FACB2"/>
      </a:accent1>
      <a:accent2>
        <a:srgbClr val="7B868A"/>
      </a:accent2>
      <a:accent3>
        <a:srgbClr val="77D6DB"/>
      </a:accent3>
      <a:accent4>
        <a:srgbClr val="84B571"/>
      </a:accent4>
      <a:accent5>
        <a:srgbClr val="78989F"/>
      </a:accent5>
      <a:accent6>
        <a:srgbClr val="6F81B0"/>
      </a:accent6>
      <a:hlink>
        <a:srgbClr val="2993A0"/>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iSlide</Template>
  <TotalTime>0</TotalTime>
  <Words>1520</Words>
  <Application>WPS 演示</Application>
  <PresentationFormat>宽屏</PresentationFormat>
  <Paragraphs>122</Paragraphs>
  <Slides>9</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宋体</vt:lpstr>
      <vt:lpstr>Wingdings</vt:lpstr>
      <vt:lpstr>微软雅黑</vt:lpstr>
      <vt:lpstr>Impact</vt:lpstr>
      <vt:lpstr>Arial Unicode MS</vt:lpstr>
      <vt:lpstr>Calibri</vt:lpstr>
      <vt:lpstr>主题5</vt:lpstr>
      <vt:lpstr>项目二  电子商务环境下的              物流模式</vt:lpstr>
      <vt:lpstr>任务一  认识电子商务物流模式</vt:lpstr>
      <vt:lpstr>一、自营物流</vt:lpstr>
      <vt:lpstr>一、自营物流</vt:lpstr>
      <vt:lpstr>二、第三方物流</vt:lpstr>
      <vt:lpstr>一、自营物流</vt:lpstr>
      <vt:lpstr>三、物流联盟</vt:lpstr>
      <vt:lpstr>一、自营物流</vt:lpstr>
      <vt:lpstr>Thanks. </vt:lpstr>
    </vt:vector>
  </TitlesOfParts>
  <Company>iSlide</Company>
  <LinksUpToDate>false</LinksUpToDate>
  <SharedDoc>false</SharedDoc>
  <HyperlinksChanged>false</HyperlinksChanged>
  <AppVersion>14.0000</AppVersion>
  <Manager>iSlide</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Administrator</cp:lastModifiedBy>
  <cp:revision>26</cp:revision>
  <cp:lastPrinted>2017-11-22T16:00:00Z</cp:lastPrinted>
  <dcterms:created xsi:type="dcterms:W3CDTF">2017-11-22T16:00:00Z</dcterms:created>
  <dcterms:modified xsi:type="dcterms:W3CDTF">2020-10-12T08:43:30Z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t-shyu@microsoft.com</vt:lpwstr>
  </property>
  <property fmtid="{D5CDD505-2E9C-101B-9397-08002B2CF9AE}" pid="6" name="MSIP_Label_f42aa342-8706-4288-bd11-ebb85995028c_SetDate">
    <vt:lpwstr>2018-09-05T07:32:19.2711686Z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KSOProductBuildVer">
    <vt:lpwstr>2052-11.1.0.9999</vt:lpwstr>
  </property>
</Properties>
</file>