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media/image2.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2"/>
  </p:notesMasterIdLst>
  <p:sldIdLst>
    <p:sldId id="256" r:id="rId3"/>
    <p:sldId id="266" r:id="rId4"/>
    <p:sldId id="258" r:id="rId5"/>
    <p:sldId id="1739" r:id="rId6"/>
    <p:sldId id="275" r:id="rId7"/>
    <p:sldId id="1762" r:id="rId8"/>
    <p:sldId id="1763" r:id="rId9"/>
    <p:sldId id="1764" r:id="rId10"/>
    <p:sldId id="261" r:id="rId11"/>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ACB2"/>
    <a:srgbClr val="2A9CA2"/>
    <a:srgbClr val="258A8F"/>
    <a:srgbClr val="2283CD"/>
    <a:srgbClr val="E71D3A"/>
    <a:srgbClr val="18BCE2"/>
    <a:srgbClr val="55BEC9"/>
    <a:srgbClr val="1561D6"/>
    <a:srgbClr val="0F3453"/>
    <a:srgbClr val="1F3A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84" y="600"/>
      </p:cViewPr>
      <p:guideLst/>
    </p:cSldViewPr>
  </p:slideViewPr>
  <p:notesTextViewPr>
    <p:cViewPr>
      <p:scale>
        <a:sx n="3" d="2"/>
        <a:sy n="3" d="2"/>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5" Type="http://schemas.openxmlformats.org/officeDocument/2006/relationships/image" Target="../media/image2.svg"/><Relationship Id="rId4" Type="http://schemas.openxmlformats.org/officeDocument/2006/relationships/image" Target="../media/image2.png"/><Relationship Id="rId3" Type="http://schemas.openxmlformats.org/officeDocument/2006/relationships/image" Target="../media/image1.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image" Target="../media/image2.svg"/><Relationship Id="rId4" Type="http://schemas.openxmlformats.org/officeDocument/2006/relationships/image" Target="../media/image2.png"/><Relationship Id="rId3" Type="http://schemas.openxmlformats.org/officeDocument/2006/relationships/image" Target="../media/image1.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microsoft.com/office/2007/relationships/hdphoto" Target="../media/image5.wdp"/><Relationship Id="rId4" Type="http://schemas.openxmlformats.org/officeDocument/2006/relationships/image" Target="../media/image4.png"/><Relationship Id="rId3" Type="http://schemas.openxmlformats.org/officeDocument/2006/relationships/hyperlink" Target="http://www.officeplus.cn/Template/Home.shtml" TargetMode="Externa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microsoft.com/office/2007/relationships/hdphoto" Target="../media/image5.wdp"/><Relationship Id="rId6" Type="http://schemas.openxmlformats.org/officeDocument/2006/relationships/image" Target="../media/image4.png"/><Relationship Id="rId5" Type="http://schemas.openxmlformats.org/officeDocument/2006/relationships/hyperlink" Target="http://www.officeplus.cn/Template/Home.shtml" TargetMode="External"/><Relationship Id="rId4" Type="http://schemas.openxmlformats.org/officeDocument/2006/relationships/image" Target="../media/image8.png"/><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bg>
      <p:bgPr>
        <a:solidFill>
          <a:schemeClr val="accent1"/>
        </a:solidFill>
        <a:effectLst/>
      </p:bgPr>
    </p:bg>
    <p:spTree>
      <p:nvGrpSpPr>
        <p:cNvPr id="1" name=""/>
        <p:cNvGrpSpPr/>
        <p:nvPr/>
      </p:nvGrpSpPr>
      <p:grpSpPr>
        <a:xfrm>
          <a:off x="0" y="0"/>
          <a:ext cx="0" cy="0"/>
          <a:chOff x="0" y="0"/>
          <a:chExt cx="0" cy="0"/>
        </a:xfrm>
      </p:grpSpPr>
      <p:sp>
        <p:nvSpPr>
          <p:cNvPr id="9801" name="副标题 2"/>
          <p:cNvSpPr>
            <a:spLocks noGrp="1"/>
          </p:cNvSpPr>
          <p:nvPr userDrawn="1">
            <p:ph type="subTitle" idx="1"/>
          </p:nvPr>
        </p:nvSpPr>
        <p:spPr>
          <a:xfrm>
            <a:off x="1667401" y="2554408"/>
            <a:ext cx="5045074" cy="673902"/>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to edit Master subtitle style</a:t>
            </a:r>
            <a:endParaRPr lang="en-US" altLang="zh-CN" dirty="0"/>
          </a:p>
          <a:p>
            <a:endParaRPr lang="zh-CN" altLang="en-US" dirty="0"/>
          </a:p>
        </p:txBody>
      </p:sp>
      <p:sp>
        <p:nvSpPr>
          <p:cNvPr id="9802" name="标题 1"/>
          <p:cNvSpPr>
            <a:spLocks noGrp="1"/>
          </p:cNvSpPr>
          <p:nvPr userDrawn="1">
            <p:ph type="ctrTitle"/>
          </p:nvPr>
        </p:nvSpPr>
        <p:spPr>
          <a:xfrm>
            <a:off x="1667400" y="1188511"/>
            <a:ext cx="5045075" cy="1350372"/>
          </a:xfrm>
        </p:spPr>
        <p:txBody>
          <a:bodyPr anchor="ctr">
            <a:normAutofit/>
          </a:bodyPr>
          <a:lstStyle>
            <a:lvl1pPr algn="l">
              <a:defRPr sz="4000">
                <a:solidFill>
                  <a:schemeClr val="bg1"/>
                </a:solidFill>
              </a:defRPr>
            </a:lvl1pPr>
          </a:lstStyle>
          <a:p>
            <a:r>
              <a:rPr lang="en-US" altLang="zh-CN" dirty="0"/>
              <a:t>Click to edit Master title style</a:t>
            </a:r>
            <a:endParaRPr lang="zh-CN" altLang="en-US" dirty="0"/>
          </a:p>
        </p:txBody>
      </p:sp>
      <p:sp>
        <p:nvSpPr>
          <p:cNvPr id="12" name="文本占位符 13"/>
          <p:cNvSpPr>
            <a:spLocks noGrp="1"/>
          </p:cNvSpPr>
          <p:nvPr userDrawn="1">
            <p:ph type="body" sz="quarter" idx="10" hasCustomPrompt="1"/>
          </p:nvPr>
        </p:nvSpPr>
        <p:spPr>
          <a:xfrm>
            <a:off x="1667400" y="3360127"/>
            <a:ext cx="5045073" cy="248371"/>
          </a:xfrm>
        </p:spPr>
        <p:txBody>
          <a:bodyPr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3" name="文本占位符 13"/>
          <p:cNvSpPr>
            <a:spLocks noGrp="1"/>
          </p:cNvSpPr>
          <p:nvPr userDrawn="1">
            <p:ph type="body" sz="quarter" idx="11" hasCustomPrompt="1"/>
          </p:nvPr>
        </p:nvSpPr>
        <p:spPr>
          <a:xfrm>
            <a:off x="1667400" y="3624023"/>
            <a:ext cx="5045073" cy="248371"/>
          </a:xfrm>
        </p:spPr>
        <p:txBody>
          <a:bodyPr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grpSp>
        <p:nvGrpSpPr>
          <p:cNvPr id="1039" name="组合 1038"/>
          <p:cNvGrpSpPr/>
          <p:nvPr userDrawn="1"/>
        </p:nvGrpSpPr>
        <p:grpSpPr>
          <a:xfrm>
            <a:off x="10033000" y="191058"/>
            <a:ext cx="1948996" cy="2691284"/>
            <a:chOff x="8470446" y="2515552"/>
            <a:chExt cx="476250" cy="657633"/>
          </a:xfrm>
        </p:grpSpPr>
        <p:pic>
          <p:nvPicPr>
            <p:cNvPr id="1037" name="图形 1036"/>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38" name="图形 1037"/>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2" name="组合 81"/>
          <p:cNvGrpSpPr/>
          <p:nvPr userDrawn="1"/>
        </p:nvGrpSpPr>
        <p:grpSpPr>
          <a:xfrm>
            <a:off x="8077200" y="399384"/>
            <a:ext cx="1549400" cy="2139499"/>
            <a:chOff x="8470446" y="2515552"/>
            <a:chExt cx="476250" cy="657633"/>
          </a:xfrm>
        </p:grpSpPr>
        <p:pic>
          <p:nvPicPr>
            <p:cNvPr id="83" name="图形 82"/>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4" name="图形 83"/>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1" name="组合 90"/>
          <p:cNvGrpSpPr/>
          <p:nvPr userDrawn="1"/>
        </p:nvGrpSpPr>
        <p:grpSpPr>
          <a:xfrm>
            <a:off x="9258300" y="1443291"/>
            <a:ext cx="800100" cy="1104823"/>
            <a:chOff x="8470446" y="2515552"/>
            <a:chExt cx="476250" cy="657633"/>
          </a:xfrm>
        </p:grpSpPr>
        <p:pic>
          <p:nvPicPr>
            <p:cNvPr id="92" name="图形 9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3" name="图形 92"/>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7" name="组合 96"/>
          <p:cNvGrpSpPr/>
          <p:nvPr userDrawn="1"/>
        </p:nvGrpSpPr>
        <p:grpSpPr>
          <a:xfrm>
            <a:off x="2362200" y="3839465"/>
            <a:ext cx="1948996" cy="2691284"/>
            <a:chOff x="8470446" y="2515552"/>
            <a:chExt cx="476250" cy="657633"/>
          </a:xfrm>
        </p:grpSpPr>
        <p:pic>
          <p:nvPicPr>
            <p:cNvPr id="98" name="图形 9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9" name="图形 9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0" name="组合 99"/>
          <p:cNvGrpSpPr/>
          <p:nvPr userDrawn="1"/>
        </p:nvGrpSpPr>
        <p:grpSpPr>
          <a:xfrm>
            <a:off x="827314" y="4587872"/>
            <a:ext cx="1549400" cy="2139499"/>
            <a:chOff x="8470446" y="2515552"/>
            <a:chExt cx="476250" cy="657633"/>
          </a:xfrm>
        </p:grpSpPr>
        <p:pic>
          <p:nvPicPr>
            <p:cNvPr id="101" name="图形 100"/>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2" name="图形 101"/>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3" name="组合 102"/>
          <p:cNvGrpSpPr/>
          <p:nvPr userDrawn="1"/>
        </p:nvGrpSpPr>
        <p:grpSpPr>
          <a:xfrm>
            <a:off x="3619500" y="5172205"/>
            <a:ext cx="800100" cy="1104823"/>
            <a:chOff x="8470446" y="2515552"/>
            <a:chExt cx="476250" cy="657633"/>
          </a:xfrm>
        </p:grpSpPr>
        <p:pic>
          <p:nvPicPr>
            <p:cNvPr id="104" name="图形 103"/>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5" name="图形 104"/>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9" name="组合 108"/>
          <p:cNvGrpSpPr/>
          <p:nvPr userDrawn="1"/>
        </p:nvGrpSpPr>
        <p:grpSpPr>
          <a:xfrm>
            <a:off x="8804275" y="2803630"/>
            <a:ext cx="1948996" cy="2691284"/>
            <a:chOff x="8470446" y="2515552"/>
            <a:chExt cx="476250" cy="657633"/>
          </a:xfrm>
        </p:grpSpPr>
        <p:pic>
          <p:nvPicPr>
            <p:cNvPr id="110" name="图形 109"/>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11" name="图形 110"/>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5" name="组合 84"/>
          <p:cNvGrpSpPr/>
          <p:nvPr userDrawn="1"/>
        </p:nvGrpSpPr>
        <p:grpSpPr>
          <a:xfrm>
            <a:off x="9410700" y="2805268"/>
            <a:ext cx="2413000" cy="3332007"/>
            <a:chOff x="8470446" y="2515552"/>
            <a:chExt cx="476250" cy="657633"/>
          </a:xfrm>
        </p:grpSpPr>
        <p:pic>
          <p:nvPicPr>
            <p:cNvPr id="86" name="图形 8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7" name="图形 8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8" name="组合 87"/>
          <p:cNvGrpSpPr/>
          <p:nvPr userDrawn="1"/>
        </p:nvGrpSpPr>
        <p:grpSpPr>
          <a:xfrm>
            <a:off x="8661400" y="3894391"/>
            <a:ext cx="1854200" cy="2560384"/>
            <a:chOff x="8470446" y="2515552"/>
            <a:chExt cx="476250" cy="657633"/>
          </a:xfrm>
        </p:grpSpPr>
        <p:pic>
          <p:nvPicPr>
            <p:cNvPr id="89" name="图形 8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0" name="图形 8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4" name="组合 93"/>
          <p:cNvGrpSpPr/>
          <p:nvPr userDrawn="1"/>
        </p:nvGrpSpPr>
        <p:grpSpPr>
          <a:xfrm>
            <a:off x="10472738" y="4391326"/>
            <a:ext cx="1541462" cy="2128537"/>
            <a:chOff x="8470446" y="2515552"/>
            <a:chExt cx="476250" cy="657633"/>
          </a:xfrm>
        </p:grpSpPr>
        <p:pic>
          <p:nvPicPr>
            <p:cNvPr id="95" name="图形 9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6" name="图形 9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24" name="组合 123"/>
          <p:cNvGrpSpPr/>
          <p:nvPr userDrawn="1"/>
        </p:nvGrpSpPr>
        <p:grpSpPr>
          <a:xfrm>
            <a:off x="4869081" y="4618776"/>
            <a:ext cx="617320" cy="852430"/>
            <a:chOff x="8470446" y="2515552"/>
            <a:chExt cx="476250" cy="657633"/>
          </a:xfrm>
        </p:grpSpPr>
        <p:pic>
          <p:nvPicPr>
            <p:cNvPr id="125" name="图形 12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26" name="图形 12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27" name="组合 126"/>
          <p:cNvGrpSpPr/>
          <p:nvPr userDrawn="1"/>
        </p:nvGrpSpPr>
        <p:grpSpPr>
          <a:xfrm>
            <a:off x="5983305" y="5191967"/>
            <a:ext cx="1085152" cy="1498439"/>
            <a:chOff x="8470446" y="2515552"/>
            <a:chExt cx="476250" cy="657633"/>
          </a:xfrm>
        </p:grpSpPr>
        <p:pic>
          <p:nvPicPr>
            <p:cNvPr id="128" name="图形 12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29" name="图形 12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20" name="标题 1"/>
          <p:cNvSpPr>
            <a:spLocks noGrp="1"/>
          </p:cNvSpPr>
          <p:nvPr>
            <p:ph type="title"/>
          </p:nvPr>
        </p:nvSpPr>
        <p:spPr>
          <a:xfrm>
            <a:off x="4915625" y="2226504"/>
            <a:ext cx="6604863" cy="656792"/>
          </a:xfrm>
        </p:spPr>
        <p:txBody>
          <a:bodyPr anchor="ctr">
            <a:normAutofit/>
          </a:bodyPr>
          <a:lstStyle>
            <a:lvl1pPr algn="l">
              <a:defRPr sz="2400" b="1">
                <a:solidFill>
                  <a:schemeClr val="tx1"/>
                </a:solidFill>
              </a:defRPr>
            </a:lvl1pPr>
          </a:lstStyle>
          <a:p>
            <a:r>
              <a:rPr lang="en-US" altLang="zh-CN" dirty="0"/>
              <a:t>Click to edit Master title style</a:t>
            </a:r>
            <a:endParaRPr lang="zh-CN" altLang="en-US" dirty="0"/>
          </a:p>
        </p:txBody>
      </p:sp>
      <p:sp>
        <p:nvSpPr>
          <p:cNvPr id="21" name="文本占位符 2"/>
          <p:cNvSpPr>
            <a:spLocks noGrp="1"/>
          </p:cNvSpPr>
          <p:nvPr>
            <p:ph type="body" idx="1"/>
          </p:nvPr>
        </p:nvSpPr>
        <p:spPr>
          <a:xfrm>
            <a:off x="4915624" y="2934142"/>
            <a:ext cx="6621677" cy="1015623"/>
          </a:xfrm>
        </p:spPr>
        <p:txBody>
          <a:bodyPr anchor="t">
            <a:normAutofit/>
          </a:bodyPr>
          <a:lstStyle>
            <a:lvl1pPr marL="0" indent="0" algn="l">
              <a:buNone/>
              <a:defRPr sz="11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Edit Master text styles</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3" name="内容占位符 2"/>
          <p:cNvSpPr>
            <a:spLocks noGrp="1"/>
          </p:cNvSpPr>
          <p:nvPr>
            <p:ph idx="1"/>
          </p:nvPr>
        </p:nvSpPr>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
        <p:nvSpPr>
          <p:cNvPr id="8" name="页脚占位符 7"/>
          <p:cNvSpPr>
            <a:spLocks noGrp="1"/>
          </p:cNvSpPr>
          <p:nvPr>
            <p:ph type="ftr" sz="quarter" idx="11"/>
          </p:nvPr>
        </p:nvSpPr>
        <p:spPr/>
        <p:txBody>
          <a:bodyPr/>
          <a:lstStyle/>
          <a:p>
            <a:r>
              <a:rPr lang="en-US" altLang="zh-CN"/>
              <a:t>www.islide.cc </a:t>
            </a:r>
            <a:endParaRPr lang="zh-CN" altLang="en-US"/>
          </a:p>
        </p:txBody>
      </p:sp>
      <p:sp>
        <p:nvSpPr>
          <p:cNvPr id="9" name="灯片编号占位符 8"/>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7" name="页脚占位符 6"/>
          <p:cNvSpPr>
            <a:spLocks noGrp="1"/>
          </p:cNvSpPr>
          <p:nvPr>
            <p:ph type="ftr" sz="quarter" idx="11"/>
          </p:nvPr>
        </p:nvSpPr>
        <p:spPr/>
        <p:txBody>
          <a:bodyPr/>
          <a:lstStyle/>
          <a:p>
            <a:r>
              <a:rPr lang="en-US" altLang="zh-CN"/>
              <a:t>www.islide.cc </a:t>
            </a:r>
            <a:endParaRPr lang="zh-CN" altLang="en-US"/>
          </a:p>
        </p:txBody>
      </p:sp>
      <p:sp>
        <p:nvSpPr>
          <p:cNvPr id="8" name="灯片编号占位符 7"/>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userDrawn="1">
  <p:cSld name="末尾幻灯片">
    <p:bg>
      <p:bgPr>
        <a:solidFill>
          <a:schemeClr val="accent1"/>
        </a:solidFill>
        <a:effectLst/>
      </p:bgPr>
    </p:bg>
    <p:spTree>
      <p:nvGrpSpPr>
        <p:cNvPr id="1" name=""/>
        <p:cNvGrpSpPr/>
        <p:nvPr/>
      </p:nvGrpSpPr>
      <p:grpSpPr>
        <a:xfrm>
          <a:off x="0" y="0"/>
          <a:ext cx="0" cy="0"/>
          <a:chOff x="0" y="0"/>
          <a:chExt cx="0" cy="0"/>
        </a:xfrm>
      </p:grpSpPr>
      <p:grpSp>
        <p:nvGrpSpPr>
          <p:cNvPr id="4" name="组合 3"/>
          <p:cNvGrpSpPr/>
          <p:nvPr userDrawn="1"/>
        </p:nvGrpSpPr>
        <p:grpSpPr>
          <a:xfrm flipH="1">
            <a:off x="177800" y="191058"/>
            <a:ext cx="11186886" cy="6536313"/>
            <a:chOff x="827314" y="191058"/>
            <a:chExt cx="11186886" cy="6536313"/>
          </a:xfrm>
        </p:grpSpPr>
        <p:grpSp>
          <p:nvGrpSpPr>
            <p:cNvPr id="45" name="组合 44"/>
            <p:cNvGrpSpPr/>
            <p:nvPr userDrawn="1"/>
          </p:nvGrpSpPr>
          <p:grpSpPr>
            <a:xfrm>
              <a:off x="10033000" y="191058"/>
              <a:ext cx="1948996" cy="2691284"/>
              <a:chOff x="8470446" y="2515552"/>
              <a:chExt cx="476250" cy="657633"/>
            </a:xfrm>
          </p:grpSpPr>
          <p:pic>
            <p:nvPicPr>
              <p:cNvPr id="46" name="图形 4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47" name="图形 4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48" name="组合 47"/>
            <p:cNvGrpSpPr/>
            <p:nvPr userDrawn="1"/>
          </p:nvGrpSpPr>
          <p:grpSpPr>
            <a:xfrm>
              <a:off x="8077200" y="399384"/>
              <a:ext cx="1549400" cy="2139499"/>
              <a:chOff x="8470446" y="2515552"/>
              <a:chExt cx="476250" cy="657633"/>
            </a:xfrm>
          </p:grpSpPr>
          <p:pic>
            <p:nvPicPr>
              <p:cNvPr id="49" name="图形 4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0" name="图形 4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1" name="组合 50"/>
            <p:cNvGrpSpPr/>
            <p:nvPr userDrawn="1"/>
          </p:nvGrpSpPr>
          <p:grpSpPr>
            <a:xfrm>
              <a:off x="9258300" y="1443291"/>
              <a:ext cx="800100" cy="1104823"/>
              <a:chOff x="8470446" y="2515552"/>
              <a:chExt cx="476250" cy="657633"/>
            </a:xfrm>
          </p:grpSpPr>
          <p:pic>
            <p:nvPicPr>
              <p:cNvPr id="52" name="图形 5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3" name="图形 52"/>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4" name="组合 53"/>
            <p:cNvGrpSpPr/>
            <p:nvPr userDrawn="1"/>
          </p:nvGrpSpPr>
          <p:grpSpPr>
            <a:xfrm>
              <a:off x="2362200" y="3839465"/>
              <a:ext cx="1948996" cy="2691284"/>
              <a:chOff x="8470446" y="2515552"/>
              <a:chExt cx="476250" cy="657633"/>
            </a:xfrm>
          </p:grpSpPr>
          <p:pic>
            <p:nvPicPr>
              <p:cNvPr id="55" name="图形 5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6" name="图形 5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7" name="组合 56"/>
            <p:cNvGrpSpPr/>
            <p:nvPr userDrawn="1"/>
          </p:nvGrpSpPr>
          <p:grpSpPr>
            <a:xfrm>
              <a:off x="827314" y="4587872"/>
              <a:ext cx="1549400" cy="2139499"/>
              <a:chOff x="8470446" y="2515552"/>
              <a:chExt cx="476250" cy="657633"/>
            </a:xfrm>
          </p:grpSpPr>
          <p:pic>
            <p:nvPicPr>
              <p:cNvPr id="58" name="图形 5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9" name="图形 5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0" name="组合 59"/>
            <p:cNvGrpSpPr/>
            <p:nvPr userDrawn="1"/>
          </p:nvGrpSpPr>
          <p:grpSpPr>
            <a:xfrm>
              <a:off x="3619500" y="5172205"/>
              <a:ext cx="800100" cy="1104823"/>
              <a:chOff x="8470446" y="2515552"/>
              <a:chExt cx="476250" cy="657633"/>
            </a:xfrm>
          </p:grpSpPr>
          <p:pic>
            <p:nvPicPr>
              <p:cNvPr id="61" name="图形 60"/>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2" name="图形 61"/>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3" name="组合 62"/>
            <p:cNvGrpSpPr/>
            <p:nvPr userDrawn="1"/>
          </p:nvGrpSpPr>
          <p:grpSpPr>
            <a:xfrm>
              <a:off x="8804275" y="2803630"/>
              <a:ext cx="1948996" cy="2691284"/>
              <a:chOff x="8470446" y="2515552"/>
              <a:chExt cx="476250" cy="657633"/>
            </a:xfrm>
          </p:grpSpPr>
          <p:pic>
            <p:nvPicPr>
              <p:cNvPr id="64" name="图形 63"/>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5" name="图形 64"/>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6" name="组合 65"/>
            <p:cNvGrpSpPr/>
            <p:nvPr userDrawn="1"/>
          </p:nvGrpSpPr>
          <p:grpSpPr>
            <a:xfrm>
              <a:off x="9410700" y="2805268"/>
              <a:ext cx="2413000" cy="3332007"/>
              <a:chOff x="8470446" y="2515552"/>
              <a:chExt cx="476250" cy="657633"/>
            </a:xfrm>
          </p:grpSpPr>
          <p:pic>
            <p:nvPicPr>
              <p:cNvPr id="67" name="图形 66"/>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8" name="图形 67"/>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9" name="组合 68"/>
            <p:cNvGrpSpPr/>
            <p:nvPr userDrawn="1"/>
          </p:nvGrpSpPr>
          <p:grpSpPr>
            <a:xfrm>
              <a:off x="8661400" y="3894391"/>
              <a:ext cx="1854200" cy="2560384"/>
              <a:chOff x="8470446" y="2515552"/>
              <a:chExt cx="476250" cy="657633"/>
            </a:xfrm>
          </p:grpSpPr>
          <p:pic>
            <p:nvPicPr>
              <p:cNvPr id="70" name="图形 69"/>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1" name="图形 70"/>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2" name="组合 71"/>
            <p:cNvGrpSpPr/>
            <p:nvPr userDrawn="1"/>
          </p:nvGrpSpPr>
          <p:grpSpPr>
            <a:xfrm>
              <a:off x="10472738" y="4391326"/>
              <a:ext cx="1541462" cy="2128537"/>
              <a:chOff x="8470446" y="2515552"/>
              <a:chExt cx="476250" cy="657633"/>
            </a:xfrm>
          </p:grpSpPr>
          <p:pic>
            <p:nvPicPr>
              <p:cNvPr id="73" name="图形 72"/>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4" name="图形 73"/>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5" name="组合 74"/>
            <p:cNvGrpSpPr/>
            <p:nvPr userDrawn="1"/>
          </p:nvGrpSpPr>
          <p:grpSpPr>
            <a:xfrm>
              <a:off x="4869081" y="4618776"/>
              <a:ext cx="617320" cy="852430"/>
              <a:chOff x="8470446" y="2515552"/>
              <a:chExt cx="476250" cy="657633"/>
            </a:xfrm>
          </p:grpSpPr>
          <p:pic>
            <p:nvPicPr>
              <p:cNvPr id="76" name="图形 7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7" name="图形 7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8" name="组合 77"/>
            <p:cNvGrpSpPr/>
            <p:nvPr userDrawn="1"/>
          </p:nvGrpSpPr>
          <p:grpSpPr>
            <a:xfrm>
              <a:off x="5983305" y="5191967"/>
              <a:ext cx="1085152" cy="1498439"/>
              <a:chOff x="8470446" y="2515552"/>
              <a:chExt cx="476250" cy="657633"/>
            </a:xfrm>
          </p:grpSpPr>
          <p:pic>
            <p:nvPicPr>
              <p:cNvPr id="79" name="图形 7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0" name="图形 7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sp>
        <p:nvSpPr>
          <p:cNvPr id="13" name="标题 1"/>
          <p:cNvSpPr>
            <a:spLocks noGrp="1"/>
          </p:cNvSpPr>
          <p:nvPr userDrawn="1">
            <p:ph type="ctrTitle" hasCustomPrompt="1"/>
          </p:nvPr>
        </p:nvSpPr>
        <p:spPr>
          <a:xfrm>
            <a:off x="4528456" y="1377043"/>
            <a:ext cx="4710793" cy="1801221"/>
          </a:xfrm>
        </p:spPr>
        <p:txBody>
          <a:bodyPr anchor="ctr">
            <a:normAutofit/>
          </a:bodyPr>
          <a:lstStyle>
            <a:lvl1pPr marL="0" indent="0" algn="l">
              <a:buFont typeface="Arial" panose="020B0604020202020204" pitchFamily="34" charset="0"/>
              <a:buNone/>
              <a:defRPr sz="3200">
                <a:solidFill>
                  <a:schemeClr val="bg1"/>
                </a:solidFill>
              </a:defRPr>
            </a:lvl1pPr>
          </a:lstStyle>
          <a:p>
            <a:r>
              <a:rPr lang="en-US" altLang="zh-CN" dirty="0"/>
              <a:t>Conclusion</a:t>
            </a:r>
            <a:endParaRPr lang="zh-CN" altLang="en-US" dirty="0"/>
          </a:p>
        </p:txBody>
      </p:sp>
      <p:sp>
        <p:nvSpPr>
          <p:cNvPr id="14" name="文本占位符 62"/>
          <p:cNvSpPr>
            <a:spLocks noGrp="1"/>
          </p:cNvSpPr>
          <p:nvPr userDrawn="1">
            <p:ph type="body" sz="quarter" idx="17" hasCustomPrompt="1"/>
          </p:nvPr>
        </p:nvSpPr>
        <p:spPr>
          <a:xfrm>
            <a:off x="4528457" y="3828247"/>
            <a:ext cx="4710792" cy="310871"/>
          </a:xfrm>
        </p:spPr>
        <p:txBody>
          <a:bodyPr vert="horz" lIns="91440" tIns="45720" rIns="91440" bIns="45720" rtlCol="0">
            <a:normAutofit/>
          </a:bodyPr>
          <a:lstStyle>
            <a:lvl1pPr marL="0" indent="0" algn="l">
              <a:buNone/>
              <a:defRPr lang="zh-CN" altLang="en-US" sz="16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Signature</a:t>
            </a:r>
            <a:endParaRPr lang="en-US" altLang="zh-CN" dirty="0"/>
          </a:p>
        </p:txBody>
      </p:sp>
      <p:sp>
        <p:nvSpPr>
          <p:cNvPr id="15" name="文本占位符 62"/>
          <p:cNvSpPr>
            <a:spLocks noGrp="1"/>
          </p:cNvSpPr>
          <p:nvPr userDrawn="1">
            <p:ph type="body" sz="quarter" idx="18" hasCustomPrompt="1"/>
          </p:nvPr>
        </p:nvSpPr>
        <p:spPr>
          <a:xfrm>
            <a:off x="4528457" y="4143881"/>
            <a:ext cx="4710792" cy="310871"/>
          </a:xfrm>
        </p:spPr>
        <p:txBody>
          <a:bodyPr vert="horz" lIns="91440" tIns="45720" rIns="91440" bIns="45720" rtlCol="0">
            <a:normAutofit/>
          </a:bodyPr>
          <a:lstStyle>
            <a:lvl1pPr marL="0" indent="0" algn="l">
              <a:buNone/>
              <a:defRPr lang="zh-CN" altLang="en-US" sz="16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关注服务号">
    <p:spTree>
      <p:nvGrpSpPr>
        <p:cNvPr id="1" name=""/>
        <p:cNvGrpSpPr/>
        <p:nvPr/>
      </p:nvGrpSpPr>
      <p:grpSpPr>
        <a:xfrm>
          <a:off x="0" y="0"/>
          <a:ext cx="0" cy="0"/>
          <a:chOff x="0" y="0"/>
          <a:chExt cx="0" cy="0"/>
        </a:xfrm>
      </p:grpSpPr>
      <p:sp>
        <p:nvSpPr>
          <p:cNvPr id="3" name="矩形 2"/>
          <p:cNvSpPr/>
          <p:nvPr userDrawn="1"/>
        </p:nvSpPr>
        <p:spPr>
          <a:xfrm>
            <a:off x="0" y="3429000"/>
            <a:ext cx="12192000" cy="3429000"/>
          </a:xfrm>
          <a:prstGeom prst="rect">
            <a:avLst/>
          </a:prstGeom>
          <a:solidFill>
            <a:srgbClr val="E73A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4" name="矩形: 圆角 3"/>
          <p:cNvSpPr/>
          <p:nvPr userDrawn="1"/>
        </p:nvSpPr>
        <p:spPr>
          <a:xfrm>
            <a:off x="1079465" y="1527629"/>
            <a:ext cx="3802742" cy="3802742"/>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pic>
        <p:nvPicPr>
          <p:cNvPr id="5" name="图片 4" descr="图片包含 纵横字谜, 文字&#10;&#10;已生成极高可信度的说明"/>
          <p:cNvPicPr>
            <a:picLocks noChangeAspect="1"/>
          </p:cNvPicPr>
          <p:nvPr userDrawn="1"/>
        </p:nvPicPr>
        <p:blipFill>
          <a:blip r:embed="rId2">
            <a:clrChange>
              <a:clrFrom>
                <a:srgbClr val="FFFFFF"/>
              </a:clrFrom>
              <a:clrTo>
                <a:srgbClr val="FFFFFF">
                  <a:alpha val="0"/>
                </a:srgbClr>
              </a:clrTo>
            </a:clrChange>
          </a:blip>
          <a:stretch>
            <a:fillRect/>
          </a:stretch>
        </p:blipFill>
        <p:spPr>
          <a:xfrm>
            <a:off x="1308065" y="1756229"/>
            <a:ext cx="3345542" cy="3345542"/>
          </a:xfrm>
          <a:prstGeom prst="rect">
            <a:avLst/>
          </a:prstGeom>
        </p:spPr>
      </p:pic>
      <p:sp>
        <p:nvSpPr>
          <p:cNvPr id="6" name="文本框 5"/>
          <p:cNvSpPr txBox="1"/>
          <p:nvPr userDrawn="1"/>
        </p:nvSpPr>
        <p:spPr>
          <a:xfrm>
            <a:off x="5239657" y="1566506"/>
            <a:ext cx="6013185" cy="3549241"/>
          </a:xfrm>
          <a:prstGeom prst="rect">
            <a:avLst/>
          </a:prstGeom>
          <a:noFill/>
        </p:spPr>
        <p:txBody>
          <a:bodyPr wrap="none" rtlCol="0">
            <a:spAutoFit/>
          </a:bodyPr>
          <a:lstStyle/>
          <a:p>
            <a:pPr>
              <a:lnSpc>
                <a:spcPct val="150000"/>
              </a:lnSpc>
              <a:spcBef>
                <a:spcPts val="600"/>
              </a:spcBef>
            </a:pPr>
            <a:r>
              <a:rPr lang="zh-CN" altLang="en-US"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办公模板更新</a:t>
            </a:r>
            <a:endParaRPr lang="en-US" altLang="zh-CN"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微软</a:t>
            </a:r>
            <a:endParaRPr lang="en-US" altLang="zh-CN"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微信扫码关注</a:t>
            </a:r>
            <a:endPar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微软</a:t>
            </a:r>
            <a:r>
              <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Office</a:t>
            </a: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文档 」服务号</a:t>
            </a:r>
            <a:endPar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pic>
        <p:nvPicPr>
          <p:cNvPr id="7" name="图片 6">
            <a:hlinkClick r:id="rId3"/>
          </p:cNvPr>
          <p:cNvPicPr>
            <a:picLocks noChangeAspect="1"/>
          </p:cNvPicPr>
          <p:nvPr userDrawn="1"/>
        </p:nvPicPr>
        <p:blipFill>
          <a:blip r:embed="rId4" cstate="print">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5239657" y="6345797"/>
            <a:ext cx="1712686" cy="226074"/>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使用小程序">
    <p:spTree>
      <p:nvGrpSpPr>
        <p:cNvPr id="1" name=""/>
        <p:cNvGrpSpPr/>
        <p:nvPr/>
      </p:nvGrpSpPr>
      <p:grpSpPr>
        <a:xfrm>
          <a:off x="0" y="0"/>
          <a:ext cx="0" cy="0"/>
          <a:chOff x="0" y="0"/>
          <a:chExt cx="0" cy="0"/>
        </a:xfrm>
      </p:grpSpPr>
      <p:cxnSp>
        <p:nvCxnSpPr>
          <p:cNvPr id="4" name="直接连接符 3"/>
          <p:cNvCxnSpPr/>
          <p:nvPr userDrawn="1"/>
        </p:nvCxnSpPr>
        <p:spPr>
          <a:xfrm>
            <a:off x="0" y="657288"/>
            <a:ext cx="12192000" cy="0"/>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sp>
        <p:nvSpPr>
          <p:cNvPr id="6" name="矩形 5"/>
          <p:cNvSpPr/>
          <p:nvPr userDrawn="1"/>
        </p:nvSpPr>
        <p:spPr>
          <a:xfrm>
            <a:off x="0" y="3091547"/>
            <a:ext cx="12192000" cy="3766453"/>
          </a:xfrm>
          <a:prstGeom prst="rect">
            <a:avLst/>
          </a:prstGeom>
          <a:solidFill>
            <a:srgbClr val="E73A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8" name="矩形: 圆角 7"/>
          <p:cNvSpPr/>
          <p:nvPr userDrawn="1"/>
        </p:nvSpPr>
        <p:spPr>
          <a:xfrm>
            <a:off x="621395"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9" name="矩形: 圆角 8"/>
          <p:cNvSpPr/>
          <p:nvPr userDrawn="1"/>
        </p:nvSpPr>
        <p:spPr>
          <a:xfrm>
            <a:off x="4374467"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10" name="文本框 9"/>
          <p:cNvSpPr txBox="1"/>
          <p:nvPr userDrawn="1"/>
        </p:nvSpPr>
        <p:spPr>
          <a:xfrm>
            <a:off x="1656327" y="286129"/>
            <a:ext cx="8879354" cy="670120"/>
          </a:xfrm>
          <a:prstGeom prst="rect">
            <a:avLst/>
          </a:prstGeom>
          <a:solidFill>
            <a:schemeClr val="bg1"/>
          </a:solidFill>
        </p:spPr>
        <p:txBody>
          <a:bodyPr wrap="none" rtlCol="0">
            <a:spAutoFit/>
          </a:bodyPr>
          <a:lstStyle/>
          <a:p>
            <a:pPr algn="ctr">
              <a:lnSpc>
                <a:spcPct val="130000"/>
              </a:lnSpc>
              <a:spcBef>
                <a:spcPts val="600"/>
              </a:spcBef>
            </a:pPr>
            <a:r>
              <a:rPr lang="zh-CN" altLang="en-US" sz="3200" b="1" kern="0">
                <a:latin typeface="微软雅黑" panose="020B0503020204020204" pitchFamily="34" charset="-122"/>
                <a:ea typeface="微软雅黑" panose="020B0503020204020204" pitchFamily="34" charset="-122"/>
                <a:cs typeface="+mn-ea"/>
                <a:sym typeface="+mn-lt"/>
              </a:rPr>
              <a:t> 微信扫描小程序码，使用微软移动办公黑科技 </a:t>
            </a:r>
            <a:endParaRPr lang="en-US" sz="3200" b="1" kern="0" dirty="0">
              <a:latin typeface="微软雅黑" panose="020B0503020204020204" pitchFamily="34" charset="-122"/>
              <a:ea typeface="微软雅黑" panose="020B0503020204020204" pitchFamily="34" charset="-122"/>
              <a:cs typeface="+mn-ea"/>
              <a:sym typeface="+mn-lt"/>
            </a:endParaRPr>
          </a:p>
        </p:txBody>
      </p:sp>
      <p:cxnSp>
        <p:nvCxnSpPr>
          <p:cNvPr id="11" name="直接连接符 10"/>
          <p:cNvCxnSpPr/>
          <p:nvPr userDrawn="1"/>
        </p:nvCxnSpPr>
        <p:spPr>
          <a:xfrm flipH="1">
            <a:off x="1523089" y="369629"/>
            <a:ext cx="266460" cy="622048"/>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10402443" y="369629"/>
            <a:ext cx="266460" cy="622048"/>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sp>
        <p:nvSpPr>
          <p:cNvPr id="13" name="矩形: 圆角 12"/>
          <p:cNvSpPr/>
          <p:nvPr userDrawn="1"/>
        </p:nvSpPr>
        <p:spPr>
          <a:xfrm>
            <a:off x="8159751"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pic>
        <p:nvPicPr>
          <p:cNvPr id="14" name="图片 13"/>
          <p:cNvPicPr>
            <a:picLocks noChangeAspect="1"/>
          </p:cNvPicPr>
          <p:nvPr userDrawn="1"/>
        </p:nvPicPr>
        <p:blipFill rotWithShape="1">
          <a:blip r:embed="rId2">
            <a:clrChange>
              <a:clrFrom>
                <a:srgbClr val="FFFFFF"/>
              </a:clrFrom>
              <a:clrTo>
                <a:srgbClr val="FFFFFF">
                  <a:alpha val="0"/>
                </a:srgbClr>
              </a:clrTo>
            </a:clrChange>
          </a:blip>
          <a:srcRect l="13924" t="13924" r="13924" b="13924"/>
          <a:stretch>
            <a:fillRect/>
          </a:stretch>
        </p:blipFill>
        <p:spPr>
          <a:xfrm>
            <a:off x="4705130" y="1673081"/>
            <a:ext cx="2743200" cy="2743200"/>
          </a:xfrm>
          <a:prstGeom prst="rect">
            <a:avLst/>
          </a:prstGeom>
        </p:spPr>
      </p:pic>
      <p:pic>
        <p:nvPicPr>
          <p:cNvPr id="15" name="图片 14"/>
          <p:cNvPicPr>
            <a:picLocks noChangeAspect="1"/>
          </p:cNvPicPr>
          <p:nvPr userDrawn="1"/>
        </p:nvPicPr>
        <p:blipFill rotWithShape="1">
          <a:blip r:embed="rId3">
            <a:clrChange>
              <a:clrFrom>
                <a:srgbClr val="FFFFFF"/>
              </a:clrFrom>
              <a:clrTo>
                <a:srgbClr val="FFFFFF">
                  <a:alpha val="0"/>
                </a:srgbClr>
              </a:clrTo>
            </a:clrChange>
          </a:blip>
          <a:srcRect l="14439" r="14439"/>
          <a:stretch>
            <a:fillRect/>
          </a:stretch>
        </p:blipFill>
        <p:spPr>
          <a:xfrm>
            <a:off x="8519321" y="1673081"/>
            <a:ext cx="2743200" cy="2743200"/>
          </a:xfrm>
          <a:prstGeom prst="rect">
            <a:avLst/>
          </a:prstGeom>
        </p:spPr>
      </p:pic>
      <p:pic>
        <p:nvPicPr>
          <p:cNvPr id="16" name="图片 15"/>
          <p:cNvPicPr>
            <a:picLocks noChangeAspect="1"/>
          </p:cNvPicPr>
          <p:nvPr userDrawn="1"/>
        </p:nvPicPr>
        <p:blipFill>
          <a:blip r:embed="rId4">
            <a:clrChange>
              <a:clrFrom>
                <a:srgbClr val="FFFFFF"/>
              </a:clrFrom>
              <a:clrTo>
                <a:srgbClr val="FFFFFF">
                  <a:alpha val="0"/>
                </a:srgbClr>
              </a:clrTo>
            </a:clrChange>
          </a:blip>
          <a:stretch>
            <a:fillRect/>
          </a:stretch>
        </p:blipFill>
        <p:spPr>
          <a:xfrm>
            <a:off x="980965" y="1673081"/>
            <a:ext cx="2743200" cy="2743200"/>
          </a:xfrm>
          <a:prstGeom prst="rect">
            <a:avLst/>
          </a:prstGeom>
        </p:spPr>
      </p:pic>
      <p:sp>
        <p:nvSpPr>
          <p:cNvPr id="17" name="文本框 16"/>
          <p:cNvSpPr txBox="1"/>
          <p:nvPr userDrawn="1"/>
        </p:nvSpPr>
        <p:spPr>
          <a:xfrm>
            <a:off x="987447" y="5138740"/>
            <a:ext cx="2730235"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在微信访问</a:t>
            </a:r>
            <a:r>
              <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OneDrive</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a:t>
            </a:r>
            <a:r>
              <a:rPr lang="en-US" altLang="zh-CN"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Office</a:t>
            </a: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文档 」</a:t>
            </a:r>
            <a:endParaRPr lang="en-US" sz="2000" b="1" kern="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8" name="文本框 17"/>
          <p:cNvSpPr txBox="1"/>
          <p:nvPr userDrawn="1"/>
        </p:nvSpPr>
        <p:spPr>
          <a:xfrm>
            <a:off x="4862328" y="5138740"/>
            <a:ext cx="2467342"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让你的文档会说话</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微软听听文档 」</a:t>
            </a:r>
            <a:endPar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9" name="文本框 18"/>
          <p:cNvSpPr txBox="1"/>
          <p:nvPr userDrawn="1"/>
        </p:nvSpPr>
        <p:spPr>
          <a:xfrm>
            <a:off x="8644425" y="5138740"/>
            <a:ext cx="2492990"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你的文档创作小助手</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微软小蜜 」</a:t>
            </a:r>
            <a:endPar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cxnSp>
        <p:nvCxnSpPr>
          <p:cNvPr id="20" name="直接连接符 19"/>
          <p:cNvCxnSpPr/>
          <p:nvPr userDrawn="1"/>
        </p:nvCxnSpPr>
        <p:spPr>
          <a:xfrm>
            <a:off x="4198035" y="5330650"/>
            <a:ext cx="0" cy="65314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a:off x="7976215" y="5330650"/>
            <a:ext cx="0" cy="65314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22" name="图片 21">
            <a:hlinkClick r:id="rId5"/>
          </p:cNvPr>
          <p:cNvPicPr>
            <a:picLocks noChangeAspect="1"/>
          </p:cNvPicPr>
          <p:nvPr userDrawn="1"/>
        </p:nvPicPr>
        <p:blipFill>
          <a:blip r:embed="rId6" cstate="print">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5239657" y="6345797"/>
            <a:ext cx="1712686" cy="226074"/>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3"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
        <p:nvSpPr>
          <p:cNvPr id="5" name="页脚占位符 4"/>
          <p:cNvSpPr>
            <a:spLocks noGrp="1"/>
          </p:cNvSpPr>
          <p:nvPr>
            <p:ph type="ftr" sz="quarter" idx="3"/>
          </p:nvPr>
        </p:nvSpPr>
        <p:spPr>
          <a:xfrm>
            <a:off x="669924" y="6240463"/>
            <a:ext cx="4140201" cy="20638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ltLang="zh-CN"/>
              <a:t>www.islide.cc </a:t>
            </a:r>
            <a:endParaRPr lang="zh-CN" altLang="en-US" dirty="0"/>
          </a:p>
        </p:txBody>
      </p:sp>
      <p:sp>
        <p:nvSpPr>
          <p:cNvPr id="6" name="灯片编号占位符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tint val="75000"/>
                  </a:schemeClr>
                </a:solidFill>
              </a:defRPr>
            </a:lvl1pPr>
          </a:lstStyle>
          <a:p>
            <a:fld id="{5DD3DB80-B894-403A-B48E-6FDC1A72010E}" type="slidenum">
              <a:rPr lang="zh-CN" altLang="en-US" smtClean="0"/>
            </a:fld>
            <a:endParaRPr lang="zh-CN" altLang="en-US"/>
          </a:p>
        </p:txBody>
      </p:sp>
      <p:cxnSp>
        <p:nvCxnSpPr>
          <p:cNvPr id="7" name="直接连接符 6"/>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0.jpeg"/><Relationship Id="rId1"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0.jpeg"/><Relationship Id="rId1"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0.jpeg"/><Relationship Id="rId1"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667510" y="2657475"/>
            <a:ext cx="7298055" cy="673735"/>
          </a:xfrm>
        </p:spPr>
        <p:txBody>
          <a:bodyPr>
            <a:noAutofit/>
          </a:bodyPr>
          <a:lstStyle/>
          <a:p>
            <a:r>
              <a:rPr lang="en-US" altLang="zh-CN" sz="1600" dirty="0">
                <a:sym typeface="+mn-ea"/>
              </a:rPr>
              <a:t>知识目标</a:t>
            </a:r>
            <a:endParaRPr lang="en-US" altLang="zh-CN" sz="1600" dirty="0">
              <a:sym typeface="+mn-ea"/>
            </a:endParaRPr>
          </a:p>
          <a:p>
            <a:r>
              <a:rPr lang="en-US" altLang="zh-CN" sz="1600" dirty="0">
                <a:sym typeface="+mn-ea"/>
              </a:rPr>
              <a:t>1．掌握电子商务环境下物流模式的类型。</a:t>
            </a:r>
            <a:endParaRPr lang="en-US" altLang="zh-CN" sz="1600" dirty="0">
              <a:sym typeface="+mn-ea"/>
            </a:endParaRPr>
          </a:p>
          <a:p>
            <a:r>
              <a:rPr lang="en-US" altLang="zh-CN" sz="1600" dirty="0">
                <a:sym typeface="+mn-ea"/>
              </a:rPr>
              <a:t>2．了解电子商务环境下的新型物流。</a:t>
            </a:r>
            <a:endParaRPr lang="en-US" altLang="zh-CN" sz="1600" dirty="0">
              <a:sym typeface="+mn-ea"/>
            </a:endParaRPr>
          </a:p>
          <a:p>
            <a:r>
              <a:rPr lang="en-US" altLang="zh-CN" sz="1600" dirty="0">
                <a:sym typeface="+mn-ea"/>
              </a:rPr>
              <a:t>能力目标</a:t>
            </a:r>
            <a:endParaRPr lang="en-US" altLang="zh-CN" sz="1600" dirty="0">
              <a:sym typeface="+mn-ea"/>
            </a:endParaRPr>
          </a:p>
          <a:p>
            <a:r>
              <a:rPr lang="en-US" altLang="zh-CN" sz="1600" dirty="0">
                <a:sym typeface="+mn-ea"/>
              </a:rPr>
              <a:t>1．能够对不同类型物流模式进行比较分析。</a:t>
            </a:r>
            <a:endParaRPr lang="en-US" altLang="zh-CN" sz="1600" dirty="0">
              <a:sym typeface="+mn-ea"/>
            </a:endParaRPr>
          </a:p>
          <a:p>
            <a:r>
              <a:rPr lang="en-US" altLang="zh-CN" sz="1600" dirty="0">
                <a:sym typeface="+mn-ea"/>
              </a:rPr>
              <a:t>2．能够根据物流企业的特点选择不同的物流模式。</a:t>
            </a:r>
            <a:endParaRPr lang="en-US" altLang="zh-CN" sz="1600" dirty="0">
              <a:sym typeface="+mn-ea"/>
            </a:endParaRPr>
          </a:p>
          <a:p>
            <a:endParaRPr lang="en-US" altLang="zh-CN" sz="1600" dirty="0">
              <a:sym typeface="+mn-ea"/>
            </a:endParaRPr>
          </a:p>
        </p:txBody>
      </p:sp>
      <p:sp>
        <p:nvSpPr>
          <p:cNvPr id="4" name="标题 3"/>
          <p:cNvSpPr>
            <a:spLocks noGrp="1"/>
          </p:cNvSpPr>
          <p:nvPr>
            <p:ph type="ctrTitle"/>
          </p:nvPr>
        </p:nvSpPr>
        <p:spPr>
          <a:xfrm>
            <a:off x="1667510" y="593090"/>
            <a:ext cx="6722110" cy="1350645"/>
          </a:xfrm>
        </p:spPr>
        <p:txBody>
          <a:bodyPr>
            <a:normAutofit/>
          </a:bodyPr>
          <a:lstStyle/>
          <a:p>
            <a:r>
              <a:rPr lang="en-US" altLang="zh-CN" dirty="0"/>
              <a:t>项目二  电子商务环境下的</a:t>
            </a:r>
            <a:br>
              <a:rPr lang="en-US" altLang="zh-CN" dirty="0"/>
            </a:br>
            <a:r>
              <a:rPr lang="en-US" altLang="zh-CN" dirty="0"/>
              <a:t>             物流模式</a:t>
            </a:r>
            <a:endParaRPr lang="en-US" altLang="zh-CN" dirty="0"/>
          </a:p>
        </p:txBody>
      </p:sp>
      <p:cxnSp>
        <p:nvCxnSpPr>
          <p:cNvPr id="13" name="直接连接符 12"/>
          <p:cNvCxnSpPr/>
          <p:nvPr/>
        </p:nvCxnSpPr>
        <p:spPr>
          <a:xfrm>
            <a:off x="1403735" y="1354258"/>
            <a:ext cx="0" cy="24003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dirty="0">
                <a:sym typeface="+mn-ea"/>
              </a:rPr>
              <a:t>任务一  认识电子商务物流模式</a:t>
            </a:r>
            <a:endParaRPr dirty="0">
              <a:sym typeface="+mn-ea"/>
            </a:endParaRPr>
          </a:p>
        </p:txBody>
      </p:sp>
      <p:sp>
        <p:nvSpPr>
          <p:cNvPr id="7" name="iś1íďe"/>
          <p:cNvSpPr/>
          <p:nvPr/>
        </p:nvSpPr>
        <p:spPr bwMode="auto">
          <a:xfrm>
            <a:off x="4810125" y="2388211"/>
            <a:ext cx="520576" cy="521068"/>
          </a:xfrm>
          <a:prstGeom prst="ellipse">
            <a:avLst/>
          </a:prstGeom>
          <a:solidFill>
            <a:schemeClr val="accent1"/>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defRPr/>
            </a:pPr>
            <a:r>
              <a:rPr lang="en-US" altLang="zh-CN" b="1"/>
              <a:t>1</a:t>
            </a:r>
            <a:endParaRPr lang="zh-CN" altLang="en-US" b="1"/>
          </a:p>
        </p:txBody>
      </p:sp>
      <p:sp>
        <p:nvSpPr>
          <p:cNvPr id="8" name="íṡḻíḍè"/>
          <p:cNvSpPr/>
          <p:nvPr/>
        </p:nvSpPr>
        <p:spPr bwMode="auto">
          <a:xfrm>
            <a:off x="4810125" y="3099408"/>
            <a:ext cx="520576" cy="521068"/>
          </a:xfrm>
          <a:prstGeom prst="ellipse">
            <a:avLst/>
          </a:prstGeom>
          <a:solidFill>
            <a:schemeClr val="tx2"/>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defRPr/>
            </a:pPr>
            <a:r>
              <a:rPr lang="en-US" altLang="zh-CN" b="1" dirty="0"/>
              <a:t>2</a:t>
            </a:r>
            <a:endParaRPr lang="zh-CN" altLang="en-US" b="1" dirty="0"/>
          </a:p>
        </p:txBody>
      </p:sp>
      <p:cxnSp>
        <p:nvCxnSpPr>
          <p:cNvPr id="13" name="直接连接符 12"/>
          <p:cNvCxnSpPr/>
          <p:nvPr/>
        </p:nvCxnSpPr>
        <p:spPr bwMode="auto">
          <a:xfrm>
            <a:off x="5571751" y="2993060"/>
            <a:ext cx="5976000" cy="0"/>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cxnSp>
        <p:nvCxnSpPr>
          <p:cNvPr id="14" name="直接连接符 13"/>
          <p:cNvCxnSpPr/>
          <p:nvPr/>
        </p:nvCxnSpPr>
        <p:spPr bwMode="auto">
          <a:xfrm>
            <a:off x="5571751" y="3706852"/>
            <a:ext cx="5976000" cy="0"/>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cxnSp>
        <p:nvCxnSpPr>
          <p:cNvPr id="18" name="直接连接符 17"/>
          <p:cNvCxnSpPr/>
          <p:nvPr/>
        </p:nvCxnSpPr>
        <p:spPr>
          <a:xfrm>
            <a:off x="2837711" y="1970070"/>
            <a:ext cx="0" cy="3086345"/>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19" name="îşḻídé"/>
          <p:cNvSpPr txBox="1"/>
          <p:nvPr/>
        </p:nvSpPr>
        <p:spPr>
          <a:xfrm>
            <a:off x="1512049" y="1919146"/>
            <a:ext cx="1744388" cy="523220"/>
          </a:xfrm>
          <a:prstGeom prst="rect">
            <a:avLst/>
          </a:prstGeom>
          <a:solidFill>
            <a:schemeClr val="bg1"/>
          </a:solidFill>
        </p:spPr>
        <p:txBody>
          <a:bodyPr wrap="square" lIns="91440" tIns="45720" rIns="91440" bIns="45720" rtlCol="0">
            <a:normAutofit fontScale="90000"/>
          </a:bodyPr>
          <a:lstStyle/>
          <a:p>
            <a:pPr algn="r"/>
            <a:r>
              <a:rPr lang="zh-CN" altLang="tr-TR" sz="2800" b="1" dirty="0">
                <a:solidFill>
                  <a:sysClr val="windowText" lastClr="000000"/>
                </a:solidFill>
              </a:rPr>
              <a:t>目录</a:t>
            </a:r>
            <a:endParaRPr lang="zh-CN" altLang="tr-TR" sz="2800" b="1" dirty="0">
              <a:solidFill>
                <a:sysClr val="windowText" lastClr="000000"/>
              </a:solidFill>
            </a:endParaRPr>
          </a:p>
        </p:txBody>
      </p:sp>
      <p:sp>
        <p:nvSpPr>
          <p:cNvPr id="20" name="ïsḷïḍè"/>
          <p:cNvSpPr txBox="1"/>
          <p:nvPr/>
        </p:nvSpPr>
        <p:spPr bwMode="auto">
          <a:xfrm>
            <a:off x="5461000" y="2442210"/>
            <a:ext cx="6086475" cy="385445"/>
          </a:xfrm>
          <a:prstGeom prst="roundRect">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10000"/>
              </a:lnSpc>
              <a:spcBef>
                <a:spcPct val="0"/>
              </a:spcBef>
              <a:buFontTx/>
              <a:buNone/>
            </a:pPr>
            <a:r>
              <a:rPr lang="en-US" altLang="zh-CN" sz="2000" b="1" dirty="0">
                <a:solidFill>
                  <a:schemeClr val="bg1"/>
                </a:solidFill>
              </a:rPr>
              <a:t>一、自营物流</a:t>
            </a:r>
            <a:endParaRPr lang="en-US" altLang="zh-CN" sz="2000" b="1" dirty="0">
              <a:solidFill>
                <a:schemeClr val="bg1"/>
              </a:solidFill>
            </a:endParaRPr>
          </a:p>
        </p:txBody>
      </p:sp>
      <p:sp>
        <p:nvSpPr>
          <p:cNvPr id="21" name="îśļîḓé"/>
          <p:cNvSpPr txBox="1"/>
          <p:nvPr/>
        </p:nvSpPr>
        <p:spPr bwMode="auto">
          <a:xfrm>
            <a:off x="5449808" y="3179605"/>
            <a:ext cx="6086431" cy="387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l" eaLnBrk="1" hangingPunct="1">
              <a:lnSpc>
                <a:spcPct val="100000"/>
              </a:lnSpc>
              <a:buClrTx/>
              <a:buSzTx/>
              <a:buFontTx/>
              <a:buNone/>
            </a:pPr>
            <a:r>
              <a:rPr lang="en-US" altLang="zh-CN" sz="2000" b="1" dirty="0">
                <a:solidFill>
                  <a:schemeClr val="tx1"/>
                </a:solidFill>
                <a:sym typeface="+mn-ea"/>
              </a:rPr>
              <a:t>二、第三方物流</a:t>
            </a:r>
            <a:endParaRPr lang="en-US" altLang="zh-CN" sz="2000" b="1" dirty="0">
              <a:solidFill>
                <a:schemeClr val="tx1"/>
              </a:solidFill>
              <a:sym typeface="+mn-ea"/>
            </a:endParaRPr>
          </a:p>
        </p:txBody>
      </p:sp>
      <p:sp>
        <p:nvSpPr>
          <p:cNvPr id="3" name="íṡḻíḍè"/>
          <p:cNvSpPr/>
          <p:nvPr/>
        </p:nvSpPr>
        <p:spPr bwMode="auto">
          <a:xfrm>
            <a:off x="4803775" y="3826483"/>
            <a:ext cx="520576" cy="521068"/>
          </a:xfrm>
          <a:prstGeom prst="ellipse">
            <a:avLst/>
          </a:prstGeom>
          <a:solidFill>
            <a:schemeClr val="tx2"/>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defRPr/>
            </a:pPr>
            <a:r>
              <a:rPr lang="en-US" altLang="zh-CN" b="1" dirty="0"/>
              <a:t>3</a:t>
            </a:r>
            <a:endParaRPr lang="en-US" altLang="zh-CN" b="1" dirty="0"/>
          </a:p>
        </p:txBody>
      </p:sp>
      <p:sp>
        <p:nvSpPr>
          <p:cNvPr id="4" name="îśļîḓé"/>
          <p:cNvSpPr txBox="1"/>
          <p:nvPr/>
        </p:nvSpPr>
        <p:spPr bwMode="auto">
          <a:xfrm>
            <a:off x="5443458" y="3906680"/>
            <a:ext cx="6086431" cy="387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l" eaLnBrk="1" hangingPunct="1">
              <a:lnSpc>
                <a:spcPct val="100000"/>
              </a:lnSpc>
              <a:buClrTx/>
              <a:buSzTx/>
              <a:buFontTx/>
              <a:buNone/>
            </a:pPr>
            <a:r>
              <a:rPr lang="zh-CN" altLang="en-US" sz="2000" b="1" dirty="0">
                <a:solidFill>
                  <a:schemeClr val="tx1"/>
                </a:solidFill>
                <a:sym typeface="+mn-ea"/>
              </a:rPr>
              <a:t>三</a:t>
            </a:r>
            <a:r>
              <a:rPr lang="en-US" altLang="zh-CN" sz="2000" b="1" dirty="0">
                <a:solidFill>
                  <a:schemeClr val="tx1"/>
                </a:solidFill>
                <a:sym typeface="+mn-ea"/>
              </a:rPr>
              <a:t>、物流</a:t>
            </a:r>
            <a:r>
              <a:rPr lang="zh-CN" altLang="en-US" sz="2000" b="1" dirty="0">
                <a:solidFill>
                  <a:schemeClr val="tx1"/>
                </a:solidFill>
                <a:sym typeface="+mn-ea"/>
              </a:rPr>
              <a:t>联盟</a:t>
            </a:r>
            <a:endParaRPr lang="zh-CN" altLang="en-US" sz="2000" b="1" dirty="0">
              <a:solidFill>
                <a:schemeClr val="tx1"/>
              </a:solidFill>
              <a:sym typeface="+mn-ea"/>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userDrawn="1">
            <p:ph type="title"/>
          </p:nvPr>
        </p:nvSpPr>
        <p:spPr>
          <a:xfrm>
            <a:off x="4915625" y="759654"/>
            <a:ext cx="6604863" cy="656792"/>
          </a:xfrm>
        </p:spPr>
        <p:txBody>
          <a:bodyPr>
            <a:normAutofit/>
          </a:bodyPr>
          <a:lstStyle/>
          <a:p>
            <a:r>
              <a:rPr lang="en-US" altLang="zh-CN" dirty="0">
                <a:solidFill>
                  <a:schemeClr val="tx1"/>
                </a:solidFill>
                <a:sym typeface="+mn-ea"/>
              </a:rPr>
              <a:t>一、自营物流</a:t>
            </a:r>
            <a:endParaRPr lang="en-US" altLang="zh-CN" dirty="0">
              <a:solidFill>
                <a:schemeClr val="tx1"/>
              </a:solidFill>
              <a:sym typeface="+mn-ea"/>
            </a:endParaRPr>
          </a:p>
        </p:txBody>
      </p:sp>
      <p:sp>
        <p:nvSpPr>
          <p:cNvPr id="6" name="文本占位符 5"/>
          <p:cNvSpPr>
            <a:spLocks noGrp="1"/>
          </p:cNvSpPr>
          <p:nvPr userDrawn="1">
            <p:ph type="body" idx="1"/>
          </p:nvPr>
        </p:nvSpPr>
        <p:spPr>
          <a:xfrm>
            <a:off x="4915624" y="1333942"/>
            <a:ext cx="6621677" cy="1015623"/>
          </a:xfrm>
        </p:spPr>
        <p:txBody>
          <a:bodyPr>
            <a:noAutofit/>
          </a:bodyPr>
          <a:lstStyle/>
          <a:p>
            <a:pPr lvl="0"/>
            <a:r>
              <a:rPr lang="en-US" altLang="zh-CN" sz="2000" b="1"/>
              <a:t>（一）自营物流的概念</a:t>
            </a:r>
            <a:endParaRPr lang="en-US" altLang="zh-CN" sz="2000" b="1"/>
          </a:p>
          <a:p>
            <a:pPr lvl="0"/>
            <a:r>
              <a:rPr lang="en-US" altLang="zh-CN" sz="2000"/>
              <a:t>自营物流指企业借助自身的物质条件（包括物流设施、设备和管理机构等）自行组织的物流活动，是企业主要利用已有的物流资源，采用先进的物流管理系统和物流技术，不断优化物运作流程，为生产经营过程提供高效、优质服务的基本方式。</a:t>
            </a:r>
            <a:endParaRPr lang="en-US" altLang="zh-CN" sz="2000"/>
          </a:p>
          <a:p>
            <a:pPr lvl="0"/>
            <a:r>
              <a:rPr lang="en-US" altLang="zh-CN" sz="2000" b="1"/>
              <a:t>（二）电子商务企业自建物流的原因</a:t>
            </a:r>
            <a:endParaRPr lang="en-US" altLang="zh-CN" sz="2000" b="1"/>
          </a:p>
          <a:p>
            <a:pPr lvl="0"/>
            <a:r>
              <a:rPr lang="en-US" altLang="zh-CN" sz="2000"/>
              <a:t>电子商务的发展受制于三大因素：物流、信息流和资金流。对于我国的B2C电子商务企业而言，物流是其最大的难题。</a:t>
            </a:r>
            <a:endParaRPr lang="en-US" altLang="zh-CN" sz="2000"/>
          </a:p>
          <a:p>
            <a:pPr lvl="0"/>
            <a:r>
              <a:rPr lang="en-US" altLang="zh-CN" sz="2000"/>
              <a:t>1．第三方物流企业规模小、资源分散、服务功能单一</a:t>
            </a:r>
            <a:endParaRPr lang="en-US" altLang="zh-CN" sz="2000"/>
          </a:p>
          <a:p>
            <a:pPr lvl="0"/>
            <a:r>
              <a:rPr lang="en-US" altLang="zh-CN" sz="2000"/>
              <a:t>2．第三方物流企业缺少必要的物流管理信息系统</a:t>
            </a:r>
            <a:endParaRPr lang="en-US" altLang="zh-CN" sz="2000"/>
          </a:p>
          <a:p>
            <a:pPr lvl="0"/>
            <a:r>
              <a:rPr lang="en-US" altLang="zh-CN" sz="2000"/>
              <a:t>3．第三方物流企业商品配送服务缺乏规范性</a:t>
            </a:r>
            <a:endParaRPr lang="en-US" altLang="zh-CN" sz="2000"/>
          </a:p>
        </p:txBody>
      </p:sp>
      <p:sp>
        <p:nvSpPr>
          <p:cNvPr id="39" name="文本框 76"/>
          <p:cNvSpPr txBox="1"/>
          <p:nvPr/>
        </p:nvSpPr>
        <p:spPr>
          <a:xfrm>
            <a:off x="2173178" y="1991626"/>
            <a:ext cx="1698172" cy="1783340"/>
          </a:xfrm>
          <a:prstGeom prst="rect">
            <a:avLst/>
          </a:prstGeom>
          <a:noFill/>
        </p:spPr>
        <p:txBody>
          <a:bodyPr wrap="none" numCol="1" rtlCol="0">
            <a:prstTxWarp prst="textPlain">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600">
                <a:solidFill>
                  <a:schemeClr val="accent1"/>
                </a:solidFill>
                <a:latin typeface="Impact" panose="020B0806030902050204" pitchFamily="34" charset="0"/>
              </a:rPr>
              <a:t>/01</a:t>
            </a:r>
            <a:endParaRPr lang="en-US" altLang="zh-CN" sz="16600">
              <a:solidFill>
                <a:schemeClr val="accent1"/>
              </a:solidFill>
              <a:latin typeface="Impact" panose="020B0806030902050204" pitchFamily="34" charset="0"/>
            </a:endParaRPr>
          </a:p>
        </p:txBody>
      </p:sp>
      <p:cxnSp>
        <p:nvCxnSpPr>
          <p:cNvPr id="14" name="直接连接符 13"/>
          <p:cNvCxnSpPr/>
          <p:nvPr/>
        </p:nvCxnSpPr>
        <p:spPr>
          <a:xfrm>
            <a:off x="4525248" y="1846384"/>
            <a:ext cx="0" cy="24003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一、自营物流</a:t>
            </a:r>
            <a:endParaRPr lang="zh-CN" altLang="en-US" dirty="0"/>
          </a:p>
        </p:txBody>
      </p:sp>
      <p:sp>
        <p:nvSpPr>
          <p:cNvPr id="3" name="页脚占位符 2"/>
          <p:cNvSpPr>
            <a:spLocks noGrp="1"/>
          </p:cNvSpPr>
          <p:nvPr>
            <p:ph type="ftr" sz="quarter" idx="11"/>
          </p:nvPr>
        </p:nvSpPr>
        <p:spPr/>
        <p:txBody>
          <a:bodyPr/>
          <a:lstStyle/>
          <a:p>
            <a:r>
              <a:rPr lang="en-US" altLang="zh-CN"/>
              <a:t>www.islide.cc</a:t>
            </a:r>
            <a:endParaRPr lang="zh-CN" altLang="en-US" dirty="0"/>
          </a:p>
        </p:txBody>
      </p:sp>
      <p:sp>
        <p:nvSpPr>
          <p:cNvPr id="4" name="灯片编号占位符 3"/>
          <p:cNvSpPr>
            <a:spLocks noGrp="1"/>
          </p:cNvSpPr>
          <p:nvPr>
            <p:ph type="sldNum" sz="quarter" idx="12"/>
          </p:nvPr>
        </p:nvSpPr>
        <p:spPr/>
        <p:txBody>
          <a:bodyPr/>
          <a:lstStyle/>
          <a:p>
            <a:fld id="{5DD3DB80-B894-403A-B48E-6FDC1A72010E}" type="slidenum">
              <a:rPr lang="zh-CN" altLang="en-US" smtClean="0"/>
            </a:fld>
            <a:endParaRPr lang="zh-CN" altLang="en-US"/>
          </a:p>
        </p:txBody>
      </p:sp>
      <p:grpSp>
        <p:nvGrpSpPr>
          <p:cNvPr id="22" name="ísļíḓê"/>
          <p:cNvGrpSpPr/>
          <p:nvPr/>
        </p:nvGrpSpPr>
        <p:grpSpPr>
          <a:xfrm rot="0">
            <a:off x="4401185" y="1153160"/>
            <a:ext cx="3388360" cy="4519930"/>
            <a:chOff x="4290846" y="1522508"/>
            <a:chExt cx="3388076" cy="4520042"/>
          </a:xfrm>
        </p:grpSpPr>
        <p:grpSp>
          <p:nvGrpSpPr>
            <p:cNvPr id="23" name="ïśļiḑè"/>
            <p:cNvGrpSpPr/>
            <p:nvPr/>
          </p:nvGrpSpPr>
          <p:grpSpPr>
            <a:xfrm>
              <a:off x="4290846" y="3579159"/>
              <a:ext cx="1951835" cy="2463391"/>
              <a:chOff x="3948064" y="3579159"/>
              <a:chExt cx="1951835" cy="2463391"/>
            </a:xfrm>
          </p:grpSpPr>
          <p:sp>
            <p:nvSpPr>
              <p:cNvPr id="37" name="îṧḻîḋê"/>
              <p:cNvSpPr/>
              <p:nvPr/>
            </p:nvSpPr>
            <p:spPr>
              <a:xfrm rot="13500000">
                <a:off x="4459739" y="4084946"/>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38" name="îṡḻîḓe"/>
              <p:cNvGrpSpPr/>
              <p:nvPr/>
            </p:nvGrpSpPr>
            <p:grpSpPr>
              <a:xfrm>
                <a:off x="4972299" y="3579159"/>
                <a:ext cx="415040" cy="415040"/>
                <a:chOff x="7442747" y="2249137"/>
                <a:chExt cx="648072" cy="648072"/>
              </a:xfrm>
            </p:grpSpPr>
            <p:sp>
              <p:nvSpPr>
                <p:cNvPr id="45" name="íṡlíďê"/>
                <p:cNvSpPr/>
                <p:nvPr/>
              </p:nvSpPr>
              <p:spPr>
                <a:xfrm>
                  <a:off x="7442747" y="2249137"/>
                  <a:ext cx="648072" cy="64807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6" name="îṩľiḑe"/>
                <p:cNvSpPr/>
                <p:nvPr/>
              </p:nvSpPr>
              <p:spPr bwMode="auto">
                <a:xfrm>
                  <a:off x="7576637" y="2390028"/>
                  <a:ext cx="380293" cy="366291"/>
                </a:xfrm>
                <a:custGeom>
                  <a:avLst/>
                  <a:gdLst>
                    <a:gd name="connsiteX0" fmla="*/ 304701 w 609473"/>
                    <a:gd name="connsiteY0" fmla="*/ 381618 h 587034"/>
                    <a:gd name="connsiteX1" fmla="*/ 325879 w 609473"/>
                    <a:gd name="connsiteY1" fmla="*/ 394101 h 587034"/>
                    <a:gd name="connsiteX2" fmla="*/ 309542 w 609473"/>
                    <a:gd name="connsiteY2" fmla="*/ 410914 h 587034"/>
                    <a:gd name="connsiteX3" fmla="*/ 331022 w 609473"/>
                    <a:gd name="connsiteY3" fmla="*/ 433867 h 587034"/>
                    <a:gd name="connsiteX4" fmla="*/ 312466 w 609473"/>
                    <a:gd name="connsiteY4" fmla="*/ 468800 h 587034"/>
                    <a:gd name="connsiteX5" fmla="*/ 294112 w 609473"/>
                    <a:gd name="connsiteY5" fmla="*/ 468096 h 587034"/>
                    <a:gd name="connsiteX6" fmla="*/ 278380 w 609473"/>
                    <a:gd name="connsiteY6" fmla="*/ 432055 h 587034"/>
                    <a:gd name="connsiteX7" fmla="*/ 299861 w 609473"/>
                    <a:gd name="connsiteY7" fmla="*/ 410612 h 587034"/>
                    <a:gd name="connsiteX8" fmla="*/ 284028 w 609473"/>
                    <a:gd name="connsiteY8" fmla="*/ 393397 h 587034"/>
                    <a:gd name="connsiteX9" fmla="*/ 224835 w 609473"/>
                    <a:gd name="connsiteY9" fmla="*/ 380559 h 587034"/>
                    <a:gd name="connsiteX10" fmla="*/ 283211 w 609473"/>
                    <a:gd name="connsiteY10" fmla="*/ 483344 h 587034"/>
                    <a:gd name="connsiteX11" fmla="*/ 305190 w 609473"/>
                    <a:gd name="connsiteY11" fmla="*/ 499753 h 587034"/>
                    <a:gd name="connsiteX12" fmla="*/ 327069 w 609473"/>
                    <a:gd name="connsiteY12" fmla="*/ 483646 h 587034"/>
                    <a:gd name="connsiteX13" fmla="*/ 387865 w 609473"/>
                    <a:gd name="connsiteY13" fmla="*/ 380861 h 587034"/>
                    <a:gd name="connsiteX14" fmla="*/ 498972 w 609473"/>
                    <a:gd name="connsiteY14" fmla="*/ 386700 h 587034"/>
                    <a:gd name="connsiteX15" fmla="*/ 581344 w 609473"/>
                    <a:gd name="connsiteY15" fmla="*/ 414485 h 587034"/>
                    <a:gd name="connsiteX16" fmla="*/ 609473 w 609473"/>
                    <a:gd name="connsiteY16" fmla="*/ 494820 h 587034"/>
                    <a:gd name="connsiteX17" fmla="*/ 609473 w 609473"/>
                    <a:gd name="connsiteY17" fmla="*/ 529048 h 587034"/>
                    <a:gd name="connsiteX18" fmla="*/ 551399 w 609473"/>
                    <a:gd name="connsiteY18" fmla="*/ 587034 h 587034"/>
                    <a:gd name="connsiteX19" fmla="*/ 58074 w 609473"/>
                    <a:gd name="connsiteY19" fmla="*/ 587034 h 587034"/>
                    <a:gd name="connsiteX20" fmla="*/ 0 w 609473"/>
                    <a:gd name="connsiteY20" fmla="*/ 529048 h 587034"/>
                    <a:gd name="connsiteX21" fmla="*/ 0 w 609473"/>
                    <a:gd name="connsiteY21" fmla="*/ 494820 h 587034"/>
                    <a:gd name="connsiteX22" fmla="*/ 28129 w 609473"/>
                    <a:gd name="connsiteY22" fmla="*/ 414485 h 587034"/>
                    <a:gd name="connsiteX23" fmla="*/ 110501 w 609473"/>
                    <a:gd name="connsiteY23" fmla="*/ 386700 h 587034"/>
                    <a:gd name="connsiteX24" fmla="*/ 316407 w 609473"/>
                    <a:gd name="connsiteY24" fmla="*/ 206077 h 587034"/>
                    <a:gd name="connsiteX25" fmla="*/ 316407 w 609473"/>
                    <a:gd name="connsiteY25" fmla="*/ 272924 h 587034"/>
                    <a:gd name="connsiteX26" fmla="*/ 335965 w 609473"/>
                    <a:gd name="connsiteY26" fmla="*/ 266783 h 587034"/>
                    <a:gd name="connsiteX27" fmla="*/ 346551 w 609473"/>
                    <a:gd name="connsiteY27" fmla="*/ 239602 h 587034"/>
                    <a:gd name="connsiteX28" fmla="*/ 336570 w 609473"/>
                    <a:gd name="connsiteY28" fmla="*/ 216346 h 587034"/>
                    <a:gd name="connsiteX29" fmla="*/ 316407 w 609473"/>
                    <a:gd name="connsiteY29" fmla="*/ 206077 h 587034"/>
                    <a:gd name="connsiteX30" fmla="*/ 299872 w 609473"/>
                    <a:gd name="connsiteY30" fmla="*/ 94230 h 587034"/>
                    <a:gd name="connsiteX31" fmla="*/ 277793 w 609473"/>
                    <a:gd name="connsiteY31" fmla="*/ 102183 h 587034"/>
                    <a:gd name="connsiteX32" fmla="*/ 270534 w 609473"/>
                    <a:gd name="connsiteY32" fmla="*/ 122922 h 587034"/>
                    <a:gd name="connsiteX33" fmla="*/ 281322 w 609473"/>
                    <a:gd name="connsiteY33" fmla="*/ 145674 h 587034"/>
                    <a:gd name="connsiteX34" fmla="*/ 299872 w 609473"/>
                    <a:gd name="connsiteY34" fmla="*/ 154231 h 587034"/>
                    <a:gd name="connsiteX35" fmla="*/ 316407 w 609473"/>
                    <a:gd name="connsiteY35" fmla="*/ 42585 h 587034"/>
                    <a:gd name="connsiteX36" fmla="*/ 316407 w 609473"/>
                    <a:gd name="connsiteY36" fmla="*/ 56478 h 587034"/>
                    <a:gd name="connsiteX37" fmla="*/ 360061 w 609473"/>
                    <a:gd name="connsiteY37" fmla="*/ 70169 h 587034"/>
                    <a:gd name="connsiteX38" fmla="*/ 389904 w 609473"/>
                    <a:gd name="connsiteY38" fmla="*/ 129465 h 587034"/>
                    <a:gd name="connsiteX39" fmla="*/ 344837 w 609473"/>
                    <a:gd name="connsiteY39" fmla="*/ 129465 h 587034"/>
                    <a:gd name="connsiteX40" fmla="*/ 339797 w 609473"/>
                    <a:gd name="connsiteY40" fmla="*/ 107217 h 587034"/>
                    <a:gd name="connsiteX41" fmla="*/ 316407 w 609473"/>
                    <a:gd name="connsiteY41" fmla="*/ 93928 h 587034"/>
                    <a:gd name="connsiteX42" fmla="*/ 316407 w 609473"/>
                    <a:gd name="connsiteY42" fmla="*/ 159063 h 587034"/>
                    <a:gd name="connsiteX43" fmla="*/ 371050 w 609473"/>
                    <a:gd name="connsiteY43" fmla="*/ 183829 h 587034"/>
                    <a:gd name="connsiteX44" fmla="*/ 394037 w 609473"/>
                    <a:gd name="connsiteY44" fmla="*/ 234467 h 587034"/>
                    <a:gd name="connsiteX45" fmla="*/ 362380 w 609473"/>
                    <a:gd name="connsiteY45" fmla="*/ 297086 h 587034"/>
                    <a:gd name="connsiteX46" fmla="*/ 316407 w 609473"/>
                    <a:gd name="connsiteY46" fmla="*/ 311079 h 587034"/>
                    <a:gd name="connsiteX47" fmla="*/ 316407 w 609473"/>
                    <a:gd name="connsiteY47" fmla="*/ 318328 h 587034"/>
                    <a:gd name="connsiteX48" fmla="*/ 445959 w 609473"/>
                    <a:gd name="connsiteY48" fmla="*/ 180507 h 587034"/>
                    <a:gd name="connsiteX49" fmla="*/ 316407 w 609473"/>
                    <a:gd name="connsiteY49" fmla="*/ 42585 h 587034"/>
                    <a:gd name="connsiteX50" fmla="*/ 299872 w 609473"/>
                    <a:gd name="connsiteY50" fmla="*/ 42484 h 587034"/>
                    <a:gd name="connsiteX51" fmla="*/ 168808 w 609473"/>
                    <a:gd name="connsiteY51" fmla="*/ 180507 h 587034"/>
                    <a:gd name="connsiteX52" fmla="*/ 299872 w 609473"/>
                    <a:gd name="connsiteY52" fmla="*/ 318428 h 587034"/>
                    <a:gd name="connsiteX53" fmla="*/ 299872 w 609473"/>
                    <a:gd name="connsiteY53" fmla="*/ 311381 h 587034"/>
                    <a:gd name="connsiteX54" fmla="*/ 249564 w 609473"/>
                    <a:gd name="connsiteY54" fmla="*/ 296683 h 587034"/>
                    <a:gd name="connsiteX55" fmla="*/ 220729 w 609473"/>
                    <a:gd name="connsiteY55" fmla="*/ 229635 h 587034"/>
                    <a:gd name="connsiteX56" fmla="*/ 266904 w 609473"/>
                    <a:gd name="connsiteY56" fmla="*/ 229635 h 587034"/>
                    <a:gd name="connsiteX57" fmla="*/ 273659 w 609473"/>
                    <a:gd name="connsiteY57" fmla="*/ 258528 h 587034"/>
                    <a:gd name="connsiteX58" fmla="*/ 299872 w 609473"/>
                    <a:gd name="connsiteY58" fmla="*/ 273428 h 587034"/>
                    <a:gd name="connsiteX59" fmla="*/ 299872 w 609473"/>
                    <a:gd name="connsiteY59" fmla="*/ 200440 h 587034"/>
                    <a:gd name="connsiteX60" fmla="*/ 285959 w 609473"/>
                    <a:gd name="connsiteY60" fmla="*/ 196312 h 587034"/>
                    <a:gd name="connsiteX61" fmla="*/ 239784 w 609473"/>
                    <a:gd name="connsiteY61" fmla="*/ 169634 h 587034"/>
                    <a:gd name="connsiteX62" fmla="*/ 226375 w 609473"/>
                    <a:gd name="connsiteY62" fmla="*/ 128459 h 587034"/>
                    <a:gd name="connsiteX63" fmla="*/ 231618 w 609473"/>
                    <a:gd name="connsiteY63" fmla="*/ 99566 h 587034"/>
                    <a:gd name="connsiteX64" fmla="*/ 246237 w 609473"/>
                    <a:gd name="connsiteY64" fmla="*/ 77115 h 587034"/>
                    <a:gd name="connsiteX65" fmla="*/ 273256 w 609473"/>
                    <a:gd name="connsiteY65" fmla="*/ 60404 h 587034"/>
                    <a:gd name="connsiteX66" fmla="*/ 299872 w 609473"/>
                    <a:gd name="connsiteY66" fmla="*/ 56075 h 587034"/>
                    <a:gd name="connsiteX67" fmla="*/ 307333 w 609473"/>
                    <a:gd name="connsiteY67" fmla="*/ 0 h 587034"/>
                    <a:gd name="connsiteX68" fmla="*/ 488101 w 609473"/>
                    <a:gd name="connsiteY68" fmla="*/ 180507 h 587034"/>
                    <a:gd name="connsiteX69" fmla="*/ 307333 w 609473"/>
                    <a:gd name="connsiteY69" fmla="*/ 361013 h 587034"/>
                    <a:gd name="connsiteX70" fmla="*/ 126665 w 609473"/>
                    <a:gd name="connsiteY70" fmla="*/ 180507 h 587034"/>
                    <a:gd name="connsiteX71" fmla="*/ 307333 w 609473"/>
                    <a:gd name="connsiteY71" fmla="*/ 0 h 58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09473" h="587034">
                      <a:moveTo>
                        <a:pt x="304701" y="381618"/>
                      </a:moveTo>
                      <a:lnTo>
                        <a:pt x="325879" y="394101"/>
                      </a:lnTo>
                      <a:lnTo>
                        <a:pt x="309542" y="410914"/>
                      </a:lnTo>
                      <a:lnTo>
                        <a:pt x="331022" y="433867"/>
                      </a:lnTo>
                      <a:lnTo>
                        <a:pt x="312466" y="468800"/>
                      </a:lnTo>
                      <a:cubicBezTo>
                        <a:pt x="307021" y="479069"/>
                        <a:pt x="298751" y="478767"/>
                        <a:pt x="294112" y="468096"/>
                      </a:cubicBezTo>
                      <a:lnTo>
                        <a:pt x="278380" y="432055"/>
                      </a:lnTo>
                      <a:lnTo>
                        <a:pt x="299861" y="410612"/>
                      </a:lnTo>
                      <a:lnTo>
                        <a:pt x="284028" y="393397"/>
                      </a:lnTo>
                      <a:close/>
                      <a:moveTo>
                        <a:pt x="224835" y="380559"/>
                      </a:moveTo>
                      <a:lnTo>
                        <a:pt x="283211" y="483344"/>
                      </a:lnTo>
                      <a:cubicBezTo>
                        <a:pt x="289260" y="493914"/>
                        <a:pt x="297024" y="499753"/>
                        <a:pt x="305190" y="499753"/>
                      </a:cubicBezTo>
                      <a:cubicBezTo>
                        <a:pt x="313155" y="499753"/>
                        <a:pt x="320919" y="494015"/>
                        <a:pt x="327069" y="483646"/>
                      </a:cubicBezTo>
                      <a:lnTo>
                        <a:pt x="387865" y="380861"/>
                      </a:lnTo>
                      <a:lnTo>
                        <a:pt x="498972" y="386700"/>
                      </a:lnTo>
                      <a:cubicBezTo>
                        <a:pt x="529521" y="388311"/>
                        <a:pt x="565716" y="400492"/>
                        <a:pt x="581344" y="414485"/>
                      </a:cubicBezTo>
                      <a:cubicBezTo>
                        <a:pt x="597072" y="428679"/>
                        <a:pt x="609473" y="464015"/>
                        <a:pt x="609473" y="494820"/>
                      </a:cubicBezTo>
                      <a:lnTo>
                        <a:pt x="609473" y="529048"/>
                      </a:lnTo>
                      <a:cubicBezTo>
                        <a:pt x="609473" y="561061"/>
                        <a:pt x="583360" y="587034"/>
                        <a:pt x="551399" y="587034"/>
                      </a:cubicBezTo>
                      <a:lnTo>
                        <a:pt x="58074" y="587034"/>
                      </a:lnTo>
                      <a:cubicBezTo>
                        <a:pt x="26012" y="587034"/>
                        <a:pt x="0" y="561061"/>
                        <a:pt x="0" y="529048"/>
                      </a:cubicBezTo>
                      <a:lnTo>
                        <a:pt x="0" y="494820"/>
                      </a:lnTo>
                      <a:cubicBezTo>
                        <a:pt x="0" y="464015"/>
                        <a:pt x="12401" y="428679"/>
                        <a:pt x="28129" y="414485"/>
                      </a:cubicBezTo>
                      <a:cubicBezTo>
                        <a:pt x="43757" y="400492"/>
                        <a:pt x="79851" y="388311"/>
                        <a:pt x="110501" y="386700"/>
                      </a:cubicBezTo>
                      <a:close/>
                      <a:moveTo>
                        <a:pt x="316407" y="206077"/>
                      </a:moveTo>
                      <a:lnTo>
                        <a:pt x="316407" y="272924"/>
                      </a:lnTo>
                      <a:cubicBezTo>
                        <a:pt x="325379" y="271817"/>
                        <a:pt x="331832" y="269703"/>
                        <a:pt x="335965" y="266783"/>
                      </a:cubicBezTo>
                      <a:cubicBezTo>
                        <a:pt x="343023" y="261548"/>
                        <a:pt x="346551" y="252488"/>
                        <a:pt x="346551" y="239602"/>
                      </a:cubicBezTo>
                      <a:cubicBezTo>
                        <a:pt x="346551" y="229736"/>
                        <a:pt x="343224" y="222084"/>
                        <a:pt x="336570" y="216346"/>
                      </a:cubicBezTo>
                      <a:cubicBezTo>
                        <a:pt x="332638" y="213024"/>
                        <a:pt x="325884" y="209601"/>
                        <a:pt x="316407" y="206077"/>
                      </a:cubicBezTo>
                      <a:close/>
                      <a:moveTo>
                        <a:pt x="299872" y="94230"/>
                      </a:moveTo>
                      <a:cubicBezTo>
                        <a:pt x="289891" y="94431"/>
                        <a:pt x="282531" y="97149"/>
                        <a:pt x="277793" y="102183"/>
                      </a:cubicBezTo>
                      <a:cubicBezTo>
                        <a:pt x="272954" y="107317"/>
                        <a:pt x="270534" y="114163"/>
                        <a:pt x="270534" y="122922"/>
                      </a:cubicBezTo>
                      <a:cubicBezTo>
                        <a:pt x="270534" y="132586"/>
                        <a:pt x="274163" y="140137"/>
                        <a:pt x="281322" y="145674"/>
                      </a:cubicBezTo>
                      <a:cubicBezTo>
                        <a:pt x="285354" y="148795"/>
                        <a:pt x="291504" y="151613"/>
                        <a:pt x="299872" y="154231"/>
                      </a:cubicBezTo>
                      <a:close/>
                      <a:moveTo>
                        <a:pt x="316407" y="42585"/>
                      </a:moveTo>
                      <a:lnTo>
                        <a:pt x="316407" y="56478"/>
                      </a:lnTo>
                      <a:cubicBezTo>
                        <a:pt x="334957" y="57887"/>
                        <a:pt x="349576" y="62518"/>
                        <a:pt x="360061" y="70169"/>
                      </a:cubicBezTo>
                      <a:cubicBezTo>
                        <a:pt x="379318" y="82350"/>
                        <a:pt x="389198" y="102082"/>
                        <a:pt x="389904" y="129465"/>
                      </a:cubicBezTo>
                      <a:lnTo>
                        <a:pt x="344837" y="129465"/>
                      </a:lnTo>
                      <a:cubicBezTo>
                        <a:pt x="344031" y="119297"/>
                        <a:pt x="342317" y="111948"/>
                        <a:pt x="339797" y="107217"/>
                      </a:cubicBezTo>
                      <a:cubicBezTo>
                        <a:pt x="335562" y="99163"/>
                        <a:pt x="327698" y="94733"/>
                        <a:pt x="316407" y="93928"/>
                      </a:cubicBezTo>
                      <a:lnTo>
                        <a:pt x="316407" y="159063"/>
                      </a:lnTo>
                      <a:cubicBezTo>
                        <a:pt x="343527" y="168426"/>
                        <a:pt x="361674" y="176681"/>
                        <a:pt x="371050" y="183829"/>
                      </a:cubicBezTo>
                      <a:cubicBezTo>
                        <a:pt x="386375" y="195809"/>
                        <a:pt x="394037" y="212722"/>
                        <a:pt x="394037" y="234467"/>
                      </a:cubicBezTo>
                      <a:cubicBezTo>
                        <a:pt x="394037" y="263159"/>
                        <a:pt x="383451" y="284099"/>
                        <a:pt x="362380" y="297086"/>
                      </a:cubicBezTo>
                      <a:cubicBezTo>
                        <a:pt x="349475" y="305039"/>
                        <a:pt x="334151" y="309670"/>
                        <a:pt x="316407" y="311079"/>
                      </a:cubicBezTo>
                      <a:lnTo>
                        <a:pt x="316407" y="318328"/>
                      </a:lnTo>
                      <a:cubicBezTo>
                        <a:pt x="388593" y="313697"/>
                        <a:pt x="445959" y="253696"/>
                        <a:pt x="445959" y="180507"/>
                      </a:cubicBezTo>
                      <a:cubicBezTo>
                        <a:pt x="445959" y="107217"/>
                        <a:pt x="388593" y="47316"/>
                        <a:pt x="316407" y="42585"/>
                      </a:cubicBezTo>
                      <a:close/>
                      <a:moveTo>
                        <a:pt x="299872" y="42484"/>
                      </a:moveTo>
                      <a:cubicBezTo>
                        <a:pt x="226980" y="46410"/>
                        <a:pt x="168808" y="106713"/>
                        <a:pt x="168808" y="180507"/>
                      </a:cubicBezTo>
                      <a:cubicBezTo>
                        <a:pt x="168808" y="254199"/>
                        <a:pt x="226980" y="314502"/>
                        <a:pt x="299872" y="318428"/>
                      </a:cubicBezTo>
                      <a:lnTo>
                        <a:pt x="299872" y="311381"/>
                      </a:lnTo>
                      <a:cubicBezTo>
                        <a:pt x="277390" y="308864"/>
                        <a:pt x="260553" y="303931"/>
                        <a:pt x="249564" y="296683"/>
                      </a:cubicBezTo>
                      <a:cubicBezTo>
                        <a:pt x="230005" y="283596"/>
                        <a:pt x="220427" y="261246"/>
                        <a:pt x="220729" y="229635"/>
                      </a:cubicBezTo>
                      <a:lnTo>
                        <a:pt x="266904" y="229635"/>
                      </a:lnTo>
                      <a:cubicBezTo>
                        <a:pt x="268518" y="244031"/>
                        <a:pt x="270736" y="253696"/>
                        <a:pt x="273659" y="258528"/>
                      </a:cubicBezTo>
                      <a:cubicBezTo>
                        <a:pt x="278095" y="266179"/>
                        <a:pt x="286867" y="271112"/>
                        <a:pt x="299872" y="273428"/>
                      </a:cubicBezTo>
                      <a:lnTo>
                        <a:pt x="299872" y="200440"/>
                      </a:lnTo>
                      <a:lnTo>
                        <a:pt x="285959" y="196312"/>
                      </a:lnTo>
                      <a:cubicBezTo>
                        <a:pt x="264182" y="189970"/>
                        <a:pt x="248757" y="181010"/>
                        <a:pt x="239784" y="169634"/>
                      </a:cubicBezTo>
                      <a:cubicBezTo>
                        <a:pt x="230811" y="158258"/>
                        <a:pt x="226375" y="144466"/>
                        <a:pt x="226375" y="128459"/>
                      </a:cubicBezTo>
                      <a:cubicBezTo>
                        <a:pt x="226375" y="117787"/>
                        <a:pt x="228089" y="108223"/>
                        <a:pt x="231618" y="99566"/>
                      </a:cubicBezTo>
                      <a:cubicBezTo>
                        <a:pt x="235046" y="90908"/>
                        <a:pt x="239986" y="83357"/>
                        <a:pt x="246237" y="77115"/>
                      </a:cubicBezTo>
                      <a:cubicBezTo>
                        <a:pt x="254302" y="69062"/>
                        <a:pt x="263376" y="63424"/>
                        <a:pt x="273256" y="60404"/>
                      </a:cubicBezTo>
                      <a:cubicBezTo>
                        <a:pt x="279406" y="58390"/>
                        <a:pt x="288177" y="56981"/>
                        <a:pt x="299872" y="56075"/>
                      </a:cubicBezTo>
                      <a:close/>
                      <a:moveTo>
                        <a:pt x="307333" y="0"/>
                      </a:moveTo>
                      <a:cubicBezTo>
                        <a:pt x="407043" y="0"/>
                        <a:pt x="488101" y="80941"/>
                        <a:pt x="488101" y="180507"/>
                      </a:cubicBezTo>
                      <a:cubicBezTo>
                        <a:pt x="488101" y="279971"/>
                        <a:pt x="407043" y="361013"/>
                        <a:pt x="307333" y="361013"/>
                      </a:cubicBezTo>
                      <a:cubicBezTo>
                        <a:pt x="207724" y="361013"/>
                        <a:pt x="126665" y="279971"/>
                        <a:pt x="126665" y="180507"/>
                      </a:cubicBezTo>
                      <a:cubicBezTo>
                        <a:pt x="126665" y="80941"/>
                        <a:pt x="207724" y="0"/>
                        <a:pt x="307333" y="0"/>
                      </a:cubicBezTo>
                      <a:close/>
                    </a:path>
                  </a:pathLst>
                </a:custGeom>
                <a:solidFill>
                  <a:schemeClr val="bg1"/>
                </a:solidFill>
                <a:ln>
                  <a:noFill/>
                </a:ln>
              </p:spPr>
              <p:txBody>
                <a:bodyPr anchor="ctr"/>
                <a:lstStyle/>
                <a:p>
                  <a:pPr algn="ctr"/>
                </a:p>
              </p:txBody>
            </p:sp>
          </p:grpSp>
          <p:grpSp>
            <p:nvGrpSpPr>
              <p:cNvPr id="39" name="iṡḷiḍè"/>
              <p:cNvGrpSpPr/>
              <p:nvPr/>
            </p:nvGrpSpPr>
            <p:grpSpPr>
              <a:xfrm>
                <a:off x="3948064" y="4597506"/>
                <a:ext cx="415040" cy="415040"/>
                <a:chOff x="4792557" y="2249137"/>
                <a:chExt cx="648072" cy="648072"/>
              </a:xfrm>
            </p:grpSpPr>
            <p:sp>
              <p:nvSpPr>
                <p:cNvPr id="43" name="ïṣ1íďé"/>
                <p:cNvSpPr/>
                <p:nvPr/>
              </p:nvSpPr>
              <p:spPr>
                <a:xfrm>
                  <a:off x="4792557"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4" name="îsľïďe"/>
                <p:cNvSpPr/>
                <p:nvPr/>
              </p:nvSpPr>
              <p:spPr bwMode="auto">
                <a:xfrm>
                  <a:off x="4926447" y="2390028"/>
                  <a:ext cx="380293" cy="366291"/>
                </a:xfrm>
                <a:custGeom>
                  <a:avLst/>
                  <a:gdLst>
                    <a:gd name="T0" fmla="*/ 4096 w 6827"/>
                    <a:gd name="T1" fmla="*/ 4551 h 6827"/>
                    <a:gd name="T2" fmla="*/ 6258 w 6827"/>
                    <a:gd name="T3" fmla="*/ 4096 h 6827"/>
                    <a:gd name="T4" fmla="*/ 2348 w 6827"/>
                    <a:gd name="T5" fmla="*/ 4911 h 6827"/>
                    <a:gd name="T6" fmla="*/ 569 w 6827"/>
                    <a:gd name="T7" fmla="*/ 4551 h 6827"/>
                    <a:gd name="T8" fmla="*/ 569 w 6827"/>
                    <a:gd name="T9" fmla="*/ 3982 h 6827"/>
                    <a:gd name="T10" fmla="*/ 1707 w 6827"/>
                    <a:gd name="T11" fmla="*/ 2503 h 6827"/>
                    <a:gd name="T12" fmla="*/ 3868 w 6827"/>
                    <a:gd name="T13" fmla="*/ 2731 h 6827"/>
                    <a:gd name="T14" fmla="*/ 5827 w 6827"/>
                    <a:gd name="T15" fmla="*/ 2004 h 6827"/>
                    <a:gd name="T16" fmla="*/ 6258 w 6827"/>
                    <a:gd name="T17" fmla="*/ 1820 h 6827"/>
                    <a:gd name="T18" fmla="*/ 4779 w 6827"/>
                    <a:gd name="T19" fmla="*/ 0 h 6827"/>
                    <a:gd name="T20" fmla="*/ 2854 w 6827"/>
                    <a:gd name="T21" fmla="*/ 2381 h 6827"/>
                    <a:gd name="T22" fmla="*/ 1239 w 6827"/>
                    <a:gd name="T23" fmla="*/ 2257 h 6827"/>
                    <a:gd name="T24" fmla="*/ 569 w 6827"/>
                    <a:gd name="T25" fmla="*/ 2844 h 6827"/>
                    <a:gd name="T26" fmla="*/ 569 w 6827"/>
                    <a:gd name="T27" fmla="*/ 2276 h 6827"/>
                    <a:gd name="T28" fmla="*/ 569 w 6827"/>
                    <a:gd name="T29" fmla="*/ 1707 h 6827"/>
                    <a:gd name="T30" fmla="*/ 569 w 6827"/>
                    <a:gd name="T31" fmla="*/ 1138 h 6827"/>
                    <a:gd name="T32" fmla="*/ 569 w 6827"/>
                    <a:gd name="T33" fmla="*/ 569 h 6827"/>
                    <a:gd name="T34" fmla="*/ 341 w 6827"/>
                    <a:gd name="T35" fmla="*/ 0 h 6827"/>
                    <a:gd name="T36" fmla="*/ 114 w 6827"/>
                    <a:gd name="T37" fmla="*/ 569 h 6827"/>
                    <a:gd name="T38" fmla="*/ 114 w 6827"/>
                    <a:gd name="T39" fmla="*/ 1138 h 6827"/>
                    <a:gd name="T40" fmla="*/ 114 w 6827"/>
                    <a:gd name="T41" fmla="*/ 1707 h 6827"/>
                    <a:gd name="T42" fmla="*/ 114 w 6827"/>
                    <a:gd name="T43" fmla="*/ 2276 h 6827"/>
                    <a:gd name="T44" fmla="*/ 114 w 6827"/>
                    <a:gd name="T45" fmla="*/ 2844 h 6827"/>
                    <a:gd name="T46" fmla="*/ 114 w 6827"/>
                    <a:gd name="T47" fmla="*/ 3413 h 6827"/>
                    <a:gd name="T48" fmla="*/ 114 w 6827"/>
                    <a:gd name="T49" fmla="*/ 3982 h 6827"/>
                    <a:gd name="T50" fmla="*/ 114 w 6827"/>
                    <a:gd name="T51" fmla="*/ 4551 h 6827"/>
                    <a:gd name="T52" fmla="*/ 114 w 6827"/>
                    <a:gd name="T53" fmla="*/ 5120 h 6827"/>
                    <a:gd name="T54" fmla="*/ 114 w 6827"/>
                    <a:gd name="T55" fmla="*/ 5689 h 6827"/>
                    <a:gd name="T56" fmla="*/ 114 w 6827"/>
                    <a:gd name="T57" fmla="*/ 6258 h 6827"/>
                    <a:gd name="T58" fmla="*/ 683 w 6827"/>
                    <a:gd name="T59" fmla="*/ 6713 h 6827"/>
                    <a:gd name="T60" fmla="*/ 1252 w 6827"/>
                    <a:gd name="T61" fmla="*/ 6713 h 6827"/>
                    <a:gd name="T62" fmla="*/ 1820 w 6827"/>
                    <a:gd name="T63" fmla="*/ 6713 h 6827"/>
                    <a:gd name="T64" fmla="*/ 2389 w 6827"/>
                    <a:gd name="T65" fmla="*/ 6713 h 6827"/>
                    <a:gd name="T66" fmla="*/ 2958 w 6827"/>
                    <a:gd name="T67" fmla="*/ 6713 h 6827"/>
                    <a:gd name="T68" fmla="*/ 3527 w 6827"/>
                    <a:gd name="T69" fmla="*/ 6713 h 6827"/>
                    <a:gd name="T70" fmla="*/ 4096 w 6827"/>
                    <a:gd name="T71" fmla="*/ 6713 h 6827"/>
                    <a:gd name="T72" fmla="*/ 4665 w 6827"/>
                    <a:gd name="T73" fmla="*/ 6713 h 6827"/>
                    <a:gd name="T74" fmla="*/ 5234 w 6827"/>
                    <a:gd name="T75" fmla="*/ 6713 h 6827"/>
                    <a:gd name="T76" fmla="*/ 5803 w 6827"/>
                    <a:gd name="T77" fmla="*/ 6713 h 6827"/>
                    <a:gd name="T78" fmla="*/ 6371 w 6827"/>
                    <a:gd name="T79" fmla="*/ 6713 h 6827"/>
                    <a:gd name="T80" fmla="*/ 6827 w 6827"/>
                    <a:gd name="T81" fmla="*/ 6485 h 6827"/>
                    <a:gd name="T82" fmla="*/ 6371 w 6827"/>
                    <a:gd name="T83" fmla="*/ 6258 h 6827"/>
                    <a:gd name="T84" fmla="*/ 5803 w 6827"/>
                    <a:gd name="T85" fmla="*/ 6258 h 6827"/>
                    <a:gd name="T86" fmla="*/ 5234 w 6827"/>
                    <a:gd name="T87" fmla="*/ 6258 h 6827"/>
                    <a:gd name="T88" fmla="*/ 4665 w 6827"/>
                    <a:gd name="T89" fmla="*/ 6258 h 6827"/>
                    <a:gd name="T90" fmla="*/ 4096 w 6827"/>
                    <a:gd name="T91" fmla="*/ 6258 h 6827"/>
                    <a:gd name="T92" fmla="*/ 3527 w 6827"/>
                    <a:gd name="T93" fmla="*/ 6258 h 6827"/>
                    <a:gd name="T94" fmla="*/ 2958 w 6827"/>
                    <a:gd name="T95" fmla="*/ 6258 h 6827"/>
                    <a:gd name="T96" fmla="*/ 2389 w 6827"/>
                    <a:gd name="T97" fmla="*/ 6258 h 6827"/>
                    <a:gd name="T98" fmla="*/ 1820 w 6827"/>
                    <a:gd name="T99" fmla="*/ 6258 h 6827"/>
                    <a:gd name="T100" fmla="*/ 1252 w 6827"/>
                    <a:gd name="T101" fmla="*/ 6258 h 6827"/>
                    <a:gd name="T102" fmla="*/ 683 w 6827"/>
                    <a:gd name="T103" fmla="*/ 625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27" h="6827">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lstStyle/>
                <a:p>
                  <a:pPr algn="ctr"/>
                </a:p>
              </p:txBody>
            </p:sp>
          </p:grpSp>
          <p:grpSp>
            <p:nvGrpSpPr>
              <p:cNvPr id="40" name="ïšľïḓé"/>
              <p:cNvGrpSpPr/>
              <p:nvPr/>
            </p:nvGrpSpPr>
            <p:grpSpPr>
              <a:xfrm>
                <a:off x="4972299" y="5627510"/>
                <a:ext cx="415040" cy="415040"/>
                <a:chOff x="3909160" y="2249137"/>
                <a:chExt cx="648072" cy="648072"/>
              </a:xfrm>
            </p:grpSpPr>
            <p:sp>
              <p:nvSpPr>
                <p:cNvPr id="41" name="íṡlîďè"/>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2" name="ïśḻîḓé"/>
                <p:cNvSpPr/>
                <p:nvPr/>
              </p:nvSpPr>
              <p:spPr bwMode="auto">
                <a:xfrm>
                  <a:off x="4043050" y="2391832"/>
                  <a:ext cx="380293" cy="362683"/>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solidFill>
                <a:ln>
                  <a:noFill/>
                </a:ln>
              </p:spPr>
              <p:txBody>
                <a:bodyPr anchor="ctr"/>
                <a:lstStyle/>
                <a:p>
                  <a:pPr algn="ctr"/>
                </a:p>
              </p:txBody>
            </p:sp>
          </p:grpSp>
        </p:grpSp>
        <p:grpSp>
          <p:nvGrpSpPr>
            <p:cNvPr id="24" name="íṥḷíde"/>
            <p:cNvGrpSpPr/>
            <p:nvPr/>
          </p:nvGrpSpPr>
          <p:grpSpPr>
            <a:xfrm>
              <a:off x="5803867" y="1522508"/>
              <a:ext cx="1875055" cy="2471691"/>
              <a:chOff x="6036232" y="1409841"/>
              <a:chExt cx="1875055" cy="2471691"/>
            </a:xfrm>
          </p:grpSpPr>
          <p:sp>
            <p:nvSpPr>
              <p:cNvPr id="27" name="iṥ1ídè"/>
              <p:cNvSpPr/>
              <p:nvPr/>
            </p:nvSpPr>
            <p:spPr>
              <a:xfrm rot="2700000">
                <a:off x="6036232" y="1919790"/>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28" name="î$lidè"/>
              <p:cNvGrpSpPr/>
              <p:nvPr/>
            </p:nvGrpSpPr>
            <p:grpSpPr>
              <a:xfrm>
                <a:off x="6537760" y="3466492"/>
                <a:ext cx="415040" cy="415040"/>
                <a:chOff x="6559351" y="2249137"/>
                <a:chExt cx="648072" cy="648072"/>
              </a:xfrm>
            </p:grpSpPr>
            <p:sp>
              <p:nvSpPr>
                <p:cNvPr id="35" name="íŝļïḍé"/>
                <p:cNvSpPr/>
                <p:nvPr/>
              </p:nvSpPr>
              <p:spPr>
                <a:xfrm>
                  <a:off x="6559351" y="2249137"/>
                  <a:ext cx="648072" cy="648072"/>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6" name="îsḻíḋe"/>
                <p:cNvSpPr/>
                <p:nvPr/>
              </p:nvSpPr>
              <p:spPr bwMode="auto">
                <a:xfrm>
                  <a:off x="6693241" y="2390028"/>
                  <a:ext cx="380293" cy="366291"/>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lstStyle/>
                <a:p>
                  <a:pPr algn="ctr"/>
                </a:p>
              </p:txBody>
            </p:sp>
          </p:grpSp>
          <p:grpSp>
            <p:nvGrpSpPr>
              <p:cNvPr id="29" name="ïṥḻîdè"/>
              <p:cNvGrpSpPr/>
              <p:nvPr/>
            </p:nvGrpSpPr>
            <p:grpSpPr>
              <a:xfrm>
                <a:off x="6548792" y="1409841"/>
                <a:ext cx="415040" cy="415040"/>
                <a:chOff x="5675954" y="2249137"/>
                <a:chExt cx="648072" cy="648072"/>
              </a:xfrm>
            </p:grpSpPr>
            <p:sp>
              <p:nvSpPr>
                <p:cNvPr id="33" name="íśľiďé"/>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4" name="îsļiḋè"/>
                <p:cNvSpPr/>
                <p:nvPr/>
              </p:nvSpPr>
              <p:spPr bwMode="auto">
                <a:xfrm>
                  <a:off x="5809844" y="2390028"/>
                  <a:ext cx="380293" cy="366291"/>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lstStyle/>
                <a:p>
                  <a:pPr algn="ctr"/>
                </a:p>
              </p:txBody>
            </p:sp>
          </p:grpSp>
          <p:grpSp>
            <p:nvGrpSpPr>
              <p:cNvPr id="30" name="ïšḻïḑe"/>
              <p:cNvGrpSpPr/>
              <p:nvPr/>
            </p:nvGrpSpPr>
            <p:grpSpPr>
              <a:xfrm>
                <a:off x="7496247" y="2432350"/>
                <a:ext cx="415040" cy="415040"/>
                <a:chOff x="3909160" y="2249137"/>
                <a:chExt cx="648072" cy="648072"/>
              </a:xfrm>
            </p:grpSpPr>
            <p:sp>
              <p:nvSpPr>
                <p:cNvPr id="31" name="isḻíḋè"/>
                <p:cNvSpPr/>
                <p:nvPr/>
              </p:nvSpPr>
              <p:spPr>
                <a:xfrm>
                  <a:off x="3909160" y="2249137"/>
                  <a:ext cx="648072" cy="648072"/>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2" name="îs1iḑè"/>
                <p:cNvSpPr/>
                <p:nvPr/>
              </p:nvSpPr>
              <p:spPr bwMode="auto">
                <a:xfrm>
                  <a:off x="4043050" y="2390028"/>
                  <a:ext cx="380293" cy="366291"/>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lstStyle/>
                <a:p>
                  <a:pPr algn="ctr"/>
                </a:p>
              </p:txBody>
            </p:sp>
          </p:grpSp>
        </p:grpSp>
        <p:sp>
          <p:nvSpPr>
            <p:cNvPr id="25" name="îṥḻîḓé"/>
            <p:cNvSpPr/>
            <p:nvPr/>
          </p:nvSpPr>
          <p:spPr bwMode="auto">
            <a:xfrm>
              <a:off x="5057090" y="3871193"/>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1"/>
              <a:stretch>
                <a:fillRect l="-24897" r="-245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sp>
          <p:nvSpPr>
            <p:cNvPr id="26" name="íṥ1îḍè"/>
            <p:cNvSpPr/>
            <p:nvPr/>
          </p:nvSpPr>
          <p:spPr bwMode="auto">
            <a:xfrm>
              <a:off x="5057090" y="1834502"/>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2"/>
              <a:stretch>
                <a:fillRect l="-41847" r="-4127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grpSp>
      <p:sp>
        <p:nvSpPr>
          <p:cNvPr id="6" name="文本框 5"/>
          <p:cNvSpPr txBox="1"/>
          <p:nvPr/>
        </p:nvSpPr>
        <p:spPr>
          <a:xfrm>
            <a:off x="669925" y="1931035"/>
            <a:ext cx="4060825" cy="2707005"/>
          </a:xfrm>
          <a:prstGeom prst="rect">
            <a:avLst/>
          </a:prstGeom>
          <a:noFill/>
        </p:spPr>
        <p:txBody>
          <a:bodyPr wrap="square" rtlCol="0" anchor="t">
            <a:spAutoFit/>
          </a:bodyPr>
          <a:p>
            <a:pPr indent="0" fontAlgn="auto">
              <a:spcBef>
                <a:spcPts val="1200"/>
              </a:spcBef>
              <a:spcAft>
                <a:spcPts val="1200"/>
              </a:spcAft>
            </a:pPr>
            <a:r>
              <a:rPr lang="zh-CN" altLang="en-US" b="1"/>
              <a:t>（三）电子商务企业自建物流的优势</a:t>
            </a:r>
            <a:endParaRPr lang="zh-CN" altLang="en-US" b="1"/>
          </a:p>
          <a:p>
            <a:pPr indent="0" fontAlgn="auto">
              <a:spcBef>
                <a:spcPts val="1200"/>
              </a:spcBef>
              <a:spcAft>
                <a:spcPts val="1200"/>
              </a:spcAft>
            </a:pPr>
            <a:r>
              <a:rPr lang="zh-CN" altLang="en-US"/>
              <a:t>1．能够提高客户满意度</a:t>
            </a:r>
            <a:endParaRPr lang="zh-CN" altLang="en-US"/>
          </a:p>
          <a:p>
            <a:pPr indent="0" fontAlgn="auto">
              <a:spcBef>
                <a:spcPts val="1200"/>
              </a:spcBef>
              <a:spcAft>
                <a:spcPts val="1200"/>
              </a:spcAft>
            </a:pPr>
            <a:r>
              <a:rPr lang="zh-CN" altLang="en-US"/>
              <a:t>2．能够充分利用现有资源</a:t>
            </a:r>
            <a:endParaRPr lang="zh-CN" altLang="en-US"/>
          </a:p>
          <a:p>
            <a:pPr indent="0" fontAlgn="auto">
              <a:spcBef>
                <a:spcPts val="1200"/>
              </a:spcBef>
              <a:spcAft>
                <a:spcPts val="1200"/>
              </a:spcAft>
            </a:pPr>
            <a:r>
              <a:rPr lang="zh-CN" altLang="en-US"/>
              <a:t>3．信息沟通渠道畅通</a:t>
            </a:r>
            <a:endParaRPr lang="zh-CN" altLang="en-US"/>
          </a:p>
          <a:p>
            <a:pPr indent="0" fontAlgn="auto">
              <a:spcBef>
                <a:spcPts val="1200"/>
              </a:spcBef>
              <a:spcAft>
                <a:spcPts val="1200"/>
              </a:spcAft>
            </a:pPr>
            <a:r>
              <a:rPr lang="zh-CN" altLang="en-US"/>
              <a:t>4．及时了解客户的需求信息</a:t>
            </a:r>
            <a:endParaRPr lang="zh-CN" altLang="en-US"/>
          </a:p>
        </p:txBody>
      </p:sp>
      <p:sp>
        <p:nvSpPr>
          <p:cNvPr id="8" name="文本框 7"/>
          <p:cNvSpPr txBox="1"/>
          <p:nvPr/>
        </p:nvSpPr>
        <p:spPr>
          <a:xfrm>
            <a:off x="7484745" y="1936115"/>
            <a:ext cx="4345305" cy="2707005"/>
          </a:xfrm>
          <a:prstGeom prst="rect">
            <a:avLst/>
          </a:prstGeom>
          <a:noFill/>
        </p:spPr>
        <p:txBody>
          <a:bodyPr wrap="square" rtlCol="0" anchor="t">
            <a:spAutoFit/>
          </a:bodyPr>
          <a:p>
            <a:pPr marL="285750" indent="0" algn="l" fontAlgn="auto">
              <a:spcBef>
                <a:spcPts val="1200"/>
              </a:spcBef>
              <a:spcAft>
                <a:spcPts val="1200"/>
              </a:spcAft>
              <a:buClrTx/>
              <a:buSzTx/>
              <a:buFont typeface="Arial" panose="020B0604020202020204" pitchFamily="34" charset="0"/>
              <a:buNone/>
            </a:pPr>
            <a:r>
              <a:rPr lang="zh-CN" altLang="en-US" b="1"/>
              <a:t>（四）电子商务企业自建物流的劣势</a:t>
            </a:r>
            <a:endParaRPr lang="zh-CN" altLang="en-US" b="1"/>
          </a:p>
          <a:p>
            <a:pPr marL="285750" indent="0" algn="l" fontAlgn="auto">
              <a:spcBef>
                <a:spcPts val="1200"/>
              </a:spcBef>
              <a:spcAft>
                <a:spcPts val="1200"/>
              </a:spcAft>
              <a:buClrTx/>
              <a:buSzTx/>
              <a:buFont typeface="Arial" panose="020B0604020202020204" pitchFamily="34" charset="0"/>
              <a:buNone/>
            </a:pPr>
            <a:r>
              <a:rPr lang="zh-CN" altLang="en-US"/>
              <a:t>1．自建物流成本难以计算</a:t>
            </a:r>
            <a:endParaRPr lang="zh-CN" altLang="en-US"/>
          </a:p>
          <a:p>
            <a:pPr marL="285750" indent="0" algn="l" fontAlgn="auto">
              <a:spcBef>
                <a:spcPts val="1200"/>
              </a:spcBef>
              <a:spcAft>
                <a:spcPts val="1200"/>
              </a:spcAft>
              <a:buClrTx/>
              <a:buSzTx/>
              <a:buFont typeface="Arial" panose="020B0604020202020204" pitchFamily="34" charset="0"/>
              <a:buNone/>
            </a:pPr>
            <a:r>
              <a:rPr lang="zh-CN" altLang="en-US"/>
              <a:t>2．不利于提高企业的核心竞争力</a:t>
            </a:r>
            <a:endParaRPr lang="zh-CN" altLang="en-US"/>
          </a:p>
          <a:p>
            <a:pPr marL="285750" indent="0" algn="l" fontAlgn="auto">
              <a:spcBef>
                <a:spcPts val="1200"/>
              </a:spcBef>
              <a:spcAft>
                <a:spcPts val="1200"/>
              </a:spcAft>
              <a:buClrTx/>
              <a:buSzTx/>
              <a:buFont typeface="Arial" panose="020B0604020202020204" pitchFamily="34" charset="0"/>
              <a:buNone/>
            </a:pPr>
            <a:r>
              <a:rPr lang="zh-CN" altLang="en-US"/>
              <a:t>3．自建物流管理难以形成专业化</a:t>
            </a:r>
            <a:endParaRPr lang="zh-CN" altLang="en-US"/>
          </a:p>
          <a:p>
            <a:pPr marL="285750" indent="0" algn="l" fontAlgn="auto">
              <a:spcBef>
                <a:spcPts val="1200"/>
              </a:spcBef>
              <a:spcAft>
                <a:spcPts val="1200"/>
              </a:spcAft>
              <a:buClrTx/>
              <a:buSzTx/>
              <a:buFont typeface="Arial" panose="020B0604020202020204" pitchFamily="34" charset="0"/>
              <a:buNone/>
            </a:pPr>
            <a:r>
              <a:rPr lang="zh-CN" altLang="en-US"/>
              <a:t>4．物流规模难以扩大</a:t>
            </a:r>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userDrawn="1">
            <p:ph type="title"/>
          </p:nvPr>
        </p:nvSpPr>
        <p:spPr>
          <a:xfrm>
            <a:off x="4915625" y="1340679"/>
            <a:ext cx="6604863" cy="656792"/>
          </a:xfrm>
        </p:spPr>
        <p:txBody>
          <a:bodyPr>
            <a:normAutofit/>
          </a:bodyPr>
          <a:lstStyle/>
          <a:p>
            <a:r>
              <a:rPr lang="en-US" altLang="zh-CN"/>
              <a:t>二、第三方物流</a:t>
            </a:r>
            <a:endParaRPr lang="en-US" altLang="zh-CN"/>
          </a:p>
        </p:txBody>
      </p:sp>
      <p:sp>
        <p:nvSpPr>
          <p:cNvPr id="6" name="文本占位符 5"/>
          <p:cNvSpPr>
            <a:spLocks noGrp="1"/>
          </p:cNvSpPr>
          <p:nvPr userDrawn="1">
            <p:ph type="body" idx="1"/>
          </p:nvPr>
        </p:nvSpPr>
        <p:spPr>
          <a:xfrm>
            <a:off x="4915535" y="2048510"/>
            <a:ext cx="6621780" cy="4743450"/>
          </a:xfrm>
        </p:spPr>
        <p:txBody>
          <a:bodyPr>
            <a:normAutofit/>
          </a:bodyPr>
          <a:lstStyle/>
          <a:p>
            <a:pPr lvl="0" algn="l">
              <a:lnSpc>
                <a:spcPct val="100000"/>
              </a:lnSpc>
              <a:spcBef>
                <a:spcPts val="600"/>
              </a:spcBef>
              <a:spcAft>
                <a:spcPts val="600"/>
              </a:spcAft>
              <a:buClrTx/>
              <a:buSzTx/>
              <a:buFontTx/>
            </a:pPr>
            <a:r>
              <a:rPr lang="zh-CN" altLang="en-US" sz="1800" b="1"/>
              <a:t>（一）第三方物流的概念</a:t>
            </a:r>
            <a:endParaRPr lang="zh-CN" altLang="en-US" sz="1800" b="1"/>
          </a:p>
          <a:p>
            <a:pPr lvl="0" algn="l">
              <a:lnSpc>
                <a:spcPct val="100000"/>
              </a:lnSpc>
              <a:spcBef>
                <a:spcPts val="600"/>
              </a:spcBef>
              <a:spcAft>
                <a:spcPts val="600"/>
              </a:spcAft>
              <a:buClrTx/>
              <a:buSzTx/>
              <a:buFontTx/>
            </a:pPr>
            <a:r>
              <a:rPr lang="zh-CN" altLang="en-US" sz="1800"/>
              <a:t>第三方物流（Third Party Logistics，TPL或3PL）指由供方与需方以外的物流企业提供物流服务的业务模式，也称合同物流、契约物流。可见，第三方物流实际上就是由物流劳务的供方、需方之外的第三方去完成物流服务的物流运作方式。第三方是提供物流交易双方的部分或全部物流功能的外部服务提供者，是物流专业化的一种形式。</a:t>
            </a:r>
            <a:endParaRPr lang="zh-CN" altLang="en-US" sz="1800"/>
          </a:p>
        </p:txBody>
      </p:sp>
      <p:sp>
        <p:nvSpPr>
          <p:cNvPr id="39" name="文本框 76"/>
          <p:cNvSpPr txBox="1"/>
          <p:nvPr/>
        </p:nvSpPr>
        <p:spPr>
          <a:xfrm>
            <a:off x="2173178" y="1991626"/>
            <a:ext cx="1698172" cy="1783340"/>
          </a:xfrm>
          <a:prstGeom prst="rect">
            <a:avLst/>
          </a:prstGeom>
          <a:noFill/>
        </p:spPr>
        <p:txBody>
          <a:bodyPr wrap="none" numCol="1" rtlCol="0">
            <a:prstTxWarp prst="textPlain">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600" dirty="0">
                <a:solidFill>
                  <a:schemeClr val="accent1"/>
                </a:solidFill>
                <a:latin typeface="Impact" panose="020B0806030902050204" pitchFamily="34" charset="0"/>
              </a:rPr>
              <a:t>/02</a:t>
            </a:r>
            <a:endParaRPr lang="en-US" altLang="zh-CN" sz="16600" dirty="0">
              <a:solidFill>
                <a:schemeClr val="accent1"/>
              </a:solidFill>
              <a:latin typeface="Impact" panose="020B0806030902050204" pitchFamily="34" charset="0"/>
            </a:endParaRPr>
          </a:p>
        </p:txBody>
      </p:sp>
      <p:cxnSp>
        <p:nvCxnSpPr>
          <p:cNvPr id="14" name="直接连接符 13"/>
          <p:cNvCxnSpPr/>
          <p:nvPr/>
        </p:nvCxnSpPr>
        <p:spPr>
          <a:xfrm>
            <a:off x="4525248" y="1846384"/>
            <a:ext cx="0" cy="24003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一、自营物流</a:t>
            </a:r>
            <a:endParaRPr lang="zh-CN" altLang="en-US" dirty="0"/>
          </a:p>
        </p:txBody>
      </p:sp>
      <p:sp>
        <p:nvSpPr>
          <p:cNvPr id="3" name="页脚占位符 2"/>
          <p:cNvSpPr>
            <a:spLocks noGrp="1"/>
          </p:cNvSpPr>
          <p:nvPr>
            <p:ph type="ftr" sz="quarter" idx="11"/>
          </p:nvPr>
        </p:nvSpPr>
        <p:spPr/>
        <p:txBody>
          <a:bodyPr/>
          <a:lstStyle/>
          <a:p>
            <a:r>
              <a:rPr lang="en-US" altLang="zh-CN"/>
              <a:t>www.islide.cc</a:t>
            </a:r>
            <a:endParaRPr lang="zh-CN" altLang="en-US" dirty="0"/>
          </a:p>
        </p:txBody>
      </p:sp>
      <p:sp>
        <p:nvSpPr>
          <p:cNvPr id="4" name="灯片编号占位符 3"/>
          <p:cNvSpPr>
            <a:spLocks noGrp="1"/>
          </p:cNvSpPr>
          <p:nvPr>
            <p:ph type="sldNum" sz="quarter" idx="12"/>
          </p:nvPr>
        </p:nvSpPr>
        <p:spPr/>
        <p:txBody>
          <a:bodyPr/>
          <a:lstStyle/>
          <a:p>
            <a:fld id="{5DD3DB80-B894-403A-B48E-6FDC1A72010E}" type="slidenum">
              <a:rPr lang="zh-CN" altLang="en-US" smtClean="0"/>
            </a:fld>
            <a:endParaRPr lang="zh-CN" altLang="en-US"/>
          </a:p>
        </p:txBody>
      </p:sp>
      <p:grpSp>
        <p:nvGrpSpPr>
          <p:cNvPr id="22" name="ísļíḓê"/>
          <p:cNvGrpSpPr/>
          <p:nvPr/>
        </p:nvGrpSpPr>
        <p:grpSpPr>
          <a:xfrm rot="0">
            <a:off x="3964305" y="1162685"/>
            <a:ext cx="3388360" cy="4519930"/>
            <a:chOff x="4290846" y="1522508"/>
            <a:chExt cx="3388076" cy="4520042"/>
          </a:xfrm>
        </p:grpSpPr>
        <p:grpSp>
          <p:nvGrpSpPr>
            <p:cNvPr id="23" name="ïśļiḑè"/>
            <p:cNvGrpSpPr/>
            <p:nvPr/>
          </p:nvGrpSpPr>
          <p:grpSpPr>
            <a:xfrm>
              <a:off x="4290846" y="3579159"/>
              <a:ext cx="1951835" cy="2463391"/>
              <a:chOff x="3948064" y="3579159"/>
              <a:chExt cx="1951835" cy="2463391"/>
            </a:xfrm>
          </p:grpSpPr>
          <p:sp>
            <p:nvSpPr>
              <p:cNvPr id="37" name="îṧḻîḋê"/>
              <p:cNvSpPr/>
              <p:nvPr/>
            </p:nvSpPr>
            <p:spPr>
              <a:xfrm rot="13500000">
                <a:off x="4459739" y="4084946"/>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38" name="îṡḻîḓe"/>
              <p:cNvGrpSpPr/>
              <p:nvPr/>
            </p:nvGrpSpPr>
            <p:grpSpPr>
              <a:xfrm>
                <a:off x="4972299" y="3579159"/>
                <a:ext cx="415040" cy="415040"/>
                <a:chOff x="7442747" y="2249137"/>
                <a:chExt cx="648072" cy="648072"/>
              </a:xfrm>
            </p:grpSpPr>
            <p:sp>
              <p:nvSpPr>
                <p:cNvPr id="45" name="íṡlíďê"/>
                <p:cNvSpPr/>
                <p:nvPr/>
              </p:nvSpPr>
              <p:spPr>
                <a:xfrm>
                  <a:off x="7442747" y="2249137"/>
                  <a:ext cx="648072" cy="64807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6" name="îṩľiḑe"/>
                <p:cNvSpPr/>
                <p:nvPr/>
              </p:nvSpPr>
              <p:spPr bwMode="auto">
                <a:xfrm>
                  <a:off x="7576637" y="2390028"/>
                  <a:ext cx="380293" cy="366291"/>
                </a:xfrm>
                <a:custGeom>
                  <a:avLst/>
                  <a:gdLst>
                    <a:gd name="connsiteX0" fmla="*/ 304701 w 609473"/>
                    <a:gd name="connsiteY0" fmla="*/ 381618 h 587034"/>
                    <a:gd name="connsiteX1" fmla="*/ 325879 w 609473"/>
                    <a:gd name="connsiteY1" fmla="*/ 394101 h 587034"/>
                    <a:gd name="connsiteX2" fmla="*/ 309542 w 609473"/>
                    <a:gd name="connsiteY2" fmla="*/ 410914 h 587034"/>
                    <a:gd name="connsiteX3" fmla="*/ 331022 w 609473"/>
                    <a:gd name="connsiteY3" fmla="*/ 433867 h 587034"/>
                    <a:gd name="connsiteX4" fmla="*/ 312466 w 609473"/>
                    <a:gd name="connsiteY4" fmla="*/ 468800 h 587034"/>
                    <a:gd name="connsiteX5" fmla="*/ 294112 w 609473"/>
                    <a:gd name="connsiteY5" fmla="*/ 468096 h 587034"/>
                    <a:gd name="connsiteX6" fmla="*/ 278380 w 609473"/>
                    <a:gd name="connsiteY6" fmla="*/ 432055 h 587034"/>
                    <a:gd name="connsiteX7" fmla="*/ 299861 w 609473"/>
                    <a:gd name="connsiteY7" fmla="*/ 410612 h 587034"/>
                    <a:gd name="connsiteX8" fmla="*/ 284028 w 609473"/>
                    <a:gd name="connsiteY8" fmla="*/ 393397 h 587034"/>
                    <a:gd name="connsiteX9" fmla="*/ 224835 w 609473"/>
                    <a:gd name="connsiteY9" fmla="*/ 380559 h 587034"/>
                    <a:gd name="connsiteX10" fmla="*/ 283211 w 609473"/>
                    <a:gd name="connsiteY10" fmla="*/ 483344 h 587034"/>
                    <a:gd name="connsiteX11" fmla="*/ 305190 w 609473"/>
                    <a:gd name="connsiteY11" fmla="*/ 499753 h 587034"/>
                    <a:gd name="connsiteX12" fmla="*/ 327069 w 609473"/>
                    <a:gd name="connsiteY12" fmla="*/ 483646 h 587034"/>
                    <a:gd name="connsiteX13" fmla="*/ 387865 w 609473"/>
                    <a:gd name="connsiteY13" fmla="*/ 380861 h 587034"/>
                    <a:gd name="connsiteX14" fmla="*/ 498972 w 609473"/>
                    <a:gd name="connsiteY14" fmla="*/ 386700 h 587034"/>
                    <a:gd name="connsiteX15" fmla="*/ 581344 w 609473"/>
                    <a:gd name="connsiteY15" fmla="*/ 414485 h 587034"/>
                    <a:gd name="connsiteX16" fmla="*/ 609473 w 609473"/>
                    <a:gd name="connsiteY16" fmla="*/ 494820 h 587034"/>
                    <a:gd name="connsiteX17" fmla="*/ 609473 w 609473"/>
                    <a:gd name="connsiteY17" fmla="*/ 529048 h 587034"/>
                    <a:gd name="connsiteX18" fmla="*/ 551399 w 609473"/>
                    <a:gd name="connsiteY18" fmla="*/ 587034 h 587034"/>
                    <a:gd name="connsiteX19" fmla="*/ 58074 w 609473"/>
                    <a:gd name="connsiteY19" fmla="*/ 587034 h 587034"/>
                    <a:gd name="connsiteX20" fmla="*/ 0 w 609473"/>
                    <a:gd name="connsiteY20" fmla="*/ 529048 h 587034"/>
                    <a:gd name="connsiteX21" fmla="*/ 0 w 609473"/>
                    <a:gd name="connsiteY21" fmla="*/ 494820 h 587034"/>
                    <a:gd name="connsiteX22" fmla="*/ 28129 w 609473"/>
                    <a:gd name="connsiteY22" fmla="*/ 414485 h 587034"/>
                    <a:gd name="connsiteX23" fmla="*/ 110501 w 609473"/>
                    <a:gd name="connsiteY23" fmla="*/ 386700 h 587034"/>
                    <a:gd name="connsiteX24" fmla="*/ 316407 w 609473"/>
                    <a:gd name="connsiteY24" fmla="*/ 206077 h 587034"/>
                    <a:gd name="connsiteX25" fmla="*/ 316407 w 609473"/>
                    <a:gd name="connsiteY25" fmla="*/ 272924 h 587034"/>
                    <a:gd name="connsiteX26" fmla="*/ 335965 w 609473"/>
                    <a:gd name="connsiteY26" fmla="*/ 266783 h 587034"/>
                    <a:gd name="connsiteX27" fmla="*/ 346551 w 609473"/>
                    <a:gd name="connsiteY27" fmla="*/ 239602 h 587034"/>
                    <a:gd name="connsiteX28" fmla="*/ 336570 w 609473"/>
                    <a:gd name="connsiteY28" fmla="*/ 216346 h 587034"/>
                    <a:gd name="connsiteX29" fmla="*/ 316407 w 609473"/>
                    <a:gd name="connsiteY29" fmla="*/ 206077 h 587034"/>
                    <a:gd name="connsiteX30" fmla="*/ 299872 w 609473"/>
                    <a:gd name="connsiteY30" fmla="*/ 94230 h 587034"/>
                    <a:gd name="connsiteX31" fmla="*/ 277793 w 609473"/>
                    <a:gd name="connsiteY31" fmla="*/ 102183 h 587034"/>
                    <a:gd name="connsiteX32" fmla="*/ 270534 w 609473"/>
                    <a:gd name="connsiteY32" fmla="*/ 122922 h 587034"/>
                    <a:gd name="connsiteX33" fmla="*/ 281322 w 609473"/>
                    <a:gd name="connsiteY33" fmla="*/ 145674 h 587034"/>
                    <a:gd name="connsiteX34" fmla="*/ 299872 w 609473"/>
                    <a:gd name="connsiteY34" fmla="*/ 154231 h 587034"/>
                    <a:gd name="connsiteX35" fmla="*/ 316407 w 609473"/>
                    <a:gd name="connsiteY35" fmla="*/ 42585 h 587034"/>
                    <a:gd name="connsiteX36" fmla="*/ 316407 w 609473"/>
                    <a:gd name="connsiteY36" fmla="*/ 56478 h 587034"/>
                    <a:gd name="connsiteX37" fmla="*/ 360061 w 609473"/>
                    <a:gd name="connsiteY37" fmla="*/ 70169 h 587034"/>
                    <a:gd name="connsiteX38" fmla="*/ 389904 w 609473"/>
                    <a:gd name="connsiteY38" fmla="*/ 129465 h 587034"/>
                    <a:gd name="connsiteX39" fmla="*/ 344837 w 609473"/>
                    <a:gd name="connsiteY39" fmla="*/ 129465 h 587034"/>
                    <a:gd name="connsiteX40" fmla="*/ 339797 w 609473"/>
                    <a:gd name="connsiteY40" fmla="*/ 107217 h 587034"/>
                    <a:gd name="connsiteX41" fmla="*/ 316407 w 609473"/>
                    <a:gd name="connsiteY41" fmla="*/ 93928 h 587034"/>
                    <a:gd name="connsiteX42" fmla="*/ 316407 w 609473"/>
                    <a:gd name="connsiteY42" fmla="*/ 159063 h 587034"/>
                    <a:gd name="connsiteX43" fmla="*/ 371050 w 609473"/>
                    <a:gd name="connsiteY43" fmla="*/ 183829 h 587034"/>
                    <a:gd name="connsiteX44" fmla="*/ 394037 w 609473"/>
                    <a:gd name="connsiteY44" fmla="*/ 234467 h 587034"/>
                    <a:gd name="connsiteX45" fmla="*/ 362380 w 609473"/>
                    <a:gd name="connsiteY45" fmla="*/ 297086 h 587034"/>
                    <a:gd name="connsiteX46" fmla="*/ 316407 w 609473"/>
                    <a:gd name="connsiteY46" fmla="*/ 311079 h 587034"/>
                    <a:gd name="connsiteX47" fmla="*/ 316407 w 609473"/>
                    <a:gd name="connsiteY47" fmla="*/ 318328 h 587034"/>
                    <a:gd name="connsiteX48" fmla="*/ 445959 w 609473"/>
                    <a:gd name="connsiteY48" fmla="*/ 180507 h 587034"/>
                    <a:gd name="connsiteX49" fmla="*/ 316407 w 609473"/>
                    <a:gd name="connsiteY49" fmla="*/ 42585 h 587034"/>
                    <a:gd name="connsiteX50" fmla="*/ 299872 w 609473"/>
                    <a:gd name="connsiteY50" fmla="*/ 42484 h 587034"/>
                    <a:gd name="connsiteX51" fmla="*/ 168808 w 609473"/>
                    <a:gd name="connsiteY51" fmla="*/ 180507 h 587034"/>
                    <a:gd name="connsiteX52" fmla="*/ 299872 w 609473"/>
                    <a:gd name="connsiteY52" fmla="*/ 318428 h 587034"/>
                    <a:gd name="connsiteX53" fmla="*/ 299872 w 609473"/>
                    <a:gd name="connsiteY53" fmla="*/ 311381 h 587034"/>
                    <a:gd name="connsiteX54" fmla="*/ 249564 w 609473"/>
                    <a:gd name="connsiteY54" fmla="*/ 296683 h 587034"/>
                    <a:gd name="connsiteX55" fmla="*/ 220729 w 609473"/>
                    <a:gd name="connsiteY55" fmla="*/ 229635 h 587034"/>
                    <a:gd name="connsiteX56" fmla="*/ 266904 w 609473"/>
                    <a:gd name="connsiteY56" fmla="*/ 229635 h 587034"/>
                    <a:gd name="connsiteX57" fmla="*/ 273659 w 609473"/>
                    <a:gd name="connsiteY57" fmla="*/ 258528 h 587034"/>
                    <a:gd name="connsiteX58" fmla="*/ 299872 w 609473"/>
                    <a:gd name="connsiteY58" fmla="*/ 273428 h 587034"/>
                    <a:gd name="connsiteX59" fmla="*/ 299872 w 609473"/>
                    <a:gd name="connsiteY59" fmla="*/ 200440 h 587034"/>
                    <a:gd name="connsiteX60" fmla="*/ 285959 w 609473"/>
                    <a:gd name="connsiteY60" fmla="*/ 196312 h 587034"/>
                    <a:gd name="connsiteX61" fmla="*/ 239784 w 609473"/>
                    <a:gd name="connsiteY61" fmla="*/ 169634 h 587034"/>
                    <a:gd name="connsiteX62" fmla="*/ 226375 w 609473"/>
                    <a:gd name="connsiteY62" fmla="*/ 128459 h 587034"/>
                    <a:gd name="connsiteX63" fmla="*/ 231618 w 609473"/>
                    <a:gd name="connsiteY63" fmla="*/ 99566 h 587034"/>
                    <a:gd name="connsiteX64" fmla="*/ 246237 w 609473"/>
                    <a:gd name="connsiteY64" fmla="*/ 77115 h 587034"/>
                    <a:gd name="connsiteX65" fmla="*/ 273256 w 609473"/>
                    <a:gd name="connsiteY65" fmla="*/ 60404 h 587034"/>
                    <a:gd name="connsiteX66" fmla="*/ 299872 w 609473"/>
                    <a:gd name="connsiteY66" fmla="*/ 56075 h 587034"/>
                    <a:gd name="connsiteX67" fmla="*/ 307333 w 609473"/>
                    <a:gd name="connsiteY67" fmla="*/ 0 h 587034"/>
                    <a:gd name="connsiteX68" fmla="*/ 488101 w 609473"/>
                    <a:gd name="connsiteY68" fmla="*/ 180507 h 587034"/>
                    <a:gd name="connsiteX69" fmla="*/ 307333 w 609473"/>
                    <a:gd name="connsiteY69" fmla="*/ 361013 h 587034"/>
                    <a:gd name="connsiteX70" fmla="*/ 126665 w 609473"/>
                    <a:gd name="connsiteY70" fmla="*/ 180507 h 587034"/>
                    <a:gd name="connsiteX71" fmla="*/ 307333 w 609473"/>
                    <a:gd name="connsiteY71" fmla="*/ 0 h 58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09473" h="587034">
                      <a:moveTo>
                        <a:pt x="304701" y="381618"/>
                      </a:moveTo>
                      <a:lnTo>
                        <a:pt x="325879" y="394101"/>
                      </a:lnTo>
                      <a:lnTo>
                        <a:pt x="309542" y="410914"/>
                      </a:lnTo>
                      <a:lnTo>
                        <a:pt x="331022" y="433867"/>
                      </a:lnTo>
                      <a:lnTo>
                        <a:pt x="312466" y="468800"/>
                      </a:lnTo>
                      <a:cubicBezTo>
                        <a:pt x="307021" y="479069"/>
                        <a:pt x="298751" y="478767"/>
                        <a:pt x="294112" y="468096"/>
                      </a:cubicBezTo>
                      <a:lnTo>
                        <a:pt x="278380" y="432055"/>
                      </a:lnTo>
                      <a:lnTo>
                        <a:pt x="299861" y="410612"/>
                      </a:lnTo>
                      <a:lnTo>
                        <a:pt x="284028" y="393397"/>
                      </a:lnTo>
                      <a:close/>
                      <a:moveTo>
                        <a:pt x="224835" y="380559"/>
                      </a:moveTo>
                      <a:lnTo>
                        <a:pt x="283211" y="483344"/>
                      </a:lnTo>
                      <a:cubicBezTo>
                        <a:pt x="289260" y="493914"/>
                        <a:pt x="297024" y="499753"/>
                        <a:pt x="305190" y="499753"/>
                      </a:cubicBezTo>
                      <a:cubicBezTo>
                        <a:pt x="313155" y="499753"/>
                        <a:pt x="320919" y="494015"/>
                        <a:pt x="327069" y="483646"/>
                      </a:cubicBezTo>
                      <a:lnTo>
                        <a:pt x="387865" y="380861"/>
                      </a:lnTo>
                      <a:lnTo>
                        <a:pt x="498972" y="386700"/>
                      </a:lnTo>
                      <a:cubicBezTo>
                        <a:pt x="529521" y="388311"/>
                        <a:pt x="565716" y="400492"/>
                        <a:pt x="581344" y="414485"/>
                      </a:cubicBezTo>
                      <a:cubicBezTo>
                        <a:pt x="597072" y="428679"/>
                        <a:pt x="609473" y="464015"/>
                        <a:pt x="609473" y="494820"/>
                      </a:cubicBezTo>
                      <a:lnTo>
                        <a:pt x="609473" y="529048"/>
                      </a:lnTo>
                      <a:cubicBezTo>
                        <a:pt x="609473" y="561061"/>
                        <a:pt x="583360" y="587034"/>
                        <a:pt x="551399" y="587034"/>
                      </a:cubicBezTo>
                      <a:lnTo>
                        <a:pt x="58074" y="587034"/>
                      </a:lnTo>
                      <a:cubicBezTo>
                        <a:pt x="26012" y="587034"/>
                        <a:pt x="0" y="561061"/>
                        <a:pt x="0" y="529048"/>
                      </a:cubicBezTo>
                      <a:lnTo>
                        <a:pt x="0" y="494820"/>
                      </a:lnTo>
                      <a:cubicBezTo>
                        <a:pt x="0" y="464015"/>
                        <a:pt x="12401" y="428679"/>
                        <a:pt x="28129" y="414485"/>
                      </a:cubicBezTo>
                      <a:cubicBezTo>
                        <a:pt x="43757" y="400492"/>
                        <a:pt x="79851" y="388311"/>
                        <a:pt x="110501" y="386700"/>
                      </a:cubicBezTo>
                      <a:close/>
                      <a:moveTo>
                        <a:pt x="316407" y="206077"/>
                      </a:moveTo>
                      <a:lnTo>
                        <a:pt x="316407" y="272924"/>
                      </a:lnTo>
                      <a:cubicBezTo>
                        <a:pt x="325379" y="271817"/>
                        <a:pt x="331832" y="269703"/>
                        <a:pt x="335965" y="266783"/>
                      </a:cubicBezTo>
                      <a:cubicBezTo>
                        <a:pt x="343023" y="261548"/>
                        <a:pt x="346551" y="252488"/>
                        <a:pt x="346551" y="239602"/>
                      </a:cubicBezTo>
                      <a:cubicBezTo>
                        <a:pt x="346551" y="229736"/>
                        <a:pt x="343224" y="222084"/>
                        <a:pt x="336570" y="216346"/>
                      </a:cubicBezTo>
                      <a:cubicBezTo>
                        <a:pt x="332638" y="213024"/>
                        <a:pt x="325884" y="209601"/>
                        <a:pt x="316407" y="206077"/>
                      </a:cubicBezTo>
                      <a:close/>
                      <a:moveTo>
                        <a:pt x="299872" y="94230"/>
                      </a:moveTo>
                      <a:cubicBezTo>
                        <a:pt x="289891" y="94431"/>
                        <a:pt x="282531" y="97149"/>
                        <a:pt x="277793" y="102183"/>
                      </a:cubicBezTo>
                      <a:cubicBezTo>
                        <a:pt x="272954" y="107317"/>
                        <a:pt x="270534" y="114163"/>
                        <a:pt x="270534" y="122922"/>
                      </a:cubicBezTo>
                      <a:cubicBezTo>
                        <a:pt x="270534" y="132586"/>
                        <a:pt x="274163" y="140137"/>
                        <a:pt x="281322" y="145674"/>
                      </a:cubicBezTo>
                      <a:cubicBezTo>
                        <a:pt x="285354" y="148795"/>
                        <a:pt x="291504" y="151613"/>
                        <a:pt x="299872" y="154231"/>
                      </a:cubicBezTo>
                      <a:close/>
                      <a:moveTo>
                        <a:pt x="316407" y="42585"/>
                      </a:moveTo>
                      <a:lnTo>
                        <a:pt x="316407" y="56478"/>
                      </a:lnTo>
                      <a:cubicBezTo>
                        <a:pt x="334957" y="57887"/>
                        <a:pt x="349576" y="62518"/>
                        <a:pt x="360061" y="70169"/>
                      </a:cubicBezTo>
                      <a:cubicBezTo>
                        <a:pt x="379318" y="82350"/>
                        <a:pt x="389198" y="102082"/>
                        <a:pt x="389904" y="129465"/>
                      </a:cubicBezTo>
                      <a:lnTo>
                        <a:pt x="344837" y="129465"/>
                      </a:lnTo>
                      <a:cubicBezTo>
                        <a:pt x="344031" y="119297"/>
                        <a:pt x="342317" y="111948"/>
                        <a:pt x="339797" y="107217"/>
                      </a:cubicBezTo>
                      <a:cubicBezTo>
                        <a:pt x="335562" y="99163"/>
                        <a:pt x="327698" y="94733"/>
                        <a:pt x="316407" y="93928"/>
                      </a:cubicBezTo>
                      <a:lnTo>
                        <a:pt x="316407" y="159063"/>
                      </a:lnTo>
                      <a:cubicBezTo>
                        <a:pt x="343527" y="168426"/>
                        <a:pt x="361674" y="176681"/>
                        <a:pt x="371050" y="183829"/>
                      </a:cubicBezTo>
                      <a:cubicBezTo>
                        <a:pt x="386375" y="195809"/>
                        <a:pt x="394037" y="212722"/>
                        <a:pt x="394037" y="234467"/>
                      </a:cubicBezTo>
                      <a:cubicBezTo>
                        <a:pt x="394037" y="263159"/>
                        <a:pt x="383451" y="284099"/>
                        <a:pt x="362380" y="297086"/>
                      </a:cubicBezTo>
                      <a:cubicBezTo>
                        <a:pt x="349475" y="305039"/>
                        <a:pt x="334151" y="309670"/>
                        <a:pt x="316407" y="311079"/>
                      </a:cubicBezTo>
                      <a:lnTo>
                        <a:pt x="316407" y="318328"/>
                      </a:lnTo>
                      <a:cubicBezTo>
                        <a:pt x="388593" y="313697"/>
                        <a:pt x="445959" y="253696"/>
                        <a:pt x="445959" y="180507"/>
                      </a:cubicBezTo>
                      <a:cubicBezTo>
                        <a:pt x="445959" y="107217"/>
                        <a:pt x="388593" y="47316"/>
                        <a:pt x="316407" y="42585"/>
                      </a:cubicBezTo>
                      <a:close/>
                      <a:moveTo>
                        <a:pt x="299872" y="42484"/>
                      </a:moveTo>
                      <a:cubicBezTo>
                        <a:pt x="226980" y="46410"/>
                        <a:pt x="168808" y="106713"/>
                        <a:pt x="168808" y="180507"/>
                      </a:cubicBezTo>
                      <a:cubicBezTo>
                        <a:pt x="168808" y="254199"/>
                        <a:pt x="226980" y="314502"/>
                        <a:pt x="299872" y="318428"/>
                      </a:cubicBezTo>
                      <a:lnTo>
                        <a:pt x="299872" y="311381"/>
                      </a:lnTo>
                      <a:cubicBezTo>
                        <a:pt x="277390" y="308864"/>
                        <a:pt x="260553" y="303931"/>
                        <a:pt x="249564" y="296683"/>
                      </a:cubicBezTo>
                      <a:cubicBezTo>
                        <a:pt x="230005" y="283596"/>
                        <a:pt x="220427" y="261246"/>
                        <a:pt x="220729" y="229635"/>
                      </a:cubicBezTo>
                      <a:lnTo>
                        <a:pt x="266904" y="229635"/>
                      </a:lnTo>
                      <a:cubicBezTo>
                        <a:pt x="268518" y="244031"/>
                        <a:pt x="270736" y="253696"/>
                        <a:pt x="273659" y="258528"/>
                      </a:cubicBezTo>
                      <a:cubicBezTo>
                        <a:pt x="278095" y="266179"/>
                        <a:pt x="286867" y="271112"/>
                        <a:pt x="299872" y="273428"/>
                      </a:cubicBezTo>
                      <a:lnTo>
                        <a:pt x="299872" y="200440"/>
                      </a:lnTo>
                      <a:lnTo>
                        <a:pt x="285959" y="196312"/>
                      </a:lnTo>
                      <a:cubicBezTo>
                        <a:pt x="264182" y="189970"/>
                        <a:pt x="248757" y="181010"/>
                        <a:pt x="239784" y="169634"/>
                      </a:cubicBezTo>
                      <a:cubicBezTo>
                        <a:pt x="230811" y="158258"/>
                        <a:pt x="226375" y="144466"/>
                        <a:pt x="226375" y="128459"/>
                      </a:cubicBezTo>
                      <a:cubicBezTo>
                        <a:pt x="226375" y="117787"/>
                        <a:pt x="228089" y="108223"/>
                        <a:pt x="231618" y="99566"/>
                      </a:cubicBezTo>
                      <a:cubicBezTo>
                        <a:pt x="235046" y="90908"/>
                        <a:pt x="239986" y="83357"/>
                        <a:pt x="246237" y="77115"/>
                      </a:cubicBezTo>
                      <a:cubicBezTo>
                        <a:pt x="254302" y="69062"/>
                        <a:pt x="263376" y="63424"/>
                        <a:pt x="273256" y="60404"/>
                      </a:cubicBezTo>
                      <a:cubicBezTo>
                        <a:pt x="279406" y="58390"/>
                        <a:pt x="288177" y="56981"/>
                        <a:pt x="299872" y="56075"/>
                      </a:cubicBezTo>
                      <a:close/>
                      <a:moveTo>
                        <a:pt x="307333" y="0"/>
                      </a:moveTo>
                      <a:cubicBezTo>
                        <a:pt x="407043" y="0"/>
                        <a:pt x="488101" y="80941"/>
                        <a:pt x="488101" y="180507"/>
                      </a:cubicBezTo>
                      <a:cubicBezTo>
                        <a:pt x="488101" y="279971"/>
                        <a:pt x="407043" y="361013"/>
                        <a:pt x="307333" y="361013"/>
                      </a:cubicBezTo>
                      <a:cubicBezTo>
                        <a:pt x="207724" y="361013"/>
                        <a:pt x="126665" y="279971"/>
                        <a:pt x="126665" y="180507"/>
                      </a:cubicBezTo>
                      <a:cubicBezTo>
                        <a:pt x="126665" y="80941"/>
                        <a:pt x="207724" y="0"/>
                        <a:pt x="307333" y="0"/>
                      </a:cubicBezTo>
                      <a:close/>
                    </a:path>
                  </a:pathLst>
                </a:custGeom>
                <a:solidFill>
                  <a:schemeClr val="bg1"/>
                </a:solidFill>
                <a:ln>
                  <a:noFill/>
                </a:ln>
              </p:spPr>
              <p:txBody>
                <a:bodyPr anchor="ctr"/>
                <a:lstStyle/>
                <a:p>
                  <a:pPr algn="ctr"/>
                </a:p>
              </p:txBody>
            </p:sp>
          </p:grpSp>
          <p:grpSp>
            <p:nvGrpSpPr>
              <p:cNvPr id="39" name="iṡḷiḍè"/>
              <p:cNvGrpSpPr/>
              <p:nvPr/>
            </p:nvGrpSpPr>
            <p:grpSpPr>
              <a:xfrm>
                <a:off x="3948064" y="4597506"/>
                <a:ext cx="415040" cy="415040"/>
                <a:chOff x="4792557" y="2249137"/>
                <a:chExt cx="648072" cy="648072"/>
              </a:xfrm>
            </p:grpSpPr>
            <p:sp>
              <p:nvSpPr>
                <p:cNvPr id="43" name="ïṣ1íďé"/>
                <p:cNvSpPr/>
                <p:nvPr/>
              </p:nvSpPr>
              <p:spPr>
                <a:xfrm>
                  <a:off x="4792557"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4" name="îsľïďe"/>
                <p:cNvSpPr/>
                <p:nvPr/>
              </p:nvSpPr>
              <p:spPr bwMode="auto">
                <a:xfrm>
                  <a:off x="4926447" y="2390028"/>
                  <a:ext cx="380293" cy="366291"/>
                </a:xfrm>
                <a:custGeom>
                  <a:avLst/>
                  <a:gdLst>
                    <a:gd name="T0" fmla="*/ 4096 w 6827"/>
                    <a:gd name="T1" fmla="*/ 4551 h 6827"/>
                    <a:gd name="T2" fmla="*/ 6258 w 6827"/>
                    <a:gd name="T3" fmla="*/ 4096 h 6827"/>
                    <a:gd name="T4" fmla="*/ 2348 w 6827"/>
                    <a:gd name="T5" fmla="*/ 4911 h 6827"/>
                    <a:gd name="T6" fmla="*/ 569 w 6827"/>
                    <a:gd name="T7" fmla="*/ 4551 h 6827"/>
                    <a:gd name="T8" fmla="*/ 569 w 6827"/>
                    <a:gd name="T9" fmla="*/ 3982 h 6827"/>
                    <a:gd name="T10" fmla="*/ 1707 w 6827"/>
                    <a:gd name="T11" fmla="*/ 2503 h 6827"/>
                    <a:gd name="T12" fmla="*/ 3868 w 6827"/>
                    <a:gd name="T13" fmla="*/ 2731 h 6827"/>
                    <a:gd name="T14" fmla="*/ 5827 w 6827"/>
                    <a:gd name="T15" fmla="*/ 2004 h 6827"/>
                    <a:gd name="T16" fmla="*/ 6258 w 6827"/>
                    <a:gd name="T17" fmla="*/ 1820 h 6827"/>
                    <a:gd name="T18" fmla="*/ 4779 w 6827"/>
                    <a:gd name="T19" fmla="*/ 0 h 6827"/>
                    <a:gd name="T20" fmla="*/ 2854 w 6827"/>
                    <a:gd name="T21" fmla="*/ 2381 h 6827"/>
                    <a:gd name="T22" fmla="*/ 1239 w 6827"/>
                    <a:gd name="T23" fmla="*/ 2257 h 6827"/>
                    <a:gd name="T24" fmla="*/ 569 w 6827"/>
                    <a:gd name="T25" fmla="*/ 2844 h 6827"/>
                    <a:gd name="T26" fmla="*/ 569 w 6827"/>
                    <a:gd name="T27" fmla="*/ 2276 h 6827"/>
                    <a:gd name="T28" fmla="*/ 569 w 6827"/>
                    <a:gd name="T29" fmla="*/ 1707 h 6827"/>
                    <a:gd name="T30" fmla="*/ 569 w 6827"/>
                    <a:gd name="T31" fmla="*/ 1138 h 6827"/>
                    <a:gd name="T32" fmla="*/ 569 w 6827"/>
                    <a:gd name="T33" fmla="*/ 569 h 6827"/>
                    <a:gd name="T34" fmla="*/ 341 w 6827"/>
                    <a:gd name="T35" fmla="*/ 0 h 6827"/>
                    <a:gd name="T36" fmla="*/ 114 w 6827"/>
                    <a:gd name="T37" fmla="*/ 569 h 6827"/>
                    <a:gd name="T38" fmla="*/ 114 w 6827"/>
                    <a:gd name="T39" fmla="*/ 1138 h 6827"/>
                    <a:gd name="T40" fmla="*/ 114 w 6827"/>
                    <a:gd name="T41" fmla="*/ 1707 h 6827"/>
                    <a:gd name="T42" fmla="*/ 114 w 6827"/>
                    <a:gd name="T43" fmla="*/ 2276 h 6827"/>
                    <a:gd name="T44" fmla="*/ 114 w 6827"/>
                    <a:gd name="T45" fmla="*/ 2844 h 6827"/>
                    <a:gd name="T46" fmla="*/ 114 w 6827"/>
                    <a:gd name="T47" fmla="*/ 3413 h 6827"/>
                    <a:gd name="T48" fmla="*/ 114 w 6827"/>
                    <a:gd name="T49" fmla="*/ 3982 h 6827"/>
                    <a:gd name="T50" fmla="*/ 114 w 6827"/>
                    <a:gd name="T51" fmla="*/ 4551 h 6827"/>
                    <a:gd name="T52" fmla="*/ 114 w 6827"/>
                    <a:gd name="T53" fmla="*/ 5120 h 6827"/>
                    <a:gd name="T54" fmla="*/ 114 w 6827"/>
                    <a:gd name="T55" fmla="*/ 5689 h 6827"/>
                    <a:gd name="T56" fmla="*/ 114 w 6827"/>
                    <a:gd name="T57" fmla="*/ 6258 h 6827"/>
                    <a:gd name="T58" fmla="*/ 683 w 6827"/>
                    <a:gd name="T59" fmla="*/ 6713 h 6827"/>
                    <a:gd name="T60" fmla="*/ 1252 w 6827"/>
                    <a:gd name="T61" fmla="*/ 6713 h 6827"/>
                    <a:gd name="T62" fmla="*/ 1820 w 6827"/>
                    <a:gd name="T63" fmla="*/ 6713 h 6827"/>
                    <a:gd name="T64" fmla="*/ 2389 w 6827"/>
                    <a:gd name="T65" fmla="*/ 6713 h 6827"/>
                    <a:gd name="T66" fmla="*/ 2958 w 6827"/>
                    <a:gd name="T67" fmla="*/ 6713 h 6827"/>
                    <a:gd name="T68" fmla="*/ 3527 w 6827"/>
                    <a:gd name="T69" fmla="*/ 6713 h 6827"/>
                    <a:gd name="T70" fmla="*/ 4096 w 6827"/>
                    <a:gd name="T71" fmla="*/ 6713 h 6827"/>
                    <a:gd name="T72" fmla="*/ 4665 w 6827"/>
                    <a:gd name="T73" fmla="*/ 6713 h 6827"/>
                    <a:gd name="T74" fmla="*/ 5234 w 6827"/>
                    <a:gd name="T75" fmla="*/ 6713 h 6827"/>
                    <a:gd name="T76" fmla="*/ 5803 w 6827"/>
                    <a:gd name="T77" fmla="*/ 6713 h 6827"/>
                    <a:gd name="T78" fmla="*/ 6371 w 6827"/>
                    <a:gd name="T79" fmla="*/ 6713 h 6827"/>
                    <a:gd name="T80" fmla="*/ 6827 w 6827"/>
                    <a:gd name="T81" fmla="*/ 6485 h 6827"/>
                    <a:gd name="T82" fmla="*/ 6371 w 6827"/>
                    <a:gd name="T83" fmla="*/ 6258 h 6827"/>
                    <a:gd name="T84" fmla="*/ 5803 w 6827"/>
                    <a:gd name="T85" fmla="*/ 6258 h 6827"/>
                    <a:gd name="T86" fmla="*/ 5234 w 6827"/>
                    <a:gd name="T87" fmla="*/ 6258 h 6827"/>
                    <a:gd name="T88" fmla="*/ 4665 w 6827"/>
                    <a:gd name="T89" fmla="*/ 6258 h 6827"/>
                    <a:gd name="T90" fmla="*/ 4096 w 6827"/>
                    <a:gd name="T91" fmla="*/ 6258 h 6827"/>
                    <a:gd name="T92" fmla="*/ 3527 w 6827"/>
                    <a:gd name="T93" fmla="*/ 6258 h 6827"/>
                    <a:gd name="T94" fmla="*/ 2958 w 6827"/>
                    <a:gd name="T95" fmla="*/ 6258 h 6827"/>
                    <a:gd name="T96" fmla="*/ 2389 w 6827"/>
                    <a:gd name="T97" fmla="*/ 6258 h 6827"/>
                    <a:gd name="T98" fmla="*/ 1820 w 6827"/>
                    <a:gd name="T99" fmla="*/ 6258 h 6827"/>
                    <a:gd name="T100" fmla="*/ 1252 w 6827"/>
                    <a:gd name="T101" fmla="*/ 6258 h 6827"/>
                    <a:gd name="T102" fmla="*/ 683 w 6827"/>
                    <a:gd name="T103" fmla="*/ 625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27" h="6827">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lstStyle/>
                <a:p>
                  <a:pPr algn="ctr"/>
                </a:p>
              </p:txBody>
            </p:sp>
          </p:grpSp>
          <p:grpSp>
            <p:nvGrpSpPr>
              <p:cNvPr id="40" name="ïšľïḓé"/>
              <p:cNvGrpSpPr/>
              <p:nvPr/>
            </p:nvGrpSpPr>
            <p:grpSpPr>
              <a:xfrm>
                <a:off x="4972299" y="5627510"/>
                <a:ext cx="415040" cy="415040"/>
                <a:chOff x="3909160" y="2249137"/>
                <a:chExt cx="648072" cy="648072"/>
              </a:xfrm>
            </p:grpSpPr>
            <p:sp>
              <p:nvSpPr>
                <p:cNvPr id="41" name="íṡlîďè"/>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2" name="ïśḻîḓé"/>
                <p:cNvSpPr/>
                <p:nvPr/>
              </p:nvSpPr>
              <p:spPr bwMode="auto">
                <a:xfrm>
                  <a:off x="4043050" y="2391832"/>
                  <a:ext cx="380293" cy="362683"/>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solidFill>
                <a:ln>
                  <a:noFill/>
                </a:ln>
              </p:spPr>
              <p:txBody>
                <a:bodyPr anchor="ctr"/>
                <a:lstStyle/>
                <a:p>
                  <a:pPr algn="ctr"/>
                </a:p>
              </p:txBody>
            </p:sp>
          </p:grpSp>
        </p:grpSp>
        <p:grpSp>
          <p:nvGrpSpPr>
            <p:cNvPr id="24" name="íṥḷíde"/>
            <p:cNvGrpSpPr/>
            <p:nvPr/>
          </p:nvGrpSpPr>
          <p:grpSpPr>
            <a:xfrm>
              <a:off x="5803867" y="1522508"/>
              <a:ext cx="1875055" cy="2471691"/>
              <a:chOff x="6036232" y="1409841"/>
              <a:chExt cx="1875055" cy="2471691"/>
            </a:xfrm>
          </p:grpSpPr>
          <p:sp>
            <p:nvSpPr>
              <p:cNvPr id="27" name="iṥ1ídè"/>
              <p:cNvSpPr/>
              <p:nvPr/>
            </p:nvSpPr>
            <p:spPr>
              <a:xfrm rot="2700000">
                <a:off x="6036232" y="1919790"/>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28" name="î$lidè"/>
              <p:cNvGrpSpPr/>
              <p:nvPr/>
            </p:nvGrpSpPr>
            <p:grpSpPr>
              <a:xfrm>
                <a:off x="6537760" y="3466492"/>
                <a:ext cx="415040" cy="415040"/>
                <a:chOff x="6559351" y="2249137"/>
                <a:chExt cx="648072" cy="648072"/>
              </a:xfrm>
            </p:grpSpPr>
            <p:sp>
              <p:nvSpPr>
                <p:cNvPr id="35" name="íŝļïḍé"/>
                <p:cNvSpPr/>
                <p:nvPr/>
              </p:nvSpPr>
              <p:spPr>
                <a:xfrm>
                  <a:off x="6559351" y="2249137"/>
                  <a:ext cx="648072" cy="648072"/>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6" name="îsḻíḋe"/>
                <p:cNvSpPr/>
                <p:nvPr/>
              </p:nvSpPr>
              <p:spPr bwMode="auto">
                <a:xfrm>
                  <a:off x="6693241" y="2390028"/>
                  <a:ext cx="380293" cy="366291"/>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lstStyle/>
                <a:p>
                  <a:pPr algn="ctr"/>
                </a:p>
              </p:txBody>
            </p:sp>
          </p:grpSp>
          <p:grpSp>
            <p:nvGrpSpPr>
              <p:cNvPr id="29" name="ïṥḻîdè"/>
              <p:cNvGrpSpPr/>
              <p:nvPr/>
            </p:nvGrpSpPr>
            <p:grpSpPr>
              <a:xfrm>
                <a:off x="6548792" y="1409841"/>
                <a:ext cx="415040" cy="415040"/>
                <a:chOff x="5675954" y="2249137"/>
                <a:chExt cx="648072" cy="648072"/>
              </a:xfrm>
            </p:grpSpPr>
            <p:sp>
              <p:nvSpPr>
                <p:cNvPr id="33" name="íśľiďé"/>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4" name="îsļiḋè"/>
                <p:cNvSpPr/>
                <p:nvPr/>
              </p:nvSpPr>
              <p:spPr bwMode="auto">
                <a:xfrm>
                  <a:off x="5809844" y="2390028"/>
                  <a:ext cx="380293" cy="366291"/>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lstStyle/>
                <a:p>
                  <a:pPr algn="ctr"/>
                </a:p>
              </p:txBody>
            </p:sp>
          </p:grpSp>
          <p:grpSp>
            <p:nvGrpSpPr>
              <p:cNvPr id="30" name="ïšḻïḑe"/>
              <p:cNvGrpSpPr/>
              <p:nvPr/>
            </p:nvGrpSpPr>
            <p:grpSpPr>
              <a:xfrm>
                <a:off x="7496247" y="2432350"/>
                <a:ext cx="415040" cy="415040"/>
                <a:chOff x="3909160" y="2249137"/>
                <a:chExt cx="648072" cy="648072"/>
              </a:xfrm>
            </p:grpSpPr>
            <p:sp>
              <p:nvSpPr>
                <p:cNvPr id="31" name="isḻíḋè"/>
                <p:cNvSpPr/>
                <p:nvPr/>
              </p:nvSpPr>
              <p:spPr>
                <a:xfrm>
                  <a:off x="3909160" y="2249137"/>
                  <a:ext cx="648072" cy="648072"/>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2" name="îs1iḑè"/>
                <p:cNvSpPr/>
                <p:nvPr/>
              </p:nvSpPr>
              <p:spPr bwMode="auto">
                <a:xfrm>
                  <a:off x="4043050" y="2390028"/>
                  <a:ext cx="380293" cy="366291"/>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lstStyle/>
                <a:p>
                  <a:pPr algn="ctr"/>
                </a:p>
              </p:txBody>
            </p:sp>
          </p:grpSp>
        </p:grpSp>
        <p:sp>
          <p:nvSpPr>
            <p:cNvPr id="25" name="îṥḻîḓé"/>
            <p:cNvSpPr/>
            <p:nvPr/>
          </p:nvSpPr>
          <p:spPr bwMode="auto">
            <a:xfrm>
              <a:off x="5057090" y="3871193"/>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1"/>
              <a:stretch>
                <a:fillRect l="-24897" r="-245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sp>
          <p:nvSpPr>
            <p:cNvPr id="26" name="íṥ1îḍè"/>
            <p:cNvSpPr/>
            <p:nvPr/>
          </p:nvSpPr>
          <p:spPr bwMode="auto">
            <a:xfrm>
              <a:off x="5057090" y="1834502"/>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2"/>
              <a:stretch>
                <a:fillRect l="-41847" r="-4127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grpSp>
      <p:sp>
        <p:nvSpPr>
          <p:cNvPr id="6" name="文本框 5"/>
          <p:cNvSpPr txBox="1"/>
          <p:nvPr/>
        </p:nvSpPr>
        <p:spPr>
          <a:xfrm>
            <a:off x="669925" y="1207135"/>
            <a:ext cx="4060825" cy="3291840"/>
          </a:xfrm>
          <a:prstGeom prst="rect">
            <a:avLst/>
          </a:prstGeom>
          <a:noFill/>
        </p:spPr>
        <p:txBody>
          <a:bodyPr wrap="square" rtlCol="0" anchor="t">
            <a:spAutoFit/>
          </a:bodyPr>
          <a:p>
            <a:pPr fontAlgn="auto">
              <a:spcBef>
                <a:spcPts val="1200"/>
              </a:spcBef>
              <a:spcAft>
                <a:spcPts val="1200"/>
              </a:spcAft>
            </a:pPr>
            <a:r>
              <a:rPr lang="zh-CN" altLang="en-US" b="1">
                <a:sym typeface="+mn-ea"/>
              </a:rPr>
              <a:t>（二）第三方物流的业务特征</a:t>
            </a:r>
            <a:endParaRPr lang="zh-CN" altLang="en-US" b="1"/>
          </a:p>
          <a:p>
            <a:pPr fontAlgn="auto">
              <a:spcBef>
                <a:spcPts val="1200"/>
              </a:spcBef>
              <a:spcAft>
                <a:spcPts val="1200"/>
              </a:spcAft>
            </a:pPr>
            <a:r>
              <a:rPr lang="zh-CN" altLang="en-US">
                <a:sym typeface="+mn-ea"/>
              </a:rPr>
              <a:t>1．以合同为导向的物流服务</a:t>
            </a:r>
            <a:endParaRPr lang="zh-CN" altLang="en-US"/>
          </a:p>
          <a:p>
            <a:pPr fontAlgn="auto">
              <a:spcBef>
                <a:spcPts val="1200"/>
              </a:spcBef>
              <a:spcAft>
                <a:spcPts val="1200"/>
              </a:spcAft>
            </a:pPr>
            <a:r>
              <a:rPr lang="zh-CN" altLang="en-US">
                <a:sym typeface="+mn-ea"/>
              </a:rPr>
              <a:t>2．新型客户关系的物流服务</a:t>
            </a:r>
            <a:endParaRPr lang="zh-CN" altLang="en-US"/>
          </a:p>
          <a:p>
            <a:pPr fontAlgn="auto">
              <a:spcBef>
                <a:spcPts val="1200"/>
              </a:spcBef>
              <a:spcAft>
                <a:spcPts val="1200"/>
              </a:spcAft>
            </a:pPr>
            <a:r>
              <a:rPr lang="zh-CN" altLang="en-US">
                <a:sym typeface="+mn-ea"/>
              </a:rPr>
              <a:t>3．需求拉动经营理念的建立</a:t>
            </a:r>
            <a:endParaRPr lang="zh-CN" altLang="en-US"/>
          </a:p>
          <a:p>
            <a:pPr fontAlgn="auto">
              <a:spcBef>
                <a:spcPts val="1200"/>
              </a:spcBef>
              <a:spcAft>
                <a:spcPts val="1200"/>
              </a:spcAft>
            </a:pPr>
            <a:r>
              <a:rPr lang="zh-CN" altLang="en-US">
                <a:sym typeface="+mn-ea"/>
              </a:rPr>
              <a:t>4．以信息技术为基础的物流服务</a:t>
            </a:r>
            <a:endParaRPr lang="zh-CN" altLang="en-US"/>
          </a:p>
          <a:p>
            <a:pPr fontAlgn="auto">
              <a:spcBef>
                <a:spcPts val="1200"/>
              </a:spcBef>
              <a:spcAft>
                <a:spcPts val="1200"/>
              </a:spcAft>
            </a:pPr>
            <a:endParaRPr lang="zh-CN" altLang="en-US"/>
          </a:p>
        </p:txBody>
      </p:sp>
      <p:sp>
        <p:nvSpPr>
          <p:cNvPr id="8" name="文本框 7"/>
          <p:cNvSpPr txBox="1"/>
          <p:nvPr/>
        </p:nvSpPr>
        <p:spPr>
          <a:xfrm>
            <a:off x="7484745" y="1212215"/>
            <a:ext cx="4345305" cy="5323205"/>
          </a:xfrm>
          <a:prstGeom prst="rect">
            <a:avLst/>
          </a:prstGeom>
          <a:noFill/>
        </p:spPr>
        <p:txBody>
          <a:bodyPr wrap="square" rtlCol="0" anchor="t">
            <a:spAutoFit/>
          </a:bodyPr>
          <a:p>
            <a:pPr fontAlgn="auto">
              <a:spcBef>
                <a:spcPts val="1200"/>
              </a:spcBef>
              <a:spcAft>
                <a:spcPts val="1200"/>
              </a:spcAft>
            </a:pPr>
            <a:r>
              <a:rPr lang="zh-CN" altLang="en-US" b="1">
                <a:sym typeface="+mn-ea"/>
              </a:rPr>
              <a:t>（三）第三方物流模式的优势</a:t>
            </a:r>
            <a:endParaRPr lang="zh-CN" altLang="en-US" b="1"/>
          </a:p>
          <a:p>
            <a:pPr fontAlgn="auto">
              <a:spcBef>
                <a:spcPts val="1200"/>
              </a:spcBef>
              <a:spcAft>
                <a:spcPts val="1200"/>
              </a:spcAft>
            </a:pPr>
            <a:r>
              <a:rPr lang="zh-CN" altLang="en-US">
                <a:sym typeface="+mn-ea"/>
              </a:rPr>
              <a:t>1．可以使电子商务企业集中于核心能力</a:t>
            </a:r>
            <a:endParaRPr lang="zh-CN" altLang="en-US"/>
          </a:p>
          <a:p>
            <a:pPr fontAlgn="auto">
              <a:spcBef>
                <a:spcPts val="1200"/>
              </a:spcBef>
              <a:spcAft>
                <a:spcPts val="1200"/>
              </a:spcAft>
            </a:pPr>
            <a:r>
              <a:rPr lang="zh-CN" altLang="en-US">
                <a:sym typeface="+mn-ea"/>
              </a:rPr>
              <a:t>2．为客户企业提供技术支持或解决方案</a:t>
            </a:r>
            <a:endParaRPr lang="zh-CN" altLang="en-US"/>
          </a:p>
          <a:p>
            <a:pPr fontAlgn="auto">
              <a:spcBef>
                <a:spcPts val="1200"/>
              </a:spcBef>
              <a:spcAft>
                <a:spcPts val="1200"/>
              </a:spcAft>
            </a:pPr>
            <a:r>
              <a:rPr lang="zh-CN" altLang="en-US">
                <a:sym typeface="+mn-ea"/>
              </a:rPr>
              <a:t>3．为客户提供灵活性增值服务</a:t>
            </a:r>
            <a:endParaRPr lang="zh-CN" altLang="en-US"/>
          </a:p>
          <a:p>
            <a:pPr fontAlgn="auto">
              <a:spcBef>
                <a:spcPts val="1200"/>
              </a:spcBef>
              <a:spcAft>
                <a:spcPts val="1200"/>
              </a:spcAft>
            </a:pPr>
            <a:r>
              <a:rPr lang="zh-CN" altLang="en-US">
                <a:sym typeface="+mn-ea"/>
              </a:rPr>
              <a:t>4．节省物流费用，减少库存</a:t>
            </a:r>
            <a:endParaRPr lang="zh-CN" altLang="en-US"/>
          </a:p>
          <a:p>
            <a:pPr fontAlgn="auto">
              <a:spcBef>
                <a:spcPts val="1200"/>
              </a:spcBef>
              <a:spcAft>
                <a:spcPts val="1200"/>
              </a:spcAft>
            </a:pPr>
            <a:r>
              <a:rPr lang="zh-CN" altLang="en-US">
                <a:sym typeface="+mn-ea"/>
              </a:rPr>
              <a:t>5．提升客户的企业形象</a:t>
            </a:r>
            <a:endParaRPr lang="zh-CN" altLang="en-US"/>
          </a:p>
          <a:p>
            <a:pPr fontAlgn="auto">
              <a:spcBef>
                <a:spcPts val="1200"/>
              </a:spcBef>
              <a:spcAft>
                <a:spcPts val="1200"/>
              </a:spcAft>
            </a:pPr>
            <a:r>
              <a:rPr lang="zh-CN" altLang="en-US" b="1">
                <a:sym typeface="+mn-ea"/>
              </a:rPr>
              <a:t>（四）电子商务企业第三方物流模式的局限性</a:t>
            </a:r>
            <a:endParaRPr lang="zh-CN" altLang="en-US" b="1"/>
          </a:p>
          <a:p>
            <a:pPr fontAlgn="auto">
              <a:spcBef>
                <a:spcPts val="1200"/>
              </a:spcBef>
              <a:spcAft>
                <a:spcPts val="1200"/>
              </a:spcAft>
            </a:pPr>
            <a:r>
              <a:rPr lang="zh-CN" altLang="en-US">
                <a:sym typeface="+mn-ea"/>
              </a:rPr>
              <a:t>1．第三方物流尚未成熟</a:t>
            </a:r>
            <a:endParaRPr lang="zh-CN" altLang="en-US"/>
          </a:p>
          <a:p>
            <a:pPr fontAlgn="auto">
              <a:spcBef>
                <a:spcPts val="1200"/>
              </a:spcBef>
              <a:spcAft>
                <a:spcPts val="1200"/>
              </a:spcAft>
            </a:pPr>
            <a:r>
              <a:rPr lang="zh-CN" altLang="en-US">
                <a:sym typeface="+mn-ea"/>
              </a:rPr>
              <a:t>2．容易受制于人</a:t>
            </a:r>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userDrawn="1">
            <p:ph type="title"/>
          </p:nvPr>
        </p:nvSpPr>
        <p:spPr>
          <a:xfrm>
            <a:off x="4915625" y="1340679"/>
            <a:ext cx="6604863" cy="656792"/>
          </a:xfrm>
        </p:spPr>
        <p:txBody>
          <a:bodyPr>
            <a:normAutofit/>
          </a:bodyPr>
          <a:lstStyle/>
          <a:p>
            <a:r>
              <a:rPr lang="en-US" altLang="zh-CN"/>
              <a:t>三、物流联盟</a:t>
            </a:r>
            <a:endParaRPr lang="en-US" altLang="zh-CN"/>
          </a:p>
        </p:txBody>
      </p:sp>
      <p:sp>
        <p:nvSpPr>
          <p:cNvPr id="6" name="文本占位符 5"/>
          <p:cNvSpPr>
            <a:spLocks noGrp="1"/>
          </p:cNvSpPr>
          <p:nvPr userDrawn="1">
            <p:ph type="body" idx="1"/>
          </p:nvPr>
        </p:nvSpPr>
        <p:spPr>
          <a:xfrm>
            <a:off x="4915535" y="2048510"/>
            <a:ext cx="6621780" cy="4743450"/>
          </a:xfrm>
        </p:spPr>
        <p:txBody>
          <a:bodyPr>
            <a:normAutofit/>
          </a:bodyPr>
          <a:lstStyle/>
          <a:p>
            <a:pPr lvl="0" algn="l">
              <a:lnSpc>
                <a:spcPct val="100000"/>
              </a:lnSpc>
              <a:spcBef>
                <a:spcPts val="600"/>
              </a:spcBef>
              <a:spcAft>
                <a:spcPts val="600"/>
              </a:spcAft>
              <a:buClrTx/>
              <a:buSzTx/>
              <a:buFontTx/>
            </a:pPr>
            <a:r>
              <a:rPr lang="zh-CN" altLang="en-US" sz="1800" b="1"/>
              <a:t>（一）第三方物流的概念</a:t>
            </a:r>
            <a:endParaRPr lang="zh-CN" altLang="en-US" sz="1800" b="1"/>
          </a:p>
          <a:p>
            <a:pPr lvl="0" algn="l">
              <a:lnSpc>
                <a:spcPct val="100000"/>
              </a:lnSpc>
              <a:spcBef>
                <a:spcPts val="600"/>
              </a:spcBef>
              <a:spcAft>
                <a:spcPts val="600"/>
              </a:spcAft>
              <a:buClrTx/>
              <a:buSzTx/>
              <a:buFontTx/>
            </a:pPr>
            <a:r>
              <a:rPr lang="zh-CN" altLang="en-US" sz="1800"/>
              <a:t>第三方物流（Third Party Logistics，TPL或3PL）指由供方与需方以外的物流企业提供物流服务的业务模式，也称合同物流、契约物流。可见，第三方物流实际上就是由物流劳务的供方、需方之外的第三方去完成物流服务的物流运作方式。第三方是提供物流交易双方的部分或全部物流功能的外部服务提供者，是物流专业化的一种形式。</a:t>
            </a:r>
            <a:endParaRPr lang="zh-CN" altLang="en-US" sz="1800"/>
          </a:p>
        </p:txBody>
      </p:sp>
      <p:sp>
        <p:nvSpPr>
          <p:cNvPr id="39" name="文本框 76"/>
          <p:cNvSpPr txBox="1"/>
          <p:nvPr/>
        </p:nvSpPr>
        <p:spPr>
          <a:xfrm>
            <a:off x="2173178" y="1991626"/>
            <a:ext cx="1698172" cy="1783340"/>
          </a:xfrm>
          <a:prstGeom prst="rect">
            <a:avLst/>
          </a:prstGeom>
          <a:noFill/>
        </p:spPr>
        <p:txBody>
          <a:bodyPr wrap="none" numCol="1" rtlCol="0">
            <a:prstTxWarp prst="textPlain">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600" dirty="0">
                <a:solidFill>
                  <a:schemeClr val="accent1"/>
                </a:solidFill>
                <a:latin typeface="Impact" panose="020B0806030902050204" pitchFamily="34" charset="0"/>
              </a:rPr>
              <a:t>/03</a:t>
            </a:r>
            <a:endParaRPr lang="en-US" altLang="zh-CN" sz="16600" dirty="0">
              <a:solidFill>
                <a:schemeClr val="accent1"/>
              </a:solidFill>
              <a:latin typeface="Impact" panose="020B0806030902050204" pitchFamily="34" charset="0"/>
            </a:endParaRPr>
          </a:p>
        </p:txBody>
      </p:sp>
      <p:cxnSp>
        <p:nvCxnSpPr>
          <p:cNvPr id="14" name="直接连接符 13"/>
          <p:cNvCxnSpPr/>
          <p:nvPr/>
        </p:nvCxnSpPr>
        <p:spPr>
          <a:xfrm>
            <a:off x="4525248" y="1846384"/>
            <a:ext cx="0" cy="24003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一、自营物流</a:t>
            </a:r>
            <a:endParaRPr lang="zh-CN" altLang="en-US" dirty="0"/>
          </a:p>
        </p:txBody>
      </p:sp>
      <p:sp>
        <p:nvSpPr>
          <p:cNvPr id="3" name="页脚占位符 2"/>
          <p:cNvSpPr>
            <a:spLocks noGrp="1"/>
          </p:cNvSpPr>
          <p:nvPr>
            <p:ph type="ftr" sz="quarter" idx="11"/>
          </p:nvPr>
        </p:nvSpPr>
        <p:spPr/>
        <p:txBody>
          <a:bodyPr/>
          <a:lstStyle/>
          <a:p>
            <a:r>
              <a:rPr lang="en-US" altLang="zh-CN"/>
              <a:t>www.islide.cc</a:t>
            </a:r>
            <a:endParaRPr lang="zh-CN" altLang="en-US" dirty="0"/>
          </a:p>
        </p:txBody>
      </p:sp>
      <p:sp>
        <p:nvSpPr>
          <p:cNvPr id="4" name="灯片编号占位符 3"/>
          <p:cNvSpPr>
            <a:spLocks noGrp="1"/>
          </p:cNvSpPr>
          <p:nvPr>
            <p:ph type="sldNum" sz="quarter" idx="12"/>
          </p:nvPr>
        </p:nvSpPr>
        <p:spPr/>
        <p:txBody>
          <a:bodyPr/>
          <a:lstStyle/>
          <a:p>
            <a:fld id="{5DD3DB80-B894-403A-B48E-6FDC1A72010E}" type="slidenum">
              <a:rPr lang="zh-CN" altLang="en-US" smtClean="0"/>
            </a:fld>
            <a:endParaRPr lang="zh-CN" altLang="en-US"/>
          </a:p>
        </p:txBody>
      </p:sp>
      <p:grpSp>
        <p:nvGrpSpPr>
          <p:cNvPr id="22" name="ísļíḓê"/>
          <p:cNvGrpSpPr/>
          <p:nvPr/>
        </p:nvGrpSpPr>
        <p:grpSpPr>
          <a:xfrm rot="0">
            <a:off x="4250690" y="1202690"/>
            <a:ext cx="3388360" cy="4519930"/>
            <a:chOff x="4290846" y="1522508"/>
            <a:chExt cx="3388076" cy="4520042"/>
          </a:xfrm>
        </p:grpSpPr>
        <p:grpSp>
          <p:nvGrpSpPr>
            <p:cNvPr id="23" name="ïśļiḑè"/>
            <p:cNvGrpSpPr/>
            <p:nvPr/>
          </p:nvGrpSpPr>
          <p:grpSpPr>
            <a:xfrm>
              <a:off x="4290846" y="3579159"/>
              <a:ext cx="1951835" cy="2463391"/>
              <a:chOff x="3948064" y="3579159"/>
              <a:chExt cx="1951835" cy="2463391"/>
            </a:xfrm>
          </p:grpSpPr>
          <p:sp>
            <p:nvSpPr>
              <p:cNvPr id="37" name="îṧḻîḋê"/>
              <p:cNvSpPr/>
              <p:nvPr/>
            </p:nvSpPr>
            <p:spPr>
              <a:xfrm rot="13500000">
                <a:off x="4459739" y="4084946"/>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38" name="îṡḻîḓe"/>
              <p:cNvGrpSpPr/>
              <p:nvPr/>
            </p:nvGrpSpPr>
            <p:grpSpPr>
              <a:xfrm>
                <a:off x="4972299" y="3579159"/>
                <a:ext cx="415040" cy="415040"/>
                <a:chOff x="7442747" y="2249137"/>
                <a:chExt cx="648072" cy="648072"/>
              </a:xfrm>
            </p:grpSpPr>
            <p:sp>
              <p:nvSpPr>
                <p:cNvPr id="45" name="íṡlíďê"/>
                <p:cNvSpPr/>
                <p:nvPr/>
              </p:nvSpPr>
              <p:spPr>
                <a:xfrm>
                  <a:off x="7442747" y="2249137"/>
                  <a:ext cx="648072" cy="64807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6" name="îṩľiḑe"/>
                <p:cNvSpPr/>
                <p:nvPr/>
              </p:nvSpPr>
              <p:spPr bwMode="auto">
                <a:xfrm>
                  <a:off x="7576637" y="2390028"/>
                  <a:ext cx="380293" cy="366291"/>
                </a:xfrm>
                <a:custGeom>
                  <a:avLst/>
                  <a:gdLst>
                    <a:gd name="connsiteX0" fmla="*/ 304701 w 609473"/>
                    <a:gd name="connsiteY0" fmla="*/ 381618 h 587034"/>
                    <a:gd name="connsiteX1" fmla="*/ 325879 w 609473"/>
                    <a:gd name="connsiteY1" fmla="*/ 394101 h 587034"/>
                    <a:gd name="connsiteX2" fmla="*/ 309542 w 609473"/>
                    <a:gd name="connsiteY2" fmla="*/ 410914 h 587034"/>
                    <a:gd name="connsiteX3" fmla="*/ 331022 w 609473"/>
                    <a:gd name="connsiteY3" fmla="*/ 433867 h 587034"/>
                    <a:gd name="connsiteX4" fmla="*/ 312466 w 609473"/>
                    <a:gd name="connsiteY4" fmla="*/ 468800 h 587034"/>
                    <a:gd name="connsiteX5" fmla="*/ 294112 w 609473"/>
                    <a:gd name="connsiteY5" fmla="*/ 468096 h 587034"/>
                    <a:gd name="connsiteX6" fmla="*/ 278380 w 609473"/>
                    <a:gd name="connsiteY6" fmla="*/ 432055 h 587034"/>
                    <a:gd name="connsiteX7" fmla="*/ 299861 w 609473"/>
                    <a:gd name="connsiteY7" fmla="*/ 410612 h 587034"/>
                    <a:gd name="connsiteX8" fmla="*/ 284028 w 609473"/>
                    <a:gd name="connsiteY8" fmla="*/ 393397 h 587034"/>
                    <a:gd name="connsiteX9" fmla="*/ 224835 w 609473"/>
                    <a:gd name="connsiteY9" fmla="*/ 380559 h 587034"/>
                    <a:gd name="connsiteX10" fmla="*/ 283211 w 609473"/>
                    <a:gd name="connsiteY10" fmla="*/ 483344 h 587034"/>
                    <a:gd name="connsiteX11" fmla="*/ 305190 w 609473"/>
                    <a:gd name="connsiteY11" fmla="*/ 499753 h 587034"/>
                    <a:gd name="connsiteX12" fmla="*/ 327069 w 609473"/>
                    <a:gd name="connsiteY12" fmla="*/ 483646 h 587034"/>
                    <a:gd name="connsiteX13" fmla="*/ 387865 w 609473"/>
                    <a:gd name="connsiteY13" fmla="*/ 380861 h 587034"/>
                    <a:gd name="connsiteX14" fmla="*/ 498972 w 609473"/>
                    <a:gd name="connsiteY14" fmla="*/ 386700 h 587034"/>
                    <a:gd name="connsiteX15" fmla="*/ 581344 w 609473"/>
                    <a:gd name="connsiteY15" fmla="*/ 414485 h 587034"/>
                    <a:gd name="connsiteX16" fmla="*/ 609473 w 609473"/>
                    <a:gd name="connsiteY16" fmla="*/ 494820 h 587034"/>
                    <a:gd name="connsiteX17" fmla="*/ 609473 w 609473"/>
                    <a:gd name="connsiteY17" fmla="*/ 529048 h 587034"/>
                    <a:gd name="connsiteX18" fmla="*/ 551399 w 609473"/>
                    <a:gd name="connsiteY18" fmla="*/ 587034 h 587034"/>
                    <a:gd name="connsiteX19" fmla="*/ 58074 w 609473"/>
                    <a:gd name="connsiteY19" fmla="*/ 587034 h 587034"/>
                    <a:gd name="connsiteX20" fmla="*/ 0 w 609473"/>
                    <a:gd name="connsiteY20" fmla="*/ 529048 h 587034"/>
                    <a:gd name="connsiteX21" fmla="*/ 0 w 609473"/>
                    <a:gd name="connsiteY21" fmla="*/ 494820 h 587034"/>
                    <a:gd name="connsiteX22" fmla="*/ 28129 w 609473"/>
                    <a:gd name="connsiteY22" fmla="*/ 414485 h 587034"/>
                    <a:gd name="connsiteX23" fmla="*/ 110501 w 609473"/>
                    <a:gd name="connsiteY23" fmla="*/ 386700 h 587034"/>
                    <a:gd name="connsiteX24" fmla="*/ 316407 w 609473"/>
                    <a:gd name="connsiteY24" fmla="*/ 206077 h 587034"/>
                    <a:gd name="connsiteX25" fmla="*/ 316407 w 609473"/>
                    <a:gd name="connsiteY25" fmla="*/ 272924 h 587034"/>
                    <a:gd name="connsiteX26" fmla="*/ 335965 w 609473"/>
                    <a:gd name="connsiteY26" fmla="*/ 266783 h 587034"/>
                    <a:gd name="connsiteX27" fmla="*/ 346551 w 609473"/>
                    <a:gd name="connsiteY27" fmla="*/ 239602 h 587034"/>
                    <a:gd name="connsiteX28" fmla="*/ 336570 w 609473"/>
                    <a:gd name="connsiteY28" fmla="*/ 216346 h 587034"/>
                    <a:gd name="connsiteX29" fmla="*/ 316407 w 609473"/>
                    <a:gd name="connsiteY29" fmla="*/ 206077 h 587034"/>
                    <a:gd name="connsiteX30" fmla="*/ 299872 w 609473"/>
                    <a:gd name="connsiteY30" fmla="*/ 94230 h 587034"/>
                    <a:gd name="connsiteX31" fmla="*/ 277793 w 609473"/>
                    <a:gd name="connsiteY31" fmla="*/ 102183 h 587034"/>
                    <a:gd name="connsiteX32" fmla="*/ 270534 w 609473"/>
                    <a:gd name="connsiteY32" fmla="*/ 122922 h 587034"/>
                    <a:gd name="connsiteX33" fmla="*/ 281322 w 609473"/>
                    <a:gd name="connsiteY33" fmla="*/ 145674 h 587034"/>
                    <a:gd name="connsiteX34" fmla="*/ 299872 w 609473"/>
                    <a:gd name="connsiteY34" fmla="*/ 154231 h 587034"/>
                    <a:gd name="connsiteX35" fmla="*/ 316407 w 609473"/>
                    <a:gd name="connsiteY35" fmla="*/ 42585 h 587034"/>
                    <a:gd name="connsiteX36" fmla="*/ 316407 w 609473"/>
                    <a:gd name="connsiteY36" fmla="*/ 56478 h 587034"/>
                    <a:gd name="connsiteX37" fmla="*/ 360061 w 609473"/>
                    <a:gd name="connsiteY37" fmla="*/ 70169 h 587034"/>
                    <a:gd name="connsiteX38" fmla="*/ 389904 w 609473"/>
                    <a:gd name="connsiteY38" fmla="*/ 129465 h 587034"/>
                    <a:gd name="connsiteX39" fmla="*/ 344837 w 609473"/>
                    <a:gd name="connsiteY39" fmla="*/ 129465 h 587034"/>
                    <a:gd name="connsiteX40" fmla="*/ 339797 w 609473"/>
                    <a:gd name="connsiteY40" fmla="*/ 107217 h 587034"/>
                    <a:gd name="connsiteX41" fmla="*/ 316407 w 609473"/>
                    <a:gd name="connsiteY41" fmla="*/ 93928 h 587034"/>
                    <a:gd name="connsiteX42" fmla="*/ 316407 w 609473"/>
                    <a:gd name="connsiteY42" fmla="*/ 159063 h 587034"/>
                    <a:gd name="connsiteX43" fmla="*/ 371050 w 609473"/>
                    <a:gd name="connsiteY43" fmla="*/ 183829 h 587034"/>
                    <a:gd name="connsiteX44" fmla="*/ 394037 w 609473"/>
                    <a:gd name="connsiteY44" fmla="*/ 234467 h 587034"/>
                    <a:gd name="connsiteX45" fmla="*/ 362380 w 609473"/>
                    <a:gd name="connsiteY45" fmla="*/ 297086 h 587034"/>
                    <a:gd name="connsiteX46" fmla="*/ 316407 w 609473"/>
                    <a:gd name="connsiteY46" fmla="*/ 311079 h 587034"/>
                    <a:gd name="connsiteX47" fmla="*/ 316407 w 609473"/>
                    <a:gd name="connsiteY47" fmla="*/ 318328 h 587034"/>
                    <a:gd name="connsiteX48" fmla="*/ 445959 w 609473"/>
                    <a:gd name="connsiteY48" fmla="*/ 180507 h 587034"/>
                    <a:gd name="connsiteX49" fmla="*/ 316407 w 609473"/>
                    <a:gd name="connsiteY49" fmla="*/ 42585 h 587034"/>
                    <a:gd name="connsiteX50" fmla="*/ 299872 w 609473"/>
                    <a:gd name="connsiteY50" fmla="*/ 42484 h 587034"/>
                    <a:gd name="connsiteX51" fmla="*/ 168808 w 609473"/>
                    <a:gd name="connsiteY51" fmla="*/ 180507 h 587034"/>
                    <a:gd name="connsiteX52" fmla="*/ 299872 w 609473"/>
                    <a:gd name="connsiteY52" fmla="*/ 318428 h 587034"/>
                    <a:gd name="connsiteX53" fmla="*/ 299872 w 609473"/>
                    <a:gd name="connsiteY53" fmla="*/ 311381 h 587034"/>
                    <a:gd name="connsiteX54" fmla="*/ 249564 w 609473"/>
                    <a:gd name="connsiteY54" fmla="*/ 296683 h 587034"/>
                    <a:gd name="connsiteX55" fmla="*/ 220729 w 609473"/>
                    <a:gd name="connsiteY55" fmla="*/ 229635 h 587034"/>
                    <a:gd name="connsiteX56" fmla="*/ 266904 w 609473"/>
                    <a:gd name="connsiteY56" fmla="*/ 229635 h 587034"/>
                    <a:gd name="connsiteX57" fmla="*/ 273659 w 609473"/>
                    <a:gd name="connsiteY57" fmla="*/ 258528 h 587034"/>
                    <a:gd name="connsiteX58" fmla="*/ 299872 w 609473"/>
                    <a:gd name="connsiteY58" fmla="*/ 273428 h 587034"/>
                    <a:gd name="connsiteX59" fmla="*/ 299872 w 609473"/>
                    <a:gd name="connsiteY59" fmla="*/ 200440 h 587034"/>
                    <a:gd name="connsiteX60" fmla="*/ 285959 w 609473"/>
                    <a:gd name="connsiteY60" fmla="*/ 196312 h 587034"/>
                    <a:gd name="connsiteX61" fmla="*/ 239784 w 609473"/>
                    <a:gd name="connsiteY61" fmla="*/ 169634 h 587034"/>
                    <a:gd name="connsiteX62" fmla="*/ 226375 w 609473"/>
                    <a:gd name="connsiteY62" fmla="*/ 128459 h 587034"/>
                    <a:gd name="connsiteX63" fmla="*/ 231618 w 609473"/>
                    <a:gd name="connsiteY63" fmla="*/ 99566 h 587034"/>
                    <a:gd name="connsiteX64" fmla="*/ 246237 w 609473"/>
                    <a:gd name="connsiteY64" fmla="*/ 77115 h 587034"/>
                    <a:gd name="connsiteX65" fmla="*/ 273256 w 609473"/>
                    <a:gd name="connsiteY65" fmla="*/ 60404 h 587034"/>
                    <a:gd name="connsiteX66" fmla="*/ 299872 w 609473"/>
                    <a:gd name="connsiteY66" fmla="*/ 56075 h 587034"/>
                    <a:gd name="connsiteX67" fmla="*/ 307333 w 609473"/>
                    <a:gd name="connsiteY67" fmla="*/ 0 h 587034"/>
                    <a:gd name="connsiteX68" fmla="*/ 488101 w 609473"/>
                    <a:gd name="connsiteY68" fmla="*/ 180507 h 587034"/>
                    <a:gd name="connsiteX69" fmla="*/ 307333 w 609473"/>
                    <a:gd name="connsiteY69" fmla="*/ 361013 h 587034"/>
                    <a:gd name="connsiteX70" fmla="*/ 126665 w 609473"/>
                    <a:gd name="connsiteY70" fmla="*/ 180507 h 587034"/>
                    <a:gd name="connsiteX71" fmla="*/ 307333 w 609473"/>
                    <a:gd name="connsiteY71" fmla="*/ 0 h 58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09473" h="587034">
                      <a:moveTo>
                        <a:pt x="304701" y="381618"/>
                      </a:moveTo>
                      <a:lnTo>
                        <a:pt x="325879" y="394101"/>
                      </a:lnTo>
                      <a:lnTo>
                        <a:pt x="309542" y="410914"/>
                      </a:lnTo>
                      <a:lnTo>
                        <a:pt x="331022" y="433867"/>
                      </a:lnTo>
                      <a:lnTo>
                        <a:pt x="312466" y="468800"/>
                      </a:lnTo>
                      <a:cubicBezTo>
                        <a:pt x="307021" y="479069"/>
                        <a:pt x="298751" y="478767"/>
                        <a:pt x="294112" y="468096"/>
                      </a:cubicBezTo>
                      <a:lnTo>
                        <a:pt x="278380" y="432055"/>
                      </a:lnTo>
                      <a:lnTo>
                        <a:pt x="299861" y="410612"/>
                      </a:lnTo>
                      <a:lnTo>
                        <a:pt x="284028" y="393397"/>
                      </a:lnTo>
                      <a:close/>
                      <a:moveTo>
                        <a:pt x="224835" y="380559"/>
                      </a:moveTo>
                      <a:lnTo>
                        <a:pt x="283211" y="483344"/>
                      </a:lnTo>
                      <a:cubicBezTo>
                        <a:pt x="289260" y="493914"/>
                        <a:pt x="297024" y="499753"/>
                        <a:pt x="305190" y="499753"/>
                      </a:cubicBezTo>
                      <a:cubicBezTo>
                        <a:pt x="313155" y="499753"/>
                        <a:pt x="320919" y="494015"/>
                        <a:pt x="327069" y="483646"/>
                      </a:cubicBezTo>
                      <a:lnTo>
                        <a:pt x="387865" y="380861"/>
                      </a:lnTo>
                      <a:lnTo>
                        <a:pt x="498972" y="386700"/>
                      </a:lnTo>
                      <a:cubicBezTo>
                        <a:pt x="529521" y="388311"/>
                        <a:pt x="565716" y="400492"/>
                        <a:pt x="581344" y="414485"/>
                      </a:cubicBezTo>
                      <a:cubicBezTo>
                        <a:pt x="597072" y="428679"/>
                        <a:pt x="609473" y="464015"/>
                        <a:pt x="609473" y="494820"/>
                      </a:cubicBezTo>
                      <a:lnTo>
                        <a:pt x="609473" y="529048"/>
                      </a:lnTo>
                      <a:cubicBezTo>
                        <a:pt x="609473" y="561061"/>
                        <a:pt x="583360" y="587034"/>
                        <a:pt x="551399" y="587034"/>
                      </a:cubicBezTo>
                      <a:lnTo>
                        <a:pt x="58074" y="587034"/>
                      </a:lnTo>
                      <a:cubicBezTo>
                        <a:pt x="26012" y="587034"/>
                        <a:pt x="0" y="561061"/>
                        <a:pt x="0" y="529048"/>
                      </a:cubicBezTo>
                      <a:lnTo>
                        <a:pt x="0" y="494820"/>
                      </a:lnTo>
                      <a:cubicBezTo>
                        <a:pt x="0" y="464015"/>
                        <a:pt x="12401" y="428679"/>
                        <a:pt x="28129" y="414485"/>
                      </a:cubicBezTo>
                      <a:cubicBezTo>
                        <a:pt x="43757" y="400492"/>
                        <a:pt x="79851" y="388311"/>
                        <a:pt x="110501" y="386700"/>
                      </a:cubicBezTo>
                      <a:close/>
                      <a:moveTo>
                        <a:pt x="316407" y="206077"/>
                      </a:moveTo>
                      <a:lnTo>
                        <a:pt x="316407" y="272924"/>
                      </a:lnTo>
                      <a:cubicBezTo>
                        <a:pt x="325379" y="271817"/>
                        <a:pt x="331832" y="269703"/>
                        <a:pt x="335965" y="266783"/>
                      </a:cubicBezTo>
                      <a:cubicBezTo>
                        <a:pt x="343023" y="261548"/>
                        <a:pt x="346551" y="252488"/>
                        <a:pt x="346551" y="239602"/>
                      </a:cubicBezTo>
                      <a:cubicBezTo>
                        <a:pt x="346551" y="229736"/>
                        <a:pt x="343224" y="222084"/>
                        <a:pt x="336570" y="216346"/>
                      </a:cubicBezTo>
                      <a:cubicBezTo>
                        <a:pt x="332638" y="213024"/>
                        <a:pt x="325884" y="209601"/>
                        <a:pt x="316407" y="206077"/>
                      </a:cubicBezTo>
                      <a:close/>
                      <a:moveTo>
                        <a:pt x="299872" y="94230"/>
                      </a:moveTo>
                      <a:cubicBezTo>
                        <a:pt x="289891" y="94431"/>
                        <a:pt x="282531" y="97149"/>
                        <a:pt x="277793" y="102183"/>
                      </a:cubicBezTo>
                      <a:cubicBezTo>
                        <a:pt x="272954" y="107317"/>
                        <a:pt x="270534" y="114163"/>
                        <a:pt x="270534" y="122922"/>
                      </a:cubicBezTo>
                      <a:cubicBezTo>
                        <a:pt x="270534" y="132586"/>
                        <a:pt x="274163" y="140137"/>
                        <a:pt x="281322" y="145674"/>
                      </a:cubicBezTo>
                      <a:cubicBezTo>
                        <a:pt x="285354" y="148795"/>
                        <a:pt x="291504" y="151613"/>
                        <a:pt x="299872" y="154231"/>
                      </a:cubicBezTo>
                      <a:close/>
                      <a:moveTo>
                        <a:pt x="316407" y="42585"/>
                      </a:moveTo>
                      <a:lnTo>
                        <a:pt x="316407" y="56478"/>
                      </a:lnTo>
                      <a:cubicBezTo>
                        <a:pt x="334957" y="57887"/>
                        <a:pt x="349576" y="62518"/>
                        <a:pt x="360061" y="70169"/>
                      </a:cubicBezTo>
                      <a:cubicBezTo>
                        <a:pt x="379318" y="82350"/>
                        <a:pt x="389198" y="102082"/>
                        <a:pt x="389904" y="129465"/>
                      </a:cubicBezTo>
                      <a:lnTo>
                        <a:pt x="344837" y="129465"/>
                      </a:lnTo>
                      <a:cubicBezTo>
                        <a:pt x="344031" y="119297"/>
                        <a:pt x="342317" y="111948"/>
                        <a:pt x="339797" y="107217"/>
                      </a:cubicBezTo>
                      <a:cubicBezTo>
                        <a:pt x="335562" y="99163"/>
                        <a:pt x="327698" y="94733"/>
                        <a:pt x="316407" y="93928"/>
                      </a:cubicBezTo>
                      <a:lnTo>
                        <a:pt x="316407" y="159063"/>
                      </a:lnTo>
                      <a:cubicBezTo>
                        <a:pt x="343527" y="168426"/>
                        <a:pt x="361674" y="176681"/>
                        <a:pt x="371050" y="183829"/>
                      </a:cubicBezTo>
                      <a:cubicBezTo>
                        <a:pt x="386375" y="195809"/>
                        <a:pt x="394037" y="212722"/>
                        <a:pt x="394037" y="234467"/>
                      </a:cubicBezTo>
                      <a:cubicBezTo>
                        <a:pt x="394037" y="263159"/>
                        <a:pt x="383451" y="284099"/>
                        <a:pt x="362380" y="297086"/>
                      </a:cubicBezTo>
                      <a:cubicBezTo>
                        <a:pt x="349475" y="305039"/>
                        <a:pt x="334151" y="309670"/>
                        <a:pt x="316407" y="311079"/>
                      </a:cubicBezTo>
                      <a:lnTo>
                        <a:pt x="316407" y="318328"/>
                      </a:lnTo>
                      <a:cubicBezTo>
                        <a:pt x="388593" y="313697"/>
                        <a:pt x="445959" y="253696"/>
                        <a:pt x="445959" y="180507"/>
                      </a:cubicBezTo>
                      <a:cubicBezTo>
                        <a:pt x="445959" y="107217"/>
                        <a:pt x="388593" y="47316"/>
                        <a:pt x="316407" y="42585"/>
                      </a:cubicBezTo>
                      <a:close/>
                      <a:moveTo>
                        <a:pt x="299872" y="42484"/>
                      </a:moveTo>
                      <a:cubicBezTo>
                        <a:pt x="226980" y="46410"/>
                        <a:pt x="168808" y="106713"/>
                        <a:pt x="168808" y="180507"/>
                      </a:cubicBezTo>
                      <a:cubicBezTo>
                        <a:pt x="168808" y="254199"/>
                        <a:pt x="226980" y="314502"/>
                        <a:pt x="299872" y="318428"/>
                      </a:cubicBezTo>
                      <a:lnTo>
                        <a:pt x="299872" y="311381"/>
                      </a:lnTo>
                      <a:cubicBezTo>
                        <a:pt x="277390" y="308864"/>
                        <a:pt x="260553" y="303931"/>
                        <a:pt x="249564" y="296683"/>
                      </a:cubicBezTo>
                      <a:cubicBezTo>
                        <a:pt x="230005" y="283596"/>
                        <a:pt x="220427" y="261246"/>
                        <a:pt x="220729" y="229635"/>
                      </a:cubicBezTo>
                      <a:lnTo>
                        <a:pt x="266904" y="229635"/>
                      </a:lnTo>
                      <a:cubicBezTo>
                        <a:pt x="268518" y="244031"/>
                        <a:pt x="270736" y="253696"/>
                        <a:pt x="273659" y="258528"/>
                      </a:cubicBezTo>
                      <a:cubicBezTo>
                        <a:pt x="278095" y="266179"/>
                        <a:pt x="286867" y="271112"/>
                        <a:pt x="299872" y="273428"/>
                      </a:cubicBezTo>
                      <a:lnTo>
                        <a:pt x="299872" y="200440"/>
                      </a:lnTo>
                      <a:lnTo>
                        <a:pt x="285959" y="196312"/>
                      </a:lnTo>
                      <a:cubicBezTo>
                        <a:pt x="264182" y="189970"/>
                        <a:pt x="248757" y="181010"/>
                        <a:pt x="239784" y="169634"/>
                      </a:cubicBezTo>
                      <a:cubicBezTo>
                        <a:pt x="230811" y="158258"/>
                        <a:pt x="226375" y="144466"/>
                        <a:pt x="226375" y="128459"/>
                      </a:cubicBezTo>
                      <a:cubicBezTo>
                        <a:pt x="226375" y="117787"/>
                        <a:pt x="228089" y="108223"/>
                        <a:pt x="231618" y="99566"/>
                      </a:cubicBezTo>
                      <a:cubicBezTo>
                        <a:pt x="235046" y="90908"/>
                        <a:pt x="239986" y="83357"/>
                        <a:pt x="246237" y="77115"/>
                      </a:cubicBezTo>
                      <a:cubicBezTo>
                        <a:pt x="254302" y="69062"/>
                        <a:pt x="263376" y="63424"/>
                        <a:pt x="273256" y="60404"/>
                      </a:cubicBezTo>
                      <a:cubicBezTo>
                        <a:pt x="279406" y="58390"/>
                        <a:pt x="288177" y="56981"/>
                        <a:pt x="299872" y="56075"/>
                      </a:cubicBezTo>
                      <a:close/>
                      <a:moveTo>
                        <a:pt x="307333" y="0"/>
                      </a:moveTo>
                      <a:cubicBezTo>
                        <a:pt x="407043" y="0"/>
                        <a:pt x="488101" y="80941"/>
                        <a:pt x="488101" y="180507"/>
                      </a:cubicBezTo>
                      <a:cubicBezTo>
                        <a:pt x="488101" y="279971"/>
                        <a:pt x="407043" y="361013"/>
                        <a:pt x="307333" y="361013"/>
                      </a:cubicBezTo>
                      <a:cubicBezTo>
                        <a:pt x="207724" y="361013"/>
                        <a:pt x="126665" y="279971"/>
                        <a:pt x="126665" y="180507"/>
                      </a:cubicBezTo>
                      <a:cubicBezTo>
                        <a:pt x="126665" y="80941"/>
                        <a:pt x="207724" y="0"/>
                        <a:pt x="307333" y="0"/>
                      </a:cubicBezTo>
                      <a:close/>
                    </a:path>
                  </a:pathLst>
                </a:custGeom>
                <a:solidFill>
                  <a:schemeClr val="bg1"/>
                </a:solidFill>
                <a:ln>
                  <a:noFill/>
                </a:ln>
              </p:spPr>
              <p:txBody>
                <a:bodyPr anchor="ctr"/>
                <a:lstStyle/>
                <a:p>
                  <a:pPr algn="ctr"/>
                </a:p>
              </p:txBody>
            </p:sp>
          </p:grpSp>
          <p:grpSp>
            <p:nvGrpSpPr>
              <p:cNvPr id="39" name="iṡḷiḍè"/>
              <p:cNvGrpSpPr/>
              <p:nvPr/>
            </p:nvGrpSpPr>
            <p:grpSpPr>
              <a:xfrm>
                <a:off x="3948064" y="4597506"/>
                <a:ext cx="415040" cy="415040"/>
                <a:chOff x="4792557" y="2249137"/>
                <a:chExt cx="648072" cy="648072"/>
              </a:xfrm>
            </p:grpSpPr>
            <p:sp>
              <p:nvSpPr>
                <p:cNvPr id="43" name="ïṣ1íďé"/>
                <p:cNvSpPr/>
                <p:nvPr/>
              </p:nvSpPr>
              <p:spPr>
                <a:xfrm>
                  <a:off x="4792557"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4" name="îsľïďe"/>
                <p:cNvSpPr/>
                <p:nvPr/>
              </p:nvSpPr>
              <p:spPr bwMode="auto">
                <a:xfrm>
                  <a:off x="4926447" y="2390028"/>
                  <a:ext cx="380293" cy="366291"/>
                </a:xfrm>
                <a:custGeom>
                  <a:avLst/>
                  <a:gdLst>
                    <a:gd name="T0" fmla="*/ 4096 w 6827"/>
                    <a:gd name="T1" fmla="*/ 4551 h 6827"/>
                    <a:gd name="T2" fmla="*/ 6258 w 6827"/>
                    <a:gd name="T3" fmla="*/ 4096 h 6827"/>
                    <a:gd name="T4" fmla="*/ 2348 w 6827"/>
                    <a:gd name="T5" fmla="*/ 4911 h 6827"/>
                    <a:gd name="T6" fmla="*/ 569 w 6827"/>
                    <a:gd name="T7" fmla="*/ 4551 h 6827"/>
                    <a:gd name="T8" fmla="*/ 569 w 6827"/>
                    <a:gd name="T9" fmla="*/ 3982 h 6827"/>
                    <a:gd name="T10" fmla="*/ 1707 w 6827"/>
                    <a:gd name="T11" fmla="*/ 2503 h 6827"/>
                    <a:gd name="T12" fmla="*/ 3868 w 6827"/>
                    <a:gd name="T13" fmla="*/ 2731 h 6827"/>
                    <a:gd name="T14" fmla="*/ 5827 w 6827"/>
                    <a:gd name="T15" fmla="*/ 2004 h 6827"/>
                    <a:gd name="T16" fmla="*/ 6258 w 6827"/>
                    <a:gd name="T17" fmla="*/ 1820 h 6827"/>
                    <a:gd name="T18" fmla="*/ 4779 w 6827"/>
                    <a:gd name="T19" fmla="*/ 0 h 6827"/>
                    <a:gd name="T20" fmla="*/ 2854 w 6827"/>
                    <a:gd name="T21" fmla="*/ 2381 h 6827"/>
                    <a:gd name="T22" fmla="*/ 1239 w 6827"/>
                    <a:gd name="T23" fmla="*/ 2257 h 6827"/>
                    <a:gd name="T24" fmla="*/ 569 w 6827"/>
                    <a:gd name="T25" fmla="*/ 2844 h 6827"/>
                    <a:gd name="T26" fmla="*/ 569 w 6827"/>
                    <a:gd name="T27" fmla="*/ 2276 h 6827"/>
                    <a:gd name="T28" fmla="*/ 569 w 6827"/>
                    <a:gd name="T29" fmla="*/ 1707 h 6827"/>
                    <a:gd name="T30" fmla="*/ 569 w 6827"/>
                    <a:gd name="T31" fmla="*/ 1138 h 6827"/>
                    <a:gd name="T32" fmla="*/ 569 w 6827"/>
                    <a:gd name="T33" fmla="*/ 569 h 6827"/>
                    <a:gd name="T34" fmla="*/ 341 w 6827"/>
                    <a:gd name="T35" fmla="*/ 0 h 6827"/>
                    <a:gd name="T36" fmla="*/ 114 w 6827"/>
                    <a:gd name="T37" fmla="*/ 569 h 6827"/>
                    <a:gd name="T38" fmla="*/ 114 w 6827"/>
                    <a:gd name="T39" fmla="*/ 1138 h 6827"/>
                    <a:gd name="T40" fmla="*/ 114 w 6827"/>
                    <a:gd name="T41" fmla="*/ 1707 h 6827"/>
                    <a:gd name="T42" fmla="*/ 114 w 6827"/>
                    <a:gd name="T43" fmla="*/ 2276 h 6827"/>
                    <a:gd name="T44" fmla="*/ 114 w 6827"/>
                    <a:gd name="T45" fmla="*/ 2844 h 6827"/>
                    <a:gd name="T46" fmla="*/ 114 w 6827"/>
                    <a:gd name="T47" fmla="*/ 3413 h 6827"/>
                    <a:gd name="T48" fmla="*/ 114 w 6827"/>
                    <a:gd name="T49" fmla="*/ 3982 h 6827"/>
                    <a:gd name="T50" fmla="*/ 114 w 6827"/>
                    <a:gd name="T51" fmla="*/ 4551 h 6827"/>
                    <a:gd name="T52" fmla="*/ 114 w 6827"/>
                    <a:gd name="T53" fmla="*/ 5120 h 6827"/>
                    <a:gd name="T54" fmla="*/ 114 w 6827"/>
                    <a:gd name="T55" fmla="*/ 5689 h 6827"/>
                    <a:gd name="T56" fmla="*/ 114 w 6827"/>
                    <a:gd name="T57" fmla="*/ 6258 h 6827"/>
                    <a:gd name="T58" fmla="*/ 683 w 6827"/>
                    <a:gd name="T59" fmla="*/ 6713 h 6827"/>
                    <a:gd name="T60" fmla="*/ 1252 w 6827"/>
                    <a:gd name="T61" fmla="*/ 6713 h 6827"/>
                    <a:gd name="T62" fmla="*/ 1820 w 6827"/>
                    <a:gd name="T63" fmla="*/ 6713 h 6827"/>
                    <a:gd name="T64" fmla="*/ 2389 w 6827"/>
                    <a:gd name="T65" fmla="*/ 6713 h 6827"/>
                    <a:gd name="T66" fmla="*/ 2958 w 6827"/>
                    <a:gd name="T67" fmla="*/ 6713 h 6827"/>
                    <a:gd name="T68" fmla="*/ 3527 w 6827"/>
                    <a:gd name="T69" fmla="*/ 6713 h 6827"/>
                    <a:gd name="T70" fmla="*/ 4096 w 6827"/>
                    <a:gd name="T71" fmla="*/ 6713 h 6827"/>
                    <a:gd name="T72" fmla="*/ 4665 w 6827"/>
                    <a:gd name="T73" fmla="*/ 6713 h 6827"/>
                    <a:gd name="T74" fmla="*/ 5234 w 6827"/>
                    <a:gd name="T75" fmla="*/ 6713 h 6827"/>
                    <a:gd name="T76" fmla="*/ 5803 w 6827"/>
                    <a:gd name="T77" fmla="*/ 6713 h 6827"/>
                    <a:gd name="T78" fmla="*/ 6371 w 6827"/>
                    <a:gd name="T79" fmla="*/ 6713 h 6827"/>
                    <a:gd name="T80" fmla="*/ 6827 w 6827"/>
                    <a:gd name="T81" fmla="*/ 6485 h 6827"/>
                    <a:gd name="T82" fmla="*/ 6371 w 6827"/>
                    <a:gd name="T83" fmla="*/ 6258 h 6827"/>
                    <a:gd name="T84" fmla="*/ 5803 w 6827"/>
                    <a:gd name="T85" fmla="*/ 6258 h 6827"/>
                    <a:gd name="T86" fmla="*/ 5234 w 6827"/>
                    <a:gd name="T87" fmla="*/ 6258 h 6827"/>
                    <a:gd name="T88" fmla="*/ 4665 w 6827"/>
                    <a:gd name="T89" fmla="*/ 6258 h 6827"/>
                    <a:gd name="T90" fmla="*/ 4096 w 6827"/>
                    <a:gd name="T91" fmla="*/ 6258 h 6827"/>
                    <a:gd name="T92" fmla="*/ 3527 w 6827"/>
                    <a:gd name="T93" fmla="*/ 6258 h 6827"/>
                    <a:gd name="T94" fmla="*/ 2958 w 6827"/>
                    <a:gd name="T95" fmla="*/ 6258 h 6827"/>
                    <a:gd name="T96" fmla="*/ 2389 w 6827"/>
                    <a:gd name="T97" fmla="*/ 6258 h 6827"/>
                    <a:gd name="T98" fmla="*/ 1820 w 6827"/>
                    <a:gd name="T99" fmla="*/ 6258 h 6827"/>
                    <a:gd name="T100" fmla="*/ 1252 w 6827"/>
                    <a:gd name="T101" fmla="*/ 6258 h 6827"/>
                    <a:gd name="T102" fmla="*/ 683 w 6827"/>
                    <a:gd name="T103" fmla="*/ 625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27" h="6827">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lstStyle/>
                <a:p>
                  <a:pPr algn="ctr"/>
                </a:p>
              </p:txBody>
            </p:sp>
          </p:grpSp>
          <p:grpSp>
            <p:nvGrpSpPr>
              <p:cNvPr id="40" name="ïšľïḓé"/>
              <p:cNvGrpSpPr/>
              <p:nvPr/>
            </p:nvGrpSpPr>
            <p:grpSpPr>
              <a:xfrm>
                <a:off x="4972299" y="5627510"/>
                <a:ext cx="415040" cy="415040"/>
                <a:chOff x="3909160" y="2249137"/>
                <a:chExt cx="648072" cy="648072"/>
              </a:xfrm>
            </p:grpSpPr>
            <p:sp>
              <p:nvSpPr>
                <p:cNvPr id="41" name="íṡlîďè"/>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2" name="ïśḻîḓé"/>
                <p:cNvSpPr/>
                <p:nvPr/>
              </p:nvSpPr>
              <p:spPr bwMode="auto">
                <a:xfrm>
                  <a:off x="4043050" y="2391832"/>
                  <a:ext cx="380293" cy="362683"/>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solidFill>
                <a:ln>
                  <a:noFill/>
                </a:ln>
              </p:spPr>
              <p:txBody>
                <a:bodyPr anchor="ctr"/>
                <a:lstStyle/>
                <a:p>
                  <a:pPr algn="ctr"/>
                </a:p>
              </p:txBody>
            </p:sp>
          </p:grpSp>
        </p:grpSp>
        <p:grpSp>
          <p:nvGrpSpPr>
            <p:cNvPr id="24" name="íṥḷíde"/>
            <p:cNvGrpSpPr/>
            <p:nvPr/>
          </p:nvGrpSpPr>
          <p:grpSpPr>
            <a:xfrm>
              <a:off x="5803867" y="1522508"/>
              <a:ext cx="1875055" cy="2471691"/>
              <a:chOff x="6036232" y="1409841"/>
              <a:chExt cx="1875055" cy="2471691"/>
            </a:xfrm>
          </p:grpSpPr>
          <p:sp>
            <p:nvSpPr>
              <p:cNvPr id="27" name="iṥ1ídè"/>
              <p:cNvSpPr/>
              <p:nvPr/>
            </p:nvSpPr>
            <p:spPr>
              <a:xfrm rot="2700000">
                <a:off x="6036232" y="1919790"/>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28" name="î$lidè"/>
              <p:cNvGrpSpPr/>
              <p:nvPr/>
            </p:nvGrpSpPr>
            <p:grpSpPr>
              <a:xfrm>
                <a:off x="6537760" y="3466492"/>
                <a:ext cx="415040" cy="415040"/>
                <a:chOff x="6559351" y="2249137"/>
                <a:chExt cx="648072" cy="648072"/>
              </a:xfrm>
            </p:grpSpPr>
            <p:sp>
              <p:nvSpPr>
                <p:cNvPr id="35" name="íŝļïḍé"/>
                <p:cNvSpPr/>
                <p:nvPr/>
              </p:nvSpPr>
              <p:spPr>
                <a:xfrm>
                  <a:off x="6559351" y="2249137"/>
                  <a:ext cx="648072" cy="648072"/>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6" name="îsḻíḋe"/>
                <p:cNvSpPr/>
                <p:nvPr/>
              </p:nvSpPr>
              <p:spPr bwMode="auto">
                <a:xfrm>
                  <a:off x="6693241" y="2390028"/>
                  <a:ext cx="380293" cy="366291"/>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lstStyle/>
                <a:p>
                  <a:pPr algn="ctr"/>
                </a:p>
              </p:txBody>
            </p:sp>
          </p:grpSp>
          <p:grpSp>
            <p:nvGrpSpPr>
              <p:cNvPr id="29" name="ïṥḻîdè"/>
              <p:cNvGrpSpPr/>
              <p:nvPr/>
            </p:nvGrpSpPr>
            <p:grpSpPr>
              <a:xfrm>
                <a:off x="6548792" y="1409841"/>
                <a:ext cx="415040" cy="415040"/>
                <a:chOff x="5675954" y="2249137"/>
                <a:chExt cx="648072" cy="648072"/>
              </a:xfrm>
            </p:grpSpPr>
            <p:sp>
              <p:nvSpPr>
                <p:cNvPr id="33" name="íśľiďé"/>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4" name="îsļiḋè"/>
                <p:cNvSpPr/>
                <p:nvPr/>
              </p:nvSpPr>
              <p:spPr bwMode="auto">
                <a:xfrm>
                  <a:off x="5809844" y="2390028"/>
                  <a:ext cx="380293" cy="366291"/>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lstStyle/>
                <a:p>
                  <a:pPr algn="ctr"/>
                </a:p>
              </p:txBody>
            </p:sp>
          </p:grpSp>
          <p:grpSp>
            <p:nvGrpSpPr>
              <p:cNvPr id="30" name="ïšḻïḑe"/>
              <p:cNvGrpSpPr/>
              <p:nvPr/>
            </p:nvGrpSpPr>
            <p:grpSpPr>
              <a:xfrm>
                <a:off x="7496247" y="2432350"/>
                <a:ext cx="415040" cy="415040"/>
                <a:chOff x="3909160" y="2249137"/>
                <a:chExt cx="648072" cy="648072"/>
              </a:xfrm>
            </p:grpSpPr>
            <p:sp>
              <p:nvSpPr>
                <p:cNvPr id="31" name="isḻíḋè"/>
                <p:cNvSpPr/>
                <p:nvPr/>
              </p:nvSpPr>
              <p:spPr>
                <a:xfrm>
                  <a:off x="3909160" y="2249137"/>
                  <a:ext cx="648072" cy="648072"/>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2" name="îs1iḑè"/>
                <p:cNvSpPr/>
                <p:nvPr/>
              </p:nvSpPr>
              <p:spPr bwMode="auto">
                <a:xfrm>
                  <a:off x="4043050" y="2390028"/>
                  <a:ext cx="380293" cy="366291"/>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lstStyle/>
                <a:p>
                  <a:pPr algn="ctr"/>
                </a:p>
              </p:txBody>
            </p:sp>
          </p:grpSp>
        </p:grpSp>
        <p:sp>
          <p:nvSpPr>
            <p:cNvPr id="25" name="îṥḻîḓé"/>
            <p:cNvSpPr/>
            <p:nvPr/>
          </p:nvSpPr>
          <p:spPr bwMode="auto">
            <a:xfrm>
              <a:off x="5057090" y="3871193"/>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1"/>
              <a:stretch>
                <a:fillRect l="-24897" r="-245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sp>
          <p:nvSpPr>
            <p:cNvPr id="26" name="íṥ1îḍè"/>
            <p:cNvSpPr/>
            <p:nvPr/>
          </p:nvSpPr>
          <p:spPr bwMode="auto">
            <a:xfrm>
              <a:off x="5057090" y="1834502"/>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2"/>
              <a:stretch>
                <a:fillRect l="-41847" r="-4127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grpSp>
      <p:sp>
        <p:nvSpPr>
          <p:cNvPr id="6" name="文本框 5"/>
          <p:cNvSpPr txBox="1"/>
          <p:nvPr/>
        </p:nvSpPr>
        <p:spPr>
          <a:xfrm>
            <a:off x="669925" y="1207135"/>
            <a:ext cx="4060825" cy="5985510"/>
          </a:xfrm>
          <a:prstGeom prst="rect">
            <a:avLst/>
          </a:prstGeom>
          <a:noFill/>
        </p:spPr>
        <p:txBody>
          <a:bodyPr wrap="square" rtlCol="0" anchor="t">
            <a:spAutoFit/>
          </a:bodyPr>
          <a:p>
            <a:pPr fontAlgn="auto">
              <a:spcBef>
                <a:spcPts val="600"/>
              </a:spcBef>
              <a:spcAft>
                <a:spcPts val="600"/>
              </a:spcAft>
            </a:pPr>
            <a:r>
              <a:rPr lang="zh-CN" altLang="en-US" b="1">
                <a:sym typeface="+mn-ea"/>
              </a:rPr>
              <a:t>（二）物流联盟的特征</a:t>
            </a:r>
            <a:endParaRPr lang="zh-CN" altLang="en-US" b="1"/>
          </a:p>
          <a:p>
            <a:pPr fontAlgn="auto">
              <a:spcBef>
                <a:spcPts val="600"/>
              </a:spcBef>
              <a:spcAft>
                <a:spcPts val="600"/>
              </a:spcAft>
            </a:pPr>
            <a:r>
              <a:rPr lang="zh-CN" altLang="en-US">
                <a:sym typeface="+mn-ea"/>
              </a:rPr>
              <a:t>（1）物流联盟的伙伴关系具有相互依赖性。</a:t>
            </a:r>
            <a:endParaRPr lang="zh-CN" altLang="en-US"/>
          </a:p>
          <a:p>
            <a:pPr fontAlgn="auto">
              <a:spcBef>
                <a:spcPts val="600"/>
              </a:spcBef>
              <a:spcAft>
                <a:spcPts val="600"/>
              </a:spcAft>
            </a:pPr>
            <a:r>
              <a:rPr lang="zh-CN" altLang="en-US">
                <a:sym typeface="+mn-ea"/>
              </a:rPr>
              <a:t>（2）物流联盟日常作业表现为高度核心专业化。</a:t>
            </a:r>
            <a:endParaRPr lang="zh-CN" altLang="en-US"/>
          </a:p>
          <a:p>
            <a:pPr fontAlgn="auto">
              <a:spcBef>
                <a:spcPts val="600"/>
              </a:spcBef>
              <a:spcAft>
                <a:spcPts val="600"/>
              </a:spcAft>
            </a:pPr>
            <a:r>
              <a:rPr lang="zh-CN" altLang="en-US">
                <a:sym typeface="+mn-ea"/>
              </a:rPr>
              <a:t>（3）物流联盟企业定位于合作。</a:t>
            </a:r>
            <a:endParaRPr lang="zh-CN" altLang="en-US"/>
          </a:p>
          <a:p>
            <a:pPr fontAlgn="auto">
              <a:spcBef>
                <a:spcPts val="600"/>
              </a:spcBef>
              <a:spcAft>
                <a:spcPts val="600"/>
              </a:spcAft>
            </a:pPr>
            <a:r>
              <a:rPr lang="zh-CN" altLang="en-US">
                <a:sym typeface="+mn-ea"/>
              </a:rPr>
              <a:t>（4）在物流供应链安排中的真正势力在于制造商或物流企业。</a:t>
            </a:r>
            <a:endParaRPr lang="zh-CN" altLang="en-US">
              <a:sym typeface="+mn-ea"/>
            </a:endParaRPr>
          </a:p>
          <a:p>
            <a:pPr fontAlgn="auto">
              <a:spcBef>
                <a:spcPts val="600"/>
              </a:spcBef>
              <a:spcAft>
                <a:spcPts val="600"/>
              </a:spcAft>
            </a:pPr>
            <a:r>
              <a:rPr lang="zh-CN" altLang="en-US" b="1">
                <a:sym typeface="+mn-ea"/>
              </a:rPr>
              <a:t>（三）物流联盟的优势</a:t>
            </a:r>
            <a:endParaRPr lang="zh-CN" altLang="en-US" b="1"/>
          </a:p>
          <a:p>
            <a:pPr fontAlgn="auto">
              <a:spcBef>
                <a:spcPts val="600"/>
              </a:spcBef>
              <a:spcAft>
                <a:spcPts val="600"/>
              </a:spcAft>
            </a:pPr>
            <a:r>
              <a:rPr lang="zh-CN" altLang="en-US">
                <a:sym typeface="+mn-ea"/>
              </a:rPr>
              <a:t>（1）大企业通过物流联盟迅速开拓全球市场，如laura ashley，正是与联邦快递联盟，完成</a:t>
            </a:r>
            <a:endParaRPr lang="zh-CN" altLang="en-US"/>
          </a:p>
          <a:p>
            <a:pPr fontAlgn="auto">
              <a:spcBef>
                <a:spcPts val="600"/>
              </a:spcBef>
              <a:spcAft>
                <a:spcPts val="600"/>
              </a:spcAft>
            </a:pPr>
            <a:r>
              <a:rPr lang="zh-CN" altLang="en-US">
                <a:sym typeface="+mn-ea"/>
              </a:rPr>
              <a:t>（2）长期供应链关系发展成为联盟形式，有助于降低企业的风险。</a:t>
            </a:r>
            <a:endParaRPr lang="zh-CN" altLang="en-US"/>
          </a:p>
          <a:p>
            <a:pPr fontAlgn="auto">
              <a:spcBef>
                <a:spcPts val="600"/>
              </a:spcBef>
              <a:spcAft>
                <a:spcPts val="600"/>
              </a:spcAft>
            </a:pPr>
            <a:endParaRPr lang="zh-CN" altLang="en-US"/>
          </a:p>
          <a:p>
            <a:pPr fontAlgn="auto">
              <a:spcBef>
                <a:spcPts val="1200"/>
              </a:spcBef>
              <a:spcAft>
                <a:spcPts val="1200"/>
              </a:spcAft>
            </a:pPr>
            <a:endParaRPr lang="zh-CN" altLang="en-US"/>
          </a:p>
        </p:txBody>
      </p:sp>
      <p:sp>
        <p:nvSpPr>
          <p:cNvPr id="8" name="文本框 7"/>
          <p:cNvSpPr txBox="1"/>
          <p:nvPr/>
        </p:nvSpPr>
        <p:spPr>
          <a:xfrm>
            <a:off x="7484745" y="1212215"/>
            <a:ext cx="4345305" cy="1906905"/>
          </a:xfrm>
          <a:prstGeom prst="rect">
            <a:avLst/>
          </a:prstGeom>
          <a:noFill/>
        </p:spPr>
        <p:txBody>
          <a:bodyPr wrap="square" rtlCol="0" anchor="t">
            <a:spAutoFit/>
          </a:bodyPr>
          <a:p>
            <a:pPr fontAlgn="auto">
              <a:spcBef>
                <a:spcPts val="600"/>
              </a:spcBef>
              <a:spcAft>
                <a:spcPts val="600"/>
              </a:spcAft>
            </a:pPr>
            <a:r>
              <a:rPr lang="zh-CN" altLang="en-US">
                <a:sym typeface="+mn-ea"/>
              </a:rPr>
              <a:t>（3）企业（尤其是中小企业）通过物流服务提供商，结成联盟，能有效降低物流成本（通过联盟整合，可节约成本10%~ 25%），提高企业竞争能力。</a:t>
            </a:r>
            <a:endParaRPr lang="zh-CN" altLang="en-US"/>
          </a:p>
          <a:p>
            <a:pPr fontAlgn="auto">
              <a:spcBef>
                <a:spcPts val="600"/>
              </a:spcBef>
              <a:spcAft>
                <a:spcPts val="600"/>
              </a:spcAft>
            </a:pPr>
            <a:r>
              <a:rPr lang="zh-CN" altLang="en-US">
                <a:sym typeface="+mn-ea"/>
              </a:rPr>
              <a:t>（4）第三方物流公司通过联盟有利于弥补在业务范围内服务能力的不足。</a:t>
            </a:r>
            <a:endParaRPr lang="zh-CN" altLang="en-US"/>
          </a:p>
        </p:txBody>
      </p:sp>
      <p:sp>
        <p:nvSpPr>
          <p:cNvPr id="5" name="文本框 4"/>
          <p:cNvSpPr txBox="1"/>
          <p:nvPr/>
        </p:nvSpPr>
        <p:spPr>
          <a:xfrm>
            <a:off x="7496175" y="3304540"/>
            <a:ext cx="4264025" cy="2522855"/>
          </a:xfrm>
          <a:prstGeom prst="rect">
            <a:avLst/>
          </a:prstGeom>
          <a:noFill/>
        </p:spPr>
        <p:txBody>
          <a:bodyPr wrap="square" rtlCol="0" anchor="t">
            <a:spAutoFit/>
          </a:bodyPr>
          <a:p>
            <a:pPr algn="l">
              <a:spcBef>
                <a:spcPts val="600"/>
              </a:spcBef>
              <a:spcAft>
                <a:spcPts val="600"/>
              </a:spcAft>
              <a:buClrTx/>
              <a:buSzTx/>
              <a:buFontTx/>
            </a:pPr>
            <a:r>
              <a:rPr lang="zh-CN" altLang="en-US" b="1"/>
              <a:t>（四）物流联盟的建立</a:t>
            </a:r>
            <a:endParaRPr lang="zh-CN" altLang="en-US" b="1"/>
          </a:p>
          <a:p>
            <a:pPr algn="l">
              <a:spcBef>
                <a:spcPts val="600"/>
              </a:spcBef>
              <a:spcAft>
                <a:spcPts val="600"/>
              </a:spcAft>
              <a:buClrTx/>
              <a:buSzTx/>
              <a:buFontTx/>
            </a:pPr>
            <a:r>
              <a:rPr lang="zh-CN" altLang="en-US"/>
              <a:t>1．物流联盟首先要做好物流信息化建设</a:t>
            </a:r>
            <a:endParaRPr lang="zh-CN" altLang="en-US"/>
          </a:p>
          <a:p>
            <a:pPr algn="l">
              <a:spcBef>
                <a:spcPts val="600"/>
              </a:spcBef>
              <a:spcAft>
                <a:spcPts val="600"/>
              </a:spcAft>
              <a:buClrTx/>
              <a:buSzTx/>
              <a:buFontTx/>
            </a:pPr>
            <a:r>
              <a:rPr lang="zh-CN" altLang="en-US"/>
              <a:t>2．物流联盟要选择好联盟伙伴</a:t>
            </a:r>
            <a:endParaRPr lang="zh-CN" altLang="en-US"/>
          </a:p>
          <a:p>
            <a:pPr algn="l">
              <a:spcBef>
                <a:spcPts val="600"/>
              </a:spcBef>
              <a:spcAft>
                <a:spcPts val="600"/>
              </a:spcAft>
              <a:buClrTx/>
              <a:buSzTx/>
              <a:buFontTx/>
            </a:pPr>
            <a:r>
              <a:rPr lang="zh-CN" altLang="en-US"/>
              <a:t>（1）兼容性。</a:t>
            </a:r>
            <a:endParaRPr lang="zh-CN" altLang="en-US"/>
          </a:p>
          <a:p>
            <a:pPr algn="l">
              <a:spcBef>
                <a:spcPts val="600"/>
              </a:spcBef>
              <a:spcAft>
                <a:spcPts val="600"/>
              </a:spcAft>
              <a:buClrTx/>
              <a:buSzTx/>
              <a:buFontTx/>
            </a:pPr>
            <a:r>
              <a:rPr lang="zh-CN" altLang="en-US"/>
              <a:t>（2）能力。</a:t>
            </a:r>
            <a:endParaRPr lang="zh-CN" altLang="en-US"/>
          </a:p>
          <a:p>
            <a:pPr algn="l">
              <a:spcBef>
                <a:spcPts val="600"/>
              </a:spcBef>
              <a:spcAft>
                <a:spcPts val="600"/>
              </a:spcAft>
              <a:buClrTx/>
              <a:buSzTx/>
              <a:buFontTx/>
            </a:pPr>
            <a:r>
              <a:rPr lang="zh-CN" altLang="en-US"/>
              <a:t>（3）承诺。</a:t>
            </a:r>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a:xfrm>
            <a:off x="4480560" y="1837055"/>
            <a:ext cx="4711065" cy="3333750"/>
          </a:xfrm>
        </p:spPr>
        <p:txBody>
          <a:bodyPr/>
          <a:lstStyle/>
          <a:p>
            <a:r>
              <a:rPr lang="en-US" altLang="zh-CN" sz="6600" dirty="0"/>
              <a:t>Thanks.</a:t>
            </a:r>
            <a:br>
              <a:rPr lang="en-US" altLang="zh-CN" sz="6600" dirty="0"/>
            </a:br>
            <a:endParaRPr lang="en-US" altLang="zh-CN" sz="6600" dirty="0"/>
          </a:p>
        </p:txBody>
      </p:sp>
      <p:cxnSp>
        <p:nvCxnSpPr>
          <p:cNvPr id="32" name="直接连接符 31"/>
          <p:cNvCxnSpPr/>
          <p:nvPr/>
        </p:nvCxnSpPr>
        <p:spPr>
          <a:xfrm>
            <a:off x="4286879" y="1614174"/>
            <a:ext cx="0" cy="284057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tags/tag1.xml><?xml version="1.0" encoding="utf-8"?>
<p:tagLst xmlns:p="http://schemas.openxmlformats.org/presentationml/2006/main">
  <p:tag name="ISLIDE TOOLS.GUIDESSETTING" val="{&quot;Id&quot;:&quot;2d4375ee-8516-45e0-8956-45702a61a9b6&quot;,&quot;Name&quot;:&quot;iSlide&quot;,&quot;HeaderHeight&quot;:15.0,&quot;FooterHeight&quot;:9.0000000000000036,&quot;SideMargin&quot;:5.4999999999999982,&quot;TopMargin&quot;:0.0,&quot;BottomMargin&quot;:0.0,&quot;IntervalMargin&quot;:1.3999999999999997}"/>
  <p:tag name="ISLIDE.GUIDESSETTING" val="{&quot;Id&quot;:&quot;GuidesStyle_Normal&quot;,&quot;Name&quot;:&quot;正常&quot;,&quot;HeaderHeight&quot;:15.0,&quot;FooterHeight&quot;:9.0,&quot;SideMargin&quot;:5.5,&quot;TopMargin&quot;:0.0,&quot;BottomMargin&quot;:0.0,&quot;IntervalMargin&quot;:1.5}"/>
  <p:tag name="ISLIDE.THEME" val="2c518d62-0651-4258-a5fb-2102942da4b0"/>
</p:tagLst>
</file>

<file path=ppt/theme/theme1.xml><?xml version="1.0" encoding="utf-8"?>
<a:theme xmlns:a="http://schemas.openxmlformats.org/drawingml/2006/main" name="主题5">
  <a:themeElements>
    <a:clrScheme name="自定义 39">
      <a:dk1>
        <a:srgbClr val="000000"/>
      </a:dk1>
      <a:lt1>
        <a:srgbClr val="FFFFFF"/>
      </a:lt1>
      <a:dk2>
        <a:srgbClr val="778495"/>
      </a:dk2>
      <a:lt2>
        <a:srgbClr val="F0F0F0"/>
      </a:lt2>
      <a:accent1>
        <a:srgbClr val="2FACB2"/>
      </a:accent1>
      <a:accent2>
        <a:srgbClr val="7B868A"/>
      </a:accent2>
      <a:accent3>
        <a:srgbClr val="77D6DB"/>
      </a:accent3>
      <a:accent4>
        <a:srgbClr val="84B571"/>
      </a:accent4>
      <a:accent5>
        <a:srgbClr val="78989F"/>
      </a:accent5>
      <a:accent6>
        <a:srgbClr val="6F81B0"/>
      </a:accent6>
      <a:hlink>
        <a:srgbClr val="2993A0"/>
      </a:hlink>
      <a:folHlink>
        <a:srgbClr val="BFBFBF"/>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iSlide</Template>
  <TotalTime>0</TotalTime>
  <Words>1520</Words>
  <Application>WPS 演示</Application>
  <PresentationFormat>宽屏</PresentationFormat>
  <Paragraphs>122</Paragraphs>
  <Slides>9</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宋体</vt:lpstr>
      <vt:lpstr>Wingdings</vt:lpstr>
      <vt:lpstr>微软雅黑</vt:lpstr>
      <vt:lpstr>Impact</vt:lpstr>
      <vt:lpstr>Arial Unicode MS</vt:lpstr>
      <vt:lpstr>Calibri</vt:lpstr>
      <vt:lpstr>主题5</vt:lpstr>
      <vt:lpstr>项目二  电子商务环境下的              物流模式</vt:lpstr>
      <vt:lpstr>任务一  认识电子商务物流模式</vt:lpstr>
      <vt:lpstr>一、自营物流</vt:lpstr>
      <vt:lpstr>一、自营物流</vt:lpstr>
      <vt:lpstr>二、第三方物流</vt:lpstr>
      <vt:lpstr>一、自营物流</vt:lpstr>
      <vt:lpstr>三、物流联盟</vt:lpstr>
      <vt:lpstr>一、自营物流</vt:lpstr>
      <vt:lpstr>Thanks. </vt:lpstr>
    </vt:vector>
  </TitlesOfParts>
  <Company>iSlide</Company>
  <LinksUpToDate>false</LinksUpToDate>
  <SharedDoc>false</SharedDoc>
  <HyperlinksChanged>false</HyperlinksChanged>
  <AppVersion>14.0000</AppVersion>
  <Manager>iSlide</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Administrator</cp:lastModifiedBy>
  <cp:revision>26</cp:revision>
  <cp:lastPrinted>2017-11-22T16:00:00Z</cp:lastPrinted>
  <dcterms:created xsi:type="dcterms:W3CDTF">2017-11-22T16:00:00Z</dcterms:created>
  <dcterms:modified xsi:type="dcterms:W3CDTF">2020-10-12T08:43:30Z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MSIP_Label_f42aa342-8706-4288-bd11-ebb85995028c_Enabled">
    <vt:lpwstr>True</vt:lpwstr>
  </property>
  <property fmtid="{D5CDD505-2E9C-101B-9397-08002B2CF9AE}" pid="4" name="MSIP_Label_f42aa342-8706-4288-bd11-ebb85995028c_SiteId">
    <vt:lpwstr>72f988bf-86f1-41af-91ab-2d7cd011db47</vt:lpwstr>
  </property>
  <property fmtid="{D5CDD505-2E9C-101B-9397-08002B2CF9AE}" pid="5" name="MSIP_Label_f42aa342-8706-4288-bd11-ebb85995028c_Owner">
    <vt:lpwstr>t-shyu@microsoft.com</vt:lpwstr>
  </property>
  <property fmtid="{D5CDD505-2E9C-101B-9397-08002B2CF9AE}" pid="6" name="MSIP_Label_f42aa342-8706-4288-bd11-ebb85995028c_SetDate">
    <vt:lpwstr>2018-09-05T07:32:19.2711686Z</vt:lpwstr>
  </property>
  <property fmtid="{D5CDD505-2E9C-101B-9397-08002B2CF9AE}" pid="7" name="MSIP_Label_f42aa342-8706-4288-bd11-ebb85995028c_Name">
    <vt:lpwstr>General</vt:lpwstr>
  </property>
  <property fmtid="{D5CDD505-2E9C-101B-9397-08002B2CF9AE}" pid="8" name="MSIP_Label_f42aa342-8706-4288-bd11-ebb85995028c_Application">
    <vt:lpwstr>Microsoft Azure Information Protection</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y fmtid="{D5CDD505-2E9C-101B-9397-08002B2CF9AE}" pid="11" name="KSOProductBuildVer">
    <vt:lpwstr>2052-11.1.0.9999</vt:lpwstr>
  </property>
</Properties>
</file>