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8532812" cy="3889375"/>
          </a:xfrm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2008/31. 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在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pH=10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，以铬黑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T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为指示剂，用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EDTA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滴定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Ca</a:t>
            </a:r>
            <a:r>
              <a:rPr lang="en-US" altLang="zh-CN" sz="4000" kern="1200" baseline="30000">
                <a:latin typeface="Arial" panose="020B0604020202020204" pitchFamily="34" charset="0"/>
                <a:ea typeface="宋体" panose="02010600030101010101" pitchFamily="2" charset="-122"/>
              </a:rPr>
              <a:t>2+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Mg</a:t>
            </a:r>
            <a:r>
              <a:rPr lang="en-US" altLang="zh-CN" sz="4000" kern="1200" baseline="30000">
                <a:latin typeface="Arial" panose="020B0604020202020204" pitchFamily="34" charset="0"/>
                <a:ea typeface="宋体" panose="02010600030101010101" pitchFamily="2" charset="-122"/>
              </a:rPr>
              <a:t>2+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时，如果待测试液中有少量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Fe3+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存在，加入过量</a:t>
            </a:r>
            <a:r>
              <a:rPr lang="en-US" altLang="zh-CN" sz="4000" kern="1200" baseline="0">
                <a:latin typeface="Arial" panose="020B0604020202020204" pitchFamily="34" charset="0"/>
                <a:ea typeface="宋体" panose="02010600030101010101" pitchFamily="2" charset="-122"/>
              </a:rPr>
              <a:t>EDTA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将观察不到滴定终点，这种现象称为</a:t>
            </a:r>
            <a:r>
              <a:rPr lang="zh-CN" altLang="en-US" sz="4000" u="sng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                </a:t>
            </a: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40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18488" cy="6524625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en-US" altLang="zh-CN" sz="2800"/>
              <a:t>51. </a:t>
            </a:r>
            <a:r>
              <a:rPr lang="zh-CN" altLang="en-US" sz="2800" dirty="0"/>
              <a:t>（本小题</a:t>
            </a:r>
            <a:r>
              <a:rPr lang="en-US" altLang="zh-CN" sz="2800"/>
              <a:t>8</a:t>
            </a:r>
            <a:r>
              <a:rPr lang="zh-CN" altLang="en-US" sz="2800" dirty="0"/>
              <a:t>分）在配合滴定中，常用</a:t>
            </a:r>
            <a:r>
              <a:rPr lang="en-US" altLang="zh-CN" sz="2800"/>
              <a:t>EDTA</a:t>
            </a:r>
            <a:r>
              <a:rPr lang="zh-CN" altLang="en-US" sz="2800" dirty="0"/>
              <a:t>标准溶液进行滴定，试回答以下问题：</a:t>
            </a:r>
            <a:endParaRPr lang="zh-CN" altLang="en-US" sz="2800" dirty="0"/>
          </a:p>
          <a:p>
            <a:pPr>
              <a:lnSpc>
                <a:spcPct val="90000"/>
              </a:lnSpc>
            </a:pPr>
            <a:r>
              <a:rPr lang="zh-CN" altLang="en-US" sz="2800" dirty="0"/>
              <a:t>（</a:t>
            </a:r>
            <a:r>
              <a:rPr lang="en-US" altLang="zh-CN" sz="2800"/>
              <a:t>1</a:t>
            </a:r>
            <a:r>
              <a:rPr lang="zh-CN" altLang="en-US" sz="2800" dirty="0"/>
              <a:t>）若</a:t>
            </a:r>
            <a:r>
              <a:rPr lang="en-US" altLang="zh-CN" sz="2800"/>
              <a:t>EDTA</a:t>
            </a:r>
            <a:r>
              <a:rPr lang="zh-CN" altLang="en-US" sz="2800" dirty="0"/>
              <a:t>二钠盐（</a:t>
            </a:r>
            <a:r>
              <a:rPr lang="en-US" altLang="zh-CN" sz="2800"/>
              <a:t>Na2H2Y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2H2O</a:t>
            </a:r>
            <a:r>
              <a:rPr lang="zh-CN" altLang="en-US" sz="2800" dirty="0"/>
              <a:t>）的相对分子质量为</a:t>
            </a:r>
            <a:r>
              <a:rPr lang="en-US" altLang="zh-CN" sz="2800"/>
              <a:t>372.2</a:t>
            </a:r>
            <a:r>
              <a:rPr lang="zh-CN" altLang="en-US" sz="2800" dirty="0"/>
              <a:t>，溶解度为</a:t>
            </a:r>
            <a:r>
              <a:rPr lang="en-US" altLang="zh-CN" sz="2800"/>
              <a:t>112g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L-1</a:t>
            </a:r>
            <a:r>
              <a:rPr lang="zh-CN" altLang="en-US" sz="2800" dirty="0"/>
              <a:t>，则</a:t>
            </a:r>
            <a:r>
              <a:rPr lang="en-US" altLang="zh-CN" sz="2800"/>
              <a:t>EDTA</a:t>
            </a:r>
            <a:r>
              <a:rPr lang="zh-CN" altLang="en-US" sz="2800" dirty="0"/>
              <a:t>二钠盐饱和溶液的浓度为多少（</a:t>
            </a:r>
            <a:r>
              <a:rPr lang="en-US" altLang="zh-CN" sz="2800"/>
              <a:t>mol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L-1</a:t>
            </a:r>
            <a:r>
              <a:rPr lang="zh-CN" altLang="en-US" sz="2800" dirty="0"/>
              <a:t>）？</a:t>
            </a:r>
            <a:endParaRPr lang="zh-CN" altLang="en-US" sz="2800" dirty="0"/>
          </a:p>
          <a:p>
            <a:pPr>
              <a:lnSpc>
                <a:spcPct val="90000"/>
              </a:lnSpc>
            </a:pPr>
            <a:r>
              <a:rPr lang="zh-CN" altLang="en-US" sz="2800" dirty="0"/>
              <a:t>（</a:t>
            </a:r>
            <a:r>
              <a:rPr lang="en-US" altLang="zh-CN" sz="2800"/>
              <a:t>2</a:t>
            </a:r>
            <a:r>
              <a:rPr lang="zh-CN" altLang="en-US" sz="2800" dirty="0"/>
              <a:t>）若用</a:t>
            </a:r>
            <a:r>
              <a:rPr lang="en-US" altLang="zh-CN" sz="2800"/>
              <a:t>EDTA</a:t>
            </a:r>
            <a:r>
              <a:rPr lang="zh-CN" altLang="en-US" sz="2800" dirty="0"/>
              <a:t>测定石灰石中的</a:t>
            </a:r>
            <a:r>
              <a:rPr lang="en-US" altLang="zh-CN" sz="2800" err="1"/>
              <a:t>CaO</a:t>
            </a:r>
            <a:r>
              <a:rPr lang="zh-CN" altLang="en-US" sz="2800" dirty="0"/>
              <a:t>、</a:t>
            </a:r>
            <a:r>
              <a:rPr lang="en-US" altLang="zh-CN" sz="2800" err="1"/>
              <a:t>MgO</a:t>
            </a:r>
            <a:r>
              <a:rPr lang="zh-CN" altLang="en-US" sz="2800" dirty="0"/>
              <a:t>的含量，在标定</a:t>
            </a:r>
            <a:r>
              <a:rPr lang="en-US" altLang="zh-CN" sz="2800"/>
              <a:t>EDTA</a:t>
            </a:r>
            <a:r>
              <a:rPr lang="zh-CN" altLang="en-US" sz="2800" dirty="0"/>
              <a:t>标准溶液浓度时，有</a:t>
            </a:r>
            <a:r>
              <a:rPr lang="en-US" altLang="zh-CN" sz="2800"/>
              <a:t>Zn</a:t>
            </a:r>
            <a:r>
              <a:rPr lang="zh-CN" altLang="en-US" sz="2800" dirty="0"/>
              <a:t>、</a:t>
            </a:r>
            <a:r>
              <a:rPr lang="en-US" altLang="zh-CN" sz="2800" err="1"/>
              <a:t>ZnO</a:t>
            </a:r>
            <a:r>
              <a:rPr lang="zh-CN" altLang="en-US" sz="2800" dirty="0"/>
              <a:t>、</a:t>
            </a:r>
            <a:r>
              <a:rPr lang="en-US" altLang="zh-CN" sz="2800"/>
              <a:t>CaCO3</a:t>
            </a:r>
            <a:r>
              <a:rPr lang="zh-CN" altLang="en-US" sz="2800" dirty="0"/>
              <a:t>、</a:t>
            </a:r>
            <a:r>
              <a:rPr lang="en-US" altLang="zh-CN" sz="2800"/>
              <a:t>MgSO4­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7H2O</a:t>
            </a:r>
            <a:r>
              <a:rPr lang="zh-CN" altLang="en-US" sz="2800" dirty="0"/>
              <a:t>基准物，其中最合适的是</a:t>
            </a:r>
            <a:r>
              <a:rPr lang="zh-CN" altLang="en-US" sz="2800" u="sng" dirty="0"/>
              <a:t>                 </a:t>
            </a:r>
            <a:r>
              <a:rPr lang="zh-CN" altLang="en-US" sz="2800" dirty="0"/>
              <a:t>。</a:t>
            </a:r>
            <a:endParaRPr lang="zh-CN" altLang="en-US" sz="2800" dirty="0"/>
          </a:p>
          <a:p>
            <a:pPr>
              <a:lnSpc>
                <a:spcPct val="90000"/>
              </a:lnSpc>
            </a:pPr>
            <a:r>
              <a:rPr lang="zh-CN" altLang="en-US" sz="2800" dirty="0"/>
              <a:t>（</a:t>
            </a:r>
            <a:r>
              <a:rPr lang="en-US" altLang="zh-CN" sz="2800"/>
              <a:t>3</a:t>
            </a:r>
            <a:r>
              <a:rPr lang="zh-CN" altLang="en-US" sz="2800" dirty="0"/>
              <a:t>）若标定的</a:t>
            </a:r>
            <a:r>
              <a:rPr lang="en-US" altLang="zh-CN" sz="2800"/>
              <a:t>EDTA</a:t>
            </a:r>
            <a:r>
              <a:rPr lang="zh-CN" altLang="en-US" sz="2800" dirty="0"/>
              <a:t>标准溶液浓度为</a:t>
            </a:r>
            <a:r>
              <a:rPr lang="en-US" altLang="zh-CN" sz="2800"/>
              <a:t>0.01025mol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L-1</a:t>
            </a:r>
            <a:r>
              <a:rPr lang="zh-CN" altLang="en-US" sz="2800" dirty="0"/>
              <a:t>，则其对</a:t>
            </a:r>
            <a:r>
              <a:rPr lang="en-US" altLang="zh-CN" sz="2800" err="1"/>
              <a:t>ZnO</a:t>
            </a:r>
            <a:r>
              <a:rPr lang="zh-CN" altLang="en-US" sz="2800" dirty="0"/>
              <a:t>的滴定度为多少（</a:t>
            </a:r>
            <a:r>
              <a:rPr lang="en-US" altLang="zh-CN" sz="2800"/>
              <a:t>mg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mL-1</a:t>
            </a:r>
            <a:r>
              <a:rPr lang="zh-CN" altLang="en-US" sz="2800" dirty="0"/>
              <a:t>）？（</a:t>
            </a:r>
            <a:r>
              <a:rPr lang="en-US" altLang="zh-CN" sz="2800"/>
              <a:t>M</a:t>
            </a:r>
            <a:r>
              <a:rPr lang="zh-CN" altLang="en-US" sz="2800" dirty="0"/>
              <a:t>（</a:t>
            </a:r>
            <a:r>
              <a:rPr lang="en-US" altLang="zh-CN" sz="2800" err="1"/>
              <a:t>ZnO</a:t>
            </a:r>
            <a:r>
              <a:rPr lang="zh-CN" altLang="en-US" sz="2800" dirty="0"/>
              <a:t>）</a:t>
            </a:r>
            <a:r>
              <a:rPr lang="en-US" altLang="zh-CN" sz="2800"/>
              <a:t>=81.38g</a:t>
            </a:r>
            <a:r>
              <a:rPr lang="en-US" altLang="zh-CN" sz="2800">
                <a:latin typeface="Arial" panose="020B0604020202020204" pitchFamily="34" charset="0"/>
              </a:rPr>
              <a:t>·</a:t>
            </a:r>
            <a:r>
              <a:rPr lang="en-US" altLang="zh-CN" sz="2800"/>
              <a:t>mol-1</a:t>
            </a:r>
            <a:r>
              <a:rPr lang="zh-CN" altLang="en-US" sz="2800" dirty="0"/>
              <a:t>）</a:t>
            </a:r>
            <a:endParaRPr lang="zh-CN" altLang="en-US" sz="2800" dirty="0"/>
          </a:p>
          <a:p>
            <a:pPr>
              <a:lnSpc>
                <a:spcPct val="90000"/>
              </a:lnSpc>
            </a:pPr>
            <a:r>
              <a:rPr lang="zh-CN" altLang="en-US" sz="2800" dirty="0"/>
              <a:t>（</a:t>
            </a:r>
            <a:r>
              <a:rPr lang="en-US" altLang="zh-CN" sz="2800"/>
              <a:t>4</a:t>
            </a:r>
            <a:r>
              <a:rPr lang="zh-CN" altLang="en-US" sz="2800" dirty="0"/>
              <a:t>）已知</a:t>
            </a:r>
            <a:r>
              <a:rPr lang="en-US" altLang="zh-CN" sz="2800" err="1"/>
              <a:t>lgKCaY</a:t>
            </a:r>
            <a:r>
              <a:rPr lang="en-US" altLang="zh-CN" sz="2800"/>
              <a:t>=10.69</a:t>
            </a:r>
            <a:r>
              <a:rPr lang="zh-CN" altLang="en-US" sz="2800" dirty="0"/>
              <a:t>、</a:t>
            </a:r>
            <a:r>
              <a:rPr lang="en-US" altLang="zh-CN" sz="2800" err="1"/>
              <a:t>lgKMgY</a:t>
            </a:r>
            <a:r>
              <a:rPr lang="en-US" altLang="zh-CN" sz="2800"/>
              <a:t>=8.69</a:t>
            </a:r>
            <a:r>
              <a:rPr lang="zh-CN" altLang="en-US" sz="2800" dirty="0"/>
              <a:t>，当</a:t>
            </a:r>
            <a:r>
              <a:rPr lang="en-US" altLang="zh-CN" sz="2800"/>
              <a:t>Ca2+</a:t>
            </a:r>
            <a:r>
              <a:rPr lang="zh-CN" altLang="en-US" sz="2800" dirty="0"/>
              <a:t>、</a:t>
            </a:r>
            <a:r>
              <a:rPr lang="en-US" altLang="zh-CN" sz="2800"/>
              <a:t>Mg2+</a:t>
            </a:r>
            <a:r>
              <a:rPr lang="zh-CN" altLang="en-US" sz="2800" dirty="0"/>
              <a:t>浓度相近时，哪一种离子的最高允许酸度比较高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/>
              <a:t>2009/36</a:t>
            </a:r>
            <a:r>
              <a:rPr lang="zh-CN" altLang="en-US" dirty="0"/>
              <a:t>．某溶液中含</a:t>
            </a:r>
            <a:r>
              <a:rPr lang="en-US" altLang="zh-CN"/>
              <a:t>Ca</a:t>
            </a:r>
            <a:r>
              <a:rPr lang="en-US" altLang="zh-CN" baseline="30000"/>
              <a:t>2+</a:t>
            </a:r>
            <a:r>
              <a:rPr lang="zh-CN" altLang="en-US" dirty="0"/>
              <a:t>、</a:t>
            </a:r>
            <a:r>
              <a:rPr lang="en-US" altLang="zh-CN"/>
              <a:t>Mg</a:t>
            </a:r>
            <a:r>
              <a:rPr lang="en-US" altLang="zh-CN" baseline="30000"/>
              <a:t>2+</a:t>
            </a:r>
            <a:r>
              <a:rPr lang="zh-CN" altLang="en-US" dirty="0"/>
              <a:t>及少量</a:t>
            </a:r>
            <a:r>
              <a:rPr lang="en-US" altLang="zh-CN"/>
              <a:t>Fe</a:t>
            </a:r>
            <a:r>
              <a:rPr lang="en-US" altLang="zh-CN" baseline="30000"/>
              <a:t>3+</a:t>
            </a:r>
            <a:r>
              <a:rPr lang="zh-CN" altLang="en-US" dirty="0"/>
              <a:t>、</a:t>
            </a:r>
            <a:r>
              <a:rPr lang="en-US" altLang="zh-CN"/>
              <a:t>A1</a:t>
            </a:r>
            <a:r>
              <a:rPr lang="en-US" altLang="zh-CN" baseline="30000"/>
              <a:t>3+</a:t>
            </a:r>
            <a:r>
              <a:rPr lang="zh-CN" altLang="en-US" dirty="0"/>
              <a:t>，现加入适量三乙醇胺并调节溶液</a:t>
            </a:r>
            <a:r>
              <a:rPr lang="en-US" altLang="zh-CN"/>
              <a:t>pH=10</a:t>
            </a:r>
            <a:r>
              <a:rPr lang="zh-CN" altLang="en-US" dirty="0"/>
              <a:t>，以铬黑</a:t>
            </a:r>
            <a:r>
              <a:rPr lang="en-US" altLang="zh-CN"/>
              <a:t>T</a:t>
            </a:r>
            <a:r>
              <a:rPr lang="zh-CN" altLang="en-US" dirty="0"/>
              <a:t>为指示剂，用</a:t>
            </a:r>
            <a:r>
              <a:rPr lang="en-US" altLang="zh-CN"/>
              <a:t>EDTA</a:t>
            </a:r>
            <a:r>
              <a:rPr lang="zh-CN" altLang="en-US" dirty="0"/>
              <a:t>溶液滴定，此时测得的是</a:t>
            </a:r>
            <a:r>
              <a:rPr lang="zh-CN" altLang="en-US" u="sng" dirty="0"/>
              <a:t>          </a:t>
            </a:r>
            <a:r>
              <a:rPr lang="zh-CN" altLang="en-US" dirty="0"/>
              <a:t>离子的总量。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0" y="0"/>
            <a:ext cx="8893175" cy="6669088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en-US" altLang="zh-CN" sz="2400"/>
              <a:t>53</a:t>
            </a:r>
            <a:r>
              <a:rPr lang="zh-CN" altLang="en-US" sz="2400" dirty="0"/>
              <a:t>．</a:t>
            </a:r>
            <a:r>
              <a:rPr lang="en-US" altLang="zh-CN" sz="2400"/>
              <a:t>(</a:t>
            </a:r>
            <a:r>
              <a:rPr lang="zh-CN" altLang="en-US" sz="2400" dirty="0"/>
              <a:t>本小题</a:t>
            </a:r>
            <a:r>
              <a:rPr lang="en-US" altLang="zh-CN" sz="2400"/>
              <a:t>9</a:t>
            </a:r>
            <a:r>
              <a:rPr lang="zh-CN" altLang="en-US" sz="2400" dirty="0"/>
              <a:t>分</a:t>
            </a:r>
            <a:r>
              <a:rPr lang="en-US" altLang="zh-CN" sz="2400"/>
              <a:t>)</a:t>
            </a:r>
            <a:r>
              <a:rPr lang="zh-CN" altLang="en-US" sz="2400" dirty="0"/>
              <a:t>测定锆英石中</a:t>
            </a:r>
            <a:r>
              <a:rPr lang="en-US" altLang="zh-CN" sz="2400"/>
              <a:t>Zr0</a:t>
            </a:r>
            <a:r>
              <a:rPr lang="en-US" altLang="zh-CN" sz="2400" baseline="-25000"/>
              <a:t>2</a:t>
            </a:r>
            <a:r>
              <a:rPr lang="zh-CN" altLang="en-US" sz="2400" dirty="0"/>
              <a:t>和</a:t>
            </a:r>
            <a:r>
              <a:rPr lang="en-US" altLang="zh-CN" sz="2400"/>
              <a:t>Fe</a:t>
            </a:r>
            <a:r>
              <a:rPr lang="en-US" altLang="zh-CN" sz="2400" baseline="-25000"/>
              <a:t>2</a:t>
            </a:r>
            <a:r>
              <a:rPr lang="en-US" altLang="zh-CN" sz="2400"/>
              <a:t>0</a:t>
            </a:r>
            <a:r>
              <a:rPr lang="en-US" altLang="zh-CN" sz="2400" baseline="-25000"/>
              <a:t>3</a:t>
            </a:r>
            <a:r>
              <a:rPr lang="zh-CN" altLang="en-US" sz="2400" dirty="0"/>
              <a:t>的含量时，称取</a:t>
            </a:r>
            <a:r>
              <a:rPr lang="en-US" altLang="zh-CN" sz="2400"/>
              <a:t>1.000g</a:t>
            </a:r>
            <a:r>
              <a:rPr lang="zh-CN" altLang="en-US" sz="2400" dirty="0"/>
              <a:t>试样，以适当的方法熔样后，经溶解，定容制成</a:t>
            </a:r>
            <a:r>
              <a:rPr lang="en-US" altLang="zh-CN" sz="2400"/>
              <a:t>250.0mL</a:t>
            </a:r>
            <a:r>
              <a:rPr lang="zh-CN" altLang="en-US" sz="2400" dirty="0"/>
              <a:t>试样溶液。移取</a:t>
            </a:r>
            <a:r>
              <a:rPr lang="en-US" altLang="zh-CN" sz="2400"/>
              <a:t>50.00mL</a:t>
            </a:r>
            <a:r>
              <a:rPr lang="zh-CN" altLang="en-US" sz="2400" dirty="0"/>
              <a:t>该试液，调节</a:t>
            </a:r>
            <a:r>
              <a:rPr lang="en-US" altLang="zh-CN" sz="2400"/>
              <a:t>pH=0.8</a:t>
            </a:r>
            <a:r>
              <a:rPr lang="zh-CN" altLang="en-US" sz="2400" dirty="0"/>
              <a:t>，加入盐酸羟胺还原</a:t>
            </a:r>
            <a:r>
              <a:rPr lang="en-US" altLang="zh-CN" sz="2400"/>
              <a:t>Fe</a:t>
            </a:r>
            <a:r>
              <a:rPr lang="en-US" altLang="zh-CN" sz="2400" baseline="30000"/>
              <a:t>3+</a:t>
            </a:r>
            <a:r>
              <a:rPr lang="zh-CN" altLang="en-US" sz="2400" dirty="0"/>
              <a:t>，以二甲酚橙为指示剂，用</a:t>
            </a:r>
            <a:r>
              <a:rPr lang="en-US" altLang="zh-CN" sz="2400"/>
              <a:t>1.000X</a:t>
            </a:r>
            <a:endParaRPr lang="en-US" altLang="zh-CN" sz="2400"/>
          </a:p>
          <a:p>
            <a:pPr>
              <a:lnSpc>
                <a:spcPct val="90000"/>
              </a:lnSpc>
            </a:pPr>
            <a:r>
              <a:rPr lang="en-US" altLang="zh-CN" sz="2400"/>
              <a:t>10</a:t>
            </a:r>
            <a:r>
              <a:rPr lang="en-US" altLang="zh-CN" sz="2400" baseline="30000"/>
              <a:t>-3</a:t>
            </a:r>
            <a:r>
              <a:rPr lang="en-US" altLang="zh-CN" sz="2400"/>
              <a:t>moL</a:t>
            </a:r>
            <a:r>
              <a:rPr lang="en-US" altLang="zh-CN" sz="2400">
                <a:latin typeface="Arial" panose="020B0604020202020204" pitchFamily="34" charset="0"/>
              </a:rPr>
              <a:t>·</a:t>
            </a:r>
            <a:r>
              <a:rPr lang="en-US" altLang="zh-CN" sz="2400"/>
              <a:t>L</a:t>
            </a:r>
            <a:r>
              <a:rPr lang="en-US" altLang="zh-CN" sz="2400" baseline="30000"/>
              <a:t>-1</a:t>
            </a:r>
            <a:r>
              <a:rPr lang="en-US" altLang="zh-CN" sz="2400"/>
              <a:t>EDTA</a:t>
            </a:r>
            <a:r>
              <a:rPr lang="zh-CN" altLang="en-US" sz="2400" dirty="0"/>
              <a:t>溶液滴定，用去</a:t>
            </a:r>
            <a:r>
              <a:rPr lang="en-US" altLang="zh-CN" sz="2400"/>
              <a:t>10.00mL</a:t>
            </a:r>
            <a:r>
              <a:rPr lang="zh-CN" altLang="en-US" sz="2400" dirty="0"/>
              <a:t>。加入浓硝酸，加热，使</a:t>
            </a:r>
            <a:r>
              <a:rPr lang="en-US" altLang="zh-CN" sz="2400"/>
              <a:t>Fe</a:t>
            </a:r>
            <a:r>
              <a:rPr lang="en-US" altLang="zh-CN" sz="2400" baseline="30000"/>
              <a:t>2+</a:t>
            </a:r>
            <a:r>
              <a:rPr lang="zh-CN" altLang="en-US" sz="2400" dirty="0"/>
              <a:t>氧化为</a:t>
            </a:r>
            <a:r>
              <a:rPr lang="en-US" altLang="zh-CN" sz="2400"/>
              <a:t>Fe</a:t>
            </a:r>
            <a:r>
              <a:rPr lang="en-US" altLang="zh-CN" sz="2400" baseline="30000"/>
              <a:t>3+</a:t>
            </a:r>
            <a:r>
              <a:rPr lang="zh-CN" altLang="en-US" sz="2400" dirty="0"/>
              <a:t>，将溶液</a:t>
            </a:r>
            <a:r>
              <a:rPr lang="en-US" altLang="zh-CN" sz="2400"/>
              <a:t>pH</a:t>
            </a:r>
            <a:r>
              <a:rPr lang="zh-CN" altLang="en-US" sz="2400" dirty="0"/>
              <a:t>调至</a:t>
            </a:r>
            <a:r>
              <a:rPr lang="en-US" altLang="zh-CN" sz="2400"/>
              <a:t>1.5</a:t>
            </a:r>
            <a:r>
              <a:rPr lang="zh-CN" altLang="en-US" sz="2400" dirty="0"/>
              <a:t>，用磺基水杨酸作指示剂，用上述</a:t>
            </a:r>
            <a:r>
              <a:rPr lang="en-US" altLang="zh-CN" sz="2400"/>
              <a:t>EDTA</a:t>
            </a:r>
            <a:r>
              <a:rPr lang="zh-CN" altLang="en-US" sz="2400" dirty="0"/>
              <a:t>溶液滴定，用去</a:t>
            </a:r>
            <a:r>
              <a:rPr lang="en-US" altLang="zh-CN" sz="2400"/>
              <a:t>20.00mL</a:t>
            </a:r>
            <a:r>
              <a:rPr lang="zh-CN" altLang="en-US" sz="2400" dirty="0"/>
              <a:t>。</a:t>
            </a:r>
            <a:endParaRPr lang="zh-CN" altLang="en-US" sz="2400" dirty="0"/>
          </a:p>
          <a:p>
            <a:pPr>
              <a:lnSpc>
                <a:spcPct val="90000"/>
              </a:lnSpc>
            </a:pPr>
            <a:r>
              <a:rPr lang="zh-CN" altLang="en-US" sz="2400" dirty="0"/>
              <a:t>已知：</a:t>
            </a:r>
            <a:r>
              <a:rPr lang="en-US" altLang="zh-CN" sz="2400" err="1"/>
              <a:t>lgKzry</a:t>
            </a:r>
            <a:r>
              <a:rPr lang="zh-CN" altLang="en-US" sz="2400" dirty="0"/>
              <a:t>＝</a:t>
            </a:r>
            <a:r>
              <a:rPr lang="en-US" altLang="zh-CN" sz="2400"/>
              <a:t>29</a:t>
            </a:r>
            <a:r>
              <a:rPr lang="zh-CN" altLang="en-US" sz="2400" dirty="0"/>
              <a:t>．</a:t>
            </a:r>
            <a:r>
              <a:rPr lang="en-US" altLang="zh-CN" sz="2400"/>
              <a:t>50</a:t>
            </a:r>
            <a:r>
              <a:rPr lang="zh-CN" altLang="en-US" sz="2400" dirty="0"/>
              <a:t>，</a:t>
            </a:r>
            <a:r>
              <a:rPr lang="en-US" altLang="zh-CN" sz="2400" err="1"/>
              <a:t>lgKFe(Ⅲ)Y</a:t>
            </a:r>
            <a:r>
              <a:rPr lang="zh-CN" altLang="en-US" sz="2400" dirty="0"/>
              <a:t>＝</a:t>
            </a:r>
            <a:r>
              <a:rPr lang="en-US" altLang="zh-CN" sz="2400"/>
              <a:t>25.10</a:t>
            </a:r>
            <a:r>
              <a:rPr lang="zh-CN" altLang="en-US" sz="2400" dirty="0"/>
              <a:t>，</a:t>
            </a:r>
            <a:r>
              <a:rPr lang="en-US" altLang="zh-CN" sz="2400" err="1"/>
              <a:t>lgKFe</a:t>
            </a:r>
            <a:r>
              <a:rPr lang="zh-CN" altLang="en-US" sz="2400" dirty="0"/>
              <a:t>（</a:t>
            </a:r>
            <a:r>
              <a:rPr lang="en-US" altLang="zh-CN" sz="2400"/>
              <a:t>Ⅱ</a:t>
            </a:r>
            <a:r>
              <a:rPr lang="zh-CN" altLang="en-US" sz="2400" dirty="0"/>
              <a:t>）</a:t>
            </a:r>
            <a:r>
              <a:rPr lang="en-US" altLang="zh-CN" sz="2400"/>
              <a:t>Y=14.32</a:t>
            </a:r>
            <a:r>
              <a:rPr lang="zh-CN" altLang="en-US" sz="2400" dirty="0"/>
              <a:t>，</a:t>
            </a:r>
            <a:r>
              <a:rPr lang="en-US" altLang="zh-CN" sz="2400"/>
              <a:t>M(Fe</a:t>
            </a:r>
            <a:r>
              <a:rPr lang="en-US" altLang="zh-CN" sz="2400" baseline="-25000"/>
              <a:t>2</a:t>
            </a:r>
            <a:r>
              <a:rPr lang="en-US" altLang="zh-CN" sz="2400"/>
              <a:t>O</a:t>
            </a:r>
            <a:r>
              <a:rPr lang="en-US" altLang="zh-CN" sz="2400" baseline="-25000"/>
              <a:t>3</a:t>
            </a:r>
            <a:r>
              <a:rPr lang="en-US" altLang="zh-CN" sz="2400"/>
              <a:t>)</a:t>
            </a:r>
            <a:r>
              <a:rPr lang="zh-CN" altLang="en-US" sz="2400" dirty="0"/>
              <a:t>：</a:t>
            </a:r>
            <a:r>
              <a:rPr lang="en-US" altLang="zh-CN" sz="2400"/>
              <a:t>159.69 g</a:t>
            </a:r>
            <a:r>
              <a:rPr lang="en-US" altLang="zh-CN" sz="2400">
                <a:latin typeface="Arial" panose="020B0604020202020204" pitchFamily="34" charset="0"/>
              </a:rPr>
              <a:t>·</a:t>
            </a:r>
            <a:r>
              <a:rPr lang="en-US" altLang="zh-CN" sz="2400"/>
              <a:t>mol</a:t>
            </a:r>
            <a:r>
              <a:rPr lang="en-US" altLang="zh-CN" sz="2400" baseline="30000"/>
              <a:t>-1</a:t>
            </a:r>
            <a:endParaRPr lang="en-US" altLang="zh-CN" sz="2400" baseline="30000"/>
          </a:p>
          <a:p>
            <a:pPr>
              <a:lnSpc>
                <a:spcPct val="90000"/>
              </a:lnSpc>
            </a:pPr>
            <a:r>
              <a:rPr lang="zh-CN" altLang="en-US" sz="2400" dirty="0"/>
              <a:t>根据上述实验过程及有关数据，试回答下列问题：</a:t>
            </a:r>
            <a:endParaRPr lang="zh-CN" altLang="en-US" sz="2400" dirty="0"/>
          </a:p>
          <a:p>
            <a:pPr>
              <a:lnSpc>
                <a:spcPct val="90000"/>
              </a:lnSpc>
            </a:pPr>
            <a:r>
              <a:rPr lang="en-US" altLang="zh-CN" sz="2400"/>
              <a:t>(1)</a:t>
            </a:r>
            <a:r>
              <a:rPr lang="zh-CN" altLang="en-US" sz="2400" dirty="0"/>
              <a:t>称取锆英石试样时，试样必须具有代表性，其操作步骤大致为：取粗样</a:t>
            </a:r>
            <a:r>
              <a:rPr lang="en-US" altLang="zh-CN" sz="2400" dirty="0"/>
              <a:t>→</a:t>
            </a:r>
            <a:r>
              <a:rPr lang="zh-CN" altLang="en-US" sz="2400" dirty="0"/>
              <a:t>破碎</a:t>
            </a:r>
            <a:r>
              <a:rPr lang="en-US" altLang="zh-CN" sz="2400" dirty="0"/>
              <a:t>→</a:t>
            </a:r>
            <a:r>
              <a:rPr lang="zh-CN" altLang="en-US" sz="2400" dirty="0"/>
              <a:t>缩分。其中常用的缩分方法是</a:t>
            </a:r>
            <a:r>
              <a:rPr lang="zh-CN" altLang="en-US" sz="2400" u="sng" dirty="0"/>
              <a:t>       </a:t>
            </a:r>
            <a:r>
              <a:rPr lang="zh-CN" altLang="en-US" sz="2400" dirty="0"/>
              <a:t>。</a:t>
            </a:r>
            <a:endParaRPr lang="zh-CN" altLang="en-US" sz="2400" dirty="0"/>
          </a:p>
          <a:p>
            <a:pPr>
              <a:lnSpc>
                <a:spcPct val="90000"/>
              </a:lnSpc>
            </a:pPr>
            <a:r>
              <a:rPr lang="en-US" altLang="zh-CN" sz="2400"/>
              <a:t>(2)</a:t>
            </a:r>
            <a:r>
              <a:rPr lang="zh-CN" altLang="en-US" sz="2400" dirty="0"/>
              <a:t>说明用盐酸羟胺还原</a:t>
            </a:r>
            <a:r>
              <a:rPr lang="en-US" altLang="zh-CN" sz="2400"/>
              <a:t>Fe</a:t>
            </a:r>
            <a:r>
              <a:rPr lang="en-US" altLang="zh-CN" sz="2400" baseline="30000"/>
              <a:t>3</a:t>
            </a:r>
            <a:r>
              <a:rPr lang="en-US" altLang="zh-CN" sz="2400"/>
              <a:t>+</a:t>
            </a:r>
            <a:r>
              <a:rPr lang="zh-CN" altLang="en-US" sz="2400" dirty="0"/>
              <a:t>的理由。</a:t>
            </a:r>
            <a:endParaRPr lang="zh-CN" altLang="en-US" sz="2400" dirty="0"/>
          </a:p>
          <a:p>
            <a:pPr>
              <a:lnSpc>
                <a:spcPct val="90000"/>
              </a:lnSpc>
            </a:pPr>
            <a:r>
              <a:rPr lang="en-US" altLang="zh-CN" sz="2400"/>
              <a:t>(3)</a:t>
            </a:r>
            <a:r>
              <a:rPr lang="zh-CN" altLang="en-US" sz="2400" dirty="0"/>
              <a:t>用</a:t>
            </a:r>
            <a:r>
              <a:rPr lang="en-US" altLang="zh-CN" sz="2400"/>
              <a:t>EDTA</a:t>
            </a:r>
            <a:r>
              <a:rPr lang="zh-CN" altLang="en-US" sz="2400" dirty="0"/>
              <a:t>滴定</a:t>
            </a:r>
            <a:r>
              <a:rPr lang="en-US" altLang="zh-CN" sz="2400"/>
              <a:t>Fe</a:t>
            </a:r>
            <a:r>
              <a:rPr lang="en-US" altLang="zh-CN" sz="2400" baseline="30000"/>
              <a:t>3+</a:t>
            </a:r>
            <a:r>
              <a:rPr lang="zh-CN" altLang="en-US" sz="2400" dirty="0"/>
              <a:t>时，不用二甲酚橙作指示剂的原因是</a:t>
            </a:r>
            <a:r>
              <a:rPr lang="zh-CN" altLang="en-US" sz="2400" u="sng" dirty="0"/>
              <a:t>              </a:t>
            </a:r>
            <a:r>
              <a:rPr lang="zh-CN" altLang="en-US" sz="2400" dirty="0"/>
              <a:t>。</a:t>
            </a:r>
            <a:endParaRPr lang="zh-CN" altLang="en-US" sz="2400" dirty="0"/>
          </a:p>
          <a:p>
            <a:pPr>
              <a:lnSpc>
                <a:spcPct val="90000"/>
              </a:lnSpc>
            </a:pPr>
            <a:r>
              <a:rPr lang="en-US" altLang="zh-CN" sz="2400"/>
              <a:t>(4)</a:t>
            </a:r>
            <a:r>
              <a:rPr lang="zh-CN" altLang="en-US" sz="2400" dirty="0"/>
              <a:t>试样</a:t>
            </a:r>
            <a:r>
              <a:rPr lang="en-US" altLang="zh-CN" sz="2400"/>
              <a:t>Fe</a:t>
            </a:r>
            <a:r>
              <a:rPr lang="en-US" altLang="zh-CN" sz="2400" baseline="-25000"/>
              <a:t>2</a:t>
            </a:r>
            <a:r>
              <a:rPr lang="en-US" altLang="zh-CN" sz="2400"/>
              <a:t>O</a:t>
            </a:r>
            <a:r>
              <a:rPr lang="en-US" altLang="zh-CN" sz="2400" baseline="-25000"/>
              <a:t>3</a:t>
            </a:r>
            <a:r>
              <a:rPr lang="zh-CN" altLang="en-US" sz="2400" dirty="0"/>
              <a:t>，的质量分数为</a:t>
            </a:r>
            <a:r>
              <a:rPr lang="zh-CN" altLang="en-US" sz="2400" u="sng" dirty="0"/>
              <a:t>              </a:t>
            </a:r>
            <a:r>
              <a:rPr lang="zh-CN" altLang="en-US" sz="2400" dirty="0"/>
              <a:t>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669087"/>
          </a:xfrm>
          <a:ln/>
        </p:spPr>
        <p:txBody>
          <a:bodyPr/>
          <a:p>
            <a:r>
              <a:rPr lang="en-US" altLang="zh-CN"/>
              <a:t>2011/60</a:t>
            </a:r>
            <a:r>
              <a:rPr lang="zh-CN" altLang="en-US" dirty="0"/>
              <a:t>．（</a:t>
            </a:r>
            <a:r>
              <a:rPr lang="en-US" altLang="zh-CN"/>
              <a:t>8</a:t>
            </a:r>
            <a:r>
              <a:rPr lang="zh-CN" altLang="en-US" dirty="0"/>
              <a:t>分）称取镍盐样品</a:t>
            </a:r>
            <a:r>
              <a:rPr lang="en-US" altLang="zh-CN"/>
              <a:t>0.5300g</a:t>
            </a:r>
            <a:r>
              <a:rPr lang="zh-CN" altLang="en-US" dirty="0"/>
              <a:t>，溶解后定容至</a:t>
            </a:r>
            <a:r>
              <a:rPr lang="en-US" altLang="zh-CN"/>
              <a:t>100mL</a:t>
            </a:r>
            <a:r>
              <a:rPr lang="zh-CN" altLang="en-US" dirty="0"/>
              <a:t>容量瓶中，吸出</a:t>
            </a:r>
            <a:r>
              <a:rPr lang="en-US" altLang="zh-CN"/>
              <a:t>10.00mL</a:t>
            </a:r>
            <a:r>
              <a:rPr lang="zh-CN" altLang="en-US" dirty="0"/>
              <a:t>于锥形瓶中，加入</a:t>
            </a:r>
            <a:r>
              <a:rPr lang="en-US" altLang="zh-CN"/>
              <a:t>0.02000mol/L</a:t>
            </a:r>
            <a:r>
              <a:rPr lang="zh-CN" altLang="en-US" dirty="0"/>
              <a:t>的</a:t>
            </a:r>
            <a:r>
              <a:rPr lang="en-US" altLang="zh-CN"/>
              <a:t>EDTA</a:t>
            </a:r>
            <a:r>
              <a:rPr lang="zh-CN" altLang="en-US" dirty="0"/>
              <a:t>标准滴定溶液</a:t>
            </a:r>
            <a:r>
              <a:rPr lang="en-US" altLang="zh-CN"/>
              <a:t>30.00mL</a:t>
            </a:r>
            <a:r>
              <a:rPr lang="zh-CN" altLang="en-US" dirty="0"/>
              <a:t>，用氨水调节溶液</a:t>
            </a:r>
            <a:r>
              <a:rPr lang="en-US" altLang="zh-CN"/>
              <a:t>pH≈5,</a:t>
            </a:r>
            <a:r>
              <a:rPr lang="zh-CN" altLang="en-US" dirty="0"/>
              <a:t>加入</a:t>
            </a:r>
            <a:r>
              <a:rPr lang="en-US" altLang="zh-CN" err="1"/>
              <a:t>HAc-NaAc</a:t>
            </a:r>
            <a:r>
              <a:rPr lang="zh-CN" altLang="en-US" dirty="0"/>
              <a:t>缓冲溶液</a:t>
            </a:r>
            <a:r>
              <a:rPr lang="en-US" altLang="zh-CN"/>
              <a:t>20mL</a:t>
            </a:r>
            <a:r>
              <a:rPr lang="zh-CN" altLang="en-US" dirty="0"/>
              <a:t>，加热至沸后，再加几滴</a:t>
            </a:r>
            <a:r>
              <a:rPr lang="en-US" altLang="zh-CN"/>
              <a:t>PAN</a:t>
            </a:r>
            <a:r>
              <a:rPr lang="zh-CN" altLang="en-US" dirty="0"/>
              <a:t>指示剂，立即用</a:t>
            </a:r>
            <a:r>
              <a:rPr lang="en-US" altLang="zh-CN"/>
              <a:t>0.02000mol/L</a:t>
            </a:r>
            <a:r>
              <a:rPr lang="zh-CN" altLang="en-US" dirty="0"/>
              <a:t>的</a:t>
            </a:r>
            <a:r>
              <a:rPr lang="en-US" altLang="zh-CN"/>
              <a:t>CuSO</a:t>
            </a:r>
            <a:r>
              <a:rPr lang="en-US" altLang="zh-CN" baseline="-25000"/>
              <a:t>4</a:t>
            </a:r>
            <a:r>
              <a:rPr lang="zh-CN" altLang="en-US" dirty="0"/>
              <a:t>标准滴定溶液滴定，用去</a:t>
            </a:r>
            <a:r>
              <a:rPr lang="en-US" altLang="zh-CN"/>
              <a:t>11.20mL</a:t>
            </a:r>
            <a:r>
              <a:rPr lang="zh-CN" altLang="en-US" dirty="0"/>
              <a:t>。求镍盐中镍的质量分数。已知</a:t>
            </a:r>
            <a:r>
              <a:rPr lang="en-US" altLang="zh-CN" i="1" err="1"/>
              <a:t>M</a:t>
            </a:r>
            <a:r>
              <a:rPr lang="en-US" altLang="zh-CN" err="1"/>
              <a:t>(Ni</a:t>
            </a:r>
            <a:r>
              <a:rPr lang="en-US" altLang="zh-CN"/>
              <a:t>)= 58.69g /mol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1" name="文本占位符 7170"/>
          <p:cNvSpPr>
            <a:spLocks noGrp="1"/>
          </p:cNvSpPr>
          <p:nvPr>
            <p:ph type="body" sz="half" idx="1"/>
          </p:nvPr>
        </p:nvSpPr>
        <p:spPr>
          <a:xfrm>
            <a:off x="468313" y="188913"/>
            <a:ext cx="8291512" cy="5937250"/>
          </a:xfrm>
          <a:ln/>
        </p:spPr>
        <p:txBody>
          <a:bodyPr/>
          <a:p>
            <a:pPr>
              <a:lnSpc>
                <a:spcPct val="80000"/>
              </a:lnSpc>
              <a:buClrTx/>
              <a:buSzTx/>
              <a:buFontTx/>
            </a:pPr>
            <a:r>
              <a:rPr lang="en-US" altLang="zh-CN" sz="2000"/>
              <a:t>66</a:t>
            </a:r>
            <a:r>
              <a:rPr lang="zh-CN" altLang="en-US" sz="2000" dirty="0"/>
              <a:t>．（</a:t>
            </a:r>
            <a:r>
              <a:rPr lang="en-US" altLang="zh-CN" sz="2000"/>
              <a:t>8</a:t>
            </a:r>
            <a:r>
              <a:rPr lang="zh-CN" altLang="en-US" sz="2000" dirty="0"/>
              <a:t>分）下表为</a:t>
            </a:r>
            <a:r>
              <a:rPr lang="en-US" altLang="zh-CN" sz="2000"/>
              <a:t>EDTA</a:t>
            </a:r>
            <a:r>
              <a:rPr lang="zh-CN" altLang="en-US" sz="2000" dirty="0"/>
              <a:t>与一些金属离子的配合物的稳定常数：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sz="2000" dirty="0"/>
              <a:t>根据上表数据回答下列问题：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sz="2000" dirty="0"/>
              <a:t>（</a:t>
            </a:r>
            <a:r>
              <a:rPr lang="en-US" altLang="zh-CN" sz="2000"/>
              <a:t>1</a:t>
            </a:r>
            <a:r>
              <a:rPr lang="zh-CN" altLang="en-US" sz="2000" dirty="0"/>
              <a:t>）上表四种离子中配合物最稳定的是</a:t>
            </a:r>
            <a:r>
              <a:rPr lang="en-US" altLang="zh-CN" sz="2000"/>
              <a:t>_________</a:t>
            </a:r>
            <a:r>
              <a:rPr lang="zh-CN" altLang="en-US" sz="2000" dirty="0"/>
              <a:t>，适用于配位滴定的离子稳定常数</a:t>
            </a:r>
            <a:r>
              <a:rPr lang="en-US" altLang="zh-CN" sz="2000" i="1"/>
              <a:t>K</a:t>
            </a:r>
            <a:r>
              <a:rPr lang="en-US" altLang="zh-CN" sz="2000"/>
              <a:t>MY</a:t>
            </a:r>
            <a:r>
              <a:rPr lang="zh-CN" altLang="en-US" sz="2000" dirty="0"/>
              <a:t>一般要求大于</a:t>
            </a:r>
            <a:r>
              <a:rPr lang="en-US" altLang="zh-CN" sz="2000"/>
              <a:t>____________</a:t>
            </a:r>
            <a:r>
              <a:rPr lang="zh-CN" altLang="en-US" sz="2000" dirty="0"/>
              <a:t>。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sz="2000" dirty="0"/>
              <a:t>（</a:t>
            </a:r>
            <a:r>
              <a:rPr lang="en-US" altLang="zh-CN" sz="2000"/>
              <a:t>2</a:t>
            </a:r>
            <a:r>
              <a:rPr lang="zh-CN" altLang="en-US" sz="2000" dirty="0"/>
              <a:t>）在</a:t>
            </a:r>
            <a:r>
              <a:rPr lang="en-US" altLang="zh-CN" sz="2000"/>
              <a:t>pH=4</a:t>
            </a:r>
            <a:r>
              <a:rPr lang="zh-CN" altLang="en-US" sz="2000" dirty="0"/>
              <a:t>的条件下，用</a:t>
            </a:r>
            <a:r>
              <a:rPr lang="en-US" altLang="zh-CN" sz="2000"/>
              <a:t>EDTA</a:t>
            </a:r>
            <a:r>
              <a:rPr lang="zh-CN" altLang="en-US" sz="2000" dirty="0"/>
              <a:t>滴定</a:t>
            </a:r>
            <a:r>
              <a:rPr lang="en-US" altLang="zh-CN" sz="2000"/>
              <a:t>Zn</a:t>
            </a:r>
            <a:r>
              <a:rPr lang="en-US" altLang="zh-CN" sz="2000" baseline="30000"/>
              <a:t>2+</a:t>
            </a:r>
            <a:r>
              <a:rPr lang="zh-CN" altLang="en-US" sz="2000" dirty="0"/>
              <a:t>时，试样中共存的</a:t>
            </a:r>
            <a:r>
              <a:rPr lang="en-US" altLang="zh-CN" sz="2000"/>
              <a:t>Ca</a:t>
            </a:r>
            <a:r>
              <a:rPr lang="en-US" altLang="zh-CN" sz="2000" baseline="30000"/>
              <a:t>2+</a:t>
            </a:r>
            <a:r>
              <a:rPr lang="zh-CN" altLang="en-US" sz="2000" dirty="0"/>
              <a:t>是否有干扰？为什么？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sz="2000" dirty="0"/>
              <a:t> </a:t>
            </a:r>
            <a:r>
              <a:rPr lang="zh-CN" altLang="en-US" sz="2000" u="sng" dirty="0"/>
              <a:t>                                                                                       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zh-CN" altLang="en-US" sz="2000" dirty="0"/>
              <a:t>（</a:t>
            </a:r>
            <a:r>
              <a:rPr lang="en-US" altLang="zh-CN" sz="2000"/>
              <a:t>3</a:t>
            </a:r>
            <a:r>
              <a:rPr lang="zh-CN" altLang="en-US" sz="2000" dirty="0"/>
              <a:t>）测定铜合金中少量锌和铅时，试样处理成溶液后，先加入</a:t>
            </a:r>
            <a:r>
              <a:rPr lang="en-US" altLang="zh-CN" sz="2000"/>
              <a:t>KCN</a:t>
            </a:r>
            <a:r>
              <a:rPr lang="zh-CN" altLang="en-US" sz="2000" dirty="0"/>
              <a:t>的氨性溶液，用</a:t>
            </a:r>
            <a:r>
              <a:rPr lang="en-US" altLang="zh-CN" sz="2000"/>
              <a:t>EDTA</a:t>
            </a:r>
            <a:r>
              <a:rPr lang="zh-CN" altLang="en-US" sz="2000" dirty="0"/>
              <a:t>滴定溶液中的</a:t>
            </a:r>
            <a:r>
              <a:rPr lang="en-US" altLang="zh-CN" sz="2000"/>
              <a:t>Pb</a:t>
            </a:r>
            <a:r>
              <a:rPr lang="en-US" altLang="zh-CN" sz="2000" baseline="30000"/>
              <a:t>2+</a:t>
            </a:r>
            <a:r>
              <a:rPr lang="zh-CN" altLang="en-US" sz="2000" dirty="0"/>
              <a:t>，然后加入甲醛溶液，再用</a:t>
            </a:r>
            <a:r>
              <a:rPr lang="en-US" altLang="zh-CN" sz="2000"/>
              <a:t>EDTA</a:t>
            </a:r>
            <a:r>
              <a:rPr lang="zh-CN" altLang="en-US" sz="2000" dirty="0"/>
              <a:t>滴定测定</a:t>
            </a:r>
            <a:r>
              <a:rPr lang="en-US" altLang="zh-CN" sz="2000"/>
              <a:t>Zn</a:t>
            </a:r>
            <a:r>
              <a:rPr lang="en-US" altLang="zh-CN" sz="2000" baseline="30000"/>
              <a:t>2+</a:t>
            </a:r>
            <a:r>
              <a:rPr lang="zh-CN" altLang="en-US" sz="2000" dirty="0"/>
              <a:t>。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en-US" altLang="zh-CN" sz="2000" dirty="0"/>
              <a:t>①</a:t>
            </a:r>
            <a:r>
              <a:rPr lang="zh-CN" altLang="en-US" sz="2000" dirty="0"/>
              <a:t>加入</a:t>
            </a:r>
            <a:r>
              <a:rPr lang="en-US" altLang="zh-CN" sz="2000"/>
              <a:t>KCN</a:t>
            </a:r>
            <a:r>
              <a:rPr lang="zh-CN" altLang="en-US" sz="2000" dirty="0"/>
              <a:t>的氨性溶液的目的是测定</a:t>
            </a:r>
            <a:r>
              <a:rPr lang="en-US" altLang="zh-CN" sz="2000"/>
              <a:t>Pb</a:t>
            </a:r>
            <a:r>
              <a:rPr lang="en-US" altLang="zh-CN" sz="2000" baseline="30000"/>
              <a:t>2+</a:t>
            </a:r>
            <a:r>
              <a:rPr lang="zh-CN" altLang="en-US" sz="2000" dirty="0"/>
              <a:t>时使</a:t>
            </a:r>
            <a:r>
              <a:rPr lang="en-US" altLang="zh-CN" sz="2000"/>
              <a:t>Cu</a:t>
            </a:r>
            <a:r>
              <a:rPr lang="en-US" altLang="zh-CN" sz="2000" baseline="30000"/>
              <a:t>2+</a:t>
            </a:r>
            <a:r>
              <a:rPr lang="zh-CN" altLang="en-US" sz="2000" dirty="0"/>
              <a:t>、</a:t>
            </a:r>
            <a:r>
              <a:rPr lang="en-US" altLang="zh-CN" sz="2000"/>
              <a:t>Zn</a:t>
            </a:r>
            <a:r>
              <a:rPr lang="en-US" altLang="zh-CN" sz="2000" baseline="30000"/>
              <a:t>2+</a:t>
            </a:r>
            <a:r>
              <a:rPr lang="zh-CN" altLang="en-US" sz="2000" dirty="0"/>
              <a:t>分别生成配离子而被</a:t>
            </a:r>
            <a:r>
              <a:rPr lang="en-US" altLang="zh-CN" sz="2000"/>
              <a:t>__________</a:t>
            </a:r>
            <a:r>
              <a:rPr lang="zh-CN" altLang="en-US" sz="2000" dirty="0"/>
              <a:t>，加入甲醛溶液释放</a:t>
            </a:r>
            <a:r>
              <a:rPr lang="en-US" altLang="zh-CN" sz="2000"/>
              <a:t>Zn</a:t>
            </a:r>
            <a:r>
              <a:rPr lang="en-US" altLang="zh-CN" sz="2000" baseline="30000"/>
              <a:t>2+</a:t>
            </a:r>
            <a:r>
              <a:rPr lang="zh-CN" altLang="en-US" sz="2000" dirty="0"/>
              <a:t>的方法叫</a:t>
            </a:r>
            <a:r>
              <a:rPr lang="en-US" altLang="zh-CN" sz="2000"/>
              <a:t>_________________</a:t>
            </a:r>
            <a:r>
              <a:rPr lang="zh-CN" altLang="en-US" sz="2000" dirty="0"/>
              <a:t>；</a:t>
            </a:r>
            <a:endParaRPr lang="zh-CN" altLang="en-US" sz="2000" dirty="0"/>
          </a:p>
          <a:p>
            <a:pPr>
              <a:lnSpc>
                <a:spcPct val="80000"/>
              </a:lnSpc>
              <a:buClrTx/>
              <a:buSzTx/>
              <a:buFontTx/>
            </a:pPr>
            <a:r>
              <a:rPr lang="en-US" altLang="zh-CN" sz="2000" dirty="0"/>
              <a:t>②</a:t>
            </a:r>
            <a:r>
              <a:rPr lang="zh-CN" altLang="en-US" sz="2000" dirty="0"/>
              <a:t>不能利用控制酸度的方法分步滴定的理由是</a:t>
            </a:r>
            <a:r>
              <a:rPr lang="en-US" altLang="zh-CN" sz="2000"/>
              <a:t>________________________________</a:t>
            </a:r>
            <a:r>
              <a:rPr lang="zh-CN" altLang="en-US" sz="2000" dirty="0"/>
              <a:t>。</a:t>
            </a:r>
            <a:endParaRPr lang="zh-CN" altLang="en-US" sz="2000" dirty="0"/>
          </a:p>
        </p:txBody>
      </p:sp>
      <p:graphicFrame>
        <p:nvGraphicFramePr>
          <p:cNvPr id="7233" name="内容占位符 7232"/>
          <p:cNvGraphicFramePr/>
          <p:nvPr>
            <p:ph sz="half" idx="2"/>
          </p:nvPr>
        </p:nvGraphicFramePr>
        <p:xfrm>
          <a:off x="900113" y="620713"/>
          <a:ext cx="6911975" cy="1584325"/>
        </p:xfrm>
        <a:graphic>
          <a:graphicData uri="http://schemas.openxmlformats.org/drawingml/2006/table">
            <a:tbl>
              <a:tblPr/>
              <a:tblGrid>
                <a:gridCol w="1382713"/>
                <a:gridCol w="1382712"/>
                <a:gridCol w="1381125"/>
                <a:gridCol w="1382713"/>
                <a:gridCol w="1382712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zh-CN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离子</a:t>
                      </a:r>
                      <a:endParaRPr lang="zh-CN" altLang="en-US" sz="2400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US" altLang="zh-CN" sz="2400" baseline="30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r>
                        <a:rPr lang="en-US" altLang="zh-CN" sz="2400" baseline="30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</a:t>
                      </a:r>
                      <a:r>
                        <a:rPr lang="en-US" altLang="zh-CN" sz="2400" baseline="30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altLang="zh-CN" sz="2400" baseline="30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lg</a:t>
                      </a:r>
                      <a:r>
                        <a:rPr lang="en-US" altLang="zh-CN" sz="2400" i="1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aseline="-3000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10.69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16.50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18.04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18.80</a:t>
                      </a:r>
                      <a:endParaRPr lang="zh-CN" altLang="en-US" sz="24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  <a:ln/>
        </p:spPr>
        <p:txBody>
          <a:bodyPr/>
          <a:p>
            <a:r>
              <a:rPr lang="en-US" altLang="zh-CN"/>
              <a:t>2012/11. </a:t>
            </a:r>
            <a:r>
              <a:rPr lang="zh-CN" altLang="en-US" dirty="0"/>
              <a:t>某</a:t>
            </a:r>
            <a:r>
              <a:rPr lang="en-US" altLang="zh-CN"/>
              <a:t>FeCl</a:t>
            </a:r>
            <a:r>
              <a:rPr lang="en-US" altLang="zh-CN" baseline="-25000"/>
              <a:t>3</a:t>
            </a:r>
            <a:r>
              <a:rPr lang="zh-CN" altLang="en-US" dirty="0"/>
              <a:t>溶液中含有少量的</a:t>
            </a:r>
            <a:r>
              <a:rPr lang="en-US" altLang="zh-CN"/>
              <a:t>Ca</a:t>
            </a:r>
            <a:r>
              <a:rPr lang="en-US" altLang="zh-CN" baseline="30000"/>
              <a:t>2+</a:t>
            </a:r>
            <a:r>
              <a:rPr lang="zh-CN" altLang="en-US" dirty="0"/>
              <a:t>、</a:t>
            </a:r>
            <a:r>
              <a:rPr lang="en-US" altLang="zh-CN"/>
              <a:t>Mg</a:t>
            </a:r>
            <a:r>
              <a:rPr lang="en-US" altLang="zh-CN" baseline="30000"/>
              <a:t>2+</a:t>
            </a:r>
            <a:r>
              <a:rPr lang="zh-CN" altLang="en-US" dirty="0"/>
              <a:t>，用</a:t>
            </a:r>
            <a:r>
              <a:rPr lang="en-US" altLang="zh-CN"/>
              <a:t>EDTA</a:t>
            </a:r>
            <a:r>
              <a:rPr lang="zh-CN" altLang="en-US" dirty="0"/>
              <a:t>测定溶液中的</a:t>
            </a:r>
            <a:r>
              <a:rPr lang="en-US" altLang="zh-CN"/>
              <a:t>Fe3+</a:t>
            </a:r>
            <a:r>
              <a:rPr lang="zh-CN" altLang="en-US" dirty="0"/>
              <a:t>浓度，为了消除</a:t>
            </a:r>
            <a:r>
              <a:rPr lang="en-US" altLang="zh-CN"/>
              <a:t>Ca</a:t>
            </a:r>
            <a:r>
              <a:rPr lang="en-US" altLang="zh-CN" baseline="30000"/>
              <a:t>2+</a:t>
            </a:r>
            <a:r>
              <a:rPr lang="zh-CN" altLang="en-US" dirty="0"/>
              <a:t>、</a:t>
            </a:r>
            <a:r>
              <a:rPr lang="en-US" altLang="zh-CN"/>
              <a:t>Mg</a:t>
            </a:r>
            <a:r>
              <a:rPr lang="en-US" altLang="zh-CN" baseline="30000"/>
              <a:t>2+</a:t>
            </a:r>
            <a:r>
              <a:rPr lang="zh-CN" altLang="en-US" dirty="0"/>
              <a:t>的干扰，最简便的方法是</a:t>
            </a:r>
            <a:r>
              <a:rPr lang="zh-CN" altLang="en-US" u="sng" dirty="0"/>
              <a:t>		</a:t>
            </a:r>
            <a:endParaRPr lang="zh-CN" altLang="en-US" dirty="0"/>
          </a:p>
          <a:p>
            <a:r>
              <a:rPr lang="en-US" altLang="zh-CN"/>
              <a:t>A.</a:t>
            </a:r>
            <a:r>
              <a:rPr lang="zh-CN" altLang="en-US" dirty="0"/>
              <a:t>掩蔽法                         </a:t>
            </a:r>
            <a:r>
              <a:rPr lang="en-US" altLang="zh-CN"/>
              <a:t>B. </a:t>
            </a:r>
            <a:r>
              <a:rPr lang="zh-CN" altLang="en-US" dirty="0"/>
              <a:t>沉淀分离法</a:t>
            </a:r>
            <a:endParaRPr lang="zh-CN" altLang="en-US" dirty="0"/>
          </a:p>
          <a:p>
            <a:r>
              <a:rPr lang="en-US" altLang="zh-CN"/>
              <a:t>C. </a:t>
            </a:r>
            <a:r>
              <a:rPr lang="zh-CN" altLang="en-US" dirty="0"/>
              <a:t>控制酸度法                 </a:t>
            </a:r>
            <a:r>
              <a:rPr lang="en-US" altLang="zh-CN"/>
              <a:t>D. </a:t>
            </a:r>
            <a:r>
              <a:rPr lang="zh-CN" altLang="en-US" dirty="0"/>
              <a:t>溶剂萃取法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8229600" cy="6669088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en-US" altLang="zh-CN"/>
              <a:t>67. </a:t>
            </a:r>
            <a:r>
              <a:rPr lang="zh-CN" altLang="en-US" dirty="0"/>
              <a:t>（</a:t>
            </a:r>
            <a:r>
              <a:rPr lang="en-US" altLang="zh-CN"/>
              <a:t>8</a:t>
            </a:r>
            <a:r>
              <a:rPr lang="zh-CN" altLang="en-US" dirty="0"/>
              <a:t>分）在工业上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 dirty="0"/>
              <a:t>俗称元明粉，其吸水后易生成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en-US" altLang="zh-CN">
                <a:latin typeface="Arial" panose="020B0604020202020204" pitchFamily="34" charset="0"/>
              </a:rPr>
              <a:t>•</a:t>
            </a:r>
            <a:r>
              <a:rPr lang="en-US" altLang="zh-CN"/>
              <a:t>10H</a:t>
            </a:r>
            <a:r>
              <a:rPr lang="en-US" altLang="zh-CN" baseline="-25000"/>
              <a:t>2</a:t>
            </a:r>
            <a:r>
              <a:rPr lang="en-US" altLang="zh-CN"/>
              <a:t>O</a:t>
            </a:r>
            <a:r>
              <a:rPr lang="zh-CN" altLang="en-US" dirty="0"/>
              <a:t>，俗称芒硝。某氯碱厂的副产物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 dirty="0"/>
              <a:t>中含有少量的</a:t>
            </a:r>
            <a:r>
              <a:rPr lang="en-US" altLang="zh-CN" err="1"/>
              <a:t>NaCl</a:t>
            </a:r>
            <a:r>
              <a:rPr lang="zh-CN" altLang="en-US" dirty="0"/>
              <a:t>，要分析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 dirty="0"/>
              <a:t>的质量分数，可以采用如下方法：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（</a:t>
            </a:r>
            <a:r>
              <a:rPr lang="en-US" altLang="zh-CN"/>
              <a:t>1</a:t>
            </a:r>
            <a:r>
              <a:rPr lang="zh-CN" altLang="en-US" dirty="0"/>
              <a:t>）在试液中加入已知量的</a:t>
            </a:r>
            <a:r>
              <a:rPr lang="zh-CN" altLang="en-US" u="sng" dirty="0"/>
              <a:t>        </a:t>
            </a:r>
            <a:r>
              <a:rPr lang="zh-CN" altLang="en-US" dirty="0"/>
              <a:t>标准溶液，使其生成</a:t>
            </a:r>
            <a:r>
              <a:rPr lang="zh-CN" altLang="en-US" u="sng" dirty="0"/>
              <a:t>        </a:t>
            </a:r>
            <a:r>
              <a:rPr lang="zh-CN" altLang="en-US" dirty="0"/>
              <a:t>沉淀；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（</a:t>
            </a:r>
            <a:r>
              <a:rPr lang="en-US" altLang="zh-CN"/>
              <a:t>2</a:t>
            </a:r>
            <a:r>
              <a:rPr lang="zh-CN" altLang="en-US" dirty="0"/>
              <a:t>）过量的</a:t>
            </a:r>
            <a:r>
              <a:rPr lang="zh-CN" altLang="en-US" u="sng" dirty="0"/>
              <a:t>         </a:t>
            </a:r>
            <a:r>
              <a:rPr lang="zh-CN" altLang="en-US" dirty="0"/>
              <a:t>再用</a:t>
            </a:r>
            <a:r>
              <a:rPr lang="en-US" altLang="zh-CN"/>
              <a:t>EDTA</a:t>
            </a:r>
            <a:r>
              <a:rPr lang="zh-CN" altLang="en-US" dirty="0"/>
              <a:t>滴定，该分析方法属于</a:t>
            </a:r>
            <a:r>
              <a:rPr lang="zh-CN" altLang="en-US" u="sng" dirty="0"/>
              <a:t>        </a:t>
            </a:r>
            <a:r>
              <a:rPr lang="zh-CN" altLang="en-US" dirty="0"/>
              <a:t>滴定法中的间接滴定；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（</a:t>
            </a:r>
            <a:r>
              <a:rPr lang="en-US" altLang="zh-CN"/>
              <a:t>3</a:t>
            </a:r>
            <a:r>
              <a:rPr lang="zh-CN" altLang="en-US" dirty="0"/>
              <a:t>）如果用基准物质</a:t>
            </a:r>
            <a:r>
              <a:rPr lang="en-US" altLang="zh-CN" err="1"/>
              <a:t>ZnO</a:t>
            </a:r>
            <a:r>
              <a:rPr lang="zh-CN" altLang="en-US" dirty="0"/>
              <a:t>标定</a:t>
            </a:r>
            <a:r>
              <a:rPr lang="en-US" altLang="zh-CN"/>
              <a:t>EDTA</a:t>
            </a:r>
            <a:r>
              <a:rPr lang="zh-CN" altLang="en-US" dirty="0"/>
              <a:t>溶液，可以选用的指示剂为</a:t>
            </a:r>
            <a:r>
              <a:rPr lang="zh-CN" altLang="en-US" u="sng" dirty="0"/>
              <a:t>           </a:t>
            </a:r>
            <a:r>
              <a:rPr lang="zh-CN" altLang="en-US" dirty="0"/>
              <a:t>，滴定终点时溶液由</a:t>
            </a:r>
            <a:r>
              <a:rPr lang="zh-CN" altLang="en-US" u="sng" dirty="0"/>
              <a:t>     </a:t>
            </a:r>
            <a:r>
              <a:rPr lang="zh-CN" altLang="en-US" dirty="0"/>
              <a:t>色变为</a:t>
            </a:r>
            <a:r>
              <a:rPr lang="zh-CN" altLang="en-US" u="sng" dirty="0"/>
              <a:t>     </a:t>
            </a:r>
            <a:r>
              <a:rPr lang="zh-CN" altLang="en-US" dirty="0"/>
              <a:t>色；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（</a:t>
            </a:r>
            <a:r>
              <a:rPr lang="en-US" altLang="zh-CN"/>
              <a:t>4</a:t>
            </a:r>
            <a:r>
              <a:rPr lang="zh-CN" altLang="en-US" dirty="0"/>
              <a:t>）由于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 dirty="0"/>
              <a:t>在空气中易吸湿，因此称取</a:t>
            </a:r>
            <a:r>
              <a:rPr lang="en-US" altLang="zh-CN"/>
              <a:t>Na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 dirty="0"/>
              <a:t>试样应该采用</a:t>
            </a:r>
            <a:r>
              <a:rPr lang="zh-CN" altLang="en-US" u="sng" dirty="0"/>
              <a:t>                </a:t>
            </a:r>
            <a:r>
              <a:rPr lang="zh-CN" altLang="en-US" dirty="0"/>
              <a:t>法。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8229600" cy="6669088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en-US" altLang="zh-CN" sz="2500"/>
              <a:t>53.</a:t>
            </a:r>
            <a:r>
              <a:rPr lang="zh-CN" altLang="en-US" sz="2500" dirty="0"/>
              <a:t>（</a:t>
            </a:r>
            <a:r>
              <a:rPr lang="en-US" altLang="zh-CN" sz="2500"/>
              <a:t>8</a:t>
            </a:r>
            <a:r>
              <a:rPr lang="zh-CN" altLang="en-US" sz="2500" dirty="0"/>
              <a:t>分）已知</a:t>
            </a:r>
            <a:r>
              <a:rPr lang="en-US" altLang="zh-CN" sz="2500"/>
              <a:t>EDTA</a:t>
            </a:r>
            <a:r>
              <a:rPr lang="zh-CN" altLang="en-US" sz="2500" dirty="0"/>
              <a:t>与一些金属离子配合物稳定常数：</a:t>
            </a:r>
            <a:r>
              <a:rPr lang="en-US" altLang="zh-CN" sz="2500" err="1"/>
              <a:t>lgKFeY</a:t>
            </a:r>
            <a:r>
              <a:rPr lang="en-US" altLang="zh-CN" sz="2500"/>
              <a:t>=25.1</a:t>
            </a:r>
            <a:r>
              <a:rPr lang="zh-CN" altLang="en-US" sz="2500" dirty="0"/>
              <a:t>、</a:t>
            </a:r>
            <a:r>
              <a:rPr lang="en-US" altLang="zh-CN" sz="2500" err="1"/>
              <a:t>lgKPbY</a:t>
            </a:r>
            <a:r>
              <a:rPr lang="en-US" altLang="zh-CN" sz="2500"/>
              <a:t>=18.04</a:t>
            </a:r>
            <a:r>
              <a:rPr lang="zh-CN" altLang="en-US" sz="2500" dirty="0"/>
              <a:t>、</a:t>
            </a:r>
            <a:r>
              <a:rPr lang="en-US" altLang="zh-CN" sz="2500" err="1"/>
              <a:t>lgKZnY</a:t>
            </a:r>
            <a:r>
              <a:rPr lang="en-US" altLang="zh-CN" sz="2500"/>
              <a:t>=16.5</a:t>
            </a:r>
            <a:r>
              <a:rPr lang="zh-CN" altLang="en-US" sz="2500" dirty="0"/>
              <a:t>、</a:t>
            </a:r>
            <a:r>
              <a:rPr lang="en-US" altLang="zh-CN" sz="2500"/>
              <a:t>lgKA1Y=16.1</a:t>
            </a:r>
            <a:r>
              <a:rPr lang="zh-CN" altLang="en-US" sz="2500" dirty="0"/>
              <a:t>、</a:t>
            </a:r>
            <a:r>
              <a:rPr lang="en-US" altLang="zh-CN" sz="2500" err="1"/>
              <a:t>lgKCaY</a:t>
            </a:r>
            <a:r>
              <a:rPr lang="en-US" altLang="zh-CN" sz="2500"/>
              <a:t>=10.69</a:t>
            </a:r>
            <a:r>
              <a:rPr lang="zh-CN" altLang="en-US" sz="2500" dirty="0"/>
              <a:t>。根据上述数据回答：</a:t>
            </a:r>
            <a:endParaRPr lang="zh-CN" altLang="en-US" sz="2500" dirty="0"/>
          </a:p>
          <a:p>
            <a:pPr>
              <a:lnSpc>
                <a:spcPct val="90000"/>
              </a:lnSpc>
            </a:pPr>
            <a:r>
              <a:rPr lang="zh-CN" altLang="en-US" sz="2500" dirty="0"/>
              <a:t>（</a:t>
            </a:r>
            <a:r>
              <a:rPr lang="en-US" altLang="zh-CN" sz="2500"/>
              <a:t>1</a:t>
            </a:r>
            <a:r>
              <a:rPr lang="zh-CN" altLang="en-US" sz="2500" dirty="0"/>
              <a:t>）上述</a:t>
            </a:r>
            <a:r>
              <a:rPr lang="en-US" altLang="zh-CN" sz="2500"/>
              <a:t>5</a:t>
            </a:r>
            <a:r>
              <a:rPr lang="zh-CN" altLang="en-US" sz="2500" dirty="0"/>
              <a:t>种离子的配合物稳定常数均能满足配位滴定的一般要求，其理由是</a:t>
            </a:r>
            <a:r>
              <a:rPr lang="zh-CN" altLang="en-US" sz="2500" u="sng" dirty="0"/>
              <a:t>         </a:t>
            </a:r>
            <a:r>
              <a:rPr lang="zh-CN" altLang="en-US" sz="2500" dirty="0"/>
              <a:t>。在</a:t>
            </a:r>
            <a:r>
              <a:rPr lang="en-US" altLang="zh-CN" sz="2500"/>
              <a:t>pH=4</a:t>
            </a:r>
            <a:r>
              <a:rPr lang="zh-CN" altLang="en-US" sz="2500" dirty="0"/>
              <a:t>的条件下，用</a:t>
            </a:r>
            <a:r>
              <a:rPr lang="en-US" altLang="zh-CN" sz="2500"/>
              <a:t>EDTA</a:t>
            </a:r>
            <a:r>
              <a:rPr lang="zh-CN" altLang="en-US" sz="2500" dirty="0"/>
              <a:t>滴定</a:t>
            </a:r>
            <a:r>
              <a:rPr lang="en-US" altLang="zh-CN" sz="2500"/>
              <a:t>Zn</a:t>
            </a:r>
            <a:r>
              <a:rPr lang="en-US" altLang="zh-CN" sz="2500" baseline="30000"/>
              <a:t>2+</a:t>
            </a:r>
            <a:r>
              <a:rPr lang="zh-CN" altLang="en-US" sz="2500" dirty="0"/>
              <a:t>时，若试液中有</a:t>
            </a:r>
            <a:r>
              <a:rPr lang="en-US" altLang="zh-CN" sz="2500"/>
              <a:t>Fe</a:t>
            </a:r>
            <a:r>
              <a:rPr lang="en-US" altLang="zh-CN" sz="2500" baseline="30000"/>
              <a:t>3+</a:t>
            </a:r>
            <a:r>
              <a:rPr lang="zh-CN" altLang="en-US" sz="2500" dirty="0"/>
              <a:t>、</a:t>
            </a:r>
            <a:r>
              <a:rPr lang="en-US" altLang="zh-CN" sz="2500"/>
              <a:t>Pb</a:t>
            </a:r>
            <a:r>
              <a:rPr lang="en-US" altLang="zh-CN" sz="2500" baseline="30000"/>
              <a:t>2+</a:t>
            </a:r>
            <a:r>
              <a:rPr lang="zh-CN" altLang="en-US" sz="2500" dirty="0"/>
              <a:t>、</a:t>
            </a:r>
            <a:r>
              <a:rPr lang="en-US" altLang="zh-CN" sz="2500"/>
              <a:t>Al</a:t>
            </a:r>
            <a:r>
              <a:rPr lang="en-US" altLang="zh-CN" sz="2500" baseline="30000"/>
              <a:t>3+</a:t>
            </a:r>
            <a:r>
              <a:rPr lang="zh-CN" altLang="en-US" sz="2500" dirty="0"/>
              <a:t>和</a:t>
            </a:r>
            <a:r>
              <a:rPr lang="en-US" altLang="zh-CN" sz="2500"/>
              <a:t>Ca</a:t>
            </a:r>
            <a:r>
              <a:rPr lang="en-US" altLang="zh-CN" sz="2500" baseline="30000"/>
              <a:t>2+</a:t>
            </a:r>
            <a:r>
              <a:rPr lang="zh-CN" altLang="en-US" sz="2500" dirty="0"/>
              <a:t>离子共存，没有干扰的离子是</a:t>
            </a:r>
            <a:r>
              <a:rPr lang="zh-CN" altLang="en-US" sz="2500" u="sng" dirty="0"/>
              <a:t>           </a:t>
            </a:r>
            <a:r>
              <a:rPr lang="zh-CN" altLang="en-US" sz="2500" dirty="0"/>
              <a:t>。</a:t>
            </a:r>
            <a:endParaRPr lang="zh-CN" altLang="en-US" sz="2500" dirty="0"/>
          </a:p>
          <a:p>
            <a:pPr>
              <a:lnSpc>
                <a:spcPct val="90000"/>
              </a:lnSpc>
            </a:pPr>
            <a:r>
              <a:rPr lang="zh-CN" altLang="en-US" sz="2500" dirty="0"/>
              <a:t>（</a:t>
            </a:r>
            <a:r>
              <a:rPr lang="en-US" altLang="zh-CN" sz="2500"/>
              <a:t>2</a:t>
            </a:r>
            <a:r>
              <a:rPr lang="zh-CN" altLang="en-US" sz="2500" dirty="0"/>
              <a:t>）试液中</a:t>
            </a:r>
            <a:r>
              <a:rPr lang="en-US" altLang="zh-CN" sz="2500"/>
              <a:t>Fe</a:t>
            </a:r>
            <a:r>
              <a:rPr lang="en-US" altLang="zh-CN" sz="2500" baseline="30000"/>
              <a:t>3+</a:t>
            </a:r>
            <a:r>
              <a:rPr lang="zh-CN" altLang="en-US" sz="2500" dirty="0"/>
              <a:t>、</a:t>
            </a:r>
            <a:r>
              <a:rPr lang="en-US" altLang="zh-CN" sz="2500"/>
              <a:t>Al</a:t>
            </a:r>
            <a:r>
              <a:rPr lang="en-US" altLang="zh-CN" sz="2500" baseline="30000"/>
              <a:t>3+</a:t>
            </a:r>
            <a:r>
              <a:rPr lang="zh-CN" altLang="en-US" sz="2500" dirty="0"/>
              <a:t>含量可以通过控制酸度分步测出它们的含量，其理由是</a:t>
            </a:r>
            <a:r>
              <a:rPr lang="zh-CN" altLang="en-US" sz="2500" u="sng" dirty="0"/>
              <a:t>         </a:t>
            </a:r>
            <a:r>
              <a:rPr lang="zh-CN" altLang="en-US" sz="2500" dirty="0"/>
              <a:t>。试液中</a:t>
            </a:r>
            <a:r>
              <a:rPr lang="en-US" altLang="zh-CN" sz="2500"/>
              <a:t>Zn</a:t>
            </a:r>
            <a:r>
              <a:rPr lang="en-US" altLang="zh-CN" sz="2500" baseline="30000"/>
              <a:t>2+</a:t>
            </a:r>
            <a:r>
              <a:rPr lang="zh-CN" altLang="en-US" sz="2500" dirty="0"/>
              <a:t>和</a:t>
            </a:r>
            <a:r>
              <a:rPr lang="en-US" altLang="zh-CN" sz="2500"/>
              <a:t>Pb</a:t>
            </a:r>
            <a:r>
              <a:rPr lang="en-US" altLang="zh-CN" sz="2500" baseline="30000"/>
              <a:t>2+</a:t>
            </a:r>
            <a:r>
              <a:rPr lang="zh-CN" altLang="en-US" sz="2500" dirty="0"/>
              <a:t>的含量需要采用</a:t>
            </a:r>
            <a:r>
              <a:rPr lang="zh-CN" altLang="en-US" sz="2500" u="sng" dirty="0"/>
              <a:t>                  </a:t>
            </a:r>
            <a:r>
              <a:rPr lang="zh-CN" altLang="en-US" sz="2500" dirty="0"/>
              <a:t>的方法分别测出。</a:t>
            </a:r>
            <a:endParaRPr lang="zh-CN" altLang="en-US" sz="2500" dirty="0"/>
          </a:p>
          <a:p>
            <a:pPr>
              <a:lnSpc>
                <a:spcPct val="90000"/>
              </a:lnSpc>
            </a:pPr>
            <a:r>
              <a:rPr lang="zh-CN" altLang="en-US" sz="2500" dirty="0"/>
              <a:t>（</a:t>
            </a:r>
            <a:r>
              <a:rPr lang="en-US" altLang="zh-CN" sz="2500"/>
              <a:t>3</a:t>
            </a:r>
            <a:r>
              <a:rPr lang="zh-CN" altLang="en-US" sz="2500" dirty="0"/>
              <a:t>）测定试液中</a:t>
            </a:r>
            <a:r>
              <a:rPr lang="en-US" altLang="zh-CN" sz="2500"/>
              <a:t>Fe</a:t>
            </a:r>
            <a:r>
              <a:rPr lang="en-US" altLang="zh-CN" sz="2500" baseline="30000"/>
              <a:t>3+</a:t>
            </a:r>
            <a:r>
              <a:rPr lang="zh-CN" altLang="en-US" sz="2500" dirty="0"/>
              <a:t>、</a:t>
            </a:r>
            <a:r>
              <a:rPr lang="en-US" altLang="zh-CN" sz="2500"/>
              <a:t>Al</a:t>
            </a:r>
            <a:r>
              <a:rPr lang="en-US" altLang="zh-CN" sz="2500" baseline="30000"/>
              <a:t>3+</a:t>
            </a:r>
            <a:r>
              <a:rPr lang="zh-CN" altLang="en-US" sz="2500" dirty="0"/>
              <a:t>含量的具体做法是：首先调节溶液的</a:t>
            </a:r>
            <a:r>
              <a:rPr lang="en-US" altLang="zh-CN" sz="2500"/>
              <a:t>pH</a:t>
            </a:r>
            <a:r>
              <a:rPr lang="zh-CN" altLang="en-US" sz="2500" dirty="0"/>
              <a:t>为</a:t>
            </a:r>
            <a:r>
              <a:rPr lang="en-US" altLang="zh-CN" sz="2500"/>
              <a:t>2</a:t>
            </a:r>
            <a:r>
              <a:rPr lang="zh-CN" altLang="en-US" sz="2500" dirty="0"/>
              <a:t>，以</a:t>
            </a:r>
            <a:r>
              <a:rPr lang="zh-CN" altLang="en-US" sz="2500" u="sng" dirty="0"/>
              <a:t>           </a:t>
            </a:r>
            <a:r>
              <a:rPr lang="zh-CN" altLang="en-US" sz="2500" dirty="0"/>
              <a:t>作指示刘，用</a:t>
            </a:r>
            <a:r>
              <a:rPr lang="en-US" altLang="zh-CN" sz="2500"/>
              <a:t>EDTA</a:t>
            </a:r>
            <a:r>
              <a:rPr lang="zh-CN" altLang="en-US" sz="2500" dirty="0"/>
              <a:t>标准溶液滴定</a:t>
            </a:r>
            <a:r>
              <a:rPr lang="en-US" altLang="zh-CN" sz="2500"/>
              <a:t>Fe</a:t>
            </a:r>
            <a:r>
              <a:rPr lang="en-US" altLang="zh-CN" sz="2500" baseline="30000"/>
              <a:t>3+</a:t>
            </a:r>
            <a:r>
              <a:rPr lang="zh-CN" altLang="en-US" sz="2500" dirty="0"/>
              <a:t>，这种测定</a:t>
            </a:r>
            <a:r>
              <a:rPr lang="en-US" altLang="zh-CN" sz="2500"/>
              <a:t>Fe</a:t>
            </a:r>
            <a:r>
              <a:rPr lang="en-US" altLang="zh-CN" sz="2500" baseline="30000"/>
              <a:t>3+</a:t>
            </a:r>
            <a:r>
              <a:rPr lang="zh-CN" altLang="en-US" sz="2500" dirty="0"/>
              <a:t>含量的滴定方式称为</a:t>
            </a:r>
            <a:r>
              <a:rPr lang="zh-CN" altLang="en-US" sz="2500" u="sng" dirty="0"/>
              <a:t>         </a:t>
            </a:r>
            <a:r>
              <a:rPr lang="zh-CN" altLang="en-US" sz="2500" dirty="0"/>
              <a:t>滴定。然后定量加入过量的</a:t>
            </a:r>
            <a:r>
              <a:rPr lang="en-US" altLang="zh-CN" sz="2500"/>
              <a:t>EDTA</a:t>
            </a:r>
            <a:r>
              <a:rPr lang="zh-CN" altLang="en-US" sz="2500" dirty="0"/>
              <a:t>标准溶液，调节溶液</a:t>
            </a:r>
            <a:r>
              <a:rPr lang="en-US" altLang="zh-CN" sz="2500"/>
              <a:t>pH</a:t>
            </a:r>
            <a:r>
              <a:rPr lang="zh-CN" altLang="en-US" sz="2500" dirty="0"/>
              <a:t>为</a:t>
            </a:r>
            <a:r>
              <a:rPr lang="en-US" altLang="zh-CN" sz="2500"/>
              <a:t>4</a:t>
            </a:r>
            <a:r>
              <a:rPr lang="zh-CN" altLang="en-US" sz="2500" dirty="0"/>
              <a:t>，煮沸</a:t>
            </a:r>
            <a:r>
              <a:rPr lang="en-US" altLang="zh-CN" sz="2500"/>
              <a:t>2</a:t>
            </a:r>
            <a:r>
              <a:rPr lang="zh-CN" altLang="en-US" sz="2500" dirty="0"/>
              <a:t>分钟，稍冷，再调节</a:t>
            </a:r>
            <a:r>
              <a:rPr lang="en-US" altLang="zh-CN" sz="2500"/>
              <a:t>pH</a:t>
            </a:r>
            <a:r>
              <a:rPr lang="zh-CN" altLang="en-US" sz="2500" dirty="0"/>
              <a:t>至</a:t>
            </a:r>
            <a:r>
              <a:rPr lang="en-US" altLang="zh-CN" sz="2500"/>
              <a:t>5</a:t>
            </a:r>
            <a:r>
              <a:rPr lang="zh-CN" altLang="en-US" sz="2500" dirty="0"/>
              <a:t>～</a:t>
            </a:r>
            <a:r>
              <a:rPr lang="en-US" altLang="zh-CN" sz="2500"/>
              <a:t>6</a:t>
            </a:r>
            <a:r>
              <a:rPr lang="zh-CN" altLang="en-US" sz="2500" dirty="0"/>
              <a:t>，加几滴</a:t>
            </a:r>
            <a:r>
              <a:rPr lang="zh-CN" altLang="en-US" sz="2500" u="sng" dirty="0"/>
              <a:t>       </a:t>
            </a:r>
            <a:r>
              <a:rPr lang="zh-CN" altLang="en-US" sz="2500" dirty="0"/>
              <a:t>指示剂，用锌标准溶液滴定到终点，这种测定</a:t>
            </a:r>
            <a:r>
              <a:rPr lang="en-US" altLang="zh-CN" sz="2500"/>
              <a:t>Al</a:t>
            </a:r>
            <a:r>
              <a:rPr lang="en-US" altLang="zh-CN" sz="2500" baseline="30000"/>
              <a:t>3+</a:t>
            </a:r>
            <a:r>
              <a:rPr lang="zh-CN" altLang="en-US" sz="2500" dirty="0"/>
              <a:t>含量的滴定方式称为</a:t>
            </a:r>
            <a:r>
              <a:rPr lang="zh-CN" altLang="en-US" sz="2500" u="sng" dirty="0"/>
              <a:t>                 </a:t>
            </a:r>
            <a:r>
              <a:rPr lang="zh-CN" altLang="en-US" sz="2500" dirty="0"/>
              <a:t>滴定。</a:t>
            </a:r>
            <a:endParaRPr lang="zh-CN" altLang="en-US" sz="25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096e454-e79b-4631-9cfe-65c3344f2858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2705</Words>
  <Application>WPS 演示</Application>
  <PresentationFormat>在屏幕上显示</PresentationFormat>
  <Paragraphs>71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2008/31. 在pH=10，以铬黑T为指示剂，用EDTA滴定Ca2+、Mg2+时，如果待测试液中有少量Fe3+存在，加入过量EDTA将观察不到滴定终点，这种现象称为                。</dc:title>
  <dc:creator>User</dc:creator>
  <cp:lastModifiedBy>西湖渔者</cp:lastModifiedBy>
  <cp:revision>4</cp:revision>
  <dcterms:created xsi:type="dcterms:W3CDTF">2013-10-27T02:51:48Z</dcterms:created>
  <dcterms:modified xsi:type="dcterms:W3CDTF">2023-10-07T07:11:10Z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502E87AAF1514855A1972F367825EFDA_13</vt:lpwstr>
  </property>
  <property fmtid="{D5CDD505-2E9C-101B-9397-08002B2CF9AE}" pid="3" name="KSOProductBuildVer">
    <vt:lpwstr>2052-11.1.0.14309</vt:lpwstr>
  </property>
</Properties>
</file>