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sldIdLst>
    <p:sldId id="256" r:id="rId5"/>
    <p:sldId id="257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58" r:id="rId24"/>
  </p:sldIdLst>
  <p:sldSz cx="9144000" cy="6858000" type="screen4x3"/>
  <p:notesSz cx="6858000" cy="9144000"/>
  <p:custDataLst>
    <p:tags r:id="rId28"/>
  </p:custDataLst>
  <p:defaultTextStyle>
    <a:defPPr>
      <a:defRPr lang="zh-CN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6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8" Type="http://schemas.openxmlformats.org/officeDocument/2006/relationships/tags" Target="tags/tag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gradFill rotWithShape="0">
          <a:gsLst>
            <a:gs pos="0">
              <a:srgbClr val="FFFFFF"/>
            </a:gs>
            <a:gs pos="100000">
              <a:srgbClr val="FFFFC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2" descr="金币1副本"/>
          <p:cNvSpPr/>
          <p:nvPr/>
        </p:nvSpPr>
        <p:spPr>
          <a:xfrm rot="386328">
            <a:off x="1668463" y="3267075"/>
            <a:ext cx="685800" cy="457200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7" name="Oval 11" descr="金币1副本"/>
          <p:cNvSpPr/>
          <p:nvPr/>
        </p:nvSpPr>
        <p:spPr>
          <a:xfrm rot="386328">
            <a:off x="3200400" y="2971800"/>
            <a:ext cx="762000" cy="533400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6" name="Oval 10" descr="金币1副本"/>
          <p:cNvSpPr/>
          <p:nvPr/>
        </p:nvSpPr>
        <p:spPr>
          <a:xfrm>
            <a:off x="1752600" y="2362200"/>
            <a:ext cx="457200" cy="838200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5" name="Oval 9" descr="金币1副本"/>
          <p:cNvSpPr/>
          <p:nvPr/>
        </p:nvSpPr>
        <p:spPr>
          <a:xfrm rot="1117418">
            <a:off x="1676400" y="1676400"/>
            <a:ext cx="304800" cy="457200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4" name="Oval 8" descr="金币1副本"/>
          <p:cNvSpPr/>
          <p:nvPr/>
        </p:nvSpPr>
        <p:spPr>
          <a:xfrm rot="1117418">
            <a:off x="2438400" y="1752600"/>
            <a:ext cx="457200" cy="609600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" name="Oval 6" descr="金币1副本"/>
          <p:cNvSpPr/>
          <p:nvPr/>
        </p:nvSpPr>
        <p:spPr>
          <a:xfrm rot="-1270291">
            <a:off x="1982788" y="1993900"/>
            <a:ext cx="371475" cy="533400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4103" name="Picture 7" descr="改钱袋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580788">
            <a:off x="317500" y="366713"/>
            <a:ext cx="1905000" cy="162718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</p:pic>
      <p:sp>
        <p:nvSpPr>
          <p:cNvPr id="11" name="Oval 5" descr="金币1副本"/>
          <p:cNvSpPr/>
          <p:nvPr/>
        </p:nvSpPr>
        <p:spPr>
          <a:xfrm rot="1117418">
            <a:off x="1981200" y="1295400"/>
            <a:ext cx="444500" cy="376238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" name="Oval 4" descr="金币1副本"/>
          <p:cNvSpPr/>
          <p:nvPr/>
        </p:nvSpPr>
        <p:spPr>
          <a:xfrm rot="-951484">
            <a:off x="2971800" y="2133600"/>
            <a:ext cx="455613" cy="685800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Oval 3" descr="金币1副本"/>
          <p:cNvSpPr/>
          <p:nvPr/>
        </p:nvSpPr>
        <p:spPr>
          <a:xfrm rot="386328">
            <a:off x="2584450" y="2678113"/>
            <a:ext cx="614363" cy="454025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Oval 2" descr="金币1副本"/>
          <p:cNvSpPr/>
          <p:nvPr/>
        </p:nvSpPr>
        <p:spPr>
          <a:xfrm rot="4695667">
            <a:off x="2627313" y="3316288"/>
            <a:ext cx="612775" cy="533400"/>
          </a:xfrm>
          <a:prstGeom prst="ellipse">
            <a:avLst/>
          </a:prstGeom>
          <a:blipFill rotWithShape="1">
            <a:blip r:embed="rId2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3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0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9" Type="http://schemas.openxmlformats.org/officeDocument/2006/relationships/image" Target="../media/image11.png"/><Relationship Id="rId18" Type="http://schemas.openxmlformats.org/officeDocument/2006/relationships/image" Target="../media/image10.png"/><Relationship Id="rId17" Type="http://schemas.openxmlformats.org/officeDocument/2006/relationships/image" Target="../media/image9.png"/><Relationship Id="rId16" Type="http://schemas.openxmlformats.org/officeDocument/2006/relationships/image" Target="../media/image8.png"/><Relationship Id="rId15" Type="http://schemas.openxmlformats.org/officeDocument/2006/relationships/image" Target="../media/image7.png"/><Relationship Id="rId14" Type="http://schemas.openxmlformats.org/officeDocument/2006/relationships/image" Target="../media/image6.png"/><Relationship Id="rId13" Type="http://schemas.openxmlformats.org/officeDocument/2006/relationships/image" Target="../media/image5.png"/><Relationship Id="rId12" Type="http://schemas.openxmlformats.org/officeDocument/2006/relationships/image" Target="../media/image4.pn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CC"/>
            </a:gs>
            <a:gs pos="100000">
              <a:srgbClr val="FFFF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 descr="改钱袋副本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96200" y="5181600"/>
            <a:ext cx="1447800" cy="1447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Line 3"/>
          <p:cNvSpPr/>
          <p:nvPr/>
        </p:nvSpPr>
        <p:spPr>
          <a:xfrm flipV="1">
            <a:off x="1828800" y="1143000"/>
            <a:ext cx="6858000" cy="0"/>
          </a:xfrm>
          <a:prstGeom prst="line">
            <a:avLst/>
          </a:prstGeom>
          <a:ln w="28575" cap="flat" cmpd="sng">
            <a:solidFill>
              <a:srgbClr val="66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8" name="Line 4"/>
          <p:cNvSpPr/>
          <p:nvPr/>
        </p:nvSpPr>
        <p:spPr>
          <a:xfrm>
            <a:off x="304800" y="6172200"/>
            <a:ext cx="7239000" cy="0"/>
          </a:xfrm>
          <a:prstGeom prst="line">
            <a:avLst/>
          </a:prstGeom>
          <a:ln w="28575" cap="flat" cmpd="sng">
            <a:solidFill>
              <a:srgbClr val="66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172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8400"/>
            <a:ext cx="4038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1" name="WordArt 7"/>
          <p:cNvSpPr/>
          <p:nvPr/>
        </p:nvSpPr>
        <p:spPr>
          <a:xfrm>
            <a:off x="381000" y="228600"/>
            <a:ext cx="914400" cy="1370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912"/>
              </a:avLst>
            </a:prstTxWarp>
            <a:normAutofit/>
          </a:bodyPr>
          <a:p>
            <a:pPr algn="ctr" eaLnBrk="0" hangingPunct="0"/>
            <a:r>
              <a:rPr lang="zh-CN" altLang="en-US" sz="4400" b="1">
                <a:gradFill rotWithShape="1">
                  <a:gsLst>
                    <a:gs pos="0">
                      <a:srgbClr val="FFFF00"/>
                    </a:gs>
                    <a:gs pos="100000">
                      <a:srgbClr val="FF9900"/>
                    </a:gs>
                  </a:gsLst>
                  <a:lin ang="0" scaled="1"/>
                  <a:tileRect/>
                </a:gradFill>
                <a:effectLst>
                  <a:prstShdw prst="shdw17" dist="45791" dir="7421404">
                    <a:srgbClr val="995C00"/>
                  </a:prstShdw>
                </a:effectLst>
                <a:latin typeface="Arial Black" panose="020B0A04020102020204" charset="0"/>
                <a:ea typeface="Arial Black" panose="020B0A04020102020204" charset="0"/>
              </a:rPr>
              <a:t>$</a:t>
            </a:r>
            <a:endParaRPr lang="zh-CN" altLang="en-US" sz="4400" b="1">
              <a:gradFill rotWithShape="1">
                <a:gsLst>
                  <a:gs pos="0">
                    <a:srgbClr val="FFFF00"/>
                  </a:gs>
                  <a:gs pos="100000">
                    <a:srgbClr val="FF9900"/>
                  </a:gs>
                </a:gsLst>
                <a:lin ang="0" scaled="1"/>
                <a:tileRect/>
              </a:gradFill>
              <a:effectLst>
                <a:prstShdw prst="shdw17" dist="45791" dir="7421404">
                  <a:srgbClr val="995C00"/>
                </a:prstShdw>
              </a:effectLst>
              <a:latin typeface="Arial Black" panose="020B0A04020102020204" charset="0"/>
              <a:ea typeface="Arial Black" panose="020B0A0402010202020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FFFFC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 descr="金币1副本"/>
          <p:cNvSpPr/>
          <p:nvPr userDrawn="1"/>
        </p:nvSpPr>
        <p:spPr>
          <a:xfrm>
            <a:off x="762000" y="1219200"/>
            <a:ext cx="3962400" cy="2590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矩形 6"/>
          <p:cNvSpPr/>
          <p:nvPr/>
        </p:nvSpPr>
        <p:spPr>
          <a:xfrm>
            <a:off x="0" y="5805488"/>
            <a:ext cx="9144000" cy="863600"/>
          </a:xfrm>
          <a:prstGeom prst="rect">
            <a:avLst/>
          </a:prstGeom>
          <a:solidFill>
            <a:srgbClr val="3F3F3F"/>
          </a:solidFill>
          <a:ln w="9525">
            <a:noFill/>
          </a:ln>
        </p:spPr>
        <p:txBody>
          <a:bodyPr anchor="ctr" anchorCtr="0"/>
          <a:p>
            <a:pPr lvl="0" eaLnBrk="1" hangingPunct="1"/>
            <a:endParaRPr lang="zh-CN" altLang="zh-CN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075" name="矩形 7"/>
          <p:cNvSpPr/>
          <p:nvPr/>
        </p:nvSpPr>
        <p:spPr>
          <a:xfrm>
            <a:off x="0" y="6669088"/>
            <a:ext cx="9144000" cy="188912"/>
          </a:xfrm>
          <a:prstGeom prst="rect">
            <a:avLst/>
          </a:prstGeom>
          <a:solidFill>
            <a:srgbClr val="FF6699"/>
          </a:solidFill>
          <a:ln w="9525">
            <a:noFill/>
          </a:ln>
        </p:spPr>
        <p:txBody>
          <a:bodyPr anchor="ctr" anchorCtr="0"/>
          <a:p>
            <a:pPr lvl="0" eaLnBrk="1" hangingPunct="1"/>
            <a:endParaRPr lang="zh-CN" altLang="zh-CN" dirty="0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3076" name="Imagen 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52600" y="5802313"/>
            <a:ext cx="920750" cy="869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TextBox 9"/>
          <p:cNvSpPr/>
          <p:nvPr/>
        </p:nvSpPr>
        <p:spPr>
          <a:xfrm>
            <a:off x="174625" y="5753100"/>
            <a:ext cx="1598613" cy="6397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algn="l" eaLnBrk="1" hangingPunct="1"/>
            <a:r>
              <a:rPr lang="en-US" altLang="zh-CN" sz="3600" dirty="0">
                <a:solidFill>
                  <a:srgbClr val="FF6699"/>
                </a:solidFill>
                <a:latin typeface="Haettenschweiler" panose="020B0706040902060204" pitchFamily="34" charset="0"/>
                <a:sym typeface="Haettenschweiler" panose="020B0706040902060204" pitchFamily="34" charset="0"/>
              </a:rPr>
              <a:t>Bread</a:t>
            </a:r>
            <a:r>
              <a:rPr lang="en-US" altLang="zh-CN" sz="3600" dirty="0">
                <a:solidFill>
                  <a:srgbClr val="000000"/>
                </a:solidFill>
                <a:latin typeface="Haettenschweiler" panose="020B0706040902060204" pitchFamily="34" charset="0"/>
                <a:sym typeface="Haettenschweiler" panose="020B0706040902060204" pitchFamily="34" charset="0"/>
              </a:rPr>
              <a:t> </a:t>
            </a:r>
            <a:r>
              <a:rPr lang="en-US" altLang="zh-CN" sz="3600" dirty="0">
                <a:solidFill>
                  <a:schemeClr val="bg1"/>
                </a:solidFill>
                <a:latin typeface="Haettenschweiler" panose="020B0706040902060204" pitchFamily="34" charset="0"/>
                <a:sym typeface="Haettenschweiler" panose="020B0706040902060204" pitchFamily="34" charset="0"/>
              </a:rPr>
              <a:t>PPT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078" name="TextBox 10"/>
          <p:cNvSpPr/>
          <p:nvPr/>
        </p:nvSpPr>
        <p:spPr>
          <a:xfrm>
            <a:off x="179388" y="6299200"/>
            <a:ext cx="1651000" cy="2524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algn="l" eaLnBrk="1" hangingPunct="1"/>
            <a:r>
              <a:rPr lang="en-US" altLang="zh-CN" sz="1000" dirty="0">
                <a:solidFill>
                  <a:schemeClr val="bg1"/>
                </a:solidFill>
                <a:latin typeface="Mistral" panose="03090702030407020403" pitchFamily="66" charset="0"/>
                <a:sym typeface="Mistral" panose="03090702030407020403" pitchFamily="66" charset="0"/>
              </a:rPr>
              <a:t>Make Presentation much more fun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3079" name="Imagen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54388" y="5876925"/>
            <a:ext cx="762000" cy="720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27 Imagen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67188" y="6081713"/>
            <a:ext cx="363537" cy="3032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1" name="28 Imagen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41863" y="6081713"/>
            <a:ext cx="363537" cy="3032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2" name="30 CuadroTexto"/>
          <p:cNvSpPr/>
          <p:nvPr/>
        </p:nvSpPr>
        <p:spPr>
          <a:xfrm>
            <a:off x="4467225" y="6092825"/>
            <a:ext cx="311150" cy="2746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algn="l" eaLnBrk="1" hangingPunct="1"/>
            <a:r>
              <a:rPr lang="zh-CN" altLang="zh-CN" sz="1200" b="1" i="1" dirty="0">
                <a:solidFill>
                  <a:srgbClr val="A5A5A5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of</a:t>
            </a:r>
            <a:endParaRPr lang="zh-CN" altLang="zh-CN" dirty="0">
              <a:latin typeface="Arial" panose="020B0604020202020204" pitchFamily="34" charset="0"/>
            </a:endParaRPr>
          </a:p>
        </p:txBody>
      </p:sp>
      <p:sp>
        <p:nvSpPr>
          <p:cNvPr id="3083" name="31 CuadroTexto"/>
          <p:cNvSpPr/>
          <p:nvPr/>
        </p:nvSpPr>
        <p:spPr>
          <a:xfrm>
            <a:off x="4787900" y="6092825"/>
            <a:ext cx="260350" cy="2746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algn="l" eaLnBrk="1" hangingPunct="1"/>
            <a:r>
              <a:rPr lang="zh-CN" altLang="zh-CN" sz="1200" b="1" dirty="0">
                <a:solidFill>
                  <a:srgbClr val="7F7F7F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6</a:t>
            </a:r>
            <a:endParaRPr lang="zh-CN" altLang="zh-CN" dirty="0">
              <a:latin typeface="Arial" panose="020B0604020202020204" pitchFamily="34" charset="0"/>
            </a:endParaRPr>
          </a:p>
        </p:txBody>
      </p:sp>
      <p:pic>
        <p:nvPicPr>
          <p:cNvPr id="3084" name="Imagen 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27625" y="5894388"/>
            <a:ext cx="763588" cy="720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5" name="Imagen 2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102225" y="6132513"/>
            <a:ext cx="211138" cy="2111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6" name="Imagen 2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927475" y="6132513"/>
            <a:ext cx="209550" cy="2111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7" name="Picture 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10438" y="5894388"/>
            <a:ext cx="303212" cy="3603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8" name="TextBox 20"/>
          <p:cNvSpPr/>
          <p:nvPr/>
        </p:nvSpPr>
        <p:spPr>
          <a:xfrm>
            <a:off x="7643813" y="5965825"/>
            <a:ext cx="649287" cy="2587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algn="l" eaLnBrk="1" hangingPunct="1"/>
            <a:r>
              <a:rPr lang="en-US" altLang="zh-CN" sz="1100" dirty="0">
                <a:solidFill>
                  <a:srgbClr val="FF6699"/>
                </a:solidFill>
                <a:latin typeface="Arial" panose="020B0604020202020204" pitchFamily="34" charset="0"/>
                <a:ea typeface="Arial Unicode MS" pitchFamily="34" charset="-122"/>
                <a:sym typeface="Arial" panose="020B0604020202020204" pitchFamily="34" charset="0"/>
              </a:rPr>
              <a:t>956545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3089" name="Picture 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321550" y="6246813"/>
            <a:ext cx="279400" cy="319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90" name="TextBox 22"/>
          <p:cNvSpPr/>
          <p:nvPr/>
        </p:nvSpPr>
        <p:spPr>
          <a:xfrm>
            <a:off x="7643813" y="6288088"/>
            <a:ext cx="1022350" cy="2587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lvl="0" algn="l" eaLnBrk="1" hangingPunct="1"/>
            <a:r>
              <a:rPr lang="en-US" altLang="zh-CN" sz="1100" dirty="0">
                <a:solidFill>
                  <a:srgbClr val="FF6699"/>
                </a:solidFill>
                <a:latin typeface="Arial" panose="020B0604020202020204" pitchFamily="34" charset="0"/>
                <a:ea typeface="Arial Unicode MS" pitchFamily="34" charset="-122"/>
                <a:sym typeface="Arial" panose="020B0604020202020204" pitchFamily="34" charset="0"/>
              </a:rPr>
              <a:t>@</a:t>
            </a:r>
            <a:r>
              <a:rPr lang="zh-CN" altLang="en-US" sz="1100" dirty="0">
                <a:solidFill>
                  <a:srgbClr val="FF669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无敌的面包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091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92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11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6E1C1AA9-ADD1-4598-BE65-ECF3DEFF57CD}" type="datetime1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1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1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marL="9144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marL="9144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2pPr>
      <a:lvl3pPr marL="9144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3pPr>
      <a:lvl4pPr marL="9144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4pPr>
      <a:lvl5pPr marL="9144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5pPr>
      <a:lvl6pPr marL="13716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6pPr>
      <a:lvl7pPr marL="18288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7pPr>
      <a:lvl8pPr marL="22860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8pPr>
      <a:lvl9pPr marL="27432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  <a:sym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Oval 2" descr="金币1副本"/>
          <p:cNvSpPr/>
          <p:nvPr/>
        </p:nvSpPr>
        <p:spPr>
          <a:xfrm>
            <a:off x="4038600" y="4038600"/>
            <a:ext cx="685800" cy="762000"/>
          </a:xfrm>
          <a:prstGeom prst="ellipse">
            <a:avLst/>
          </a:prstGeom>
          <a:blipFill rotWithShape="1">
            <a:blip r:embed="rId1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47" name="Oval 3" descr="金币1副本"/>
          <p:cNvSpPr/>
          <p:nvPr/>
        </p:nvSpPr>
        <p:spPr>
          <a:xfrm>
            <a:off x="4686300" y="4038600"/>
            <a:ext cx="685800" cy="762000"/>
          </a:xfrm>
          <a:prstGeom prst="ellipse">
            <a:avLst/>
          </a:prstGeom>
          <a:blipFill rotWithShape="1">
            <a:blip r:embed="rId1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48" name="Oval 4" descr="金币1副本"/>
          <p:cNvSpPr/>
          <p:nvPr/>
        </p:nvSpPr>
        <p:spPr>
          <a:xfrm>
            <a:off x="5372100" y="4038600"/>
            <a:ext cx="685800" cy="762000"/>
          </a:xfrm>
          <a:prstGeom prst="ellipse">
            <a:avLst/>
          </a:prstGeom>
          <a:blipFill rotWithShape="1">
            <a:blip r:embed="rId1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49" name="Oval 5" descr="金币1副本"/>
          <p:cNvSpPr/>
          <p:nvPr/>
        </p:nvSpPr>
        <p:spPr>
          <a:xfrm>
            <a:off x="6057900" y="4038600"/>
            <a:ext cx="685800" cy="762000"/>
          </a:xfrm>
          <a:prstGeom prst="ellipse">
            <a:avLst/>
          </a:prstGeom>
          <a:blipFill rotWithShape="1">
            <a:blip r:embed="rId1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50" name="Oval 6" descr="金币1副本"/>
          <p:cNvSpPr/>
          <p:nvPr/>
        </p:nvSpPr>
        <p:spPr>
          <a:xfrm>
            <a:off x="6743700" y="4038600"/>
            <a:ext cx="685800" cy="762000"/>
          </a:xfrm>
          <a:prstGeom prst="ellipse">
            <a:avLst/>
          </a:prstGeom>
          <a:blipFill rotWithShape="1">
            <a:blip r:embed="rId1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51" name="Oval 7" descr="金币1副本"/>
          <p:cNvSpPr/>
          <p:nvPr/>
        </p:nvSpPr>
        <p:spPr>
          <a:xfrm>
            <a:off x="7429500" y="4038600"/>
            <a:ext cx="685800" cy="762000"/>
          </a:xfrm>
          <a:prstGeom prst="ellipse">
            <a:avLst/>
          </a:prstGeom>
          <a:blipFill rotWithShape="1">
            <a:blip r:embed="rId1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52" name="Oval 8" descr="金币1副本"/>
          <p:cNvSpPr/>
          <p:nvPr/>
        </p:nvSpPr>
        <p:spPr>
          <a:xfrm>
            <a:off x="2667000" y="4038600"/>
            <a:ext cx="723900" cy="762000"/>
          </a:xfrm>
          <a:prstGeom prst="ellipse">
            <a:avLst/>
          </a:prstGeom>
          <a:blipFill rotWithShape="1">
            <a:blip r:embed="rId1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algn="just"/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53" name="Oval 9" descr="金币1副本"/>
          <p:cNvSpPr/>
          <p:nvPr/>
        </p:nvSpPr>
        <p:spPr>
          <a:xfrm>
            <a:off x="3352800" y="4038600"/>
            <a:ext cx="723900" cy="762000"/>
          </a:xfrm>
          <a:prstGeom prst="ellipse">
            <a:avLst/>
          </a:prstGeom>
          <a:blipFill rotWithShape="1">
            <a:blip r:embed="rId1">
              <a:alphaModFix amt="91000"/>
            </a:blip>
            <a:stretch>
              <a:fillRect/>
            </a:stretch>
          </a:blipFill>
          <a:ln w="9525">
            <a:noFill/>
          </a:ln>
        </p:spPr>
        <p:txBody>
          <a:bodyPr wrap="none" anchor="ctr" anchorCtr="0"/>
          <a:p>
            <a:pPr algn="just"/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130" name="Text Box 10"/>
          <p:cNvSpPr txBox="1"/>
          <p:nvPr/>
        </p:nvSpPr>
        <p:spPr>
          <a:xfrm>
            <a:off x="3505200" y="1295400"/>
            <a:ext cx="5638800" cy="1371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800" dirty="0">
                <a:latin typeface="Imprint MT Shadow" panose="04020605060303030202" pitchFamily="82" charset="0"/>
              </a:rPr>
              <a:t>                     </a:t>
            </a:r>
            <a:r>
              <a:rPr lang="en-US" altLang="zh-CN" sz="2800" dirty="0">
                <a:latin typeface="Imprint MT Shadow" panose="04020605060303030202" pitchFamily="82" charset="0"/>
              </a:rPr>
              <a:t>Unit 1 </a:t>
            </a:r>
            <a:endParaRPr lang="en-US" altLang="zh-CN" sz="2800" dirty="0">
              <a:latin typeface="Imprint MT Shadow" panose="04020605060303030202" pitchFamily="82" charset="0"/>
            </a:endParaRPr>
          </a:p>
          <a:p>
            <a:pPr algn="l"/>
            <a:endParaRPr lang="en-US" altLang="zh-CN" sz="2800" dirty="0">
              <a:latin typeface="Imprint MT Shadow" panose="04020605060303030202" pitchFamily="82" charset="0"/>
            </a:endParaRPr>
          </a:p>
          <a:p>
            <a:pPr algn="l"/>
            <a:r>
              <a:rPr lang="en-US" altLang="zh-CN" sz="2800" dirty="0">
                <a:latin typeface="Imprint MT Shadow" panose="04020605060303030202" pitchFamily="82" charset="0"/>
              </a:rPr>
              <a:t>Where Has All My Money Gone?</a:t>
            </a:r>
            <a:endParaRPr lang="en-US" altLang="zh-CN" sz="2800" dirty="0">
              <a:latin typeface="Imprint MT Shadow" panose="04020605060303030202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animBg="1"/>
      <p:bldP spid="6148" grpId="0" animBg="1"/>
      <p:bldP spid="6149" grpId="0" animBg="1"/>
      <p:bldP spid="6150" grpId="0" animBg="1"/>
      <p:bldP spid="6151" grpId="0" animBg="1"/>
      <p:bldP spid="6152" grpId="0" animBg="1"/>
      <p:bldP spid="61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14339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A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14340" name="TextBox 5"/>
          <p:cNvSpPr txBox="1"/>
          <p:nvPr/>
        </p:nvSpPr>
        <p:spPr>
          <a:xfrm>
            <a:off x="1531938" y="1354138"/>
            <a:ext cx="34290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How to Save Money?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4341" name="Text Box 4"/>
          <p:cNvSpPr txBox="1"/>
          <p:nvPr/>
        </p:nvSpPr>
        <p:spPr>
          <a:xfrm>
            <a:off x="1052513" y="1905000"/>
            <a:ext cx="7696200" cy="3694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algn="l">
              <a:buNone/>
            </a:pPr>
            <a:r>
              <a:rPr lang="en-US" altLang="zh-CN" dirty="0">
                <a:solidFill>
                  <a:srgbClr val="0000FF"/>
                </a:solidFill>
                <a:latin typeface="Times New Roman" panose="02020603050405020304" pitchFamily="18" charset="0"/>
              </a:rPr>
              <a:t>Read quickly and answer</a:t>
            </a:r>
            <a:endParaRPr lang="en-US" altLang="zh-CN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None/>
            </a:pPr>
            <a:endParaRPr lang="en-US" altLang="zh-CN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r>
              <a:rPr lang="en-US" altLang="zh-CN" dirty="0">
                <a:latin typeface="Times New Roman" panose="02020603050405020304" pitchFamily="18" charset="0"/>
              </a:rPr>
              <a:t>What’s the passage mainly about?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r>
              <a:rPr lang="en-US" altLang="zh-CN" dirty="0">
                <a:latin typeface="Times New Roman" panose="02020603050405020304" pitchFamily="18" charset="0"/>
              </a:rPr>
              <a:t>What are the tips on how to save money </a:t>
            </a:r>
            <a:r>
              <a:rPr lang="en-US" altLang="zh-CN" u="sng" dirty="0">
                <a:latin typeface="Times New Roman" panose="02020603050405020304" pitchFamily="18" charset="0"/>
              </a:rPr>
              <a:t>referred to in the passage</a:t>
            </a:r>
            <a:r>
              <a:rPr lang="en-US" altLang="zh-CN" dirty="0">
                <a:latin typeface="Times New Roman" panose="02020603050405020304" pitchFamily="18" charset="0"/>
              </a:rPr>
              <a:t>?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r>
              <a:rPr lang="en-US" altLang="zh-CN" dirty="0">
                <a:latin typeface="Times New Roman" panose="02020603050405020304" pitchFamily="18" charset="0"/>
              </a:rPr>
              <a:t>What question will you ask yourself at the end of each month when you feel short of money?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r>
              <a:rPr lang="en-US" altLang="zh-CN" dirty="0">
                <a:latin typeface="Times New Roman" panose="02020603050405020304" pitchFamily="18" charset="0"/>
              </a:rPr>
              <a:t>What is the English saying in the passage?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r>
              <a:rPr lang="en-US" altLang="zh-CN" dirty="0">
                <a:latin typeface="Times New Roman" panose="02020603050405020304" pitchFamily="18" charset="0"/>
              </a:rPr>
              <a:t>How many parts is the text divided into?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15363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A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15364" name="TextBox 5"/>
          <p:cNvSpPr txBox="1"/>
          <p:nvPr/>
        </p:nvSpPr>
        <p:spPr>
          <a:xfrm>
            <a:off x="1531938" y="1354138"/>
            <a:ext cx="34290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How to Save Money?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Text Box 5"/>
          <p:cNvSpPr txBox="1"/>
          <p:nvPr/>
        </p:nvSpPr>
        <p:spPr>
          <a:xfrm>
            <a:off x="838200" y="2057400"/>
            <a:ext cx="7010400" cy="2862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Three parts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Part 1. (Para. 1) Leading: You feel short of money and don’t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                                         know where your money has gone.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Part 2. (Paras.2</a:t>
            </a:r>
            <a:r>
              <a:rPr lang="zh-CN" altLang="en-US" dirty="0">
                <a:latin typeface="Arial" panose="020B0604020202020204" pitchFamily="34" charset="0"/>
              </a:rPr>
              <a:t>～</a:t>
            </a:r>
            <a:r>
              <a:rPr lang="en-US" altLang="zh-CN" dirty="0">
                <a:latin typeface="Arial" panose="020B0604020202020204" pitchFamily="34" charset="0"/>
              </a:rPr>
              <a:t>4) Body: Some tips on saving money are given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                                          in the part.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Part 3. (para.5) Conclusion: you should take action and carry out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                                             your finance plan.</a:t>
            </a:r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13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charRg st="13" end="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74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charRg st="74" end="1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152" end="2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charRg st="152" end="2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215" end="2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charRg st="215" end="2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275" end="3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charRg st="275" end="3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341" end="4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charRg st="341" end="4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16387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A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16388" name="TextBox 5"/>
          <p:cNvSpPr txBox="1"/>
          <p:nvPr/>
        </p:nvSpPr>
        <p:spPr>
          <a:xfrm>
            <a:off x="1531938" y="1354138"/>
            <a:ext cx="34290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How to Save Money?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028700" y="1724025"/>
            <a:ext cx="7505700" cy="424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9144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3716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8288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2860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743200" indent="-4572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3200400" indent="-4572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657600" indent="-4572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4114800" indent="-4572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True or false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1.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At the end of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each month, you still have much money with you.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2.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It is not worth saving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if you don’t have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at least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1.000 </a:t>
            </a:r>
            <a:r>
              <a:rPr kumimoji="0" lang="en-US" altLang="zh-CN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yuan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a month.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3. Save one or two </a:t>
            </a:r>
            <a:r>
              <a:rPr kumimoji="0" lang="en-US" altLang="zh-CN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yuan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each day and you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will have saved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several hundred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yuan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after a year.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4. Keeping a spending and savings diary can be a great way to motivate you to save more.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5.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Having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a very specific goal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in mind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can make 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it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more difficult 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to save up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.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6. With a detailed plan and decisive implementation, you’ll see the number in your bank account coming down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instead of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going up.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17411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A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17412" name="TextBox 5"/>
          <p:cNvSpPr txBox="1"/>
          <p:nvPr/>
        </p:nvSpPr>
        <p:spPr>
          <a:xfrm>
            <a:off x="1531938" y="1354138"/>
            <a:ext cx="34290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How to Save Money?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7413" name="Text Box 13"/>
          <p:cNvSpPr txBox="1"/>
          <p:nvPr/>
        </p:nvSpPr>
        <p:spPr>
          <a:xfrm>
            <a:off x="1965325" y="906463"/>
            <a:ext cx="184150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7414" name="Rectangle 15"/>
          <p:cNvSpPr/>
          <p:nvPr/>
        </p:nvSpPr>
        <p:spPr>
          <a:xfrm>
            <a:off x="990600" y="1733550"/>
            <a:ext cx="7239000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Part 1. (Para. 1) Leading: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You feel short of money and don’t know where your money has gone.                                         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7415" name="Text Box 17"/>
          <p:cNvSpPr txBox="1"/>
          <p:nvPr/>
        </p:nvSpPr>
        <p:spPr>
          <a:xfrm>
            <a:off x="990600" y="3048000"/>
            <a:ext cx="7543800" cy="1754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you have a nice</a:t>
            </a:r>
            <a:r>
              <a:rPr lang="en-US" altLang="zh-CN" u="sng" dirty="0">
                <a:latin typeface="Arial" panose="020B0604020202020204" pitchFamily="34" charset="0"/>
              </a:rPr>
              <a:t>              , </a:t>
            </a:r>
            <a:r>
              <a:rPr lang="en-US" altLang="zh-CN" dirty="0">
                <a:latin typeface="Arial" panose="020B0604020202020204" pitchFamily="34" charset="0"/>
              </a:rPr>
              <a:t>but you still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</a:t>
            </a:r>
            <a:r>
              <a:rPr lang="en-US" altLang="zh-CN" dirty="0">
                <a:latin typeface="Arial" panose="020B0604020202020204" pitchFamily="34" charset="0"/>
              </a:rPr>
              <a:t>money.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u="sng" dirty="0">
                <a:latin typeface="Arial" panose="020B0604020202020204" pitchFamily="34" charset="0"/>
              </a:rPr>
              <a:t>                            </a:t>
            </a:r>
            <a:r>
              <a:rPr lang="en-US" altLang="zh-CN" dirty="0">
                <a:latin typeface="Arial" panose="020B0604020202020204" pitchFamily="34" charset="0"/>
              </a:rPr>
              <a:t>each month, you often ask yourself,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“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                  </a:t>
            </a:r>
            <a:r>
              <a:rPr lang="en-US" altLang="zh-CN" dirty="0">
                <a:latin typeface="Arial" panose="020B0604020202020204" pitchFamily="34" charset="0"/>
              </a:rPr>
              <a:t>?” To help you better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,</a:t>
            </a:r>
            <a:endParaRPr lang="en-US" altLang="zh-CN" u="sng" dirty="0">
              <a:latin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here are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    .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0" name="Text Box 18"/>
          <p:cNvSpPr txBox="1"/>
          <p:nvPr/>
        </p:nvSpPr>
        <p:spPr>
          <a:xfrm>
            <a:off x="2598738" y="3059113"/>
            <a:ext cx="12954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salary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 Box 19"/>
          <p:cNvSpPr txBox="1"/>
          <p:nvPr/>
        </p:nvSpPr>
        <p:spPr>
          <a:xfrm>
            <a:off x="4610100" y="3071813"/>
            <a:ext cx="1828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feel short of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Box 20"/>
          <p:cNvSpPr txBox="1"/>
          <p:nvPr/>
        </p:nvSpPr>
        <p:spPr>
          <a:xfrm>
            <a:off x="762000" y="3478213"/>
            <a:ext cx="2209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At the end of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 Box 21"/>
          <p:cNvSpPr txBox="1"/>
          <p:nvPr/>
        </p:nvSpPr>
        <p:spPr>
          <a:xfrm>
            <a:off x="6096000" y="3881438"/>
            <a:ext cx="28956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manage your money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22"/>
          <p:cNvSpPr txBox="1"/>
          <p:nvPr/>
        </p:nvSpPr>
        <p:spPr>
          <a:xfrm>
            <a:off x="1476375" y="4251325"/>
            <a:ext cx="37338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some tips on saving money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7421" name="TextBox 15"/>
          <p:cNvSpPr txBox="1"/>
          <p:nvPr/>
        </p:nvSpPr>
        <p:spPr>
          <a:xfrm>
            <a:off x="1066800" y="3925888"/>
            <a:ext cx="35433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Where has all my money gone?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18435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A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18436" name="TextBox 5"/>
          <p:cNvSpPr txBox="1"/>
          <p:nvPr/>
        </p:nvSpPr>
        <p:spPr>
          <a:xfrm>
            <a:off x="1511300" y="1216025"/>
            <a:ext cx="3429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How to Save Money?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8" name="Group 85"/>
          <p:cNvGraphicFramePr>
            <a:graphicFrameLocks noGrp="1"/>
          </p:cNvGraphicFramePr>
          <p:nvPr/>
        </p:nvGraphicFramePr>
        <p:xfrm>
          <a:off x="123825" y="1571625"/>
          <a:ext cx="8991600" cy="4676775"/>
        </p:xfrm>
        <a:graphic>
          <a:graphicData uri="http://schemas.openxmlformats.org/drawingml/2006/table">
            <a:tbl>
              <a:tblPr/>
              <a:tblGrid>
                <a:gridCol w="2438400"/>
                <a:gridCol w="6553200"/>
              </a:tblGrid>
              <a:tr h="140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little  and often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Do you tell yourself that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if you don’t have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1.000 </a:t>
                      </a:r>
                      <a:r>
                        <a:rPr kumimoji="0" lang="en-US" altLang="zh-CN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yuan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a month?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How about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one or two </a:t>
                      </a:r>
                      <a:r>
                        <a:rPr kumimoji="0" lang="en-US" altLang="zh-CN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yuan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a day? It’s a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that you barely notice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.</a:t>
                      </a:r>
                      <a:endParaRPr kumimoji="0" lang="en-US" altLang="zh-CN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5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Keep a 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and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diary</a:t>
                      </a:r>
                      <a:endParaRPr kumimoji="0" lang="en-US" altLang="zh-CN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Something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for those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who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want to 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is to keep a spending and savings diary. Write down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       ,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so that you will have a clear picture of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.</a:t>
                      </a:r>
                      <a:endParaRPr kumimoji="0" lang="en-US" altLang="zh-CN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the diary from time to time and you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will see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                       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.</a:t>
                      </a:r>
                      <a:endParaRPr kumimoji="0" lang="en-US" altLang="zh-CN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3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Save towards a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.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</a:t>
                      </a:r>
                      <a:endParaRPr kumimoji="0" lang="en-US" altLang="zh-C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             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in mind can make it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</a:t>
                      </a:r>
                      <a:endParaRPr kumimoji="0" lang="en-US" altLang="zh-CN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easier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.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If you know that you need 3.000 for a new computer or if you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.  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reach 5.000 </a:t>
                      </a:r>
                      <a:r>
                        <a:rPr kumimoji="0" lang="en-US" altLang="zh-CN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yuan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          ,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.  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the end goal can </a:t>
                      </a:r>
                      <a:r>
                        <a:rPr kumimoji="0" lang="en-US" altLang="zh-CN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                                  .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9"/>
          <p:cNvSpPr txBox="1"/>
          <p:nvPr/>
        </p:nvSpPr>
        <p:spPr>
          <a:xfrm>
            <a:off x="106363" y="1584325"/>
            <a:ext cx="723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Save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50"/>
          <p:cNvSpPr txBox="1"/>
          <p:nvPr/>
        </p:nvSpPr>
        <p:spPr>
          <a:xfrm>
            <a:off x="4953000" y="1574800"/>
            <a:ext cx="2362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it’s not worth saving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1" name="Text Box 51"/>
          <p:cNvSpPr txBox="1"/>
          <p:nvPr/>
        </p:nvSpPr>
        <p:spPr>
          <a:xfrm>
            <a:off x="304800" y="2076450"/>
            <a:ext cx="16764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at least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Box 52"/>
          <p:cNvSpPr txBox="1"/>
          <p:nvPr/>
        </p:nvSpPr>
        <p:spPr>
          <a:xfrm>
            <a:off x="3683000" y="2095500"/>
            <a:ext cx="9144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saving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 Box 53"/>
          <p:cNvSpPr txBox="1"/>
          <p:nvPr/>
        </p:nvSpPr>
        <p:spPr>
          <a:xfrm>
            <a:off x="2611438" y="2373313"/>
            <a:ext cx="145415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tiny amount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54"/>
          <p:cNvSpPr txBox="1"/>
          <p:nvPr/>
        </p:nvSpPr>
        <p:spPr>
          <a:xfrm>
            <a:off x="6272213" y="2413000"/>
            <a:ext cx="1828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on a daily  basis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57" name="Text Box 56"/>
          <p:cNvSpPr txBox="1"/>
          <p:nvPr/>
        </p:nvSpPr>
        <p:spPr>
          <a:xfrm>
            <a:off x="228600" y="3606800"/>
            <a:ext cx="10287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savings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 Box 66"/>
          <p:cNvSpPr txBox="1"/>
          <p:nvPr/>
        </p:nvSpPr>
        <p:spPr>
          <a:xfrm>
            <a:off x="228600" y="5040313"/>
            <a:ext cx="16764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Specific goal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7" name="Text Box 67"/>
          <p:cNvSpPr txBox="1"/>
          <p:nvPr/>
        </p:nvSpPr>
        <p:spPr>
          <a:xfrm>
            <a:off x="2713038" y="4684713"/>
            <a:ext cx="27051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Having a very clear goal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 Box 74"/>
          <p:cNvSpPr txBox="1"/>
          <p:nvPr/>
        </p:nvSpPr>
        <p:spPr>
          <a:xfrm>
            <a:off x="3486150" y="5040313"/>
            <a:ext cx="1595438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to save up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" name="Text Box 75"/>
          <p:cNvSpPr txBox="1"/>
          <p:nvPr/>
        </p:nvSpPr>
        <p:spPr>
          <a:xfrm>
            <a:off x="4994275" y="5262563"/>
            <a:ext cx="19812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are determined to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62" name="Text Box 78"/>
          <p:cNvSpPr txBox="1"/>
          <p:nvPr/>
        </p:nvSpPr>
        <p:spPr>
          <a:xfrm>
            <a:off x="990600" y="6019800"/>
            <a:ext cx="990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1" name="Text Box 79"/>
          <p:cNvSpPr txBox="1"/>
          <p:nvPr/>
        </p:nvSpPr>
        <p:spPr>
          <a:xfrm>
            <a:off x="3084513" y="5629275"/>
            <a:ext cx="28194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in your emergency fund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 Box 82"/>
          <p:cNvSpPr txBox="1"/>
          <p:nvPr/>
        </p:nvSpPr>
        <p:spPr>
          <a:xfrm>
            <a:off x="5738813" y="5613400"/>
            <a:ext cx="1447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focusing on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" name="Text Box 83"/>
          <p:cNvSpPr txBox="1"/>
          <p:nvPr/>
        </p:nvSpPr>
        <p:spPr>
          <a:xfrm>
            <a:off x="3001963" y="5853113"/>
            <a:ext cx="2174875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keep you motivated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66" name="Text Box 86"/>
          <p:cNvSpPr txBox="1"/>
          <p:nvPr/>
        </p:nvSpPr>
        <p:spPr>
          <a:xfrm>
            <a:off x="3716338" y="2941638"/>
            <a:ext cx="2922587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that’s often recommended 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67" name="Text Box 87"/>
          <p:cNvSpPr txBox="1"/>
          <p:nvPr/>
        </p:nvSpPr>
        <p:spPr>
          <a:xfrm>
            <a:off x="2586038" y="3222625"/>
            <a:ext cx="24384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sort out their finances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68" name="Text Box 88"/>
          <p:cNvSpPr txBox="1"/>
          <p:nvPr/>
        </p:nvSpPr>
        <p:spPr>
          <a:xfrm>
            <a:off x="3822700" y="3516313"/>
            <a:ext cx="25146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what you have spent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69" name="Text Box 89"/>
          <p:cNvSpPr txBox="1"/>
          <p:nvPr/>
        </p:nvSpPr>
        <p:spPr>
          <a:xfrm>
            <a:off x="3716338" y="3792538"/>
            <a:ext cx="11049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where…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70" name="Text Box 90"/>
          <p:cNvSpPr txBox="1"/>
          <p:nvPr/>
        </p:nvSpPr>
        <p:spPr>
          <a:xfrm>
            <a:off x="2720975" y="4108450"/>
            <a:ext cx="13335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Refer to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471" name="Text Box 91"/>
          <p:cNvSpPr txBox="1"/>
          <p:nvPr/>
        </p:nvSpPr>
        <p:spPr>
          <a:xfrm>
            <a:off x="3429000" y="4354513"/>
            <a:ext cx="38862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how your financial situation changes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8472" name="TextBox 39"/>
          <p:cNvSpPr txBox="1"/>
          <p:nvPr/>
        </p:nvSpPr>
        <p:spPr>
          <a:xfrm>
            <a:off x="174625" y="3251200"/>
            <a:ext cx="1360488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Spending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>
                                            <p:txEl>
                                              <p:charRg st="0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1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2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26" grpId="0"/>
      <p:bldP spid="27" grpId="0"/>
      <p:bldP spid="29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19459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A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19460" name="TextBox 5"/>
          <p:cNvSpPr txBox="1"/>
          <p:nvPr/>
        </p:nvSpPr>
        <p:spPr>
          <a:xfrm>
            <a:off x="1531938" y="1354138"/>
            <a:ext cx="34290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How to Save Money?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9461" name="Rectangle 4"/>
          <p:cNvSpPr/>
          <p:nvPr/>
        </p:nvSpPr>
        <p:spPr>
          <a:xfrm>
            <a:off x="0" y="1889125"/>
            <a:ext cx="8839200" cy="2862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latin typeface="Arial" panose="020B0604020202020204" pitchFamily="34" charset="0"/>
              </a:rPr>
              <a:t>Part 3. (para.5) Conclusion: you should take action and carry out your finance plan.</a:t>
            </a:r>
            <a:endParaRPr lang="en-US" altLang="zh-CN" dirty="0">
              <a:latin typeface="Arial" panose="020B0604020202020204" pitchFamily="34" charset="0"/>
            </a:endParaRPr>
          </a:p>
          <a:p>
            <a:endParaRPr lang="en-US" altLang="zh-CN" dirty="0">
              <a:latin typeface="Arial" panose="020B0604020202020204" pitchFamily="34" charset="0"/>
            </a:endParaRPr>
          </a:p>
          <a:p>
            <a:endParaRPr lang="en-US" altLang="zh-CN" dirty="0">
              <a:latin typeface="Arial" panose="020B0604020202020204" pitchFamily="34" charset="0"/>
            </a:endParaRPr>
          </a:p>
          <a:p>
            <a:endParaRPr lang="en-US" altLang="zh-CN" dirty="0">
              <a:latin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      Once you have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</a:t>
            </a:r>
            <a:r>
              <a:rPr lang="en-US" altLang="zh-CN" dirty="0">
                <a:latin typeface="Arial" panose="020B0604020202020204" pitchFamily="34" charset="0"/>
              </a:rPr>
              <a:t>your financial situation, and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   </a:t>
            </a:r>
            <a:r>
              <a:rPr lang="en-US" altLang="zh-CN" dirty="0">
                <a:latin typeface="Arial" panose="020B0604020202020204" pitchFamily="34" charset="0"/>
              </a:rPr>
              <a:t>a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 specific plan for saving money, the next most important thing is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 .</a:t>
            </a:r>
            <a:r>
              <a:rPr lang="en-US" altLang="zh-CN" dirty="0">
                <a:latin typeface="Arial" panose="020B0604020202020204" pitchFamily="34" charset="0"/>
              </a:rPr>
              <a:t> Take action. With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                                  </a:t>
            </a:r>
            <a:r>
              <a:rPr lang="en-US" altLang="zh-CN" dirty="0">
                <a:latin typeface="Arial" panose="020B0604020202020204" pitchFamily="34" charset="0"/>
              </a:rPr>
              <a:t>, you will see the number in your bank  account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 .</a:t>
            </a:r>
            <a:r>
              <a:rPr lang="en-US" altLang="zh-CN" dirty="0">
                <a:latin typeface="Arial" panose="020B0604020202020204" pitchFamily="34" charset="0"/>
              </a:rPr>
              <a:t>                                                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" name="Text Box 5"/>
          <p:cNvSpPr txBox="1"/>
          <p:nvPr/>
        </p:nvSpPr>
        <p:spPr>
          <a:xfrm>
            <a:off x="2070100" y="3036888"/>
            <a:ext cx="1347788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figured out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6"/>
          <p:cNvSpPr txBox="1"/>
          <p:nvPr/>
        </p:nvSpPr>
        <p:spPr>
          <a:xfrm>
            <a:off x="6197600" y="3036888"/>
            <a:ext cx="219075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have come up with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7"/>
          <p:cNvSpPr txBox="1"/>
          <p:nvPr/>
        </p:nvSpPr>
        <p:spPr>
          <a:xfrm>
            <a:off x="6489700" y="3430588"/>
            <a:ext cx="25654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to implement the plan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1" name="Text Box 9"/>
          <p:cNvSpPr txBox="1"/>
          <p:nvPr/>
        </p:nvSpPr>
        <p:spPr>
          <a:xfrm>
            <a:off x="1795463" y="3814763"/>
            <a:ext cx="47244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a detailed plan and decisive implementation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Box 10"/>
          <p:cNvSpPr txBox="1"/>
          <p:nvPr/>
        </p:nvSpPr>
        <p:spPr>
          <a:xfrm>
            <a:off x="2159000" y="4216400"/>
            <a:ext cx="28194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going up instead of down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20483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A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20484" name="TextBox 5"/>
          <p:cNvSpPr txBox="1"/>
          <p:nvPr/>
        </p:nvSpPr>
        <p:spPr>
          <a:xfrm>
            <a:off x="1531938" y="1354138"/>
            <a:ext cx="34290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How to Save Money?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485" name="Text Box 4"/>
          <p:cNvSpPr txBox="1"/>
          <p:nvPr/>
        </p:nvSpPr>
        <p:spPr>
          <a:xfrm>
            <a:off x="682625" y="1981200"/>
            <a:ext cx="6937375" cy="3533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algn="l"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Language Points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None/>
            </a:pPr>
            <a:endParaRPr lang="en-US" altLang="zh-CN" dirty="0"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杭州值得一看。（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worth)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这本书值得一读。（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worth, worthy, worthwhile)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我几乎听不到他的声音。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(barely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几乎不，几乎没有）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/>
            </a:pP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Tx/>
              <a:buAutoNum type="arabicPeriod" startAt="4"/>
            </a:pP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我们必须把好的苹果和坏的分开。（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sort out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分类，区分出来）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6"/>
          <p:cNvSpPr txBox="1"/>
          <p:nvPr/>
        </p:nvSpPr>
        <p:spPr>
          <a:xfrm>
            <a:off x="1143000" y="2895600"/>
            <a:ext cx="39624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It is worth paying a visit to Hangzhou.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7"/>
          <p:cNvSpPr txBox="1"/>
          <p:nvPr/>
        </p:nvSpPr>
        <p:spPr>
          <a:xfrm>
            <a:off x="1217613" y="3748088"/>
            <a:ext cx="2971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The book is worth reading.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8"/>
          <p:cNvSpPr txBox="1"/>
          <p:nvPr/>
        </p:nvSpPr>
        <p:spPr>
          <a:xfrm>
            <a:off x="1239838" y="4572000"/>
            <a:ext cx="2971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I can barely hear his voice.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 Box 9"/>
          <p:cNvSpPr txBox="1"/>
          <p:nvPr/>
        </p:nvSpPr>
        <p:spPr>
          <a:xfrm>
            <a:off x="1171575" y="5514975"/>
            <a:ext cx="5715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We must sort out the good apples from the bad ones.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21507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B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21508" name="Text Box 6"/>
          <p:cNvSpPr txBox="1"/>
          <p:nvPr/>
        </p:nvSpPr>
        <p:spPr>
          <a:xfrm>
            <a:off x="1300163" y="1295400"/>
            <a:ext cx="5715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Graduated from College Debt-free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勤工俭学上大学）</a:t>
            </a:r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509" name="Text Box 5"/>
          <p:cNvSpPr txBox="1"/>
          <p:nvPr/>
        </p:nvSpPr>
        <p:spPr>
          <a:xfrm>
            <a:off x="1143000" y="1708150"/>
            <a:ext cx="28956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Read quickly and answer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106488" y="2667000"/>
            <a:ext cx="5410200" cy="244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9144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3716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8288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286000" indent="-457200" algn="r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743200" indent="-4572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3200400" indent="-4572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657600" indent="-4572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4114800" indent="-4572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1. What is the passage mainly about?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2. What are the three things 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Luke did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to save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money</a:t>
            </a: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?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3. What did he prepare to do after Luke graduated?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4. What will you learn from Luke?</a:t>
            </a: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22531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B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22532" name="Text Box 6"/>
          <p:cNvSpPr txBox="1"/>
          <p:nvPr/>
        </p:nvSpPr>
        <p:spPr>
          <a:xfrm>
            <a:off x="1300163" y="1295400"/>
            <a:ext cx="5715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Graduated from College Debt-free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勤工俭学上大学）</a:t>
            </a:r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533" name="Text Box 4"/>
          <p:cNvSpPr txBox="1"/>
          <p:nvPr/>
        </p:nvSpPr>
        <p:spPr>
          <a:xfrm>
            <a:off x="315913" y="1657350"/>
            <a:ext cx="8828087" cy="4524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学案答疑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1.Some scientists predicted that humans would 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</a:rPr>
              <a:t>run</a:t>
            </a:r>
            <a:r>
              <a:rPr lang="en-US" altLang="zh-CN" u="sng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</a:rPr>
              <a:t>out of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our oil resources within 60 years.p.2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    被动句：</a:t>
            </a:r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2.I have no idea </a:t>
            </a:r>
            <a:r>
              <a:rPr lang="en-US" altLang="zh-CN" u="sng" dirty="0">
                <a:solidFill>
                  <a:srgbClr val="000000"/>
                </a:solidFill>
                <a:latin typeface="Arial" panose="020B0604020202020204" pitchFamily="34" charset="0"/>
              </a:rPr>
              <a:t>what the matter is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.(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改错）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3.All those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</a:rPr>
              <a:t>                                     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 in the crime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last night will be questioned by the  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  police. (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involve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) p.3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句子成分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4.What should we use for power when all the oil in the world has </a:t>
            </a:r>
            <a:r>
              <a:rPr lang="en-US" altLang="zh-CN" u="sng" dirty="0">
                <a:solidFill>
                  <a:srgbClr val="000000"/>
                </a:solidFill>
                <a:latin typeface="Arial" panose="020B0604020202020204" pitchFamily="34" charset="0"/>
              </a:rPr>
              <a:t>              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?p.4 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 (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give out, use up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 be used up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；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become exhausted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用完；耗尽；力竭</a:t>
            </a:r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altLang="zh-CN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22534" name="AutoShape 5"/>
          <p:cNvSpPr/>
          <p:nvPr/>
        </p:nvSpPr>
        <p:spPr>
          <a:xfrm>
            <a:off x="1323975" y="2346325"/>
            <a:ext cx="276225" cy="5492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Text Box 6"/>
          <p:cNvSpPr txBox="1"/>
          <p:nvPr/>
        </p:nvSpPr>
        <p:spPr>
          <a:xfrm>
            <a:off x="315913" y="2895600"/>
            <a:ext cx="8523287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 Some scientists predicted that our oil resources humans would  </a:t>
            </a:r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</a:rPr>
              <a:t>be run out of</a:t>
            </a:r>
            <a:endParaRPr lang="en-US" altLang="zh-CN" u="sng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l"/>
            <a:r>
              <a:rPr lang="en-US" altLang="zh-CN" u="sng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within 60 years.</a:t>
            </a:r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8"/>
          <p:cNvSpPr txBox="1"/>
          <p:nvPr/>
        </p:nvSpPr>
        <p:spPr>
          <a:xfrm>
            <a:off x="1408113" y="3990975"/>
            <a:ext cx="2246312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(who were) involved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Text Box 4"/>
          <p:cNvSpPr txBox="1"/>
          <p:nvPr/>
        </p:nvSpPr>
        <p:spPr>
          <a:xfrm>
            <a:off x="1300163" y="1981200"/>
            <a:ext cx="6324600" cy="3970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</a:rPr>
              <a:t>be particular about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讲究；对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挑剔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p.17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    Don‘t be too particular about others.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不要对别人过于挑剔。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    Being too particular about your shoes is not a good habit . 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对你的鞋太挑剔是不好的习惯。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6.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</a:rPr>
              <a:t>be nervous about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对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感到紧张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   I‘ll be nervous about speaking in your presence.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   你在场在我讲话就紧张了。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7.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①</a:t>
            </a:r>
            <a:r>
              <a:rPr lang="en-US" altLang="zh-CN" dirty="0">
                <a:latin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</a:rPr>
              <a:t>Tom’s leg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got hurt when climbing up Jindingshan.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②</a:t>
            </a:r>
            <a:r>
              <a:rPr lang="en-US" altLang="zh-CN" dirty="0">
                <a:latin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Tom’s leg got hurt when his climbing up Jindingshan.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     (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①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climbing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的逻辑主语②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when</a:t>
            </a:r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后接现在分词）</a:t>
            </a:r>
            <a:endParaRPr lang="zh-CN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zh-CN" alt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Don’t talk while (when) eating. 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/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</a:rPr>
              <a:t>     Be careful when (while) crossing the road.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23556" name="TextBox 5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B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23557" name="Text Box 6"/>
          <p:cNvSpPr txBox="1"/>
          <p:nvPr/>
        </p:nvSpPr>
        <p:spPr>
          <a:xfrm>
            <a:off x="1300163" y="1295400"/>
            <a:ext cx="5715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Graduated from College Debt-free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勤工俭学上大学）</a:t>
            </a:r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2"/>
          <p:cNvSpPr txBox="1"/>
          <p:nvPr/>
        </p:nvSpPr>
        <p:spPr>
          <a:xfrm>
            <a:off x="1676400" y="685800"/>
            <a:ext cx="17208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000" b="1" dirty="0">
                <a:latin typeface="Arial" panose="020B0604020202020204" pitchFamily="34" charset="0"/>
              </a:rPr>
              <a:t>warm-up</a:t>
            </a:r>
            <a:endParaRPr lang="zh-CN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1219200" y="1295400"/>
            <a:ext cx="5867400" cy="420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 algn="l">
              <a:lnSpc>
                <a:spcPct val="150000"/>
              </a:lnSpc>
              <a:spcBef>
                <a:spcPct val="50000"/>
              </a:spcBef>
            </a:pP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zh-CN" altLang="en-US" dirty="0">
                <a:latin typeface="Arial" panose="020B0604020202020204" pitchFamily="34" charset="0"/>
              </a:rPr>
              <a:t>1. </a:t>
            </a:r>
            <a:r>
              <a:rPr lang="en-US" altLang="zh-CN" dirty="0">
                <a:latin typeface="Arial" panose="020B0604020202020204" pitchFamily="34" charset="0"/>
              </a:rPr>
              <a:t>How much money do you </a:t>
            </a:r>
            <a:r>
              <a:rPr lang="en-US" altLang="zh-CN" u="sng" dirty="0">
                <a:latin typeface="Arial" panose="020B0604020202020204" pitchFamily="34" charset="0"/>
              </a:rPr>
              <a:t>spend</a:t>
            </a:r>
            <a:r>
              <a:rPr lang="en-US" altLang="zh-CN" dirty="0">
                <a:latin typeface="Arial" panose="020B0604020202020204" pitchFamily="34" charset="0"/>
              </a:rPr>
              <a:t> every month?</a:t>
            </a:r>
            <a:endParaRPr lang="en-US" altLang="zh-CN" dirty="0"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2. </a:t>
            </a:r>
            <a:r>
              <a:rPr lang="en-US" altLang="zh-CN" u="sng" dirty="0">
                <a:latin typeface="Arial" panose="020B0604020202020204" pitchFamily="34" charset="0"/>
              </a:rPr>
              <a:t>Are</a:t>
            </a:r>
            <a:r>
              <a:rPr lang="en-US" altLang="zh-CN" dirty="0">
                <a:latin typeface="Arial" panose="020B0604020202020204" pitchFamily="34" charset="0"/>
              </a:rPr>
              <a:t> you </a:t>
            </a:r>
            <a:r>
              <a:rPr lang="en-US" altLang="zh-CN" u="sng" dirty="0">
                <a:latin typeface="Arial" panose="020B0604020202020204" pitchFamily="34" charset="0"/>
              </a:rPr>
              <a:t>short of</a:t>
            </a:r>
            <a:r>
              <a:rPr lang="en-US" altLang="zh-CN" dirty="0">
                <a:latin typeface="Arial" panose="020B0604020202020204" pitchFamily="34" charset="0"/>
              </a:rPr>
              <a:t> money all the time?</a:t>
            </a:r>
            <a:endParaRPr lang="en-US" altLang="zh-CN" dirty="0"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    Do you often </a:t>
            </a:r>
            <a:r>
              <a:rPr lang="en-US" altLang="zh-CN" u="sng" dirty="0">
                <a:latin typeface="Arial" panose="020B0604020202020204" pitchFamily="34" charset="0"/>
              </a:rPr>
              <a:t>borrow</a:t>
            </a:r>
            <a:r>
              <a:rPr lang="en-US" altLang="zh-CN" dirty="0">
                <a:latin typeface="Arial" panose="020B0604020202020204" pitchFamily="34" charset="0"/>
              </a:rPr>
              <a:t> money </a:t>
            </a:r>
            <a:r>
              <a:rPr lang="en-US" altLang="zh-CN" u="sng" dirty="0">
                <a:latin typeface="Arial" panose="020B0604020202020204" pitchFamily="34" charset="0"/>
              </a:rPr>
              <a:t>from</a:t>
            </a:r>
            <a:r>
              <a:rPr lang="en-US" altLang="zh-CN" dirty="0">
                <a:latin typeface="Arial" panose="020B0604020202020204" pitchFamily="34" charset="0"/>
              </a:rPr>
              <a:t> your friends?</a:t>
            </a:r>
            <a:endParaRPr lang="en-US" altLang="zh-CN" dirty="0"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3. Have you </a:t>
            </a:r>
            <a:r>
              <a:rPr lang="en-US" altLang="zh-CN" u="sng" dirty="0">
                <a:latin typeface="Arial" panose="020B0604020202020204" pitchFamily="34" charset="0"/>
              </a:rPr>
              <a:t>made a finance plan for yourself</a:t>
            </a:r>
            <a:r>
              <a:rPr lang="en-US" altLang="zh-CN" dirty="0">
                <a:latin typeface="Arial" panose="020B0604020202020204" pitchFamily="34" charset="0"/>
              </a:rPr>
              <a:t>?</a:t>
            </a:r>
            <a:endParaRPr lang="en-US" altLang="zh-CN" dirty="0"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4. Do you often find ways to save money?</a:t>
            </a:r>
            <a:endParaRPr lang="en-US" altLang="zh-CN" dirty="0"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5. Do you make a shopping list before going out</a:t>
            </a:r>
            <a:endParaRPr lang="en-US" altLang="zh-CN" dirty="0"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    shopping in a store or a supermarket?</a:t>
            </a:r>
            <a:endParaRPr lang="en-US" altLang="zh-CN" dirty="0"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6. What’s the main topic of this unit?</a:t>
            </a:r>
            <a:endParaRPr lang="en-US" altLang="zh-CN" dirty="0">
              <a:latin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dirty="0">
                <a:latin typeface="Arial" panose="020B0604020202020204" pitchFamily="34" charset="0"/>
              </a:rPr>
              <a:t>7. What are we going to learn in this unit?</a:t>
            </a:r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ldLvl="0"/>
      <p:bldP spid="7171" grpId="0" bldLvl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grpSp>
        <p:nvGrpSpPr>
          <p:cNvPr id="24578" name="Group 2"/>
          <p:cNvGrpSpPr/>
          <p:nvPr/>
        </p:nvGrpSpPr>
        <p:grpSpPr>
          <a:xfrm>
            <a:off x="1371600" y="914400"/>
            <a:ext cx="6934200" cy="5486400"/>
            <a:chOff x="0" y="0"/>
            <a:chExt cx="4368" cy="3456"/>
          </a:xfrm>
        </p:grpSpPr>
        <p:sp>
          <p:nvSpPr>
            <p:cNvPr id="24579" name="Oval 3" descr="钱袋金币背景"/>
            <p:cNvSpPr/>
            <p:nvPr/>
          </p:nvSpPr>
          <p:spPr>
            <a:xfrm>
              <a:off x="0" y="0"/>
              <a:ext cx="4368" cy="3456"/>
            </a:xfrm>
            <a:prstGeom prst="ellipse">
              <a:avLst/>
            </a:prstGeom>
            <a:blipFill rotWithShape="1">
              <a:blip r:embed="rId1"/>
              <a:stretch>
                <a:fillRect/>
              </a:stretch>
            </a:blipFill>
            <a:ln w="9525">
              <a:noFill/>
            </a:ln>
          </p:spPr>
          <p:txBody>
            <a:bodyPr wrap="none" anchor="ctr" anchorCtr="0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24580" name="WordArt 4"/>
            <p:cNvSpPr/>
            <p:nvPr/>
          </p:nvSpPr>
          <p:spPr>
            <a:xfrm>
              <a:off x="576" y="288"/>
              <a:ext cx="2304" cy="13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zh-CN" altLang="en-US" sz="4800" b="1"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  <a:tileRect/>
                  </a:gradFill>
                  <a:effectLst>
                    <a:outerShdw dist="35921" dir="2699999" algn="ctr" rotWithShape="0">
                      <a:srgbClr val="C0C0C0">
                        <a:alpha val="78998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</a:rPr>
                <a:t>谢谢</a:t>
              </a:r>
              <a:endParaRPr lang="zh-CN" altLang="en-US" sz="48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8998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ext Box 2"/>
          <p:cNvSpPr txBox="1"/>
          <p:nvPr/>
        </p:nvSpPr>
        <p:spPr>
          <a:xfrm>
            <a:off x="1828800" y="762000"/>
            <a:ext cx="1703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000" b="1" dirty="0">
                <a:latin typeface="Arial" panose="020B0604020202020204" pitchFamily="34" charset="0"/>
              </a:rPr>
              <a:t>Listening</a:t>
            </a:r>
            <a:endParaRPr lang="zh-CN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8195" name="Text Box 3"/>
          <p:cNvSpPr txBox="1"/>
          <p:nvPr/>
        </p:nvSpPr>
        <p:spPr>
          <a:xfrm>
            <a:off x="1219200" y="1219200"/>
            <a:ext cx="6705600" cy="5029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What’s the Matter?</a:t>
            </a:r>
            <a:r>
              <a:rPr lang="en-US" altLang="zh-CN" dirty="0">
                <a:latin typeface="Arial" panose="020B0604020202020204" pitchFamily="34" charset="0"/>
              </a:rPr>
              <a:t>  (P. 3)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Jenney: Hey, Billy.  You </a:t>
            </a:r>
            <a:r>
              <a:rPr lang="en-US" altLang="zh-CN" u="sng" dirty="0">
                <a:latin typeface="Arial" panose="020B0604020202020204" pitchFamily="34" charset="0"/>
              </a:rPr>
              <a:t>look worried</a:t>
            </a:r>
            <a:r>
              <a:rPr lang="en-US" altLang="zh-CN" dirty="0">
                <a:latin typeface="Arial" panose="020B0604020202020204" pitchFamily="34" charset="0"/>
              </a:rPr>
              <a:t>.  </a:t>
            </a:r>
            <a:r>
              <a:rPr lang="en-US" altLang="zh-CN" u="sng" dirty="0">
                <a:latin typeface="Arial" panose="020B0604020202020204" pitchFamily="34" charset="0"/>
              </a:rPr>
              <a:t>What’s the matter?</a:t>
            </a:r>
            <a:endParaRPr lang="en-US" altLang="zh-CN" u="sng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Billy: Err.  I </a:t>
            </a:r>
            <a:r>
              <a:rPr lang="en-US" altLang="zh-CN" u="sng" dirty="0">
                <a:latin typeface="Arial" panose="020B0604020202020204" pitchFamily="34" charset="0"/>
              </a:rPr>
              <a:t>need to buy</a:t>
            </a:r>
            <a:r>
              <a:rPr lang="en-US" altLang="zh-CN" dirty="0">
                <a:latin typeface="Arial" panose="020B0604020202020204" pitchFamily="34" charset="0"/>
              </a:rPr>
              <a:t> a book, but I don’t have enough money.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Jenny: Why? Your mum has given you the money of this month,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         hasn’t she?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Billy: Yes, she has.  But I </a:t>
            </a:r>
            <a:r>
              <a:rPr lang="en-US" altLang="zh-CN" u="sng" dirty="0">
                <a:latin typeface="Arial" panose="020B0604020202020204" pitchFamily="34" charset="0"/>
              </a:rPr>
              <a:t>have spent</a:t>
            </a:r>
            <a:r>
              <a:rPr lang="en-US" altLang="zh-CN" dirty="0">
                <a:latin typeface="Arial" panose="020B0604020202020204" pitchFamily="34" charset="0"/>
              </a:rPr>
              <a:t> it all.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Jenny: But it’s just been a week since she gave you the money.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         How did you spend it?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Billy: Food, CDs, clothes, computer games….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       I just don’t know </a:t>
            </a:r>
            <a:r>
              <a:rPr lang="en-US" altLang="zh-CN" u="sng" dirty="0">
                <a:latin typeface="Arial" panose="020B0604020202020204" pitchFamily="34" charset="0"/>
              </a:rPr>
              <a:t>where all the money has gone</a:t>
            </a:r>
            <a:r>
              <a:rPr lang="en-US" altLang="zh-CN" dirty="0">
                <a:latin typeface="Arial" panose="020B0604020202020204" pitchFamily="34" charset="0"/>
              </a:rPr>
              <a:t>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Jenny: Oh, I am sorry to hear that.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Billy: Look, Jenny, will you </a:t>
            </a:r>
            <a:r>
              <a:rPr lang="en-US" altLang="zh-CN" u="sng" dirty="0">
                <a:latin typeface="Arial" panose="020B0604020202020204" pitchFamily="34" charset="0"/>
              </a:rPr>
              <a:t>lend</a:t>
            </a:r>
            <a:r>
              <a:rPr lang="en-US" altLang="zh-CN" dirty="0">
                <a:latin typeface="Arial" panose="020B0604020202020204" pitchFamily="34" charset="0"/>
              </a:rPr>
              <a:t> me some money?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Jenny: Ok.  How much do you want?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Billy: I think ten pounds will </a:t>
            </a:r>
            <a:r>
              <a:rPr lang="en-US" altLang="zh-CN" u="sng" dirty="0">
                <a:latin typeface="Arial" panose="020B0604020202020204" pitchFamily="34" charset="0"/>
              </a:rPr>
              <a:t>do</a:t>
            </a:r>
            <a:r>
              <a:rPr lang="en-US" altLang="zh-CN" dirty="0">
                <a:latin typeface="Arial" panose="020B0604020202020204" pitchFamily="34" charset="0"/>
              </a:rPr>
              <a:t>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Jenny: Here it is.  But I do 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suggest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en-US" altLang="zh-CN" u="sng" dirty="0">
                <a:latin typeface="Arial" panose="020B0604020202020204" pitchFamily="34" charset="0"/>
              </a:rPr>
              <a:t>you make a monthly finance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         </a:t>
            </a:r>
            <a:r>
              <a:rPr lang="en-US" altLang="zh-CN" u="sng" dirty="0">
                <a:latin typeface="Arial" panose="020B0604020202020204" pitchFamily="34" charset="0"/>
              </a:rPr>
              <a:t>plan</a:t>
            </a:r>
            <a:r>
              <a:rPr lang="en-US" altLang="zh-CN" dirty="0">
                <a:latin typeface="Arial" panose="020B0604020202020204" pitchFamily="34" charset="0"/>
              </a:rPr>
              <a:t> for yourself.  You spend money too easily.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Billy: I think you’re right.  Thank you very much, Jenny.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Jenny: </a:t>
            </a:r>
            <a:r>
              <a:rPr lang="en-US" altLang="zh-CN" u="sng" dirty="0">
                <a:latin typeface="Arial" panose="020B0604020202020204" pitchFamily="34" charset="0"/>
              </a:rPr>
              <a:t>You are welcome</a:t>
            </a:r>
            <a:r>
              <a:rPr lang="en-US" altLang="zh-CN" dirty="0">
                <a:latin typeface="Arial" panose="020B0604020202020204" pitchFamily="34" charset="0"/>
              </a:rPr>
              <a:t>.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ldLvl="0"/>
      <p:bldP spid="8195" grpId="0" bldLvl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 Box 2"/>
          <p:cNvSpPr txBox="1"/>
          <p:nvPr/>
        </p:nvSpPr>
        <p:spPr>
          <a:xfrm>
            <a:off x="1295400" y="1143000"/>
            <a:ext cx="6629400" cy="5303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Complete the following sentences</a:t>
            </a:r>
            <a:r>
              <a:rPr lang="en-US" altLang="zh-CN" dirty="0">
                <a:latin typeface="Arial" panose="020B0604020202020204" pitchFamily="34" charset="0"/>
              </a:rPr>
              <a:t> (B: How to shop wisely)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1.Well, I’ll </a:t>
            </a:r>
            <a:r>
              <a:rPr lang="en-US" altLang="zh-CN" u="sng" dirty="0">
                <a:latin typeface="Arial" panose="020B0604020202020204" pitchFamily="34" charset="0"/>
              </a:rPr>
              <a:t>                  </a:t>
            </a:r>
            <a:r>
              <a:rPr lang="en-US" altLang="zh-CN" dirty="0">
                <a:latin typeface="Arial" panose="020B0604020202020204" pitchFamily="34" charset="0"/>
              </a:rPr>
              <a:t>some tips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      </a:t>
            </a:r>
            <a:r>
              <a:rPr lang="en-US" altLang="zh-CN" dirty="0">
                <a:latin typeface="Arial" panose="020B0604020202020204" pitchFamily="34" charset="0"/>
              </a:rPr>
              <a:t>in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stores or supermarkets. First of all,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</a:t>
            </a:r>
            <a:r>
              <a:rPr lang="en-US" altLang="zh-CN" dirty="0">
                <a:latin typeface="Arial" panose="020B0604020202020204" pitchFamily="34" charset="0"/>
              </a:rPr>
              <a:t>and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</a:t>
            </a:r>
            <a:r>
              <a:rPr lang="en-US" altLang="zh-CN" dirty="0">
                <a:latin typeface="Arial" panose="020B0604020202020204" pitchFamily="34" charset="0"/>
              </a:rPr>
              <a:t>it.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2.Secondly, don’t bring too much money, Before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</a:t>
            </a:r>
            <a:r>
              <a:rPr lang="en-US" altLang="zh-CN" u="sng" dirty="0">
                <a:latin typeface="Arial" panose="020B0604020202020204" pitchFamily="34" charset="0"/>
              </a:rPr>
              <a:t>                    ,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en-US" altLang="zh-CN" u="sng" dirty="0">
                <a:latin typeface="Arial" panose="020B0604020202020204" pitchFamily="34" charset="0"/>
              </a:rPr>
              <a:t>                  </a:t>
            </a:r>
            <a:r>
              <a:rPr lang="en-US" altLang="zh-CN" dirty="0">
                <a:latin typeface="Arial" panose="020B0604020202020204" pitchFamily="34" charset="0"/>
              </a:rPr>
              <a:t>how much money you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need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</a:t>
            </a:r>
            <a:r>
              <a:rPr lang="en-US" altLang="zh-CN" dirty="0">
                <a:latin typeface="Arial" panose="020B0604020202020204" pitchFamily="34" charset="0"/>
              </a:rPr>
              <a:t>your shopping list. To stop    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yourself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,</a:t>
            </a:r>
            <a:r>
              <a:rPr lang="en-US" altLang="zh-CN" dirty="0">
                <a:latin typeface="Arial" panose="020B0604020202020204" pitchFamily="34" charset="0"/>
              </a:rPr>
              <a:t>do not bring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.   </a:t>
            </a:r>
            <a:endParaRPr lang="en-US" altLang="zh-CN" u="sng" dirty="0">
              <a:latin typeface="Arial" panose="020B0604020202020204" pitchFamily="34" charset="0"/>
            </a:endParaRPr>
          </a:p>
          <a:p>
            <a:pPr algn="l"/>
            <a:r>
              <a:rPr lang="en-US" altLang="zh-CN" u="sng" dirty="0">
                <a:latin typeface="Arial" panose="020B0604020202020204" pitchFamily="34" charset="0"/>
              </a:rPr>
              <a:t>        </a:t>
            </a:r>
            <a:endParaRPr lang="en-US" altLang="zh-CN" u="sng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3.Next, don’t shop when you 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    </a:t>
            </a:r>
            <a:r>
              <a:rPr lang="en-US" altLang="zh-CN" dirty="0">
                <a:latin typeface="Arial" panose="020B0604020202020204" pitchFamily="34" charset="0"/>
              </a:rPr>
              <a:t>or   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when you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 .</a:t>
            </a:r>
            <a:r>
              <a:rPr lang="en-US" altLang="zh-CN" dirty="0">
                <a:latin typeface="Arial" panose="020B0604020202020204" pitchFamily="34" charset="0"/>
              </a:rPr>
              <a:t>In both situations, you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</a:t>
            </a:r>
            <a:r>
              <a:rPr lang="en-US" altLang="zh-CN" u="sng" dirty="0">
                <a:latin typeface="Arial" panose="020B0604020202020204" pitchFamily="34" charset="0"/>
              </a:rPr>
              <a:t>                    </a:t>
            </a:r>
            <a:r>
              <a:rPr lang="en-US" altLang="zh-CN" dirty="0">
                <a:latin typeface="Arial" panose="020B0604020202020204" pitchFamily="34" charset="0"/>
              </a:rPr>
              <a:t>finishing shopping quickly</a:t>
            </a:r>
            <a:r>
              <a:rPr lang="en-US" altLang="zh-CN" u="sng" dirty="0">
                <a:latin typeface="Arial" panose="020B0604020202020204" pitchFamily="34" charset="0"/>
              </a:rPr>
              <a:t>                    </a:t>
            </a:r>
            <a:r>
              <a:rPr lang="en-US" altLang="zh-CN" dirty="0">
                <a:latin typeface="Arial" panose="020B0604020202020204" pitchFamily="34" charset="0"/>
              </a:rPr>
              <a:t>on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thinking carefully. Don’t buy when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.</a:t>
            </a:r>
            <a:endParaRPr lang="en-US" altLang="zh-CN" u="sng" dirty="0">
              <a:latin typeface="Arial" panose="020B0604020202020204" pitchFamily="34" charset="0"/>
            </a:endParaRPr>
          </a:p>
          <a:p>
            <a:pPr algn="l"/>
            <a:endParaRPr lang="en-US" altLang="zh-CN" u="sng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4.Lastly 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</a:t>
            </a:r>
            <a:r>
              <a:rPr lang="en-US" altLang="zh-CN" dirty="0">
                <a:latin typeface="Arial" panose="020B0604020202020204" pitchFamily="34" charset="0"/>
              </a:rPr>
              <a:t>and</a:t>
            </a:r>
            <a:r>
              <a:rPr lang="en-US" altLang="zh-CN" u="sng" dirty="0">
                <a:latin typeface="Arial" panose="020B0604020202020204" pitchFamily="34" charset="0"/>
              </a:rPr>
              <a:t>                   </a:t>
            </a:r>
            <a:r>
              <a:rPr lang="en-US" altLang="zh-CN" dirty="0">
                <a:latin typeface="Arial" panose="020B0604020202020204" pitchFamily="34" charset="0"/>
              </a:rPr>
              <a:t>get out quickly.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The</a:t>
            </a:r>
            <a:r>
              <a:rPr lang="en-US" altLang="zh-CN" u="sng" dirty="0">
                <a:latin typeface="Arial" panose="020B0604020202020204" pitchFamily="34" charset="0"/>
              </a:rPr>
              <a:t>                     </a:t>
            </a:r>
            <a:r>
              <a:rPr lang="en-US" altLang="zh-CN" dirty="0">
                <a:latin typeface="Arial" panose="020B0604020202020204" pitchFamily="34" charset="0"/>
              </a:rPr>
              <a:t>you spend in a store or a supermarket,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  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</a:t>
            </a:r>
            <a:r>
              <a:rPr lang="en-US" altLang="zh-CN" dirty="0">
                <a:latin typeface="Arial" panose="020B0604020202020204" pitchFamily="34" charset="0"/>
              </a:rPr>
              <a:t>you</a:t>
            </a:r>
            <a:r>
              <a:rPr lang="en-US" altLang="zh-CN" u="sng" dirty="0">
                <a:latin typeface="Arial" panose="020B0604020202020204" pitchFamily="34" charset="0"/>
              </a:rPr>
              <a:t>                                .</a:t>
            </a: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en-US" altLang="zh-CN" u="sng" dirty="0">
                <a:latin typeface="Arial" panose="020B0604020202020204" pitchFamily="34" charset="0"/>
              </a:rPr>
              <a:t>           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9219" name="Text Box 3"/>
          <p:cNvSpPr txBox="1"/>
          <p:nvPr/>
        </p:nvSpPr>
        <p:spPr>
          <a:xfrm>
            <a:off x="1828800" y="762000"/>
            <a:ext cx="1703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000" b="1" dirty="0">
                <a:latin typeface="Arial" panose="020B0604020202020204" pitchFamily="34" charset="0"/>
              </a:rPr>
              <a:t>Listening</a:t>
            </a:r>
            <a:endParaRPr lang="zh-CN" altLang="en-US" sz="20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ldLvl="0"/>
      <p:bldP spid="9219" grpId="0" bldLvl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 Box 2"/>
          <p:cNvSpPr txBox="1"/>
          <p:nvPr/>
        </p:nvSpPr>
        <p:spPr>
          <a:xfrm>
            <a:off x="1828800" y="762000"/>
            <a:ext cx="1703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000" b="1" dirty="0">
                <a:latin typeface="Arial" panose="020B0604020202020204" pitchFamily="34" charset="0"/>
              </a:rPr>
              <a:t>Listening</a:t>
            </a:r>
            <a:endParaRPr lang="zh-CN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9219" name="Text Box 3"/>
          <p:cNvSpPr txBox="1"/>
          <p:nvPr/>
        </p:nvSpPr>
        <p:spPr>
          <a:xfrm>
            <a:off x="1371600" y="1295400"/>
            <a:ext cx="16605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Grammar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0" name="Text Box 4"/>
          <p:cNvSpPr txBox="1"/>
          <p:nvPr/>
        </p:nvSpPr>
        <p:spPr>
          <a:xfrm>
            <a:off x="687388" y="1893888"/>
            <a:ext cx="472281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1. regret having done sth.= regret doing sth.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1" name="Text Box 5"/>
          <p:cNvSpPr txBox="1"/>
          <p:nvPr/>
        </p:nvSpPr>
        <p:spPr>
          <a:xfrm>
            <a:off x="5486400" y="1905000"/>
            <a:ext cx="17621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后悔做了某事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2" name="Text Box 6"/>
          <p:cNvSpPr txBox="1"/>
          <p:nvPr/>
        </p:nvSpPr>
        <p:spPr>
          <a:xfrm>
            <a:off x="1017588" y="2462213"/>
            <a:ext cx="568801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eg: I regret having told her the bad news.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3" name="Text Box 7"/>
          <p:cNvSpPr txBox="1"/>
          <p:nvPr/>
        </p:nvSpPr>
        <p:spPr>
          <a:xfrm>
            <a:off x="1479550" y="2992438"/>
            <a:ext cx="4845050" cy="365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= I regret telling her the bad news.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4" name="Text Box 8"/>
          <p:cNvSpPr txBox="1"/>
          <p:nvPr/>
        </p:nvSpPr>
        <p:spPr>
          <a:xfrm>
            <a:off x="1123950" y="3549650"/>
            <a:ext cx="2076450" cy="365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regret to do sth.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5" name="Text Box 9"/>
          <p:cNvSpPr txBox="1"/>
          <p:nvPr/>
        </p:nvSpPr>
        <p:spPr>
          <a:xfrm>
            <a:off x="3429000" y="3505200"/>
            <a:ext cx="20891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抱歉要做某事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6" name="Text Box 10"/>
          <p:cNvSpPr txBox="1"/>
          <p:nvPr/>
        </p:nvSpPr>
        <p:spPr>
          <a:xfrm>
            <a:off x="1203325" y="4130675"/>
            <a:ext cx="6188075" cy="365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I regret to tell you that you didn't pass your maths exam.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7" name="Text Box 11"/>
          <p:cNvSpPr txBox="1"/>
          <p:nvPr/>
        </p:nvSpPr>
        <p:spPr>
          <a:xfrm>
            <a:off x="898525" y="4686300"/>
            <a:ext cx="176847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2. start with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8" name="Text Box 12"/>
          <p:cNvSpPr txBox="1"/>
          <p:nvPr/>
        </p:nvSpPr>
        <p:spPr>
          <a:xfrm>
            <a:off x="3016250" y="4673600"/>
            <a:ext cx="2241550" cy="365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从···开始，由···开始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9" name="Text Box 13"/>
          <p:cNvSpPr txBox="1"/>
          <p:nvPr/>
        </p:nvSpPr>
        <p:spPr>
          <a:xfrm>
            <a:off x="1190625" y="5216525"/>
            <a:ext cx="6429375" cy="365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eg: To make the lesson fun, let's start with an English song.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ext Box 2"/>
          <p:cNvSpPr txBox="1"/>
          <p:nvPr/>
        </p:nvSpPr>
        <p:spPr>
          <a:xfrm>
            <a:off x="1828800" y="762000"/>
            <a:ext cx="1703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sz="2000" b="1" dirty="0">
                <a:latin typeface="Arial" panose="020B0604020202020204" pitchFamily="34" charset="0"/>
              </a:rPr>
              <a:t>Listening</a:t>
            </a:r>
            <a:endParaRPr lang="zh-CN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10243" name="Text Box 3"/>
          <p:cNvSpPr txBox="1"/>
          <p:nvPr/>
        </p:nvSpPr>
        <p:spPr>
          <a:xfrm>
            <a:off x="1371600" y="1295400"/>
            <a:ext cx="16605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Grammar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44" name="Text Box 4"/>
          <p:cNvSpPr txBox="1"/>
          <p:nvPr/>
        </p:nvSpPr>
        <p:spPr>
          <a:xfrm>
            <a:off x="1082675" y="1987550"/>
            <a:ext cx="2193925" cy="365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3. avoid doing sth.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45" name="Text Box 5"/>
          <p:cNvSpPr txBox="1"/>
          <p:nvPr/>
        </p:nvSpPr>
        <p:spPr>
          <a:xfrm>
            <a:off x="3429000" y="1981200"/>
            <a:ext cx="16446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避免做某事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46" name="Text Box 6"/>
          <p:cNvSpPr txBox="1"/>
          <p:nvPr/>
        </p:nvSpPr>
        <p:spPr>
          <a:xfrm>
            <a:off x="1308100" y="2489200"/>
            <a:ext cx="6007100" cy="6397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eg: The little boy stepped aside in order to avoid being knocked down by others.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47" name="Text Box 7"/>
          <p:cNvSpPr txBox="1"/>
          <p:nvPr/>
        </p:nvSpPr>
        <p:spPr>
          <a:xfrm>
            <a:off x="1176338" y="3441700"/>
            <a:ext cx="2024062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4. figure out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48" name="Text Box 8"/>
          <p:cNvSpPr txBox="1"/>
          <p:nvPr/>
        </p:nvSpPr>
        <p:spPr>
          <a:xfrm>
            <a:off x="3189288" y="3468688"/>
            <a:ext cx="183991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计算出，解决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49" name="Text Box 9"/>
          <p:cNvSpPr txBox="1"/>
          <p:nvPr/>
        </p:nvSpPr>
        <p:spPr>
          <a:xfrm>
            <a:off x="1362075" y="3944938"/>
            <a:ext cx="52673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eg: Please figure out the total cost.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50" name="Text Box 10"/>
          <p:cNvSpPr txBox="1"/>
          <p:nvPr/>
        </p:nvSpPr>
        <p:spPr>
          <a:xfrm>
            <a:off x="1219200" y="4572000"/>
            <a:ext cx="19939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5. be based on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51" name="Text Box 11"/>
          <p:cNvSpPr txBox="1"/>
          <p:nvPr/>
        </p:nvSpPr>
        <p:spPr>
          <a:xfrm>
            <a:off x="3276600" y="4572000"/>
            <a:ext cx="14192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以···为依据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52" name="Text Box 12"/>
          <p:cNvSpPr txBox="1"/>
          <p:nvPr/>
        </p:nvSpPr>
        <p:spPr>
          <a:xfrm>
            <a:off x="1520825" y="5124450"/>
            <a:ext cx="6099175" cy="6397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zh-CN" altLang="en-US" dirty="0">
                <a:latin typeface="Arial" panose="020B0604020202020204" pitchFamily="34" charset="0"/>
              </a:rPr>
              <a:t>eg: The government decided to encourage industries based on biotechnology.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Speaking</a:t>
            </a:r>
            <a:endParaRPr lang="zh-CN" altLang="en-US" sz="20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447800"/>
            <a:ext cx="1524000" cy="381000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Giving Tips</a:t>
            </a:r>
            <a:endParaRPr kumimoji="0" lang="zh-CN" alt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268" name="TextBox 3"/>
          <p:cNvSpPr txBox="1"/>
          <p:nvPr/>
        </p:nvSpPr>
        <p:spPr>
          <a:xfrm>
            <a:off x="1143000" y="1989138"/>
            <a:ext cx="6096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I’ll start with some tips on how to shop effectively.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1269" name="TextBox 4"/>
          <p:cNvSpPr txBox="1"/>
          <p:nvPr/>
        </p:nvSpPr>
        <p:spPr>
          <a:xfrm>
            <a:off x="1143000" y="2667000"/>
            <a:ext cx="5791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The following are some tips on money management.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1270" name="TextBox 5"/>
          <p:cNvSpPr txBox="1"/>
          <p:nvPr/>
        </p:nvSpPr>
        <p:spPr>
          <a:xfrm>
            <a:off x="1219200" y="3321050"/>
            <a:ext cx="6477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We may find these tools helpful when making a finance plan.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Box 4"/>
          <p:cNvSpPr txBox="1"/>
          <p:nvPr/>
        </p:nvSpPr>
        <p:spPr>
          <a:xfrm>
            <a:off x="1295400" y="1492250"/>
            <a:ext cx="16002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Role-play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291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Speaking</a:t>
            </a:r>
            <a:endParaRPr lang="zh-CN" altLang="en-US" sz="2000" b="1" dirty="0"/>
          </a:p>
        </p:txBody>
      </p:sp>
      <p:sp>
        <p:nvSpPr>
          <p:cNvPr id="12292" name="TextBox 6"/>
          <p:cNvSpPr txBox="1"/>
          <p:nvPr/>
        </p:nvSpPr>
        <p:spPr>
          <a:xfrm>
            <a:off x="1295400" y="2071688"/>
            <a:ext cx="18288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Situation 1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293" name="TextBox 7"/>
          <p:cNvSpPr txBox="1"/>
          <p:nvPr/>
        </p:nvSpPr>
        <p:spPr>
          <a:xfrm>
            <a:off x="1295400" y="2667000"/>
            <a:ext cx="6477000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You’re Jenny in Conversation A. Your partner is Billy. You’re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 giving Billy some tips on how to spend money wisely.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294" name="TextBox 9"/>
          <p:cNvSpPr txBox="1"/>
          <p:nvPr/>
        </p:nvSpPr>
        <p:spPr>
          <a:xfrm>
            <a:off x="1295400" y="3886200"/>
            <a:ext cx="1828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Situation 2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295" name="TextBox 10"/>
          <p:cNvSpPr txBox="1"/>
          <p:nvPr/>
        </p:nvSpPr>
        <p:spPr>
          <a:xfrm>
            <a:off x="1306513" y="4572000"/>
            <a:ext cx="5943600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Your partner is always short of money. You’re giving him </a:t>
            </a:r>
            <a:endParaRPr lang="en-US" altLang="zh-CN" dirty="0">
              <a:latin typeface="Arial" panose="020B0604020202020204" pitchFamily="34" charset="0"/>
            </a:endParaRPr>
          </a:p>
          <a:p>
            <a:pPr algn="l"/>
            <a:endParaRPr lang="en-US" altLang="zh-CN" dirty="0">
              <a:latin typeface="Arial" panose="020B0604020202020204" pitchFamily="34" charset="0"/>
            </a:endParaRPr>
          </a:p>
          <a:p>
            <a:pPr algn="l"/>
            <a:r>
              <a:rPr lang="en-US" altLang="zh-CN" dirty="0">
                <a:latin typeface="Arial" panose="020B0604020202020204" pitchFamily="34" charset="0"/>
              </a:rPr>
              <a:t>or her some tips on how to make a money spending plan.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xfrm>
            <a:off x="1905000" y="609600"/>
            <a:ext cx="1447800" cy="457200"/>
          </a:xfrm>
          <a:noFill/>
          <a:ln>
            <a:noFill/>
          </a:ln>
        </p:spPr>
        <p:txBody>
          <a:bodyPr/>
          <a:p>
            <a:pPr algn="l" eaLnBrk="1" hangingPunct="1"/>
            <a:r>
              <a:rPr lang="en-US" altLang="zh-CN" sz="2000" b="1" dirty="0"/>
              <a:t>Reading</a:t>
            </a:r>
            <a:endParaRPr lang="zh-CN" altLang="en-US" sz="2000" b="1" dirty="0"/>
          </a:p>
        </p:txBody>
      </p:sp>
      <p:sp>
        <p:nvSpPr>
          <p:cNvPr id="13315" name="TextBox 4"/>
          <p:cNvSpPr txBox="1"/>
          <p:nvPr/>
        </p:nvSpPr>
        <p:spPr>
          <a:xfrm>
            <a:off x="3414713" y="638175"/>
            <a:ext cx="14859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i="1" dirty="0">
                <a:latin typeface="Arial" panose="020B0604020202020204" pitchFamily="34" charset="0"/>
              </a:rPr>
              <a:t>Passage A   </a:t>
            </a:r>
            <a:endParaRPr lang="zh-CN" altLang="en-US" i="1" dirty="0">
              <a:latin typeface="Arial" panose="020B0604020202020204" pitchFamily="34" charset="0"/>
            </a:endParaRPr>
          </a:p>
        </p:txBody>
      </p:sp>
      <p:sp>
        <p:nvSpPr>
          <p:cNvPr id="13316" name="TextBox 5"/>
          <p:cNvSpPr txBox="1"/>
          <p:nvPr/>
        </p:nvSpPr>
        <p:spPr>
          <a:xfrm>
            <a:off x="1531938" y="1354138"/>
            <a:ext cx="34290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l"/>
            <a:r>
              <a:rPr lang="en-US" altLang="zh-CN" dirty="0">
                <a:latin typeface="Arial" panose="020B0604020202020204" pitchFamily="34" charset="0"/>
              </a:rPr>
              <a:t>How to Save Money?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995363" y="2286000"/>
            <a:ext cx="6324600" cy="3500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dirty="0">
                <a:latin typeface="Arial" panose="020B0604020202020204" pitchFamily="34" charset="0"/>
              </a:rPr>
              <a:t>Economize your social life. Package the leftovers for next day when you have dinner in a restaurant. When it's your turn to offer a meal, invite your friends to your home, cook the dinner yourself. If you are to attend a wedding ceremony and an expensive present is needed, ask several friends to go together to share a present. When separate from your boyfriend, send the gifts he sent you to your friends instead of throwing them away</a:t>
            </a:r>
            <a:r>
              <a:rPr lang="en-US" altLang="en-US" dirty="0">
                <a:latin typeface="Arial" panose="020B0604020202020204" pitchFamily="34" charset="0"/>
              </a:rPr>
              <a:t>…</a:t>
            </a:r>
            <a:endParaRPr lang="zh-CN" altLang="en-US" sz="2400" dirty="0">
              <a:latin typeface="Arial" panose="020B0604020202020204" pitchFamily="34" charset="0"/>
            </a:endParaRPr>
          </a:p>
        </p:txBody>
      </p:sp>
      <p:sp>
        <p:nvSpPr>
          <p:cNvPr id="13318" name="AutoShape 11"/>
          <p:cNvSpPr/>
          <p:nvPr/>
        </p:nvSpPr>
        <p:spPr>
          <a:xfrm>
            <a:off x="995363" y="1981200"/>
            <a:ext cx="1600200" cy="304800"/>
          </a:xfrm>
          <a:prstGeom prst="wedgeRoundRectCallout">
            <a:avLst>
              <a:gd name="adj1" fmla="val -29764"/>
              <a:gd name="adj2" fmla="val 96356"/>
              <a:gd name="adj3" fmla="val 16667"/>
            </a:avLst>
          </a:prstGeom>
          <a:noFill/>
          <a:ln w="12700" cap="flat" cmpd="sng">
            <a:solidFill>
              <a:srgbClr val="0066FF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lang="zh-CN" altLang="en-US" sz="1600" dirty="0">
                <a:latin typeface="Arial" panose="020B0604020202020204" pitchFamily="34" charset="0"/>
              </a:rPr>
              <a:t>节省</a:t>
            </a:r>
            <a:r>
              <a:rPr lang="en-US" altLang="zh-CN" sz="1600" dirty="0">
                <a:latin typeface="Arial" panose="020B0604020202020204" pitchFamily="34" charset="0"/>
              </a:rPr>
              <a:t>,</a:t>
            </a:r>
            <a:r>
              <a:rPr lang="zh-CN" altLang="en-US" sz="1600" dirty="0">
                <a:latin typeface="Arial" panose="020B0604020202020204" pitchFamily="34" charset="0"/>
              </a:rPr>
              <a:t>减少开支</a:t>
            </a:r>
            <a:endParaRPr lang="zh-CN" altLang="en-US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p="http://schemas.openxmlformats.org/presentationml/2006/main">
  <p:tag name="commondata" val="eyJoZGlkIjoiNmZlOWE1YWFiZDZkZmZiNWFkZWU2NmFkYjgwMmY4NW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钱袋-经济活动分析模板">
  <a:themeElements>
    <a:clrScheme name="钱袋-经济活动分析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钱袋-经济活动分析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>
            <a:alphaModFix amt="91000"/>
          </a:blip>
          <a:srcRect/>
          <a:stretch>
            <a:fillRect/>
          </a:stretch>
        </a:blip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>
            <a:alphaModFix amt="91000"/>
          </a:blip>
          <a:srcRect/>
          <a:stretch>
            <a:fillRect/>
          </a:stretch>
        </a:blip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钱袋-经济活动分析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钱袋-经济活动分析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钱袋-经济活动分析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钱袋-经济活动分析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钱袋-经济活动分析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钱袋-经济活动分析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钱袋-经济活动分析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钱袋-经济活动分析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钱袋-经济活动分析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钱袋-经济活动分析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钱袋-经济活动分析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钱袋-经济活动分析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>
            <a:alphaModFix amt="91000"/>
          </a:blip>
          <a:srcRect/>
          <a:stretch>
            <a:fillRect/>
          </a:stretch>
        </a:blip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>
            <a:alphaModFix amt="91000"/>
          </a:blip>
          <a:srcRect/>
          <a:stretch>
            <a:fillRect/>
          </a:stretch>
        </a:blip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FF6699"/>
      </a:accent2>
      <a:accent3>
        <a:srgbClr val="FFFFFF"/>
      </a:accent3>
      <a:accent4>
        <a:srgbClr val="000000"/>
      </a:accent4>
      <a:accent5>
        <a:srgbClr val="B2C1DB"/>
      </a:accent5>
      <a:accent6>
        <a:srgbClr val="E75C8A"/>
      </a:accent6>
      <a:hlink>
        <a:srgbClr val="0000FF"/>
      </a:hlink>
      <a:folHlink>
        <a:srgbClr val="800080"/>
      </a:folHlink>
    </a:clrScheme>
    <a:fontScheme name="Office 主题​​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>
            <a:alphaModFix amt="91000"/>
          </a:blip>
          <a:srcRect/>
          <a:stretch>
            <a:fillRect/>
          </a:stretch>
        </a:blip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>
            <a:alphaModFix amt="91000"/>
          </a:blip>
          <a:srcRect/>
          <a:stretch>
            <a:fillRect/>
          </a:stretch>
        </a:blip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9621</Words>
  <Application>WPS 演示</Application>
  <PresentationFormat/>
  <Paragraphs>405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20</vt:i4>
      </vt:variant>
    </vt:vector>
  </HeadingPairs>
  <TitlesOfParts>
    <vt:vector size="38" baseType="lpstr">
      <vt:lpstr>Arial</vt:lpstr>
      <vt:lpstr>宋体</vt:lpstr>
      <vt:lpstr>Wingdings</vt:lpstr>
      <vt:lpstr>Calibri</vt:lpstr>
      <vt:lpstr>Haettenschweiler</vt:lpstr>
      <vt:lpstr>Mistral</vt:lpstr>
      <vt:lpstr>Arial Unicode MS</vt:lpstr>
      <vt:lpstr>微软雅黑</vt:lpstr>
      <vt:lpstr>黑体</vt:lpstr>
      <vt:lpstr>Imprint MT Shadow</vt:lpstr>
      <vt:lpstr>Times New Roman</vt:lpstr>
      <vt:lpstr>仿宋</vt:lpstr>
      <vt:lpstr>Arial Black</vt:lpstr>
      <vt:lpstr>Arial Unicode MS</vt:lpstr>
      <vt:lpstr>华文新魏</vt:lpstr>
      <vt:lpstr>钱袋-经济活动分析模板</vt:lpstr>
      <vt:lpstr>自定义设计方案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SMT08.</dc:title>
  <dc:creator>SMT08.</dc:creator>
  <cp:keywords>SMT08.</cp:keywords>
  <dc:description>SMT08.</dc:description>
  <dc:subject>SMT08.</dc:subject>
  <cp:lastModifiedBy>lenovo</cp:lastModifiedBy>
  <cp:revision>18</cp:revision>
  <dcterms:created xsi:type="dcterms:W3CDTF">2015-01-14T08:37:07Z</dcterms:created>
  <dcterms:modified xsi:type="dcterms:W3CDTF">2023-10-08T06:11:32Z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3BEB15A906D646669D1926AEA1F76FB9_12</vt:lpwstr>
  </property>
  <property fmtid="{D5CDD505-2E9C-101B-9397-08002B2CF9AE}" pid="3" name="KSOProductBuildVer">
    <vt:lpwstr>2052-12.1.0.15374</vt:lpwstr>
  </property>
</Properties>
</file>